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4"/>
  </p:sldMasterIdLst>
  <p:notesMasterIdLst>
    <p:notesMasterId r:id="rId12"/>
  </p:notesMasterIdLst>
  <p:sldIdLst>
    <p:sldId id="403" r:id="rId5"/>
    <p:sldId id="400" r:id="rId6"/>
    <p:sldId id="452" r:id="rId7"/>
    <p:sldId id="446" r:id="rId8"/>
    <p:sldId id="476" r:id="rId9"/>
    <p:sldId id="475" r:id="rId10"/>
    <p:sldId id="399" r:id="rId11"/>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0D22"/>
    <a:srgbClr val="280C1E"/>
    <a:srgbClr val="2B0922"/>
    <a:srgbClr val="270D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15" autoAdjust="0"/>
    <p:restoredTop sz="86356" autoAdjust="0"/>
  </p:normalViewPr>
  <p:slideViewPr>
    <p:cSldViewPr>
      <p:cViewPr varScale="1">
        <p:scale>
          <a:sx n="75" d="100"/>
          <a:sy n="75" d="100"/>
        </p:scale>
        <p:origin x="138" y="12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29CEB87-B379-4DC4-BA97-F33F0E74E71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bg-BG"/>
          </a:p>
        </p:txBody>
      </p:sp>
      <p:sp>
        <p:nvSpPr>
          <p:cNvPr id="3" name="Date Placeholder 2">
            <a:extLst>
              <a:ext uri="{FF2B5EF4-FFF2-40B4-BE49-F238E27FC236}">
                <a16:creationId xmlns:a16="http://schemas.microsoft.com/office/drawing/2014/main" id="{44585D7F-D159-4FDF-8532-0065F691878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71790B1E-6FF5-4A7C-89B8-74900F88BD45}" type="datetimeFigureOut">
              <a:rPr lang="bg-BG"/>
              <a:pPr>
                <a:defRPr/>
              </a:pPr>
              <a:t>12.3.2022 г.</a:t>
            </a:fld>
            <a:endParaRPr lang="bg-BG"/>
          </a:p>
        </p:txBody>
      </p:sp>
      <p:sp>
        <p:nvSpPr>
          <p:cNvPr id="4" name="Slide Image Placeholder 3">
            <a:extLst>
              <a:ext uri="{FF2B5EF4-FFF2-40B4-BE49-F238E27FC236}">
                <a16:creationId xmlns:a16="http://schemas.microsoft.com/office/drawing/2014/main" id="{FDF5D770-565B-46AA-AFBC-73B0F0ED30EA}"/>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bg-BG" noProof="0"/>
          </a:p>
        </p:txBody>
      </p:sp>
      <p:sp>
        <p:nvSpPr>
          <p:cNvPr id="5" name="Notes Placeholder 4">
            <a:extLst>
              <a:ext uri="{FF2B5EF4-FFF2-40B4-BE49-F238E27FC236}">
                <a16:creationId xmlns:a16="http://schemas.microsoft.com/office/drawing/2014/main" id="{C0FB79FC-114A-465E-B873-514EDA69F337}"/>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bg-BG" noProof="0"/>
          </a:p>
        </p:txBody>
      </p:sp>
      <p:sp>
        <p:nvSpPr>
          <p:cNvPr id="6" name="Footer Placeholder 5">
            <a:extLst>
              <a:ext uri="{FF2B5EF4-FFF2-40B4-BE49-F238E27FC236}">
                <a16:creationId xmlns:a16="http://schemas.microsoft.com/office/drawing/2014/main" id="{E81348BC-451B-4BAE-B00A-5AB47740AC1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bg-BG"/>
          </a:p>
        </p:txBody>
      </p:sp>
      <p:sp>
        <p:nvSpPr>
          <p:cNvPr id="7" name="Slide Number Placeholder 6">
            <a:extLst>
              <a:ext uri="{FF2B5EF4-FFF2-40B4-BE49-F238E27FC236}">
                <a16:creationId xmlns:a16="http://schemas.microsoft.com/office/drawing/2014/main" id="{9D71CBA3-4E61-4117-B818-7F4F34C0CEA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F6E8443-255F-406C-8369-995ABF3CA396}" type="slidenum">
              <a:rPr lang="bg-BG" altLang="nl-BE"/>
              <a:pPr/>
              <a:t>‹#›</a:t>
            </a:fld>
            <a:endParaRPr lang="bg-BG" altLang="nl-B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79A5C605-C567-4217-9B3E-C4F1BF1C55BA}"/>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993876CE-4C73-45BD-8BD9-F98EDE9615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7172" name="Slide Number Placeholder 3">
            <a:extLst>
              <a:ext uri="{FF2B5EF4-FFF2-40B4-BE49-F238E27FC236}">
                <a16:creationId xmlns:a16="http://schemas.microsoft.com/office/drawing/2014/main" id="{EB62ED26-D42A-4044-95DC-E2BD7E3A2E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2ECC86D-24EE-4E96-834F-F7A260EC91C9}" type="slidenum">
              <a:rPr lang="bg-BG" altLang="nl-BE"/>
              <a:pPr eaLnBrk="1" hangingPunct="1"/>
              <a:t>2</a:t>
            </a:fld>
            <a:endParaRPr lang="bg-BG" altLang="nl-B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79A5C605-C567-4217-9B3E-C4F1BF1C55BA}"/>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993876CE-4C73-45BD-8BD9-F98EDE9615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dirty="0"/>
          </a:p>
        </p:txBody>
      </p:sp>
      <p:sp>
        <p:nvSpPr>
          <p:cNvPr id="7172" name="Slide Number Placeholder 3">
            <a:extLst>
              <a:ext uri="{FF2B5EF4-FFF2-40B4-BE49-F238E27FC236}">
                <a16:creationId xmlns:a16="http://schemas.microsoft.com/office/drawing/2014/main" id="{EB62ED26-D42A-4044-95DC-E2BD7E3A2E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2ECC86D-24EE-4E96-834F-F7A260EC91C9}" type="slidenum">
              <a:rPr lang="bg-BG" altLang="nl-BE"/>
              <a:pPr eaLnBrk="1" hangingPunct="1"/>
              <a:t>3</a:t>
            </a:fld>
            <a:endParaRPr lang="bg-BG" altLang="nl-BE"/>
          </a:p>
        </p:txBody>
      </p:sp>
    </p:spTree>
    <p:extLst>
      <p:ext uri="{BB962C8B-B14F-4D97-AF65-F5344CB8AC3E}">
        <p14:creationId xmlns:p14="http://schemas.microsoft.com/office/powerpoint/2010/main" val="1196387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79A5C605-C567-4217-9B3E-C4F1BF1C55BA}"/>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993876CE-4C73-45BD-8BD9-F98EDE9615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7172" name="Slide Number Placeholder 3">
            <a:extLst>
              <a:ext uri="{FF2B5EF4-FFF2-40B4-BE49-F238E27FC236}">
                <a16:creationId xmlns:a16="http://schemas.microsoft.com/office/drawing/2014/main" id="{EB62ED26-D42A-4044-95DC-E2BD7E3A2E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2ECC86D-24EE-4E96-834F-F7A260EC91C9}" type="slidenum">
              <a:rPr lang="bg-BG" altLang="nl-BE"/>
              <a:pPr eaLnBrk="1" hangingPunct="1"/>
              <a:t>4</a:t>
            </a:fld>
            <a:endParaRPr lang="bg-BG" altLang="nl-BE"/>
          </a:p>
        </p:txBody>
      </p:sp>
    </p:spTree>
    <p:extLst>
      <p:ext uri="{BB962C8B-B14F-4D97-AF65-F5344CB8AC3E}">
        <p14:creationId xmlns:p14="http://schemas.microsoft.com/office/powerpoint/2010/main" val="2328169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79A5C605-C567-4217-9B3E-C4F1BF1C55BA}"/>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993876CE-4C73-45BD-8BD9-F98EDE9615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7172" name="Slide Number Placeholder 3">
            <a:extLst>
              <a:ext uri="{FF2B5EF4-FFF2-40B4-BE49-F238E27FC236}">
                <a16:creationId xmlns:a16="http://schemas.microsoft.com/office/drawing/2014/main" id="{EB62ED26-D42A-4044-95DC-E2BD7E3A2E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2ECC86D-24EE-4E96-834F-F7A260EC91C9}" type="slidenum">
              <a:rPr lang="bg-BG" altLang="nl-BE"/>
              <a:pPr eaLnBrk="1" hangingPunct="1"/>
              <a:t>5</a:t>
            </a:fld>
            <a:endParaRPr lang="bg-BG" altLang="nl-BE"/>
          </a:p>
        </p:txBody>
      </p:sp>
    </p:spTree>
    <p:extLst>
      <p:ext uri="{BB962C8B-B14F-4D97-AF65-F5344CB8AC3E}">
        <p14:creationId xmlns:p14="http://schemas.microsoft.com/office/powerpoint/2010/main" val="3304166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79A5C605-C567-4217-9B3E-C4F1BF1C55BA}"/>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993876CE-4C73-45BD-8BD9-F98EDE9615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7172" name="Slide Number Placeholder 3">
            <a:extLst>
              <a:ext uri="{FF2B5EF4-FFF2-40B4-BE49-F238E27FC236}">
                <a16:creationId xmlns:a16="http://schemas.microsoft.com/office/drawing/2014/main" id="{EB62ED26-D42A-4044-95DC-E2BD7E3A2E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2ECC86D-24EE-4E96-834F-F7A260EC91C9}" type="slidenum">
              <a:rPr lang="bg-BG" altLang="nl-BE"/>
              <a:pPr eaLnBrk="1" hangingPunct="1"/>
              <a:t>6</a:t>
            </a:fld>
            <a:endParaRPr lang="bg-BG" altLang="nl-BE"/>
          </a:p>
        </p:txBody>
      </p:sp>
    </p:spTree>
    <p:extLst>
      <p:ext uri="{BB962C8B-B14F-4D97-AF65-F5344CB8AC3E}">
        <p14:creationId xmlns:p14="http://schemas.microsoft.com/office/powerpoint/2010/main" val="20964420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743C1D23-F02E-4867-AE8F-6DDF1DE31FF4}"/>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6079E9DB-D48A-4AC0-A97D-62573B7F05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8196" name="Slide Number Placeholder 3">
            <a:extLst>
              <a:ext uri="{FF2B5EF4-FFF2-40B4-BE49-F238E27FC236}">
                <a16:creationId xmlns:a16="http://schemas.microsoft.com/office/drawing/2014/main" id="{B038B8E7-146B-47EE-98E7-39EA69A0A4A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15A4682-9AAF-42F5-BEEA-B8413BE03017}" type="slidenum">
              <a:rPr lang="bg-BG" altLang="nl-BE"/>
              <a:pPr eaLnBrk="1" hangingPunct="1"/>
              <a:t>7</a:t>
            </a:fld>
            <a:endParaRPr lang="bg-BG" altLang="nl-B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34CCBD6-9464-4D9A-B104-E1A229C5CDFE}"/>
              </a:ext>
            </a:extLst>
          </p:cNvPr>
          <p:cNvSpPr>
            <a:spLocks noGrp="1"/>
          </p:cNvSpPr>
          <p:nvPr>
            <p:ph type="dt" sz="half" idx="10"/>
          </p:nvPr>
        </p:nvSpPr>
        <p:spPr/>
        <p:txBody>
          <a:bodyPr/>
          <a:lstStyle>
            <a:lvl1pPr>
              <a:defRPr/>
            </a:lvl1pPr>
          </a:lstStyle>
          <a:p>
            <a:pPr>
              <a:defRPr/>
            </a:pPr>
            <a:fld id="{DD7D4606-14E0-4878-B26A-B0F3EFFA05A2}" type="datetime1">
              <a:rPr lang="en-US" smtClean="0"/>
              <a:t>3/12/2022</a:t>
            </a:fld>
            <a:endParaRPr lang="en-US"/>
          </a:p>
        </p:txBody>
      </p:sp>
      <p:sp>
        <p:nvSpPr>
          <p:cNvPr id="5" name="Footer Placeholder 4">
            <a:extLst>
              <a:ext uri="{FF2B5EF4-FFF2-40B4-BE49-F238E27FC236}">
                <a16:creationId xmlns:a16="http://schemas.microsoft.com/office/drawing/2014/main" id="{96A1A591-9247-4806-9F68-D809657B3A4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E44BBBF-B1B4-44CF-9F96-B7F4C5401CD6}"/>
              </a:ext>
            </a:extLst>
          </p:cNvPr>
          <p:cNvSpPr>
            <a:spLocks noGrp="1"/>
          </p:cNvSpPr>
          <p:nvPr>
            <p:ph type="sldNum" sz="quarter" idx="12"/>
          </p:nvPr>
        </p:nvSpPr>
        <p:spPr/>
        <p:txBody>
          <a:bodyPr/>
          <a:lstStyle>
            <a:lvl1pPr>
              <a:defRPr/>
            </a:lvl1pPr>
          </a:lstStyle>
          <a:p>
            <a:fld id="{2182EE81-D51A-4B13-9C47-28E6E6B8EF0B}" type="slidenum">
              <a:rPr lang="en-US" altLang="nl-BE"/>
              <a:pPr/>
              <a:t>‹#›</a:t>
            </a:fld>
            <a:endParaRPr lang="en-US" altLang="nl-BE"/>
          </a:p>
        </p:txBody>
      </p:sp>
    </p:spTree>
    <p:extLst>
      <p:ext uri="{BB962C8B-B14F-4D97-AF65-F5344CB8AC3E}">
        <p14:creationId xmlns:p14="http://schemas.microsoft.com/office/powerpoint/2010/main" val="3756885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187CF0-85C2-4F9D-B79A-2A93CA606895}"/>
              </a:ext>
            </a:extLst>
          </p:cNvPr>
          <p:cNvSpPr>
            <a:spLocks noGrp="1"/>
          </p:cNvSpPr>
          <p:nvPr>
            <p:ph type="dt" sz="half" idx="10"/>
          </p:nvPr>
        </p:nvSpPr>
        <p:spPr/>
        <p:txBody>
          <a:bodyPr/>
          <a:lstStyle>
            <a:lvl1pPr>
              <a:defRPr/>
            </a:lvl1pPr>
          </a:lstStyle>
          <a:p>
            <a:pPr>
              <a:defRPr/>
            </a:pPr>
            <a:fld id="{F3265E48-195A-4E3B-B11C-8E454492A421}" type="datetime1">
              <a:rPr lang="en-US" smtClean="0"/>
              <a:t>3/12/2022</a:t>
            </a:fld>
            <a:endParaRPr lang="en-US"/>
          </a:p>
        </p:txBody>
      </p:sp>
      <p:sp>
        <p:nvSpPr>
          <p:cNvPr id="5" name="Footer Placeholder 4">
            <a:extLst>
              <a:ext uri="{FF2B5EF4-FFF2-40B4-BE49-F238E27FC236}">
                <a16:creationId xmlns:a16="http://schemas.microsoft.com/office/drawing/2014/main" id="{D96366D9-8007-496D-A9A4-0372D29DFA0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238DF90-4C98-45E8-8961-9E35911B4128}"/>
              </a:ext>
            </a:extLst>
          </p:cNvPr>
          <p:cNvSpPr>
            <a:spLocks noGrp="1"/>
          </p:cNvSpPr>
          <p:nvPr>
            <p:ph type="sldNum" sz="quarter" idx="12"/>
          </p:nvPr>
        </p:nvSpPr>
        <p:spPr/>
        <p:txBody>
          <a:bodyPr/>
          <a:lstStyle>
            <a:lvl1pPr>
              <a:defRPr/>
            </a:lvl1pPr>
          </a:lstStyle>
          <a:p>
            <a:fld id="{FF7F03A1-693A-4FD6-BB2D-38DB8B659154}" type="slidenum">
              <a:rPr lang="en-US" altLang="nl-BE"/>
              <a:pPr/>
              <a:t>‹#›</a:t>
            </a:fld>
            <a:endParaRPr lang="en-US" altLang="nl-BE"/>
          </a:p>
        </p:txBody>
      </p:sp>
    </p:spTree>
    <p:extLst>
      <p:ext uri="{BB962C8B-B14F-4D97-AF65-F5344CB8AC3E}">
        <p14:creationId xmlns:p14="http://schemas.microsoft.com/office/powerpoint/2010/main" val="2921877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2B5F74-3E92-4B76-AB79-E7E3CF9F53D6}"/>
              </a:ext>
            </a:extLst>
          </p:cNvPr>
          <p:cNvSpPr>
            <a:spLocks noGrp="1"/>
          </p:cNvSpPr>
          <p:nvPr>
            <p:ph type="dt" sz="half" idx="10"/>
          </p:nvPr>
        </p:nvSpPr>
        <p:spPr/>
        <p:txBody>
          <a:bodyPr/>
          <a:lstStyle>
            <a:lvl1pPr>
              <a:defRPr/>
            </a:lvl1pPr>
          </a:lstStyle>
          <a:p>
            <a:pPr>
              <a:defRPr/>
            </a:pPr>
            <a:fld id="{CD8424AD-DCBE-4F60-B33C-403C4342CF59}" type="datetime1">
              <a:rPr lang="en-US" smtClean="0"/>
              <a:t>3/12/2022</a:t>
            </a:fld>
            <a:endParaRPr lang="en-US"/>
          </a:p>
        </p:txBody>
      </p:sp>
      <p:sp>
        <p:nvSpPr>
          <p:cNvPr id="5" name="Footer Placeholder 4">
            <a:extLst>
              <a:ext uri="{FF2B5EF4-FFF2-40B4-BE49-F238E27FC236}">
                <a16:creationId xmlns:a16="http://schemas.microsoft.com/office/drawing/2014/main" id="{B05C5311-5F8F-4239-AADB-BC8294CD448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1A1336-8310-45F2-9762-222842237EFE}"/>
              </a:ext>
            </a:extLst>
          </p:cNvPr>
          <p:cNvSpPr>
            <a:spLocks noGrp="1"/>
          </p:cNvSpPr>
          <p:nvPr>
            <p:ph type="sldNum" sz="quarter" idx="12"/>
          </p:nvPr>
        </p:nvSpPr>
        <p:spPr/>
        <p:txBody>
          <a:bodyPr/>
          <a:lstStyle>
            <a:lvl1pPr>
              <a:defRPr/>
            </a:lvl1pPr>
          </a:lstStyle>
          <a:p>
            <a:fld id="{735BEE51-77ED-41B7-8A4C-C76499B9C6F3}" type="slidenum">
              <a:rPr lang="en-US" altLang="nl-BE"/>
              <a:pPr/>
              <a:t>‹#›</a:t>
            </a:fld>
            <a:endParaRPr lang="en-US" altLang="nl-BE"/>
          </a:p>
        </p:txBody>
      </p:sp>
    </p:spTree>
    <p:extLst>
      <p:ext uri="{BB962C8B-B14F-4D97-AF65-F5344CB8AC3E}">
        <p14:creationId xmlns:p14="http://schemas.microsoft.com/office/powerpoint/2010/main" val="4331542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2093154"/>
            <a:ext cx="10363200" cy="1470025"/>
          </a:xfrm>
        </p:spPr>
        <p:txBody>
          <a:bodyPr/>
          <a:lstStyle>
            <a:lvl1pPr>
              <a:defRPr/>
            </a:lvl1pPr>
          </a:lstStyle>
          <a:p>
            <a:r>
              <a:rPr lang="en-US" dirty="0"/>
              <a:t>Course title goes here</a:t>
            </a:r>
          </a:p>
        </p:txBody>
      </p:sp>
      <p:sp>
        <p:nvSpPr>
          <p:cNvPr id="4" name="Date Placeholder 3">
            <a:extLst>
              <a:ext uri="{FF2B5EF4-FFF2-40B4-BE49-F238E27FC236}">
                <a16:creationId xmlns:a16="http://schemas.microsoft.com/office/drawing/2014/main" id="{A34CCBD6-9464-4D9A-B104-E1A229C5CDFE}"/>
              </a:ext>
            </a:extLst>
          </p:cNvPr>
          <p:cNvSpPr>
            <a:spLocks noGrp="1"/>
          </p:cNvSpPr>
          <p:nvPr>
            <p:ph type="dt" sz="half" idx="10"/>
          </p:nvPr>
        </p:nvSpPr>
        <p:spPr/>
        <p:txBody>
          <a:bodyPr/>
          <a:lstStyle>
            <a:lvl1pPr>
              <a:defRPr/>
            </a:lvl1pPr>
          </a:lstStyle>
          <a:p>
            <a:pPr>
              <a:defRPr/>
            </a:pPr>
            <a:fld id="{DD7D4606-14E0-4878-B26A-B0F3EFFA05A2}" type="datetime1">
              <a:rPr lang="en-US" smtClean="0"/>
              <a:t>3/12/2022</a:t>
            </a:fld>
            <a:endParaRPr lang="en-US"/>
          </a:p>
        </p:txBody>
      </p:sp>
      <p:sp>
        <p:nvSpPr>
          <p:cNvPr id="5" name="Footer Placeholder 4">
            <a:extLst>
              <a:ext uri="{FF2B5EF4-FFF2-40B4-BE49-F238E27FC236}">
                <a16:creationId xmlns:a16="http://schemas.microsoft.com/office/drawing/2014/main" id="{96A1A591-9247-4806-9F68-D809657B3A4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E44BBBF-B1B4-44CF-9F96-B7F4C5401CD6}"/>
              </a:ext>
            </a:extLst>
          </p:cNvPr>
          <p:cNvSpPr>
            <a:spLocks noGrp="1"/>
          </p:cNvSpPr>
          <p:nvPr>
            <p:ph type="sldNum" sz="quarter" idx="12"/>
          </p:nvPr>
        </p:nvSpPr>
        <p:spPr/>
        <p:txBody>
          <a:bodyPr/>
          <a:lstStyle>
            <a:lvl1pPr>
              <a:defRPr/>
            </a:lvl1pPr>
          </a:lstStyle>
          <a:p>
            <a:fld id="{2182EE81-D51A-4B13-9C47-28E6E6B8EF0B}" type="slidenum">
              <a:rPr lang="en-US" altLang="nl-BE"/>
              <a:pPr/>
              <a:t>‹#›</a:t>
            </a:fld>
            <a:endParaRPr lang="en-US" altLang="nl-BE"/>
          </a:p>
        </p:txBody>
      </p:sp>
      <p:pic>
        <p:nvPicPr>
          <p:cNvPr id="12" name="Picture 3" descr="E:\Disc D\Knowledge Alliances\Logos\ICTTEX-Logo-v6.png">
            <a:extLst>
              <a:ext uri="{FF2B5EF4-FFF2-40B4-BE49-F238E27FC236}">
                <a16:creationId xmlns:a16="http://schemas.microsoft.com/office/drawing/2014/main" id="{748CF3E6-512B-4261-B0C8-AB635F8BB14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13892" b="12691"/>
          <a:stretch>
            <a:fillRect/>
          </a:stretch>
        </p:blipFill>
        <p:spPr bwMode="auto">
          <a:xfrm>
            <a:off x="9382125" y="282576"/>
            <a:ext cx="235267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descr="Резултат с изображение за „co-funded by the erasmus+ programme of the european union logo“">
            <a:extLst>
              <a:ext uri="{FF2B5EF4-FFF2-40B4-BE49-F238E27FC236}">
                <a16:creationId xmlns:a16="http://schemas.microsoft.com/office/drawing/2014/main" id="{5B23C7FD-9EBB-464E-BC6D-B4417F9F6B85}"/>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t="-2" b="4472"/>
          <a:stretch>
            <a:fillRect/>
          </a:stretch>
        </p:blipFill>
        <p:spPr bwMode="auto">
          <a:xfrm>
            <a:off x="762000" y="160338"/>
            <a:ext cx="3335338"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itle 1">
            <a:extLst>
              <a:ext uri="{FF2B5EF4-FFF2-40B4-BE49-F238E27FC236}">
                <a16:creationId xmlns:a16="http://schemas.microsoft.com/office/drawing/2014/main" id="{23BF5E7F-302F-4947-996B-69017E1D9063}"/>
              </a:ext>
            </a:extLst>
          </p:cNvPr>
          <p:cNvSpPr txBox="1">
            <a:spLocks/>
          </p:cNvSpPr>
          <p:nvPr userDrawn="1"/>
        </p:nvSpPr>
        <p:spPr>
          <a:xfrm>
            <a:off x="767080" y="5567472"/>
            <a:ext cx="10744200" cy="720725"/>
          </a:xfrm>
          <a:prstGeom prst="rect">
            <a:avLst/>
          </a:prstGeom>
        </p:spPr>
        <p:txBody>
          <a:bodyPr anchor="ct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defRPr/>
            </a:pPr>
            <a:r>
              <a:rPr lang="en-US" sz="1200" i="1" dirty="0">
                <a:effectLst/>
                <a:latin typeface="Corbel" pitchFamily="34" charset="0"/>
              </a:rPr>
              <a:t>The information and views set out in this publication are those of the authors and do not necessarily reflect the official opinion of the European Union. Neither the European Union institutions and bodies nor any person acting on their behalf may be held responsible for the use which may be made of the information contained therein.</a:t>
            </a:r>
            <a:endParaRPr lang="en-GB" sz="1200" b="1" dirty="0">
              <a:effectLst/>
              <a:latin typeface="Corbel" pitchFamily="34" charset="0"/>
            </a:endParaRPr>
          </a:p>
        </p:txBody>
      </p:sp>
      <p:sp>
        <p:nvSpPr>
          <p:cNvPr id="16" name="Title 1">
            <a:extLst>
              <a:ext uri="{FF2B5EF4-FFF2-40B4-BE49-F238E27FC236}">
                <a16:creationId xmlns:a16="http://schemas.microsoft.com/office/drawing/2014/main" id="{231586BF-CD81-4676-A1F4-FFD2A83A12E6}"/>
              </a:ext>
            </a:extLst>
          </p:cNvPr>
          <p:cNvSpPr txBox="1">
            <a:spLocks/>
          </p:cNvSpPr>
          <p:nvPr userDrawn="1"/>
        </p:nvSpPr>
        <p:spPr bwMode="auto">
          <a:xfrm>
            <a:off x="640081" y="3738798"/>
            <a:ext cx="10972799"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0" fontAlgn="base" hangingPunct="0">
              <a:spcBef>
                <a:spcPct val="0"/>
              </a:spcBef>
              <a:spcAft>
                <a:spcPct val="0"/>
              </a:spcAft>
              <a:defRPr sz="4400" kern="1200">
                <a:solidFill>
                  <a:srgbClr val="0064F6"/>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spcBef>
                <a:spcPts val="0"/>
              </a:spcBef>
              <a:defRPr/>
            </a:pPr>
            <a:r>
              <a:rPr lang="en-US" sz="1600" dirty="0">
                <a:latin typeface="+mn-lt"/>
              </a:rPr>
              <a:t>The course is developed under Erasmus+ Program </a:t>
            </a:r>
            <a:r>
              <a:rPr lang="en-US" sz="1600" dirty="0">
                <a:solidFill>
                  <a:srgbClr val="000000"/>
                </a:solidFill>
                <a:latin typeface="+mn-lt"/>
              </a:rPr>
              <a:t>Key Action 2: </a:t>
            </a:r>
            <a:br>
              <a:rPr lang="en-US" sz="1600" dirty="0">
                <a:solidFill>
                  <a:srgbClr val="000000"/>
                </a:solidFill>
                <a:latin typeface="+mn-lt"/>
              </a:rPr>
            </a:br>
            <a:r>
              <a:rPr lang="en-US" sz="1600" dirty="0">
                <a:solidFill>
                  <a:srgbClr val="000000"/>
                </a:solidFill>
                <a:latin typeface="+mn-lt"/>
              </a:rPr>
              <a:t>Cooperation for innovation and the exchange of good practices </a:t>
            </a:r>
            <a:r>
              <a:rPr lang="en-US" sz="1600" dirty="0">
                <a:latin typeface="+mn-lt"/>
              </a:rPr>
              <a:t>Knowledge Alliance</a:t>
            </a:r>
            <a:endParaRPr lang="bg-BG" sz="1600" dirty="0">
              <a:latin typeface="+mn-lt"/>
            </a:endParaRPr>
          </a:p>
        </p:txBody>
      </p:sp>
      <p:sp>
        <p:nvSpPr>
          <p:cNvPr id="17" name="Rectangle 16">
            <a:extLst>
              <a:ext uri="{FF2B5EF4-FFF2-40B4-BE49-F238E27FC236}">
                <a16:creationId xmlns:a16="http://schemas.microsoft.com/office/drawing/2014/main" id="{CBEB3862-9F0B-4373-B400-3B7B449FD83A}"/>
              </a:ext>
            </a:extLst>
          </p:cNvPr>
          <p:cNvSpPr/>
          <p:nvPr userDrawn="1"/>
        </p:nvSpPr>
        <p:spPr>
          <a:xfrm>
            <a:off x="1173481" y="4630403"/>
            <a:ext cx="10058400" cy="369332"/>
          </a:xfrm>
          <a:prstGeom prst="rect">
            <a:avLst/>
          </a:prstGeom>
        </p:spPr>
        <p:txBody>
          <a:bodyPr wrap="square">
            <a:spAutoFit/>
          </a:bodyPr>
          <a:lstStyle/>
          <a:p>
            <a:pPr algn="ctr">
              <a:defRPr/>
            </a:pPr>
            <a:r>
              <a:rPr lang="en-US" b="1" dirty="0">
                <a:solidFill>
                  <a:srgbClr val="00B0F0"/>
                </a:solidFill>
                <a:latin typeface="Arial" charset="0"/>
                <a:ea typeface="+mj-ea"/>
                <a:cs typeface="+mj-cs"/>
              </a:rPr>
              <a:t>ICT IN TEXTILE AND CLOTHING HIGHER EDUCATION AND BUSINESS</a:t>
            </a:r>
            <a:endParaRPr lang="bg-BG" dirty="0">
              <a:solidFill>
                <a:srgbClr val="00B0F0"/>
              </a:solidFill>
              <a:latin typeface="Arial" charset="0"/>
            </a:endParaRPr>
          </a:p>
        </p:txBody>
      </p:sp>
      <p:sp>
        <p:nvSpPr>
          <p:cNvPr id="18" name="Rectangle 17">
            <a:extLst>
              <a:ext uri="{FF2B5EF4-FFF2-40B4-BE49-F238E27FC236}">
                <a16:creationId xmlns:a16="http://schemas.microsoft.com/office/drawing/2014/main" id="{95F6AF39-28A8-4F70-99BD-0570E6675E43}"/>
              </a:ext>
            </a:extLst>
          </p:cNvPr>
          <p:cNvSpPr/>
          <p:nvPr userDrawn="1"/>
        </p:nvSpPr>
        <p:spPr>
          <a:xfrm>
            <a:off x="3790475" y="5053140"/>
            <a:ext cx="4824412" cy="338137"/>
          </a:xfrm>
          <a:prstGeom prst="rect">
            <a:avLst/>
          </a:prstGeom>
        </p:spPr>
        <p:txBody>
          <a:bodyPr>
            <a:spAutoFit/>
          </a:bodyPr>
          <a:lstStyle/>
          <a:p>
            <a:pPr>
              <a:defRPr/>
            </a:pPr>
            <a:r>
              <a:rPr lang="en-US" sz="1600" dirty="0">
                <a:solidFill>
                  <a:prstClr val="black"/>
                </a:solidFill>
                <a:effectLst>
                  <a:outerShdw blurRad="50000" dist="30000" dir="5400000" algn="tl" rotWithShape="0">
                    <a:srgbClr val="000000">
                      <a:alpha val="30000"/>
                    </a:srgbClr>
                  </a:outerShdw>
                </a:effectLst>
                <a:latin typeface="Arial" charset="0"/>
                <a:ea typeface="+mj-ea"/>
                <a:cs typeface="+mj-cs"/>
              </a:rPr>
              <a:t>Project Nr. 612248-EPP-1-2019-1-BG-EPPKA2-KA</a:t>
            </a:r>
            <a:endParaRPr lang="bg-BG" dirty="0">
              <a:latin typeface="Arial" charset="0"/>
            </a:endParaRPr>
          </a:p>
        </p:txBody>
      </p:sp>
    </p:spTree>
    <p:extLst>
      <p:ext uri="{BB962C8B-B14F-4D97-AF65-F5344CB8AC3E}">
        <p14:creationId xmlns:p14="http://schemas.microsoft.com/office/powerpoint/2010/main" val="1510475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C16604-E46D-40B1-8880-D7FECF30AA8D}"/>
              </a:ext>
            </a:extLst>
          </p:cNvPr>
          <p:cNvSpPr>
            <a:spLocks noGrp="1"/>
          </p:cNvSpPr>
          <p:nvPr>
            <p:ph type="dt" sz="half" idx="10"/>
          </p:nvPr>
        </p:nvSpPr>
        <p:spPr/>
        <p:txBody>
          <a:bodyPr/>
          <a:lstStyle>
            <a:lvl1pPr>
              <a:defRPr/>
            </a:lvl1pPr>
          </a:lstStyle>
          <a:p>
            <a:pPr>
              <a:defRPr/>
            </a:pPr>
            <a:fld id="{0B76D936-E39C-4872-BA3C-9FEE2BA243A1}" type="datetime1">
              <a:rPr lang="en-US" smtClean="0"/>
              <a:t>3/12/2022</a:t>
            </a:fld>
            <a:endParaRPr lang="en-US"/>
          </a:p>
        </p:txBody>
      </p:sp>
      <p:sp>
        <p:nvSpPr>
          <p:cNvPr id="5" name="Footer Placeholder 4">
            <a:extLst>
              <a:ext uri="{FF2B5EF4-FFF2-40B4-BE49-F238E27FC236}">
                <a16:creationId xmlns:a16="http://schemas.microsoft.com/office/drawing/2014/main" id="{C8CA1BB3-1F0D-4AC1-A7BE-330114C2CF5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6D78837-8001-4C8E-98F1-275505FEB712}"/>
              </a:ext>
            </a:extLst>
          </p:cNvPr>
          <p:cNvSpPr>
            <a:spLocks noGrp="1"/>
          </p:cNvSpPr>
          <p:nvPr>
            <p:ph type="sldNum" sz="quarter" idx="12"/>
          </p:nvPr>
        </p:nvSpPr>
        <p:spPr/>
        <p:txBody>
          <a:bodyPr/>
          <a:lstStyle>
            <a:lvl1pPr>
              <a:defRPr/>
            </a:lvl1pPr>
          </a:lstStyle>
          <a:p>
            <a:fld id="{6951D2FB-88C3-45F7-AC29-D72D84E730B7}" type="slidenum">
              <a:rPr lang="en-US" altLang="nl-BE"/>
              <a:pPr/>
              <a:t>‹#›</a:t>
            </a:fld>
            <a:endParaRPr lang="en-US" altLang="nl-BE"/>
          </a:p>
        </p:txBody>
      </p:sp>
    </p:spTree>
    <p:extLst>
      <p:ext uri="{BB962C8B-B14F-4D97-AF65-F5344CB8AC3E}">
        <p14:creationId xmlns:p14="http://schemas.microsoft.com/office/powerpoint/2010/main" val="2568304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66C5B9-3711-4273-8949-0963388C3562}"/>
              </a:ext>
            </a:extLst>
          </p:cNvPr>
          <p:cNvSpPr>
            <a:spLocks noGrp="1"/>
          </p:cNvSpPr>
          <p:nvPr>
            <p:ph type="dt" sz="half" idx="10"/>
          </p:nvPr>
        </p:nvSpPr>
        <p:spPr/>
        <p:txBody>
          <a:bodyPr/>
          <a:lstStyle>
            <a:lvl1pPr>
              <a:defRPr/>
            </a:lvl1pPr>
          </a:lstStyle>
          <a:p>
            <a:pPr>
              <a:defRPr/>
            </a:pPr>
            <a:fld id="{500CC8B9-4D95-49F4-92CA-7AB2AF2DEA04}" type="datetime1">
              <a:rPr lang="en-US" smtClean="0"/>
              <a:t>3/12/2022</a:t>
            </a:fld>
            <a:endParaRPr lang="en-US"/>
          </a:p>
        </p:txBody>
      </p:sp>
      <p:sp>
        <p:nvSpPr>
          <p:cNvPr id="5" name="Footer Placeholder 4">
            <a:extLst>
              <a:ext uri="{FF2B5EF4-FFF2-40B4-BE49-F238E27FC236}">
                <a16:creationId xmlns:a16="http://schemas.microsoft.com/office/drawing/2014/main" id="{213C411D-70FC-4084-8068-61BD41D1976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0C3930A-04A8-486E-B0D5-DA24C9E44C5D}"/>
              </a:ext>
            </a:extLst>
          </p:cNvPr>
          <p:cNvSpPr>
            <a:spLocks noGrp="1"/>
          </p:cNvSpPr>
          <p:nvPr>
            <p:ph type="sldNum" sz="quarter" idx="12"/>
          </p:nvPr>
        </p:nvSpPr>
        <p:spPr/>
        <p:txBody>
          <a:bodyPr/>
          <a:lstStyle>
            <a:lvl1pPr>
              <a:defRPr/>
            </a:lvl1pPr>
          </a:lstStyle>
          <a:p>
            <a:fld id="{74266171-48B2-4B3B-842A-71D7970C9E92}" type="slidenum">
              <a:rPr lang="en-US" altLang="nl-BE"/>
              <a:pPr/>
              <a:t>‹#›</a:t>
            </a:fld>
            <a:endParaRPr lang="en-US" altLang="nl-BE"/>
          </a:p>
        </p:txBody>
      </p:sp>
    </p:spTree>
    <p:extLst>
      <p:ext uri="{BB962C8B-B14F-4D97-AF65-F5344CB8AC3E}">
        <p14:creationId xmlns:p14="http://schemas.microsoft.com/office/powerpoint/2010/main" val="1159031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670761A-0EAA-4F33-893E-F70AD0369E41}"/>
              </a:ext>
            </a:extLst>
          </p:cNvPr>
          <p:cNvSpPr>
            <a:spLocks noGrp="1"/>
          </p:cNvSpPr>
          <p:nvPr>
            <p:ph type="dt" sz="half" idx="10"/>
          </p:nvPr>
        </p:nvSpPr>
        <p:spPr/>
        <p:txBody>
          <a:bodyPr/>
          <a:lstStyle>
            <a:lvl1pPr>
              <a:defRPr/>
            </a:lvl1pPr>
          </a:lstStyle>
          <a:p>
            <a:pPr>
              <a:defRPr/>
            </a:pPr>
            <a:fld id="{12FF6F73-4C64-485A-AE03-7A05899B2268}" type="datetime1">
              <a:rPr lang="en-US" smtClean="0"/>
              <a:t>3/12/2022</a:t>
            </a:fld>
            <a:endParaRPr lang="en-US"/>
          </a:p>
        </p:txBody>
      </p:sp>
      <p:sp>
        <p:nvSpPr>
          <p:cNvPr id="6" name="Footer Placeholder 4">
            <a:extLst>
              <a:ext uri="{FF2B5EF4-FFF2-40B4-BE49-F238E27FC236}">
                <a16:creationId xmlns:a16="http://schemas.microsoft.com/office/drawing/2014/main" id="{9D620CA6-9217-49A7-9D4A-A5D959C71F9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2C86B75-C438-49F3-A102-FB18CA1E7560}"/>
              </a:ext>
            </a:extLst>
          </p:cNvPr>
          <p:cNvSpPr>
            <a:spLocks noGrp="1"/>
          </p:cNvSpPr>
          <p:nvPr>
            <p:ph type="sldNum" sz="quarter" idx="12"/>
          </p:nvPr>
        </p:nvSpPr>
        <p:spPr/>
        <p:txBody>
          <a:bodyPr/>
          <a:lstStyle>
            <a:lvl1pPr>
              <a:defRPr/>
            </a:lvl1pPr>
          </a:lstStyle>
          <a:p>
            <a:fld id="{C02A6CB9-75C9-4144-9EDF-2863CCBA56D4}" type="slidenum">
              <a:rPr lang="en-US" altLang="nl-BE"/>
              <a:pPr/>
              <a:t>‹#›</a:t>
            </a:fld>
            <a:endParaRPr lang="en-US" altLang="nl-BE"/>
          </a:p>
        </p:txBody>
      </p:sp>
    </p:spTree>
    <p:extLst>
      <p:ext uri="{BB962C8B-B14F-4D97-AF65-F5344CB8AC3E}">
        <p14:creationId xmlns:p14="http://schemas.microsoft.com/office/powerpoint/2010/main" val="1259947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A166E057-6874-4543-AF00-D7475BB7CAEA}"/>
              </a:ext>
            </a:extLst>
          </p:cNvPr>
          <p:cNvSpPr>
            <a:spLocks noGrp="1"/>
          </p:cNvSpPr>
          <p:nvPr>
            <p:ph type="dt" sz="half" idx="10"/>
          </p:nvPr>
        </p:nvSpPr>
        <p:spPr/>
        <p:txBody>
          <a:bodyPr/>
          <a:lstStyle>
            <a:lvl1pPr>
              <a:defRPr/>
            </a:lvl1pPr>
          </a:lstStyle>
          <a:p>
            <a:pPr>
              <a:defRPr/>
            </a:pPr>
            <a:fld id="{34D5422B-E604-4785-82B5-0BE4C35F8B2D}" type="datetime1">
              <a:rPr lang="en-US" smtClean="0"/>
              <a:t>3/12/2022</a:t>
            </a:fld>
            <a:endParaRPr lang="en-US"/>
          </a:p>
        </p:txBody>
      </p:sp>
      <p:sp>
        <p:nvSpPr>
          <p:cNvPr id="8" name="Footer Placeholder 4">
            <a:extLst>
              <a:ext uri="{FF2B5EF4-FFF2-40B4-BE49-F238E27FC236}">
                <a16:creationId xmlns:a16="http://schemas.microsoft.com/office/drawing/2014/main" id="{F6FFA505-8EC6-4A0E-B379-C04598F3EF7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2D6C9D80-470A-4749-8744-CC1E1B1308CF}"/>
              </a:ext>
            </a:extLst>
          </p:cNvPr>
          <p:cNvSpPr>
            <a:spLocks noGrp="1"/>
          </p:cNvSpPr>
          <p:nvPr>
            <p:ph type="sldNum" sz="quarter" idx="12"/>
          </p:nvPr>
        </p:nvSpPr>
        <p:spPr/>
        <p:txBody>
          <a:bodyPr/>
          <a:lstStyle>
            <a:lvl1pPr>
              <a:defRPr/>
            </a:lvl1pPr>
          </a:lstStyle>
          <a:p>
            <a:fld id="{F6B580D0-A00C-463D-AC6C-125D1D3E4B52}" type="slidenum">
              <a:rPr lang="en-US" altLang="nl-BE"/>
              <a:pPr/>
              <a:t>‹#›</a:t>
            </a:fld>
            <a:endParaRPr lang="en-US" altLang="nl-BE"/>
          </a:p>
        </p:txBody>
      </p:sp>
    </p:spTree>
    <p:extLst>
      <p:ext uri="{BB962C8B-B14F-4D97-AF65-F5344CB8AC3E}">
        <p14:creationId xmlns:p14="http://schemas.microsoft.com/office/powerpoint/2010/main" val="637013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E1A82342-1786-43F6-828A-95D01ACF43AB}"/>
              </a:ext>
            </a:extLst>
          </p:cNvPr>
          <p:cNvSpPr>
            <a:spLocks noGrp="1"/>
          </p:cNvSpPr>
          <p:nvPr>
            <p:ph type="dt" sz="half" idx="10"/>
          </p:nvPr>
        </p:nvSpPr>
        <p:spPr/>
        <p:txBody>
          <a:bodyPr/>
          <a:lstStyle>
            <a:lvl1pPr>
              <a:defRPr/>
            </a:lvl1pPr>
          </a:lstStyle>
          <a:p>
            <a:pPr>
              <a:defRPr/>
            </a:pPr>
            <a:fld id="{103357B3-4FCA-4509-B15F-22A9E557C999}" type="datetime1">
              <a:rPr lang="en-US" smtClean="0"/>
              <a:t>3/12/2022</a:t>
            </a:fld>
            <a:endParaRPr lang="en-US"/>
          </a:p>
        </p:txBody>
      </p:sp>
      <p:sp>
        <p:nvSpPr>
          <p:cNvPr id="4" name="Footer Placeholder 4">
            <a:extLst>
              <a:ext uri="{FF2B5EF4-FFF2-40B4-BE49-F238E27FC236}">
                <a16:creationId xmlns:a16="http://schemas.microsoft.com/office/drawing/2014/main" id="{BB5FB45A-085F-4EF4-9833-D53D1E2ECF4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F414F271-E7F9-4636-9D54-54B583953063}"/>
              </a:ext>
            </a:extLst>
          </p:cNvPr>
          <p:cNvSpPr>
            <a:spLocks noGrp="1"/>
          </p:cNvSpPr>
          <p:nvPr>
            <p:ph type="sldNum" sz="quarter" idx="12"/>
          </p:nvPr>
        </p:nvSpPr>
        <p:spPr/>
        <p:txBody>
          <a:bodyPr/>
          <a:lstStyle>
            <a:lvl1pPr>
              <a:defRPr/>
            </a:lvl1pPr>
          </a:lstStyle>
          <a:p>
            <a:fld id="{C70E881D-A110-45C1-94FD-A162B8A7ADE9}" type="slidenum">
              <a:rPr lang="en-US" altLang="nl-BE"/>
              <a:pPr/>
              <a:t>‹#›</a:t>
            </a:fld>
            <a:endParaRPr lang="en-US" altLang="nl-BE"/>
          </a:p>
        </p:txBody>
      </p:sp>
    </p:spTree>
    <p:extLst>
      <p:ext uri="{BB962C8B-B14F-4D97-AF65-F5344CB8AC3E}">
        <p14:creationId xmlns:p14="http://schemas.microsoft.com/office/powerpoint/2010/main" val="1532384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99DD4B0-B230-4EF9-BB29-E4AA82C61DA7}"/>
              </a:ext>
            </a:extLst>
          </p:cNvPr>
          <p:cNvSpPr>
            <a:spLocks noGrp="1"/>
          </p:cNvSpPr>
          <p:nvPr>
            <p:ph type="dt" sz="half" idx="10"/>
          </p:nvPr>
        </p:nvSpPr>
        <p:spPr/>
        <p:txBody>
          <a:bodyPr/>
          <a:lstStyle>
            <a:lvl1pPr>
              <a:defRPr/>
            </a:lvl1pPr>
          </a:lstStyle>
          <a:p>
            <a:pPr>
              <a:defRPr/>
            </a:pPr>
            <a:fld id="{4BE581FF-9B47-4EA4-A7F9-9A553BEA9358}" type="datetime1">
              <a:rPr lang="en-US" smtClean="0"/>
              <a:t>3/12/2022</a:t>
            </a:fld>
            <a:endParaRPr lang="en-US"/>
          </a:p>
        </p:txBody>
      </p:sp>
      <p:sp>
        <p:nvSpPr>
          <p:cNvPr id="3" name="Footer Placeholder 4">
            <a:extLst>
              <a:ext uri="{FF2B5EF4-FFF2-40B4-BE49-F238E27FC236}">
                <a16:creationId xmlns:a16="http://schemas.microsoft.com/office/drawing/2014/main" id="{B01903F4-27D0-4593-ADAE-F4ADB8569ED0}"/>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131C6108-5E6D-4B73-AFAD-3D3FD818A1C4}"/>
              </a:ext>
            </a:extLst>
          </p:cNvPr>
          <p:cNvSpPr>
            <a:spLocks noGrp="1"/>
          </p:cNvSpPr>
          <p:nvPr>
            <p:ph type="sldNum" sz="quarter" idx="12"/>
          </p:nvPr>
        </p:nvSpPr>
        <p:spPr/>
        <p:txBody>
          <a:bodyPr/>
          <a:lstStyle>
            <a:lvl1pPr>
              <a:defRPr/>
            </a:lvl1pPr>
          </a:lstStyle>
          <a:p>
            <a:fld id="{37C51B32-5F27-4A6A-AFC4-1022C8863493}" type="slidenum">
              <a:rPr lang="en-US" altLang="nl-BE"/>
              <a:pPr/>
              <a:t>‹#›</a:t>
            </a:fld>
            <a:endParaRPr lang="en-US" altLang="nl-BE"/>
          </a:p>
        </p:txBody>
      </p:sp>
    </p:spTree>
    <p:extLst>
      <p:ext uri="{BB962C8B-B14F-4D97-AF65-F5344CB8AC3E}">
        <p14:creationId xmlns:p14="http://schemas.microsoft.com/office/powerpoint/2010/main" val="1887945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CF8FAC0-9C74-416C-AC66-BE6364FEE865}"/>
              </a:ext>
            </a:extLst>
          </p:cNvPr>
          <p:cNvSpPr>
            <a:spLocks noGrp="1"/>
          </p:cNvSpPr>
          <p:nvPr>
            <p:ph type="dt" sz="half" idx="10"/>
          </p:nvPr>
        </p:nvSpPr>
        <p:spPr/>
        <p:txBody>
          <a:bodyPr/>
          <a:lstStyle>
            <a:lvl1pPr>
              <a:defRPr/>
            </a:lvl1pPr>
          </a:lstStyle>
          <a:p>
            <a:pPr>
              <a:defRPr/>
            </a:pPr>
            <a:fld id="{EEDF30E0-6B0F-41B2-B866-90EFE6F325B6}" type="datetime1">
              <a:rPr lang="en-US" smtClean="0"/>
              <a:t>3/12/2022</a:t>
            </a:fld>
            <a:endParaRPr lang="en-US"/>
          </a:p>
        </p:txBody>
      </p:sp>
      <p:sp>
        <p:nvSpPr>
          <p:cNvPr id="6" name="Footer Placeholder 4">
            <a:extLst>
              <a:ext uri="{FF2B5EF4-FFF2-40B4-BE49-F238E27FC236}">
                <a16:creationId xmlns:a16="http://schemas.microsoft.com/office/drawing/2014/main" id="{506F9AA2-E16E-4CDE-90B4-070900086BA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8E99897-5C6F-4F2C-A390-D37C17DD0375}"/>
              </a:ext>
            </a:extLst>
          </p:cNvPr>
          <p:cNvSpPr>
            <a:spLocks noGrp="1"/>
          </p:cNvSpPr>
          <p:nvPr>
            <p:ph type="sldNum" sz="quarter" idx="12"/>
          </p:nvPr>
        </p:nvSpPr>
        <p:spPr/>
        <p:txBody>
          <a:bodyPr/>
          <a:lstStyle>
            <a:lvl1pPr>
              <a:defRPr/>
            </a:lvl1pPr>
          </a:lstStyle>
          <a:p>
            <a:fld id="{93A9682A-52EC-4E92-90FE-7FA73D1B6894}" type="slidenum">
              <a:rPr lang="en-US" altLang="nl-BE"/>
              <a:pPr/>
              <a:t>‹#›</a:t>
            </a:fld>
            <a:endParaRPr lang="en-US" altLang="nl-BE"/>
          </a:p>
        </p:txBody>
      </p:sp>
    </p:spTree>
    <p:extLst>
      <p:ext uri="{BB962C8B-B14F-4D97-AF65-F5344CB8AC3E}">
        <p14:creationId xmlns:p14="http://schemas.microsoft.com/office/powerpoint/2010/main" val="3555608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3A3D0CA-29DF-4605-9249-322AE4A3B9D0}"/>
              </a:ext>
            </a:extLst>
          </p:cNvPr>
          <p:cNvSpPr>
            <a:spLocks noGrp="1"/>
          </p:cNvSpPr>
          <p:nvPr>
            <p:ph type="dt" sz="half" idx="10"/>
          </p:nvPr>
        </p:nvSpPr>
        <p:spPr/>
        <p:txBody>
          <a:bodyPr/>
          <a:lstStyle>
            <a:lvl1pPr>
              <a:defRPr/>
            </a:lvl1pPr>
          </a:lstStyle>
          <a:p>
            <a:pPr>
              <a:defRPr/>
            </a:pPr>
            <a:fld id="{BEE39699-3F9E-40C8-89D9-B2297A41CBDB}" type="datetime1">
              <a:rPr lang="en-US" smtClean="0"/>
              <a:t>3/12/2022</a:t>
            </a:fld>
            <a:endParaRPr lang="en-US"/>
          </a:p>
        </p:txBody>
      </p:sp>
      <p:sp>
        <p:nvSpPr>
          <p:cNvPr id="6" name="Footer Placeholder 4">
            <a:extLst>
              <a:ext uri="{FF2B5EF4-FFF2-40B4-BE49-F238E27FC236}">
                <a16:creationId xmlns:a16="http://schemas.microsoft.com/office/drawing/2014/main" id="{6891D852-EC49-4B0C-825C-6393B0F359A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C147F2D-3837-480E-896F-2823A86A7DDA}"/>
              </a:ext>
            </a:extLst>
          </p:cNvPr>
          <p:cNvSpPr>
            <a:spLocks noGrp="1"/>
          </p:cNvSpPr>
          <p:nvPr>
            <p:ph type="sldNum" sz="quarter" idx="12"/>
          </p:nvPr>
        </p:nvSpPr>
        <p:spPr/>
        <p:txBody>
          <a:bodyPr/>
          <a:lstStyle>
            <a:lvl1pPr>
              <a:defRPr/>
            </a:lvl1pPr>
          </a:lstStyle>
          <a:p>
            <a:fld id="{0F8BD4C8-7BBD-412D-88F5-8B88A702C5C8}" type="slidenum">
              <a:rPr lang="en-US" altLang="nl-BE"/>
              <a:pPr/>
              <a:t>‹#›</a:t>
            </a:fld>
            <a:endParaRPr lang="en-US" altLang="nl-BE"/>
          </a:p>
        </p:txBody>
      </p:sp>
    </p:spTree>
    <p:extLst>
      <p:ext uri="{BB962C8B-B14F-4D97-AF65-F5344CB8AC3E}">
        <p14:creationId xmlns:p14="http://schemas.microsoft.com/office/powerpoint/2010/main" val="1030062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7BFBC39-3470-453A-ABD7-5868C7BC91F3}"/>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nl-BE"/>
              <a:t>Click to edit Master title style</a:t>
            </a:r>
          </a:p>
        </p:txBody>
      </p:sp>
      <p:sp>
        <p:nvSpPr>
          <p:cNvPr id="1027" name="Text Placeholder 2">
            <a:extLst>
              <a:ext uri="{FF2B5EF4-FFF2-40B4-BE49-F238E27FC236}">
                <a16:creationId xmlns:a16="http://schemas.microsoft.com/office/drawing/2014/main" id="{8C60D217-C3D6-407A-A318-A2A0C848C58B}"/>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nl-BE"/>
              <a:t>Click to edit Master text styles</a:t>
            </a:r>
          </a:p>
          <a:p>
            <a:pPr lvl="1"/>
            <a:r>
              <a:rPr lang="en-US" altLang="nl-BE"/>
              <a:t>Second level</a:t>
            </a:r>
          </a:p>
          <a:p>
            <a:pPr lvl="2"/>
            <a:r>
              <a:rPr lang="en-US" altLang="nl-BE"/>
              <a:t>Third level</a:t>
            </a:r>
          </a:p>
          <a:p>
            <a:pPr lvl="3"/>
            <a:r>
              <a:rPr lang="en-US" altLang="nl-BE"/>
              <a:t>Fourth level</a:t>
            </a:r>
          </a:p>
          <a:p>
            <a:pPr lvl="4"/>
            <a:r>
              <a:rPr lang="en-US" altLang="nl-BE"/>
              <a:t>Fifth level</a:t>
            </a:r>
          </a:p>
        </p:txBody>
      </p:sp>
      <p:sp>
        <p:nvSpPr>
          <p:cNvPr id="4" name="Date Placeholder 3">
            <a:extLst>
              <a:ext uri="{FF2B5EF4-FFF2-40B4-BE49-F238E27FC236}">
                <a16:creationId xmlns:a16="http://schemas.microsoft.com/office/drawing/2014/main" id="{81A8C573-89A2-47C2-8530-66109F05F925}"/>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1B930738-E35A-48A8-8AFA-6F6208AA6DE0}" type="datetime1">
              <a:rPr lang="en-US" smtClean="0"/>
              <a:t>3/12/2022</a:t>
            </a:fld>
            <a:endParaRPr lang="en-US"/>
          </a:p>
        </p:txBody>
      </p:sp>
      <p:sp>
        <p:nvSpPr>
          <p:cNvPr id="5" name="Footer Placeholder 4">
            <a:extLst>
              <a:ext uri="{FF2B5EF4-FFF2-40B4-BE49-F238E27FC236}">
                <a16:creationId xmlns:a16="http://schemas.microsoft.com/office/drawing/2014/main" id="{FD09289D-A5D9-4C5E-8B0A-EE595ADA8FA4}"/>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298C24BB-46E7-4178-B533-0B9625280827}"/>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226E33B6-5624-490D-8667-F7BD81F86F40}" type="slidenum">
              <a:rPr lang="en-US" altLang="nl-BE"/>
              <a:pPr/>
              <a:t>‹#›</a:t>
            </a:fld>
            <a:endParaRPr lang="en-US" altLang="nl-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image" Target="../media/image3.emf"/><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hyperlink" Target="https://ict-tex.e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F82D5-7561-41CC-9E73-C3A123459D9A}"/>
              </a:ext>
            </a:extLst>
          </p:cNvPr>
          <p:cNvSpPr>
            <a:spLocks noGrp="1"/>
          </p:cNvSpPr>
          <p:nvPr>
            <p:ph type="ctrTitle"/>
          </p:nvPr>
        </p:nvSpPr>
        <p:spPr>
          <a:xfrm>
            <a:off x="838200" y="1981200"/>
            <a:ext cx="10363200" cy="1470025"/>
          </a:xfrm>
        </p:spPr>
        <p:txBody>
          <a:bodyPr/>
          <a:lstStyle/>
          <a:p>
            <a:r>
              <a:rPr lang="hr-HR" dirty="0" smtClean="0">
                <a:solidFill>
                  <a:srgbClr val="00B0F0"/>
                </a:solidFill>
              </a:rPr>
              <a:t>QMS/EMS </a:t>
            </a:r>
            <a:r>
              <a:rPr lang="hr-HR" dirty="0" err="1" smtClean="0">
                <a:solidFill>
                  <a:srgbClr val="00B0F0"/>
                </a:solidFill>
              </a:rPr>
              <a:t>Implementation</a:t>
            </a:r>
            <a:r>
              <a:rPr lang="hr-HR" dirty="0" smtClean="0">
                <a:solidFill>
                  <a:srgbClr val="00B0F0"/>
                </a:solidFill>
              </a:rPr>
              <a:t> and Control</a:t>
            </a:r>
            <a:endParaRPr lang="en-US" dirty="0">
              <a:solidFill>
                <a:srgbClr val="00B0F0"/>
              </a:solidFill>
            </a:endParaRPr>
          </a:p>
        </p:txBody>
      </p:sp>
    </p:spTree>
    <p:extLst>
      <p:ext uri="{BB962C8B-B14F-4D97-AF65-F5344CB8AC3E}">
        <p14:creationId xmlns:p14="http://schemas.microsoft.com/office/powerpoint/2010/main" val="42012174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AD96BFF-9E32-4F15-AB80-04CE09ACF577}"/>
              </a:ext>
            </a:extLst>
          </p:cNvPr>
          <p:cNvSpPr/>
          <p:nvPr/>
        </p:nvSpPr>
        <p:spPr>
          <a:xfrm>
            <a:off x="685800" y="1647370"/>
            <a:ext cx="10744200" cy="4708981"/>
          </a:xfrm>
          <a:prstGeom prst="rect">
            <a:avLst/>
          </a:prstGeom>
        </p:spPr>
        <p:txBody>
          <a:bodyPr wrap="square">
            <a:spAutoFit/>
          </a:bodyPr>
          <a:lstStyle/>
          <a:p>
            <a:pPr algn="ctr">
              <a:defRPr/>
            </a:pPr>
            <a:r>
              <a:rPr lang="en-GB" altLang="en-US" sz="3000" b="1" dirty="0">
                <a:latin typeface="Arial" charset="0"/>
              </a:rPr>
              <a:t>TRAINING COURSE</a:t>
            </a:r>
          </a:p>
          <a:p>
            <a:pPr algn="ctr">
              <a:defRPr/>
            </a:pPr>
            <a:endParaRPr lang="en-GB" altLang="en-US" sz="3000" dirty="0">
              <a:latin typeface="Arial" charset="0"/>
            </a:endParaRPr>
          </a:p>
          <a:p>
            <a:pPr algn="ctr">
              <a:spcBef>
                <a:spcPts val="1200"/>
              </a:spcBef>
              <a:defRPr/>
            </a:pPr>
            <a:r>
              <a:rPr lang="hr-HR" sz="2800" b="1" dirty="0" smtClean="0">
                <a:solidFill>
                  <a:srgbClr val="00B0F0"/>
                </a:solidFill>
                <a:latin typeface="Arial" charset="0"/>
              </a:rPr>
              <a:t>INDUSTRIAL ENGINEERING, QUALITY CONTROL AND MANAGEMENT</a:t>
            </a:r>
            <a:endParaRPr lang="en-US" sz="2800" b="1" dirty="0">
              <a:solidFill>
                <a:srgbClr val="00B0F0"/>
              </a:solidFill>
              <a:latin typeface="Arial" charset="0"/>
            </a:endParaRPr>
          </a:p>
          <a:p>
            <a:pPr algn="ctr">
              <a:spcBef>
                <a:spcPts val="1200"/>
              </a:spcBef>
              <a:defRPr/>
            </a:pPr>
            <a:r>
              <a:rPr lang="hr-HR" sz="2800" b="1" dirty="0" err="1" smtClean="0">
                <a:solidFill>
                  <a:srgbClr val="00B0F0"/>
                </a:solidFill>
                <a:latin typeface="Arial" charset="0"/>
              </a:rPr>
              <a:t>Course</a:t>
            </a:r>
            <a:r>
              <a:rPr lang="hr-HR" sz="2800" b="1" dirty="0" smtClean="0">
                <a:solidFill>
                  <a:srgbClr val="00B0F0"/>
                </a:solidFill>
                <a:latin typeface="Arial" charset="0"/>
              </a:rPr>
              <a:t>:</a:t>
            </a:r>
            <a:r>
              <a:rPr lang="en-US" sz="2800" b="1" dirty="0" smtClean="0">
                <a:solidFill>
                  <a:srgbClr val="00B0F0"/>
                </a:solidFill>
                <a:latin typeface="Arial" charset="0"/>
              </a:rPr>
              <a:t> </a:t>
            </a:r>
            <a:r>
              <a:rPr lang="hr-HR" sz="2800" dirty="0">
                <a:solidFill>
                  <a:srgbClr val="00B0F0"/>
                </a:solidFill>
              </a:rPr>
              <a:t>QMS/EMS </a:t>
            </a:r>
            <a:r>
              <a:rPr lang="hr-HR" sz="2800" dirty="0" err="1">
                <a:solidFill>
                  <a:srgbClr val="00B0F0"/>
                </a:solidFill>
              </a:rPr>
              <a:t>Implementation</a:t>
            </a:r>
            <a:r>
              <a:rPr lang="hr-HR" sz="2800" dirty="0">
                <a:solidFill>
                  <a:srgbClr val="00B0F0"/>
                </a:solidFill>
              </a:rPr>
              <a:t> </a:t>
            </a:r>
            <a:r>
              <a:rPr lang="hr-HR" sz="2800" dirty="0" err="1">
                <a:solidFill>
                  <a:srgbClr val="00B0F0"/>
                </a:solidFill>
              </a:rPr>
              <a:t>and</a:t>
            </a:r>
            <a:r>
              <a:rPr lang="hr-HR" sz="2800" dirty="0">
                <a:solidFill>
                  <a:srgbClr val="00B0F0"/>
                </a:solidFill>
              </a:rPr>
              <a:t> </a:t>
            </a:r>
            <a:r>
              <a:rPr lang="hr-HR" sz="2800" dirty="0" err="1" smtClean="0">
                <a:solidFill>
                  <a:srgbClr val="00B0F0"/>
                </a:solidFill>
              </a:rPr>
              <a:t>Control</a:t>
            </a:r>
            <a:endParaRPr lang="hr-HR" sz="2800" dirty="0" smtClean="0">
              <a:solidFill>
                <a:srgbClr val="00B0F0"/>
              </a:solidFill>
            </a:endParaRPr>
          </a:p>
          <a:p>
            <a:pPr algn="ctr">
              <a:spcBef>
                <a:spcPts val="1200"/>
              </a:spcBef>
              <a:defRPr/>
            </a:pPr>
            <a:endParaRPr lang="hr-HR" sz="2800" dirty="0" smtClean="0">
              <a:solidFill>
                <a:srgbClr val="00B0F0"/>
              </a:solidFill>
            </a:endParaRPr>
          </a:p>
          <a:p>
            <a:pPr algn="ctr">
              <a:spcBef>
                <a:spcPts val="1200"/>
              </a:spcBef>
              <a:defRPr/>
            </a:pPr>
            <a:r>
              <a:rPr lang="hr-HR" sz="2000" dirty="0">
                <a:cs typeface="Arial" panose="020B0604020202020204" pitchFamily="34" charset="0"/>
              </a:rPr>
              <a:t>Partner: P4 – University of Zagreb </a:t>
            </a:r>
            <a:r>
              <a:rPr lang="hr-HR" sz="2000" dirty="0" err="1">
                <a:cs typeface="Arial" panose="020B0604020202020204" pitchFamily="34" charset="0"/>
              </a:rPr>
              <a:t>Faculty</a:t>
            </a:r>
            <a:r>
              <a:rPr lang="hr-HR" sz="2000" dirty="0">
                <a:cs typeface="Arial" panose="020B0604020202020204" pitchFamily="34" charset="0"/>
              </a:rPr>
              <a:t> of </a:t>
            </a:r>
            <a:r>
              <a:rPr lang="hr-HR" sz="2000" dirty="0" err="1">
                <a:cs typeface="Arial" panose="020B0604020202020204" pitchFamily="34" charset="0"/>
              </a:rPr>
              <a:t>Textile</a:t>
            </a:r>
            <a:r>
              <a:rPr lang="hr-HR" sz="2000" dirty="0">
                <a:cs typeface="Arial" panose="020B0604020202020204" pitchFamily="34" charset="0"/>
              </a:rPr>
              <a:t> Technology</a:t>
            </a:r>
          </a:p>
          <a:p>
            <a:pPr algn="ctr">
              <a:spcBef>
                <a:spcPts val="1200"/>
              </a:spcBef>
              <a:defRPr/>
            </a:pPr>
            <a:r>
              <a:rPr lang="hr-HR" sz="2000" dirty="0" err="1" smtClean="0">
                <a:cs typeface="Arial" panose="020B0604020202020204" pitchFamily="34" charset="0"/>
              </a:rPr>
              <a:t>Assoc</a:t>
            </a:r>
            <a:r>
              <a:rPr lang="hr-HR" sz="2000" dirty="0" smtClean="0">
                <a:cs typeface="Arial" panose="020B0604020202020204" pitchFamily="34" charset="0"/>
              </a:rPr>
              <a:t>. Prof</a:t>
            </a:r>
            <a:r>
              <a:rPr lang="hr-HR" sz="2000" dirty="0">
                <a:cs typeface="Arial" panose="020B0604020202020204" pitchFamily="34" charset="0"/>
              </a:rPr>
              <a:t>. </a:t>
            </a:r>
            <a:r>
              <a:rPr lang="hr-HR" sz="2000" dirty="0" smtClean="0">
                <a:cs typeface="Arial" panose="020B0604020202020204" pitchFamily="34" charset="0"/>
              </a:rPr>
              <a:t>Sanja Ercegović Ražić, </a:t>
            </a:r>
            <a:r>
              <a:rPr lang="hr-HR" sz="2000" dirty="0" err="1">
                <a:cs typeface="Arial" panose="020B0604020202020204" pitchFamily="34" charset="0"/>
              </a:rPr>
              <a:t>Ph.D</a:t>
            </a:r>
            <a:r>
              <a:rPr lang="hr-HR" sz="2000" dirty="0">
                <a:cs typeface="Arial" panose="020B0604020202020204" pitchFamily="34" charset="0"/>
              </a:rPr>
              <a:t>. </a:t>
            </a:r>
          </a:p>
          <a:p>
            <a:pPr algn="ctr">
              <a:spcBef>
                <a:spcPts val="1200"/>
              </a:spcBef>
              <a:defRPr/>
            </a:pPr>
            <a:endParaRPr lang="bg-BG" sz="2800" dirty="0">
              <a:solidFill>
                <a:srgbClr val="00B0F0"/>
              </a:solidFill>
              <a:latin typeface="Arial" charset="0"/>
            </a:endParaRPr>
          </a:p>
        </p:txBody>
      </p:sp>
      <p:sp>
        <p:nvSpPr>
          <p:cNvPr id="3076" name="AutoShape 2" descr="Резултат с изображение за logo erasmus + knowledge alliances">
            <a:extLst>
              <a:ext uri="{FF2B5EF4-FFF2-40B4-BE49-F238E27FC236}">
                <a16:creationId xmlns:a16="http://schemas.microsoft.com/office/drawing/2014/main" id="{FADA364A-FA7F-47F3-9D2B-68B5B5E277EA}"/>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cxnSp>
        <p:nvCxnSpPr>
          <p:cNvPr id="8" name="Straight Connector 4">
            <a:extLst>
              <a:ext uri="{FF2B5EF4-FFF2-40B4-BE49-F238E27FC236}">
                <a16:creationId xmlns:a16="http://schemas.microsoft.com/office/drawing/2014/main" id="{C028D83F-AA59-4505-836B-5448421D8860}"/>
              </a:ext>
            </a:extLst>
          </p:cNvPr>
          <p:cNvCxnSpPr>
            <a:cxnSpLocks/>
          </p:cNvCxnSpPr>
          <p:nvPr/>
        </p:nvCxnSpPr>
        <p:spPr>
          <a:xfrm>
            <a:off x="533400" y="981075"/>
            <a:ext cx="113538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Picture 3" descr="E:\Disc D\Knowledge Alliances\Logos\ICTTEX-Logo-v6.png">
            <a:extLst>
              <a:ext uri="{FF2B5EF4-FFF2-40B4-BE49-F238E27FC236}">
                <a16:creationId xmlns:a16="http://schemas.microsoft.com/office/drawing/2014/main" id="{F297913C-5505-4CB8-A986-6C730C548C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82125" y="282576"/>
            <a:ext cx="235267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Резултат с изображение за „co-funded by the erasmus+ programme of the european union logo“">
            <a:extLst>
              <a:ext uri="{FF2B5EF4-FFF2-40B4-BE49-F238E27FC236}">
                <a16:creationId xmlns:a16="http://schemas.microsoft.com/office/drawing/2014/main" id="{7606027A-2379-4875-90DC-70340D91CD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2000" y="160338"/>
            <a:ext cx="3335338"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9">
            <a:extLst>
              <a:ext uri="{FF2B5EF4-FFF2-40B4-BE49-F238E27FC236}">
                <a16:creationId xmlns:a16="http://schemas.microsoft.com/office/drawing/2014/main" id="{CAEE5A67-FB02-414E-9E52-89D60063C51D}"/>
              </a:ext>
            </a:extLst>
          </p:cNvPr>
          <p:cNvCxnSpPr>
            <a:cxnSpLocks/>
          </p:cNvCxnSpPr>
          <p:nvPr/>
        </p:nvCxnSpPr>
        <p:spPr>
          <a:xfrm>
            <a:off x="533400" y="6021388"/>
            <a:ext cx="112014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 name="Tijdelijke aanduiding voor dianummer 1">
            <a:extLst>
              <a:ext uri="{FF2B5EF4-FFF2-40B4-BE49-F238E27FC236}">
                <a16:creationId xmlns:a16="http://schemas.microsoft.com/office/drawing/2014/main" id="{4F4901CA-B74E-4A24-BED4-1087F0001A7B}"/>
              </a:ext>
            </a:extLst>
          </p:cNvPr>
          <p:cNvSpPr>
            <a:spLocks noGrp="1"/>
          </p:cNvSpPr>
          <p:nvPr>
            <p:ph type="sldNum" sz="quarter" idx="12"/>
          </p:nvPr>
        </p:nvSpPr>
        <p:spPr>
          <a:xfrm>
            <a:off x="8915400" y="6356351"/>
            <a:ext cx="2844800" cy="365125"/>
          </a:xfrm>
        </p:spPr>
        <p:txBody>
          <a:bodyPr/>
          <a:lstStyle/>
          <a:p>
            <a:fld id="{C70E881D-A110-45C1-94FD-A162B8A7ADE9}" type="slidenum">
              <a:rPr lang="en-US" altLang="nl-BE" smtClean="0"/>
              <a:pPr/>
              <a:t>2</a:t>
            </a:fld>
            <a:endParaRPr lang="en-US" altLang="nl-BE" dirty="0"/>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AutoShape 2" descr="Резултат с изображение за logo erasmus + knowledge alliances">
            <a:extLst>
              <a:ext uri="{FF2B5EF4-FFF2-40B4-BE49-F238E27FC236}">
                <a16:creationId xmlns:a16="http://schemas.microsoft.com/office/drawing/2014/main" id="{FADA364A-FA7F-47F3-9D2B-68B5B5E277EA}"/>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cxnSp>
        <p:nvCxnSpPr>
          <p:cNvPr id="8" name="Straight Connector 4">
            <a:extLst>
              <a:ext uri="{FF2B5EF4-FFF2-40B4-BE49-F238E27FC236}">
                <a16:creationId xmlns:a16="http://schemas.microsoft.com/office/drawing/2014/main" id="{C028D83F-AA59-4505-836B-5448421D8860}"/>
              </a:ext>
            </a:extLst>
          </p:cNvPr>
          <p:cNvCxnSpPr>
            <a:cxnSpLocks/>
          </p:cNvCxnSpPr>
          <p:nvPr/>
        </p:nvCxnSpPr>
        <p:spPr>
          <a:xfrm>
            <a:off x="533400" y="762000"/>
            <a:ext cx="113538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Picture 3" descr="E:\Disc D\Knowledge Alliances\Logos\ICTTEX-Logo-v6.png">
            <a:extLst>
              <a:ext uri="{FF2B5EF4-FFF2-40B4-BE49-F238E27FC236}">
                <a16:creationId xmlns:a16="http://schemas.microsoft.com/office/drawing/2014/main" id="{F297913C-5505-4CB8-A986-6C730C548C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82125" y="120650"/>
            <a:ext cx="235267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Резултат с изображение за „co-funded by the erasmus+ programme of the european union logo“">
            <a:extLst>
              <a:ext uri="{FF2B5EF4-FFF2-40B4-BE49-F238E27FC236}">
                <a16:creationId xmlns:a16="http://schemas.microsoft.com/office/drawing/2014/main" id="{7606027A-2379-4875-90DC-70340D91CD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2000" y="160338"/>
            <a:ext cx="2743200" cy="532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9">
            <a:extLst>
              <a:ext uri="{FF2B5EF4-FFF2-40B4-BE49-F238E27FC236}">
                <a16:creationId xmlns:a16="http://schemas.microsoft.com/office/drawing/2014/main" id="{CAEE5A67-FB02-414E-9E52-89D60063C51D}"/>
              </a:ext>
            </a:extLst>
          </p:cNvPr>
          <p:cNvCxnSpPr>
            <a:cxnSpLocks/>
          </p:cNvCxnSpPr>
          <p:nvPr/>
        </p:nvCxnSpPr>
        <p:spPr>
          <a:xfrm>
            <a:off x="533400" y="6248400"/>
            <a:ext cx="112014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 name="Tijdelijke aanduiding voor dianummer 1">
            <a:extLst>
              <a:ext uri="{FF2B5EF4-FFF2-40B4-BE49-F238E27FC236}">
                <a16:creationId xmlns:a16="http://schemas.microsoft.com/office/drawing/2014/main" id="{4F4901CA-B74E-4A24-BED4-1087F0001A7B}"/>
              </a:ext>
            </a:extLst>
          </p:cNvPr>
          <p:cNvSpPr>
            <a:spLocks noGrp="1"/>
          </p:cNvSpPr>
          <p:nvPr>
            <p:ph type="sldNum" sz="quarter" idx="12"/>
          </p:nvPr>
        </p:nvSpPr>
        <p:spPr>
          <a:xfrm>
            <a:off x="8915400" y="6356351"/>
            <a:ext cx="2844800" cy="365125"/>
          </a:xfrm>
        </p:spPr>
        <p:txBody>
          <a:bodyPr/>
          <a:lstStyle/>
          <a:p>
            <a:fld id="{C70E881D-A110-45C1-94FD-A162B8A7ADE9}" type="slidenum">
              <a:rPr lang="en-US" altLang="nl-BE" smtClean="0"/>
              <a:pPr/>
              <a:t>3</a:t>
            </a:fld>
            <a:endParaRPr lang="en-US" altLang="nl-BE" dirty="0"/>
          </a:p>
        </p:txBody>
      </p:sp>
      <p:sp>
        <p:nvSpPr>
          <p:cNvPr id="16" name="Fußzeilenplatzhalter 2"/>
          <p:cNvSpPr>
            <a:spLocks noGrp="1"/>
          </p:cNvSpPr>
          <p:nvPr>
            <p:ph type="ftr" sz="quarter" idx="11"/>
          </p:nvPr>
        </p:nvSpPr>
        <p:spPr>
          <a:xfrm>
            <a:off x="7393689" y="6366263"/>
            <a:ext cx="3860800" cy="365125"/>
          </a:xfrm>
        </p:spPr>
        <p:txBody>
          <a:bodyPr/>
          <a:lstStyle/>
          <a:p>
            <a:pPr>
              <a:defRPr/>
            </a:pPr>
            <a:r>
              <a:rPr lang="hr-HR" dirty="0" smtClean="0">
                <a:solidFill>
                  <a:srgbClr val="00B0F0"/>
                </a:solidFill>
              </a:rPr>
              <a:t>COURSE: QMS/EMS </a:t>
            </a:r>
            <a:r>
              <a:rPr lang="hr-HR" dirty="0" err="1">
                <a:solidFill>
                  <a:srgbClr val="00B0F0"/>
                </a:solidFill>
              </a:rPr>
              <a:t>Implementation</a:t>
            </a:r>
            <a:r>
              <a:rPr lang="hr-HR" dirty="0">
                <a:solidFill>
                  <a:srgbClr val="00B0F0"/>
                </a:solidFill>
              </a:rPr>
              <a:t> </a:t>
            </a:r>
            <a:r>
              <a:rPr lang="hr-HR" dirty="0" err="1">
                <a:solidFill>
                  <a:srgbClr val="00B0F0"/>
                </a:solidFill>
              </a:rPr>
              <a:t>and</a:t>
            </a:r>
            <a:r>
              <a:rPr lang="hr-HR" dirty="0">
                <a:solidFill>
                  <a:srgbClr val="00B0F0"/>
                </a:solidFill>
              </a:rPr>
              <a:t> </a:t>
            </a:r>
            <a:r>
              <a:rPr lang="hr-HR" dirty="0" err="1">
                <a:solidFill>
                  <a:srgbClr val="00B0F0"/>
                </a:solidFill>
              </a:rPr>
              <a:t>Control</a:t>
            </a:r>
            <a:endParaRPr lang="en-US" dirty="0"/>
          </a:p>
        </p:txBody>
      </p:sp>
      <p:sp>
        <p:nvSpPr>
          <p:cNvPr id="10" name="Rectangle 9"/>
          <p:cNvSpPr/>
          <p:nvPr/>
        </p:nvSpPr>
        <p:spPr>
          <a:xfrm>
            <a:off x="752475" y="1010550"/>
            <a:ext cx="2116285" cy="461665"/>
          </a:xfrm>
          <a:prstGeom prst="rect">
            <a:avLst/>
          </a:prstGeom>
        </p:spPr>
        <p:txBody>
          <a:bodyPr wrap="none">
            <a:spAutoFit/>
          </a:bodyPr>
          <a:lstStyle/>
          <a:p>
            <a:pPr algn="just">
              <a:spcAft>
                <a:spcPts val="0"/>
              </a:spcAft>
            </a:pPr>
            <a:r>
              <a:rPr lang="en-US" sz="2400" b="1" u="sng" dirty="0">
                <a:solidFill>
                  <a:schemeClr val="accent1">
                    <a:lumMod val="75000"/>
                  </a:schemeClr>
                </a:solidFill>
                <a:ea typeface="Calibri" panose="020F0502020204030204" pitchFamily="34" charset="0"/>
                <a:cs typeface="Arial" panose="020B0604020202020204" pitchFamily="34" charset="0"/>
              </a:rPr>
              <a:t>Lecture plan:</a:t>
            </a:r>
            <a:endParaRPr lang="hr-HR" sz="2400" dirty="0">
              <a:solidFill>
                <a:schemeClr val="accent1">
                  <a:lumMod val="75000"/>
                </a:schemeClr>
              </a:solidFill>
              <a:effectLst/>
              <a:ea typeface="Calibri" panose="020F0502020204030204" pitchFamily="34" charset="0"/>
              <a:cs typeface="Arial" panose="020B0604020202020204" pitchFamily="34" charset="0"/>
            </a:endParaRPr>
          </a:p>
        </p:txBody>
      </p:sp>
      <p:sp>
        <p:nvSpPr>
          <p:cNvPr id="3" name="Rectangle 2"/>
          <p:cNvSpPr/>
          <p:nvPr/>
        </p:nvSpPr>
        <p:spPr>
          <a:xfrm>
            <a:off x="839280" y="1596751"/>
            <a:ext cx="8542845" cy="400110"/>
          </a:xfrm>
          <a:prstGeom prst="rect">
            <a:avLst/>
          </a:prstGeom>
        </p:spPr>
        <p:txBody>
          <a:bodyPr wrap="square">
            <a:spAutoFit/>
          </a:bodyPr>
          <a:lstStyle/>
          <a:p>
            <a:r>
              <a:rPr lang="hr-HR" sz="2000" b="1" dirty="0" err="1" smtClean="0">
                <a:solidFill>
                  <a:srgbClr val="0070C0"/>
                </a:solidFill>
                <a:ea typeface="Calibri" panose="020F0502020204030204" pitchFamily="34" charset="0"/>
                <a:cs typeface="Arial" panose="020B0604020202020204" pitchFamily="34" charset="0"/>
              </a:rPr>
              <a:t>Auditing</a:t>
            </a:r>
            <a:r>
              <a:rPr lang="hr-HR" sz="2000" b="1" dirty="0" smtClean="0">
                <a:solidFill>
                  <a:srgbClr val="0070C0"/>
                </a:solidFill>
                <a:ea typeface="Calibri" panose="020F0502020204030204" pitchFamily="34" charset="0"/>
                <a:cs typeface="Arial" panose="020B0604020202020204" pitchFamily="34" charset="0"/>
              </a:rPr>
              <a:t> management system </a:t>
            </a:r>
            <a:r>
              <a:rPr lang="hr-HR" altLang="sr-Latn-RS" sz="2000" b="1" dirty="0">
                <a:solidFill>
                  <a:srgbClr val="0070C0"/>
                </a:solidFill>
                <a:cs typeface="Arial" panose="020B0604020202020204" pitchFamily="34" charset="0"/>
              </a:rPr>
              <a:t>according to standard ISO </a:t>
            </a:r>
            <a:r>
              <a:rPr lang="hr-HR" altLang="sr-Latn-RS" sz="2000" b="1" dirty="0" smtClean="0">
                <a:solidFill>
                  <a:srgbClr val="0070C0"/>
                </a:solidFill>
                <a:cs typeface="Arial" panose="020B0604020202020204" pitchFamily="34" charset="0"/>
              </a:rPr>
              <a:t>19011:2018</a:t>
            </a:r>
            <a:endParaRPr lang="hr-HR" sz="2000" dirty="0">
              <a:solidFill>
                <a:srgbClr val="0070C0"/>
              </a:solidFill>
              <a:cs typeface="Arial" panose="020B0604020202020204" pitchFamily="34" charset="0"/>
            </a:endParaRPr>
          </a:p>
        </p:txBody>
      </p:sp>
      <p:sp>
        <p:nvSpPr>
          <p:cNvPr id="5" name="Rectangle 4"/>
          <p:cNvSpPr/>
          <p:nvPr/>
        </p:nvSpPr>
        <p:spPr>
          <a:xfrm>
            <a:off x="1219200" y="2411429"/>
            <a:ext cx="6096000" cy="1554272"/>
          </a:xfrm>
          <a:prstGeom prst="rect">
            <a:avLst/>
          </a:prstGeom>
        </p:spPr>
        <p:txBody>
          <a:bodyPr>
            <a:spAutoFit/>
          </a:bodyPr>
          <a:lstStyle/>
          <a:p>
            <a:pPr>
              <a:spcAft>
                <a:spcPts val="600"/>
              </a:spcAft>
            </a:pPr>
            <a:r>
              <a:rPr lang="en-US" b="1" i="1" dirty="0" smtClean="0">
                <a:solidFill>
                  <a:srgbClr val="000000"/>
                </a:solidFill>
                <a:latin typeface="Helvetica" panose="020B0604020202020204" pitchFamily="34" charset="0"/>
              </a:rPr>
              <a:t>Audit</a:t>
            </a:r>
            <a:r>
              <a:rPr lang="hr-HR" b="1" i="1" dirty="0" smtClean="0">
                <a:solidFill>
                  <a:srgbClr val="000000"/>
                </a:solidFill>
                <a:latin typeface="Helvetica" panose="020B0604020202020204" pitchFamily="34" charset="0"/>
              </a:rPr>
              <a:t> </a:t>
            </a:r>
            <a:r>
              <a:rPr lang="hr-HR" b="1" i="1" dirty="0" err="1" smtClean="0">
                <a:solidFill>
                  <a:srgbClr val="000000"/>
                </a:solidFill>
                <a:latin typeface="Helvetica" panose="020B0604020202020204" pitchFamily="34" charset="0"/>
              </a:rPr>
              <a:t>definition</a:t>
            </a:r>
            <a:endParaRPr lang="en-US" b="1" i="1" dirty="0" smtClean="0">
              <a:solidFill>
                <a:srgbClr val="000000"/>
              </a:solidFill>
              <a:latin typeface="Helvetica" panose="020B0604020202020204" pitchFamily="34" charset="0"/>
            </a:endParaRPr>
          </a:p>
          <a:p>
            <a:pPr marL="285750" indent="-285750" algn="just">
              <a:buFont typeface="Wingdings" panose="05000000000000000000" pitchFamily="2" charset="2"/>
              <a:buChar char="Ø"/>
            </a:pPr>
            <a:r>
              <a:rPr lang="en-US" dirty="0" smtClean="0">
                <a:solidFill>
                  <a:srgbClr val="C00000"/>
                </a:solidFill>
                <a:latin typeface="Helvetica" panose="020B0604020202020204" pitchFamily="34" charset="0"/>
              </a:rPr>
              <a:t>systematic, independent and documented </a:t>
            </a:r>
            <a:r>
              <a:rPr lang="en-US" dirty="0" smtClean="0">
                <a:solidFill>
                  <a:srgbClr val="000000"/>
                </a:solidFill>
                <a:latin typeface="Helvetica" panose="020B0604020202020204" pitchFamily="34" charset="0"/>
              </a:rPr>
              <a:t>process for obtaining </a:t>
            </a:r>
            <a:r>
              <a:rPr lang="en-US" b="1" dirty="0" smtClean="0">
                <a:solidFill>
                  <a:srgbClr val="000000"/>
                </a:solidFill>
                <a:latin typeface="Helvetica" panose="020B0604020202020204" pitchFamily="34" charset="0"/>
              </a:rPr>
              <a:t>objective evidence</a:t>
            </a:r>
            <a:r>
              <a:rPr lang="en-US" dirty="0" smtClean="0">
                <a:solidFill>
                  <a:srgbClr val="000000"/>
                </a:solidFill>
                <a:latin typeface="Helvetica" panose="020B0604020202020204" pitchFamily="34" charset="0"/>
              </a:rPr>
              <a:t> and evaluating it objectively to determine the extent to which the </a:t>
            </a:r>
            <a:r>
              <a:rPr lang="en-US" b="1" dirty="0" smtClean="0">
                <a:solidFill>
                  <a:srgbClr val="000000"/>
                </a:solidFill>
                <a:latin typeface="Helvetica" panose="020B0604020202020204" pitchFamily="34" charset="0"/>
              </a:rPr>
              <a:t>audit criteria</a:t>
            </a:r>
            <a:r>
              <a:rPr lang="en-US" dirty="0" smtClean="0">
                <a:solidFill>
                  <a:srgbClr val="000000"/>
                </a:solidFill>
                <a:latin typeface="Helvetica" panose="020B0604020202020204" pitchFamily="34" charset="0"/>
              </a:rPr>
              <a:t> are fulfilled</a:t>
            </a:r>
            <a:r>
              <a:rPr lang="hr-HR" dirty="0" smtClean="0">
                <a:solidFill>
                  <a:srgbClr val="000000"/>
                </a:solidFill>
                <a:latin typeface="Helvetica" panose="020B0604020202020204" pitchFamily="34" charset="0"/>
              </a:rPr>
              <a:t>.</a:t>
            </a:r>
            <a:endParaRPr lang="en-US" b="0" i="0" dirty="0">
              <a:solidFill>
                <a:srgbClr val="000000"/>
              </a:solidFill>
              <a:effectLst/>
              <a:latin typeface="Helvetica" panose="020B0604020202020204" pitchFamily="34" charset="0"/>
            </a:endParaRPr>
          </a:p>
        </p:txBody>
      </p:sp>
      <p:sp>
        <p:nvSpPr>
          <p:cNvPr id="6" name="Rectangle 5"/>
          <p:cNvSpPr/>
          <p:nvPr/>
        </p:nvSpPr>
        <p:spPr>
          <a:xfrm>
            <a:off x="1219200" y="4670330"/>
            <a:ext cx="5334000" cy="1061829"/>
          </a:xfrm>
          <a:prstGeom prst="rect">
            <a:avLst/>
          </a:prstGeom>
        </p:spPr>
        <p:txBody>
          <a:bodyPr wrap="square">
            <a:spAutoFit/>
          </a:bodyPr>
          <a:lstStyle/>
          <a:p>
            <a:pPr>
              <a:lnSpc>
                <a:spcPct val="150000"/>
              </a:lnSpc>
            </a:pPr>
            <a:r>
              <a:rPr lang="hr-HR" b="1" i="1" dirty="0" smtClean="0">
                <a:solidFill>
                  <a:srgbClr val="000000"/>
                </a:solidFill>
                <a:latin typeface="Helvetica" panose="020B0604020202020204" pitchFamily="34" charset="0"/>
              </a:rPr>
              <a:t>A</a:t>
            </a:r>
            <a:r>
              <a:rPr lang="en-US" b="1" i="1" dirty="0" err="1" smtClean="0">
                <a:solidFill>
                  <a:srgbClr val="000000"/>
                </a:solidFill>
                <a:latin typeface="Helvetica" panose="020B0604020202020204" pitchFamily="34" charset="0"/>
              </a:rPr>
              <a:t>udit</a:t>
            </a:r>
            <a:r>
              <a:rPr lang="en-US" b="1" i="1" dirty="0" smtClean="0">
                <a:solidFill>
                  <a:srgbClr val="000000"/>
                </a:solidFill>
                <a:latin typeface="Helvetica" panose="020B0604020202020204" pitchFamily="34" charset="0"/>
              </a:rPr>
              <a:t> </a:t>
            </a:r>
            <a:r>
              <a:rPr lang="en-US" b="1" i="1" dirty="0">
                <a:solidFill>
                  <a:srgbClr val="000000"/>
                </a:solidFill>
                <a:latin typeface="Helvetica" panose="020B0604020202020204" pitchFamily="34" charset="0"/>
              </a:rPr>
              <a:t>criteria</a:t>
            </a:r>
          </a:p>
          <a:p>
            <a:pPr marL="285750" indent="-285750" algn="just">
              <a:buFont typeface="Wingdings" panose="05000000000000000000" pitchFamily="2" charset="2"/>
              <a:buChar char="Ø"/>
            </a:pPr>
            <a:r>
              <a:rPr lang="en-US" dirty="0">
                <a:solidFill>
                  <a:srgbClr val="000000"/>
                </a:solidFill>
                <a:latin typeface="Helvetica" panose="020B0604020202020204" pitchFamily="34" charset="0"/>
              </a:rPr>
              <a:t>set of </a:t>
            </a:r>
            <a:r>
              <a:rPr lang="en-US" b="1" dirty="0" smtClean="0">
                <a:solidFill>
                  <a:srgbClr val="000000"/>
                </a:solidFill>
                <a:latin typeface="Helvetica" panose="020B0604020202020204" pitchFamily="34" charset="0"/>
              </a:rPr>
              <a:t>requirements</a:t>
            </a:r>
            <a:r>
              <a:rPr lang="en-US" dirty="0">
                <a:solidFill>
                  <a:srgbClr val="000000"/>
                </a:solidFill>
                <a:latin typeface="Helvetica" panose="020B0604020202020204" pitchFamily="34" charset="0"/>
              </a:rPr>
              <a:t> used as a reference against which </a:t>
            </a:r>
            <a:r>
              <a:rPr lang="en-US" b="1" dirty="0">
                <a:solidFill>
                  <a:srgbClr val="000000"/>
                </a:solidFill>
                <a:latin typeface="Helvetica" panose="020B0604020202020204" pitchFamily="34" charset="0"/>
              </a:rPr>
              <a:t>objective </a:t>
            </a:r>
            <a:r>
              <a:rPr lang="en-US" b="1" dirty="0" smtClean="0">
                <a:solidFill>
                  <a:srgbClr val="000000"/>
                </a:solidFill>
                <a:latin typeface="Helvetica" panose="020B0604020202020204" pitchFamily="34" charset="0"/>
              </a:rPr>
              <a:t>evidence</a:t>
            </a:r>
            <a:r>
              <a:rPr lang="en-US" dirty="0">
                <a:solidFill>
                  <a:srgbClr val="000000"/>
                </a:solidFill>
                <a:latin typeface="Helvetica" panose="020B0604020202020204" pitchFamily="34" charset="0"/>
              </a:rPr>
              <a:t> is </a:t>
            </a:r>
            <a:r>
              <a:rPr lang="en-US" dirty="0" smtClean="0">
                <a:solidFill>
                  <a:srgbClr val="000000"/>
                </a:solidFill>
                <a:latin typeface="Helvetica" panose="020B0604020202020204" pitchFamily="34" charset="0"/>
              </a:rPr>
              <a:t>compared</a:t>
            </a:r>
            <a:r>
              <a:rPr lang="hr-HR" dirty="0" smtClean="0">
                <a:solidFill>
                  <a:srgbClr val="000000"/>
                </a:solidFill>
                <a:latin typeface="Helvetica" panose="020B0604020202020204" pitchFamily="34" charset="0"/>
              </a:rPr>
              <a:t>.</a:t>
            </a:r>
            <a:endParaRPr lang="en-US" b="0" i="0" dirty="0">
              <a:solidFill>
                <a:srgbClr val="000000"/>
              </a:solidFill>
              <a:effectLst/>
              <a:latin typeface="Helvetica" panose="020B0604020202020204" pitchFamily="34" charset="0"/>
            </a:endParaRPr>
          </a:p>
        </p:txBody>
      </p:sp>
      <p:sp>
        <p:nvSpPr>
          <p:cNvPr id="7" name="Down Arrow 6"/>
          <p:cNvSpPr/>
          <p:nvPr/>
        </p:nvSpPr>
        <p:spPr>
          <a:xfrm>
            <a:off x="1679575" y="4114800"/>
            <a:ext cx="304800" cy="4901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3" name="Rectangle 12"/>
          <p:cNvSpPr/>
          <p:nvPr/>
        </p:nvSpPr>
        <p:spPr>
          <a:xfrm>
            <a:off x="8255000" y="4835158"/>
            <a:ext cx="3505200" cy="923330"/>
          </a:xfrm>
          <a:prstGeom prst="rect">
            <a:avLst/>
          </a:prstGeom>
        </p:spPr>
        <p:txBody>
          <a:bodyPr wrap="square">
            <a:spAutoFit/>
          </a:bodyPr>
          <a:lstStyle/>
          <a:p>
            <a:r>
              <a:rPr lang="hr-HR" b="1" dirty="0" smtClean="0">
                <a:solidFill>
                  <a:srgbClr val="000000"/>
                </a:solidFill>
                <a:latin typeface="Helvetica" panose="020B0604020202020204" pitchFamily="34" charset="0"/>
              </a:rPr>
              <a:t>O</a:t>
            </a:r>
            <a:r>
              <a:rPr lang="en-US" b="1" dirty="0" err="1" smtClean="0">
                <a:solidFill>
                  <a:srgbClr val="000000"/>
                </a:solidFill>
                <a:latin typeface="Helvetica" panose="020B0604020202020204" pitchFamily="34" charset="0"/>
              </a:rPr>
              <a:t>bjective</a:t>
            </a:r>
            <a:r>
              <a:rPr lang="en-US" b="1" dirty="0" smtClean="0">
                <a:solidFill>
                  <a:srgbClr val="000000"/>
                </a:solidFill>
                <a:latin typeface="Helvetica" panose="020B0604020202020204" pitchFamily="34" charset="0"/>
              </a:rPr>
              <a:t> </a:t>
            </a:r>
            <a:r>
              <a:rPr lang="en-US" b="1" dirty="0">
                <a:solidFill>
                  <a:srgbClr val="000000"/>
                </a:solidFill>
                <a:latin typeface="Helvetica" panose="020B0604020202020204" pitchFamily="34" charset="0"/>
              </a:rPr>
              <a:t>evidence</a:t>
            </a:r>
          </a:p>
          <a:p>
            <a:pPr marL="285750" indent="-285750" algn="just">
              <a:buFont typeface="Wingdings" panose="05000000000000000000" pitchFamily="2" charset="2"/>
              <a:buChar char="Ø"/>
            </a:pPr>
            <a:r>
              <a:rPr lang="en-US" dirty="0">
                <a:solidFill>
                  <a:srgbClr val="000000"/>
                </a:solidFill>
                <a:latin typeface="Helvetica" panose="020B0604020202020204" pitchFamily="34" charset="0"/>
              </a:rPr>
              <a:t>data supporting the existence or verity of </a:t>
            </a:r>
            <a:r>
              <a:rPr lang="en-US" dirty="0" smtClean="0">
                <a:solidFill>
                  <a:srgbClr val="000000"/>
                </a:solidFill>
                <a:latin typeface="Helvetica" panose="020B0604020202020204" pitchFamily="34" charset="0"/>
              </a:rPr>
              <a:t>something</a:t>
            </a:r>
            <a:r>
              <a:rPr lang="hr-HR" dirty="0" smtClean="0">
                <a:solidFill>
                  <a:srgbClr val="000000"/>
                </a:solidFill>
                <a:latin typeface="Helvetica" panose="020B0604020202020204" pitchFamily="34" charset="0"/>
              </a:rPr>
              <a:t>.</a:t>
            </a:r>
            <a:endParaRPr lang="en-US" b="0" i="0" dirty="0">
              <a:solidFill>
                <a:srgbClr val="000000"/>
              </a:solidFill>
              <a:effectLst/>
              <a:latin typeface="Helvetica" panose="020B0604020202020204" pitchFamily="34" charset="0"/>
            </a:endParaRPr>
          </a:p>
        </p:txBody>
      </p:sp>
      <p:sp>
        <p:nvSpPr>
          <p:cNvPr id="14" name="Right Arrow 13"/>
          <p:cNvSpPr/>
          <p:nvPr/>
        </p:nvSpPr>
        <p:spPr>
          <a:xfrm>
            <a:off x="7315200" y="5174171"/>
            <a:ext cx="533400" cy="3011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pic>
        <p:nvPicPr>
          <p:cNvPr id="15" name="Picture 14"/>
          <p:cNvPicPr>
            <a:picLocks noChangeAspect="1"/>
          </p:cNvPicPr>
          <p:nvPr/>
        </p:nvPicPr>
        <p:blipFill>
          <a:blip r:embed="rId5"/>
          <a:stretch>
            <a:fillRect/>
          </a:stretch>
        </p:blipFill>
        <p:spPr>
          <a:xfrm>
            <a:off x="8255000" y="2161798"/>
            <a:ext cx="2895631" cy="2341389"/>
          </a:xfrm>
          <a:prstGeom prst="rect">
            <a:avLst/>
          </a:prstGeom>
        </p:spPr>
      </p:pic>
    </p:spTree>
    <p:extLst>
      <p:ext uri="{BB962C8B-B14F-4D97-AF65-F5344CB8AC3E}">
        <p14:creationId xmlns:p14="http://schemas.microsoft.com/office/powerpoint/2010/main" val="1478292253"/>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AutoShape 2" descr="Резултат с изображение за logo erasmus + knowledge alliances">
            <a:extLst>
              <a:ext uri="{FF2B5EF4-FFF2-40B4-BE49-F238E27FC236}">
                <a16:creationId xmlns:a16="http://schemas.microsoft.com/office/drawing/2014/main" id="{FADA364A-FA7F-47F3-9D2B-68B5B5E277EA}"/>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cxnSp>
        <p:nvCxnSpPr>
          <p:cNvPr id="8" name="Straight Connector 4">
            <a:extLst>
              <a:ext uri="{FF2B5EF4-FFF2-40B4-BE49-F238E27FC236}">
                <a16:creationId xmlns:a16="http://schemas.microsoft.com/office/drawing/2014/main" id="{C028D83F-AA59-4505-836B-5448421D8860}"/>
              </a:ext>
            </a:extLst>
          </p:cNvPr>
          <p:cNvCxnSpPr>
            <a:cxnSpLocks/>
          </p:cNvCxnSpPr>
          <p:nvPr/>
        </p:nvCxnSpPr>
        <p:spPr>
          <a:xfrm>
            <a:off x="533400" y="762000"/>
            <a:ext cx="113538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Picture 3" descr="E:\Disc D\Knowledge Alliances\Logos\ICTTEX-Logo-v6.png">
            <a:extLst>
              <a:ext uri="{FF2B5EF4-FFF2-40B4-BE49-F238E27FC236}">
                <a16:creationId xmlns:a16="http://schemas.microsoft.com/office/drawing/2014/main" id="{F297913C-5505-4CB8-A986-6C730C548C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82125" y="120650"/>
            <a:ext cx="235267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Резултат с изображение за „co-funded by the erasmus+ programme of the european union logo“">
            <a:extLst>
              <a:ext uri="{FF2B5EF4-FFF2-40B4-BE49-F238E27FC236}">
                <a16:creationId xmlns:a16="http://schemas.microsoft.com/office/drawing/2014/main" id="{7606027A-2379-4875-90DC-70340D91CD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2000" y="160338"/>
            <a:ext cx="2743200" cy="532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9">
            <a:extLst>
              <a:ext uri="{FF2B5EF4-FFF2-40B4-BE49-F238E27FC236}">
                <a16:creationId xmlns:a16="http://schemas.microsoft.com/office/drawing/2014/main" id="{CAEE5A67-FB02-414E-9E52-89D60063C51D}"/>
              </a:ext>
            </a:extLst>
          </p:cNvPr>
          <p:cNvCxnSpPr>
            <a:cxnSpLocks/>
          </p:cNvCxnSpPr>
          <p:nvPr/>
        </p:nvCxnSpPr>
        <p:spPr>
          <a:xfrm>
            <a:off x="533400" y="6248400"/>
            <a:ext cx="112014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 name="Tijdelijke aanduiding voor dianummer 1">
            <a:extLst>
              <a:ext uri="{FF2B5EF4-FFF2-40B4-BE49-F238E27FC236}">
                <a16:creationId xmlns:a16="http://schemas.microsoft.com/office/drawing/2014/main" id="{4F4901CA-B74E-4A24-BED4-1087F0001A7B}"/>
              </a:ext>
            </a:extLst>
          </p:cNvPr>
          <p:cNvSpPr>
            <a:spLocks noGrp="1"/>
          </p:cNvSpPr>
          <p:nvPr>
            <p:ph type="sldNum" sz="quarter" idx="12"/>
          </p:nvPr>
        </p:nvSpPr>
        <p:spPr>
          <a:xfrm>
            <a:off x="8915400" y="6356351"/>
            <a:ext cx="2844800" cy="365125"/>
          </a:xfrm>
        </p:spPr>
        <p:txBody>
          <a:bodyPr/>
          <a:lstStyle/>
          <a:p>
            <a:fld id="{C70E881D-A110-45C1-94FD-A162B8A7ADE9}" type="slidenum">
              <a:rPr lang="en-US" altLang="nl-BE" smtClean="0"/>
              <a:pPr/>
              <a:t>4</a:t>
            </a:fld>
            <a:endParaRPr lang="en-US" altLang="nl-BE" dirty="0"/>
          </a:p>
        </p:txBody>
      </p:sp>
      <p:sp>
        <p:nvSpPr>
          <p:cNvPr id="16" name="Fußzeilenplatzhalter 2"/>
          <p:cNvSpPr>
            <a:spLocks noGrp="1"/>
          </p:cNvSpPr>
          <p:nvPr>
            <p:ph type="ftr" sz="quarter" idx="11"/>
          </p:nvPr>
        </p:nvSpPr>
        <p:spPr>
          <a:xfrm>
            <a:off x="7393689" y="6366263"/>
            <a:ext cx="3860800" cy="365125"/>
          </a:xfrm>
        </p:spPr>
        <p:txBody>
          <a:bodyPr/>
          <a:lstStyle/>
          <a:p>
            <a:pPr>
              <a:defRPr/>
            </a:pPr>
            <a:r>
              <a:rPr lang="hr-HR" dirty="0" smtClean="0">
                <a:solidFill>
                  <a:srgbClr val="00B0F0"/>
                </a:solidFill>
              </a:rPr>
              <a:t>COURSE: QMS/EMS </a:t>
            </a:r>
            <a:r>
              <a:rPr lang="hr-HR" dirty="0" err="1">
                <a:solidFill>
                  <a:srgbClr val="00B0F0"/>
                </a:solidFill>
              </a:rPr>
              <a:t>Implementation</a:t>
            </a:r>
            <a:r>
              <a:rPr lang="hr-HR" dirty="0">
                <a:solidFill>
                  <a:srgbClr val="00B0F0"/>
                </a:solidFill>
              </a:rPr>
              <a:t> </a:t>
            </a:r>
            <a:r>
              <a:rPr lang="hr-HR" dirty="0" err="1">
                <a:solidFill>
                  <a:srgbClr val="00B0F0"/>
                </a:solidFill>
              </a:rPr>
              <a:t>and</a:t>
            </a:r>
            <a:r>
              <a:rPr lang="hr-HR" dirty="0">
                <a:solidFill>
                  <a:srgbClr val="00B0F0"/>
                </a:solidFill>
              </a:rPr>
              <a:t> </a:t>
            </a:r>
            <a:r>
              <a:rPr lang="hr-HR" dirty="0" err="1">
                <a:solidFill>
                  <a:srgbClr val="00B0F0"/>
                </a:solidFill>
              </a:rPr>
              <a:t>Control</a:t>
            </a:r>
            <a:endParaRPr lang="en-US" dirty="0"/>
          </a:p>
        </p:txBody>
      </p:sp>
      <p:sp>
        <p:nvSpPr>
          <p:cNvPr id="10" name="Rectangle 9"/>
          <p:cNvSpPr/>
          <p:nvPr/>
        </p:nvSpPr>
        <p:spPr>
          <a:xfrm>
            <a:off x="752475" y="1010550"/>
            <a:ext cx="2116285" cy="461665"/>
          </a:xfrm>
          <a:prstGeom prst="rect">
            <a:avLst/>
          </a:prstGeom>
        </p:spPr>
        <p:txBody>
          <a:bodyPr wrap="none">
            <a:spAutoFit/>
          </a:bodyPr>
          <a:lstStyle/>
          <a:p>
            <a:pPr algn="just">
              <a:spcAft>
                <a:spcPts val="0"/>
              </a:spcAft>
            </a:pPr>
            <a:r>
              <a:rPr lang="en-US" sz="2400" b="1" u="sng" dirty="0">
                <a:solidFill>
                  <a:schemeClr val="accent1">
                    <a:lumMod val="75000"/>
                  </a:schemeClr>
                </a:solidFill>
                <a:ea typeface="Calibri" panose="020F0502020204030204" pitchFamily="34" charset="0"/>
                <a:cs typeface="Arial" panose="020B0604020202020204" pitchFamily="34" charset="0"/>
              </a:rPr>
              <a:t>Lecture plan:</a:t>
            </a:r>
            <a:endParaRPr lang="hr-HR" sz="2400" dirty="0">
              <a:solidFill>
                <a:schemeClr val="accent1">
                  <a:lumMod val="75000"/>
                </a:schemeClr>
              </a:solidFill>
              <a:effectLst/>
              <a:ea typeface="Calibri" panose="020F0502020204030204" pitchFamily="34" charset="0"/>
              <a:cs typeface="Arial" panose="020B0604020202020204" pitchFamily="34" charset="0"/>
            </a:endParaRPr>
          </a:p>
        </p:txBody>
      </p:sp>
      <p:pic>
        <p:nvPicPr>
          <p:cNvPr id="5" name="Picture 4"/>
          <p:cNvPicPr>
            <a:picLocks noChangeAspect="1"/>
          </p:cNvPicPr>
          <p:nvPr/>
        </p:nvPicPr>
        <p:blipFill rotWithShape="1">
          <a:blip r:embed="rId5"/>
          <a:srcRect l="12530" r="12657"/>
          <a:stretch/>
        </p:blipFill>
        <p:spPr>
          <a:xfrm>
            <a:off x="707190" y="1720764"/>
            <a:ext cx="5160210" cy="2931937"/>
          </a:xfrm>
          <a:prstGeom prst="rect">
            <a:avLst/>
          </a:prstGeom>
        </p:spPr>
      </p:pic>
      <p:sp>
        <p:nvSpPr>
          <p:cNvPr id="6" name="Rectangle 5"/>
          <p:cNvSpPr/>
          <p:nvPr/>
        </p:nvSpPr>
        <p:spPr>
          <a:xfrm>
            <a:off x="5584561" y="1241382"/>
            <a:ext cx="2783647" cy="369332"/>
          </a:xfrm>
          <a:prstGeom prst="rect">
            <a:avLst/>
          </a:prstGeom>
        </p:spPr>
        <p:txBody>
          <a:bodyPr wrap="none">
            <a:spAutoFit/>
          </a:bodyPr>
          <a:lstStyle/>
          <a:p>
            <a:r>
              <a:rPr lang="hr-HR" dirty="0">
                <a:cs typeface="Arial" panose="020B0604020202020204" pitchFamily="34" charset="0"/>
              </a:rPr>
              <a:t>ISO 19011 audit </a:t>
            </a:r>
            <a:r>
              <a:rPr lang="hr-HR" dirty="0" err="1">
                <a:cs typeface="Arial" panose="020B0604020202020204" pitchFamily="34" charset="0"/>
              </a:rPr>
              <a:t>activities</a:t>
            </a:r>
            <a:endParaRPr lang="hr-HR" dirty="0">
              <a:cs typeface="Arial" panose="020B0604020202020204" pitchFamily="34" charset="0"/>
            </a:endParaRPr>
          </a:p>
        </p:txBody>
      </p:sp>
      <p:sp>
        <p:nvSpPr>
          <p:cNvPr id="7" name="Rectangle 6"/>
          <p:cNvSpPr/>
          <p:nvPr/>
        </p:nvSpPr>
        <p:spPr>
          <a:xfrm>
            <a:off x="814137" y="4827016"/>
            <a:ext cx="4699000" cy="954107"/>
          </a:xfrm>
          <a:prstGeom prst="rect">
            <a:avLst/>
          </a:prstGeom>
        </p:spPr>
        <p:txBody>
          <a:bodyPr wrap="square">
            <a:spAutoFit/>
          </a:bodyPr>
          <a:lstStyle/>
          <a:p>
            <a:r>
              <a:rPr lang="en-US" sz="1400" dirty="0">
                <a:cs typeface="Arial" panose="020B0604020202020204" pitchFamily="34" charset="0"/>
              </a:rPr>
              <a:t>A review of documentation is necessary to:</a:t>
            </a:r>
          </a:p>
          <a:p>
            <a:pPr>
              <a:buFont typeface="Arial" panose="020B0604020202020204" pitchFamily="34" charset="0"/>
              <a:buChar char="•"/>
            </a:pPr>
            <a:r>
              <a:rPr lang="hr-HR" sz="1400" dirty="0" smtClean="0">
                <a:cs typeface="Arial" panose="020B0604020202020204" pitchFamily="34" charset="0"/>
              </a:rPr>
              <a:t> </a:t>
            </a:r>
            <a:r>
              <a:rPr lang="en-US" sz="1400" dirty="0" smtClean="0">
                <a:cs typeface="Arial" panose="020B0604020202020204" pitchFamily="34" charset="0"/>
              </a:rPr>
              <a:t>Determine </a:t>
            </a:r>
            <a:r>
              <a:rPr lang="en-US" sz="1400" dirty="0">
                <a:cs typeface="Arial" panose="020B0604020202020204" pitchFamily="34" charset="0"/>
              </a:rPr>
              <a:t>the conformity of the system with the audit criteria</a:t>
            </a:r>
          </a:p>
          <a:p>
            <a:pPr>
              <a:buFont typeface="Arial" panose="020B0604020202020204" pitchFamily="34" charset="0"/>
              <a:buChar char="•"/>
            </a:pPr>
            <a:r>
              <a:rPr lang="hr-HR" sz="1400" dirty="0" smtClean="0">
                <a:cs typeface="Arial" panose="020B0604020202020204" pitchFamily="34" charset="0"/>
              </a:rPr>
              <a:t> </a:t>
            </a:r>
            <a:r>
              <a:rPr lang="en-US" sz="1400" dirty="0" smtClean="0">
                <a:cs typeface="Arial" panose="020B0604020202020204" pitchFamily="34" charset="0"/>
              </a:rPr>
              <a:t>Gather </a:t>
            </a:r>
            <a:r>
              <a:rPr lang="en-US" sz="1400" dirty="0">
                <a:cs typeface="Arial" panose="020B0604020202020204" pitchFamily="34" charset="0"/>
              </a:rPr>
              <a:t>information to support the audit activities</a:t>
            </a:r>
            <a:endParaRPr lang="en-US" sz="1400" b="0" i="0" dirty="0">
              <a:effectLst/>
              <a:cs typeface="Arial" panose="020B0604020202020204" pitchFamily="34" charset="0"/>
            </a:endParaRPr>
          </a:p>
        </p:txBody>
      </p:sp>
      <p:pic>
        <p:nvPicPr>
          <p:cNvPr id="17" name="Picture 16"/>
          <p:cNvPicPr>
            <a:picLocks noChangeAspect="1"/>
          </p:cNvPicPr>
          <p:nvPr/>
        </p:nvPicPr>
        <p:blipFill rotWithShape="1">
          <a:blip r:embed="rId6"/>
          <a:srcRect l="4913" r="10270"/>
          <a:stretch/>
        </p:blipFill>
        <p:spPr>
          <a:xfrm>
            <a:off x="7085835" y="1501906"/>
            <a:ext cx="4674365" cy="2879932"/>
          </a:xfrm>
          <a:prstGeom prst="rect">
            <a:avLst/>
          </a:prstGeom>
        </p:spPr>
      </p:pic>
      <p:sp>
        <p:nvSpPr>
          <p:cNvPr id="18" name="Rectangle 17"/>
          <p:cNvSpPr/>
          <p:nvPr/>
        </p:nvSpPr>
        <p:spPr>
          <a:xfrm>
            <a:off x="6577263" y="4589031"/>
            <a:ext cx="5334000" cy="1600438"/>
          </a:xfrm>
          <a:prstGeom prst="rect">
            <a:avLst/>
          </a:prstGeom>
        </p:spPr>
        <p:txBody>
          <a:bodyPr wrap="square">
            <a:spAutoFit/>
          </a:bodyPr>
          <a:lstStyle/>
          <a:p>
            <a:r>
              <a:rPr lang="en-US" sz="1400" dirty="0"/>
              <a:t>Possible Corrective/Preventive or Improvement Actions</a:t>
            </a:r>
          </a:p>
          <a:p>
            <a:endParaRPr lang="en-US" sz="1400" dirty="0"/>
          </a:p>
          <a:p>
            <a:r>
              <a:rPr lang="en-US" sz="1400" dirty="0"/>
              <a:t>For each non-compliance, there should be:</a:t>
            </a:r>
          </a:p>
          <a:p>
            <a:pPr marL="285750" indent="-285750">
              <a:buFont typeface="Arial" panose="020B0604020202020204" pitchFamily="34" charset="0"/>
              <a:buChar char="•"/>
            </a:pPr>
            <a:r>
              <a:rPr lang="en-US" sz="1400" dirty="0" smtClean="0"/>
              <a:t>A </a:t>
            </a:r>
            <a:r>
              <a:rPr lang="en-US" sz="1400" dirty="0"/>
              <a:t>description of the non-compliance or observation</a:t>
            </a:r>
          </a:p>
          <a:p>
            <a:pPr marL="285750" indent="-285750">
              <a:buFont typeface="Arial" panose="020B0604020202020204" pitchFamily="34" charset="0"/>
              <a:buChar char="•"/>
            </a:pPr>
            <a:r>
              <a:rPr lang="en-US" sz="1400" dirty="0"/>
              <a:t>Assigned risk rating of the non-compliance</a:t>
            </a:r>
          </a:p>
          <a:p>
            <a:pPr marL="285750" indent="-285750">
              <a:buFont typeface="Arial" panose="020B0604020202020204" pitchFamily="34" charset="0"/>
              <a:buChar char="•"/>
            </a:pPr>
            <a:r>
              <a:rPr lang="en-US" sz="1400" dirty="0"/>
              <a:t>Timeframe for completion of actions for each non-compliance identified</a:t>
            </a:r>
            <a:endParaRPr lang="hr-HR" sz="1400" dirty="0"/>
          </a:p>
        </p:txBody>
      </p:sp>
    </p:spTree>
    <p:extLst>
      <p:ext uri="{BB962C8B-B14F-4D97-AF65-F5344CB8AC3E}">
        <p14:creationId xmlns:p14="http://schemas.microsoft.com/office/powerpoint/2010/main" val="3865690954"/>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AutoShape 2" descr="Резултат с изображение за logo erasmus + knowledge alliances">
            <a:extLst>
              <a:ext uri="{FF2B5EF4-FFF2-40B4-BE49-F238E27FC236}">
                <a16:creationId xmlns:a16="http://schemas.microsoft.com/office/drawing/2014/main" id="{FADA364A-FA7F-47F3-9D2B-68B5B5E277EA}"/>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cxnSp>
        <p:nvCxnSpPr>
          <p:cNvPr id="8" name="Straight Connector 4">
            <a:extLst>
              <a:ext uri="{FF2B5EF4-FFF2-40B4-BE49-F238E27FC236}">
                <a16:creationId xmlns:a16="http://schemas.microsoft.com/office/drawing/2014/main" id="{C028D83F-AA59-4505-836B-5448421D8860}"/>
              </a:ext>
            </a:extLst>
          </p:cNvPr>
          <p:cNvCxnSpPr>
            <a:cxnSpLocks/>
          </p:cNvCxnSpPr>
          <p:nvPr/>
        </p:nvCxnSpPr>
        <p:spPr>
          <a:xfrm>
            <a:off x="533400" y="762000"/>
            <a:ext cx="113538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Picture 3" descr="E:\Disc D\Knowledge Alliances\Logos\ICTTEX-Logo-v6.png">
            <a:extLst>
              <a:ext uri="{FF2B5EF4-FFF2-40B4-BE49-F238E27FC236}">
                <a16:creationId xmlns:a16="http://schemas.microsoft.com/office/drawing/2014/main" id="{F297913C-5505-4CB8-A986-6C730C548C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82125" y="120650"/>
            <a:ext cx="235267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Резултат с изображение за „co-funded by the erasmus+ programme of the european union logo“">
            <a:extLst>
              <a:ext uri="{FF2B5EF4-FFF2-40B4-BE49-F238E27FC236}">
                <a16:creationId xmlns:a16="http://schemas.microsoft.com/office/drawing/2014/main" id="{7606027A-2379-4875-90DC-70340D91CD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2000" y="160338"/>
            <a:ext cx="2743200" cy="532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9">
            <a:extLst>
              <a:ext uri="{FF2B5EF4-FFF2-40B4-BE49-F238E27FC236}">
                <a16:creationId xmlns:a16="http://schemas.microsoft.com/office/drawing/2014/main" id="{CAEE5A67-FB02-414E-9E52-89D60063C51D}"/>
              </a:ext>
            </a:extLst>
          </p:cNvPr>
          <p:cNvCxnSpPr>
            <a:cxnSpLocks/>
          </p:cNvCxnSpPr>
          <p:nvPr/>
        </p:nvCxnSpPr>
        <p:spPr>
          <a:xfrm>
            <a:off x="533400" y="6248400"/>
            <a:ext cx="112014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 name="Tijdelijke aanduiding voor dianummer 1">
            <a:extLst>
              <a:ext uri="{FF2B5EF4-FFF2-40B4-BE49-F238E27FC236}">
                <a16:creationId xmlns:a16="http://schemas.microsoft.com/office/drawing/2014/main" id="{4F4901CA-B74E-4A24-BED4-1087F0001A7B}"/>
              </a:ext>
            </a:extLst>
          </p:cNvPr>
          <p:cNvSpPr>
            <a:spLocks noGrp="1"/>
          </p:cNvSpPr>
          <p:nvPr>
            <p:ph type="sldNum" sz="quarter" idx="12"/>
          </p:nvPr>
        </p:nvSpPr>
        <p:spPr>
          <a:xfrm>
            <a:off x="8915400" y="6356351"/>
            <a:ext cx="2844800" cy="365125"/>
          </a:xfrm>
        </p:spPr>
        <p:txBody>
          <a:bodyPr/>
          <a:lstStyle/>
          <a:p>
            <a:fld id="{C70E881D-A110-45C1-94FD-A162B8A7ADE9}" type="slidenum">
              <a:rPr lang="en-US" altLang="nl-BE" smtClean="0"/>
              <a:pPr/>
              <a:t>5</a:t>
            </a:fld>
            <a:endParaRPr lang="en-US" altLang="nl-BE" dirty="0"/>
          </a:p>
        </p:txBody>
      </p:sp>
      <p:sp>
        <p:nvSpPr>
          <p:cNvPr id="16" name="Fußzeilenplatzhalter 2"/>
          <p:cNvSpPr>
            <a:spLocks noGrp="1"/>
          </p:cNvSpPr>
          <p:nvPr>
            <p:ph type="ftr" sz="quarter" idx="11"/>
          </p:nvPr>
        </p:nvSpPr>
        <p:spPr>
          <a:xfrm>
            <a:off x="7393689" y="6366263"/>
            <a:ext cx="3860800" cy="365125"/>
          </a:xfrm>
        </p:spPr>
        <p:txBody>
          <a:bodyPr/>
          <a:lstStyle/>
          <a:p>
            <a:pPr>
              <a:defRPr/>
            </a:pPr>
            <a:r>
              <a:rPr lang="hr-HR" dirty="0" smtClean="0">
                <a:solidFill>
                  <a:srgbClr val="00B0F0"/>
                </a:solidFill>
              </a:rPr>
              <a:t>COURSE: QMS/EMS </a:t>
            </a:r>
            <a:r>
              <a:rPr lang="hr-HR" dirty="0" err="1">
                <a:solidFill>
                  <a:srgbClr val="00B0F0"/>
                </a:solidFill>
              </a:rPr>
              <a:t>Implementation</a:t>
            </a:r>
            <a:r>
              <a:rPr lang="hr-HR" dirty="0">
                <a:solidFill>
                  <a:srgbClr val="00B0F0"/>
                </a:solidFill>
              </a:rPr>
              <a:t> </a:t>
            </a:r>
            <a:r>
              <a:rPr lang="hr-HR" dirty="0" err="1">
                <a:solidFill>
                  <a:srgbClr val="00B0F0"/>
                </a:solidFill>
              </a:rPr>
              <a:t>and</a:t>
            </a:r>
            <a:r>
              <a:rPr lang="hr-HR" dirty="0">
                <a:solidFill>
                  <a:srgbClr val="00B0F0"/>
                </a:solidFill>
              </a:rPr>
              <a:t> </a:t>
            </a:r>
            <a:r>
              <a:rPr lang="hr-HR" dirty="0" err="1">
                <a:solidFill>
                  <a:srgbClr val="00B0F0"/>
                </a:solidFill>
              </a:rPr>
              <a:t>Control</a:t>
            </a:r>
            <a:endParaRPr lang="en-US" dirty="0"/>
          </a:p>
        </p:txBody>
      </p:sp>
      <p:sp>
        <p:nvSpPr>
          <p:cNvPr id="10" name="Rectangle 9"/>
          <p:cNvSpPr/>
          <p:nvPr/>
        </p:nvSpPr>
        <p:spPr>
          <a:xfrm>
            <a:off x="752475" y="1010550"/>
            <a:ext cx="2116285" cy="461665"/>
          </a:xfrm>
          <a:prstGeom prst="rect">
            <a:avLst/>
          </a:prstGeom>
        </p:spPr>
        <p:txBody>
          <a:bodyPr wrap="none">
            <a:spAutoFit/>
          </a:bodyPr>
          <a:lstStyle/>
          <a:p>
            <a:pPr algn="just">
              <a:spcAft>
                <a:spcPts val="0"/>
              </a:spcAft>
            </a:pPr>
            <a:r>
              <a:rPr lang="en-US" sz="2400" b="1" u="sng" dirty="0">
                <a:solidFill>
                  <a:schemeClr val="accent1">
                    <a:lumMod val="75000"/>
                  </a:schemeClr>
                </a:solidFill>
                <a:ea typeface="Calibri" panose="020F0502020204030204" pitchFamily="34" charset="0"/>
                <a:cs typeface="Arial" panose="020B0604020202020204" pitchFamily="34" charset="0"/>
              </a:rPr>
              <a:t>Lecture plan:</a:t>
            </a:r>
            <a:endParaRPr lang="hr-HR" sz="2400" dirty="0">
              <a:solidFill>
                <a:schemeClr val="accent1">
                  <a:lumMod val="75000"/>
                </a:schemeClr>
              </a:solidFill>
              <a:effectLst/>
              <a:ea typeface="Calibri" panose="020F0502020204030204" pitchFamily="34" charset="0"/>
              <a:cs typeface="Arial" panose="020B0604020202020204" pitchFamily="34" charset="0"/>
            </a:endParaRPr>
          </a:p>
        </p:txBody>
      </p:sp>
      <p:sp>
        <p:nvSpPr>
          <p:cNvPr id="4" name="TextBox 3"/>
          <p:cNvSpPr txBox="1"/>
          <p:nvPr/>
        </p:nvSpPr>
        <p:spPr>
          <a:xfrm>
            <a:off x="3055769" y="1243159"/>
            <a:ext cx="6232359" cy="400110"/>
          </a:xfrm>
          <a:prstGeom prst="rect">
            <a:avLst/>
          </a:prstGeom>
          <a:noFill/>
        </p:spPr>
        <p:txBody>
          <a:bodyPr wrap="square" rtlCol="0">
            <a:spAutoFit/>
          </a:bodyPr>
          <a:lstStyle/>
          <a:p>
            <a:r>
              <a:rPr lang="hr-HR" sz="2000" b="1" dirty="0" err="1" smtClean="0"/>
              <a:t>Diferences</a:t>
            </a:r>
            <a:r>
              <a:rPr lang="hr-HR" sz="2000" b="1" dirty="0" smtClean="0"/>
              <a:t> </a:t>
            </a:r>
            <a:r>
              <a:rPr lang="hr-HR" sz="2000" b="1" dirty="0" err="1" smtClean="0"/>
              <a:t>between</a:t>
            </a:r>
            <a:r>
              <a:rPr lang="hr-HR" sz="2000" b="1" dirty="0" smtClean="0"/>
              <a:t> </a:t>
            </a:r>
            <a:r>
              <a:rPr lang="hr-HR" sz="2000" b="1" dirty="0" err="1" smtClean="0"/>
              <a:t>internal</a:t>
            </a:r>
            <a:r>
              <a:rPr lang="hr-HR" sz="2000" b="1" dirty="0" smtClean="0"/>
              <a:t> </a:t>
            </a:r>
            <a:r>
              <a:rPr lang="hr-HR" sz="2000" b="1" dirty="0" err="1" smtClean="0"/>
              <a:t>and</a:t>
            </a:r>
            <a:r>
              <a:rPr lang="hr-HR" sz="2000" b="1" dirty="0" smtClean="0"/>
              <a:t> </a:t>
            </a:r>
            <a:r>
              <a:rPr lang="hr-HR" sz="2000" b="1" dirty="0" err="1" smtClean="0"/>
              <a:t>external</a:t>
            </a:r>
            <a:r>
              <a:rPr lang="hr-HR" sz="2000" b="1" dirty="0" smtClean="0"/>
              <a:t> auditor</a:t>
            </a:r>
            <a:endParaRPr lang="hr-HR" sz="2000" b="1" dirty="0"/>
          </a:p>
        </p:txBody>
      </p:sp>
      <p:sp>
        <p:nvSpPr>
          <p:cNvPr id="5" name="Rectangle 4"/>
          <p:cNvSpPr/>
          <p:nvPr/>
        </p:nvSpPr>
        <p:spPr>
          <a:xfrm>
            <a:off x="1222349" y="2524538"/>
            <a:ext cx="3731511" cy="3139321"/>
          </a:xfrm>
          <a:prstGeom prst="rect">
            <a:avLst/>
          </a:prstGeom>
        </p:spPr>
        <p:txBody>
          <a:bodyPr wrap="square">
            <a:spAutoFit/>
          </a:bodyPr>
          <a:lstStyle/>
          <a:p>
            <a:pPr marL="342900" indent="-342900">
              <a:buAutoNum type="arabicPeriod"/>
            </a:pPr>
            <a:r>
              <a:rPr lang="en-US" dirty="0" smtClean="0">
                <a:solidFill>
                  <a:srgbClr val="000000"/>
                </a:solidFill>
                <a:latin typeface="Roboto"/>
              </a:rPr>
              <a:t>It </a:t>
            </a:r>
            <a:r>
              <a:rPr lang="en-US" dirty="0">
                <a:solidFill>
                  <a:srgbClr val="000000"/>
                </a:solidFill>
                <a:latin typeface="Roboto"/>
              </a:rPr>
              <a:t>is independent in relation to the activities that are the subject of the audit (but not in relation to the organization) </a:t>
            </a:r>
            <a:endParaRPr lang="hr-HR" dirty="0" smtClean="0">
              <a:solidFill>
                <a:srgbClr val="000000"/>
              </a:solidFill>
              <a:latin typeface="Roboto"/>
            </a:endParaRPr>
          </a:p>
          <a:p>
            <a:pPr marL="342900" indent="-342900">
              <a:buAutoNum type="arabicPeriod"/>
            </a:pPr>
            <a:endParaRPr lang="hr-HR" dirty="0">
              <a:solidFill>
                <a:srgbClr val="000000"/>
              </a:solidFill>
              <a:latin typeface="Roboto"/>
            </a:endParaRPr>
          </a:p>
          <a:p>
            <a:pPr marL="342900" indent="-342900">
              <a:buAutoNum type="arabicPeriod"/>
            </a:pPr>
            <a:r>
              <a:rPr lang="en-US" dirty="0" smtClean="0">
                <a:solidFill>
                  <a:srgbClr val="000000"/>
                </a:solidFill>
                <a:latin typeface="Roboto"/>
              </a:rPr>
              <a:t>Has </a:t>
            </a:r>
            <a:r>
              <a:rPr lang="en-US" dirty="0">
                <a:solidFill>
                  <a:srgbClr val="000000"/>
                </a:solidFill>
                <a:latin typeface="Roboto"/>
              </a:rPr>
              <a:t>an advisory role within the organization for the purpose of improving QMS </a:t>
            </a:r>
            <a:endParaRPr lang="hr-HR" dirty="0" smtClean="0">
              <a:solidFill>
                <a:srgbClr val="000000"/>
              </a:solidFill>
              <a:latin typeface="Roboto"/>
            </a:endParaRPr>
          </a:p>
          <a:p>
            <a:pPr marL="342900" indent="-342900">
              <a:buAutoNum type="arabicPeriod"/>
            </a:pPr>
            <a:endParaRPr lang="hr-HR" dirty="0">
              <a:solidFill>
                <a:srgbClr val="000000"/>
              </a:solidFill>
              <a:latin typeface="Roboto"/>
            </a:endParaRPr>
          </a:p>
          <a:p>
            <a:pPr marL="342900" indent="-342900">
              <a:buAutoNum type="arabicPeriod"/>
            </a:pPr>
            <a:r>
              <a:rPr lang="en-US" dirty="0" smtClean="0">
                <a:solidFill>
                  <a:srgbClr val="000000"/>
                </a:solidFill>
                <a:latin typeface="Roboto"/>
              </a:rPr>
              <a:t>It </a:t>
            </a:r>
            <a:r>
              <a:rPr lang="en-US" dirty="0">
                <a:solidFill>
                  <a:srgbClr val="000000"/>
                </a:solidFill>
                <a:latin typeface="Roboto"/>
              </a:rPr>
              <a:t>can be implemented in the course of business </a:t>
            </a:r>
            <a:endParaRPr lang="hr-HR" dirty="0"/>
          </a:p>
        </p:txBody>
      </p:sp>
      <p:sp>
        <p:nvSpPr>
          <p:cNvPr id="6" name="TextBox 5"/>
          <p:cNvSpPr txBox="1"/>
          <p:nvPr/>
        </p:nvSpPr>
        <p:spPr>
          <a:xfrm>
            <a:off x="2173705" y="1997287"/>
            <a:ext cx="1828800" cy="369332"/>
          </a:xfrm>
          <a:prstGeom prst="rect">
            <a:avLst/>
          </a:prstGeom>
          <a:noFill/>
        </p:spPr>
        <p:txBody>
          <a:bodyPr wrap="square" rtlCol="0">
            <a:spAutoFit/>
          </a:bodyPr>
          <a:lstStyle/>
          <a:p>
            <a:r>
              <a:rPr lang="hr-HR" dirty="0" err="1" smtClean="0">
                <a:solidFill>
                  <a:schemeClr val="accent1">
                    <a:lumMod val="75000"/>
                  </a:schemeClr>
                </a:solidFill>
                <a:effectLst>
                  <a:outerShdw blurRad="38100" dist="38100" dir="2700000" algn="tl">
                    <a:srgbClr val="000000">
                      <a:alpha val="43137"/>
                    </a:srgbClr>
                  </a:outerShdw>
                </a:effectLst>
              </a:rPr>
              <a:t>Internal</a:t>
            </a:r>
            <a:r>
              <a:rPr lang="hr-HR" dirty="0" smtClean="0">
                <a:solidFill>
                  <a:schemeClr val="accent1">
                    <a:lumMod val="75000"/>
                  </a:schemeClr>
                </a:solidFill>
                <a:effectLst>
                  <a:outerShdw blurRad="38100" dist="38100" dir="2700000" algn="tl">
                    <a:srgbClr val="000000">
                      <a:alpha val="43137"/>
                    </a:srgbClr>
                  </a:outerShdw>
                </a:effectLst>
              </a:rPr>
              <a:t> auditor</a:t>
            </a:r>
            <a:endParaRPr lang="hr-HR" dirty="0">
              <a:solidFill>
                <a:schemeClr val="accent1">
                  <a:lumMod val="75000"/>
                </a:schemeClr>
              </a:solidFill>
              <a:effectLst>
                <a:outerShdw blurRad="38100" dist="38100" dir="2700000" algn="tl">
                  <a:srgbClr val="000000">
                    <a:alpha val="43137"/>
                  </a:srgbClr>
                </a:outerShdw>
              </a:effectLst>
            </a:endParaRPr>
          </a:p>
        </p:txBody>
      </p:sp>
      <p:sp>
        <p:nvSpPr>
          <p:cNvPr id="7" name="Rectangle 6"/>
          <p:cNvSpPr/>
          <p:nvPr/>
        </p:nvSpPr>
        <p:spPr>
          <a:xfrm>
            <a:off x="7620000" y="1983200"/>
            <a:ext cx="1774845" cy="369332"/>
          </a:xfrm>
          <a:prstGeom prst="rect">
            <a:avLst/>
          </a:prstGeom>
        </p:spPr>
        <p:txBody>
          <a:bodyPr wrap="none">
            <a:spAutoFit/>
          </a:bodyPr>
          <a:lstStyle/>
          <a:p>
            <a:r>
              <a:rPr lang="hr-HR" dirty="0" err="1">
                <a:solidFill>
                  <a:schemeClr val="accent1">
                    <a:lumMod val="75000"/>
                  </a:schemeClr>
                </a:solidFill>
                <a:effectLst>
                  <a:outerShdw blurRad="38100" dist="38100" dir="2700000" algn="tl">
                    <a:srgbClr val="000000">
                      <a:alpha val="43137"/>
                    </a:srgbClr>
                  </a:outerShdw>
                </a:effectLst>
              </a:rPr>
              <a:t>external</a:t>
            </a:r>
            <a:r>
              <a:rPr lang="hr-HR" dirty="0">
                <a:solidFill>
                  <a:schemeClr val="accent1">
                    <a:lumMod val="75000"/>
                  </a:schemeClr>
                </a:solidFill>
                <a:effectLst>
                  <a:outerShdw blurRad="38100" dist="38100" dir="2700000" algn="tl">
                    <a:srgbClr val="000000">
                      <a:alpha val="43137"/>
                    </a:srgbClr>
                  </a:outerShdw>
                </a:effectLst>
              </a:rPr>
              <a:t> auditor</a:t>
            </a:r>
          </a:p>
        </p:txBody>
      </p:sp>
      <p:sp>
        <p:nvSpPr>
          <p:cNvPr id="14" name="Rectangle 13"/>
          <p:cNvSpPr/>
          <p:nvPr/>
        </p:nvSpPr>
        <p:spPr>
          <a:xfrm>
            <a:off x="7162549" y="2604541"/>
            <a:ext cx="3395913" cy="2308324"/>
          </a:xfrm>
          <a:prstGeom prst="rect">
            <a:avLst/>
          </a:prstGeom>
        </p:spPr>
        <p:txBody>
          <a:bodyPr wrap="square">
            <a:spAutoFit/>
          </a:bodyPr>
          <a:lstStyle/>
          <a:p>
            <a:pPr marL="342900" indent="-342900">
              <a:buAutoNum type="arabicPeriod"/>
            </a:pPr>
            <a:r>
              <a:rPr lang="en-US" dirty="0" smtClean="0">
                <a:solidFill>
                  <a:srgbClr val="000000"/>
                </a:solidFill>
                <a:latin typeface="Roboto"/>
              </a:rPr>
              <a:t>It </a:t>
            </a:r>
            <a:r>
              <a:rPr lang="en-US" dirty="0">
                <a:solidFill>
                  <a:srgbClr val="000000"/>
                </a:solidFill>
                <a:latin typeface="Roboto"/>
              </a:rPr>
              <a:t>is independent of the organization being audited and its </a:t>
            </a:r>
            <a:r>
              <a:rPr lang="en-US" dirty="0" smtClean="0">
                <a:solidFill>
                  <a:srgbClr val="000000"/>
                </a:solidFill>
                <a:latin typeface="Roboto"/>
              </a:rPr>
              <a:t>activities</a:t>
            </a:r>
            <a:endParaRPr lang="hr-HR" dirty="0" smtClean="0">
              <a:solidFill>
                <a:srgbClr val="000000"/>
              </a:solidFill>
              <a:latin typeface="Roboto"/>
            </a:endParaRPr>
          </a:p>
          <a:p>
            <a:pPr marL="342900" indent="-342900">
              <a:buAutoNum type="arabicPeriod"/>
            </a:pPr>
            <a:r>
              <a:rPr lang="en-US" dirty="0" smtClean="0">
                <a:solidFill>
                  <a:srgbClr val="000000"/>
                </a:solidFill>
                <a:latin typeface="Roboto"/>
              </a:rPr>
              <a:t>No </a:t>
            </a:r>
            <a:r>
              <a:rPr lang="en-US" dirty="0">
                <a:solidFill>
                  <a:srgbClr val="000000"/>
                </a:solidFill>
                <a:latin typeface="Roboto"/>
              </a:rPr>
              <a:t>advisory role within the organization (general notes only</a:t>
            </a:r>
            <a:r>
              <a:rPr lang="en-US" dirty="0" smtClean="0">
                <a:solidFill>
                  <a:srgbClr val="000000"/>
                </a:solidFill>
                <a:latin typeface="Roboto"/>
              </a:rPr>
              <a:t>)</a:t>
            </a:r>
            <a:endParaRPr lang="hr-HR" dirty="0" smtClean="0">
              <a:solidFill>
                <a:srgbClr val="000000"/>
              </a:solidFill>
              <a:latin typeface="Roboto"/>
            </a:endParaRPr>
          </a:p>
          <a:p>
            <a:pPr marL="342900" indent="-342900">
              <a:buAutoNum type="arabicPeriod"/>
            </a:pPr>
            <a:r>
              <a:rPr lang="en-US" dirty="0" smtClean="0">
                <a:solidFill>
                  <a:srgbClr val="000000"/>
                </a:solidFill>
                <a:latin typeface="Roboto"/>
              </a:rPr>
              <a:t>Audit </a:t>
            </a:r>
            <a:r>
              <a:rPr lang="en-US" dirty="0">
                <a:solidFill>
                  <a:srgbClr val="000000"/>
                </a:solidFill>
                <a:latin typeface="Roboto"/>
              </a:rPr>
              <a:t>activities are always planned well in time </a:t>
            </a:r>
            <a:endParaRPr lang="hr-HR" dirty="0"/>
          </a:p>
        </p:txBody>
      </p:sp>
    </p:spTree>
    <p:extLst>
      <p:ext uri="{BB962C8B-B14F-4D97-AF65-F5344CB8AC3E}">
        <p14:creationId xmlns:p14="http://schemas.microsoft.com/office/powerpoint/2010/main" val="3474722833"/>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AutoShape 2" descr="Резултат с изображение за logo erasmus + knowledge alliances">
            <a:extLst>
              <a:ext uri="{FF2B5EF4-FFF2-40B4-BE49-F238E27FC236}">
                <a16:creationId xmlns:a16="http://schemas.microsoft.com/office/drawing/2014/main" id="{FADA364A-FA7F-47F3-9D2B-68B5B5E277EA}"/>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cxnSp>
        <p:nvCxnSpPr>
          <p:cNvPr id="8" name="Straight Connector 4">
            <a:extLst>
              <a:ext uri="{FF2B5EF4-FFF2-40B4-BE49-F238E27FC236}">
                <a16:creationId xmlns:a16="http://schemas.microsoft.com/office/drawing/2014/main" id="{C028D83F-AA59-4505-836B-5448421D8860}"/>
              </a:ext>
            </a:extLst>
          </p:cNvPr>
          <p:cNvCxnSpPr>
            <a:cxnSpLocks/>
          </p:cNvCxnSpPr>
          <p:nvPr/>
        </p:nvCxnSpPr>
        <p:spPr>
          <a:xfrm>
            <a:off x="533400" y="762000"/>
            <a:ext cx="113538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Picture 3" descr="E:\Disc D\Knowledge Alliances\Logos\ICTTEX-Logo-v6.png">
            <a:extLst>
              <a:ext uri="{FF2B5EF4-FFF2-40B4-BE49-F238E27FC236}">
                <a16:creationId xmlns:a16="http://schemas.microsoft.com/office/drawing/2014/main" id="{F297913C-5505-4CB8-A986-6C730C548C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82125" y="120650"/>
            <a:ext cx="235267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Резултат с изображение за „co-funded by the erasmus+ programme of the european union logo“">
            <a:extLst>
              <a:ext uri="{FF2B5EF4-FFF2-40B4-BE49-F238E27FC236}">
                <a16:creationId xmlns:a16="http://schemas.microsoft.com/office/drawing/2014/main" id="{7606027A-2379-4875-90DC-70340D91CD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2000" y="160338"/>
            <a:ext cx="2743200" cy="532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9">
            <a:extLst>
              <a:ext uri="{FF2B5EF4-FFF2-40B4-BE49-F238E27FC236}">
                <a16:creationId xmlns:a16="http://schemas.microsoft.com/office/drawing/2014/main" id="{CAEE5A67-FB02-414E-9E52-89D60063C51D}"/>
              </a:ext>
            </a:extLst>
          </p:cNvPr>
          <p:cNvCxnSpPr>
            <a:cxnSpLocks/>
          </p:cNvCxnSpPr>
          <p:nvPr/>
        </p:nvCxnSpPr>
        <p:spPr>
          <a:xfrm>
            <a:off x="533400" y="6248400"/>
            <a:ext cx="112014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 name="Tijdelijke aanduiding voor dianummer 1">
            <a:extLst>
              <a:ext uri="{FF2B5EF4-FFF2-40B4-BE49-F238E27FC236}">
                <a16:creationId xmlns:a16="http://schemas.microsoft.com/office/drawing/2014/main" id="{4F4901CA-B74E-4A24-BED4-1087F0001A7B}"/>
              </a:ext>
            </a:extLst>
          </p:cNvPr>
          <p:cNvSpPr>
            <a:spLocks noGrp="1"/>
          </p:cNvSpPr>
          <p:nvPr>
            <p:ph type="sldNum" sz="quarter" idx="12"/>
          </p:nvPr>
        </p:nvSpPr>
        <p:spPr>
          <a:xfrm>
            <a:off x="8915400" y="6356351"/>
            <a:ext cx="2844800" cy="365125"/>
          </a:xfrm>
        </p:spPr>
        <p:txBody>
          <a:bodyPr/>
          <a:lstStyle/>
          <a:p>
            <a:fld id="{C70E881D-A110-45C1-94FD-A162B8A7ADE9}" type="slidenum">
              <a:rPr lang="en-US" altLang="nl-BE" smtClean="0"/>
              <a:pPr/>
              <a:t>6</a:t>
            </a:fld>
            <a:endParaRPr lang="en-US" altLang="nl-BE" dirty="0"/>
          </a:p>
        </p:txBody>
      </p:sp>
      <p:sp>
        <p:nvSpPr>
          <p:cNvPr id="16" name="Fußzeilenplatzhalter 2"/>
          <p:cNvSpPr>
            <a:spLocks noGrp="1"/>
          </p:cNvSpPr>
          <p:nvPr>
            <p:ph type="ftr" sz="quarter" idx="11"/>
          </p:nvPr>
        </p:nvSpPr>
        <p:spPr>
          <a:xfrm>
            <a:off x="7393689" y="6366263"/>
            <a:ext cx="3860800" cy="365125"/>
          </a:xfrm>
        </p:spPr>
        <p:txBody>
          <a:bodyPr/>
          <a:lstStyle/>
          <a:p>
            <a:pPr>
              <a:defRPr/>
            </a:pPr>
            <a:r>
              <a:rPr lang="hr-HR" dirty="0" smtClean="0">
                <a:solidFill>
                  <a:srgbClr val="00B0F0"/>
                </a:solidFill>
              </a:rPr>
              <a:t>COURSE: QMS/EMS </a:t>
            </a:r>
            <a:r>
              <a:rPr lang="hr-HR" dirty="0" err="1">
                <a:solidFill>
                  <a:srgbClr val="00B0F0"/>
                </a:solidFill>
              </a:rPr>
              <a:t>Implementation</a:t>
            </a:r>
            <a:r>
              <a:rPr lang="hr-HR" dirty="0">
                <a:solidFill>
                  <a:srgbClr val="00B0F0"/>
                </a:solidFill>
              </a:rPr>
              <a:t> </a:t>
            </a:r>
            <a:r>
              <a:rPr lang="hr-HR" dirty="0" err="1">
                <a:solidFill>
                  <a:srgbClr val="00B0F0"/>
                </a:solidFill>
              </a:rPr>
              <a:t>and</a:t>
            </a:r>
            <a:r>
              <a:rPr lang="hr-HR" dirty="0">
                <a:solidFill>
                  <a:srgbClr val="00B0F0"/>
                </a:solidFill>
              </a:rPr>
              <a:t> </a:t>
            </a:r>
            <a:r>
              <a:rPr lang="hr-HR" dirty="0" err="1">
                <a:solidFill>
                  <a:srgbClr val="00B0F0"/>
                </a:solidFill>
              </a:rPr>
              <a:t>Control</a:t>
            </a:r>
            <a:endParaRPr lang="en-US" dirty="0"/>
          </a:p>
        </p:txBody>
      </p:sp>
      <p:sp>
        <p:nvSpPr>
          <p:cNvPr id="10" name="Rectangle 9"/>
          <p:cNvSpPr/>
          <p:nvPr/>
        </p:nvSpPr>
        <p:spPr>
          <a:xfrm>
            <a:off x="621432" y="1071111"/>
            <a:ext cx="2116285" cy="461665"/>
          </a:xfrm>
          <a:prstGeom prst="rect">
            <a:avLst/>
          </a:prstGeom>
        </p:spPr>
        <p:txBody>
          <a:bodyPr wrap="none">
            <a:spAutoFit/>
          </a:bodyPr>
          <a:lstStyle/>
          <a:p>
            <a:pPr algn="just">
              <a:spcAft>
                <a:spcPts val="0"/>
              </a:spcAft>
            </a:pPr>
            <a:r>
              <a:rPr lang="en-US" sz="2400" b="1" u="sng" dirty="0">
                <a:solidFill>
                  <a:schemeClr val="accent1">
                    <a:lumMod val="75000"/>
                  </a:schemeClr>
                </a:solidFill>
                <a:ea typeface="Calibri" panose="020F0502020204030204" pitchFamily="34" charset="0"/>
                <a:cs typeface="Arial" panose="020B0604020202020204" pitchFamily="34" charset="0"/>
              </a:rPr>
              <a:t>Lecture plan:</a:t>
            </a:r>
            <a:endParaRPr lang="hr-HR" sz="2400" dirty="0">
              <a:solidFill>
                <a:schemeClr val="accent1">
                  <a:lumMod val="75000"/>
                </a:schemeClr>
              </a:solidFill>
              <a:effectLst/>
              <a:ea typeface="Calibri" panose="020F0502020204030204" pitchFamily="34" charset="0"/>
              <a:cs typeface="Arial" panose="020B0604020202020204" pitchFamily="34" charset="0"/>
            </a:endParaRPr>
          </a:p>
        </p:txBody>
      </p:sp>
      <p:pic>
        <p:nvPicPr>
          <p:cNvPr id="4" name="Picture 3"/>
          <p:cNvPicPr>
            <a:picLocks noChangeAspect="1"/>
          </p:cNvPicPr>
          <p:nvPr/>
        </p:nvPicPr>
        <p:blipFill rotWithShape="1">
          <a:blip r:embed="rId5"/>
          <a:srcRect l="32791" t="28887" r="32490" b="12332"/>
          <a:stretch/>
        </p:blipFill>
        <p:spPr>
          <a:xfrm>
            <a:off x="4709322" y="3219403"/>
            <a:ext cx="2743200" cy="2566194"/>
          </a:xfrm>
          <a:prstGeom prst="rect">
            <a:avLst/>
          </a:prstGeom>
        </p:spPr>
      </p:pic>
      <p:sp>
        <p:nvSpPr>
          <p:cNvPr id="17" name="Rectangle 16"/>
          <p:cNvSpPr/>
          <p:nvPr/>
        </p:nvSpPr>
        <p:spPr>
          <a:xfrm>
            <a:off x="874707" y="1672774"/>
            <a:ext cx="1737976" cy="400110"/>
          </a:xfrm>
          <a:prstGeom prst="rect">
            <a:avLst/>
          </a:prstGeom>
        </p:spPr>
        <p:txBody>
          <a:bodyPr wrap="none">
            <a:spAutoFit/>
          </a:bodyPr>
          <a:lstStyle/>
          <a:p>
            <a:r>
              <a:rPr lang="hr-HR" sz="2000" dirty="0" err="1" smtClean="0">
                <a:solidFill>
                  <a:schemeClr val="accent1">
                    <a:lumMod val="75000"/>
                  </a:schemeClr>
                </a:solidFill>
                <a:effectLst>
                  <a:outerShdw blurRad="38100" dist="38100" dir="2700000" algn="tl">
                    <a:srgbClr val="000000">
                      <a:alpha val="43137"/>
                    </a:srgbClr>
                  </a:outerShdw>
                </a:effectLst>
                <a:latin typeface="Roboto"/>
              </a:rPr>
              <a:t>Kinds</a:t>
            </a:r>
            <a:r>
              <a:rPr lang="hr-HR" sz="2000" dirty="0" smtClean="0">
                <a:solidFill>
                  <a:schemeClr val="accent1">
                    <a:lumMod val="75000"/>
                  </a:schemeClr>
                </a:solidFill>
                <a:effectLst>
                  <a:outerShdw blurRad="38100" dist="38100" dir="2700000" algn="tl">
                    <a:srgbClr val="000000">
                      <a:alpha val="43137"/>
                    </a:srgbClr>
                  </a:outerShdw>
                </a:effectLst>
                <a:latin typeface="Roboto"/>
              </a:rPr>
              <a:t> </a:t>
            </a:r>
            <a:r>
              <a:rPr lang="hr-HR" sz="2000" dirty="0" err="1" smtClean="0">
                <a:solidFill>
                  <a:schemeClr val="accent1">
                    <a:lumMod val="75000"/>
                  </a:schemeClr>
                </a:solidFill>
                <a:effectLst>
                  <a:outerShdw blurRad="38100" dist="38100" dir="2700000" algn="tl">
                    <a:srgbClr val="000000">
                      <a:alpha val="43137"/>
                    </a:srgbClr>
                  </a:outerShdw>
                </a:effectLst>
                <a:latin typeface="Roboto"/>
              </a:rPr>
              <a:t>of</a:t>
            </a:r>
            <a:r>
              <a:rPr lang="hr-HR" sz="2000" dirty="0" smtClean="0">
                <a:solidFill>
                  <a:schemeClr val="accent1">
                    <a:lumMod val="75000"/>
                  </a:schemeClr>
                </a:solidFill>
                <a:effectLst>
                  <a:outerShdw blurRad="38100" dist="38100" dir="2700000" algn="tl">
                    <a:srgbClr val="000000">
                      <a:alpha val="43137"/>
                    </a:srgbClr>
                  </a:outerShdw>
                </a:effectLst>
                <a:latin typeface="Roboto"/>
              </a:rPr>
              <a:t> audit</a:t>
            </a:r>
            <a:endParaRPr lang="hr-HR" sz="2000" dirty="0">
              <a:solidFill>
                <a:schemeClr val="accent1">
                  <a:lumMod val="75000"/>
                </a:schemeClr>
              </a:solidFill>
              <a:effectLst>
                <a:outerShdw blurRad="38100" dist="38100" dir="2700000" algn="tl">
                  <a:srgbClr val="000000">
                    <a:alpha val="43137"/>
                  </a:srgbClr>
                </a:outerShdw>
              </a:effectLst>
            </a:endParaRPr>
          </a:p>
        </p:txBody>
      </p:sp>
      <p:grpSp>
        <p:nvGrpSpPr>
          <p:cNvPr id="23" name="Group 22"/>
          <p:cNvGrpSpPr/>
          <p:nvPr/>
        </p:nvGrpSpPr>
        <p:grpSpPr>
          <a:xfrm>
            <a:off x="7891469" y="3274582"/>
            <a:ext cx="2286000" cy="2134091"/>
            <a:chOff x="8547496" y="3354615"/>
            <a:chExt cx="2286000" cy="2134091"/>
          </a:xfrm>
        </p:grpSpPr>
        <p:sp>
          <p:nvSpPr>
            <p:cNvPr id="19" name="Rounded Rectangle 18"/>
            <p:cNvSpPr/>
            <p:nvPr/>
          </p:nvSpPr>
          <p:spPr>
            <a:xfrm>
              <a:off x="8649889" y="3354615"/>
              <a:ext cx="2107407" cy="388889"/>
            </a:xfrm>
            <a:prstGeom prst="roundRect">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smtClean="0"/>
                <a:t>Audit </a:t>
              </a:r>
              <a:r>
                <a:rPr lang="hr-HR" dirty="0" err="1" smtClean="0"/>
                <a:t>of</a:t>
              </a:r>
              <a:r>
                <a:rPr lang="hr-HR" dirty="0" smtClean="0"/>
                <a:t> </a:t>
              </a:r>
              <a:r>
                <a:rPr lang="hr-HR" dirty="0" err="1" smtClean="0"/>
                <a:t>products</a:t>
              </a:r>
              <a:endParaRPr lang="hr-HR" dirty="0"/>
            </a:p>
          </p:txBody>
        </p:sp>
        <p:sp>
          <p:nvSpPr>
            <p:cNvPr id="13" name="Rounded Rectangle 12"/>
            <p:cNvSpPr/>
            <p:nvPr/>
          </p:nvSpPr>
          <p:spPr>
            <a:xfrm>
              <a:off x="8547496" y="3851454"/>
              <a:ext cx="2286000" cy="1637252"/>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hr-HR" sz="1600" dirty="0" err="1" smtClean="0"/>
                <a:t>Focus</a:t>
              </a:r>
              <a:r>
                <a:rPr lang="hr-HR" sz="1600" dirty="0" smtClean="0"/>
                <a:t> on </a:t>
              </a:r>
              <a:r>
                <a:rPr lang="hr-HR" sz="1600" dirty="0" err="1" smtClean="0"/>
                <a:t>the</a:t>
              </a:r>
              <a:r>
                <a:rPr lang="hr-HR" sz="1600" dirty="0" smtClean="0"/>
                <a:t> </a:t>
              </a:r>
              <a:r>
                <a:rPr lang="hr-HR" sz="1600" dirty="0" err="1" smtClean="0"/>
                <a:t>control</a:t>
              </a:r>
              <a:r>
                <a:rPr lang="hr-HR" sz="1600" dirty="0" smtClean="0"/>
                <a:t> </a:t>
              </a:r>
              <a:r>
                <a:rPr lang="hr-HR" sz="1600" dirty="0" err="1" smtClean="0"/>
                <a:t>of</a:t>
              </a:r>
              <a:r>
                <a:rPr lang="hr-HR" sz="1600" dirty="0" smtClean="0"/>
                <a:t> </a:t>
              </a:r>
              <a:r>
                <a:rPr lang="hr-HR" sz="1600" dirty="0" err="1" smtClean="0"/>
                <a:t>finished</a:t>
              </a:r>
              <a:r>
                <a:rPr lang="hr-HR" sz="1600" dirty="0" smtClean="0"/>
                <a:t> </a:t>
              </a:r>
              <a:r>
                <a:rPr lang="hr-HR" sz="1600" dirty="0" err="1" smtClean="0"/>
                <a:t>products</a:t>
              </a:r>
              <a:r>
                <a:rPr lang="hr-HR" sz="1600" dirty="0" smtClean="0"/>
                <a:t>, </a:t>
              </a:r>
              <a:r>
                <a:rPr lang="hr-HR" sz="1600" dirty="0" err="1" smtClean="0"/>
                <a:t>raw</a:t>
              </a:r>
              <a:r>
                <a:rPr lang="hr-HR" sz="1600" dirty="0" smtClean="0"/>
                <a:t> </a:t>
              </a:r>
              <a:r>
                <a:rPr lang="hr-HR" sz="1600" dirty="0" err="1" smtClean="0"/>
                <a:t>materials</a:t>
              </a:r>
              <a:r>
                <a:rPr lang="hr-HR" sz="1600" dirty="0" smtClean="0"/>
                <a:t>, </a:t>
              </a:r>
              <a:r>
                <a:rPr lang="hr-HR" sz="1600" dirty="0" err="1" smtClean="0"/>
                <a:t>process</a:t>
              </a:r>
              <a:r>
                <a:rPr lang="hr-HR" sz="1600" dirty="0" smtClean="0"/>
                <a:t> </a:t>
              </a:r>
              <a:r>
                <a:rPr lang="hr-HR" sz="1600" dirty="0" err="1" smtClean="0"/>
                <a:t>control</a:t>
              </a:r>
              <a:r>
                <a:rPr lang="hr-HR" sz="1600" dirty="0" smtClean="0"/>
                <a:t>, </a:t>
              </a:r>
              <a:r>
                <a:rPr lang="hr-HR" sz="1600" dirty="0" err="1" smtClean="0"/>
                <a:t>competences</a:t>
              </a:r>
              <a:r>
                <a:rPr lang="hr-HR" sz="1600" dirty="0" smtClean="0"/>
                <a:t> </a:t>
              </a:r>
              <a:r>
                <a:rPr lang="hr-HR" sz="1600" dirty="0" err="1" smtClean="0"/>
                <a:t>of</a:t>
              </a:r>
              <a:r>
                <a:rPr lang="hr-HR" sz="1600" dirty="0" smtClean="0"/>
                <a:t> </a:t>
              </a:r>
              <a:r>
                <a:rPr lang="hr-HR" sz="1600" dirty="0" err="1" smtClean="0"/>
                <a:t>person</a:t>
              </a:r>
              <a:r>
                <a:rPr lang="hr-HR" sz="1600" dirty="0" smtClean="0"/>
                <a:t>, </a:t>
              </a:r>
              <a:r>
                <a:rPr lang="hr-HR" sz="1600" dirty="0" err="1" smtClean="0"/>
                <a:t>measuring</a:t>
              </a:r>
              <a:r>
                <a:rPr lang="hr-HR" sz="1600" dirty="0" smtClean="0"/>
                <a:t> </a:t>
              </a:r>
              <a:r>
                <a:rPr lang="hr-HR" sz="1600" dirty="0" err="1" smtClean="0"/>
                <a:t>device</a:t>
              </a:r>
              <a:r>
                <a:rPr lang="hr-HR" sz="1600" dirty="0" smtClean="0"/>
                <a:t>  </a:t>
              </a:r>
              <a:endParaRPr lang="hr-HR" sz="1600" dirty="0"/>
            </a:p>
          </p:txBody>
        </p:sp>
      </p:grpSp>
      <p:grpSp>
        <p:nvGrpSpPr>
          <p:cNvPr id="22" name="Group 21"/>
          <p:cNvGrpSpPr/>
          <p:nvPr/>
        </p:nvGrpSpPr>
        <p:grpSpPr>
          <a:xfrm>
            <a:off x="4937922" y="1058478"/>
            <a:ext cx="2286000" cy="2094748"/>
            <a:chOff x="4749080" y="731149"/>
            <a:chExt cx="2286000" cy="2094748"/>
          </a:xfrm>
        </p:grpSpPr>
        <p:sp>
          <p:nvSpPr>
            <p:cNvPr id="3" name="Rounded Rectangle 2"/>
            <p:cNvSpPr/>
            <p:nvPr/>
          </p:nvSpPr>
          <p:spPr>
            <a:xfrm>
              <a:off x="4926160" y="731149"/>
              <a:ext cx="1931840" cy="378619"/>
            </a:xfrm>
            <a:prstGeom prst="roundRect">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smtClean="0"/>
                <a:t>Audit </a:t>
              </a:r>
              <a:r>
                <a:rPr lang="hr-HR" dirty="0" err="1" smtClean="0"/>
                <a:t>of</a:t>
              </a:r>
              <a:r>
                <a:rPr lang="hr-HR" dirty="0" smtClean="0"/>
                <a:t> System</a:t>
              </a:r>
              <a:endParaRPr lang="hr-HR" dirty="0"/>
            </a:p>
          </p:txBody>
        </p:sp>
        <p:sp>
          <p:nvSpPr>
            <p:cNvPr id="20" name="Rounded Rectangle 19"/>
            <p:cNvSpPr/>
            <p:nvPr/>
          </p:nvSpPr>
          <p:spPr>
            <a:xfrm>
              <a:off x="4749080" y="1188645"/>
              <a:ext cx="2286000" cy="1637252"/>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r>
                <a:rPr lang="hr-HR" sz="1600" dirty="0" err="1"/>
                <a:t>Focus</a:t>
              </a:r>
              <a:r>
                <a:rPr lang="hr-HR" sz="1600" dirty="0"/>
                <a:t> on standard </a:t>
              </a:r>
              <a:r>
                <a:rPr lang="hr-HR" sz="1600" dirty="0" err="1"/>
                <a:t>request</a:t>
              </a:r>
              <a:r>
                <a:rPr lang="hr-HR" sz="1600" dirty="0"/>
                <a:t> and </a:t>
              </a:r>
              <a:r>
                <a:rPr lang="hr-HR" sz="1600" dirty="0" err="1"/>
                <a:t>regulatives</a:t>
              </a:r>
              <a:endParaRPr lang="hr-HR" sz="1600" dirty="0"/>
            </a:p>
          </p:txBody>
        </p:sp>
      </p:grpSp>
      <p:grpSp>
        <p:nvGrpSpPr>
          <p:cNvPr id="14" name="Group 13"/>
          <p:cNvGrpSpPr/>
          <p:nvPr/>
        </p:nvGrpSpPr>
        <p:grpSpPr>
          <a:xfrm>
            <a:off x="1984375" y="3253972"/>
            <a:ext cx="2286000" cy="2154701"/>
            <a:chOff x="451717" y="3322924"/>
            <a:chExt cx="2286000" cy="2154701"/>
          </a:xfrm>
        </p:grpSpPr>
        <p:sp>
          <p:nvSpPr>
            <p:cNvPr id="18" name="Rounded Rectangle 17"/>
            <p:cNvSpPr/>
            <p:nvPr/>
          </p:nvSpPr>
          <p:spPr>
            <a:xfrm>
              <a:off x="596031" y="3322924"/>
              <a:ext cx="1888411" cy="409499"/>
            </a:xfrm>
            <a:prstGeom prst="roundRect">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smtClean="0"/>
                <a:t>Audit </a:t>
              </a:r>
              <a:r>
                <a:rPr lang="hr-HR" dirty="0" err="1" smtClean="0"/>
                <a:t>of</a:t>
              </a:r>
              <a:r>
                <a:rPr lang="hr-HR" dirty="0" smtClean="0"/>
                <a:t> </a:t>
              </a:r>
              <a:r>
                <a:rPr lang="hr-HR" dirty="0" err="1" smtClean="0"/>
                <a:t>process</a:t>
              </a:r>
              <a:endParaRPr lang="hr-HR" dirty="0"/>
            </a:p>
          </p:txBody>
        </p:sp>
        <p:sp>
          <p:nvSpPr>
            <p:cNvPr id="21" name="Rounded Rectangle 20"/>
            <p:cNvSpPr/>
            <p:nvPr/>
          </p:nvSpPr>
          <p:spPr>
            <a:xfrm>
              <a:off x="451717" y="3840373"/>
              <a:ext cx="2286000" cy="1637252"/>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r>
                <a:rPr lang="hr-HR" sz="1600" dirty="0" err="1"/>
                <a:t>Focus</a:t>
              </a:r>
              <a:r>
                <a:rPr lang="hr-HR" sz="1600" dirty="0"/>
                <a:t> on </a:t>
              </a:r>
              <a:r>
                <a:rPr lang="hr-HR" sz="1600" dirty="0" err="1"/>
                <a:t>stability</a:t>
              </a:r>
              <a:r>
                <a:rPr lang="hr-HR" sz="1600" dirty="0"/>
                <a:t> and </a:t>
              </a:r>
              <a:r>
                <a:rPr lang="hr-HR" sz="1600" dirty="0" err="1"/>
                <a:t>measuring</a:t>
              </a:r>
              <a:r>
                <a:rPr lang="hr-HR" sz="1600" dirty="0"/>
                <a:t> </a:t>
              </a:r>
              <a:r>
                <a:rPr lang="hr-HR" sz="1600" dirty="0" err="1"/>
                <a:t>the</a:t>
              </a:r>
              <a:r>
                <a:rPr lang="hr-HR" sz="1600" dirty="0"/>
                <a:t> proces (</a:t>
              </a:r>
              <a:r>
                <a:rPr lang="hr-HR" sz="1600" dirty="0" err="1"/>
                <a:t>efficiency</a:t>
              </a:r>
              <a:r>
                <a:rPr lang="hr-HR" sz="1600" dirty="0"/>
                <a:t> </a:t>
              </a:r>
              <a:r>
                <a:rPr lang="hr-HR" sz="1600" dirty="0" err="1"/>
                <a:t>of</a:t>
              </a:r>
              <a:r>
                <a:rPr lang="hr-HR" sz="1600" dirty="0"/>
                <a:t> </a:t>
              </a:r>
              <a:r>
                <a:rPr lang="hr-HR" sz="1600" dirty="0" err="1"/>
                <a:t>process</a:t>
              </a:r>
              <a:endParaRPr lang="hr-HR" sz="1600" dirty="0"/>
            </a:p>
          </p:txBody>
        </p:sp>
      </p:grpSp>
    </p:spTree>
    <p:extLst>
      <p:ext uri="{BB962C8B-B14F-4D97-AF65-F5344CB8AC3E}">
        <p14:creationId xmlns:p14="http://schemas.microsoft.com/office/powerpoint/2010/main" val="175162244"/>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a:extLst>
              <a:ext uri="{FF2B5EF4-FFF2-40B4-BE49-F238E27FC236}">
                <a16:creationId xmlns:a16="http://schemas.microsoft.com/office/drawing/2014/main" id="{F3BB608E-1756-4DCC-A177-EB48C5575780}"/>
              </a:ext>
            </a:extLst>
          </p:cNvPr>
          <p:cNvSpPr>
            <a:spLocks noGrp="1"/>
          </p:cNvSpPr>
          <p:nvPr>
            <p:ph idx="1"/>
          </p:nvPr>
        </p:nvSpPr>
        <p:spPr>
          <a:xfrm>
            <a:off x="609600" y="1052513"/>
            <a:ext cx="7629525" cy="3529012"/>
          </a:xfrm>
        </p:spPr>
        <p:txBody>
          <a:bodyPr/>
          <a:lstStyle/>
          <a:p>
            <a:pPr marL="0" indent="0">
              <a:spcBef>
                <a:spcPct val="0"/>
              </a:spcBef>
              <a:buNone/>
            </a:pPr>
            <a:r>
              <a:rPr lang="en-US" altLang="nl-BE" sz="2000" b="1" dirty="0" smtClean="0">
                <a:latin typeface="Corbel" panose="020B0503020204020204" pitchFamily="34" charset="0"/>
              </a:rPr>
              <a:t>Coordinator</a:t>
            </a:r>
            <a:r>
              <a:rPr lang="hr-HR" altLang="nl-BE" sz="2000" b="1" dirty="0" smtClean="0">
                <a:latin typeface="Corbel" panose="020B0503020204020204" pitchFamily="34" charset="0"/>
              </a:rPr>
              <a:t> </a:t>
            </a:r>
            <a:r>
              <a:rPr lang="hr-HR" altLang="nl-BE" sz="2000" b="1" dirty="0" err="1" smtClean="0">
                <a:latin typeface="Corbel" panose="020B0503020204020204" pitchFamily="34" charset="0"/>
              </a:rPr>
              <a:t>of</a:t>
            </a:r>
            <a:r>
              <a:rPr lang="hr-HR" altLang="nl-BE" sz="2000" b="1" dirty="0" smtClean="0">
                <a:latin typeface="Corbel" panose="020B0503020204020204" pitchFamily="34" charset="0"/>
              </a:rPr>
              <a:t> </a:t>
            </a:r>
            <a:r>
              <a:rPr lang="hr-HR" altLang="nl-BE" sz="2000" b="1" dirty="0" err="1" smtClean="0">
                <a:latin typeface="Corbel" panose="020B0503020204020204" pitchFamily="34" charset="0"/>
              </a:rPr>
              <a:t>project</a:t>
            </a:r>
            <a:r>
              <a:rPr lang="en-US" altLang="nl-BE" sz="2000" b="1" dirty="0" smtClean="0">
                <a:latin typeface="Corbel" panose="020B0503020204020204" pitchFamily="34" charset="0"/>
              </a:rPr>
              <a:t>: </a:t>
            </a:r>
            <a:endParaRPr lang="en-US" altLang="nl-BE" sz="2000" b="1" dirty="0">
              <a:latin typeface="Corbel" panose="020B0503020204020204" pitchFamily="34" charset="0"/>
            </a:endParaRPr>
          </a:p>
          <a:p>
            <a:pPr marL="0" indent="0">
              <a:spcBef>
                <a:spcPct val="0"/>
              </a:spcBef>
              <a:buNone/>
            </a:pPr>
            <a:r>
              <a:rPr lang="en-US" altLang="nl-BE" sz="2000" dirty="0">
                <a:latin typeface="Corbel" panose="020B0503020204020204" pitchFamily="34" charset="0"/>
              </a:rPr>
              <a:t>Technical University of Sofia</a:t>
            </a:r>
            <a:endParaRPr lang="bg-BG" altLang="nl-BE" sz="2000" dirty="0">
              <a:latin typeface="Corbel" panose="020B0503020204020204" pitchFamily="34" charset="0"/>
            </a:endParaRPr>
          </a:p>
          <a:p>
            <a:pPr marL="0" indent="0">
              <a:spcBef>
                <a:spcPct val="0"/>
              </a:spcBef>
              <a:buNone/>
            </a:pPr>
            <a:r>
              <a:rPr lang="en-US" altLang="nl-BE" sz="2000" dirty="0">
                <a:latin typeface="Corbel" panose="020B0503020204020204" pitchFamily="34" charset="0"/>
              </a:rPr>
              <a:t>Department of Textile Engineering</a:t>
            </a:r>
          </a:p>
          <a:p>
            <a:pPr marL="0" indent="0">
              <a:spcBef>
                <a:spcPct val="0"/>
              </a:spcBef>
              <a:buNone/>
            </a:pPr>
            <a:endParaRPr lang="en-US" altLang="nl-BE" sz="2000" dirty="0">
              <a:latin typeface="Corbel" panose="020B0503020204020204" pitchFamily="34" charset="0"/>
            </a:endParaRPr>
          </a:p>
          <a:p>
            <a:pPr marL="0" indent="0">
              <a:spcBef>
                <a:spcPct val="0"/>
              </a:spcBef>
              <a:buNone/>
            </a:pPr>
            <a:r>
              <a:rPr lang="en-US" altLang="nl-BE" sz="2000" b="1" dirty="0">
                <a:latin typeface="Corbel" panose="020B0503020204020204" pitchFamily="34" charset="0"/>
              </a:rPr>
              <a:t>Project Manager of ICT-TEX:</a:t>
            </a:r>
          </a:p>
          <a:p>
            <a:pPr marL="0" indent="0">
              <a:spcBef>
                <a:spcPct val="0"/>
              </a:spcBef>
              <a:buNone/>
            </a:pPr>
            <a:r>
              <a:rPr lang="en-US" altLang="nl-BE" sz="2000" dirty="0">
                <a:latin typeface="Corbel" panose="020B0503020204020204" pitchFamily="34" charset="0"/>
              </a:rPr>
              <a:t>Prof. Dr. </a:t>
            </a:r>
            <a:r>
              <a:rPr lang="hr-HR" altLang="nl-BE" sz="2000" dirty="0" smtClean="0">
                <a:latin typeface="Corbel" panose="020B0503020204020204" pitchFamily="34" charset="0"/>
              </a:rPr>
              <a:t>Angel Terziev</a:t>
            </a:r>
            <a:endParaRPr lang="bg-BG" altLang="nl-BE" sz="2000" dirty="0">
              <a:latin typeface="Corbel" panose="020B0503020204020204" pitchFamily="34" charset="0"/>
            </a:endParaRPr>
          </a:p>
          <a:p>
            <a:pPr marL="0" indent="0">
              <a:spcBef>
                <a:spcPct val="0"/>
              </a:spcBef>
              <a:buNone/>
            </a:pPr>
            <a:r>
              <a:rPr lang="bg-BG" altLang="nl-BE" sz="2000" b="1" dirty="0">
                <a:latin typeface="Corbel" panose="020B0503020204020204" pitchFamily="34" charset="0"/>
              </a:rPr>
              <a:t>е-</a:t>
            </a:r>
            <a:r>
              <a:rPr lang="en-US" altLang="nl-BE" sz="2000" b="1" dirty="0">
                <a:latin typeface="Corbel" panose="020B0503020204020204" pitchFamily="34" charset="0"/>
              </a:rPr>
              <a:t>mail</a:t>
            </a:r>
            <a:r>
              <a:rPr lang="en-US" altLang="nl-BE" sz="2000" dirty="0">
                <a:latin typeface="Corbel" panose="020B0503020204020204" pitchFamily="34" charset="0"/>
              </a:rPr>
              <a:t>: </a:t>
            </a:r>
            <a:r>
              <a:rPr lang="hr-HR" altLang="nl-BE" sz="2000" dirty="0" smtClean="0">
                <a:latin typeface="Corbel" panose="020B0503020204020204" pitchFamily="34" charset="0"/>
              </a:rPr>
              <a:t>aterziev</a:t>
            </a:r>
            <a:r>
              <a:rPr lang="en-US" altLang="nl-BE" sz="2000" dirty="0" smtClean="0">
                <a:latin typeface="Corbel" panose="020B0503020204020204" pitchFamily="34" charset="0"/>
              </a:rPr>
              <a:t>@tu-sofia.bg</a:t>
            </a:r>
            <a:endParaRPr lang="en-US" altLang="nl-BE" sz="2000" dirty="0">
              <a:latin typeface="Corbel" panose="020B0503020204020204" pitchFamily="34" charset="0"/>
            </a:endParaRPr>
          </a:p>
          <a:p>
            <a:pPr marL="0" indent="0">
              <a:spcBef>
                <a:spcPct val="0"/>
              </a:spcBef>
              <a:buNone/>
            </a:pPr>
            <a:endParaRPr lang="en-US" altLang="nl-BE" sz="2000" dirty="0">
              <a:latin typeface="Corbel" panose="020B0503020204020204" pitchFamily="34" charset="0"/>
            </a:endParaRPr>
          </a:p>
          <a:p>
            <a:pPr marL="0" indent="0">
              <a:spcBef>
                <a:spcPct val="0"/>
              </a:spcBef>
              <a:buNone/>
            </a:pPr>
            <a:r>
              <a:rPr lang="en-US" altLang="nl-BE" sz="2000" b="1" dirty="0">
                <a:latin typeface="Corbel" panose="020B0503020204020204" pitchFamily="34" charset="0"/>
              </a:rPr>
              <a:t>Web-site</a:t>
            </a:r>
            <a:r>
              <a:rPr lang="en-US" altLang="nl-BE" sz="2000" dirty="0">
                <a:latin typeface="Corbel" panose="020B0503020204020204" pitchFamily="34" charset="0"/>
              </a:rPr>
              <a:t>: </a:t>
            </a:r>
            <a:r>
              <a:rPr lang="en-US" altLang="nl-BE" sz="2000" dirty="0">
                <a:latin typeface="Corbel" panose="020B0503020204020204" pitchFamily="34" charset="0"/>
                <a:hlinkClick r:id="rId3"/>
              </a:rPr>
              <a:t>ICT-TEX.eu</a:t>
            </a:r>
            <a:endParaRPr lang="en-US" altLang="nl-BE" sz="2000" dirty="0">
              <a:latin typeface="Corbel" panose="020B0503020204020204" pitchFamily="34" charset="0"/>
            </a:endParaRPr>
          </a:p>
        </p:txBody>
      </p:sp>
      <p:sp>
        <p:nvSpPr>
          <p:cNvPr id="8" name="Title 1">
            <a:extLst>
              <a:ext uri="{FF2B5EF4-FFF2-40B4-BE49-F238E27FC236}">
                <a16:creationId xmlns:a16="http://schemas.microsoft.com/office/drawing/2014/main" id="{D69E7582-0BEE-4287-9C64-8A9EBE6EE9B2}"/>
              </a:ext>
            </a:extLst>
          </p:cNvPr>
          <p:cNvSpPr txBox="1">
            <a:spLocks/>
          </p:cNvSpPr>
          <p:nvPr/>
        </p:nvSpPr>
        <p:spPr>
          <a:xfrm>
            <a:off x="609600" y="188913"/>
            <a:ext cx="7497763" cy="863600"/>
          </a:xfrm>
          <a:prstGeom prst="rect">
            <a:avLst/>
          </a:prstGeom>
        </p:spPr>
        <p:txBody>
          <a:bodyPr anchor="ctr"/>
          <a:lstStyle>
            <a:lvl1pPr algn="l" rtl="0" eaLnBrk="1" latinLnBrk="0" hangingPunct="1">
              <a:spcBef>
                <a:spcPct val="0"/>
              </a:spcBef>
              <a:buNone/>
              <a:defRPr kumimoji="0" sz="36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defRPr/>
            </a:pPr>
            <a:r>
              <a:rPr lang="en-US" sz="2800" dirty="0"/>
              <a:t>CONTACTS</a:t>
            </a:r>
            <a:endParaRPr lang="en-GB" sz="2800" dirty="0"/>
          </a:p>
        </p:txBody>
      </p:sp>
      <p:pic>
        <p:nvPicPr>
          <p:cNvPr id="4100" name="Picture 2" descr="E:\Disc D\Knowledge Alliances\Logos\ICTTEX-Logo-v7.png">
            <a:extLst>
              <a:ext uri="{FF2B5EF4-FFF2-40B4-BE49-F238E27FC236}">
                <a16:creationId xmlns:a16="http://schemas.microsoft.com/office/drawing/2014/main" id="{5A815851-DA92-44C5-AFDB-5C8CA2B0A3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b="13126"/>
          <a:stretch>
            <a:fillRect/>
          </a:stretch>
        </p:blipFill>
        <p:spPr bwMode="auto">
          <a:xfrm>
            <a:off x="9601200" y="4749800"/>
            <a:ext cx="1752600"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2" descr="Резултат с изображение за „co-funded by the erasmus+ programme of the european union logo“">
            <a:extLst>
              <a:ext uri="{FF2B5EF4-FFF2-40B4-BE49-F238E27FC236}">
                <a16:creationId xmlns:a16="http://schemas.microsoft.com/office/drawing/2014/main" id="{00143FAC-02AE-465E-B457-B39A6F6737E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t="-2" r="12125" b="4472"/>
          <a:stretch>
            <a:fillRect/>
          </a:stretch>
        </p:blipFill>
        <p:spPr bwMode="auto">
          <a:xfrm>
            <a:off x="655638" y="4749801"/>
            <a:ext cx="4562475"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1EAC3B31-68F6-4246-A680-9E4D2E0DC4D5}"/>
              </a:ext>
            </a:extLst>
          </p:cNvPr>
          <p:cNvSpPr txBox="1">
            <a:spLocks/>
          </p:cNvSpPr>
          <p:nvPr/>
        </p:nvSpPr>
        <p:spPr>
          <a:xfrm>
            <a:off x="762000" y="6092826"/>
            <a:ext cx="10744200" cy="720725"/>
          </a:xfrm>
          <a:prstGeom prst="rect">
            <a:avLst/>
          </a:prstGeom>
        </p:spPr>
        <p:txBody>
          <a:bodyPr anchor="ct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defRPr/>
            </a:pPr>
            <a:r>
              <a:rPr lang="en-US" sz="1200" i="1" dirty="0">
                <a:effectLst/>
                <a:latin typeface="Corbel" pitchFamily="34" charset="0"/>
              </a:rPr>
              <a:t>The information and views set out in this publication are those of the authors and do not necessarily reflect the official opinion of the European Union. Neither the European Union institutions and bodies nor any person acting on their behalf may be held responsible for the use which may be made of the information contained therein.</a:t>
            </a:r>
            <a:endParaRPr lang="en-GB" sz="1200" b="1" dirty="0">
              <a:effectLst/>
              <a:latin typeface="Corbel" pitchFamily="34" charset="0"/>
            </a:endParaRPr>
          </a:p>
        </p:txBody>
      </p:sp>
      <p:sp>
        <p:nvSpPr>
          <p:cNvPr id="3" name="Tijdelijke aanduiding voor dianummer 2">
            <a:extLst>
              <a:ext uri="{FF2B5EF4-FFF2-40B4-BE49-F238E27FC236}">
                <a16:creationId xmlns:a16="http://schemas.microsoft.com/office/drawing/2014/main" id="{1F51AA90-FE91-475E-B550-A8C6B44955C9}"/>
              </a:ext>
            </a:extLst>
          </p:cNvPr>
          <p:cNvSpPr>
            <a:spLocks noGrp="1"/>
          </p:cNvSpPr>
          <p:nvPr>
            <p:ph type="sldNum" sz="quarter" idx="12"/>
          </p:nvPr>
        </p:nvSpPr>
        <p:spPr>
          <a:xfrm>
            <a:off x="9118600" y="6356351"/>
            <a:ext cx="2844800" cy="365125"/>
          </a:xfrm>
        </p:spPr>
        <p:txBody>
          <a:bodyPr/>
          <a:lstStyle/>
          <a:p>
            <a:fld id="{6951D2FB-88C3-45F7-AC29-D72D84E730B7}" type="slidenum">
              <a:rPr lang="en-US" altLang="nl-BE" smtClean="0"/>
              <a:pPr/>
              <a:t>7</a:t>
            </a:fld>
            <a:endParaRPr lang="en-US" altLang="nl-BE"/>
          </a:p>
        </p:txBody>
      </p:sp>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6CBF4A20FDBE94BB2087CCEE57117D1" ma:contentTypeVersion="9" ma:contentTypeDescription="Een nieuw document maken." ma:contentTypeScope="" ma:versionID="5dd6a44b89b9ae2c981b545abc192322">
  <xsd:schema xmlns:xsd="http://www.w3.org/2001/XMLSchema" xmlns:xs="http://www.w3.org/2001/XMLSchema" xmlns:p="http://schemas.microsoft.com/office/2006/metadata/properties" xmlns:ns2="ebd4f370-f316-4e65-85b0-192adfc4043b" targetNamespace="http://schemas.microsoft.com/office/2006/metadata/properties" ma:root="true" ma:fieldsID="a8b0e74eb6801307757d16970d5e6708" ns2:_="">
    <xsd:import namespace="ebd4f370-f316-4e65-85b0-192adfc4043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d4f370-f316-4e65-85b0-192adfc404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53D7DA3-E4D4-4A33-B156-13331C8EF9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d4f370-f316-4e65-85b0-192adfc4043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928BDEC-D02F-401C-AB92-3CC016360D45}">
  <ds:schemaRefs>
    <ds:schemaRef ds:uri="http://schemas.microsoft.com/sharepoint/v3/contenttype/forms"/>
  </ds:schemaRefs>
</ds:datastoreItem>
</file>

<file path=customXml/itemProps3.xml><?xml version="1.0" encoding="utf-8"?>
<ds:datastoreItem xmlns:ds="http://schemas.openxmlformats.org/officeDocument/2006/customXml" ds:itemID="{CC3BCB10-CB49-41F9-A005-741CB69E8389}">
  <ds:schemaRefs>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http://purl.org/dc/terms/"/>
    <ds:schemaRef ds:uri="http://schemas.microsoft.com/office/infopath/2007/PartnerControls"/>
    <ds:schemaRef ds:uri="ebd4f370-f316-4e65-85b0-192adfc4043b"/>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11594</TotalTime>
  <Words>452</Words>
  <Application>Microsoft Office PowerPoint</Application>
  <PresentationFormat>Widescreen</PresentationFormat>
  <Paragraphs>74</Paragraphs>
  <Slides>7</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Corbel</vt:lpstr>
      <vt:lpstr>Helvetica</vt:lpstr>
      <vt:lpstr>Roboto</vt:lpstr>
      <vt:lpstr>Wingdings</vt:lpstr>
      <vt:lpstr>Office Theme</vt:lpstr>
      <vt:lpstr>QMS/EMS Implementation and Control</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R.Atanasova</dc:creator>
  <cp:lastModifiedBy>TTF</cp:lastModifiedBy>
  <cp:revision>373</cp:revision>
  <dcterms:created xsi:type="dcterms:W3CDTF">2006-08-16T00:00:00Z</dcterms:created>
  <dcterms:modified xsi:type="dcterms:W3CDTF">2022-03-12T08:22:30Z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0x010100A6CBF4A20FDBE94BB2087CCEE57117D1</vt:lpwstr>
  </property>
</Properties>
</file>