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8"/>
  </p:notesMasterIdLst>
  <p:sldIdLst>
    <p:sldId id="422" r:id="rId5"/>
    <p:sldId id="442" r:id="rId6"/>
    <p:sldId id="444" r:id="rId7"/>
    <p:sldId id="445" r:id="rId8"/>
    <p:sldId id="448" r:id="rId9"/>
    <p:sldId id="447" r:id="rId10"/>
    <p:sldId id="449" r:id="rId11"/>
    <p:sldId id="468" r:id="rId12"/>
    <p:sldId id="451" r:id="rId13"/>
    <p:sldId id="467" r:id="rId14"/>
    <p:sldId id="469" r:id="rId15"/>
    <p:sldId id="470" r:id="rId16"/>
    <p:sldId id="471" r:id="rId17"/>
    <p:sldId id="472" r:id="rId18"/>
    <p:sldId id="473" r:id="rId19"/>
    <p:sldId id="474" r:id="rId20"/>
    <p:sldId id="475" r:id="rId21"/>
    <p:sldId id="476" r:id="rId22"/>
    <p:sldId id="477" r:id="rId23"/>
    <p:sldId id="478" r:id="rId24"/>
    <p:sldId id="479" r:id="rId25"/>
    <p:sldId id="480" r:id="rId26"/>
    <p:sldId id="481" r:id="rId27"/>
    <p:sldId id="482" r:id="rId28"/>
    <p:sldId id="483" r:id="rId29"/>
    <p:sldId id="484" r:id="rId30"/>
    <p:sldId id="485" r:id="rId31"/>
    <p:sldId id="486" r:id="rId32"/>
    <p:sldId id="487" r:id="rId33"/>
    <p:sldId id="488" r:id="rId34"/>
    <p:sldId id="489" r:id="rId35"/>
    <p:sldId id="440" r:id="rId36"/>
    <p:sldId id="439" r:id="rId3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94" autoAdjust="0"/>
    <p:restoredTop sz="86391" autoAdjust="0"/>
  </p:normalViewPr>
  <p:slideViewPr>
    <p:cSldViewPr>
      <p:cViewPr>
        <p:scale>
          <a:sx n="60" d="100"/>
          <a:sy n="60" d="100"/>
        </p:scale>
        <p:origin x="210"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9CEB87-B379-4DC4-BA97-F33F0E74E71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bg-BG"/>
          </a:p>
        </p:txBody>
      </p:sp>
      <p:sp>
        <p:nvSpPr>
          <p:cNvPr id="3" name="Date Placeholder 2">
            <a:extLst>
              <a:ext uri="{FF2B5EF4-FFF2-40B4-BE49-F238E27FC236}">
                <a16:creationId xmlns:a16="http://schemas.microsoft.com/office/drawing/2014/main" id="{44585D7F-D159-4FDF-8532-0065F691878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71790B1E-6FF5-4A7C-89B8-74900F88BD45}" type="datetimeFigureOut">
              <a:rPr lang="bg-BG"/>
              <a:pPr>
                <a:defRPr/>
              </a:pPr>
              <a:t>24.9.2021 г.</a:t>
            </a:fld>
            <a:endParaRPr lang="bg-BG"/>
          </a:p>
        </p:txBody>
      </p:sp>
      <p:sp>
        <p:nvSpPr>
          <p:cNvPr id="4" name="Slide Image Placeholder 3">
            <a:extLst>
              <a:ext uri="{FF2B5EF4-FFF2-40B4-BE49-F238E27FC236}">
                <a16:creationId xmlns:a16="http://schemas.microsoft.com/office/drawing/2014/main" id="{FDF5D770-565B-46AA-AFBC-73B0F0ED30EA}"/>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bg-BG" noProof="0"/>
          </a:p>
        </p:txBody>
      </p:sp>
      <p:sp>
        <p:nvSpPr>
          <p:cNvPr id="5" name="Notes Placeholder 4">
            <a:extLst>
              <a:ext uri="{FF2B5EF4-FFF2-40B4-BE49-F238E27FC236}">
                <a16:creationId xmlns:a16="http://schemas.microsoft.com/office/drawing/2014/main" id="{C0FB79FC-114A-465E-B873-514EDA69F33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bg-BG" noProof="0"/>
          </a:p>
        </p:txBody>
      </p:sp>
      <p:sp>
        <p:nvSpPr>
          <p:cNvPr id="6" name="Footer Placeholder 5">
            <a:extLst>
              <a:ext uri="{FF2B5EF4-FFF2-40B4-BE49-F238E27FC236}">
                <a16:creationId xmlns:a16="http://schemas.microsoft.com/office/drawing/2014/main" id="{E81348BC-451B-4BAE-B00A-5AB47740AC1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bg-BG"/>
          </a:p>
        </p:txBody>
      </p:sp>
      <p:sp>
        <p:nvSpPr>
          <p:cNvPr id="7" name="Slide Number Placeholder 6">
            <a:extLst>
              <a:ext uri="{FF2B5EF4-FFF2-40B4-BE49-F238E27FC236}">
                <a16:creationId xmlns:a16="http://schemas.microsoft.com/office/drawing/2014/main" id="{9D71CBA3-4E61-4117-B818-7F4F34C0CEA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F6E8443-255F-406C-8369-995ABF3CA396}" type="slidenum">
              <a:rPr lang="bg-BG" altLang="nl-BE"/>
              <a:pPr/>
              <a:t>‹#›</a:t>
            </a:fld>
            <a:endParaRPr lang="bg-BG" altLang="nl-BE"/>
          </a:p>
        </p:txBody>
      </p:sp>
    </p:spTree>
    <p:extLst>
      <p:ext uri="{BB962C8B-B14F-4D97-AF65-F5344CB8AC3E}">
        <p14:creationId xmlns:p14="http://schemas.microsoft.com/office/powerpoint/2010/main" val="27133129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1</a:t>
            </a:fld>
            <a:endParaRPr lang="bg-BG" altLang="nl-B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11</a:t>
            </a:fld>
            <a:endParaRPr lang="bg-BG" altLang="nl-BE"/>
          </a:p>
        </p:txBody>
      </p:sp>
    </p:spTree>
    <p:extLst>
      <p:ext uri="{BB962C8B-B14F-4D97-AF65-F5344CB8AC3E}">
        <p14:creationId xmlns:p14="http://schemas.microsoft.com/office/powerpoint/2010/main" val="1947937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dirty="0"/>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12</a:t>
            </a:fld>
            <a:endParaRPr lang="bg-BG" altLang="nl-BE"/>
          </a:p>
        </p:txBody>
      </p:sp>
    </p:spTree>
    <p:extLst>
      <p:ext uri="{BB962C8B-B14F-4D97-AF65-F5344CB8AC3E}">
        <p14:creationId xmlns:p14="http://schemas.microsoft.com/office/powerpoint/2010/main" val="1718616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dirty="0"/>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13</a:t>
            </a:fld>
            <a:endParaRPr lang="bg-BG" altLang="nl-BE"/>
          </a:p>
        </p:txBody>
      </p:sp>
    </p:spTree>
    <p:extLst>
      <p:ext uri="{BB962C8B-B14F-4D97-AF65-F5344CB8AC3E}">
        <p14:creationId xmlns:p14="http://schemas.microsoft.com/office/powerpoint/2010/main" val="1191573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dirty="0"/>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14</a:t>
            </a:fld>
            <a:endParaRPr lang="bg-BG" altLang="nl-BE"/>
          </a:p>
        </p:txBody>
      </p:sp>
    </p:spTree>
    <p:extLst>
      <p:ext uri="{BB962C8B-B14F-4D97-AF65-F5344CB8AC3E}">
        <p14:creationId xmlns:p14="http://schemas.microsoft.com/office/powerpoint/2010/main" val="1092021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dirty="0"/>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15</a:t>
            </a:fld>
            <a:endParaRPr lang="bg-BG" altLang="nl-BE"/>
          </a:p>
        </p:txBody>
      </p:sp>
    </p:spTree>
    <p:extLst>
      <p:ext uri="{BB962C8B-B14F-4D97-AF65-F5344CB8AC3E}">
        <p14:creationId xmlns:p14="http://schemas.microsoft.com/office/powerpoint/2010/main" val="4099331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dirty="0"/>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16</a:t>
            </a:fld>
            <a:endParaRPr lang="bg-BG" altLang="nl-BE"/>
          </a:p>
        </p:txBody>
      </p:sp>
    </p:spTree>
    <p:extLst>
      <p:ext uri="{BB962C8B-B14F-4D97-AF65-F5344CB8AC3E}">
        <p14:creationId xmlns:p14="http://schemas.microsoft.com/office/powerpoint/2010/main" val="1214727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dirty="0"/>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17</a:t>
            </a:fld>
            <a:endParaRPr lang="bg-BG" altLang="nl-BE"/>
          </a:p>
        </p:txBody>
      </p:sp>
    </p:spTree>
    <p:extLst>
      <p:ext uri="{BB962C8B-B14F-4D97-AF65-F5344CB8AC3E}">
        <p14:creationId xmlns:p14="http://schemas.microsoft.com/office/powerpoint/2010/main" val="2128420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dirty="0"/>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18</a:t>
            </a:fld>
            <a:endParaRPr lang="bg-BG" altLang="nl-BE"/>
          </a:p>
        </p:txBody>
      </p:sp>
    </p:spTree>
    <p:extLst>
      <p:ext uri="{BB962C8B-B14F-4D97-AF65-F5344CB8AC3E}">
        <p14:creationId xmlns:p14="http://schemas.microsoft.com/office/powerpoint/2010/main" val="3481624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dirty="0"/>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19</a:t>
            </a:fld>
            <a:endParaRPr lang="bg-BG" altLang="nl-BE"/>
          </a:p>
        </p:txBody>
      </p:sp>
    </p:spTree>
    <p:extLst>
      <p:ext uri="{BB962C8B-B14F-4D97-AF65-F5344CB8AC3E}">
        <p14:creationId xmlns:p14="http://schemas.microsoft.com/office/powerpoint/2010/main" val="179695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dirty="0"/>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20</a:t>
            </a:fld>
            <a:endParaRPr lang="bg-BG" altLang="nl-BE"/>
          </a:p>
        </p:txBody>
      </p:sp>
    </p:spTree>
    <p:extLst>
      <p:ext uri="{BB962C8B-B14F-4D97-AF65-F5344CB8AC3E}">
        <p14:creationId xmlns:p14="http://schemas.microsoft.com/office/powerpoint/2010/main" val="50369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2</a:t>
            </a:fld>
            <a:endParaRPr lang="bg-BG" altLang="nl-B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dirty="0"/>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21</a:t>
            </a:fld>
            <a:endParaRPr lang="bg-BG" altLang="nl-BE"/>
          </a:p>
        </p:txBody>
      </p:sp>
    </p:spTree>
    <p:extLst>
      <p:ext uri="{BB962C8B-B14F-4D97-AF65-F5344CB8AC3E}">
        <p14:creationId xmlns:p14="http://schemas.microsoft.com/office/powerpoint/2010/main" val="2196258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dirty="0"/>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22</a:t>
            </a:fld>
            <a:endParaRPr lang="bg-BG" altLang="nl-BE"/>
          </a:p>
        </p:txBody>
      </p:sp>
    </p:spTree>
    <p:extLst>
      <p:ext uri="{BB962C8B-B14F-4D97-AF65-F5344CB8AC3E}">
        <p14:creationId xmlns:p14="http://schemas.microsoft.com/office/powerpoint/2010/main" val="2988062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dirty="0"/>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23</a:t>
            </a:fld>
            <a:endParaRPr lang="bg-BG" altLang="nl-BE"/>
          </a:p>
        </p:txBody>
      </p:sp>
    </p:spTree>
    <p:extLst>
      <p:ext uri="{BB962C8B-B14F-4D97-AF65-F5344CB8AC3E}">
        <p14:creationId xmlns:p14="http://schemas.microsoft.com/office/powerpoint/2010/main" val="3566116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dirty="0"/>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24</a:t>
            </a:fld>
            <a:endParaRPr lang="bg-BG" altLang="nl-BE"/>
          </a:p>
        </p:txBody>
      </p:sp>
    </p:spTree>
    <p:extLst>
      <p:ext uri="{BB962C8B-B14F-4D97-AF65-F5344CB8AC3E}">
        <p14:creationId xmlns:p14="http://schemas.microsoft.com/office/powerpoint/2010/main" val="4269576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dirty="0"/>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25</a:t>
            </a:fld>
            <a:endParaRPr lang="bg-BG" altLang="nl-BE"/>
          </a:p>
        </p:txBody>
      </p:sp>
    </p:spTree>
    <p:extLst>
      <p:ext uri="{BB962C8B-B14F-4D97-AF65-F5344CB8AC3E}">
        <p14:creationId xmlns:p14="http://schemas.microsoft.com/office/powerpoint/2010/main" val="1141246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dirty="0"/>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26</a:t>
            </a:fld>
            <a:endParaRPr lang="bg-BG" altLang="nl-BE"/>
          </a:p>
        </p:txBody>
      </p:sp>
    </p:spTree>
    <p:extLst>
      <p:ext uri="{BB962C8B-B14F-4D97-AF65-F5344CB8AC3E}">
        <p14:creationId xmlns:p14="http://schemas.microsoft.com/office/powerpoint/2010/main" val="14533672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dirty="0"/>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27</a:t>
            </a:fld>
            <a:endParaRPr lang="bg-BG" altLang="nl-BE"/>
          </a:p>
        </p:txBody>
      </p:sp>
    </p:spTree>
    <p:extLst>
      <p:ext uri="{BB962C8B-B14F-4D97-AF65-F5344CB8AC3E}">
        <p14:creationId xmlns:p14="http://schemas.microsoft.com/office/powerpoint/2010/main" val="3431147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dirty="0"/>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28</a:t>
            </a:fld>
            <a:endParaRPr lang="bg-BG" altLang="nl-BE"/>
          </a:p>
        </p:txBody>
      </p:sp>
    </p:spTree>
    <p:extLst>
      <p:ext uri="{BB962C8B-B14F-4D97-AF65-F5344CB8AC3E}">
        <p14:creationId xmlns:p14="http://schemas.microsoft.com/office/powerpoint/2010/main" val="607652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dirty="0"/>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29</a:t>
            </a:fld>
            <a:endParaRPr lang="bg-BG" altLang="nl-BE"/>
          </a:p>
        </p:txBody>
      </p:sp>
    </p:spTree>
    <p:extLst>
      <p:ext uri="{BB962C8B-B14F-4D97-AF65-F5344CB8AC3E}">
        <p14:creationId xmlns:p14="http://schemas.microsoft.com/office/powerpoint/2010/main" val="20000076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dirty="0"/>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30</a:t>
            </a:fld>
            <a:endParaRPr lang="bg-BG" altLang="nl-BE"/>
          </a:p>
        </p:txBody>
      </p:sp>
    </p:spTree>
    <p:extLst>
      <p:ext uri="{BB962C8B-B14F-4D97-AF65-F5344CB8AC3E}">
        <p14:creationId xmlns:p14="http://schemas.microsoft.com/office/powerpoint/2010/main" val="3902543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4</a:t>
            </a:fld>
            <a:endParaRPr lang="bg-BG" altLang="nl-B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dirty="0"/>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31</a:t>
            </a:fld>
            <a:endParaRPr lang="bg-BG" altLang="nl-BE"/>
          </a:p>
        </p:txBody>
      </p:sp>
    </p:spTree>
    <p:extLst>
      <p:ext uri="{BB962C8B-B14F-4D97-AF65-F5344CB8AC3E}">
        <p14:creationId xmlns:p14="http://schemas.microsoft.com/office/powerpoint/2010/main" val="6933036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32</a:t>
            </a:fld>
            <a:endParaRPr lang="bg-BG" altLang="nl-B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743C1D23-F02E-4867-AE8F-6DDF1DE31FF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6079E9DB-D48A-4AC0-A97D-62573B7F05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dirty="0"/>
          </a:p>
        </p:txBody>
      </p:sp>
      <p:sp>
        <p:nvSpPr>
          <p:cNvPr id="8196" name="Slide Number Placeholder 3">
            <a:extLst>
              <a:ext uri="{FF2B5EF4-FFF2-40B4-BE49-F238E27FC236}">
                <a16:creationId xmlns:a16="http://schemas.microsoft.com/office/drawing/2014/main" id="{B038B8E7-146B-47EE-98E7-39EA69A0A4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15A4682-9AAF-42F5-BEEA-B8413BE03017}" type="slidenum">
              <a:rPr lang="bg-BG" altLang="nl-BE"/>
              <a:pPr eaLnBrk="1" hangingPunct="1"/>
              <a:t>33</a:t>
            </a:fld>
            <a:endParaRPr lang="bg-BG" altLang="nl-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5</a:t>
            </a:fld>
            <a:endParaRPr lang="bg-BG" altLang="nl-BE"/>
          </a:p>
        </p:txBody>
      </p:sp>
    </p:spTree>
    <p:extLst>
      <p:ext uri="{BB962C8B-B14F-4D97-AF65-F5344CB8AC3E}">
        <p14:creationId xmlns:p14="http://schemas.microsoft.com/office/powerpoint/2010/main" val="215596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6</a:t>
            </a:fld>
            <a:endParaRPr lang="bg-BG" altLang="nl-BE"/>
          </a:p>
        </p:txBody>
      </p:sp>
    </p:spTree>
    <p:extLst>
      <p:ext uri="{BB962C8B-B14F-4D97-AF65-F5344CB8AC3E}">
        <p14:creationId xmlns:p14="http://schemas.microsoft.com/office/powerpoint/2010/main" val="3066910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7</a:t>
            </a:fld>
            <a:endParaRPr lang="bg-BG" altLang="nl-BE"/>
          </a:p>
        </p:txBody>
      </p:sp>
    </p:spTree>
    <p:extLst>
      <p:ext uri="{BB962C8B-B14F-4D97-AF65-F5344CB8AC3E}">
        <p14:creationId xmlns:p14="http://schemas.microsoft.com/office/powerpoint/2010/main" val="2698726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dirty="0"/>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8</a:t>
            </a:fld>
            <a:endParaRPr lang="bg-BG" altLang="nl-BE"/>
          </a:p>
        </p:txBody>
      </p:sp>
    </p:spTree>
    <p:extLst>
      <p:ext uri="{BB962C8B-B14F-4D97-AF65-F5344CB8AC3E}">
        <p14:creationId xmlns:p14="http://schemas.microsoft.com/office/powerpoint/2010/main" val="219725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9</a:t>
            </a:fld>
            <a:endParaRPr lang="bg-BG" altLang="nl-BE"/>
          </a:p>
        </p:txBody>
      </p:sp>
    </p:spTree>
    <p:extLst>
      <p:ext uri="{BB962C8B-B14F-4D97-AF65-F5344CB8AC3E}">
        <p14:creationId xmlns:p14="http://schemas.microsoft.com/office/powerpoint/2010/main" val="2599786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10</a:t>
            </a:fld>
            <a:endParaRPr lang="bg-BG" altLang="nl-BE"/>
          </a:p>
        </p:txBody>
      </p:sp>
    </p:spTree>
    <p:extLst>
      <p:ext uri="{BB962C8B-B14F-4D97-AF65-F5344CB8AC3E}">
        <p14:creationId xmlns:p14="http://schemas.microsoft.com/office/powerpoint/2010/main" val="3893736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pPr>
              <a:defRPr/>
            </a:pPr>
            <a:fld id="{DD7D4606-14E0-4878-B26A-B0F3EFFA05A2}" type="datetime1">
              <a:rPr lang="en-US" smtClean="0"/>
              <a:t>9/24/2021</a:t>
            </a:fld>
            <a:endParaRPr lang="en-US"/>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2182EE81-D51A-4B13-9C47-28E6E6B8EF0B}" type="slidenum">
              <a:rPr lang="en-US" altLang="nl-BE"/>
              <a:pPr/>
              <a:t>‹#›</a:t>
            </a:fld>
            <a:endParaRPr lang="en-US" altLang="nl-BE"/>
          </a:p>
        </p:txBody>
      </p:sp>
    </p:spTree>
    <p:extLst>
      <p:ext uri="{BB962C8B-B14F-4D97-AF65-F5344CB8AC3E}">
        <p14:creationId xmlns:p14="http://schemas.microsoft.com/office/powerpoint/2010/main" val="3756885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187CF0-85C2-4F9D-B79A-2A93CA606895}"/>
              </a:ext>
            </a:extLst>
          </p:cNvPr>
          <p:cNvSpPr>
            <a:spLocks noGrp="1"/>
          </p:cNvSpPr>
          <p:nvPr>
            <p:ph type="dt" sz="half" idx="10"/>
          </p:nvPr>
        </p:nvSpPr>
        <p:spPr/>
        <p:txBody>
          <a:bodyPr/>
          <a:lstStyle>
            <a:lvl1pPr>
              <a:defRPr/>
            </a:lvl1pPr>
          </a:lstStyle>
          <a:p>
            <a:pPr>
              <a:defRPr/>
            </a:pPr>
            <a:fld id="{F3265E48-195A-4E3B-B11C-8E454492A421}" type="datetime1">
              <a:rPr lang="en-US" smtClean="0"/>
              <a:t>9/24/2021</a:t>
            </a:fld>
            <a:endParaRPr lang="en-US"/>
          </a:p>
        </p:txBody>
      </p:sp>
      <p:sp>
        <p:nvSpPr>
          <p:cNvPr id="5" name="Footer Placeholder 4">
            <a:extLst>
              <a:ext uri="{FF2B5EF4-FFF2-40B4-BE49-F238E27FC236}">
                <a16:creationId xmlns:a16="http://schemas.microsoft.com/office/drawing/2014/main" id="{D96366D9-8007-496D-A9A4-0372D29DFA0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238DF90-4C98-45E8-8961-9E35911B4128}"/>
              </a:ext>
            </a:extLst>
          </p:cNvPr>
          <p:cNvSpPr>
            <a:spLocks noGrp="1"/>
          </p:cNvSpPr>
          <p:nvPr>
            <p:ph type="sldNum" sz="quarter" idx="12"/>
          </p:nvPr>
        </p:nvSpPr>
        <p:spPr/>
        <p:txBody>
          <a:bodyPr/>
          <a:lstStyle>
            <a:lvl1pPr>
              <a:defRPr/>
            </a:lvl1pPr>
          </a:lstStyle>
          <a:p>
            <a:fld id="{FF7F03A1-693A-4FD6-BB2D-38DB8B659154}" type="slidenum">
              <a:rPr lang="en-US" altLang="nl-BE"/>
              <a:pPr/>
              <a:t>‹#›</a:t>
            </a:fld>
            <a:endParaRPr lang="en-US" altLang="nl-BE"/>
          </a:p>
        </p:txBody>
      </p:sp>
    </p:spTree>
    <p:extLst>
      <p:ext uri="{BB962C8B-B14F-4D97-AF65-F5344CB8AC3E}">
        <p14:creationId xmlns:p14="http://schemas.microsoft.com/office/powerpoint/2010/main" val="2921877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2B5F74-3E92-4B76-AB79-E7E3CF9F53D6}"/>
              </a:ext>
            </a:extLst>
          </p:cNvPr>
          <p:cNvSpPr>
            <a:spLocks noGrp="1"/>
          </p:cNvSpPr>
          <p:nvPr>
            <p:ph type="dt" sz="half" idx="10"/>
          </p:nvPr>
        </p:nvSpPr>
        <p:spPr/>
        <p:txBody>
          <a:bodyPr/>
          <a:lstStyle>
            <a:lvl1pPr>
              <a:defRPr/>
            </a:lvl1pPr>
          </a:lstStyle>
          <a:p>
            <a:pPr>
              <a:defRPr/>
            </a:pPr>
            <a:fld id="{CD8424AD-DCBE-4F60-B33C-403C4342CF59}" type="datetime1">
              <a:rPr lang="en-US" smtClean="0"/>
              <a:t>9/24/2021</a:t>
            </a:fld>
            <a:endParaRPr lang="en-US"/>
          </a:p>
        </p:txBody>
      </p:sp>
      <p:sp>
        <p:nvSpPr>
          <p:cNvPr id="5" name="Footer Placeholder 4">
            <a:extLst>
              <a:ext uri="{FF2B5EF4-FFF2-40B4-BE49-F238E27FC236}">
                <a16:creationId xmlns:a16="http://schemas.microsoft.com/office/drawing/2014/main" id="{B05C5311-5F8F-4239-AADB-BC8294CD448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F1A1336-8310-45F2-9762-222842237EFE}"/>
              </a:ext>
            </a:extLst>
          </p:cNvPr>
          <p:cNvSpPr>
            <a:spLocks noGrp="1"/>
          </p:cNvSpPr>
          <p:nvPr>
            <p:ph type="sldNum" sz="quarter" idx="12"/>
          </p:nvPr>
        </p:nvSpPr>
        <p:spPr/>
        <p:txBody>
          <a:bodyPr/>
          <a:lstStyle>
            <a:lvl1pPr>
              <a:defRPr/>
            </a:lvl1pPr>
          </a:lstStyle>
          <a:p>
            <a:fld id="{735BEE51-77ED-41B7-8A4C-C76499B9C6F3}" type="slidenum">
              <a:rPr lang="en-US" altLang="nl-BE"/>
              <a:pPr/>
              <a:t>‹#›</a:t>
            </a:fld>
            <a:endParaRPr lang="en-US" altLang="nl-BE"/>
          </a:p>
        </p:txBody>
      </p:sp>
    </p:spTree>
    <p:extLst>
      <p:ext uri="{BB962C8B-B14F-4D97-AF65-F5344CB8AC3E}">
        <p14:creationId xmlns:p14="http://schemas.microsoft.com/office/powerpoint/2010/main" val="433154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16604-E46D-40B1-8880-D7FECF30AA8D}"/>
              </a:ext>
            </a:extLst>
          </p:cNvPr>
          <p:cNvSpPr>
            <a:spLocks noGrp="1"/>
          </p:cNvSpPr>
          <p:nvPr>
            <p:ph type="dt" sz="half" idx="10"/>
          </p:nvPr>
        </p:nvSpPr>
        <p:spPr/>
        <p:txBody>
          <a:bodyPr/>
          <a:lstStyle>
            <a:lvl1pPr>
              <a:defRPr/>
            </a:lvl1pPr>
          </a:lstStyle>
          <a:p>
            <a:pPr>
              <a:defRPr/>
            </a:pPr>
            <a:fld id="{0B76D936-E39C-4872-BA3C-9FEE2BA243A1}" type="datetime1">
              <a:rPr lang="en-US" smtClean="0"/>
              <a:t>9/24/2021</a:t>
            </a:fld>
            <a:endParaRPr lang="en-US"/>
          </a:p>
        </p:txBody>
      </p:sp>
      <p:sp>
        <p:nvSpPr>
          <p:cNvPr id="5" name="Footer Placeholder 4">
            <a:extLst>
              <a:ext uri="{FF2B5EF4-FFF2-40B4-BE49-F238E27FC236}">
                <a16:creationId xmlns:a16="http://schemas.microsoft.com/office/drawing/2014/main" id="{C8CA1BB3-1F0D-4AC1-A7BE-330114C2CF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6D78837-8001-4C8E-98F1-275505FEB712}"/>
              </a:ext>
            </a:extLst>
          </p:cNvPr>
          <p:cNvSpPr>
            <a:spLocks noGrp="1"/>
          </p:cNvSpPr>
          <p:nvPr>
            <p:ph type="sldNum" sz="quarter" idx="12"/>
          </p:nvPr>
        </p:nvSpPr>
        <p:spPr/>
        <p:txBody>
          <a:bodyPr/>
          <a:lstStyle>
            <a:lvl1pPr>
              <a:defRPr/>
            </a:lvl1pPr>
          </a:lstStyle>
          <a:p>
            <a:fld id="{6951D2FB-88C3-45F7-AC29-D72D84E730B7}" type="slidenum">
              <a:rPr lang="en-US" altLang="nl-BE"/>
              <a:pPr/>
              <a:t>‹#›</a:t>
            </a:fld>
            <a:endParaRPr lang="en-US" altLang="nl-BE"/>
          </a:p>
        </p:txBody>
      </p:sp>
    </p:spTree>
    <p:extLst>
      <p:ext uri="{BB962C8B-B14F-4D97-AF65-F5344CB8AC3E}">
        <p14:creationId xmlns:p14="http://schemas.microsoft.com/office/powerpoint/2010/main" val="2568304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66C5B9-3711-4273-8949-0963388C3562}"/>
              </a:ext>
            </a:extLst>
          </p:cNvPr>
          <p:cNvSpPr>
            <a:spLocks noGrp="1"/>
          </p:cNvSpPr>
          <p:nvPr>
            <p:ph type="dt" sz="half" idx="10"/>
          </p:nvPr>
        </p:nvSpPr>
        <p:spPr/>
        <p:txBody>
          <a:bodyPr/>
          <a:lstStyle>
            <a:lvl1pPr>
              <a:defRPr/>
            </a:lvl1pPr>
          </a:lstStyle>
          <a:p>
            <a:pPr>
              <a:defRPr/>
            </a:pPr>
            <a:fld id="{500CC8B9-4D95-49F4-92CA-7AB2AF2DEA04}" type="datetime1">
              <a:rPr lang="en-US" smtClean="0"/>
              <a:t>9/24/2021</a:t>
            </a:fld>
            <a:endParaRPr lang="en-US"/>
          </a:p>
        </p:txBody>
      </p:sp>
      <p:sp>
        <p:nvSpPr>
          <p:cNvPr id="5" name="Footer Placeholder 4">
            <a:extLst>
              <a:ext uri="{FF2B5EF4-FFF2-40B4-BE49-F238E27FC236}">
                <a16:creationId xmlns:a16="http://schemas.microsoft.com/office/drawing/2014/main" id="{213C411D-70FC-4084-8068-61BD41D197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0C3930A-04A8-486E-B0D5-DA24C9E44C5D}"/>
              </a:ext>
            </a:extLst>
          </p:cNvPr>
          <p:cNvSpPr>
            <a:spLocks noGrp="1"/>
          </p:cNvSpPr>
          <p:nvPr>
            <p:ph type="sldNum" sz="quarter" idx="12"/>
          </p:nvPr>
        </p:nvSpPr>
        <p:spPr/>
        <p:txBody>
          <a:bodyPr/>
          <a:lstStyle>
            <a:lvl1pPr>
              <a:defRPr/>
            </a:lvl1pPr>
          </a:lstStyle>
          <a:p>
            <a:fld id="{74266171-48B2-4B3B-842A-71D7970C9E92}" type="slidenum">
              <a:rPr lang="en-US" altLang="nl-BE"/>
              <a:pPr/>
              <a:t>‹#›</a:t>
            </a:fld>
            <a:endParaRPr lang="en-US" altLang="nl-BE"/>
          </a:p>
        </p:txBody>
      </p:sp>
    </p:spTree>
    <p:extLst>
      <p:ext uri="{BB962C8B-B14F-4D97-AF65-F5344CB8AC3E}">
        <p14:creationId xmlns:p14="http://schemas.microsoft.com/office/powerpoint/2010/main" val="1159031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670761A-0EAA-4F33-893E-F70AD0369E41}"/>
              </a:ext>
            </a:extLst>
          </p:cNvPr>
          <p:cNvSpPr>
            <a:spLocks noGrp="1"/>
          </p:cNvSpPr>
          <p:nvPr>
            <p:ph type="dt" sz="half" idx="10"/>
          </p:nvPr>
        </p:nvSpPr>
        <p:spPr/>
        <p:txBody>
          <a:bodyPr/>
          <a:lstStyle>
            <a:lvl1pPr>
              <a:defRPr/>
            </a:lvl1pPr>
          </a:lstStyle>
          <a:p>
            <a:pPr>
              <a:defRPr/>
            </a:pPr>
            <a:fld id="{12FF6F73-4C64-485A-AE03-7A05899B2268}" type="datetime1">
              <a:rPr lang="en-US" smtClean="0"/>
              <a:t>9/24/2021</a:t>
            </a:fld>
            <a:endParaRPr lang="en-US"/>
          </a:p>
        </p:txBody>
      </p:sp>
      <p:sp>
        <p:nvSpPr>
          <p:cNvPr id="6" name="Footer Placeholder 4">
            <a:extLst>
              <a:ext uri="{FF2B5EF4-FFF2-40B4-BE49-F238E27FC236}">
                <a16:creationId xmlns:a16="http://schemas.microsoft.com/office/drawing/2014/main" id="{9D620CA6-9217-49A7-9D4A-A5D959C71F9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C86B75-C438-49F3-A102-FB18CA1E7560}"/>
              </a:ext>
            </a:extLst>
          </p:cNvPr>
          <p:cNvSpPr>
            <a:spLocks noGrp="1"/>
          </p:cNvSpPr>
          <p:nvPr>
            <p:ph type="sldNum" sz="quarter" idx="12"/>
          </p:nvPr>
        </p:nvSpPr>
        <p:spPr/>
        <p:txBody>
          <a:bodyPr/>
          <a:lstStyle>
            <a:lvl1pPr>
              <a:defRPr/>
            </a:lvl1pPr>
          </a:lstStyle>
          <a:p>
            <a:fld id="{C02A6CB9-75C9-4144-9EDF-2863CCBA56D4}" type="slidenum">
              <a:rPr lang="en-US" altLang="nl-BE"/>
              <a:pPr/>
              <a:t>‹#›</a:t>
            </a:fld>
            <a:endParaRPr lang="en-US" altLang="nl-BE"/>
          </a:p>
        </p:txBody>
      </p:sp>
    </p:spTree>
    <p:extLst>
      <p:ext uri="{BB962C8B-B14F-4D97-AF65-F5344CB8AC3E}">
        <p14:creationId xmlns:p14="http://schemas.microsoft.com/office/powerpoint/2010/main" val="1259947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166E057-6874-4543-AF00-D7475BB7CAEA}"/>
              </a:ext>
            </a:extLst>
          </p:cNvPr>
          <p:cNvSpPr>
            <a:spLocks noGrp="1"/>
          </p:cNvSpPr>
          <p:nvPr>
            <p:ph type="dt" sz="half" idx="10"/>
          </p:nvPr>
        </p:nvSpPr>
        <p:spPr/>
        <p:txBody>
          <a:bodyPr/>
          <a:lstStyle>
            <a:lvl1pPr>
              <a:defRPr/>
            </a:lvl1pPr>
          </a:lstStyle>
          <a:p>
            <a:pPr>
              <a:defRPr/>
            </a:pPr>
            <a:fld id="{34D5422B-E604-4785-82B5-0BE4C35F8B2D}" type="datetime1">
              <a:rPr lang="en-US" smtClean="0"/>
              <a:t>9/24/2021</a:t>
            </a:fld>
            <a:endParaRPr lang="en-US"/>
          </a:p>
        </p:txBody>
      </p:sp>
      <p:sp>
        <p:nvSpPr>
          <p:cNvPr id="8" name="Footer Placeholder 4">
            <a:extLst>
              <a:ext uri="{FF2B5EF4-FFF2-40B4-BE49-F238E27FC236}">
                <a16:creationId xmlns:a16="http://schemas.microsoft.com/office/drawing/2014/main" id="{F6FFA505-8EC6-4A0E-B379-C04598F3EF7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D6C9D80-470A-4749-8744-CC1E1B1308CF}"/>
              </a:ext>
            </a:extLst>
          </p:cNvPr>
          <p:cNvSpPr>
            <a:spLocks noGrp="1"/>
          </p:cNvSpPr>
          <p:nvPr>
            <p:ph type="sldNum" sz="quarter" idx="12"/>
          </p:nvPr>
        </p:nvSpPr>
        <p:spPr/>
        <p:txBody>
          <a:bodyPr/>
          <a:lstStyle>
            <a:lvl1pPr>
              <a:defRPr/>
            </a:lvl1pPr>
          </a:lstStyle>
          <a:p>
            <a:fld id="{F6B580D0-A00C-463D-AC6C-125D1D3E4B52}" type="slidenum">
              <a:rPr lang="en-US" altLang="nl-BE"/>
              <a:pPr/>
              <a:t>‹#›</a:t>
            </a:fld>
            <a:endParaRPr lang="en-US" altLang="nl-BE"/>
          </a:p>
        </p:txBody>
      </p:sp>
    </p:spTree>
    <p:extLst>
      <p:ext uri="{BB962C8B-B14F-4D97-AF65-F5344CB8AC3E}">
        <p14:creationId xmlns:p14="http://schemas.microsoft.com/office/powerpoint/2010/main" val="637013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1A82342-1786-43F6-828A-95D01ACF43AB}"/>
              </a:ext>
            </a:extLst>
          </p:cNvPr>
          <p:cNvSpPr>
            <a:spLocks noGrp="1"/>
          </p:cNvSpPr>
          <p:nvPr>
            <p:ph type="dt" sz="half" idx="10"/>
          </p:nvPr>
        </p:nvSpPr>
        <p:spPr/>
        <p:txBody>
          <a:bodyPr/>
          <a:lstStyle>
            <a:lvl1pPr>
              <a:defRPr/>
            </a:lvl1pPr>
          </a:lstStyle>
          <a:p>
            <a:pPr>
              <a:defRPr/>
            </a:pPr>
            <a:fld id="{103357B3-4FCA-4509-B15F-22A9E557C999}" type="datetime1">
              <a:rPr lang="en-US" smtClean="0"/>
              <a:t>9/24/2021</a:t>
            </a:fld>
            <a:endParaRPr lang="en-US"/>
          </a:p>
        </p:txBody>
      </p:sp>
      <p:sp>
        <p:nvSpPr>
          <p:cNvPr id="4" name="Footer Placeholder 4">
            <a:extLst>
              <a:ext uri="{FF2B5EF4-FFF2-40B4-BE49-F238E27FC236}">
                <a16:creationId xmlns:a16="http://schemas.microsoft.com/office/drawing/2014/main" id="{BB5FB45A-085F-4EF4-9833-D53D1E2ECF4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414F271-E7F9-4636-9D54-54B583953063}"/>
              </a:ext>
            </a:extLst>
          </p:cNvPr>
          <p:cNvSpPr>
            <a:spLocks noGrp="1"/>
          </p:cNvSpPr>
          <p:nvPr>
            <p:ph type="sldNum" sz="quarter" idx="12"/>
          </p:nvPr>
        </p:nvSpPr>
        <p:spPr/>
        <p:txBody>
          <a:bodyPr/>
          <a:lstStyle>
            <a:lvl1pPr>
              <a:defRPr/>
            </a:lvl1pPr>
          </a:lstStyle>
          <a:p>
            <a:fld id="{C70E881D-A110-45C1-94FD-A162B8A7ADE9}" type="slidenum">
              <a:rPr lang="en-US" altLang="nl-BE"/>
              <a:pPr/>
              <a:t>‹#›</a:t>
            </a:fld>
            <a:endParaRPr lang="en-US" altLang="nl-BE"/>
          </a:p>
        </p:txBody>
      </p:sp>
    </p:spTree>
    <p:extLst>
      <p:ext uri="{BB962C8B-B14F-4D97-AF65-F5344CB8AC3E}">
        <p14:creationId xmlns:p14="http://schemas.microsoft.com/office/powerpoint/2010/main" val="1532384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99DD4B0-B230-4EF9-BB29-E4AA82C61DA7}"/>
              </a:ext>
            </a:extLst>
          </p:cNvPr>
          <p:cNvSpPr>
            <a:spLocks noGrp="1"/>
          </p:cNvSpPr>
          <p:nvPr>
            <p:ph type="dt" sz="half" idx="10"/>
          </p:nvPr>
        </p:nvSpPr>
        <p:spPr/>
        <p:txBody>
          <a:bodyPr/>
          <a:lstStyle>
            <a:lvl1pPr>
              <a:defRPr/>
            </a:lvl1pPr>
          </a:lstStyle>
          <a:p>
            <a:pPr>
              <a:defRPr/>
            </a:pPr>
            <a:fld id="{4BE581FF-9B47-4EA4-A7F9-9A553BEA9358}" type="datetime1">
              <a:rPr lang="en-US" smtClean="0"/>
              <a:t>9/24/2021</a:t>
            </a:fld>
            <a:endParaRPr lang="en-US"/>
          </a:p>
        </p:txBody>
      </p:sp>
      <p:sp>
        <p:nvSpPr>
          <p:cNvPr id="3" name="Footer Placeholder 4">
            <a:extLst>
              <a:ext uri="{FF2B5EF4-FFF2-40B4-BE49-F238E27FC236}">
                <a16:creationId xmlns:a16="http://schemas.microsoft.com/office/drawing/2014/main" id="{B01903F4-27D0-4593-ADAE-F4ADB8569ED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31C6108-5E6D-4B73-AFAD-3D3FD818A1C4}"/>
              </a:ext>
            </a:extLst>
          </p:cNvPr>
          <p:cNvSpPr>
            <a:spLocks noGrp="1"/>
          </p:cNvSpPr>
          <p:nvPr>
            <p:ph type="sldNum" sz="quarter" idx="12"/>
          </p:nvPr>
        </p:nvSpPr>
        <p:spPr/>
        <p:txBody>
          <a:bodyPr/>
          <a:lstStyle>
            <a:lvl1pPr>
              <a:defRPr/>
            </a:lvl1pPr>
          </a:lstStyle>
          <a:p>
            <a:fld id="{37C51B32-5F27-4A6A-AFC4-1022C8863493}" type="slidenum">
              <a:rPr lang="en-US" altLang="nl-BE"/>
              <a:pPr/>
              <a:t>‹#›</a:t>
            </a:fld>
            <a:endParaRPr lang="en-US" altLang="nl-BE"/>
          </a:p>
        </p:txBody>
      </p:sp>
    </p:spTree>
    <p:extLst>
      <p:ext uri="{BB962C8B-B14F-4D97-AF65-F5344CB8AC3E}">
        <p14:creationId xmlns:p14="http://schemas.microsoft.com/office/powerpoint/2010/main" val="188794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CF8FAC0-9C74-416C-AC66-BE6364FEE865}"/>
              </a:ext>
            </a:extLst>
          </p:cNvPr>
          <p:cNvSpPr>
            <a:spLocks noGrp="1"/>
          </p:cNvSpPr>
          <p:nvPr>
            <p:ph type="dt" sz="half" idx="10"/>
          </p:nvPr>
        </p:nvSpPr>
        <p:spPr/>
        <p:txBody>
          <a:bodyPr/>
          <a:lstStyle>
            <a:lvl1pPr>
              <a:defRPr/>
            </a:lvl1pPr>
          </a:lstStyle>
          <a:p>
            <a:pPr>
              <a:defRPr/>
            </a:pPr>
            <a:fld id="{EEDF30E0-6B0F-41B2-B866-90EFE6F325B6}" type="datetime1">
              <a:rPr lang="en-US" smtClean="0"/>
              <a:t>9/24/2021</a:t>
            </a:fld>
            <a:endParaRPr lang="en-US"/>
          </a:p>
        </p:txBody>
      </p:sp>
      <p:sp>
        <p:nvSpPr>
          <p:cNvPr id="6" name="Footer Placeholder 4">
            <a:extLst>
              <a:ext uri="{FF2B5EF4-FFF2-40B4-BE49-F238E27FC236}">
                <a16:creationId xmlns:a16="http://schemas.microsoft.com/office/drawing/2014/main" id="{506F9AA2-E16E-4CDE-90B4-070900086BA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8E99897-5C6F-4F2C-A390-D37C17DD0375}"/>
              </a:ext>
            </a:extLst>
          </p:cNvPr>
          <p:cNvSpPr>
            <a:spLocks noGrp="1"/>
          </p:cNvSpPr>
          <p:nvPr>
            <p:ph type="sldNum" sz="quarter" idx="12"/>
          </p:nvPr>
        </p:nvSpPr>
        <p:spPr/>
        <p:txBody>
          <a:bodyPr/>
          <a:lstStyle>
            <a:lvl1pPr>
              <a:defRPr/>
            </a:lvl1pPr>
          </a:lstStyle>
          <a:p>
            <a:fld id="{93A9682A-52EC-4E92-90FE-7FA73D1B6894}" type="slidenum">
              <a:rPr lang="en-US" altLang="nl-BE"/>
              <a:pPr/>
              <a:t>‹#›</a:t>
            </a:fld>
            <a:endParaRPr lang="en-US" altLang="nl-BE"/>
          </a:p>
        </p:txBody>
      </p:sp>
    </p:spTree>
    <p:extLst>
      <p:ext uri="{BB962C8B-B14F-4D97-AF65-F5344CB8AC3E}">
        <p14:creationId xmlns:p14="http://schemas.microsoft.com/office/powerpoint/2010/main" val="355560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3A3D0CA-29DF-4605-9249-322AE4A3B9D0}"/>
              </a:ext>
            </a:extLst>
          </p:cNvPr>
          <p:cNvSpPr>
            <a:spLocks noGrp="1"/>
          </p:cNvSpPr>
          <p:nvPr>
            <p:ph type="dt" sz="half" idx="10"/>
          </p:nvPr>
        </p:nvSpPr>
        <p:spPr/>
        <p:txBody>
          <a:bodyPr/>
          <a:lstStyle>
            <a:lvl1pPr>
              <a:defRPr/>
            </a:lvl1pPr>
          </a:lstStyle>
          <a:p>
            <a:pPr>
              <a:defRPr/>
            </a:pPr>
            <a:fld id="{BEE39699-3F9E-40C8-89D9-B2297A41CBDB}" type="datetime1">
              <a:rPr lang="en-US" smtClean="0"/>
              <a:t>9/24/2021</a:t>
            </a:fld>
            <a:endParaRPr lang="en-US"/>
          </a:p>
        </p:txBody>
      </p:sp>
      <p:sp>
        <p:nvSpPr>
          <p:cNvPr id="6" name="Footer Placeholder 4">
            <a:extLst>
              <a:ext uri="{FF2B5EF4-FFF2-40B4-BE49-F238E27FC236}">
                <a16:creationId xmlns:a16="http://schemas.microsoft.com/office/drawing/2014/main" id="{6891D852-EC49-4B0C-825C-6393B0F359A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C147F2D-3837-480E-896F-2823A86A7DDA}"/>
              </a:ext>
            </a:extLst>
          </p:cNvPr>
          <p:cNvSpPr>
            <a:spLocks noGrp="1"/>
          </p:cNvSpPr>
          <p:nvPr>
            <p:ph type="sldNum" sz="quarter" idx="12"/>
          </p:nvPr>
        </p:nvSpPr>
        <p:spPr/>
        <p:txBody>
          <a:bodyPr/>
          <a:lstStyle>
            <a:lvl1pPr>
              <a:defRPr/>
            </a:lvl1pPr>
          </a:lstStyle>
          <a:p>
            <a:fld id="{0F8BD4C8-7BBD-412D-88F5-8B88A702C5C8}" type="slidenum">
              <a:rPr lang="en-US" altLang="nl-BE"/>
              <a:pPr/>
              <a:t>‹#›</a:t>
            </a:fld>
            <a:endParaRPr lang="en-US" altLang="nl-BE"/>
          </a:p>
        </p:txBody>
      </p:sp>
    </p:spTree>
    <p:extLst>
      <p:ext uri="{BB962C8B-B14F-4D97-AF65-F5344CB8AC3E}">
        <p14:creationId xmlns:p14="http://schemas.microsoft.com/office/powerpoint/2010/main" val="1030062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BFBC39-3470-453A-ABD7-5868C7BC91F3}"/>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p>
        </p:txBody>
      </p:sp>
      <p:sp>
        <p:nvSpPr>
          <p:cNvPr id="1027" name="Text Placeholder 2">
            <a:extLst>
              <a:ext uri="{FF2B5EF4-FFF2-40B4-BE49-F238E27FC236}">
                <a16:creationId xmlns:a16="http://schemas.microsoft.com/office/drawing/2014/main" id="{8C60D217-C3D6-407A-A318-A2A0C848C58B}"/>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Click to edit Master text styles</a:t>
            </a:r>
          </a:p>
          <a:p>
            <a:pPr lvl="1"/>
            <a:r>
              <a:rPr lang="en-US" altLang="nl-BE"/>
              <a:t>Second level</a:t>
            </a:r>
          </a:p>
          <a:p>
            <a:pPr lvl="2"/>
            <a:r>
              <a:rPr lang="en-US" altLang="nl-BE"/>
              <a:t>Third level</a:t>
            </a:r>
          </a:p>
          <a:p>
            <a:pPr lvl="3"/>
            <a:r>
              <a:rPr lang="en-US" altLang="nl-BE"/>
              <a:t>Fourth level</a:t>
            </a:r>
          </a:p>
          <a:p>
            <a:pPr lvl="4"/>
            <a:r>
              <a:rPr lang="en-US" altLang="nl-BE"/>
              <a:t>Fifth level</a:t>
            </a:r>
          </a:p>
        </p:txBody>
      </p:sp>
      <p:sp>
        <p:nvSpPr>
          <p:cNvPr id="4" name="Date Placeholder 3">
            <a:extLst>
              <a:ext uri="{FF2B5EF4-FFF2-40B4-BE49-F238E27FC236}">
                <a16:creationId xmlns:a16="http://schemas.microsoft.com/office/drawing/2014/main" id="{81A8C573-89A2-47C2-8530-66109F05F925}"/>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B930738-E35A-48A8-8AFA-6F6208AA6DE0}" type="datetime1">
              <a:rPr lang="en-US" smtClean="0"/>
              <a:t>9/24/2021</a:t>
            </a:fld>
            <a:endParaRPr lang="en-US"/>
          </a:p>
        </p:txBody>
      </p:sp>
      <p:sp>
        <p:nvSpPr>
          <p:cNvPr id="5" name="Footer Placeholder 4">
            <a:extLst>
              <a:ext uri="{FF2B5EF4-FFF2-40B4-BE49-F238E27FC236}">
                <a16:creationId xmlns:a16="http://schemas.microsoft.com/office/drawing/2014/main" id="{FD09289D-A5D9-4C5E-8B0A-EE595ADA8FA4}"/>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98C24BB-46E7-4178-B533-0B9625280827}"/>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26E33B6-5624-490D-8667-F7BD81F86F40}" type="slidenum">
              <a:rPr lang="en-US" altLang="nl-BE"/>
              <a:pPr/>
              <a:t>‹#›</a:t>
            </a:fld>
            <a:endParaRPr lang="en-US" alt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2.jpe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7.jp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jp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2.jp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5.jp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44.jpg"/><Relationship Id="rId5" Type="http://schemas.openxmlformats.org/officeDocument/2006/relationships/image" Target="../media/image43.jpe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hyperlink" Target="https://ict-tex.eu/" TargetMode="External"/><Relationship Id="rId7"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hyperlink" Target="mailto:joy_angels@abv.bg" TargetMode="External"/><Relationship Id="rId4" Type="http://schemas.openxmlformats.org/officeDocument/2006/relationships/hyperlink" Target="mailto:radost@tu-sofia.b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63375D-72FD-40EC-9D97-CBC506FA06AF}"/>
              </a:ext>
            </a:extLst>
          </p:cNvPr>
          <p:cNvSpPr/>
          <p:nvPr/>
        </p:nvSpPr>
        <p:spPr>
          <a:xfrm>
            <a:off x="2259806" y="1389693"/>
            <a:ext cx="7672388" cy="553998"/>
          </a:xfrm>
          <a:prstGeom prst="rect">
            <a:avLst/>
          </a:prstGeom>
        </p:spPr>
        <p:txBody>
          <a:bodyPr>
            <a:spAutoFit/>
          </a:bodyPr>
          <a:lstStyle/>
          <a:p>
            <a:pPr algn="ctr">
              <a:defRPr/>
            </a:pPr>
            <a:r>
              <a:rPr lang="en-GB" altLang="en-US" sz="3000" b="1" dirty="0">
                <a:latin typeface="Arial" charset="0"/>
              </a:rPr>
              <a:t>TRAINING COURSE</a:t>
            </a:r>
            <a:endParaRPr lang="en-GB" altLang="en-US" sz="3000" dirty="0">
              <a:effectLst>
                <a:outerShdw blurRad="38100" dist="38100" dir="2700000" algn="tl">
                  <a:srgbClr val="000000">
                    <a:alpha val="43137"/>
                  </a:srgbClr>
                </a:outerShdw>
              </a:effectLst>
              <a:latin typeface="Arial" charset="0"/>
            </a:endParaRPr>
          </a:p>
        </p:txBody>
      </p:sp>
      <p:sp>
        <p:nvSpPr>
          <p:cNvPr id="13" name="Title 1">
            <a:extLst>
              <a:ext uri="{FF2B5EF4-FFF2-40B4-BE49-F238E27FC236}">
                <a16:creationId xmlns:a16="http://schemas.microsoft.com/office/drawing/2014/main" id="{C7A5077A-93A3-4EFD-A68E-E52050F75204}"/>
              </a:ext>
            </a:extLst>
          </p:cNvPr>
          <p:cNvSpPr txBox="1">
            <a:spLocks/>
          </p:cNvSpPr>
          <p:nvPr/>
        </p:nvSpPr>
        <p:spPr>
          <a:xfrm>
            <a:off x="762000" y="6092826"/>
            <a:ext cx="10744200" cy="720725"/>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1200" i="1" dirty="0">
                <a:solidFill>
                  <a:srgbClr val="0064F6"/>
                </a:solidFill>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1200" b="1" dirty="0">
              <a:solidFill>
                <a:srgbClr val="0064F6"/>
              </a:solidFill>
              <a:effectLst/>
              <a:latin typeface="Corbel" pitchFamily="34" charset="0"/>
            </a:endParaRPr>
          </a:p>
        </p:txBody>
      </p:sp>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sp>
        <p:nvSpPr>
          <p:cNvPr id="2" name="Title 1">
            <a:extLst>
              <a:ext uri="{FF2B5EF4-FFF2-40B4-BE49-F238E27FC236}">
                <a16:creationId xmlns:a16="http://schemas.microsoft.com/office/drawing/2014/main" id="{0A745210-8477-4500-88FB-DC9E3F8FB3A0}"/>
              </a:ext>
            </a:extLst>
          </p:cNvPr>
          <p:cNvSpPr>
            <a:spLocks noGrp="1"/>
          </p:cNvSpPr>
          <p:nvPr>
            <p:ph type="title"/>
          </p:nvPr>
        </p:nvSpPr>
        <p:spPr>
          <a:xfrm>
            <a:off x="647700" y="3200400"/>
            <a:ext cx="10972799" cy="1765854"/>
          </a:xfrm>
        </p:spPr>
        <p:txBody>
          <a:bodyPr>
            <a:noAutofit/>
          </a:bodyPr>
          <a:lstStyle/>
          <a:p>
            <a:pPr>
              <a:spcBef>
                <a:spcPts val="0"/>
              </a:spcBef>
              <a:defRPr/>
            </a:pPr>
            <a:r>
              <a:rPr lang="en-US" sz="1800" b="1" dirty="0">
                <a:latin typeface="+mn-lt"/>
              </a:rPr>
              <a:t>Prof. </a:t>
            </a:r>
            <a:r>
              <a:rPr lang="en-US" sz="1800" b="1" dirty="0" err="1">
                <a:latin typeface="+mn-lt"/>
              </a:rPr>
              <a:t>Radostina</a:t>
            </a:r>
            <a:r>
              <a:rPr lang="en-US" sz="1800" b="1" dirty="0">
                <a:latin typeface="+mn-lt"/>
              </a:rPr>
              <a:t> A. ANGELOVA, PhD, DSc</a:t>
            </a:r>
            <a:br>
              <a:rPr lang="en-US" sz="1800" b="1" dirty="0">
                <a:latin typeface="+mn-lt"/>
              </a:rPr>
            </a:br>
            <a:r>
              <a:rPr lang="en-US" sz="1600" dirty="0">
                <a:latin typeface="+mn-lt"/>
              </a:rPr>
              <a:t>Technical University of Sofia, BULGARIA</a:t>
            </a:r>
            <a:br>
              <a:rPr lang="en-US" sz="1600" b="1" dirty="0">
                <a:latin typeface="+mn-lt"/>
              </a:rPr>
            </a:br>
            <a:br>
              <a:rPr lang="en-US" sz="1600" dirty="0">
                <a:latin typeface="+mn-lt"/>
              </a:rPr>
            </a:br>
            <a:r>
              <a:rPr lang="en-US" sz="1600" dirty="0">
                <a:latin typeface="+mn-lt"/>
              </a:rPr>
              <a:t>The course is developed under Erasmus+ Program </a:t>
            </a:r>
            <a:r>
              <a:rPr lang="en-US" sz="1600" dirty="0">
                <a:solidFill>
                  <a:srgbClr val="000000"/>
                </a:solidFill>
                <a:latin typeface="+mn-lt"/>
              </a:rPr>
              <a:t>Key Action 2: </a:t>
            </a:r>
            <a:br>
              <a:rPr lang="en-US" sz="1600" dirty="0">
                <a:solidFill>
                  <a:srgbClr val="000000"/>
                </a:solidFill>
                <a:latin typeface="+mn-lt"/>
              </a:rPr>
            </a:br>
            <a:r>
              <a:rPr lang="en-US" sz="1600" dirty="0">
                <a:solidFill>
                  <a:srgbClr val="000000"/>
                </a:solidFill>
                <a:latin typeface="+mn-lt"/>
              </a:rPr>
              <a:t>Cooperation for innovation and the exchange of good practices </a:t>
            </a:r>
            <a:r>
              <a:rPr lang="en-US" sz="1600" dirty="0">
                <a:latin typeface="+mn-lt"/>
              </a:rPr>
              <a:t>Knowledge Alliance</a:t>
            </a:r>
            <a:endParaRPr lang="bg-BG" sz="1600" dirty="0">
              <a:latin typeface="+mn-lt"/>
            </a:endParaRPr>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594FCB9A-E842-4569-824C-2680A40C34EE}"/>
              </a:ext>
            </a:extLst>
          </p:cNvPr>
          <p:cNvSpPr/>
          <p:nvPr/>
        </p:nvSpPr>
        <p:spPr>
          <a:xfrm>
            <a:off x="1181100" y="5092684"/>
            <a:ext cx="10058400" cy="369332"/>
          </a:xfrm>
          <a:prstGeom prst="rect">
            <a:avLst/>
          </a:prstGeom>
        </p:spPr>
        <p:txBody>
          <a:bodyPr wrap="square">
            <a:spAutoFit/>
          </a:bodyPr>
          <a:lstStyle/>
          <a:p>
            <a:pPr algn="ctr">
              <a:defRPr/>
            </a:pPr>
            <a:r>
              <a:rPr lang="en-US" b="1" dirty="0">
                <a:solidFill>
                  <a:srgbClr val="0064F6"/>
                </a:solidFill>
                <a:latin typeface="Arial" charset="0"/>
                <a:ea typeface="+mj-ea"/>
                <a:cs typeface="+mj-cs"/>
              </a:rPr>
              <a:t>ICT IN TEXTILE AND CLOTHING HIGHER EDUCATION AND BUSINESS</a:t>
            </a:r>
            <a:endParaRPr lang="bg-BG" dirty="0">
              <a:solidFill>
                <a:srgbClr val="0064F6"/>
              </a:solidFill>
              <a:latin typeface="Arial" charset="0"/>
            </a:endParaRPr>
          </a:p>
        </p:txBody>
      </p:sp>
      <p:sp>
        <p:nvSpPr>
          <p:cNvPr id="16" name="Rectangle 15">
            <a:extLst>
              <a:ext uri="{FF2B5EF4-FFF2-40B4-BE49-F238E27FC236}">
                <a16:creationId xmlns:a16="http://schemas.microsoft.com/office/drawing/2014/main" id="{F78EF5FC-4671-48E4-9323-EC652CE261E1}"/>
              </a:ext>
            </a:extLst>
          </p:cNvPr>
          <p:cNvSpPr/>
          <p:nvPr/>
        </p:nvSpPr>
        <p:spPr>
          <a:xfrm>
            <a:off x="3798094" y="5515421"/>
            <a:ext cx="4824412" cy="338137"/>
          </a:xfrm>
          <a:prstGeom prst="rect">
            <a:avLst/>
          </a:prstGeom>
        </p:spPr>
        <p:txBody>
          <a:bodyPr>
            <a:spAutoFit/>
          </a:bodyPr>
          <a:lstStyle/>
          <a:p>
            <a:pPr>
              <a:defRPr/>
            </a:pPr>
            <a:r>
              <a:rPr lang="en-US" sz="1600" dirty="0">
                <a:solidFill>
                  <a:prstClr val="black"/>
                </a:solidFill>
                <a:effectLst>
                  <a:outerShdw blurRad="50000" dist="30000" dir="5400000" algn="tl" rotWithShape="0">
                    <a:srgbClr val="000000">
                      <a:alpha val="30000"/>
                    </a:srgbClr>
                  </a:outerShdw>
                </a:effectLst>
                <a:latin typeface="Arial" charset="0"/>
                <a:ea typeface="+mj-ea"/>
                <a:cs typeface="+mj-cs"/>
              </a:rPr>
              <a:t>Project Nr. 612248-EPP-1-2019-1-BG-EPPKA2-KA</a:t>
            </a:r>
            <a:endParaRPr lang="bg-BG" dirty="0">
              <a:latin typeface="Arial" charset="0"/>
            </a:endParaRPr>
          </a:p>
        </p:txBody>
      </p:sp>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1</a:t>
            </a:fld>
            <a:endParaRPr lang="en-US" altLang="nl-BE"/>
          </a:p>
        </p:txBody>
      </p:sp>
      <p:sp>
        <p:nvSpPr>
          <p:cNvPr id="17" name="Title 2"/>
          <p:cNvSpPr>
            <a:spLocks noGrp="1"/>
          </p:cNvSpPr>
          <p:nvPr/>
        </p:nvSpPr>
        <p:spPr bwMode="auto">
          <a:xfrm>
            <a:off x="914400" y="1828800"/>
            <a:ext cx="10363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ctr"/>
            <a:r>
              <a:rPr lang="en-US" sz="3200" b="1" cap="all" dirty="0"/>
              <a:t>Design and production of woven fabrics</a:t>
            </a:r>
          </a:p>
        </p:txBody>
      </p:sp>
    </p:spTree>
    <p:extLst>
      <p:ext uri="{BB962C8B-B14F-4D97-AF65-F5344CB8AC3E}">
        <p14:creationId xmlns:p14="http://schemas.microsoft.com/office/powerpoint/2010/main" val="2911363751"/>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10</a:t>
            </a:fld>
            <a:endParaRPr lang="en-US" altLang="nl-BE"/>
          </a:p>
        </p:txBody>
      </p:sp>
      <p:sp>
        <p:nvSpPr>
          <p:cNvPr id="17" name="Title 2"/>
          <p:cNvSpPr>
            <a:spLocks noGrp="1"/>
          </p:cNvSpPr>
          <p:nvPr/>
        </p:nvSpPr>
        <p:spPr bwMode="auto">
          <a:xfrm>
            <a:off x="529389" y="997710"/>
            <a:ext cx="2844174" cy="1360694"/>
          </a:xfrm>
          <a:prstGeom prst="rect">
            <a:avLst/>
          </a:prstGeom>
          <a:solidFill>
            <a:schemeClr val="accent5"/>
          </a:solidFill>
          <a:ln>
            <a:noFill/>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000" dirty="0">
                <a:solidFill>
                  <a:schemeClr val="bg1"/>
                </a:solidFill>
              </a:rPr>
              <a:t>Topic 3. </a:t>
            </a:r>
            <a:r>
              <a:rPr lang="en-US" sz="2000" dirty="0">
                <a:solidFill>
                  <a:schemeClr val="bg1"/>
                </a:solidFill>
                <a:effectLst/>
                <a:ea typeface="Times New Roman" panose="02020603050405020304" pitchFamily="18" charset="0"/>
              </a:rPr>
              <a:t>Woven fabrics design and construction</a:t>
            </a:r>
            <a:endParaRPr lang="bg-BG" sz="2800" dirty="0">
              <a:solidFill>
                <a:schemeClr val="bg1"/>
              </a:solidFill>
              <a:effectLst/>
              <a:ea typeface="Times New Roman" panose="02020603050405020304" pitchFamily="18" charset="0"/>
            </a:endParaRPr>
          </a:p>
        </p:txBody>
      </p:sp>
      <p:sp>
        <p:nvSpPr>
          <p:cNvPr id="2" name="TextBox 1">
            <a:extLst>
              <a:ext uri="{FF2B5EF4-FFF2-40B4-BE49-F238E27FC236}">
                <a16:creationId xmlns:a16="http://schemas.microsoft.com/office/drawing/2014/main" id="{1BA36A3B-1013-443B-8546-4D188CE0DD5D}"/>
              </a:ext>
            </a:extLst>
          </p:cNvPr>
          <p:cNvSpPr txBox="1"/>
          <p:nvPr/>
        </p:nvSpPr>
        <p:spPr>
          <a:xfrm>
            <a:off x="4572000" y="1219200"/>
            <a:ext cx="6934200" cy="1631216"/>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12: Weave diagrams</a:t>
            </a:r>
          </a:p>
          <a:p>
            <a:endParaRPr lang="en-US" sz="2000" b="1" dirty="0">
              <a:solidFill>
                <a:srgbClr val="0E101A"/>
              </a:solidFill>
              <a:ea typeface="Times New Roman" panose="02020603050405020304" pitchFamily="18" charset="0"/>
            </a:endParaRPr>
          </a:p>
          <a:p>
            <a:r>
              <a:rPr lang="en-US" sz="2000" dirty="0">
                <a:solidFill>
                  <a:srgbClr val="0E101A"/>
                </a:solidFill>
                <a:ea typeface="Times New Roman" panose="02020603050405020304" pitchFamily="18" charset="0"/>
              </a:rPr>
              <a:t>The lesson introduces the woven textiles and the principles for their formation</a:t>
            </a:r>
          </a:p>
          <a:p>
            <a:endParaRPr lang="bg-BG" sz="2000" dirty="0"/>
          </a:p>
        </p:txBody>
      </p:sp>
      <p:sp>
        <p:nvSpPr>
          <p:cNvPr id="13" name="TextBox 12">
            <a:extLst>
              <a:ext uri="{FF2B5EF4-FFF2-40B4-BE49-F238E27FC236}">
                <a16:creationId xmlns:a16="http://schemas.microsoft.com/office/drawing/2014/main" id="{A544391F-5FBE-4AD9-A7EA-727DA509FC55}"/>
              </a:ext>
            </a:extLst>
          </p:cNvPr>
          <p:cNvSpPr txBox="1"/>
          <p:nvPr/>
        </p:nvSpPr>
        <p:spPr>
          <a:xfrm>
            <a:off x="914400" y="2871255"/>
            <a:ext cx="6934200" cy="2862322"/>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content:</a:t>
            </a:r>
          </a:p>
          <a:p>
            <a:pPr marL="342900" indent="-342900">
              <a:buFont typeface="Wingdings" panose="05000000000000000000" pitchFamily="2" charset="2"/>
              <a:buChar char="§"/>
            </a:pPr>
            <a:r>
              <a:rPr lang="en-US" sz="2000" dirty="0">
                <a:latin typeface="Arial "/>
              </a:rPr>
              <a:t>Weave diagrams parts</a:t>
            </a:r>
          </a:p>
          <a:p>
            <a:pPr marL="342900" indent="-342900">
              <a:buFont typeface="Wingdings" panose="05000000000000000000" pitchFamily="2" charset="2"/>
              <a:buChar char="§"/>
            </a:pPr>
            <a:r>
              <a:rPr lang="en-US" sz="2000" dirty="0">
                <a:latin typeface="Arial "/>
              </a:rPr>
              <a:t>DB Weave software</a:t>
            </a:r>
          </a:p>
          <a:p>
            <a:pPr marL="342900" indent="-342900">
              <a:buFont typeface="Wingdings" panose="05000000000000000000" pitchFamily="2" charset="2"/>
              <a:buChar char="§"/>
            </a:pPr>
            <a:r>
              <a:rPr lang="en-US" sz="2000" dirty="0">
                <a:latin typeface="Arial "/>
              </a:rPr>
              <a:t>Weave pattern</a:t>
            </a:r>
          </a:p>
          <a:p>
            <a:pPr marL="342900" indent="-342900">
              <a:buFont typeface="Wingdings" panose="05000000000000000000" pitchFamily="2" charset="2"/>
              <a:buChar char="§"/>
            </a:pPr>
            <a:r>
              <a:rPr lang="en-US" sz="2000" dirty="0">
                <a:latin typeface="Arial "/>
              </a:rPr>
              <a:t>Reed threading</a:t>
            </a:r>
          </a:p>
          <a:p>
            <a:pPr marL="342900" indent="-342900">
              <a:buFont typeface="Wingdings" panose="05000000000000000000" pitchFamily="2" charset="2"/>
              <a:buChar char="§"/>
            </a:pPr>
            <a:r>
              <a:rPr lang="en-US" sz="2000" dirty="0">
                <a:latin typeface="Arial "/>
              </a:rPr>
              <a:t>Threading</a:t>
            </a:r>
          </a:p>
          <a:p>
            <a:pPr marL="342900" indent="-342900">
              <a:buFont typeface="Wingdings" panose="05000000000000000000" pitchFamily="2" charset="2"/>
              <a:buChar char="§"/>
            </a:pPr>
            <a:r>
              <a:rPr lang="en-US" sz="2000" dirty="0">
                <a:latin typeface="Arial "/>
              </a:rPr>
              <a:t>Treadling</a:t>
            </a:r>
            <a:endParaRPr lang="bg-BG" sz="2000" dirty="0">
              <a:latin typeface="Arial "/>
            </a:endParaRPr>
          </a:p>
          <a:p>
            <a:endParaRPr lang="en-US" sz="2000" dirty="0">
              <a:latin typeface="Arial "/>
            </a:endParaRPr>
          </a:p>
          <a:p>
            <a:endParaRPr lang="bg-BG" sz="2000" dirty="0"/>
          </a:p>
        </p:txBody>
      </p:sp>
      <p:pic>
        <p:nvPicPr>
          <p:cNvPr id="7" name="Picture 6">
            <a:extLst>
              <a:ext uri="{FF2B5EF4-FFF2-40B4-BE49-F238E27FC236}">
                <a16:creationId xmlns:a16="http://schemas.microsoft.com/office/drawing/2014/main" id="{FDBA1EE0-2539-478D-98B7-1A2E8279DEC3}"/>
              </a:ext>
            </a:extLst>
          </p:cNvPr>
          <p:cNvPicPr>
            <a:picLocks noChangeAspect="1"/>
          </p:cNvPicPr>
          <p:nvPr/>
        </p:nvPicPr>
        <p:blipFill rotWithShape="1">
          <a:blip r:embed="rId5"/>
          <a:srcRect b="8674"/>
          <a:stretch/>
        </p:blipFill>
        <p:spPr>
          <a:xfrm>
            <a:off x="5522885" y="2731212"/>
            <a:ext cx="6364315" cy="3267811"/>
          </a:xfrm>
          <a:prstGeom prst="rect">
            <a:avLst/>
          </a:prstGeom>
        </p:spPr>
      </p:pic>
    </p:spTree>
    <p:extLst>
      <p:ext uri="{BB962C8B-B14F-4D97-AF65-F5344CB8AC3E}">
        <p14:creationId xmlns:p14="http://schemas.microsoft.com/office/powerpoint/2010/main" val="393063872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11</a:t>
            </a:fld>
            <a:endParaRPr lang="en-US" altLang="nl-BE"/>
          </a:p>
        </p:txBody>
      </p:sp>
      <p:sp>
        <p:nvSpPr>
          <p:cNvPr id="17" name="Title 2"/>
          <p:cNvSpPr>
            <a:spLocks noGrp="1"/>
          </p:cNvSpPr>
          <p:nvPr/>
        </p:nvSpPr>
        <p:spPr bwMode="auto">
          <a:xfrm>
            <a:off x="529389" y="997710"/>
            <a:ext cx="2844174" cy="1360694"/>
          </a:xfrm>
          <a:prstGeom prst="rect">
            <a:avLst/>
          </a:prstGeom>
          <a:solidFill>
            <a:schemeClr val="accent5"/>
          </a:solidFill>
          <a:ln>
            <a:noFill/>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000" dirty="0">
                <a:solidFill>
                  <a:schemeClr val="bg1"/>
                </a:solidFill>
              </a:rPr>
              <a:t>Topic 3. </a:t>
            </a:r>
            <a:r>
              <a:rPr lang="en-US" sz="2000" dirty="0">
                <a:solidFill>
                  <a:schemeClr val="bg1"/>
                </a:solidFill>
                <a:effectLst/>
                <a:ea typeface="Times New Roman" panose="02020603050405020304" pitchFamily="18" charset="0"/>
              </a:rPr>
              <a:t>Woven fabrics design and construction</a:t>
            </a:r>
            <a:endParaRPr lang="bg-BG" sz="2800" dirty="0">
              <a:solidFill>
                <a:schemeClr val="bg1"/>
              </a:solidFill>
              <a:effectLst/>
              <a:ea typeface="Times New Roman" panose="02020603050405020304" pitchFamily="18" charset="0"/>
            </a:endParaRPr>
          </a:p>
        </p:txBody>
      </p:sp>
      <p:sp>
        <p:nvSpPr>
          <p:cNvPr id="2" name="TextBox 1">
            <a:extLst>
              <a:ext uri="{FF2B5EF4-FFF2-40B4-BE49-F238E27FC236}">
                <a16:creationId xmlns:a16="http://schemas.microsoft.com/office/drawing/2014/main" id="{1BA36A3B-1013-443B-8546-4D188CE0DD5D}"/>
              </a:ext>
            </a:extLst>
          </p:cNvPr>
          <p:cNvSpPr txBox="1"/>
          <p:nvPr/>
        </p:nvSpPr>
        <p:spPr>
          <a:xfrm>
            <a:off x="4572000" y="1219200"/>
            <a:ext cx="6934200" cy="1631216"/>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11: Introduction to weaves</a:t>
            </a:r>
          </a:p>
          <a:p>
            <a:endParaRPr lang="en-US" sz="2000" b="1" dirty="0">
              <a:solidFill>
                <a:srgbClr val="0E101A"/>
              </a:solidFill>
              <a:ea typeface="Times New Roman" panose="02020603050405020304" pitchFamily="18" charset="0"/>
            </a:endParaRPr>
          </a:p>
          <a:p>
            <a:r>
              <a:rPr lang="en-US" sz="2000" dirty="0">
                <a:solidFill>
                  <a:srgbClr val="0E101A"/>
                </a:solidFill>
                <a:ea typeface="Times New Roman" panose="02020603050405020304" pitchFamily="18" charset="0"/>
              </a:rPr>
              <a:t>The lesson introduces the woven textiles and the principles for their formation</a:t>
            </a:r>
          </a:p>
          <a:p>
            <a:endParaRPr lang="bg-BG" sz="2000" dirty="0"/>
          </a:p>
        </p:txBody>
      </p:sp>
      <p:sp>
        <p:nvSpPr>
          <p:cNvPr id="13" name="TextBox 12">
            <a:extLst>
              <a:ext uri="{FF2B5EF4-FFF2-40B4-BE49-F238E27FC236}">
                <a16:creationId xmlns:a16="http://schemas.microsoft.com/office/drawing/2014/main" id="{A544391F-5FBE-4AD9-A7EA-727DA509FC55}"/>
              </a:ext>
            </a:extLst>
          </p:cNvPr>
          <p:cNvSpPr txBox="1"/>
          <p:nvPr/>
        </p:nvSpPr>
        <p:spPr>
          <a:xfrm>
            <a:off x="914400" y="2871255"/>
            <a:ext cx="6934200" cy="1631216"/>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content:</a:t>
            </a:r>
          </a:p>
          <a:p>
            <a:pPr marL="342900" indent="-342900">
              <a:buFont typeface="Wingdings" panose="05000000000000000000" pitchFamily="2" charset="2"/>
              <a:buChar char="§"/>
            </a:pPr>
            <a:r>
              <a:rPr lang="en-US" sz="2000" dirty="0">
                <a:latin typeface="Arial "/>
              </a:rPr>
              <a:t>Fabric construction</a:t>
            </a:r>
          </a:p>
          <a:p>
            <a:pPr marL="342900" indent="-342900">
              <a:buFont typeface="Wingdings" panose="05000000000000000000" pitchFamily="2" charset="2"/>
              <a:buChar char="§"/>
            </a:pPr>
            <a:r>
              <a:rPr lang="en-US" sz="2000" dirty="0">
                <a:solidFill>
                  <a:srgbClr val="000000"/>
                </a:solidFill>
                <a:effectLst/>
                <a:latin typeface="Arial "/>
                <a:ea typeface="Times New Roman" panose="02020603050405020304" pitchFamily="18" charset="0"/>
              </a:rPr>
              <a:t>Weave </a:t>
            </a:r>
            <a:r>
              <a:rPr lang="en-US" sz="2000" dirty="0">
                <a:solidFill>
                  <a:srgbClr val="000000"/>
                </a:solidFill>
                <a:latin typeface="Arial "/>
                <a:ea typeface="Times New Roman" panose="02020603050405020304" pitchFamily="18" charset="0"/>
              </a:rPr>
              <a:t>patterns</a:t>
            </a:r>
          </a:p>
          <a:p>
            <a:pPr marL="342900" indent="-342900">
              <a:buFont typeface="Wingdings" panose="05000000000000000000" pitchFamily="2" charset="2"/>
              <a:buChar char="§"/>
            </a:pPr>
            <a:r>
              <a:rPr lang="en-US" sz="2000" dirty="0">
                <a:solidFill>
                  <a:srgbClr val="000000"/>
                </a:solidFill>
                <a:effectLst/>
                <a:latin typeface="Arial "/>
                <a:ea typeface="Times New Roman" panose="02020603050405020304" pitchFamily="18" charset="0"/>
              </a:rPr>
              <a:t>Characteristics of the weave patterns</a:t>
            </a:r>
          </a:p>
          <a:p>
            <a:endParaRPr lang="bg-BG" sz="2000" dirty="0"/>
          </a:p>
        </p:txBody>
      </p:sp>
      <p:pic>
        <p:nvPicPr>
          <p:cNvPr id="15" name="Picture 14">
            <a:extLst>
              <a:ext uri="{FF2B5EF4-FFF2-40B4-BE49-F238E27FC236}">
                <a16:creationId xmlns:a16="http://schemas.microsoft.com/office/drawing/2014/main" id="{E9AEE6BC-FE00-465E-BCC7-A28A68179E3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7172" y="3025867"/>
            <a:ext cx="4004628" cy="2612928"/>
          </a:xfrm>
          <a:prstGeom prst="rect">
            <a:avLst/>
          </a:prstGeom>
          <a:noFill/>
          <a:ln>
            <a:noFill/>
          </a:ln>
        </p:spPr>
      </p:pic>
    </p:spTree>
    <p:extLst>
      <p:ext uri="{BB962C8B-B14F-4D97-AF65-F5344CB8AC3E}">
        <p14:creationId xmlns:p14="http://schemas.microsoft.com/office/powerpoint/2010/main" val="125383776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12</a:t>
            </a:fld>
            <a:endParaRPr lang="en-US" altLang="nl-BE"/>
          </a:p>
        </p:txBody>
      </p:sp>
      <p:sp>
        <p:nvSpPr>
          <p:cNvPr id="17" name="Title 2"/>
          <p:cNvSpPr>
            <a:spLocks noGrp="1"/>
          </p:cNvSpPr>
          <p:nvPr/>
        </p:nvSpPr>
        <p:spPr bwMode="auto">
          <a:xfrm>
            <a:off x="753979" y="1524000"/>
            <a:ext cx="1044341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800" dirty="0"/>
              <a:t>Topic 4. </a:t>
            </a:r>
            <a:r>
              <a:rPr lang="en-US" sz="2800" b="1" dirty="0">
                <a:solidFill>
                  <a:srgbClr val="212529"/>
                </a:solidFill>
                <a:latin typeface="-apple-system"/>
              </a:rPr>
              <a:t>Elementary weaves and their derivatives</a:t>
            </a:r>
            <a:r>
              <a:rPr lang="en-US" sz="2800" b="1" i="0" dirty="0">
                <a:solidFill>
                  <a:srgbClr val="212529"/>
                </a:solidFill>
                <a:effectLst/>
                <a:latin typeface="-apple-system"/>
              </a:rPr>
              <a:t> </a:t>
            </a:r>
            <a:r>
              <a:rPr lang="bg-BG" sz="2800" b="1" dirty="0">
                <a:solidFill>
                  <a:srgbClr val="0E101A"/>
                </a:solidFill>
                <a:effectLst/>
                <a:ea typeface="Times New Roman" panose="02020603050405020304" pitchFamily="18" charset="0"/>
              </a:rPr>
              <a:t>(</a:t>
            </a:r>
            <a:r>
              <a:rPr lang="en-US" sz="2800" b="1" dirty="0">
                <a:solidFill>
                  <a:srgbClr val="0E101A"/>
                </a:solidFill>
                <a:ea typeface="Times New Roman" panose="02020603050405020304" pitchFamily="18" charset="0"/>
              </a:rPr>
              <a:t>3 </a:t>
            </a:r>
            <a:r>
              <a:rPr lang="bg-BG" sz="2800" b="1" dirty="0" err="1">
                <a:solidFill>
                  <a:srgbClr val="0E101A"/>
                </a:solidFill>
                <a:effectLst/>
                <a:ea typeface="Times New Roman" panose="02020603050405020304" pitchFamily="18" charset="0"/>
              </a:rPr>
              <a:t>hours</a:t>
            </a:r>
            <a:r>
              <a:rPr lang="bg-BG" sz="2800" b="1" dirty="0">
                <a:solidFill>
                  <a:srgbClr val="0E101A"/>
                </a:solidFill>
                <a:effectLst/>
                <a:ea typeface="Times New Roman" panose="02020603050405020304" pitchFamily="18" charset="0"/>
              </a:rPr>
              <a:t>)</a:t>
            </a:r>
            <a:endParaRPr lang="bg-BG" sz="2800" dirty="0">
              <a:effectLst/>
              <a:ea typeface="Times New Roman" panose="02020603050405020304" pitchFamily="18" charset="0"/>
            </a:endParaRPr>
          </a:p>
          <a:p>
            <a:endParaRPr lang="en-US" sz="2800" dirty="0"/>
          </a:p>
        </p:txBody>
      </p:sp>
      <p:pic>
        <p:nvPicPr>
          <p:cNvPr id="3" name="Picture 2">
            <a:extLst>
              <a:ext uri="{FF2B5EF4-FFF2-40B4-BE49-F238E27FC236}">
                <a16:creationId xmlns:a16="http://schemas.microsoft.com/office/drawing/2014/main" id="{904EEFA2-35B4-486B-8E27-E8646CB9D543}"/>
              </a:ext>
            </a:extLst>
          </p:cNvPr>
          <p:cNvPicPr>
            <a:picLocks noChangeAspect="1"/>
          </p:cNvPicPr>
          <p:nvPr/>
        </p:nvPicPr>
        <p:blipFill rotWithShape="1">
          <a:blip r:embed="rId5"/>
          <a:srcRect l="20000" t="26655" r="2500" b="24154"/>
          <a:stretch/>
        </p:blipFill>
        <p:spPr>
          <a:xfrm>
            <a:off x="1659521" y="2133601"/>
            <a:ext cx="10385229" cy="3706018"/>
          </a:xfrm>
          <a:prstGeom prst="rect">
            <a:avLst/>
          </a:prstGeom>
        </p:spPr>
      </p:pic>
    </p:spTree>
    <p:extLst>
      <p:ext uri="{BB962C8B-B14F-4D97-AF65-F5344CB8AC3E}">
        <p14:creationId xmlns:p14="http://schemas.microsoft.com/office/powerpoint/2010/main" val="2751508341"/>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13</a:t>
            </a:fld>
            <a:endParaRPr lang="en-US" altLang="nl-BE"/>
          </a:p>
        </p:txBody>
      </p:sp>
      <p:sp>
        <p:nvSpPr>
          <p:cNvPr id="17" name="Title 2"/>
          <p:cNvSpPr>
            <a:spLocks noGrp="1"/>
          </p:cNvSpPr>
          <p:nvPr/>
        </p:nvSpPr>
        <p:spPr bwMode="auto">
          <a:xfrm>
            <a:off x="529389" y="997710"/>
            <a:ext cx="2844174" cy="1360694"/>
          </a:xfrm>
          <a:prstGeom prst="rect">
            <a:avLst/>
          </a:prstGeom>
          <a:solidFill>
            <a:schemeClr val="accent5"/>
          </a:solidFill>
          <a:ln>
            <a:noFill/>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000" dirty="0">
                <a:solidFill>
                  <a:schemeClr val="bg1"/>
                </a:solidFill>
              </a:rPr>
              <a:t>Topic 4. </a:t>
            </a:r>
            <a:r>
              <a:rPr lang="en-US" sz="2000" dirty="0">
                <a:solidFill>
                  <a:schemeClr val="bg1"/>
                </a:solidFill>
                <a:effectLst/>
                <a:ea typeface="Times New Roman" panose="02020603050405020304" pitchFamily="18" charset="0"/>
              </a:rPr>
              <a:t>Elementary weaves and their derivatives</a:t>
            </a:r>
            <a:endParaRPr lang="bg-BG" sz="2800" dirty="0">
              <a:solidFill>
                <a:schemeClr val="bg1"/>
              </a:solidFill>
              <a:effectLst/>
              <a:ea typeface="Times New Roman" panose="02020603050405020304" pitchFamily="18" charset="0"/>
            </a:endParaRPr>
          </a:p>
        </p:txBody>
      </p:sp>
      <p:sp>
        <p:nvSpPr>
          <p:cNvPr id="2" name="TextBox 1">
            <a:extLst>
              <a:ext uri="{FF2B5EF4-FFF2-40B4-BE49-F238E27FC236}">
                <a16:creationId xmlns:a16="http://schemas.microsoft.com/office/drawing/2014/main" id="{1BA36A3B-1013-443B-8546-4D188CE0DD5D}"/>
              </a:ext>
            </a:extLst>
          </p:cNvPr>
          <p:cNvSpPr txBox="1"/>
          <p:nvPr/>
        </p:nvSpPr>
        <p:spPr>
          <a:xfrm>
            <a:off x="4572000" y="1219200"/>
            <a:ext cx="6934200" cy="1015663"/>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13: The plain weave and its derivatives</a:t>
            </a:r>
          </a:p>
          <a:p>
            <a:endParaRPr lang="en-US" sz="2000" b="1" dirty="0">
              <a:solidFill>
                <a:srgbClr val="0E101A"/>
              </a:solidFill>
              <a:ea typeface="Times New Roman" panose="02020603050405020304" pitchFamily="18" charset="0"/>
            </a:endParaRPr>
          </a:p>
          <a:p>
            <a:endParaRPr lang="bg-BG" sz="2000" dirty="0"/>
          </a:p>
        </p:txBody>
      </p:sp>
      <p:sp>
        <p:nvSpPr>
          <p:cNvPr id="13" name="TextBox 12">
            <a:extLst>
              <a:ext uri="{FF2B5EF4-FFF2-40B4-BE49-F238E27FC236}">
                <a16:creationId xmlns:a16="http://schemas.microsoft.com/office/drawing/2014/main" id="{A544391F-5FBE-4AD9-A7EA-727DA509FC55}"/>
              </a:ext>
            </a:extLst>
          </p:cNvPr>
          <p:cNvSpPr txBox="1"/>
          <p:nvPr/>
        </p:nvSpPr>
        <p:spPr>
          <a:xfrm>
            <a:off x="914400" y="2871255"/>
            <a:ext cx="6934200" cy="2554545"/>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content:</a:t>
            </a:r>
          </a:p>
          <a:p>
            <a:pPr marL="342900" indent="-342900">
              <a:buFont typeface="Wingdings" panose="05000000000000000000" pitchFamily="2" charset="2"/>
              <a:buChar char="§"/>
            </a:pPr>
            <a:r>
              <a:rPr lang="en-US" sz="2000" dirty="0">
                <a:latin typeface="Arial "/>
              </a:rPr>
              <a:t>The plain weave</a:t>
            </a:r>
          </a:p>
          <a:p>
            <a:pPr marL="342900" indent="-342900">
              <a:buFont typeface="Wingdings" panose="05000000000000000000" pitchFamily="2" charset="2"/>
              <a:buChar char="§"/>
            </a:pPr>
            <a:r>
              <a:rPr lang="en-US" sz="2000" dirty="0">
                <a:solidFill>
                  <a:srgbClr val="000000"/>
                </a:solidFill>
                <a:effectLst/>
                <a:latin typeface="Arial "/>
                <a:ea typeface="Times New Roman" panose="02020603050405020304" pitchFamily="18" charset="0"/>
              </a:rPr>
              <a:t>Rib weave</a:t>
            </a:r>
          </a:p>
          <a:p>
            <a:pPr marL="800100" lvl="1" indent="-342900">
              <a:buFont typeface="Arial" panose="020B0604020202020204" pitchFamily="34" charset="0"/>
              <a:buChar char="•"/>
            </a:pPr>
            <a:r>
              <a:rPr lang="en-US" sz="2000" dirty="0">
                <a:solidFill>
                  <a:srgbClr val="000000"/>
                </a:solidFill>
                <a:latin typeface="Arial "/>
                <a:ea typeface="Times New Roman" panose="02020603050405020304" pitchFamily="18" charset="0"/>
              </a:rPr>
              <a:t>Warp rib weave</a:t>
            </a:r>
          </a:p>
          <a:p>
            <a:pPr marL="800100" lvl="1" indent="-342900">
              <a:buFont typeface="Arial" panose="020B0604020202020204" pitchFamily="34" charset="0"/>
              <a:buChar char="•"/>
            </a:pPr>
            <a:r>
              <a:rPr lang="en-US" sz="2000" dirty="0">
                <a:solidFill>
                  <a:srgbClr val="000000"/>
                </a:solidFill>
                <a:effectLst/>
                <a:latin typeface="Arial "/>
                <a:ea typeface="Times New Roman" panose="02020603050405020304" pitchFamily="18" charset="0"/>
              </a:rPr>
              <a:t>Weft rib weave</a:t>
            </a:r>
          </a:p>
          <a:p>
            <a:pPr marL="800100" lvl="1" indent="-342900">
              <a:buFont typeface="Arial" panose="020B0604020202020204" pitchFamily="34" charset="0"/>
              <a:buChar char="•"/>
            </a:pPr>
            <a:r>
              <a:rPr lang="en-US" sz="2000" dirty="0">
                <a:solidFill>
                  <a:srgbClr val="000000"/>
                </a:solidFill>
                <a:effectLst/>
                <a:latin typeface="Arial "/>
                <a:ea typeface="Times New Roman" panose="02020603050405020304" pitchFamily="18" charset="0"/>
              </a:rPr>
              <a:t>Complex rib weave</a:t>
            </a:r>
          </a:p>
          <a:p>
            <a:pPr marL="342900" indent="-342900">
              <a:buFont typeface="Wingdings" panose="05000000000000000000" pitchFamily="2" charset="2"/>
              <a:buChar char="§"/>
            </a:pPr>
            <a:r>
              <a:rPr lang="en-US" sz="2000" dirty="0">
                <a:solidFill>
                  <a:srgbClr val="000000"/>
                </a:solidFill>
                <a:latin typeface="Arial "/>
                <a:ea typeface="Times New Roman" panose="02020603050405020304" pitchFamily="18" charset="0"/>
              </a:rPr>
              <a:t>Hopsack weave</a:t>
            </a:r>
          </a:p>
          <a:p>
            <a:endParaRPr lang="bg-BG" sz="2000" dirty="0"/>
          </a:p>
        </p:txBody>
      </p:sp>
      <p:pic>
        <p:nvPicPr>
          <p:cNvPr id="11" name="Picture 10">
            <a:extLst>
              <a:ext uri="{FF2B5EF4-FFF2-40B4-BE49-F238E27FC236}">
                <a16:creationId xmlns:a16="http://schemas.microsoft.com/office/drawing/2014/main" id="{11E49202-BBDC-4095-8452-E6C5ED5EDC9D}"/>
              </a:ext>
            </a:extLst>
          </p:cNvPr>
          <p:cNvPicPr>
            <a:picLocks noChangeAspect="1"/>
          </p:cNvPicPr>
          <p:nvPr/>
        </p:nvPicPr>
        <p:blipFill>
          <a:blip r:embed="rId5"/>
          <a:stretch>
            <a:fillRect/>
          </a:stretch>
        </p:blipFill>
        <p:spPr>
          <a:xfrm>
            <a:off x="4215991" y="2096800"/>
            <a:ext cx="1114581" cy="3439005"/>
          </a:xfrm>
          <a:prstGeom prst="rect">
            <a:avLst/>
          </a:prstGeom>
        </p:spPr>
      </p:pic>
      <p:pic>
        <p:nvPicPr>
          <p:cNvPr id="14" name="Picture 13">
            <a:extLst>
              <a:ext uri="{FF2B5EF4-FFF2-40B4-BE49-F238E27FC236}">
                <a16:creationId xmlns:a16="http://schemas.microsoft.com/office/drawing/2014/main" id="{C0CE61A2-EC9D-4DEF-87C3-5315D230F23C}"/>
              </a:ext>
            </a:extLst>
          </p:cNvPr>
          <p:cNvPicPr>
            <a:picLocks noChangeAspect="1"/>
          </p:cNvPicPr>
          <p:nvPr/>
        </p:nvPicPr>
        <p:blipFill>
          <a:blip r:embed="rId6"/>
          <a:stretch>
            <a:fillRect/>
          </a:stretch>
        </p:blipFill>
        <p:spPr>
          <a:xfrm>
            <a:off x="8691028" y="1939684"/>
            <a:ext cx="3410426" cy="3458058"/>
          </a:xfrm>
          <a:prstGeom prst="rect">
            <a:avLst/>
          </a:prstGeom>
        </p:spPr>
      </p:pic>
      <p:pic>
        <p:nvPicPr>
          <p:cNvPr id="19" name="Picture 18" descr="Diagram, engineering drawing&#10;&#10;Description automatically generated">
            <a:extLst>
              <a:ext uri="{FF2B5EF4-FFF2-40B4-BE49-F238E27FC236}">
                <a16:creationId xmlns:a16="http://schemas.microsoft.com/office/drawing/2014/main" id="{FADD189E-9377-4B54-A685-EDD7D046DC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90166" y="2471130"/>
            <a:ext cx="3035808" cy="2286000"/>
          </a:xfrm>
          <a:prstGeom prst="rect">
            <a:avLst/>
          </a:prstGeom>
        </p:spPr>
      </p:pic>
    </p:spTree>
    <p:extLst>
      <p:ext uri="{BB962C8B-B14F-4D97-AF65-F5344CB8AC3E}">
        <p14:creationId xmlns:p14="http://schemas.microsoft.com/office/powerpoint/2010/main" val="201448864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14</a:t>
            </a:fld>
            <a:endParaRPr lang="en-US" altLang="nl-BE"/>
          </a:p>
        </p:txBody>
      </p:sp>
      <p:sp>
        <p:nvSpPr>
          <p:cNvPr id="17" name="Title 2"/>
          <p:cNvSpPr>
            <a:spLocks noGrp="1"/>
          </p:cNvSpPr>
          <p:nvPr/>
        </p:nvSpPr>
        <p:spPr bwMode="auto">
          <a:xfrm>
            <a:off x="529389" y="997710"/>
            <a:ext cx="2844174" cy="1360694"/>
          </a:xfrm>
          <a:prstGeom prst="rect">
            <a:avLst/>
          </a:prstGeom>
          <a:solidFill>
            <a:schemeClr val="accent5"/>
          </a:solidFill>
          <a:ln>
            <a:noFill/>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000" dirty="0">
                <a:solidFill>
                  <a:schemeClr val="bg1"/>
                </a:solidFill>
              </a:rPr>
              <a:t>Topic 4. </a:t>
            </a:r>
            <a:r>
              <a:rPr lang="en-US" sz="2000" dirty="0">
                <a:solidFill>
                  <a:schemeClr val="bg1"/>
                </a:solidFill>
                <a:effectLst/>
                <a:ea typeface="Times New Roman" panose="02020603050405020304" pitchFamily="18" charset="0"/>
              </a:rPr>
              <a:t>Elementary weaves and their derivatives</a:t>
            </a:r>
            <a:endParaRPr lang="bg-BG" sz="2800" dirty="0">
              <a:solidFill>
                <a:schemeClr val="bg1"/>
              </a:solidFill>
              <a:effectLst/>
              <a:ea typeface="Times New Roman" panose="02020603050405020304" pitchFamily="18" charset="0"/>
            </a:endParaRPr>
          </a:p>
        </p:txBody>
      </p:sp>
      <p:sp>
        <p:nvSpPr>
          <p:cNvPr id="2" name="TextBox 1">
            <a:extLst>
              <a:ext uri="{FF2B5EF4-FFF2-40B4-BE49-F238E27FC236}">
                <a16:creationId xmlns:a16="http://schemas.microsoft.com/office/drawing/2014/main" id="{1BA36A3B-1013-443B-8546-4D188CE0DD5D}"/>
              </a:ext>
            </a:extLst>
          </p:cNvPr>
          <p:cNvSpPr txBox="1"/>
          <p:nvPr/>
        </p:nvSpPr>
        <p:spPr>
          <a:xfrm>
            <a:off x="4572000" y="1219200"/>
            <a:ext cx="6934200" cy="1015663"/>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14: The twill weave and its derivatives</a:t>
            </a:r>
          </a:p>
          <a:p>
            <a:endParaRPr lang="en-US" sz="2000" b="1" dirty="0">
              <a:solidFill>
                <a:srgbClr val="0E101A"/>
              </a:solidFill>
              <a:ea typeface="Times New Roman" panose="02020603050405020304" pitchFamily="18" charset="0"/>
            </a:endParaRPr>
          </a:p>
          <a:p>
            <a:endParaRPr lang="bg-BG" sz="2000" dirty="0"/>
          </a:p>
        </p:txBody>
      </p:sp>
      <p:sp>
        <p:nvSpPr>
          <p:cNvPr id="13" name="TextBox 12">
            <a:extLst>
              <a:ext uri="{FF2B5EF4-FFF2-40B4-BE49-F238E27FC236}">
                <a16:creationId xmlns:a16="http://schemas.microsoft.com/office/drawing/2014/main" id="{A544391F-5FBE-4AD9-A7EA-727DA509FC55}"/>
              </a:ext>
            </a:extLst>
          </p:cNvPr>
          <p:cNvSpPr txBox="1"/>
          <p:nvPr/>
        </p:nvSpPr>
        <p:spPr>
          <a:xfrm>
            <a:off x="914400" y="2871255"/>
            <a:ext cx="6934200" cy="2862322"/>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content:</a:t>
            </a:r>
          </a:p>
          <a:p>
            <a:pPr marL="342900" indent="-342900">
              <a:buFont typeface="Wingdings" panose="05000000000000000000" pitchFamily="2" charset="2"/>
              <a:buChar char="§"/>
            </a:pPr>
            <a:r>
              <a:rPr lang="en-US" sz="2000" dirty="0">
                <a:latin typeface="Arial "/>
              </a:rPr>
              <a:t>The twill weave</a:t>
            </a:r>
          </a:p>
          <a:p>
            <a:pPr marL="800100" lvl="1" indent="-342900">
              <a:buFont typeface="Wingdings" panose="05000000000000000000" pitchFamily="2" charset="2"/>
              <a:buChar char="§"/>
            </a:pPr>
            <a:r>
              <a:rPr lang="en-US" sz="2000" dirty="0">
                <a:latin typeface="Arial "/>
              </a:rPr>
              <a:t>Right-handed twill</a:t>
            </a:r>
          </a:p>
          <a:p>
            <a:pPr marL="800100" lvl="1" indent="-342900">
              <a:buFont typeface="Wingdings" panose="05000000000000000000" pitchFamily="2" charset="2"/>
              <a:buChar char="§"/>
            </a:pPr>
            <a:r>
              <a:rPr lang="en-US" sz="2000" dirty="0">
                <a:latin typeface="Arial "/>
              </a:rPr>
              <a:t>Left-handed twill</a:t>
            </a:r>
          </a:p>
          <a:p>
            <a:pPr marL="342900" indent="-342900">
              <a:buFont typeface="Wingdings" panose="05000000000000000000" pitchFamily="2" charset="2"/>
              <a:buChar char="§"/>
            </a:pPr>
            <a:r>
              <a:rPr lang="en-US" sz="2000" dirty="0">
                <a:effectLst/>
                <a:latin typeface="Arial "/>
                <a:ea typeface="Times New Roman" panose="02020603050405020304" pitchFamily="18" charset="0"/>
                <a:cs typeface="Arial" panose="020B0604020202020204" pitchFamily="34" charset="0"/>
              </a:rPr>
              <a:t>Strengthened </a:t>
            </a:r>
            <a:r>
              <a:rPr lang="en-US" sz="2000" dirty="0">
                <a:effectLst/>
                <a:latin typeface="Arial "/>
                <a:ea typeface="Garamond" panose="02020404030301010803" pitchFamily="18" charset="0"/>
                <a:cs typeface="Arial" panose="020B0604020202020204" pitchFamily="34" charset="0"/>
              </a:rPr>
              <a:t>twill weave</a:t>
            </a:r>
          </a:p>
          <a:p>
            <a:pPr marL="342900" indent="-342900">
              <a:buFont typeface="Wingdings" panose="05000000000000000000" pitchFamily="2" charset="2"/>
              <a:buChar char="§"/>
            </a:pPr>
            <a:r>
              <a:rPr lang="en-US" sz="2000" dirty="0">
                <a:effectLst/>
                <a:latin typeface="Arial "/>
                <a:ea typeface="Times New Roman" panose="02020603050405020304" pitchFamily="18" charset="0"/>
                <a:cs typeface="Arial" panose="020B0604020202020204" pitchFamily="34" charset="0"/>
              </a:rPr>
              <a:t>Complex </a:t>
            </a:r>
            <a:r>
              <a:rPr lang="en-US" sz="2000" dirty="0">
                <a:effectLst/>
                <a:latin typeface="Arial "/>
                <a:ea typeface="Garamond" panose="02020404030301010803" pitchFamily="18" charset="0"/>
                <a:cs typeface="Arial" panose="020B0604020202020204" pitchFamily="34" charset="0"/>
              </a:rPr>
              <a:t>twill weave</a:t>
            </a:r>
            <a:endParaRPr lang="en-US" sz="2000" dirty="0">
              <a:latin typeface="Arial "/>
              <a:ea typeface="Garamond" panose="02020404030301010803" pitchFamily="18" charset="0"/>
              <a:cs typeface="Arial" panose="020B0604020202020204" pitchFamily="34" charset="0"/>
            </a:endParaRPr>
          </a:p>
          <a:p>
            <a:pPr marL="342900" indent="-342900">
              <a:buFont typeface="Wingdings" panose="05000000000000000000" pitchFamily="2" charset="2"/>
              <a:buChar char="§"/>
            </a:pPr>
            <a:r>
              <a:rPr lang="en-US" sz="2000" dirty="0">
                <a:effectLst/>
                <a:latin typeface="Arial "/>
                <a:ea typeface="Times New Roman" panose="02020603050405020304" pitchFamily="18" charset="0"/>
                <a:cs typeface="Arial" panose="020B0604020202020204" pitchFamily="34" charset="0"/>
              </a:rPr>
              <a:t>Zig-zag </a:t>
            </a:r>
            <a:r>
              <a:rPr lang="en-US" sz="2000" dirty="0">
                <a:effectLst/>
                <a:latin typeface="Arial "/>
                <a:ea typeface="Garamond" panose="02020404030301010803" pitchFamily="18" charset="0"/>
                <a:cs typeface="Arial" panose="020B0604020202020204" pitchFamily="34" charset="0"/>
              </a:rPr>
              <a:t>twill weave</a:t>
            </a:r>
          </a:p>
          <a:p>
            <a:pPr marL="342900" indent="-342900">
              <a:buFont typeface="Wingdings" panose="05000000000000000000" pitchFamily="2" charset="2"/>
              <a:buChar char="§"/>
            </a:pPr>
            <a:r>
              <a:rPr lang="en-US" sz="2000" dirty="0">
                <a:effectLst/>
                <a:latin typeface="Arial "/>
                <a:ea typeface="Calibri" panose="020F0502020204030204" pitchFamily="34" charset="0"/>
                <a:cs typeface="Arial" panose="020B0604020202020204" pitchFamily="34" charset="0"/>
              </a:rPr>
              <a:t>Shadowed twill weave</a:t>
            </a:r>
            <a:endParaRPr lang="en-US" sz="2000" dirty="0">
              <a:effectLst/>
              <a:latin typeface="Arial "/>
              <a:ea typeface="Garamond" panose="02020404030301010803" pitchFamily="18" charset="0"/>
              <a:cs typeface="Arial" panose="020B0604020202020204" pitchFamily="34" charset="0"/>
            </a:endParaRPr>
          </a:p>
          <a:p>
            <a:endParaRPr lang="bg-BG" sz="2000" dirty="0"/>
          </a:p>
        </p:txBody>
      </p:sp>
      <p:pic>
        <p:nvPicPr>
          <p:cNvPr id="4" name="Picture 3" descr="Diagram, engineering drawing&#10;&#10;Description automatically generated">
            <a:extLst>
              <a:ext uri="{FF2B5EF4-FFF2-40B4-BE49-F238E27FC236}">
                <a16:creationId xmlns:a16="http://schemas.microsoft.com/office/drawing/2014/main" id="{73D34AD5-866B-43D1-BF6E-F0F6403325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0535" y="1690936"/>
            <a:ext cx="4064888" cy="2816320"/>
          </a:xfrm>
          <a:prstGeom prst="rect">
            <a:avLst/>
          </a:prstGeom>
        </p:spPr>
      </p:pic>
      <p:pic>
        <p:nvPicPr>
          <p:cNvPr id="7" name="Picture 6">
            <a:extLst>
              <a:ext uri="{FF2B5EF4-FFF2-40B4-BE49-F238E27FC236}">
                <a16:creationId xmlns:a16="http://schemas.microsoft.com/office/drawing/2014/main" id="{74A4E2F0-EF54-42FF-AB7E-B58582D382A4}"/>
              </a:ext>
            </a:extLst>
          </p:cNvPr>
          <p:cNvPicPr>
            <a:picLocks noChangeAspect="1"/>
          </p:cNvPicPr>
          <p:nvPr/>
        </p:nvPicPr>
        <p:blipFill>
          <a:blip r:embed="rId6"/>
          <a:stretch>
            <a:fillRect/>
          </a:stretch>
        </p:blipFill>
        <p:spPr>
          <a:xfrm>
            <a:off x="8685572" y="1686925"/>
            <a:ext cx="3327030" cy="3161025"/>
          </a:xfrm>
          <a:prstGeom prst="rect">
            <a:avLst/>
          </a:prstGeom>
        </p:spPr>
      </p:pic>
      <p:pic>
        <p:nvPicPr>
          <p:cNvPr id="12" name="Picture 11">
            <a:extLst>
              <a:ext uri="{FF2B5EF4-FFF2-40B4-BE49-F238E27FC236}">
                <a16:creationId xmlns:a16="http://schemas.microsoft.com/office/drawing/2014/main" id="{4A4F0978-44F8-442E-BD22-5EBA24D24054}"/>
              </a:ext>
            </a:extLst>
          </p:cNvPr>
          <p:cNvPicPr>
            <a:picLocks noChangeAspect="1"/>
          </p:cNvPicPr>
          <p:nvPr/>
        </p:nvPicPr>
        <p:blipFill>
          <a:blip r:embed="rId7"/>
          <a:stretch>
            <a:fillRect/>
          </a:stretch>
        </p:blipFill>
        <p:spPr>
          <a:xfrm>
            <a:off x="4724400" y="4419701"/>
            <a:ext cx="2408308" cy="2417162"/>
          </a:xfrm>
          <a:prstGeom prst="rect">
            <a:avLst/>
          </a:prstGeom>
        </p:spPr>
      </p:pic>
    </p:spTree>
    <p:extLst>
      <p:ext uri="{BB962C8B-B14F-4D97-AF65-F5344CB8AC3E}">
        <p14:creationId xmlns:p14="http://schemas.microsoft.com/office/powerpoint/2010/main" val="198613471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Diagram, engineering drawing&#10;&#10;Description automatically generated">
            <a:extLst>
              <a:ext uri="{FF2B5EF4-FFF2-40B4-BE49-F238E27FC236}">
                <a16:creationId xmlns:a16="http://schemas.microsoft.com/office/drawing/2014/main" id="{3D3DDBC8-7B65-4FB0-BF0E-6EB02FCA41D8}"/>
              </a:ext>
            </a:extLst>
          </p:cNvPr>
          <p:cNvPicPr>
            <a:picLocks noChangeAspect="1"/>
          </p:cNvPicPr>
          <p:nvPr/>
        </p:nvPicPr>
        <p:blipFill rotWithShape="1">
          <a:blip r:embed="rId3">
            <a:extLst>
              <a:ext uri="{28A0092B-C50C-407E-A947-70E740481C1C}">
                <a14:useLocalDpi xmlns:a14="http://schemas.microsoft.com/office/drawing/2010/main" val="0"/>
              </a:ext>
            </a:extLst>
          </a:blip>
          <a:srcRect l="7171" r="45801" b="13057"/>
          <a:stretch/>
        </p:blipFill>
        <p:spPr>
          <a:xfrm>
            <a:off x="6670689" y="1471912"/>
            <a:ext cx="3087449" cy="2876048"/>
          </a:xfrm>
          <a:prstGeom prst="rect">
            <a:avLst/>
          </a:prstGeom>
        </p:spPr>
      </p:pic>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15</a:t>
            </a:fld>
            <a:endParaRPr lang="en-US" altLang="nl-BE"/>
          </a:p>
        </p:txBody>
      </p:sp>
      <p:sp>
        <p:nvSpPr>
          <p:cNvPr id="17" name="Title 2"/>
          <p:cNvSpPr>
            <a:spLocks noGrp="1"/>
          </p:cNvSpPr>
          <p:nvPr/>
        </p:nvSpPr>
        <p:spPr bwMode="auto">
          <a:xfrm>
            <a:off x="529389" y="997710"/>
            <a:ext cx="2844174" cy="1360694"/>
          </a:xfrm>
          <a:prstGeom prst="rect">
            <a:avLst/>
          </a:prstGeom>
          <a:solidFill>
            <a:schemeClr val="accent5"/>
          </a:solidFill>
          <a:ln>
            <a:noFill/>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000" dirty="0">
                <a:solidFill>
                  <a:schemeClr val="bg1"/>
                </a:solidFill>
              </a:rPr>
              <a:t>Topic 4. </a:t>
            </a:r>
            <a:r>
              <a:rPr lang="en-US" sz="2000" dirty="0">
                <a:solidFill>
                  <a:schemeClr val="bg1"/>
                </a:solidFill>
                <a:effectLst/>
                <a:ea typeface="Times New Roman" panose="02020603050405020304" pitchFamily="18" charset="0"/>
              </a:rPr>
              <a:t>Elementary weaves and their derivatives</a:t>
            </a:r>
            <a:endParaRPr lang="bg-BG" sz="2800" dirty="0">
              <a:solidFill>
                <a:schemeClr val="bg1"/>
              </a:solidFill>
              <a:effectLst/>
              <a:ea typeface="Times New Roman" panose="02020603050405020304" pitchFamily="18" charset="0"/>
            </a:endParaRPr>
          </a:p>
        </p:txBody>
      </p:sp>
      <p:sp>
        <p:nvSpPr>
          <p:cNvPr id="2" name="TextBox 1">
            <a:extLst>
              <a:ext uri="{FF2B5EF4-FFF2-40B4-BE49-F238E27FC236}">
                <a16:creationId xmlns:a16="http://schemas.microsoft.com/office/drawing/2014/main" id="{1BA36A3B-1013-443B-8546-4D188CE0DD5D}"/>
              </a:ext>
            </a:extLst>
          </p:cNvPr>
          <p:cNvSpPr txBox="1"/>
          <p:nvPr/>
        </p:nvSpPr>
        <p:spPr>
          <a:xfrm>
            <a:off x="4572000" y="1219200"/>
            <a:ext cx="6934200" cy="1323439"/>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15: Satin and Sateen weaves and their derivatives</a:t>
            </a:r>
          </a:p>
          <a:p>
            <a:endParaRPr lang="en-US" sz="2000" b="1" dirty="0">
              <a:solidFill>
                <a:srgbClr val="0E101A"/>
              </a:solidFill>
              <a:ea typeface="Times New Roman" panose="02020603050405020304" pitchFamily="18" charset="0"/>
            </a:endParaRPr>
          </a:p>
          <a:p>
            <a:endParaRPr lang="bg-BG" sz="2000" dirty="0"/>
          </a:p>
        </p:txBody>
      </p:sp>
      <p:sp>
        <p:nvSpPr>
          <p:cNvPr id="13" name="TextBox 12">
            <a:extLst>
              <a:ext uri="{FF2B5EF4-FFF2-40B4-BE49-F238E27FC236}">
                <a16:creationId xmlns:a16="http://schemas.microsoft.com/office/drawing/2014/main" id="{A544391F-5FBE-4AD9-A7EA-727DA509FC55}"/>
              </a:ext>
            </a:extLst>
          </p:cNvPr>
          <p:cNvSpPr txBox="1"/>
          <p:nvPr/>
        </p:nvSpPr>
        <p:spPr>
          <a:xfrm>
            <a:off x="914400" y="2871255"/>
            <a:ext cx="6934200" cy="2246769"/>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content:</a:t>
            </a:r>
          </a:p>
          <a:p>
            <a:pPr marL="342900" indent="-342900">
              <a:buFont typeface="Wingdings" panose="05000000000000000000" pitchFamily="2" charset="2"/>
              <a:buChar char="§"/>
            </a:pPr>
            <a:r>
              <a:rPr lang="en-US" sz="2000" dirty="0">
                <a:latin typeface="Arial "/>
              </a:rPr>
              <a:t>Satin weave</a:t>
            </a:r>
          </a:p>
          <a:p>
            <a:pPr marL="342900" indent="-342900">
              <a:buFont typeface="Wingdings" panose="05000000000000000000" pitchFamily="2" charset="2"/>
              <a:buChar char="§"/>
            </a:pPr>
            <a:r>
              <a:rPr lang="en-US" sz="2000" dirty="0">
                <a:latin typeface="Arial "/>
              </a:rPr>
              <a:t>Sateen weave</a:t>
            </a:r>
          </a:p>
          <a:p>
            <a:pPr marL="342900" indent="-342900">
              <a:buFont typeface="Wingdings" panose="05000000000000000000" pitchFamily="2" charset="2"/>
              <a:buChar char="§"/>
            </a:pPr>
            <a:r>
              <a:rPr lang="en-US" sz="2000" dirty="0">
                <a:effectLst/>
                <a:latin typeface="Arial "/>
                <a:ea typeface="Times New Roman" panose="02020603050405020304" pitchFamily="18" charset="0"/>
                <a:cs typeface="Arial" panose="020B0604020202020204" pitchFamily="34" charset="0"/>
              </a:rPr>
              <a:t>Strengthened </a:t>
            </a:r>
            <a:r>
              <a:rPr lang="en-US" sz="2000" dirty="0">
                <a:effectLst/>
                <a:latin typeface="Arial "/>
                <a:ea typeface="Garamond" panose="02020404030301010803" pitchFamily="18" charset="0"/>
                <a:cs typeface="Arial" panose="020B0604020202020204" pitchFamily="34" charset="0"/>
              </a:rPr>
              <a:t>satin weave</a:t>
            </a:r>
          </a:p>
          <a:p>
            <a:pPr marL="342900" indent="-342900">
              <a:buFont typeface="Wingdings" panose="05000000000000000000" pitchFamily="2" charset="2"/>
              <a:buChar char="§"/>
            </a:pPr>
            <a:r>
              <a:rPr lang="en-US" sz="2000" dirty="0">
                <a:effectLst/>
                <a:latin typeface="Arial "/>
                <a:ea typeface="Times New Roman" panose="02020603050405020304" pitchFamily="18" charset="0"/>
                <a:cs typeface="Arial" panose="020B0604020202020204" pitchFamily="34" charset="0"/>
              </a:rPr>
              <a:t>Strengthened </a:t>
            </a:r>
            <a:r>
              <a:rPr lang="en-US" sz="2000" dirty="0">
                <a:effectLst/>
                <a:latin typeface="Arial "/>
                <a:ea typeface="Garamond" panose="02020404030301010803" pitchFamily="18" charset="0"/>
                <a:cs typeface="Arial" panose="020B0604020202020204" pitchFamily="34" charset="0"/>
              </a:rPr>
              <a:t>sateen weave</a:t>
            </a:r>
          </a:p>
          <a:p>
            <a:pPr marL="342900" indent="-342900">
              <a:buFont typeface="Wingdings" panose="05000000000000000000" pitchFamily="2" charset="2"/>
              <a:buChar char="§"/>
            </a:pPr>
            <a:r>
              <a:rPr lang="en-US" sz="2000" dirty="0">
                <a:effectLst/>
                <a:latin typeface="Arial "/>
                <a:ea typeface="Calibri" panose="020F0502020204030204" pitchFamily="34" charset="0"/>
                <a:cs typeface="Arial" panose="020B0604020202020204" pitchFamily="34" charset="0"/>
              </a:rPr>
              <a:t>Shadowed satin weave</a:t>
            </a:r>
          </a:p>
          <a:p>
            <a:pPr marL="342900" indent="-342900">
              <a:buFont typeface="Wingdings" panose="05000000000000000000" pitchFamily="2" charset="2"/>
              <a:buChar char="§"/>
            </a:pPr>
            <a:r>
              <a:rPr lang="en-US" sz="2000" dirty="0">
                <a:effectLst/>
                <a:latin typeface="Arial "/>
                <a:ea typeface="Calibri" panose="020F0502020204030204" pitchFamily="34" charset="0"/>
                <a:cs typeface="Arial" panose="020B0604020202020204" pitchFamily="34" charset="0"/>
              </a:rPr>
              <a:t>Shadowed sateen weave</a:t>
            </a:r>
            <a:endParaRPr lang="bg-BG" sz="2000" dirty="0">
              <a:latin typeface="Arial "/>
            </a:endParaRPr>
          </a:p>
        </p:txBody>
      </p:sp>
      <p:pic>
        <p:nvPicPr>
          <p:cNvPr id="6" name="Picture 5">
            <a:extLst>
              <a:ext uri="{FF2B5EF4-FFF2-40B4-BE49-F238E27FC236}">
                <a16:creationId xmlns:a16="http://schemas.microsoft.com/office/drawing/2014/main" id="{1BA315D7-E14F-463E-A9FF-31DBAF11AB50}"/>
              </a:ext>
            </a:extLst>
          </p:cNvPr>
          <p:cNvPicPr>
            <a:picLocks noChangeAspect="1"/>
          </p:cNvPicPr>
          <p:nvPr/>
        </p:nvPicPr>
        <p:blipFill>
          <a:blip r:embed="rId6"/>
          <a:stretch>
            <a:fillRect/>
          </a:stretch>
        </p:blipFill>
        <p:spPr>
          <a:xfrm>
            <a:off x="9205614" y="3498452"/>
            <a:ext cx="2848373" cy="2857899"/>
          </a:xfrm>
          <a:prstGeom prst="rect">
            <a:avLst/>
          </a:prstGeom>
        </p:spPr>
      </p:pic>
      <p:pic>
        <p:nvPicPr>
          <p:cNvPr id="11" name="Picture 10">
            <a:extLst>
              <a:ext uri="{FF2B5EF4-FFF2-40B4-BE49-F238E27FC236}">
                <a16:creationId xmlns:a16="http://schemas.microsoft.com/office/drawing/2014/main" id="{F818D23D-6EE4-4E62-BCCA-3D0DBB13519D}"/>
              </a:ext>
            </a:extLst>
          </p:cNvPr>
          <p:cNvPicPr>
            <a:picLocks noChangeAspect="1"/>
          </p:cNvPicPr>
          <p:nvPr/>
        </p:nvPicPr>
        <p:blipFill>
          <a:blip r:embed="rId7"/>
          <a:stretch>
            <a:fillRect/>
          </a:stretch>
        </p:blipFill>
        <p:spPr>
          <a:xfrm>
            <a:off x="4604895" y="3698601"/>
            <a:ext cx="2848373" cy="2838846"/>
          </a:xfrm>
          <a:prstGeom prst="rect">
            <a:avLst/>
          </a:prstGeom>
        </p:spPr>
      </p:pic>
    </p:spTree>
    <p:extLst>
      <p:ext uri="{BB962C8B-B14F-4D97-AF65-F5344CB8AC3E}">
        <p14:creationId xmlns:p14="http://schemas.microsoft.com/office/powerpoint/2010/main" val="12038141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16</a:t>
            </a:fld>
            <a:endParaRPr lang="en-US" altLang="nl-BE"/>
          </a:p>
        </p:txBody>
      </p:sp>
      <p:sp>
        <p:nvSpPr>
          <p:cNvPr id="17" name="Title 2"/>
          <p:cNvSpPr>
            <a:spLocks noGrp="1"/>
          </p:cNvSpPr>
          <p:nvPr/>
        </p:nvSpPr>
        <p:spPr bwMode="auto">
          <a:xfrm>
            <a:off x="753979" y="1524000"/>
            <a:ext cx="1067602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800" dirty="0"/>
              <a:t>Topic 5. </a:t>
            </a:r>
            <a:r>
              <a:rPr lang="en-US" sz="2800" b="1" dirty="0">
                <a:solidFill>
                  <a:srgbClr val="212529"/>
                </a:solidFill>
                <a:latin typeface="-apple-system"/>
              </a:rPr>
              <a:t>Design of weave patterns for different fabric effects</a:t>
            </a:r>
            <a:r>
              <a:rPr lang="en-US" sz="2800" b="1" i="0" dirty="0">
                <a:solidFill>
                  <a:srgbClr val="212529"/>
                </a:solidFill>
                <a:effectLst/>
                <a:latin typeface="-apple-system"/>
              </a:rPr>
              <a:t> </a:t>
            </a:r>
            <a:r>
              <a:rPr lang="bg-BG" sz="2800" b="1" dirty="0">
                <a:solidFill>
                  <a:srgbClr val="0E101A"/>
                </a:solidFill>
                <a:effectLst/>
                <a:ea typeface="Times New Roman" panose="02020603050405020304" pitchFamily="18" charset="0"/>
              </a:rPr>
              <a:t>(</a:t>
            </a:r>
            <a:r>
              <a:rPr lang="en-US" sz="2800" b="1" dirty="0">
                <a:solidFill>
                  <a:srgbClr val="0E101A"/>
                </a:solidFill>
                <a:effectLst/>
                <a:ea typeface="Times New Roman" panose="02020603050405020304" pitchFamily="18" charset="0"/>
              </a:rPr>
              <a:t>10</a:t>
            </a:r>
            <a:r>
              <a:rPr lang="en-US" sz="2800" b="1" dirty="0">
                <a:solidFill>
                  <a:srgbClr val="0E101A"/>
                </a:solidFill>
                <a:ea typeface="Times New Roman" panose="02020603050405020304" pitchFamily="18" charset="0"/>
              </a:rPr>
              <a:t> </a:t>
            </a:r>
            <a:r>
              <a:rPr lang="bg-BG" sz="2800" b="1" dirty="0" err="1">
                <a:solidFill>
                  <a:srgbClr val="0E101A"/>
                </a:solidFill>
                <a:effectLst/>
                <a:ea typeface="Times New Roman" panose="02020603050405020304" pitchFamily="18" charset="0"/>
              </a:rPr>
              <a:t>hours</a:t>
            </a:r>
            <a:r>
              <a:rPr lang="bg-BG" sz="2800" b="1" dirty="0">
                <a:solidFill>
                  <a:srgbClr val="0E101A"/>
                </a:solidFill>
                <a:effectLst/>
                <a:ea typeface="Times New Roman" panose="02020603050405020304" pitchFamily="18" charset="0"/>
              </a:rPr>
              <a:t>)</a:t>
            </a:r>
            <a:endParaRPr lang="bg-BG" sz="2800" dirty="0">
              <a:effectLst/>
              <a:ea typeface="Times New Roman" panose="02020603050405020304" pitchFamily="18" charset="0"/>
            </a:endParaRPr>
          </a:p>
          <a:p>
            <a:endParaRPr lang="en-US" sz="2800" dirty="0"/>
          </a:p>
        </p:txBody>
      </p:sp>
      <p:pic>
        <p:nvPicPr>
          <p:cNvPr id="4" name="Picture 3">
            <a:extLst>
              <a:ext uri="{FF2B5EF4-FFF2-40B4-BE49-F238E27FC236}">
                <a16:creationId xmlns:a16="http://schemas.microsoft.com/office/drawing/2014/main" id="{EB74433B-414A-4931-A4FB-1369D21147FD}"/>
              </a:ext>
            </a:extLst>
          </p:cNvPr>
          <p:cNvPicPr>
            <a:picLocks noChangeAspect="1"/>
          </p:cNvPicPr>
          <p:nvPr/>
        </p:nvPicPr>
        <p:blipFill>
          <a:blip r:embed="rId5"/>
          <a:stretch>
            <a:fillRect/>
          </a:stretch>
        </p:blipFill>
        <p:spPr>
          <a:xfrm>
            <a:off x="2429669" y="1946313"/>
            <a:ext cx="9384046" cy="4911687"/>
          </a:xfrm>
          <a:prstGeom prst="rect">
            <a:avLst/>
          </a:prstGeom>
        </p:spPr>
      </p:pic>
    </p:spTree>
    <p:extLst>
      <p:ext uri="{BB962C8B-B14F-4D97-AF65-F5344CB8AC3E}">
        <p14:creationId xmlns:p14="http://schemas.microsoft.com/office/powerpoint/2010/main" val="2392135687"/>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17</a:t>
            </a:fld>
            <a:endParaRPr lang="en-US" altLang="nl-BE"/>
          </a:p>
        </p:txBody>
      </p:sp>
      <p:sp>
        <p:nvSpPr>
          <p:cNvPr id="17" name="Title 2"/>
          <p:cNvSpPr>
            <a:spLocks noGrp="1"/>
          </p:cNvSpPr>
          <p:nvPr/>
        </p:nvSpPr>
        <p:spPr bwMode="auto">
          <a:xfrm>
            <a:off x="529389" y="997710"/>
            <a:ext cx="2844174" cy="1360694"/>
          </a:xfrm>
          <a:prstGeom prst="rect">
            <a:avLst/>
          </a:prstGeom>
          <a:solidFill>
            <a:schemeClr val="accent5"/>
          </a:solidFill>
          <a:ln>
            <a:noFill/>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000" dirty="0">
                <a:solidFill>
                  <a:schemeClr val="bg1"/>
                </a:solidFill>
              </a:rPr>
              <a:t>Topic 5. </a:t>
            </a:r>
            <a:r>
              <a:rPr lang="en-US" sz="2000" dirty="0">
                <a:solidFill>
                  <a:schemeClr val="bg1"/>
                </a:solidFill>
                <a:effectLst/>
                <a:ea typeface="Times New Roman" panose="02020603050405020304" pitchFamily="18" charset="0"/>
              </a:rPr>
              <a:t>Design of weave patterns for different fabric effects</a:t>
            </a:r>
            <a:endParaRPr lang="bg-BG" sz="2800" dirty="0">
              <a:solidFill>
                <a:schemeClr val="bg1"/>
              </a:solidFill>
              <a:effectLst/>
              <a:ea typeface="Times New Roman" panose="02020603050405020304" pitchFamily="18" charset="0"/>
            </a:endParaRPr>
          </a:p>
        </p:txBody>
      </p:sp>
      <p:sp>
        <p:nvSpPr>
          <p:cNvPr id="2" name="TextBox 1">
            <a:extLst>
              <a:ext uri="{FF2B5EF4-FFF2-40B4-BE49-F238E27FC236}">
                <a16:creationId xmlns:a16="http://schemas.microsoft.com/office/drawing/2014/main" id="{1BA36A3B-1013-443B-8546-4D188CE0DD5D}"/>
              </a:ext>
            </a:extLst>
          </p:cNvPr>
          <p:cNvSpPr txBox="1"/>
          <p:nvPr/>
        </p:nvSpPr>
        <p:spPr>
          <a:xfrm>
            <a:off x="4572000" y="1219200"/>
            <a:ext cx="6934200" cy="1015663"/>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16: Weave patterns for stripe effects</a:t>
            </a:r>
          </a:p>
          <a:p>
            <a:endParaRPr lang="en-US" sz="2000" b="1" dirty="0">
              <a:solidFill>
                <a:srgbClr val="0E101A"/>
              </a:solidFill>
              <a:ea typeface="Times New Roman" panose="02020603050405020304" pitchFamily="18" charset="0"/>
            </a:endParaRPr>
          </a:p>
          <a:p>
            <a:endParaRPr lang="bg-BG" sz="2000" dirty="0"/>
          </a:p>
        </p:txBody>
      </p:sp>
      <p:sp>
        <p:nvSpPr>
          <p:cNvPr id="13" name="TextBox 12">
            <a:extLst>
              <a:ext uri="{FF2B5EF4-FFF2-40B4-BE49-F238E27FC236}">
                <a16:creationId xmlns:a16="http://schemas.microsoft.com/office/drawing/2014/main" id="{A544391F-5FBE-4AD9-A7EA-727DA509FC55}"/>
              </a:ext>
            </a:extLst>
          </p:cNvPr>
          <p:cNvSpPr txBox="1"/>
          <p:nvPr/>
        </p:nvSpPr>
        <p:spPr>
          <a:xfrm>
            <a:off x="914400" y="2871255"/>
            <a:ext cx="6934200" cy="1631216"/>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content:</a:t>
            </a:r>
          </a:p>
          <a:p>
            <a:pPr marL="342900" indent="-342900">
              <a:buFont typeface="Wingdings" panose="05000000000000000000" pitchFamily="2" charset="2"/>
              <a:buChar char="§"/>
            </a:pPr>
            <a:r>
              <a:rPr lang="en-US" sz="2000" dirty="0">
                <a:latin typeface="Arial "/>
              </a:rPr>
              <a:t>Horizontal stripe effects</a:t>
            </a:r>
          </a:p>
          <a:p>
            <a:pPr marL="342900" indent="-342900">
              <a:buFont typeface="Wingdings" panose="05000000000000000000" pitchFamily="2" charset="2"/>
              <a:buChar char="§"/>
            </a:pPr>
            <a:r>
              <a:rPr lang="en-US" sz="2000" dirty="0">
                <a:solidFill>
                  <a:srgbClr val="000000"/>
                </a:solidFill>
                <a:effectLst/>
                <a:latin typeface="Arial "/>
                <a:ea typeface="Times New Roman" panose="02020603050405020304" pitchFamily="18" charset="0"/>
              </a:rPr>
              <a:t>Vertical stripe effects</a:t>
            </a:r>
          </a:p>
          <a:p>
            <a:pPr marL="342900" indent="-342900">
              <a:buFont typeface="Wingdings" panose="05000000000000000000" pitchFamily="2" charset="2"/>
              <a:buChar char="§"/>
            </a:pPr>
            <a:r>
              <a:rPr lang="en-US" sz="2000" dirty="0">
                <a:solidFill>
                  <a:srgbClr val="000000"/>
                </a:solidFill>
                <a:latin typeface="Arial "/>
                <a:ea typeface="Times New Roman" panose="02020603050405020304" pitchFamily="18" charset="0"/>
              </a:rPr>
              <a:t>Calculation of the repeats</a:t>
            </a:r>
          </a:p>
          <a:p>
            <a:endParaRPr lang="bg-BG" sz="2000" dirty="0"/>
          </a:p>
        </p:txBody>
      </p:sp>
      <p:pic>
        <p:nvPicPr>
          <p:cNvPr id="4" name="Picture 3">
            <a:extLst>
              <a:ext uri="{FF2B5EF4-FFF2-40B4-BE49-F238E27FC236}">
                <a16:creationId xmlns:a16="http://schemas.microsoft.com/office/drawing/2014/main" id="{7932DA87-273C-4ADD-93E1-D7EF12E96E93}"/>
              </a:ext>
            </a:extLst>
          </p:cNvPr>
          <p:cNvPicPr>
            <a:picLocks noChangeAspect="1"/>
          </p:cNvPicPr>
          <p:nvPr/>
        </p:nvPicPr>
        <p:blipFill>
          <a:blip r:embed="rId5"/>
          <a:stretch>
            <a:fillRect/>
          </a:stretch>
        </p:blipFill>
        <p:spPr>
          <a:xfrm>
            <a:off x="4876800" y="2053330"/>
            <a:ext cx="5144218" cy="3400900"/>
          </a:xfrm>
          <a:prstGeom prst="rect">
            <a:avLst/>
          </a:prstGeom>
        </p:spPr>
      </p:pic>
    </p:spTree>
    <p:extLst>
      <p:ext uri="{BB962C8B-B14F-4D97-AF65-F5344CB8AC3E}">
        <p14:creationId xmlns:p14="http://schemas.microsoft.com/office/powerpoint/2010/main" val="627357845"/>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18</a:t>
            </a:fld>
            <a:endParaRPr lang="en-US" altLang="nl-BE"/>
          </a:p>
        </p:txBody>
      </p:sp>
      <p:sp>
        <p:nvSpPr>
          <p:cNvPr id="17" name="Title 2"/>
          <p:cNvSpPr>
            <a:spLocks noGrp="1"/>
          </p:cNvSpPr>
          <p:nvPr/>
        </p:nvSpPr>
        <p:spPr bwMode="auto">
          <a:xfrm>
            <a:off x="529389" y="997710"/>
            <a:ext cx="2844174" cy="1360694"/>
          </a:xfrm>
          <a:prstGeom prst="rect">
            <a:avLst/>
          </a:prstGeom>
          <a:solidFill>
            <a:schemeClr val="accent5"/>
          </a:solidFill>
          <a:ln>
            <a:noFill/>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000" dirty="0">
                <a:solidFill>
                  <a:schemeClr val="bg1"/>
                </a:solidFill>
              </a:rPr>
              <a:t>Topic 5. </a:t>
            </a:r>
            <a:r>
              <a:rPr lang="en-US" sz="2000" dirty="0">
                <a:solidFill>
                  <a:schemeClr val="bg1"/>
                </a:solidFill>
                <a:effectLst/>
                <a:ea typeface="Times New Roman" panose="02020603050405020304" pitchFamily="18" charset="0"/>
              </a:rPr>
              <a:t>Design of weave patterns for different fabric effects</a:t>
            </a:r>
            <a:endParaRPr lang="bg-BG" sz="2800" dirty="0">
              <a:solidFill>
                <a:schemeClr val="bg1"/>
              </a:solidFill>
              <a:effectLst/>
              <a:ea typeface="Times New Roman" panose="02020603050405020304" pitchFamily="18" charset="0"/>
            </a:endParaRPr>
          </a:p>
        </p:txBody>
      </p:sp>
      <p:sp>
        <p:nvSpPr>
          <p:cNvPr id="2" name="TextBox 1">
            <a:extLst>
              <a:ext uri="{FF2B5EF4-FFF2-40B4-BE49-F238E27FC236}">
                <a16:creationId xmlns:a16="http://schemas.microsoft.com/office/drawing/2014/main" id="{1BA36A3B-1013-443B-8546-4D188CE0DD5D}"/>
              </a:ext>
            </a:extLst>
          </p:cNvPr>
          <p:cNvSpPr txBox="1"/>
          <p:nvPr/>
        </p:nvSpPr>
        <p:spPr>
          <a:xfrm>
            <a:off x="4572000" y="1219200"/>
            <a:ext cx="6934200" cy="1015663"/>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17: Weave patterns for cell-like effects</a:t>
            </a:r>
          </a:p>
          <a:p>
            <a:endParaRPr lang="en-US" sz="2000" b="1" dirty="0">
              <a:solidFill>
                <a:srgbClr val="0E101A"/>
              </a:solidFill>
              <a:ea typeface="Times New Roman" panose="02020603050405020304" pitchFamily="18" charset="0"/>
            </a:endParaRPr>
          </a:p>
          <a:p>
            <a:endParaRPr lang="bg-BG" sz="2000" dirty="0"/>
          </a:p>
        </p:txBody>
      </p:sp>
      <p:sp>
        <p:nvSpPr>
          <p:cNvPr id="13" name="TextBox 12">
            <a:extLst>
              <a:ext uri="{FF2B5EF4-FFF2-40B4-BE49-F238E27FC236}">
                <a16:creationId xmlns:a16="http://schemas.microsoft.com/office/drawing/2014/main" id="{A544391F-5FBE-4AD9-A7EA-727DA509FC55}"/>
              </a:ext>
            </a:extLst>
          </p:cNvPr>
          <p:cNvSpPr txBox="1"/>
          <p:nvPr/>
        </p:nvSpPr>
        <p:spPr>
          <a:xfrm>
            <a:off x="914400" y="2871255"/>
            <a:ext cx="6934200" cy="1631216"/>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content:</a:t>
            </a:r>
          </a:p>
          <a:p>
            <a:pPr marL="342900" indent="-342900">
              <a:buFont typeface="Wingdings" panose="05000000000000000000" pitchFamily="2" charset="2"/>
              <a:buChar char="§"/>
            </a:pPr>
            <a:r>
              <a:rPr lang="en-US" sz="2000" dirty="0">
                <a:latin typeface="Arial "/>
              </a:rPr>
              <a:t>Square weaves</a:t>
            </a:r>
          </a:p>
          <a:p>
            <a:pPr marL="342900" indent="-342900">
              <a:buFont typeface="Wingdings" panose="05000000000000000000" pitchFamily="2" charset="2"/>
              <a:buChar char="§"/>
            </a:pPr>
            <a:r>
              <a:rPr lang="en-US" sz="2000" dirty="0">
                <a:solidFill>
                  <a:srgbClr val="000000"/>
                </a:solidFill>
                <a:effectLst/>
                <a:latin typeface="Arial "/>
                <a:ea typeface="Times New Roman" panose="02020603050405020304" pitchFamily="18" charset="0"/>
              </a:rPr>
              <a:t>Fancy basket weave</a:t>
            </a:r>
          </a:p>
          <a:p>
            <a:pPr marL="342900" indent="-342900">
              <a:buFont typeface="Wingdings" panose="05000000000000000000" pitchFamily="2" charset="2"/>
              <a:buChar char="§"/>
            </a:pPr>
            <a:r>
              <a:rPr lang="en-US" sz="2000" dirty="0">
                <a:solidFill>
                  <a:srgbClr val="000000"/>
                </a:solidFill>
                <a:latin typeface="Arial "/>
                <a:ea typeface="Times New Roman" panose="02020603050405020304" pitchFamily="18" charset="0"/>
              </a:rPr>
              <a:t>Calculation of the repeats</a:t>
            </a:r>
          </a:p>
          <a:p>
            <a:endParaRPr lang="bg-BG" sz="2000" dirty="0"/>
          </a:p>
        </p:txBody>
      </p:sp>
      <p:pic>
        <p:nvPicPr>
          <p:cNvPr id="6" name="Picture 5">
            <a:extLst>
              <a:ext uri="{FF2B5EF4-FFF2-40B4-BE49-F238E27FC236}">
                <a16:creationId xmlns:a16="http://schemas.microsoft.com/office/drawing/2014/main" id="{90D919EF-C678-4E02-8616-DA2CD1D6BFC0}"/>
              </a:ext>
            </a:extLst>
          </p:cNvPr>
          <p:cNvPicPr>
            <a:picLocks noChangeAspect="1"/>
          </p:cNvPicPr>
          <p:nvPr/>
        </p:nvPicPr>
        <p:blipFill>
          <a:blip r:embed="rId5"/>
          <a:stretch>
            <a:fillRect/>
          </a:stretch>
        </p:blipFill>
        <p:spPr>
          <a:xfrm>
            <a:off x="5914755" y="2056231"/>
            <a:ext cx="3867690" cy="3829584"/>
          </a:xfrm>
          <a:prstGeom prst="rect">
            <a:avLst/>
          </a:prstGeom>
        </p:spPr>
      </p:pic>
    </p:spTree>
    <p:extLst>
      <p:ext uri="{BB962C8B-B14F-4D97-AF65-F5344CB8AC3E}">
        <p14:creationId xmlns:p14="http://schemas.microsoft.com/office/powerpoint/2010/main" val="1948166575"/>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19</a:t>
            </a:fld>
            <a:endParaRPr lang="en-US" altLang="nl-BE"/>
          </a:p>
        </p:txBody>
      </p:sp>
      <p:sp>
        <p:nvSpPr>
          <p:cNvPr id="17" name="Title 2"/>
          <p:cNvSpPr>
            <a:spLocks noGrp="1"/>
          </p:cNvSpPr>
          <p:nvPr/>
        </p:nvSpPr>
        <p:spPr bwMode="auto">
          <a:xfrm>
            <a:off x="529389" y="997710"/>
            <a:ext cx="2844174" cy="1360694"/>
          </a:xfrm>
          <a:prstGeom prst="rect">
            <a:avLst/>
          </a:prstGeom>
          <a:solidFill>
            <a:schemeClr val="accent5"/>
          </a:solidFill>
          <a:ln>
            <a:noFill/>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000" dirty="0">
                <a:solidFill>
                  <a:schemeClr val="bg1"/>
                </a:solidFill>
              </a:rPr>
              <a:t>Topic 5. </a:t>
            </a:r>
            <a:r>
              <a:rPr lang="en-US" sz="2000" dirty="0">
                <a:solidFill>
                  <a:schemeClr val="bg1"/>
                </a:solidFill>
                <a:effectLst/>
                <a:ea typeface="Times New Roman" panose="02020603050405020304" pitchFamily="18" charset="0"/>
              </a:rPr>
              <a:t>Design of weave patterns for different fabric effects</a:t>
            </a:r>
            <a:endParaRPr lang="bg-BG" sz="2800" dirty="0">
              <a:solidFill>
                <a:schemeClr val="bg1"/>
              </a:solidFill>
              <a:effectLst/>
              <a:ea typeface="Times New Roman" panose="02020603050405020304" pitchFamily="18" charset="0"/>
            </a:endParaRPr>
          </a:p>
        </p:txBody>
      </p:sp>
      <p:sp>
        <p:nvSpPr>
          <p:cNvPr id="2" name="TextBox 1">
            <a:extLst>
              <a:ext uri="{FF2B5EF4-FFF2-40B4-BE49-F238E27FC236}">
                <a16:creationId xmlns:a16="http://schemas.microsoft.com/office/drawing/2014/main" id="{1BA36A3B-1013-443B-8546-4D188CE0DD5D}"/>
              </a:ext>
            </a:extLst>
          </p:cNvPr>
          <p:cNvSpPr txBox="1"/>
          <p:nvPr/>
        </p:nvSpPr>
        <p:spPr>
          <a:xfrm>
            <a:off x="4572000" y="1219200"/>
            <a:ext cx="6934200" cy="1015663"/>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18: Weave patterns for rib effects</a:t>
            </a:r>
          </a:p>
          <a:p>
            <a:endParaRPr lang="en-US" sz="2000" b="1" dirty="0">
              <a:solidFill>
                <a:srgbClr val="0E101A"/>
              </a:solidFill>
              <a:ea typeface="Times New Roman" panose="02020603050405020304" pitchFamily="18" charset="0"/>
            </a:endParaRPr>
          </a:p>
          <a:p>
            <a:endParaRPr lang="bg-BG" sz="2000" dirty="0"/>
          </a:p>
        </p:txBody>
      </p:sp>
      <p:sp>
        <p:nvSpPr>
          <p:cNvPr id="13" name="TextBox 12">
            <a:extLst>
              <a:ext uri="{FF2B5EF4-FFF2-40B4-BE49-F238E27FC236}">
                <a16:creationId xmlns:a16="http://schemas.microsoft.com/office/drawing/2014/main" id="{A544391F-5FBE-4AD9-A7EA-727DA509FC55}"/>
              </a:ext>
            </a:extLst>
          </p:cNvPr>
          <p:cNvSpPr txBox="1"/>
          <p:nvPr/>
        </p:nvSpPr>
        <p:spPr>
          <a:xfrm>
            <a:off x="914400" y="2871255"/>
            <a:ext cx="6934200" cy="2862322"/>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content:</a:t>
            </a:r>
          </a:p>
          <a:p>
            <a:pPr marL="342900" indent="-342900">
              <a:buFont typeface="Wingdings" panose="05000000000000000000" pitchFamily="2" charset="2"/>
              <a:buChar char="§"/>
            </a:pPr>
            <a:r>
              <a:rPr lang="en-US" sz="2000" dirty="0">
                <a:effectLst/>
                <a:latin typeface="Arial "/>
                <a:ea typeface="Garamond" panose="02020404030301010803" pitchFamily="18" charset="0"/>
                <a:cs typeface="Arial" panose="020B0604020202020204" pitchFamily="34" charset="0"/>
              </a:rPr>
              <a:t>Tightened rib weave</a:t>
            </a:r>
          </a:p>
          <a:p>
            <a:pPr marL="800100" lvl="1" indent="-342900">
              <a:buFont typeface="Arial" panose="020B0604020202020204" pitchFamily="34" charset="0"/>
              <a:buChar char="•"/>
            </a:pPr>
            <a:r>
              <a:rPr lang="en-US" sz="2000" dirty="0">
                <a:effectLst/>
                <a:latin typeface="Arial "/>
                <a:ea typeface="Times New Roman" panose="02020603050405020304" pitchFamily="18" charset="0"/>
                <a:cs typeface="Arial" panose="020B0604020202020204" pitchFamily="34" charset="0"/>
              </a:rPr>
              <a:t>Soleil weave</a:t>
            </a:r>
            <a:endParaRPr lang="bg-BG" sz="2000" dirty="0">
              <a:effectLst/>
              <a:latin typeface="Arial "/>
              <a:ea typeface="Calibri" panose="020F0502020204030204" pitchFamily="34" charset="0"/>
              <a:cs typeface="Arial" panose="020B0604020202020204" pitchFamily="34" charset="0"/>
            </a:endParaRPr>
          </a:p>
          <a:p>
            <a:pPr marL="800100" lvl="1" indent="-342900">
              <a:buFont typeface="Arial" panose="020B0604020202020204" pitchFamily="34" charset="0"/>
              <a:buChar char="•"/>
            </a:pPr>
            <a:r>
              <a:rPr lang="en-US" sz="2000" dirty="0">
                <a:effectLst/>
                <a:latin typeface="Arial "/>
                <a:ea typeface="Times New Roman" panose="02020603050405020304" pitchFamily="18" charset="0"/>
                <a:cs typeface="Arial" panose="020B0604020202020204" pitchFamily="34" charset="0"/>
              </a:rPr>
              <a:t>Tightened rib weave with additional threads</a:t>
            </a:r>
            <a:endParaRPr lang="bg-BG" sz="2000" dirty="0">
              <a:effectLst/>
              <a:latin typeface="Arial "/>
              <a:ea typeface="Calibri" panose="020F0502020204030204" pitchFamily="34" charset="0"/>
              <a:cs typeface="Arial" panose="020B0604020202020204" pitchFamily="34" charset="0"/>
            </a:endParaRPr>
          </a:p>
          <a:p>
            <a:pPr marL="342900" indent="-342900">
              <a:buFont typeface="Wingdings" panose="05000000000000000000" pitchFamily="2" charset="2"/>
              <a:buChar char="§"/>
            </a:pPr>
            <a:r>
              <a:rPr lang="en-US" sz="2000" dirty="0">
                <a:effectLst/>
                <a:latin typeface="Arial "/>
                <a:ea typeface="Times New Roman" panose="02020603050405020304" pitchFamily="18" charset="0"/>
                <a:cs typeface="Times New Roman" panose="02020603050405020304" pitchFamily="18" charset="0"/>
              </a:rPr>
              <a:t>Tightened twill weave with additional weft threads</a:t>
            </a:r>
            <a:endParaRPr lang="bg-BG" sz="2000" dirty="0">
              <a:effectLst/>
              <a:latin typeface="Arial "/>
              <a:ea typeface="Calibri" panose="020F0502020204030204" pitchFamily="34" charset="0"/>
              <a:cs typeface="Arial" panose="020B0604020202020204" pitchFamily="34" charset="0"/>
            </a:endParaRPr>
          </a:p>
          <a:p>
            <a:pPr marL="342900" indent="-342900">
              <a:buFont typeface="Wingdings" panose="05000000000000000000" pitchFamily="2" charset="2"/>
              <a:buChar char="§"/>
            </a:pPr>
            <a:r>
              <a:rPr lang="en-US" sz="2000" dirty="0">
                <a:effectLst/>
                <a:latin typeface="Arial "/>
                <a:ea typeface="Times New Roman" panose="02020603050405020304" pitchFamily="18" charset="0"/>
                <a:cs typeface="Times New Roman" panose="02020603050405020304" pitchFamily="18" charset="0"/>
              </a:rPr>
              <a:t>Tightened satin or sateen weave with additional weft threads</a:t>
            </a:r>
            <a:endParaRPr lang="bg-BG" sz="2000" dirty="0">
              <a:effectLst/>
              <a:latin typeface="Arial "/>
              <a:ea typeface="Calibri" panose="020F050202020403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000000"/>
                </a:solidFill>
                <a:latin typeface="Arial "/>
                <a:ea typeface="Times New Roman" panose="02020603050405020304" pitchFamily="18" charset="0"/>
              </a:rPr>
              <a:t>Calculation of the repeats</a:t>
            </a:r>
          </a:p>
          <a:p>
            <a:endParaRPr lang="bg-BG" sz="2000" dirty="0"/>
          </a:p>
        </p:txBody>
      </p:sp>
      <p:pic>
        <p:nvPicPr>
          <p:cNvPr id="4" name="Picture 3">
            <a:extLst>
              <a:ext uri="{FF2B5EF4-FFF2-40B4-BE49-F238E27FC236}">
                <a16:creationId xmlns:a16="http://schemas.microsoft.com/office/drawing/2014/main" id="{B5421632-2B31-4456-9AD1-8E35E6E0AEA3}"/>
              </a:ext>
            </a:extLst>
          </p:cNvPr>
          <p:cNvPicPr>
            <a:picLocks noChangeAspect="1"/>
          </p:cNvPicPr>
          <p:nvPr/>
        </p:nvPicPr>
        <p:blipFill>
          <a:blip r:embed="rId5"/>
          <a:stretch>
            <a:fillRect/>
          </a:stretch>
        </p:blipFill>
        <p:spPr>
          <a:xfrm>
            <a:off x="7400648" y="1780150"/>
            <a:ext cx="3962953" cy="3953427"/>
          </a:xfrm>
          <a:prstGeom prst="rect">
            <a:avLst/>
          </a:prstGeom>
        </p:spPr>
      </p:pic>
    </p:spTree>
    <p:extLst>
      <p:ext uri="{BB962C8B-B14F-4D97-AF65-F5344CB8AC3E}">
        <p14:creationId xmlns:p14="http://schemas.microsoft.com/office/powerpoint/2010/main" val="220673858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7A5077A-93A3-4EFD-A68E-E52050F75204}"/>
              </a:ext>
            </a:extLst>
          </p:cNvPr>
          <p:cNvSpPr txBox="1">
            <a:spLocks/>
          </p:cNvSpPr>
          <p:nvPr/>
        </p:nvSpPr>
        <p:spPr>
          <a:xfrm>
            <a:off x="762000" y="6092826"/>
            <a:ext cx="10744200" cy="720725"/>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1200" i="1" dirty="0">
                <a:solidFill>
                  <a:srgbClr val="0064F6"/>
                </a:solidFill>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1200" b="1" dirty="0">
              <a:solidFill>
                <a:srgbClr val="0064F6"/>
              </a:solidFill>
              <a:effectLst/>
              <a:latin typeface="Corbel" pitchFamily="34" charset="0"/>
            </a:endParaRPr>
          </a:p>
        </p:txBody>
      </p:sp>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2</a:t>
            </a:fld>
            <a:endParaRPr lang="en-US" altLang="nl-BE"/>
          </a:p>
        </p:txBody>
      </p:sp>
      <p:pic>
        <p:nvPicPr>
          <p:cNvPr id="6" name="Picture 5">
            <a:extLst>
              <a:ext uri="{FF2B5EF4-FFF2-40B4-BE49-F238E27FC236}">
                <a16:creationId xmlns:a16="http://schemas.microsoft.com/office/drawing/2014/main" id="{B84F0217-B868-4324-B76D-5C94BE84C209}"/>
              </a:ext>
            </a:extLst>
          </p:cNvPr>
          <p:cNvPicPr>
            <a:picLocks noChangeAspect="1"/>
          </p:cNvPicPr>
          <p:nvPr/>
        </p:nvPicPr>
        <p:blipFill>
          <a:blip r:embed="rId5"/>
          <a:stretch>
            <a:fillRect/>
          </a:stretch>
        </p:blipFill>
        <p:spPr>
          <a:xfrm>
            <a:off x="2674790" y="981503"/>
            <a:ext cx="6739419" cy="5038297"/>
          </a:xfrm>
          <a:prstGeom prst="rect">
            <a:avLst/>
          </a:prstGeom>
        </p:spPr>
      </p:pic>
    </p:spTree>
    <p:extLst>
      <p:ext uri="{BB962C8B-B14F-4D97-AF65-F5344CB8AC3E}">
        <p14:creationId xmlns:p14="http://schemas.microsoft.com/office/powerpoint/2010/main" val="2756790388"/>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20</a:t>
            </a:fld>
            <a:endParaRPr lang="en-US" altLang="nl-BE"/>
          </a:p>
        </p:txBody>
      </p:sp>
      <p:sp>
        <p:nvSpPr>
          <p:cNvPr id="17" name="Title 2"/>
          <p:cNvSpPr>
            <a:spLocks noGrp="1"/>
          </p:cNvSpPr>
          <p:nvPr/>
        </p:nvSpPr>
        <p:spPr bwMode="auto">
          <a:xfrm>
            <a:off x="529389" y="997710"/>
            <a:ext cx="2844174" cy="1360694"/>
          </a:xfrm>
          <a:prstGeom prst="rect">
            <a:avLst/>
          </a:prstGeom>
          <a:solidFill>
            <a:schemeClr val="accent5"/>
          </a:solidFill>
          <a:ln>
            <a:noFill/>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000" dirty="0">
                <a:solidFill>
                  <a:schemeClr val="bg1"/>
                </a:solidFill>
              </a:rPr>
              <a:t>Topic 5. </a:t>
            </a:r>
            <a:r>
              <a:rPr lang="en-US" sz="2000" dirty="0">
                <a:solidFill>
                  <a:schemeClr val="bg1"/>
                </a:solidFill>
                <a:effectLst/>
                <a:ea typeface="Times New Roman" panose="02020603050405020304" pitchFamily="18" charset="0"/>
              </a:rPr>
              <a:t>Design of weave patterns for different fabric effects</a:t>
            </a:r>
            <a:endParaRPr lang="bg-BG" sz="2800" dirty="0">
              <a:solidFill>
                <a:schemeClr val="bg1"/>
              </a:solidFill>
              <a:effectLst/>
              <a:ea typeface="Times New Roman" panose="02020603050405020304" pitchFamily="18" charset="0"/>
            </a:endParaRPr>
          </a:p>
        </p:txBody>
      </p:sp>
      <p:sp>
        <p:nvSpPr>
          <p:cNvPr id="2" name="TextBox 1">
            <a:extLst>
              <a:ext uri="{FF2B5EF4-FFF2-40B4-BE49-F238E27FC236}">
                <a16:creationId xmlns:a16="http://schemas.microsoft.com/office/drawing/2014/main" id="{1BA36A3B-1013-443B-8546-4D188CE0DD5D}"/>
              </a:ext>
            </a:extLst>
          </p:cNvPr>
          <p:cNvSpPr txBox="1"/>
          <p:nvPr/>
        </p:nvSpPr>
        <p:spPr>
          <a:xfrm>
            <a:off x="4572000" y="1219200"/>
            <a:ext cx="6934200" cy="1015663"/>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19: Weave patterns for diagonal effects</a:t>
            </a:r>
          </a:p>
          <a:p>
            <a:endParaRPr lang="en-US" sz="2000" b="1" dirty="0">
              <a:solidFill>
                <a:srgbClr val="0E101A"/>
              </a:solidFill>
              <a:ea typeface="Times New Roman" panose="02020603050405020304" pitchFamily="18" charset="0"/>
            </a:endParaRPr>
          </a:p>
          <a:p>
            <a:endParaRPr lang="bg-BG" sz="2000" dirty="0"/>
          </a:p>
        </p:txBody>
      </p:sp>
      <p:sp>
        <p:nvSpPr>
          <p:cNvPr id="13" name="TextBox 12">
            <a:extLst>
              <a:ext uri="{FF2B5EF4-FFF2-40B4-BE49-F238E27FC236}">
                <a16:creationId xmlns:a16="http://schemas.microsoft.com/office/drawing/2014/main" id="{A544391F-5FBE-4AD9-A7EA-727DA509FC55}"/>
              </a:ext>
            </a:extLst>
          </p:cNvPr>
          <p:cNvSpPr txBox="1"/>
          <p:nvPr/>
        </p:nvSpPr>
        <p:spPr>
          <a:xfrm>
            <a:off x="914400" y="2871255"/>
            <a:ext cx="6934200" cy="2246769"/>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content:</a:t>
            </a:r>
          </a:p>
          <a:p>
            <a:pPr marL="342900" indent="-342900">
              <a:buFont typeface="Wingdings" panose="05000000000000000000" pitchFamily="2" charset="2"/>
              <a:buChar char="§"/>
            </a:pPr>
            <a:r>
              <a:rPr lang="en-US" sz="2000" dirty="0">
                <a:effectLst/>
                <a:latin typeface="Arial "/>
                <a:ea typeface="Garamond" panose="02020404030301010803" pitchFamily="18" charset="0"/>
                <a:cs typeface="Arial" panose="020B0604020202020204" pitchFamily="34" charset="0"/>
              </a:rPr>
              <a:t>Elongated twill weave</a:t>
            </a:r>
          </a:p>
          <a:p>
            <a:pPr marL="342900" indent="-342900">
              <a:buFont typeface="Wingdings" panose="05000000000000000000" pitchFamily="2" charset="2"/>
              <a:buChar char="§"/>
            </a:pPr>
            <a:r>
              <a:rPr lang="en-US" sz="2000" dirty="0">
                <a:effectLst/>
                <a:latin typeface="Arial "/>
                <a:ea typeface="Garamond" panose="02020404030301010803" pitchFamily="18" charset="0"/>
                <a:cs typeface="Arial" panose="020B0604020202020204" pitchFamily="34" charset="0"/>
              </a:rPr>
              <a:t>Diagonal rib weave</a:t>
            </a:r>
          </a:p>
          <a:p>
            <a:pPr marL="342900" indent="-342900">
              <a:buFont typeface="Wingdings" panose="05000000000000000000" pitchFamily="2" charset="2"/>
              <a:buChar char="§"/>
            </a:pPr>
            <a:r>
              <a:rPr lang="en-US" sz="2000" dirty="0">
                <a:effectLst/>
                <a:latin typeface="Arial "/>
                <a:ea typeface="Garamond" panose="02020404030301010803" pitchFamily="18" charset="0"/>
                <a:cs typeface="Arial" panose="020B0604020202020204" pitchFamily="34" charset="0"/>
              </a:rPr>
              <a:t>Fancy diagonal twill weave</a:t>
            </a:r>
          </a:p>
          <a:p>
            <a:pPr marL="342900" indent="-342900">
              <a:buFont typeface="Wingdings" panose="05000000000000000000" pitchFamily="2" charset="2"/>
              <a:buChar char="§"/>
            </a:pPr>
            <a:r>
              <a:rPr lang="en-US" sz="2000" dirty="0">
                <a:effectLst/>
                <a:latin typeface="Arial "/>
                <a:ea typeface="Garamond" panose="02020404030301010803" pitchFamily="18" charset="0"/>
                <a:cs typeface="Arial" panose="020B0604020202020204" pitchFamily="34" charset="0"/>
              </a:rPr>
              <a:t>Broken twill weave</a:t>
            </a:r>
            <a:endParaRPr lang="bg-BG" sz="2000" dirty="0">
              <a:effectLst/>
              <a:latin typeface="Arial "/>
              <a:ea typeface="Calibri" panose="020F050202020403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000000"/>
                </a:solidFill>
                <a:latin typeface="Arial "/>
                <a:ea typeface="Times New Roman" panose="02020603050405020304" pitchFamily="18" charset="0"/>
              </a:rPr>
              <a:t>Calculation of the repeats</a:t>
            </a:r>
          </a:p>
          <a:p>
            <a:endParaRPr lang="bg-BG" sz="2000" dirty="0"/>
          </a:p>
        </p:txBody>
      </p:sp>
      <p:pic>
        <p:nvPicPr>
          <p:cNvPr id="6" name="Picture 5">
            <a:extLst>
              <a:ext uri="{FF2B5EF4-FFF2-40B4-BE49-F238E27FC236}">
                <a16:creationId xmlns:a16="http://schemas.microsoft.com/office/drawing/2014/main" id="{30074BFF-F970-46F0-9278-907978204D64}"/>
              </a:ext>
            </a:extLst>
          </p:cNvPr>
          <p:cNvPicPr>
            <a:picLocks noChangeAspect="1"/>
          </p:cNvPicPr>
          <p:nvPr/>
        </p:nvPicPr>
        <p:blipFill>
          <a:blip r:embed="rId5"/>
          <a:stretch>
            <a:fillRect/>
          </a:stretch>
        </p:blipFill>
        <p:spPr>
          <a:xfrm>
            <a:off x="8800691" y="2723233"/>
            <a:ext cx="2934109" cy="2991267"/>
          </a:xfrm>
          <a:prstGeom prst="rect">
            <a:avLst/>
          </a:prstGeom>
        </p:spPr>
      </p:pic>
      <p:pic>
        <p:nvPicPr>
          <p:cNvPr id="8" name="Picture 7">
            <a:extLst>
              <a:ext uri="{FF2B5EF4-FFF2-40B4-BE49-F238E27FC236}">
                <a16:creationId xmlns:a16="http://schemas.microsoft.com/office/drawing/2014/main" id="{F44C3DC1-4311-4904-9B54-D516546FCF11}"/>
              </a:ext>
            </a:extLst>
          </p:cNvPr>
          <p:cNvPicPr>
            <a:picLocks noChangeAspect="1"/>
          </p:cNvPicPr>
          <p:nvPr/>
        </p:nvPicPr>
        <p:blipFill>
          <a:blip r:embed="rId6"/>
          <a:stretch>
            <a:fillRect/>
          </a:stretch>
        </p:blipFill>
        <p:spPr>
          <a:xfrm>
            <a:off x="5373238" y="2284516"/>
            <a:ext cx="2619741" cy="3458058"/>
          </a:xfrm>
          <a:prstGeom prst="rect">
            <a:avLst/>
          </a:prstGeom>
        </p:spPr>
      </p:pic>
    </p:spTree>
    <p:extLst>
      <p:ext uri="{BB962C8B-B14F-4D97-AF65-F5344CB8AC3E}">
        <p14:creationId xmlns:p14="http://schemas.microsoft.com/office/powerpoint/2010/main" val="4063453557"/>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21</a:t>
            </a:fld>
            <a:endParaRPr lang="en-US" altLang="nl-BE"/>
          </a:p>
        </p:txBody>
      </p:sp>
      <p:sp>
        <p:nvSpPr>
          <p:cNvPr id="17" name="Title 2"/>
          <p:cNvSpPr>
            <a:spLocks noGrp="1"/>
          </p:cNvSpPr>
          <p:nvPr/>
        </p:nvSpPr>
        <p:spPr bwMode="auto">
          <a:xfrm>
            <a:off x="529389" y="997710"/>
            <a:ext cx="2844174" cy="1360694"/>
          </a:xfrm>
          <a:prstGeom prst="rect">
            <a:avLst/>
          </a:prstGeom>
          <a:solidFill>
            <a:schemeClr val="accent5"/>
          </a:solidFill>
          <a:ln>
            <a:noFill/>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000" dirty="0">
                <a:solidFill>
                  <a:schemeClr val="bg1"/>
                </a:solidFill>
              </a:rPr>
              <a:t>Topic 5. </a:t>
            </a:r>
            <a:r>
              <a:rPr lang="en-US" sz="2000" dirty="0">
                <a:solidFill>
                  <a:schemeClr val="bg1"/>
                </a:solidFill>
                <a:effectLst/>
                <a:ea typeface="Times New Roman" panose="02020603050405020304" pitchFamily="18" charset="0"/>
              </a:rPr>
              <a:t>Design of weave patterns for different fabric effects</a:t>
            </a:r>
            <a:endParaRPr lang="bg-BG" sz="2800" dirty="0">
              <a:solidFill>
                <a:schemeClr val="bg1"/>
              </a:solidFill>
              <a:effectLst/>
              <a:ea typeface="Times New Roman" panose="02020603050405020304" pitchFamily="18" charset="0"/>
            </a:endParaRPr>
          </a:p>
        </p:txBody>
      </p:sp>
      <p:sp>
        <p:nvSpPr>
          <p:cNvPr id="2" name="TextBox 1">
            <a:extLst>
              <a:ext uri="{FF2B5EF4-FFF2-40B4-BE49-F238E27FC236}">
                <a16:creationId xmlns:a16="http://schemas.microsoft.com/office/drawing/2014/main" id="{1BA36A3B-1013-443B-8546-4D188CE0DD5D}"/>
              </a:ext>
            </a:extLst>
          </p:cNvPr>
          <p:cNvSpPr txBox="1"/>
          <p:nvPr/>
        </p:nvSpPr>
        <p:spPr>
          <a:xfrm>
            <a:off x="4572000" y="1219200"/>
            <a:ext cx="6934200" cy="1015663"/>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20: Weave patterns for zig-zag effects</a:t>
            </a:r>
          </a:p>
          <a:p>
            <a:endParaRPr lang="en-US" sz="2000" b="1" dirty="0">
              <a:solidFill>
                <a:srgbClr val="0E101A"/>
              </a:solidFill>
              <a:ea typeface="Times New Roman" panose="02020603050405020304" pitchFamily="18" charset="0"/>
            </a:endParaRPr>
          </a:p>
          <a:p>
            <a:endParaRPr lang="bg-BG" sz="2000" dirty="0"/>
          </a:p>
        </p:txBody>
      </p:sp>
      <p:sp>
        <p:nvSpPr>
          <p:cNvPr id="13" name="TextBox 12">
            <a:extLst>
              <a:ext uri="{FF2B5EF4-FFF2-40B4-BE49-F238E27FC236}">
                <a16:creationId xmlns:a16="http://schemas.microsoft.com/office/drawing/2014/main" id="{A544391F-5FBE-4AD9-A7EA-727DA509FC55}"/>
              </a:ext>
            </a:extLst>
          </p:cNvPr>
          <p:cNvSpPr txBox="1"/>
          <p:nvPr/>
        </p:nvSpPr>
        <p:spPr>
          <a:xfrm>
            <a:off x="914400" y="2871255"/>
            <a:ext cx="6934200" cy="1631216"/>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content:</a:t>
            </a:r>
          </a:p>
          <a:p>
            <a:pPr marL="342900" indent="-342900">
              <a:buFont typeface="Wingdings" panose="05000000000000000000" pitchFamily="2" charset="2"/>
              <a:buChar char="§"/>
            </a:pPr>
            <a:r>
              <a:rPr lang="en-US" sz="2000" dirty="0">
                <a:effectLst/>
                <a:latin typeface="Arial "/>
                <a:ea typeface="Times New Roman" panose="02020603050405020304" pitchFamily="18" charset="0"/>
                <a:cs typeface="Arial" panose="020B0604020202020204" pitchFamily="34" charset="0"/>
              </a:rPr>
              <a:t>Zig-zag rib </a:t>
            </a:r>
            <a:r>
              <a:rPr lang="en-US" sz="2000" dirty="0">
                <a:effectLst/>
                <a:latin typeface="Arial "/>
                <a:ea typeface="Garamond" panose="02020404030301010803" pitchFamily="18" charset="0"/>
                <a:cs typeface="Arial" panose="020B0604020202020204" pitchFamily="34" charset="0"/>
              </a:rPr>
              <a:t>weave</a:t>
            </a:r>
          </a:p>
          <a:p>
            <a:pPr marL="342900" indent="-342900">
              <a:buFont typeface="Wingdings" panose="05000000000000000000" pitchFamily="2" charset="2"/>
              <a:buChar char="§"/>
            </a:pPr>
            <a:r>
              <a:rPr lang="en-US" sz="2000" dirty="0">
                <a:effectLst/>
                <a:latin typeface="Arial "/>
                <a:ea typeface="Times New Roman" panose="02020603050405020304" pitchFamily="18" charset="0"/>
                <a:cs typeface="Arial" panose="020B0604020202020204" pitchFamily="34" charset="0"/>
              </a:rPr>
              <a:t>Herringbone twill </a:t>
            </a:r>
            <a:r>
              <a:rPr lang="en-US" sz="2000" dirty="0">
                <a:effectLst/>
                <a:latin typeface="Arial "/>
                <a:ea typeface="Garamond" panose="02020404030301010803" pitchFamily="18" charset="0"/>
                <a:cs typeface="Arial" panose="020B0604020202020204" pitchFamily="34" charset="0"/>
              </a:rPr>
              <a:t>weave</a:t>
            </a:r>
            <a:endParaRPr lang="en-US" sz="2000" dirty="0">
              <a:latin typeface="Arial "/>
              <a:ea typeface="Garamond" panose="02020404030301010803" pitchFamily="18" charset="0"/>
              <a:cs typeface="Arial" panose="020B0604020202020204" pitchFamily="34" charset="0"/>
            </a:endParaRPr>
          </a:p>
          <a:p>
            <a:pPr marL="342900" indent="-342900">
              <a:buFont typeface="Wingdings" panose="05000000000000000000" pitchFamily="2" charset="2"/>
              <a:buChar char="§"/>
            </a:pPr>
            <a:r>
              <a:rPr lang="en-US" sz="2000" dirty="0">
                <a:solidFill>
                  <a:srgbClr val="000000"/>
                </a:solidFill>
                <a:latin typeface="Arial "/>
                <a:ea typeface="Times New Roman" panose="02020603050405020304" pitchFamily="18" charset="0"/>
              </a:rPr>
              <a:t>Calculation of the repeats</a:t>
            </a:r>
          </a:p>
          <a:p>
            <a:endParaRPr lang="bg-BG" sz="2000" dirty="0"/>
          </a:p>
        </p:txBody>
      </p:sp>
      <p:pic>
        <p:nvPicPr>
          <p:cNvPr id="4" name="Picture 3">
            <a:extLst>
              <a:ext uri="{FF2B5EF4-FFF2-40B4-BE49-F238E27FC236}">
                <a16:creationId xmlns:a16="http://schemas.microsoft.com/office/drawing/2014/main" id="{98B93D33-430E-407E-A21B-EC60F499F310}"/>
              </a:ext>
            </a:extLst>
          </p:cNvPr>
          <p:cNvPicPr>
            <a:picLocks noChangeAspect="1"/>
          </p:cNvPicPr>
          <p:nvPr/>
        </p:nvPicPr>
        <p:blipFill>
          <a:blip r:embed="rId5"/>
          <a:stretch>
            <a:fillRect/>
          </a:stretch>
        </p:blipFill>
        <p:spPr>
          <a:xfrm>
            <a:off x="4777248" y="1919122"/>
            <a:ext cx="4017839" cy="2379664"/>
          </a:xfrm>
          <a:prstGeom prst="rect">
            <a:avLst/>
          </a:prstGeom>
        </p:spPr>
      </p:pic>
      <p:pic>
        <p:nvPicPr>
          <p:cNvPr id="11" name="Picture 10">
            <a:extLst>
              <a:ext uri="{FF2B5EF4-FFF2-40B4-BE49-F238E27FC236}">
                <a16:creationId xmlns:a16="http://schemas.microsoft.com/office/drawing/2014/main" id="{C36E82A3-19A4-4E2D-BFBD-04119AAA5BC1}"/>
              </a:ext>
            </a:extLst>
          </p:cNvPr>
          <p:cNvPicPr>
            <a:picLocks noChangeAspect="1"/>
          </p:cNvPicPr>
          <p:nvPr/>
        </p:nvPicPr>
        <p:blipFill>
          <a:blip r:embed="rId6"/>
          <a:stretch>
            <a:fillRect/>
          </a:stretch>
        </p:blipFill>
        <p:spPr>
          <a:xfrm>
            <a:off x="7387604" y="4502471"/>
            <a:ext cx="4448796" cy="2210108"/>
          </a:xfrm>
          <a:prstGeom prst="rect">
            <a:avLst/>
          </a:prstGeom>
        </p:spPr>
      </p:pic>
    </p:spTree>
    <p:extLst>
      <p:ext uri="{BB962C8B-B14F-4D97-AF65-F5344CB8AC3E}">
        <p14:creationId xmlns:p14="http://schemas.microsoft.com/office/powerpoint/2010/main" val="303596257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22</a:t>
            </a:fld>
            <a:endParaRPr lang="en-US" altLang="nl-BE"/>
          </a:p>
        </p:txBody>
      </p:sp>
      <p:sp>
        <p:nvSpPr>
          <p:cNvPr id="17" name="Title 2"/>
          <p:cNvSpPr>
            <a:spLocks noGrp="1"/>
          </p:cNvSpPr>
          <p:nvPr/>
        </p:nvSpPr>
        <p:spPr bwMode="auto">
          <a:xfrm>
            <a:off x="529389" y="997710"/>
            <a:ext cx="2844174" cy="1360694"/>
          </a:xfrm>
          <a:prstGeom prst="rect">
            <a:avLst/>
          </a:prstGeom>
          <a:solidFill>
            <a:schemeClr val="accent5"/>
          </a:solidFill>
          <a:ln>
            <a:noFill/>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000" dirty="0">
                <a:solidFill>
                  <a:schemeClr val="bg1"/>
                </a:solidFill>
              </a:rPr>
              <a:t>Topic 5. </a:t>
            </a:r>
            <a:r>
              <a:rPr lang="en-US" sz="2000" dirty="0">
                <a:solidFill>
                  <a:schemeClr val="bg1"/>
                </a:solidFill>
                <a:effectLst/>
                <a:ea typeface="Times New Roman" panose="02020603050405020304" pitchFamily="18" charset="0"/>
              </a:rPr>
              <a:t>Design of weave patterns for different fabric effects</a:t>
            </a:r>
            <a:endParaRPr lang="bg-BG" sz="2800" dirty="0">
              <a:solidFill>
                <a:schemeClr val="bg1"/>
              </a:solidFill>
              <a:effectLst/>
              <a:ea typeface="Times New Roman" panose="02020603050405020304" pitchFamily="18" charset="0"/>
            </a:endParaRPr>
          </a:p>
        </p:txBody>
      </p:sp>
      <p:sp>
        <p:nvSpPr>
          <p:cNvPr id="2" name="TextBox 1">
            <a:extLst>
              <a:ext uri="{FF2B5EF4-FFF2-40B4-BE49-F238E27FC236}">
                <a16:creationId xmlns:a16="http://schemas.microsoft.com/office/drawing/2014/main" id="{1BA36A3B-1013-443B-8546-4D188CE0DD5D}"/>
              </a:ext>
            </a:extLst>
          </p:cNvPr>
          <p:cNvSpPr txBox="1"/>
          <p:nvPr/>
        </p:nvSpPr>
        <p:spPr>
          <a:xfrm>
            <a:off x="4572000" y="1219200"/>
            <a:ext cx="6934200" cy="1015663"/>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21: Weave patterns for curved effects</a:t>
            </a:r>
          </a:p>
          <a:p>
            <a:endParaRPr lang="en-US" sz="2000" b="1" dirty="0">
              <a:solidFill>
                <a:srgbClr val="0E101A"/>
              </a:solidFill>
              <a:ea typeface="Times New Roman" panose="02020603050405020304" pitchFamily="18" charset="0"/>
            </a:endParaRPr>
          </a:p>
          <a:p>
            <a:endParaRPr lang="bg-BG" sz="2000" dirty="0"/>
          </a:p>
        </p:txBody>
      </p:sp>
      <p:sp>
        <p:nvSpPr>
          <p:cNvPr id="13" name="TextBox 12">
            <a:extLst>
              <a:ext uri="{FF2B5EF4-FFF2-40B4-BE49-F238E27FC236}">
                <a16:creationId xmlns:a16="http://schemas.microsoft.com/office/drawing/2014/main" id="{A544391F-5FBE-4AD9-A7EA-727DA509FC55}"/>
              </a:ext>
            </a:extLst>
          </p:cNvPr>
          <p:cNvSpPr txBox="1"/>
          <p:nvPr/>
        </p:nvSpPr>
        <p:spPr>
          <a:xfrm>
            <a:off x="914400" y="2871255"/>
            <a:ext cx="6934200" cy="1908215"/>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content:</a:t>
            </a:r>
          </a:p>
          <a:p>
            <a:pPr marL="342900" indent="-342900">
              <a:buFont typeface="Wingdings" panose="05000000000000000000" pitchFamily="2" charset="2"/>
              <a:buChar char="§"/>
            </a:pPr>
            <a:r>
              <a:rPr lang="en-US" sz="2000" dirty="0">
                <a:effectLst/>
                <a:latin typeface="Arial "/>
                <a:ea typeface="Times New Roman" panose="02020603050405020304" pitchFamily="18" charset="0"/>
                <a:cs typeface="Arial" panose="020B0604020202020204" pitchFamily="34" charset="0"/>
              </a:rPr>
              <a:t>Curved twill </a:t>
            </a:r>
            <a:r>
              <a:rPr lang="en-US" sz="2000" dirty="0">
                <a:effectLst/>
                <a:latin typeface="Arial "/>
                <a:ea typeface="Garamond" panose="02020404030301010803" pitchFamily="18" charset="0"/>
                <a:cs typeface="Arial" panose="020B0604020202020204" pitchFamily="34" charset="0"/>
              </a:rPr>
              <a:t>weave</a:t>
            </a:r>
          </a:p>
          <a:p>
            <a:pPr marL="342900" indent="-342900">
              <a:buFont typeface="Wingdings" panose="05000000000000000000" pitchFamily="2" charset="2"/>
              <a:buChar char="§"/>
            </a:pPr>
            <a:r>
              <a:rPr lang="en-US" sz="2000" dirty="0">
                <a:effectLst/>
                <a:latin typeface="Arial "/>
                <a:ea typeface="Times New Roman" panose="02020603050405020304" pitchFamily="18" charset="0"/>
                <a:cs typeface="Arial" panose="020B0604020202020204" pitchFamily="34" charset="0"/>
              </a:rPr>
              <a:t>Curved zig-zag twill </a:t>
            </a:r>
            <a:r>
              <a:rPr lang="en-US" sz="2000" dirty="0">
                <a:effectLst/>
                <a:latin typeface="Arial "/>
                <a:ea typeface="Garamond" panose="02020404030301010803" pitchFamily="18" charset="0"/>
                <a:cs typeface="Arial" panose="020B0604020202020204" pitchFamily="34" charset="0"/>
              </a:rPr>
              <a:t>weave</a:t>
            </a:r>
          </a:p>
          <a:p>
            <a:pPr marL="342900" indent="-342900">
              <a:buFont typeface="Wingdings" panose="05000000000000000000" pitchFamily="2" charset="2"/>
              <a:buChar char="§"/>
            </a:pPr>
            <a:r>
              <a:rPr lang="en-US" sz="2000" dirty="0">
                <a:solidFill>
                  <a:srgbClr val="000000"/>
                </a:solidFill>
                <a:latin typeface="Arial "/>
                <a:ea typeface="Times New Roman" panose="02020603050405020304" pitchFamily="18" charset="0"/>
              </a:rPr>
              <a:t>Calculation of the repeats</a:t>
            </a:r>
          </a:p>
          <a:p>
            <a:pPr marL="342900" indent="-342900">
              <a:buFont typeface="Wingdings" panose="05000000000000000000" pitchFamily="2" charset="2"/>
              <a:buChar char="§"/>
            </a:pPr>
            <a:endParaRPr lang="en-US" b="1" dirty="0">
              <a:latin typeface="Garamond" panose="02020404030301010803" pitchFamily="18" charset="0"/>
              <a:ea typeface="Garamond" panose="02020404030301010803" pitchFamily="18" charset="0"/>
              <a:cs typeface="Arial" panose="020B0604020202020204" pitchFamily="34" charset="0"/>
            </a:endParaRPr>
          </a:p>
          <a:p>
            <a:endParaRPr lang="bg-BG" sz="2000" dirty="0"/>
          </a:p>
        </p:txBody>
      </p:sp>
      <p:pic>
        <p:nvPicPr>
          <p:cNvPr id="6" name="Picture 5">
            <a:extLst>
              <a:ext uri="{FF2B5EF4-FFF2-40B4-BE49-F238E27FC236}">
                <a16:creationId xmlns:a16="http://schemas.microsoft.com/office/drawing/2014/main" id="{3F099875-3CF5-4768-AC1C-4530AC61A5DD}"/>
              </a:ext>
            </a:extLst>
          </p:cNvPr>
          <p:cNvPicPr>
            <a:picLocks noChangeAspect="1"/>
          </p:cNvPicPr>
          <p:nvPr/>
        </p:nvPicPr>
        <p:blipFill>
          <a:blip r:embed="rId5"/>
          <a:stretch>
            <a:fillRect/>
          </a:stretch>
        </p:blipFill>
        <p:spPr>
          <a:xfrm>
            <a:off x="4480662" y="2237033"/>
            <a:ext cx="7278201" cy="3401767"/>
          </a:xfrm>
          <a:prstGeom prst="rect">
            <a:avLst/>
          </a:prstGeom>
        </p:spPr>
      </p:pic>
    </p:spTree>
    <p:extLst>
      <p:ext uri="{BB962C8B-B14F-4D97-AF65-F5344CB8AC3E}">
        <p14:creationId xmlns:p14="http://schemas.microsoft.com/office/powerpoint/2010/main" val="1779234533"/>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23</a:t>
            </a:fld>
            <a:endParaRPr lang="en-US" altLang="nl-BE"/>
          </a:p>
        </p:txBody>
      </p:sp>
      <p:sp>
        <p:nvSpPr>
          <p:cNvPr id="17" name="Title 2"/>
          <p:cNvSpPr>
            <a:spLocks noGrp="1"/>
          </p:cNvSpPr>
          <p:nvPr/>
        </p:nvSpPr>
        <p:spPr bwMode="auto">
          <a:xfrm>
            <a:off x="529389" y="997710"/>
            <a:ext cx="2844174" cy="1360694"/>
          </a:xfrm>
          <a:prstGeom prst="rect">
            <a:avLst/>
          </a:prstGeom>
          <a:solidFill>
            <a:schemeClr val="accent5"/>
          </a:solidFill>
          <a:ln>
            <a:noFill/>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000" dirty="0">
                <a:solidFill>
                  <a:schemeClr val="bg1"/>
                </a:solidFill>
              </a:rPr>
              <a:t>Topic 5. </a:t>
            </a:r>
            <a:r>
              <a:rPr lang="en-US" sz="2000" dirty="0">
                <a:solidFill>
                  <a:schemeClr val="bg1"/>
                </a:solidFill>
                <a:effectLst/>
                <a:ea typeface="Times New Roman" panose="02020603050405020304" pitchFamily="18" charset="0"/>
              </a:rPr>
              <a:t>Design of weave patterns for different fabric effects</a:t>
            </a:r>
            <a:endParaRPr lang="bg-BG" sz="2800" dirty="0">
              <a:solidFill>
                <a:schemeClr val="bg1"/>
              </a:solidFill>
              <a:effectLst/>
              <a:ea typeface="Times New Roman" panose="02020603050405020304" pitchFamily="18" charset="0"/>
            </a:endParaRPr>
          </a:p>
        </p:txBody>
      </p:sp>
      <p:sp>
        <p:nvSpPr>
          <p:cNvPr id="2" name="TextBox 1">
            <a:extLst>
              <a:ext uri="{FF2B5EF4-FFF2-40B4-BE49-F238E27FC236}">
                <a16:creationId xmlns:a16="http://schemas.microsoft.com/office/drawing/2014/main" id="{1BA36A3B-1013-443B-8546-4D188CE0DD5D}"/>
              </a:ext>
            </a:extLst>
          </p:cNvPr>
          <p:cNvSpPr txBox="1"/>
          <p:nvPr/>
        </p:nvSpPr>
        <p:spPr>
          <a:xfrm>
            <a:off x="4572000" y="1219200"/>
            <a:ext cx="6934200" cy="1015663"/>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22: Weave patterns for 3D effects</a:t>
            </a:r>
          </a:p>
          <a:p>
            <a:endParaRPr lang="en-US" sz="2000" b="1" dirty="0">
              <a:solidFill>
                <a:srgbClr val="0E101A"/>
              </a:solidFill>
              <a:ea typeface="Times New Roman" panose="02020603050405020304" pitchFamily="18" charset="0"/>
            </a:endParaRPr>
          </a:p>
          <a:p>
            <a:endParaRPr lang="bg-BG" sz="2000" dirty="0"/>
          </a:p>
        </p:txBody>
      </p:sp>
      <p:sp>
        <p:nvSpPr>
          <p:cNvPr id="13" name="TextBox 12">
            <a:extLst>
              <a:ext uri="{FF2B5EF4-FFF2-40B4-BE49-F238E27FC236}">
                <a16:creationId xmlns:a16="http://schemas.microsoft.com/office/drawing/2014/main" id="{A544391F-5FBE-4AD9-A7EA-727DA509FC55}"/>
              </a:ext>
            </a:extLst>
          </p:cNvPr>
          <p:cNvSpPr txBox="1"/>
          <p:nvPr/>
        </p:nvSpPr>
        <p:spPr>
          <a:xfrm>
            <a:off x="914400" y="2871255"/>
            <a:ext cx="6934200" cy="1600438"/>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content:</a:t>
            </a:r>
          </a:p>
          <a:p>
            <a:pPr marL="342900" indent="-342900">
              <a:buFont typeface="Wingdings" panose="05000000000000000000" pitchFamily="2" charset="2"/>
              <a:buChar char="§"/>
            </a:pPr>
            <a:r>
              <a:rPr lang="en-US" sz="2000" dirty="0">
                <a:effectLst/>
                <a:latin typeface="Arial "/>
                <a:ea typeface="Times New Roman" panose="02020603050405020304" pitchFamily="18" charset="0"/>
                <a:cs typeface="Arial" panose="020B0604020202020204" pitchFamily="34" charset="0"/>
              </a:rPr>
              <a:t>Waffle weaves</a:t>
            </a:r>
            <a:endParaRPr lang="en-US" sz="2000" dirty="0">
              <a:effectLst/>
              <a:latin typeface="Arial "/>
              <a:ea typeface="Garamond" panose="02020404030301010803" pitchFamily="18" charset="0"/>
              <a:cs typeface="Arial" panose="020B0604020202020204" pitchFamily="34" charset="0"/>
            </a:endParaRPr>
          </a:p>
          <a:p>
            <a:pPr marL="342900" indent="-342900">
              <a:buFont typeface="Wingdings" panose="05000000000000000000" pitchFamily="2" charset="2"/>
              <a:buChar char="§"/>
            </a:pPr>
            <a:r>
              <a:rPr lang="en-US" sz="2000" dirty="0">
                <a:solidFill>
                  <a:srgbClr val="000000"/>
                </a:solidFill>
                <a:latin typeface="Arial "/>
                <a:ea typeface="Times New Roman" panose="02020603050405020304" pitchFamily="18" charset="0"/>
              </a:rPr>
              <a:t>Calculation of the repeats</a:t>
            </a:r>
          </a:p>
          <a:p>
            <a:pPr marL="342900" indent="-342900">
              <a:buFont typeface="Wingdings" panose="05000000000000000000" pitchFamily="2" charset="2"/>
              <a:buChar char="§"/>
            </a:pPr>
            <a:endParaRPr lang="en-US" b="1" dirty="0">
              <a:latin typeface="Garamond" panose="02020404030301010803" pitchFamily="18" charset="0"/>
              <a:ea typeface="Garamond" panose="02020404030301010803" pitchFamily="18" charset="0"/>
              <a:cs typeface="Arial" panose="020B0604020202020204" pitchFamily="34" charset="0"/>
            </a:endParaRPr>
          </a:p>
          <a:p>
            <a:endParaRPr lang="bg-BG" sz="2000" dirty="0"/>
          </a:p>
        </p:txBody>
      </p:sp>
      <p:pic>
        <p:nvPicPr>
          <p:cNvPr id="4" name="Picture 3">
            <a:extLst>
              <a:ext uri="{FF2B5EF4-FFF2-40B4-BE49-F238E27FC236}">
                <a16:creationId xmlns:a16="http://schemas.microsoft.com/office/drawing/2014/main" id="{684A3475-8AE4-4C79-92EA-1150CF67217A}"/>
              </a:ext>
            </a:extLst>
          </p:cNvPr>
          <p:cNvPicPr>
            <a:picLocks noChangeAspect="1"/>
          </p:cNvPicPr>
          <p:nvPr/>
        </p:nvPicPr>
        <p:blipFill rotWithShape="1">
          <a:blip r:embed="rId5"/>
          <a:srcRect t="34624" r="69375" b="10378"/>
          <a:stretch/>
        </p:blipFill>
        <p:spPr>
          <a:xfrm>
            <a:off x="6172200" y="1916536"/>
            <a:ext cx="3733800" cy="3769890"/>
          </a:xfrm>
          <a:prstGeom prst="rect">
            <a:avLst/>
          </a:prstGeom>
        </p:spPr>
      </p:pic>
    </p:spTree>
    <p:extLst>
      <p:ext uri="{BB962C8B-B14F-4D97-AF65-F5344CB8AC3E}">
        <p14:creationId xmlns:p14="http://schemas.microsoft.com/office/powerpoint/2010/main" val="906765185"/>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24</a:t>
            </a:fld>
            <a:endParaRPr lang="en-US" altLang="nl-BE"/>
          </a:p>
        </p:txBody>
      </p:sp>
      <p:sp>
        <p:nvSpPr>
          <p:cNvPr id="17" name="Title 2"/>
          <p:cNvSpPr>
            <a:spLocks noGrp="1"/>
          </p:cNvSpPr>
          <p:nvPr/>
        </p:nvSpPr>
        <p:spPr bwMode="auto">
          <a:xfrm>
            <a:off x="529389" y="997710"/>
            <a:ext cx="2844174" cy="1360694"/>
          </a:xfrm>
          <a:prstGeom prst="rect">
            <a:avLst/>
          </a:prstGeom>
          <a:solidFill>
            <a:schemeClr val="accent5"/>
          </a:solidFill>
          <a:ln>
            <a:noFill/>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000" dirty="0">
                <a:solidFill>
                  <a:schemeClr val="bg1"/>
                </a:solidFill>
              </a:rPr>
              <a:t>Topic 5. </a:t>
            </a:r>
            <a:r>
              <a:rPr lang="en-US" sz="2000" dirty="0">
                <a:solidFill>
                  <a:schemeClr val="bg1"/>
                </a:solidFill>
                <a:effectLst/>
                <a:ea typeface="Times New Roman" panose="02020603050405020304" pitchFamily="18" charset="0"/>
              </a:rPr>
              <a:t>Design of weave patterns for different fabric effects</a:t>
            </a:r>
            <a:endParaRPr lang="bg-BG" sz="2800" dirty="0">
              <a:solidFill>
                <a:schemeClr val="bg1"/>
              </a:solidFill>
              <a:effectLst/>
              <a:ea typeface="Times New Roman" panose="02020603050405020304" pitchFamily="18" charset="0"/>
            </a:endParaRPr>
          </a:p>
        </p:txBody>
      </p:sp>
      <p:sp>
        <p:nvSpPr>
          <p:cNvPr id="2" name="TextBox 1">
            <a:extLst>
              <a:ext uri="{FF2B5EF4-FFF2-40B4-BE49-F238E27FC236}">
                <a16:creationId xmlns:a16="http://schemas.microsoft.com/office/drawing/2014/main" id="{1BA36A3B-1013-443B-8546-4D188CE0DD5D}"/>
              </a:ext>
            </a:extLst>
          </p:cNvPr>
          <p:cNvSpPr txBox="1"/>
          <p:nvPr/>
        </p:nvSpPr>
        <p:spPr>
          <a:xfrm>
            <a:off x="4572000" y="1219200"/>
            <a:ext cx="6934200" cy="707886"/>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23: Crepe weaves</a:t>
            </a:r>
          </a:p>
          <a:p>
            <a:endParaRPr lang="bg-BG" sz="2000" dirty="0"/>
          </a:p>
        </p:txBody>
      </p:sp>
      <p:sp>
        <p:nvSpPr>
          <p:cNvPr id="13" name="TextBox 12">
            <a:extLst>
              <a:ext uri="{FF2B5EF4-FFF2-40B4-BE49-F238E27FC236}">
                <a16:creationId xmlns:a16="http://schemas.microsoft.com/office/drawing/2014/main" id="{A544391F-5FBE-4AD9-A7EA-727DA509FC55}"/>
              </a:ext>
            </a:extLst>
          </p:cNvPr>
          <p:cNvSpPr txBox="1"/>
          <p:nvPr/>
        </p:nvSpPr>
        <p:spPr>
          <a:xfrm>
            <a:off x="914400" y="2871255"/>
            <a:ext cx="6934200" cy="1908215"/>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content:</a:t>
            </a:r>
          </a:p>
          <a:p>
            <a:pPr marL="342900" indent="-342900">
              <a:buFont typeface="Wingdings" panose="05000000000000000000" pitchFamily="2" charset="2"/>
              <a:buChar char="§"/>
            </a:pPr>
            <a:r>
              <a:rPr lang="en-US" sz="2000" dirty="0">
                <a:effectLst/>
                <a:latin typeface="Arial "/>
                <a:ea typeface="Times New Roman" panose="02020603050405020304" pitchFamily="18" charset="0"/>
                <a:cs typeface="Arial" panose="020B0604020202020204" pitchFamily="34" charset="0"/>
              </a:rPr>
              <a:t>Basic consideration</a:t>
            </a:r>
          </a:p>
          <a:p>
            <a:pPr marL="342900" indent="-342900">
              <a:buFont typeface="Wingdings" panose="05000000000000000000" pitchFamily="2" charset="2"/>
              <a:buChar char="§"/>
            </a:pPr>
            <a:r>
              <a:rPr lang="en-US" sz="2000" dirty="0">
                <a:latin typeface="Arial "/>
                <a:ea typeface="Garamond" panose="02020404030301010803" pitchFamily="18" charset="0"/>
                <a:cs typeface="Arial" panose="020B0604020202020204" pitchFamily="34" charset="0"/>
              </a:rPr>
              <a:t>Methods for creation</a:t>
            </a:r>
            <a:endParaRPr lang="en-US" sz="2000" dirty="0">
              <a:effectLst/>
              <a:latin typeface="Arial "/>
              <a:ea typeface="Garamond" panose="02020404030301010803" pitchFamily="18" charset="0"/>
              <a:cs typeface="Arial" panose="020B0604020202020204" pitchFamily="34" charset="0"/>
            </a:endParaRPr>
          </a:p>
          <a:p>
            <a:pPr marL="342900" indent="-342900">
              <a:buFont typeface="Wingdings" panose="05000000000000000000" pitchFamily="2" charset="2"/>
              <a:buChar char="§"/>
            </a:pPr>
            <a:r>
              <a:rPr lang="en-US" sz="2000" dirty="0">
                <a:solidFill>
                  <a:srgbClr val="000000"/>
                </a:solidFill>
                <a:latin typeface="Arial "/>
                <a:ea typeface="Times New Roman" panose="02020603050405020304" pitchFamily="18" charset="0"/>
              </a:rPr>
              <a:t>Calculation of the repeats</a:t>
            </a:r>
          </a:p>
          <a:p>
            <a:pPr marL="342900" indent="-342900">
              <a:buFont typeface="Wingdings" panose="05000000000000000000" pitchFamily="2" charset="2"/>
              <a:buChar char="§"/>
            </a:pPr>
            <a:endParaRPr lang="en-US" b="1" dirty="0">
              <a:latin typeface="Garamond" panose="02020404030301010803" pitchFamily="18" charset="0"/>
              <a:ea typeface="Garamond" panose="02020404030301010803" pitchFamily="18" charset="0"/>
              <a:cs typeface="Arial" panose="020B0604020202020204" pitchFamily="34" charset="0"/>
            </a:endParaRPr>
          </a:p>
          <a:p>
            <a:endParaRPr lang="bg-BG" sz="2000" dirty="0"/>
          </a:p>
        </p:txBody>
      </p:sp>
      <p:pic>
        <p:nvPicPr>
          <p:cNvPr id="6" name="Picture 5">
            <a:extLst>
              <a:ext uri="{FF2B5EF4-FFF2-40B4-BE49-F238E27FC236}">
                <a16:creationId xmlns:a16="http://schemas.microsoft.com/office/drawing/2014/main" id="{B8018C4A-7E2A-4D38-9EA0-A0D84EDDE6AB}"/>
              </a:ext>
            </a:extLst>
          </p:cNvPr>
          <p:cNvPicPr>
            <a:picLocks noChangeAspect="1"/>
          </p:cNvPicPr>
          <p:nvPr/>
        </p:nvPicPr>
        <p:blipFill rotWithShape="1">
          <a:blip r:embed="rId5"/>
          <a:srcRect t="69702" r="88542" b="10448"/>
          <a:stretch/>
        </p:blipFill>
        <p:spPr>
          <a:xfrm>
            <a:off x="4762500" y="2820884"/>
            <a:ext cx="2520000" cy="2454494"/>
          </a:xfrm>
          <a:prstGeom prst="rect">
            <a:avLst/>
          </a:prstGeom>
        </p:spPr>
      </p:pic>
      <p:pic>
        <p:nvPicPr>
          <p:cNvPr id="8" name="Picture 7">
            <a:extLst>
              <a:ext uri="{FF2B5EF4-FFF2-40B4-BE49-F238E27FC236}">
                <a16:creationId xmlns:a16="http://schemas.microsoft.com/office/drawing/2014/main" id="{2CF09E8C-C017-448C-B1A1-34214BA29862}"/>
              </a:ext>
            </a:extLst>
          </p:cNvPr>
          <p:cNvPicPr>
            <a:picLocks noChangeAspect="1"/>
          </p:cNvPicPr>
          <p:nvPr/>
        </p:nvPicPr>
        <p:blipFill>
          <a:blip r:embed="rId6"/>
          <a:stretch>
            <a:fillRect/>
          </a:stretch>
        </p:blipFill>
        <p:spPr>
          <a:xfrm>
            <a:off x="7995600" y="1958748"/>
            <a:ext cx="3282000" cy="3266220"/>
          </a:xfrm>
          <a:prstGeom prst="rect">
            <a:avLst/>
          </a:prstGeom>
        </p:spPr>
      </p:pic>
    </p:spTree>
    <p:extLst>
      <p:ext uri="{BB962C8B-B14F-4D97-AF65-F5344CB8AC3E}">
        <p14:creationId xmlns:p14="http://schemas.microsoft.com/office/powerpoint/2010/main" val="3769381923"/>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25</a:t>
            </a:fld>
            <a:endParaRPr lang="en-US" altLang="nl-BE"/>
          </a:p>
        </p:txBody>
      </p:sp>
      <p:sp>
        <p:nvSpPr>
          <p:cNvPr id="17" name="Title 2"/>
          <p:cNvSpPr>
            <a:spLocks noGrp="1"/>
          </p:cNvSpPr>
          <p:nvPr/>
        </p:nvSpPr>
        <p:spPr bwMode="auto">
          <a:xfrm>
            <a:off x="529389" y="997710"/>
            <a:ext cx="2844174" cy="1360694"/>
          </a:xfrm>
          <a:prstGeom prst="rect">
            <a:avLst/>
          </a:prstGeom>
          <a:solidFill>
            <a:schemeClr val="accent5"/>
          </a:solidFill>
          <a:ln>
            <a:noFill/>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000" dirty="0">
                <a:solidFill>
                  <a:schemeClr val="bg1"/>
                </a:solidFill>
              </a:rPr>
              <a:t>Topic 5. </a:t>
            </a:r>
            <a:r>
              <a:rPr lang="en-US" sz="2000" dirty="0">
                <a:solidFill>
                  <a:schemeClr val="bg1"/>
                </a:solidFill>
                <a:effectLst/>
                <a:ea typeface="Times New Roman" panose="02020603050405020304" pitchFamily="18" charset="0"/>
              </a:rPr>
              <a:t>Design of weave patterns for different fabric effects</a:t>
            </a:r>
            <a:endParaRPr lang="bg-BG" sz="2800" dirty="0">
              <a:solidFill>
                <a:schemeClr val="bg1"/>
              </a:solidFill>
              <a:effectLst/>
              <a:ea typeface="Times New Roman" panose="02020603050405020304" pitchFamily="18" charset="0"/>
            </a:endParaRPr>
          </a:p>
        </p:txBody>
      </p:sp>
      <p:sp>
        <p:nvSpPr>
          <p:cNvPr id="2" name="TextBox 1">
            <a:extLst>
              <a:ext uri="{FF2B5EF4-FFF2-40B4-BE49-F238E27FC236}">
                <a16:creationId xmlns:a16="http://schemas.microsoft.com/office/drawing/2014/main" id="{1BA36A3B-1013-443B-8546-4D188CE0DD5D}"/>
              </a:ext>
            </a:extLst>
          </p:cNvPr>
          <p:cNvSpPr txBox="1"/>
          <p:nvPr/>
        </p:nvSpPr>
        <p:spPr>
          <a:xfrm>
            <a:off x="4572000" y="1219200"/>
            <a:ext cx="6934200" cy="707886"/>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24: Weave patterns for </a:t>
            </a:r>
            <a:r>
              <a:rPr lang="en-US" sz="2000" b="1" dirty="0" err="1">
                <a:solidFill>
                  <a:srgbClr val="0E101A"/>
                </a:solidFill>
                <a:ea typeface="Times New Roman" panose="02020603050405020304" pitchFamily="18" charset="0"/>
              </a:rPr>
              <a:t>ajuré</a:t>
            </a:r>
            <a:r>
              <a:rPr lang="en-US" sz="2000" b="1" dirty="0">
                <a:solidFill>
                  <a:srgbClr val="0E101A"/>
                </a:solidFill>
                <a:ea typeface="Times New Roman" panose="02020603050405020304" pitchFamily="18" charset="0"/>
              </a:rPr>
              <a:t> effects</a:t>
            </a:r>
          </a:p>
          <a:p>
            <a:endParaRPr lang="bg-BG" sz="2000" dirty="0"/>
          </a:p>
        </p:txBody>
      </p:sp>
      <p:sp>
        <p:nvSpPr>
          <p:cNvPr id="13" name="TextBox 12">
            <a:extLst>
              <a:ext uri="{FF2B5EF4-FFF2-40B4-BE49-F238E27FC236}">
                <a16:creationId xmlns:a16="http://schemas.microsoft.com/office/drawing/2014/main" id="{A544391F-5FBE-4AD9-A7EA-727DA509FC55}"/>
              </a:ext>
            </a:extLst>
          </p:cNvPr>
          <p:cNvSpPr txBox="1"/>
          <p:nvPr/>
        </p:nvSpPr>
        <p:spPr>
          <a:xfrm>
            <a:off x="914400" y="2871255"/>
            <a:ext cx="6934200" cy="1908215"/>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content:</a:t>
            </a:r>
          </a:p>
          <a:p>
            <a:pPr marL="342900" indent="-342900">
              <a:buFont typeface="Wingdings" panose="05000000000000000000" pitchFamily="2" charset="2"/>
              <a:buChar char="§"/>
            </a:pPr>
            <a:r>
              <a:rPr lang="en-US" sz="2000" dirty="0">
                <a:effectLst/>
                <a:latin typeface="Arial "/>
                <a:ea typeface="Times New Roman" panose="02020603050405020304" pitchFamily="18" charset="0"/>
                <a:cs typeface="Arial" panose="020B0604020202020204" pitchFamily="34" charset="0"/>
              </a:rPr>
              <a:t>Basic consideration</a:t>
            </a:r>
          </a:p>
          <a:p>
            <a:pPr marL="342900" indent="-342900">
              <a:buFont typeface="Wingdings" panose="05000000000000000000" pitchFamily="2" charset="2"/>
              <a:buChar char="§"/>
            </a:pPr>
            <a:r>
              <a:rPr lang="en-US" sz="2000" dirty="0">
                <a:latin typeface="Arial "/>
                <a:ea typeface="Garamond" panose="02020404030301010803" pitchFamily="18" charset="0"/>
                <a:cs typeface="Arial" panose="020B0604020202020204" pitchFamily="34" charset="0"/>
              </a:rPr>
              <a:t>Methods for creation</a:t>
            </a:r>
            <a:endParaRPr lang="en-US" sz="2000" dirty="0">
              <a:effectLst/>
              <a:latin typeface="Arial "/>
              <a:ea typeface="Garamond" panose="02020404030301010803" pitchFamily="18" charset="0"/>
              <a:cs typeface="Arial" panose="020B0604020202020204" pitchFamily="34" charset="0"/>
            </a:endParaRPr>
          </a:p>
          <a:p>
            <a:pPr marL="342900" indent="-342900">
              <a:buFont typeface="Wingdings" panose="05000000000000000000" pitchFamily="2" charset="2"/>
              <a:buChar char="§"/>
            </a:pPr>
            <a:r>
              <a:rPr lang="en-US" sz="2000" dirty="0">
                <a:solidFill>
                  <a:srgbClr val="000000"/>
                </a:solidFill>
                <a:latin typeface="Arial "/>
                <a:ea typeface="Times New Roman" panose="02020603050405020304" pitchFamily="18" charset="0"/>
              </a:rPr>
              <a:t>Calculation of the repeats</a:t>
            </a:r>
          </a:p>
          <a:p>
            <a:pPr marL="342900" indent="-342900">
              <a:buFont typeface="Wingdings" panose="05000000000000000000" pitchFamily="2" charset="2"/>
              <a:buChar char="§"/>
            </a:pPr>
            <a:endParaRPr lang="en-US" b="1" dirty="0">
              <a:latin typeface="Garamond" panose="02020404030301010803" pitchFamily="18" charset="0"/>
              <a:ea typeface="Garamond" panose="02020404030301010803" pitchFamily="18" charset="0"/>
              <a:cs typeface="Arial" panose="020B0604020202020204" pitchFamily="34" charset="0"/>
            </a:endParaRPr>
          </a:p>
          <a:p>
            <a:endParaRPr lang="bg-BG" sz="2000" dirty="0"/>
          </a:p>
        </p:txBody>
      </p:sp>
      <p:pic>
        <p:nvPicPr>
          <p:cNvPr id="4" name="Picture 3">
            <a:extLst>
              <a:ext uri="{FF2B5EF4-FFF2-40B4-BE49-F238E27FC236}">
                <a16:creationId xmlns:a16="http://schemas.microsoft.com/office/drawing/2014/main" id="{10C3E4C3-83D1-4EA3-B000-6FDB95BE1FA3}"/>
              </a:ext>
            </a:extLst>
          </p:cNvPr>
          <p:cNvPicPr>
            <a:picLocks noChangeAspect="1"/>
          </p:cNvPicPr>
          <p:nvPr/>
        </p:nvPicPr>
        <p:blipFill>
          <a:blip r:embed="rId5"/>
          <a:stretch>
            <a:fillRect/>
          </a:stretch>
        </p:blipFill>
        <p:spPr>
          <a:xfrm>
            <a:off x="5986202" y="2078031"/>
            <a:ext cx="3724795" cy="3686689"/>
          </a:xfrm>
          <a:prstGeom prst="rect">
            <a:avLst/>
          </a:prstGeom>
        </p:spPr>
      </p:pic>
    </p:spTree>
    <p:extLst>
      <p:ext uri="{BB962C8B-B14F-4D97-AF65-F5344CB8AC3E}">
        <p14:creationId xmlns:p14="http://schemas.microsoft.com/office/powerpoint/2010/main" val="3955591681"/>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26</a:t>
            </a:fld>
            <a:endParaRPr lang="en-US" altLang="nl-BE"/>
          </a:p>
        </p:txBody>
      </p:sp>
      <p:sp>
        <p:nvSpPr>
          <p:cNvPr id="17" name="Title 2"/>
          <p:cNvSpPr>
            <a:spLocks noGrp="1"/>
          </p:cNvSpPr>
          <p:nvPr/>
        </p:nvSpPr>
        <p:spPr bwMode="auto">
          <a:xfrm>
            <a:off x="753979" y="1524000"/>
            <a:ext cx="1067602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800" dirty="0"/>
              <a:t>Topic 6. </a:t>
            </a:r>
            <a:r>
              <a:rPr lang="en-US" sz="2800" b="1" dirty="0">
                <a:solidFill>
                  <a:srgbClr val="212529"/>
                </a:solidFill>
                <a:latin typeface="-apple-system"/>
              </a:rPr>
              <a:t>Additional methods for design</a:t>
            </a:r>
            <a:r>
              <a:rPr lang="en-US" sz="2800" b="1" i="0" dirty="0">
                <a:solidFill>
                  <a:srgbClr val="212529"/>
                </a:solidFill>
                <a:effectLst/>
                <a:latin typeface="-apple-system"/>
              </a:rPr>
              <a:t> </a:t>
            </a:r>
            <a:r>
              <a:rPr lang="bg-BG" sz="2800" b="1" dirty="0">
                <a:solidFill>
                  <a:srgbClr val="0E101A"/>
                </a:solidFill>
                <a:effectLst/>
                <a:ea typeface="Times New Roman" panose="02020603050405020304" pitchFamily="18" charset="0"/>
              </a:rPr>
              <a:t>(</a:t>
            </a:r>
            <a:r>
              <a:rPr lang="en-US" sz="2800" b="1" dirty="0">
                <a:solidFill>
                  <a:srgbClr val="0E101A"/>
                </a:solidFill>
                <a:effectLst/>
                <a:ea typeface="Times New Roman" panose="02020603050405020304" pitchFamily="18" charset="0"/>
              </a:rPr>
              <a:t>5</a:t>
            </a:r>
            <a:r>
              <a:rPr lang="en-US" sz="2800" b="1" dirty="0">
                <a:solidFill>
                  <a:srgbClr val="0E101A"/>
                </a:solidFill>
                <a:ea typeface="Times New Roman" panose="02020603050405020304" pitchFamily="18" charset="0"/>
              </a:rPr>
              <a:t> </a:t>
            </a:r>
            <a:r>
              <a:rPr lang="bg-BG" sz="2800" b="1" dirty="0" err="1">
                <a:solidFill>
                  <a:srgbClr val="0E101A"/>
                </a:solidFill>
                <a:effectLst/>
                <a:ea typeface="Times New Roman" panose="02020603050405020304" pitchFamily="18" charset="0"/>
              </a:rPr>
              <a:t>hours</a:t>
            </a:r>
            <a:r>
              <a:rPr lang="bg-BG" sz="2800" b="1" dirty="0">
                <a:solidFill>
                  <a:srgbClr val="0E101A"/>
                </a:solidFill>
                <a:effectLst/>
                <a:ea typeface="Times New Roman" panose="02020603050405020304" pitchFamily="18" charset="0"/>
              </a:rPr>
              <a:t>)</a:t>
            </a:r>
            <a:endParaRPr lang="bg-BG" sz="2800" dirty="0">
              <a:effectLst/>
              <a:ea typeface="Times New Roman" panose="02020603050405020304" pitchFamily="18" charset="0"/>
            </a:endParaRPr>
          </a:p>
          <a:p>
            <a:endParaRPr lang="en-US" sz="2800" dirty="0"/>
          </a:p>
        </p:txBody>
      </p:sp>
      <p:pic>
        <p:nvPicPr>
          <p:cNvPr id="7" name="Picture 6">
            <a:extLst>
              <a:ext uri="{FF2B5EF4-FFF2-40B4-BE49-F238E27FC236}">
                <a16:creationId xmlns:a16="http://schemas.microsoft.com/office/drawing/2014/main" id="{67B2CB92-1814-4029-8028-05D8B530CC05}"/>
              </a:ext>
            </a:extLst>
          </p:cNvPr>
          <p:cNvPicPr>
            <a:picLocks noChangeAspect="1"/>
          </p:cNvPicPr>
          <p:nvPr/>
        </p:nvPicPr>
        <p:blipFill rotWithShape="1">
          <a:blip r:embed="rId5"/>
          <a:srcRect l="20000" t="16210" b="31519"/>
          <a:stretch/>
        </p:blipFill>
        <p:spPr>
          <a:xfrm>
            <a:off x="2169695" y="2241301"/>
            <a:ext cx="9753600" cy="3582986"/>
          </a:xfrm>
          <a:prstGeom prst="rect">
            <a:avLst/>
          </a:prstGeom>
        </p:spPr>
      </p:pic>
    </p:spTree>
    <p:extLst>
      <p:ext uri="{BB962C8B-B14F-4D97-AF65-F5344CB8AC3E}">
        <p14:creationId xmlns:p14="http://schemas.microsoft.com/office/powerpoint/2010/main" val="1683633807"/>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27</a:t>
            </a:fld>
            <a:endParaRPr lang="en-US" altLang="nl-BE"/>
          </a:p>
        </p:txBody>
      </p:sp>
      <p:sp>
        <p:nvSpPr>
          <p:cNvPr id="17" name="Title 2"/>
          <p:cNvSpPr>
            <a:spLocks noGrp="1"/>
          </p:cNvSpPr>
          <p:nvPr/>
        </p:nvSpPr>
        <p:spPr bwMode="auto">
          <a:xfrm>
            <a:off x="529389" y="997710"/>
            <a:ext cx="2844174" cy="1360694"/>
          </a:xfrm>
          <a:prstGeom prst="rect">
            <a:avLst/>
          </a:prstGeom>
          <a:solidFill>
            <a:schemeClr val="accent5"/>
          </a:solidFill>
          <a:ln>
            <a:noFill/>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000" dirty="0">
                <a:solidFill>
                  <a:schemeClr val="bg1"/>
                </a:solidFill>
              </a:rPr>
              <a:t>Topic 6. </a:t>
            </a:r>
            <a:r>
              <a:rPr lang="en-US" sz="2000" dirty="0">
                <a:solidFill>
                  <a:schemeClr val="bg1"/>
                </a:solidFill>
                <a:effectLst/>
                <a:ea typeface="Times New Roman" panose="02020603050405020304" pitchFamily="18" charset="0"/>
              </a:rPr>
              <a:t>Additional methods for design</a:t>
            </a:r>
            <a:endParaRPr lang="bg-BG" sz="2800" dirty="0">
              <a:solidFill>
                <a:schemeClr val="bg1"/>
              </a:solidFill>
              <a:effectLst/>
              <a:ea typeface="Times New Roman" panose="02020603050405020304" pitchFamily="18" charset="0"/>
            </a:endParaRPr>
          </a:p>
        </p:txBody>
      </p:sp>
      <p:sp>
        <p:nvSpPr>
          <p:cNvPr id="2" name="TextBox 1">
            <a:extLst>
              <a:ext uri="{FF2B5EF4-FFF2-40B4-BE49-F238E27FC236}">
                <a16:creationId xmlns:a16="http://schemas.microsoft.com/office/drawing/2014/main" id="{1BA36A3B-1013-443B-8546-4D188CE0DD5D}"/>
              </a:ext>
            </a:extLst>
          </p:cNvPr>
          <p:cNvSpPr txBox="1"/>
          <p:nvPr/>
        </p:nvSpPr>
        <p:spPr>
          <a:xfrm>
            <a:off x="4572000" y="1219200"/>
            <a:ext cx="6934200" cy="1015663"/>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25: </a:t>
            </a:r>
            <a:r>
              <a:rPr lang="en-US" sz="2000" b="1" dirty="0" err="1">
                <a:solidFill>
                  <a:srgbClr val="0E101A"/>
                </a:solidFill>
                <a:ea typeface="Times New Roman" panose="02020603050405020304" pitchFamily="18" charset="0"/>
              </a:rPr>
              <a:t>Coloured</a:t>
            </a:r>
            <a:r>
              <a:rPr lang="en-US" sz="2000" b="1" dirty="0">
                <a:solidFill>
                  <a:srgbClr val="0E101A"/>
                </a:solidFill>
                <a:ea typeface="Times New Roman" panose="02020603050405020304" pitchFamily="18" charset="0"/>
              </a:rPr>
              <a:t> weave patterns</a:t>
            </a:r>
          </a:p>
          <a:p>
            <a:endParaRPr lang="en-US" sz="2000" b="1" dirty="0">
              <a:solidFill>
                <a:srgbClr val="0E101A"/>
              </a:solidFill>
              <a:ea typeface="Times New Roman" panose="02020603050405020304" pitchFamily="18" charset="0"/>
            </a:endParaRPr>
          </a:p>
          <a:p>
            <a:endParaRPr lang="bg-BG" sz="2000" dirty="0"/>
          </a:p>
        </p:txBody>
      </p:sp>
      <p:sp>
        <p:nvSpPr>
          <p:cNvPr id="13" name="TextBox 12">
            <a:extLst>
              <a:ext uri="{FF2B5EF4-FFF2-40B4-BE49-F238E27FC236}">
                <a16:creationId xmlns:a16="http://schemas.microsoft.com/office/drawing/2014/main" id="{A544391F-5FBE-4AD9-A7EA-727DA509FC55}"/>
              </a:ext>
            </a:extLst>
          </p:cNvPr>
          <p:cNvSpPr txBox="1"/>
          <p:nvPr/>
        </p:nvSpPr>
        <p:spPr>
          <a:xfrm>
            <a:off x="665950" y="2591645"/>
            <a:ext cx="5334000" cy="4401205"/>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content:</a:t>
            </a:r>
          </a:p>
          <a:p>
            <a:pPr marL="342900" indent="-342900">
              <a:buFont typeface="Wingdings" panose="05000000000000000000" pitchFamily="2" charset="2"/>
              <a:buChar char="§"/>
            </a:pPr>
            <a:r>
              <a:rPr lang="en-US" sz="2000" dirty="0">
                <a:latin typeface="Arial "/>
              </a:rPr>
              <a:t>Principles for creation of </a:t>
            </a:r>
            <a:r>
              <a:rPr lang="en-US" sz="2000" dirty="0" err="1">
                <a:latin typeface="Arial "/>
              </a:rPr>
              <a:t>coloured</a:t>
            </a:r>
            <a:r>
              <a:rPr lang="en-US" sz="2000" dirty="0">
                <a:latin typeface="Arial "/>
              </a:rPr>
              <a:t> weave patterns</a:t>
            </a:r>
          </a:p>
          <a:p>
            <a:pPr marL="342900" indent="-342900">
              <a:buFont typeface="Wingdings" panose="05000000000000000000" pitchFamily="2" charset="2"/>
              <a:buChar char="§"/>
            </a:pPr>
            <a:r>
              <a:rPr lang="en-US" sz="2000" dirty="0">
                <a:latin typeface="Arial "/>
              </a:rPr>
              <a:t>Repeat of the </a:t>
            </a:r>
            <a:r>
              <a:rPr lang="en-US" sz="2000" dirty="0" err="1">
                <a:latin typeface="Arial "/>
              </a:rPr>
              <a:t>coloured</a:t>
            </a:r>
            <a:r>
              <a:rPr lang="en-US" sz="2000" dirty="0">
                <a:latin typeface="Arial "/>
              </a:rPr>
              <a:t> pattern vs. repeat of the weave pattern</a:t>
            </a:r>
          </a:p>
          <a:p>
            <a:pPr marL="342900" indent="-342900">
              <a:buFont typeface="Wingdings" panose="05000000000000000000" pitchFamily="2" charset="2"/>
              <a:buChar char="§"/>
            </a:pPr>
            <a:r>
              <a:rPr lang="en-US" sz="2000" dirty="0">
                <a:latin typeface="Arial "/>
              </a:rPr>
              <a:t>Design of weaves with </a:t>
            </a:r>
            <a:r>
              <a:rPr lang="en-US" sz="2000" dirty="0" err="1">
                <a:latin typeface="Arial "/>
              </a:rPr>
              <a:t>coloured</a:t>
            </a:r>
            <a:r>
              <a:rPr lang="en-US" sz="2000" dirty="0">
                <a:latin typeface="Arial "/>
              </a:rPr>
              <a:t> warp set</a:t>
            </a:r>
          </a:p>
          <a:p>
            <a:pPr marL="342900" indent="-342900">
              <a:buFont typeface="Wingdings" panose="05000000000000000000" pitchFamily="2" charset="2"/>
              <a:buChar char="§"/>
            </a:pPr>
            <a:r>
              <a:rPr lang="en-US" sz="2000" dirty="0">
                <a:latin typeface="Arial "/>
              </a:rPr>
              <a:t>Design of weaves with </a:t>
            </a:r>
            <a:r>
              <a:rPr lang="en-US" sz="2000" dirty="0" err="1">
                <a:latin typeface="Arial "/>
              </a:rPr>
              <a:t>coloured</a:t>
            </a:r>
            <a:r>
              <a:rPr lang="en-US" sz="2000" dirty="0">
                <a:latin typeface="Arial "/>
              </a:rPr>
              <a:t> weft set</a:t>
            </a:r>
          </a:p>
          <a:p>
            <a:pPr marL="342900" indent="-342900">
              <a:buFont typeface="Wingdings" panose="05000000000000000000" pitchFamily="2" charset="2"/>
              <a:buChar char="§"/>
            </a:pPr>
            <a:r>
              <a:rPr lang="en-US" sz="2000" dirty="0">
                <a:latin typeface="Arial "/>
              </a:rPr>
              <a:t>Design of weaves with </a:t>
            </a:r>
            <a:r>
              <a:rPr lang="en-US" sz="2000" dirty="0" err="1">
                <a:latin typeface="Arial "/>
              </a:rPr>
              <a:t>coloured</a:t>
            </a:r>
            <a:r>
              <a:rPr lang="en-US" sz="2000" dirty="0">
                <a:latin typeface="Arial "/>
              </a:rPr>
              <a:t> warp and weft set</a:t>
            </a:r>
          </a:p>
          <a:p>
            <a:pPr marL="342900" indent="-342900">
              <a:buFont typeface="Wingdings" panose="05000000000000000000" pitchFamily="2" charset="2"/>
              <a:buChar char="§"/>
            </a:pPr>
            <a:r>
              <a:rPr lang="en-US" sz="2000" dirty="0">
                <a:latin typeface="Arial "/>
              </a:rPr>
              <a:t>The effect of the basic weave patterns view</a:t>
            </a:r>
          </a:p>
          <a:p>
            <a:pPr marL="342900" indent="-342900">
              <a:buFont typeface="Wingdings" panose="05000000000000000000" pitchFamily="2" charset="2"/>
              <a:buChar char="§"/>
            </a:pPr>
            <a:endParaRPr lang="en-US" sz="2000" dirty="0">
              <a:latin typeface="Arial "/>
            </a:endParaRPr>
          </a:p>
          <a:p>
            <a:pPr marL="342900" indent="-342900">
              <a:buFont typeface="Wingdings" panose="05000000000000000000" pitchFamily="2" charset="2"/>
              <a:buChar char="§"/>
            </a:pPr>
            <a:endParaRPr lang="en-US" sz="2000" dirty="0">
              <a:latin typeface="Arial "/>
            </a:endParaRPr>
          </a:p>
          <a:p>
            <a:endParaRPr lang="bg-BG" sz="2000" dirty="0"/>
          </a:p>
        </p:txBody>
      </p:sp>
      <p:pic>
        <p:nvPicPr>
          <p:cNvPr id="6" name="Picture 5">
            <a:extLst>
              <a:ext uri="{FF2B5EF4-FFF2-40B4-BE49-F238E27FC236}">
                <a16:creationId xmlns:a16="http://schemas.microsoft.com/office/drawing/2014/main" id="{D08DBE4B-200F-4EC1-A27F-51301A50687D}"/>
              </a:ext>
            </a:extLst>
          </p:cNvPr>
          <p:cNvPicPr>
            <a:picLocks noChangeAspect="1"/>
          </p:cNvPicPr>
          <p:nvPr/>
        </p:nvPicPr>
        <p:blipFill>
          <a:blip r:embed="rId5"/>
          <a:stretch>
            <a:fillRect/>
          </a:stretch>
        </p:blipFill>
        <p:spPr>
          <a:xfrm>
            <a:off x="6823643" y="1642354"/>
            <a:ext cx="4834957" cy="5011650"/>
          </a:xfrm>
          <a:prstGeom prst="rect">
            <a:avLst/>
          </a:prstGeom>
        </p:spPr>
      </p:pic>
    </p:spTree>
    <p:extLst>
      <p:ext uri="{BB962C8B-B14F-4D97-AF65-F5344CB8AC3E}">
        <p14:creationId xmlns:p14="http://schemas.microsoft.com/office/powerpoint/2010/main" val="4029169289"/>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28</a:t>
            </a:fld>
            <a:endParaRPr lang="en-US" altLang="nl-BE"/>
          </a:p>
        </p:txBody>
      </p:sp>
      <p:sp>
        <p:nvSpPr>
          <p:cNvPr id="17" name="Title 2"/>
          <p:cNvSpPr>
            <a:spLocks noGrp="1"/>
          </p:cNvSpPr>
          <p:nvPr/>
        </p:nvSpPr>
        <p:spPr bwMode="auto">
          <a:xfrm>
            <a:off x="529389" y="997710"/>
            <a:ext cx="2844174" cy="1360694"/>
          </a:xfrm>
          <a:prstGeom prst="rect">
            <a:avLst/>
          </a:prstGeom>
          <a:solidFill>
            <a:schemeClr val="accent5"/>
          </a:solidFill>
          <a:ln>
            <a:noFill/>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000" dirty="0">
                <a:solidFill>
                  <a:schemeClr val="bg1"/>
                </a:solidFill>
              </a:rPr>
              <a:t>Topic 6. </a:t>
            </a:r>
            <a:r>
              <a:rPr lang="en-US" sz="2000" dirty="0">
                <a:solidFill>
                  <a:schemeClr val="bg1"/>
                </a:solidFill>
                <a:effectLst/>
                <a:ea typeface="Times New Roman" panose="02020603050405020304" pitchFamily="18" charset="0"/>
              </a:rPr>
              <a:t>Additional methods for design</a:t>
            </a:r>
            <a:endParaRPr lang="bg-BG" sz="2800" dirty="0">
              <a:solidFill>
                <a:schemeClr val="bg1"/>
              </a:solidFill>
              <a:effectLst/>
              <a:ea typeface="Times New Roman" panose="02020603050405020304" pitchFamily="18" charset="0"/>
            </a:endParaRPr>
          </a:p>
        </p:txBody>
      </p:sp>
      <p:sp>
        <p:nvSpPr>
          <p:cNvPr id="2" name="TextBox 1">
            <a:extLst>
              <a:ext uri="{FF2B5EF4-FFF2-40B4-BE49-F238E27FC236}">
                <a16:creationId xmlns:a16="http://schemas.microsoft.com/office/drawing/2014/main" id="{1BA36A3B-1013-443B-8546-4D188CE0DD5D}"/>
              </a:ext>
            </a:extLst>
          </p:cNvPr>
          <p:cNvSpPr txBox="1"/>
          <p:nvPr/>
        </p:nvSpPr>
        <p:spPr>
          <a:xfrm>
            <a:off x="4572000" y="1219200"/>
            <a:ext cx="6934200" cy="1938992"/>
          </a:xfrm>
          <a:prstGeom prst="rect">
            <a:avLst/>
          </a:prstGeom>
          <a:noFill/>
        </p:spPr>
        <p:txBody>
          <a:bodyPr wrap="square" rtlCol="0">
            <a:spAutoFit/>
          </a:bodyPr>
          <a:lstStyle/>
          <a:p>
            <a:pPr algn="l"/>
            <a:r>
              <a:rPr lang="en-US" sz="2000" b="1" dirty="0">
                <a:solidFill>
                  <a:srgbClr val="0E101A"/>
                </a:solidFill>
                <a:ea typeface="Times New Roman" panose="02020603050405020304" pitchFamily="18" charset="0"/>
              </a:rPr>
              <a:t>Lesson 26: </a:t>
            </a:r>
            <a:r>
              <a:rPr lang="en-US" sz="2000" b="1" i="0" dirty="0">
                <a:solidFill>
                  <a:srgbClr val="212529"/>
                </a:solidFill>
                <a:effectLst/>
                <a:latin typeface="Arial "/>
              </a:rPr>
              <a:t>New weave patterns based on Boolean operations</a:t>
            </a:r>
          </a:p>
          <a:p>
            <a:br>
              <a:rPr lang="en-US" sz="2000" b="0" i="0" dirty="0">
                <a:solidFill>
                  <a:srgbClr val="212529"/>
                </a:solidFill>
                <a:effectLst/>
                <a:latin typeface="-apple-system"/>
              </a:rPr>
            </a:br>
            <a:endParaRPr lang="en-US" sz="2000" b="1" dirty="0">
              <a:solidFill>
                <a:srgbClr val="0E101A"/>
              </a:solidFill>
              <a:ea typeface="Times New Roman" panose="02020603050405020304" pitchFamily="18" charset="0"/>
            </a:endParaRPr>
          </a:p>
          <a:p>
            <a:endParaRPr lang="en-US" sz="2000" b="1" dirty="0">
              <a:solidFill>
                <a:srgbClr val="0E101A"/>
              </a:solidFill>
              <a:ea typeface="Times New Roman" panose="02020603050405020304" pitchFamily="18" charset="0"/>
            </a:endParaRPr>
          </a:p>
          <a:p>
            <a:endParaRPr lang="bg-BG" sz="2000" dirty="0"/>
          </a:p>
        </p:txBody>
      </p:sp>
      <p:sp>
        <p:nvSpPr>
          <p:cNvPr id="13" name="TextBox 12">
            <a:extLst>
              <a:ext uri="{FF2B5EF4-FFF2-40B4-BE49-F238E27FC236}">
                <a16:creationId xmlns:a16="http://schemas.microsoft.com/office/drawing/2014/main" id="{A544391F-5FBE-4AD9-A7EA-727DA509FC55}"/>
              </a:ext>
            </a:extLst>
          </p:cNvPr>
          <p:cNvSpPr txBox="1"/>
          <p:nvPr/>
        </p:nvSpPr>
        <p:spPr>
          <a:xfrm>
            <a:off x="665950" y="2591645"/>
            <a:ext cx="5334000" cy="2862322"/>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content:</a:t>
            </a:r>
          </a:p>
          <a:p>
            <a:pPr marL="342900" indent="-342900">
              <a:buFont typeface="Wingdings" panose="05000000000000000000" pitchFamily="2" charset="2"/>
              <a:buChar char="§"/>
            </a:pPr>
            <a:r>
              <a:rPr lang="en-US" sz="2000" dirty="0">
                <a:effectLst/>
                <a:latin typeface="Arial "/>
                <a:ea typeface="Calibri" panose="020F0502020204030204" pitchFamily="34" charset="0"/>
              </a:rPr>
              <a:t>The concept of the method</a:t>
            </a:r>
          </a:p>
          <a:p>
            <a:pPr marL="342900" indent="-342900">
              <a:buFont typeface="Wingdings" panose="05000000000000000000" pitchFamily="2" charset="2"/>
              <a:buChar char="§"/>
            </a:pPr>
            <a:r>
              <a:rPr lang="en-US" sz="2000" dirty="0">
                <a:effectLst/>
                <a:latin typeface="Arial "/>
                <a:ea typeface="Calibri" panose="020F0502020204030204" pitchFamily="34" charset="0"/>
              </a:rPr>
              <a:t>The Boolean operations in weave patterns’ design</a:t>
            </a:r>
          </a:p>
          <a:p>
            <a:pPr marL="342900" indent="-342900">
              <a:buFont typeface="Wingdings" panose="05000000000000000000" pitchFamily="2" charset="2"/>
              <a:buChar char="§"/>
            </a:pPr>
            <a:r>
              <a:rPr lang="en-US" sz="2000" dirty="0">
                <a:latin typeface="Arial "/>
                <a:ea typeface="Calibri" panose="020F0502020204030204" pitchFamily="34" charset="0"/>
              </a:rPr>
              <a:t>Influencing parameters</a:t>
            </a:r>
            <a:endParaRPr lang="en-US" sz="2000" dirty="0">
              <a:effectLst/>
              <a:latin typeface="Arial "/>
              <a:ea typeface="Calibri" panose="020F0502020204030204" pitchFamily="34" charset="0"/>
            </a:endParaRPr>
          </a:p>
          <a:p>
            <a:pPr marL="342900" indent="-342900">
              <a:buFont typeface="Wingdings" panose="05000000000000000000" pitchFamily="2" charset="2"/>
              <a:buChar char="§"/>
            </a:pPr>
            <a:r>
              <a:rPr lang="en-US" sz="2000" dirty="0">
                <a:latin typeface="Arial "/>
              </a:rPr>
              <a:t>Quality control: how to assess the new weave</a:t>
            </a:r>
          </a:p>
          <a:p>
            <a:pPr marL="342900" indent="-342900">
              <a:buFont typeface="Wingdings" panose="05000000000000000000" pitchFamily="2" charset="2"/>
              <a:buChar char="§"/>
            </a:pPr>
            <a:endParaRPr lang="en-US" sz="2000" dirty="0">
              <a:latin typeface="Arial "/>
            </a:endParaRPr>
          </a:p>
          <a:p>
            <a:endParaRPr lang="bg-BG" sz="2000" dirty="0"/>
          </a:p>
        </p:txBody>
      </p:sp>
      <p:pic>
        <p:nvPicPr>
          <p:cNvPr id="4" name="Picture 3" descr="Diagram&#10;&#10;Description automatically generated with low confidence">
            <a:extLst>
              <a:ext uri="{FF2B5EF4-FFF2-40B4-BE49-F238E27FC236}">
                <a16:creationId xmlns:a16="http://schemas.microsoft.com/office/drawing/2014/main" id="{806E7B81-438C-4E36-8918-CF834D65B9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3000" y="1759637"/>
            <a:ext cx="2520000" cy="2546880"/>
          </a:xfrm>
          <a:prstGeom prst="rect">
            <a:avLst/>
          </a:prstGeom>
        </p:spPr>
      </p:pic>
      <p:pic>
        <p:nvPicPr>
          <p:cNvPr id="8" name="Picture 7" descr="A picture containing kitchenware&#10;&#10;Description automatically generated">
            <a:extLst>
              <a:ext uri="{FF2B5EF4-FFF2-40B4-BE49-F238E27FC236}">
                <a16:creationId xmlns:a16="http://schemas.microsoft.com/office/drawing/2014/main" id="{1F992225-5214-4409-A616-EE3743B9C4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5061" y="1814746"/>
            <a:ext cx="1800000" cy="1762402"/>
          </a:xfrm>
          <a:prstGeom prst="rect">
            <a:avLst/>
          </a:prstGeom>
        </p:spPr>
      </p:pic>
      <p:pic>
        <p:nvPicPr>
          <p:cNvPr id="15" name="Picture 14" descr="A picture containing black, white, clipart&#10;&#10;Description automatically generated">
            <a:extLst>
              <a:ext uri="{FF2B5EF4-FFF2-40B4-BE49-F238E27FC236}">
                <a16:creationId xmlns:a16="http://schemas.microsoft.com/office/drawing/2014/main" id="{8741F4B6-471D-493B-A34C-861D533816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98236" y="3782486"/>
            <a:ext cx="2805684" cy="2809211"/>
          </a:xfrm>
          <a:prstGeom prst="rect">
            <a:avLst/>
          </a:prstGeom>
        </p:spPr>
      </p:pic>
    </p:spTree>
    <p:extLst>
      <p:ext uri="{BB962C8B-B14F-4D97-AF65-F5344CB8AC3E}">
        <p14:creationId xmlns:p14="http://schemas.microsoft.com/office/powerpoint/2010/main" val="3907828463"/>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29</a:t>
            </a:fld>
            <a:endParaRPr lang="en-US" altLang="nl-BE"/>
          </a:p>
        </p:txBody>
      </p:sp>
      <p:sp>
        <p:nvSpPr>
          <p:cNvPr id="17" name="Title 2"/>
          <p:cNvSpPr>
            <a:spLocks noGrp="1"/>
          </p:cNvSpPr>
          <p:nvPr/>
        </p:nvSpPr>
        <p:spPr bwMode="auto">
          <a:xfrm>
            <a:off x="529389" y="997710"/>
            <a:ext cx="2844174" cy="1360694"/>
          </a:xfrm>
          <a:prstGeom prst="rect">
            <a:avLst/>
          </a:prstGeom>
          <a:solidFill>
            <a:schemeClr val="accent5"/>
          </a:solidFill>
          <a:ln>
            <a:noFill/>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000" dirty="0">
                <a:solidFill>
                  <a:schemeClr val="bg1"/>
                </a:solidFill>
              </a:rPr>
              <a:t>Topic 6. </a:t>
            </a:r>
            <a:r>
              <a:rPr lang="en-US" sz="2000" dirty="0">
                <a:solidFill>
                  <a:schemeClr val="bg1"/>
                </a:solidFill>
                <a:effectLst/>
                <a:ea typeface="Times New Roman" panose="02020603050405020304" pitchFamily="18" charset="0"/>
              </a:rPr>
              <a:t>Additional methods for design</a:t>
            </a:r>
            <a:endParaRPr lang="bg-BG" sz="2800" dirty="0">
              <a:solidFill>
                <a:schemeClr val="bg1"/>
              </a:solidFill>
              <a:effectLst/>
              <a:ea typeface="Times New Roman" panose="02020603050405020304" pitchFamily="18" charset="0"/>
            </a:endParaRPr>
          </a:p>
        </p:txBody>
      </p:sp>
      <p:sp>
        <p:nvSpPr>
          <p:cNvPr id="2" name="TextBox 1">
            <a:extLst>
              <a:ext uri="{FF2B5EF4-FFF2-40B4-BE49-F238E27FC236}">
                <a16:creationId xmlns:a16="http://schemas.microsoft.com/office/drawing/2014/main" id="{1BA36A3B-1013-443B-8546-4D188CE0DD5D}"/>
              </a:ext>
            </a:extLst>
          </p:cNvPr>
          <p:cNvSpPr txBox="1"/>
          <p:nvPr/>
        </p:nvSpPr>
        <p:spPr>
          <a:xfrm>
            <a:off x="4572000" y="1219200"/>
            <a:ext cx="6934200" cy="1015663"/>
          </a:xfrm>
          <a:prstGeom prst="rect">
            <a:avLst/>
          </a:prstGeom>
          <a:noFill/>
        </p:spPr>
        <p:txBody>
          <a:bodyPr wrap="square" rtlCol="0">
            <a:spAutoFit/>
          </a:bodyPr>
          <a:lstStyle/>
          <a:p>
            <a:pPr algn="l"/>
            <a:r>
              <a:rPr lang="en-US" sz="2000" b="1" dirty="0">
                <a:solidFill>
                  <a:srgbClr val="0E101A"/>
                </a:solidFill>
                <a:ea typeface="Times New Roman" panose="02020603050405020304" pitchFamily="18" charset="0"/>
              </a:rPr>
              <a:t>Lesson 27: </a:t>
            </a:r>
            <a:r>
              <a:rPr lang="en-US" sz="2000" b="1" i="0" dirty="0">
                <a:solidFill>
                  <a:srgbClr val="212529"/>
                </a:solidFill>
                <a:effectLst/>
                <a:latin typeface="Arial "/>
              </a:rPr>
              <a:t>New weave patterns based on texts</a:t>
            </a:r>
            <a:endParaRPr lang="en-US" sz="2000" b="1" dirty="0">
              <a:solidFill>
                <a:srgbClr val="0E101A"/>
              </a:solidFill>
              <a:ea typeface="Times New Roman" panose="02020603050405020304" pitchFamily="18" charset="0"/>
            </a:endParaRPr>
          </a:p>
          <a:p>
            <a:endParaRPr lang="en-US" sz="2000" b="1" dirty="0">
              <a:solidFill>
                <a:srgbClr val="0E101A"/>
              </a:solidFill>
              <a:ea typeface="Times New Roman" panose="02020603050405020304" pitchFamily="18" charset="0"/>
            </a:endParaRPr>
          </a:p>
          <a:p>
            <a:endParaRPr lang="bg-BG" sz="2000" dirty="0"/>
          </a:p>
        </p:txBody>
      </p:sp>
      <p:sp>
        <p:nvSpPr>
          <p:cNvPr id="13" name="TextBox 12">
            <a:extLst>
              <a:ext uri="{FF2B5EF4-FFF2-40B4-BE49-F238E27FC236}">
                <a16:creationId xmlns:a16="http://schemas.microsoft.com/office/drawing/2014/main" id="{A544391F-5FBE-4AD9-A7EA-727DA509FC55}"/>
              </a:ext>
            </a:extLst>
          </p:cNvPr>
          <p:cNvSpPr txBox="1"/>
          <p:nvPr/>
        </p:nvSpPr>
        <p:spPr>
          <a:xfrm>
            <a:off x="665950" y="2591645"/>
            <a:ext cx="5334000" cy="2554545"/>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content:</a:t>
            </a:r>
          </a:p>
          <a:p>
            <a:pPr marL="342900" indent="-342900">
              <a:buFont typeface="Wingdings" panose="05000000000000000000" pitchFamily="2" charset="2"/>
              <a:buChar char="§"/>
            </a:pPr>
            <a:r>
              <a:rPr lang="en-US" sz="2000" dirty="0">
                <a:effectLst/>
                <a:latin typeface="Arial "/>
                <a:ea typeface="Calibri" panose="020F0502020204030204" pitchFamily="34" charset="0"/>
              </a:rPr>
              <a:t>The concept of the method</a:t>
            </a:r>
          </a:p>
          <a:p>
            <a:pPr marL="342900" indent="-342900">
              <a:buFont typeface="Wingdings" panose="05000000000000000000" pitchFamily="2" charset="2"/>
              <a:buChar char="§"/>
            </a:pPr>
            <a:r>
              <a:rPr lang="en-US" sz="2000" dirty="0">
                <a:effectLst/>
                <a:latin typeface="Arial "/>
                <a:ea typeface="Calibri" panose="020F0502020204030204" pitchFamily="34" charset="0"/>
              </a:rPr>
              <a:t>Transformation approach</a:t>
            </a:r>
          </a:p>
          <a:p>
            <a:pPr marL="342900" indent="-342900">
              <a:buFont typeface="Wingdings" panose="05000000000000000000" pitchFamily="2" charset="2"/>
              <a:buChar char="§"/>
            </a:pPr>
            <a:r>
              <a:rPr lang="en-US" sz="2000" dirty="0">
                <a:latin typeface="Arial "/>
                <a:ea typeface="Calibri" panose="020F0502020204030204" pitchFamily="34" charset="0"/>
              </a:rPr>
              <a:t>Influencing parameters</a:t>
            </a:r>
            <a:endParaRPr lang="en-US" sz="2000" dirty="0">
              <a:effectLst/>
              <a:latin typeface="Arial "/>
              <a:ea typeface="Calibri" panose="020F0502020204030204" pitchFamily="34" charset="0"/>
            </a:endParaRPr>
          </a:p>
          <a:p>
            <a:pPr marL="342900" indent="-342900">
              <a:buFont typeface="Wingdings" panose="05000000000000000000" pitchFamily="2" charset="2"/>
              <a:buChar char="§"/>
            </a:pPr>
            <a:r>
              <a:rPr lang="en-US" sz="2000" dirty="0">
                <a:latin typeface="Arial "/>
              </a:rPr>
              <a:t>Quality control: how to assess the new weave</a:t>
            </a:r>
          </a:p>
          <a:p>
            <a:pPr marL="342900" indent="-342900">
              <a:buFont typeface="Wingdings" panose="05000000000000000000" pitchFamily="2" charset="2"/>
              <a:buChar char="§"/>
            </a:pPr>
            <a:endParaRPr lang="en-US" sz="2000" dirty="0">
              <a:latin typeface="Arial "/>
            </a:endParaRPr>
          </a:p>
          <a:p>
            <a:endParaRPr lang="bg-BG" sz="2000" dirty="0"/>
          </a:p>
        </p:txBody>
      </p:sp>
      <p:pic>
        <p:nvPicPr>
          <p:cNvPr id="6" name="Picture 5" descr="A picture containing table&#10;&#10;Description automatically generated">
            <a:extLst>
              <a:ext uri="{FF2B5EF4-FFF2-40B4-BE49-F238E27FC236}">
                <a16:creationId xmlns:a16="http://schemas.microsoft.com/office/drawing/2014/main" id="{6593A8A7-724E-40FF-8648-4D1F5ED6E8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3740" y="1906647"/>
            <a:ext cx="4869294" cy="2427365"/>
          </a:xfrm>
          <a:prstGeom prst="rect">
            <a:avLst/>
          </a:prstGeom>
        </p:spPr>
      </p:pic>
      <p:pic>
        <p:nvPicPr>
          <p:cNvPr id="11" name="Picture 10">
            <a:extLst>
              <a:ext uri="{FF2B5EF4-FFF2-40B4-BE49-F238E27FC236}">
                <a16:creationId xmlns:a16="http://schemas.microsoft.com/office/drawing/2014/main" id="{D88C99C0-60FF-4F06-9B9E-918967B4C095}"/>
              </a:ext>
            </a:extLst>
          </p:cNvPr>
          <p:cNvPicPr>
            <a:picLocks noChangeAspect="1"/>
          </p:cNvPicPr>
          <p:nvPr/>
        </p:nvPicPr>
        <p:blipFill>
          <a:blip r:embed="rId6"/>
          <a:stretch>
            <a:fillRect/>
          </a:stretch>
        </p:blipFill>
        <p:spPr>
          <a:xfrm>
            <a:off x="6425005" y="4371276"/>
            <a:ext cx="5313806" cy="2167637"/>
          </a:xfrm>
          <a:prstGeom prst="rect">
            <a:avLst/>
          </a:prstGeom>
        </p:spPr>
      </p:pic>
    </p:spTree>
    <p:extLst>
      <p:ext uri="{BB962C8B-B14F-4D97-AF65-F5344CB8AC3E}">
        <p14:creationId xmlns:p14="http://schemas.microsoft.com/office/powerpoint/2010/main" val="29970476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p:cNvPicPr>
          <p:nvPr/>
        </p:nvPicPr>
        <p:blipFill>
          <a:blip r:embed="rId2"/>
          <a:stretch>
            <a:fillRect/>
          </a:stretch>
        </p:blipFill>
        <p:spPr>
          <a:xfrm>
            <a:off x="583080" y="6084439"/>
            <a:ext cx="2200847" cy="658425"/>
          </a:xfrm>
          <a:prstGeom prst="rect">
            <a:avLst/>
          </a:prstGeom>
        </p:spPr>
      </p:pic>
      <p:pic>
        <p:nvPicPr>
          <p:cNvPr id="7" name="Picture 4"/>
          <p:cNvPicPr>
            <a:picLocks noChangeAspect="1"/>
          </p:cNvPicPr>
          <p:nvPr/>
        </p:nvPicPr>
        <p:blipFill>
          <a:blip r:embed="rId3"/>
          <a:stretch>
            <a:fillRect/>
          </a:stretch>
        </p:blipFill>
        <p:spPr>
          <a:xfrm>
            <a:off x="10586591" y="6053957"/>
            <a:ext cx="1024217" cy="719390"/>
          </a:xfrm>
          <a:prstGeom prst="rect">
            <a:avLst/>
          </a:prstGeom>
        </p:spPr>
      </p:pic>
      <p:pic>
        <p:nvPicPr>
          <p:cNvPr id="9" name="Picture 8">
            <a:extLst>
              <a:ext uri="{FF2B5EF4-FFF2-40B4-BE49-F238E27FC236}">
                <a16:creationId xmlns:a16="http://schemas.microsoft.com/office/drawing/2014/main" id="{E068405F-9ED8-4016-9694-3503747DB6FA}"/>
              </a:ext>
            </a:extLst>
          </p:cNvPr>
          <p:cNvPicPr>
            <a:picLocks noChangeAspect="1"/>
          </p:cNvPicPr>
          <p:nvPr/>
        </p:nvPicPr>
        <p:blipFill>
          <a:blip r:embed="rId4"/>
          <a:stretch>
            <a:fillRect/>
          </a:stretch>
        </p:blipFill>
        <p:spPr>
          <a:xfrm>
            <a:off x="-36095" y="-131842"/>
            <a:ext cx="12192000" cy="6854653"/>
          </a:xfrm>
          <a:prstGeom prst="rect">
            <a:avLst/>
          </a:prstGeom>
        </p:spPr>
      </p:pic>
    </p:spTree>
    <p:extLst>
      <p:ext uri="{BB962C8B-B14F-4D97-AF65-F5344CB8AC3E}">
        <p14:creationId xmlns:p14="http://schemas.microsoft.com/office/powerpoint/2010/main" val="965829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30</a:t>
            </a:fld>
            <a:endParaRPr lang="en-US" altLang="nl-BE"/>
          </a:p>
        </p:txBody>
      </p:sp>
      <p:sp>
        <p:nvSpPr>
          <p:cNvPr id="17" name="Title 2"/>
          <p:cNvSpPr>
            <a:spLocks noGrp="1"/>
          </p:cNvSpPr>
          <p:nvPr/>
        </p:nvSpPr>
        <p:spPr bwMode="auto">
          <a:xfrm>
            <a:off x="529389" y="997710"/>
            <a:ext cx="2844174" cy="1360694"/>
          </a:xfrm>
          <a:prstGeom prst="rect">
            <a:avLst/>
          </a:prstGeom>
          <a:solidFill>
            <a:schemeClr val="accent5"/>
          </a:solidFill>
          <a:ln>
            <a:noFill/>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000" dirty="0">
                <a:solidFill>
                  <a:schemeClr val="bg1"/>
                </a:solidFill>
              </a:rPr>
              <a:t>Topic 6. </a:t>
            </a:r>
            <a:r>
              <a:rPr lang="en-US" sz="2000" dirty="0">
                <a:solidFill>
                  <a:schemeClr val="bg1"/>
                </a:solidFill>
                <a:effectLst/>
                <a:ea typeface="Times New Roman" panose="02020603050405020304" pitchFamily="18" charset="0"/>
              </a:rPr>
              <a:t>Additional methods for design</a:t>
            </a:r>
            <a:endParaRPr lang="bg-BG" sz="2800" dirty="0">
              <a:solidFill>
                <a:schemeClr val="bg1"/>
              </a:solidFill>
              <a:effectLst/>
              <a:ea typeface="Times New Roman" panose="02020603050405020304" pitchFamily="18" charset="0"/>
            </a:endParaRPr>
          </a:p>
        </p:txBody>
      </p:sp>
      <p:sp>
        <p:nvSpPr>
          <p:cNvPr id="2" name="TextBox 1">
            <a:extLst>
              <a:ext uri="{FF2B5EF4-FFF2-40B4-BE49-F238E27FC236}">
                <a16:creationId xmlns:a16="http://schemas.microsoft.com/office/drawing/2014/main" id="{1BA36A3B-1013-443B-8546-4D188CE0DD5D}"/>
              </a:ext>
            </a:extLst>
          </p:cNvPr>
          <p:cNvSpPr txBox="1"/>
          <p:nvPr/>
        </p:nvSpPr>
        <p:spPr>
          <a:xfrm>
            <a:off x="4572000" y="1219200"/>
            <a:ext cx="6934200" cy="1015663"/>
          </a:xfrm>
          <a:prstGeom prst="rect">
            <a:avLst/>
          </a:prstGeom>
          <a:noFill/>
        </p:spPr>
        <p:txBody>
          <a:bodyPr wrap="square" rtlCol="0">
            <a:spAutoFit/>
          </a:bodyPr>
          <a:lstStyle/>
          <a:p>
            <a:pPr algn="l"/>
            <a:r>
              <a:rPr lang="en-US" sz="2000" b="1" dirty="0">
                <a:solidFill>
                  <a:srgbClr val="0E101A"/>
                </a:solidFill>
                <a:ea typeface="Times New Roman" panose="02020603050405020304" pitchFamily="18" charset="0"/>
              </a:rPr>
              <a:t>Lesson 28: </a:t>
            </a:r>
            <a:r>
              <a:rPr lang="en-US" sz="2000" b="1" i="0" dirty="0">
                <a:solidFill>
                  <a:srgbClr val="212529"/>
                </a:solidFill>
                <a:effectLst/>
                <a:latin typeface="Arial "/>
              </a:rPr>
              <a:t>New weave patterns based on texts</a:t>
            </a:r>
            <a:endParaRPr lang="en-US" sz="2000" b="1" dirty="0">
              <a:solidFill>
                <a:srgbClr val="0E101A"/>
              </a:solidFill>
              <a:ea typeface="Times New Roman" panose="02020603050405020304" pitchFamily="18" charset="0"/>
            </a:endParaRPr>
          </a:p>
          <a:p>
            <a:endParaRPr lang="en-US" sz="2000" b="1" dirty="0">
              <a:solidFill>
                <a:srgbClr val="0E101A"/>
              </a:solidFill>
              <a:ea typeface="Times New Roman" panose="02020603050405020304" pitchFamily="18" charset="0"/>
            </a:endParaRPr>
          </a:p>
          <a:p>
            <a:endParaRPr lang="bg-BG" sz="2000" dirty="0"/>
          </a:p>
        </p:txBody>
      </p:sp>
      <p:sp>
        <p:nvSpPr>
          <p:cNvPr id="13" name="TextBox 12">
            <a:extLst>
              <a:ext uri="{FF2B5EF4-FFF2-40B4-BE49-F238E27FC236}">
                <a16:creationId xmlns:a16="http://schemas.microsoft.com/office/drawing/2014/main" id="{A544391F-5FBE-4AD9-A7EA-727DA509FC55}"/>
              </a:ext>
            </a:extLst>
          </p:cNvPr>
          <p:cNvSpPr txBox="1"/>
          <p:nvPr/>
        </p:nvSpPr>
        <p:spPr>
          <a:xfrm>
            <a:off x="665950" y="2591645"/>
            <a:ext cx="5334000" cy="2554545"/>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content:</a:t>
            </a:r>
          </a:p>
          <a:p>
            <a:pPr marL="342900" indent="-342900">
              <a:buFont typeface="Wingdings" panose="05000000000000000000" pitchFamily="2" charset="2"/>
              <a:buChar char="§"/>
            </a:pPr>
            <a:r>
              <a:rPr lang="en-US" sz="2000" dirty="0">
                <a:effectLst/>
                <a:latin typeface="Arial "/>
                <a:ea typeface="Calibri" panose="020F0502020204030204" pitchFamily="34" charset="0"/>
              </a:rPr>
              <a:t>The concept of the method</a:t>
            </a:r>
          </a:p>
          <a:p>
            <a:pPr marL="342900" indent="-342900">
              <a:buFont typeface="Wingdings" panose="05000000000000000000" pitchFamily="2" charset="2"/>
              <a:buChar char="§"/>
            </a:pPr>
            <a:r>
              <a:rPr lang="en-US" sz="2000" dirty="0">
                <a:effectLst/>
                <a:latin typeface="Arial "/>
                <a:ea typeface="Calibri" panose="020F0502020204030204" pitchFamily="34" charset="0"/>
              </a:rPr>
              <a:t>Transformation approach</a:t>
            </a:r>
          </a:p>
          <a:p>
            <a:pPr marL="342900" indent="-342900">
              <a:buFont typeface="Wingdings" panose="05000000000000000000" pitchFamily="2" charset="2"/>
              <a:buChar char="§"/>
            </a:pPr>
            <a:r>
              <a:rPr lang="en-US" sz="2000" dirty="0">
                <a:latin typeface="Arial "/>
                <a:ea typeface="Calibri" panose="020F0502020204030204" pitchFamily="34" charset="0"/>
              </a:rPr>
              <a:t>Influencing parameters</a:t>
            </a:r>
            <a:endParaRPr lang="en-US" sz="2000" dirty="0">
              <a:effectLst/>
              <a:latin typeface="Arial "/>
              <a:ea typeface="Calibri" panose="020F0502020204030204" pitchFamily="34" charset="0"/>
            </a:endParaRPr>
          </a:p>
          <a:p>
            <a:pPr marL="342900" indent="-342900">
              <a:buFont typeface="Wingdings" panose="05000000000000000000" pitchFamily="2" charset="2"/>
              <a:buChar char="§"/>
            </a:pPr>
            <a:r>
              <a:rPr lang="en-US" sz="2000" dirty="0">
                <a:latin typeface="Arial "/>
              </a:rPr>
              <a:t>Quality control: how to assess the new weave</a:t>
            </a:r>
          </a:p>
          <a:p>
            <a:pPr marL="342900" indent="-342900">
              <a:buFont typeface="Wingdings" panose="05000000000000000000" pitchFamily="2" charset="2"/>
              <a:buChar char="§"/>
            </a:pPr>
            <a:endParaRPr lang="en-US" sz="2000" dirty="0">
              <a:latin typeface="Arial "/>
            </a:endParaRPr>
          </a:p>
          <a:p>
            <a:endParaRPr lang="bg-BG" sz="2000" dirty="0"/>
          </a:p>
        </p:txBody>
      </p:sp>
      <p:pic>
        <p:nvPicPr>
          <p:cNvPr id="4" name="Picture 3" descr="A diagram of a house&#10;&#10;Description automatically generated with medium confidence">
            <a:extLst>
              <a:ext uri="{FF2B5EF4-FFF2-40B4-BE49-F238E27FC236}">
                <a16:creationId xmlns:a16="http://schemas.microsoft.com/office/drawing/2014/main" id="{FDD8CC61-DB6F-48C4-BFAE-737F6D0A9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1453" y="1856274"/>
            <a:ext cx="3225963" cy="2682643"/>
          </a:xfrm>
          <a:prstGeom prst="rect">
            <a:avLst/>
          </a:prstGeom>
        </p:spPr>
      </p:pic>
      <p:pic>
        <p:nvPicPr>
          <p:cNvPr id="8" name="Picture 7" descr="A picture containing clipart&#10;&#10;Description automatically generated">
            <a:extLst>
              <a:ext uri="{FF2B5EF4-FFF2-40B4-BE49-F238E27FC236}">
                <a16:creationId xmlns:a16="http://schemas.microsoft.com/office/drawing/2014/main" id="{BD278486-E95C-48DA-A9AB-D65D408EC0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13950" y="4552252"/>
            <a:ext cx="4572000" cy="1469136"/>
          </a:xfrm>
          <a:prstGeom prst="rect">
            <a:avLst/>
          </a:prstGeom>
        </p:spPr>
      </p:pic>
      <p:pic>
        <p:nvPicPr>
          <p:cNvPr id="14" name="Picture 13" descr="Text&#10;&#10;Description automatically generated">
            <a:extLst>
              <a:ext uri="{FF2B5EF4-FFF2-40B4-BE49-F238E27FC236}">
                <a16:creationId xmlns:a16="http://schemas.microsoft.com/office/drawing/2014/main" id="{57F00117-CC10-4FC5-95E7-6A39231664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01019" y="2677949"/>
            <a:ext cx="3225962" cy="3721935"/>
          </a:xfrm>
          <a:prstGeom prst="rect">
            <a:avLst/>
          </a:prstGeom>
        </p:spPr>
      </p:pic>
    </p:spTree>
    <p:extLst>
      <p:ext uri="{BB962C8B-B14F-4D97-AF65-F5344CB8AC3E}">
        <p14:creationId xmlns:p14="http://schemas.microsoft.com/office/powerpoint/2010/main" val="2632847133"/>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31</a:t>
            </a:fld>
            <a:endParaRPr lang="en-US" altLang="nl-BE"/>
          </a:p>
        </p:txBody>
      </p:sp>
      <p:sp>
        <p:nvSpPr>
          <p:cNvPr id="17" name="Title 2"/>
          <p:cNvSpPr>
            <a:spLocks noGrp="1"/>
          </p:cNvSpPr>
          <p:nvPr/>
        </p:nvSpPr>
        <p:spPr bwMode="auto">
          <a:xfrm>
            <a:off x="529389" y="997710"/>
            <a:ext cx="2844174" cy="1360694"/>
          </a:xfrm>
          <a:prstGeom prst="rect">
            <a:avLst/>
          </a:prstGeom>
          <a:solidFill>
            <a:schemeClr val="accent5"/>
          </a:solidFill>
          <a:ln>
            <a:noFill/>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000" dirty="0">
                <a:solidFill>
                  <a:schemeClr val="bg1"/>
                </a:solidFill>
              </a:rPr>
              <a:t>Topic 6. </a:t>
            </a:r>
            <a:r>
              <a:rPr lang="en-US" sz="2000" dirty="0">
                <a:solidFill>
                  <a:schemeClr val="bg1"/>
                </a:solidFill>
                <a:effectLst/>
                <a:ea typeface="Times New Roman" panose="02020603050405020304" pitchFamily="18" charset="0"/>
              </a:rPr>
              <a:t>Additional methods for design</a:t>
            </a:r>
            <a:endParaRPr lang="bg-BG" sz="2800" dirty="0">
              <a:solidFill>
                <a:schemeClr val="bg1"/>
              </a:solidFill>
              <a:effectLst/>
              <a:ea typeface="Times New Roman" panose="02020603050405020304" pitchFamily="18" charset="0"/>
            </a:endParaRPr>
          </a:p>
        </p:txBody>
      </p:sp>
      <p:sp>
        <p:nvSpPr>
          <p:cNvPr id="2" name="TextBox 1">
            <a:extLst>
              <a:ext uri="{FF2B5EF4-FFF2-40B4-BE49-F238E27FC236}">
                <a16:creationId xmlns:a16="http://schemas.microsoft.com/office/drawing/2014/main" id="{1BA36A3B-1013-443B-8546-4D188CE0DD5D}"/>
              </a:ext>
            </a:extLst>
          </p:cNvPr>
          <p:cNvSpPr txBox="1"/>
          <p:nvPr/>
        </p:nvSpPr>
        <p:spPr>
          <a:xfrm>
            <a:off x="4572000" y="1219200"/>
            <a:ext cx="6934200" cy="1323439"/>
          </a:xfrm>
          <a:prstGeom prst="rect">
            <a:avLst/>
          </a:prstGeom>
          <a:noFill/>
        </p:spPr>
        <p:txBody>
          <a:bodyPr wrap="square" rtlCol="0">
            <a:spAutoFit/>
          </a:bodyPr>
          <a:lstStyle/>
          <a:p>
            <a:pPr algn="l"/>
            <a:r>
              <a:rPr lang="en-US" sz="2000" b="1" dirty="0">
                <a:solidFill>
                  <a:srgbClr val="0E101A"/>
                </a:solidFill>
                <a:ea typeface="Times New Roman" panose="02020603050405020304" pitchFamily="18" charset="0"/>
              </a:rPr>
              <a:t>Lesson 29: </a:t>
            </a:r>
            <a:r>
              <a:rPr lang="en-US" sz="2000" b="1" i="0" dirty="0">
                <a:solidFill>
                  <a:srgbClr val="212529"/>
                </a:solidFill>
                <a:effectLst/>
                <a:latin typeface="Arial "/>
              </a:rPr>
              <a:t>New weave patterns based on musical scores</a:t>
            </a:r>
            <a:endParaRPr lang="en-US" sz="2000" b="1" dirty="0">
              <a:solidFill>
                <a:srgbClr val="0E101A"/>
              </a:solidFill>
              <a:ea typeface="Times New Roman" panose="02020603050405020304" pitchFamily="18" charset="0"/>
            </a:endParaRPr>
          </a:p>
          <a:p>
            <a:endParaRPr lang="en-US" sz="2000" b="1" dirty="0">
              <a:solidFill>
                <a:srgbClr val="0E101A"/>
              </a:solidFill>
              <a:ea typeface="Times New Roman" panose="02020603050405020304" pitchFamily="18" charset="0"/>
            </a:endParaRPr>
          </a:p>
          <a:p>
            <a:endParaRPr lang="bg-BG" sz="2000" dirty="0"/>
          </a:p>
        </p:txBody>
      </p:sp>
      <p:sp>
        <p:nvSpPr>
          <p:cNvPr id="13" name="TextBox 12">
            <a:extLst>
              <a:ext uri="{FF2B5EF4-FFF2-40B4-BE49-F238E27FC236}">
                <a16:creationId xmlns:a16="http://schemas.microsoft.com/office/drawing/2014/main" id="{A544391F-5FBE-4AD9-A7EA-727DA509FC55}"/>
              </a:ext>
            </a:extLst>
          </p:cNvPr>
          <p:cNvSpPr txBox="1"/>
          <p:nvPr/>
        </p:nvSpPr>
        <p:spPr>
          <a:xfrm>
            <a:off x="665950" y="2591645"/>
            <a:ext cx="5334000" cy="2554545"/>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content:</a:t>
            </a:r>
          </a:p>
          <a:p>
            <a:pPr marL="342900" indent="-342900">
              <a:buFont typeface="Wingdings" panose="05000000000000000000" pitchFamily="2" charset="2"/>
              <a:buChar char="§"/>
            </a:pPr>
            <a:r>
              <a:rPr lang="en-US" sz="2000" dirty="0">
                <a:effectLst/>
                <a:latin typeface="Arial "/>
                <a:ea typeface="Calibri" panose="020F0502020204030204" pitchFamily="34" charset="0"/>
              </a:rPr>
              <a:t>The concept of the method</a:t>
            </a:r>
          </a:p>
          <a:p>
            <a:pPr marL="342900" indent="-342900">
              <a:buFont typeface="Wingdings" panose="05000000000000000000" pitchFamily="2" charset="2"/>
              <a:buChar char="§"/>
            </a:pPr>
            <a:r>
              <a:rPr lang="en-US" sz="2000" dirty="0">
                <a:effectLst/>
                <a:latin typeface="Arial "/>
                <a:ea typeface="Calibri" panose="020F0502020204030204" pitchFamily="34" charset="0"/>
              </a:rPr>
              <a:t>Transformation approach</a:t>
            </a:r>
          </a:p>
          <a:p>
            <a:pPr marL="342900" indent="-342900">
              <a:buFont typeface="Wingdings" panose="05000000000000000000" pitchFamily="2" charset="2"/>
              <a:buChar char="§"/>
            </a:pPr>
            <a:r>
              <a:rPr lang="en-US" sz="2000" dirty="0">
                <a:latin typeface="Arial "/>
                <a:ea typeface="Calibri" panose="020F0502020204030204" pitchFamily="34" charset="0"/>
              </a:rPr>
              <a:t>Influencing parameters</a:t>
            </a:r>
            <a:endParaRPr lang="en-US" sz="2000" dirty="0">
              <a:effectLst/>
              <a:latin typeface="Arial "/>
              <a:ea typeface="Calibri" panose="020F0502020204030204" pitchFamily="34" charset="0"/>
            </a:endParaRPr>
          </a:p>
          <a:p>
            <a:pPr marL="342900" indent="-342900">
              <a:buFont typeface="Wingdings" panose="05000000000000000000" pitchFamily="2" charset="2"/>
              <a:buChar char="§"/>
            </a:pPr>
            <a:r>
              <a:rPr lang="en-US" sz="2000" dirty="0">
                <a:latin typeface="Arial "/>
              </a:rPr>
              <a:t>Quality control: how to assess the new weave</a:t>
            </a:r>
          </a:p>
          <a:p>
            <a:pPr marL="342900" indent="-342900">
              <a:buFont typeface="Wingdings" panose="05000000000000000000" pitchFamily="2" charset="2"/>
              <a:buChar char="§"/>
            </a:pPr>
            <a:endParaRPr lang="en-US" sz="2000" dirty="0">
              <a:latin typeface="Arial "/>
            </a:endParaRPr>
          </a:p>
          <a:p>
            <a:endParaRPr lang="bg-BG" sz="2000" dirty="0"/>
          </a:p>
        </p:txBody>
      </p:sp>
      <p:pic>
        <p:nvPicPr>
          <p:cNvPr id="6" name="Picture 5">
            <a:extLst>
              <a:ext uri="{FF2B5EF4-FFF2-40B4-BE49-F238E27FC236}">
                <a16:creationId xmlns:a16="http://schemas.microsoft.com/office/drawing/2014/main" id="{74FA335B-81BA-4FF1-8A9B-BA36E4C650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3947" y="1544141"/>
            <a:ext cx="5029200" cy="1193073"/>
          </a:xfrm>
          <a:prstGeom prst="rect">
            <a:avLst/>
          </a:prstGeom>
        </p:spPr>
      </p:pic>
      <p:pic>
        <p:nvPicPr>
          <p:cNvPr id="11" name="Picture 10" descr="A picture containing text, antenna&#10;&#10;Description automatically generated">
            <a:extLst>
              <a:ext uri="{FF2B5EF4-FFF2-40B4-BE49-F238E27FC236}">
                <a16:creationId xmlns:a16="http://schemas.microsoft.com/office/drawing/2014/main" id="{666CD698-2282-4B06-8908-41ADDC0DD155}"/>
              </a:ext>
            </a:extLst>
          </p:cNvPr>
          <p:cNvPicPr>
            <a:picLocks noChangeAspect="1"/>
          </p:cNvPicPr>
          <p:nvPr/>
        </p:nvPicPr>
        <p:blipFill rotWithShape="1">
          <a:blip r:embed="rId6">
            <a:extLst>
              <a:ext uri="{28A0092B-C50C-407E-A947-70E740481C1C}">
                <a14:useLocalDpi xmlns:a14="http://schemas.microsoft.com/office/drawing/2010/main" val="0"/>
              </a:ext>
            </a:extLst>
          </a:blip>
          <a:srcRect t="9502" b="8682"/>
          <a:stretch/>
        </p:blipFill>
        <p:spPr>
          <a:xfrm>
            <a:off x="1178336" y="4587173"/>
            <a:ext cx="5865876" cy="2057400"/>
          </a:xfrm>
          <a:prstGeom prst="rect">
            <a:avLst/>
          </a:prstGeom>
        </p:spPr>
      </p:pic>
      <p:pic>
        <p:nvPicPr>
          <p:cNvPr id="15" name="Picture 14" descr="A picture containing text, building&#10;&#10;Description automatically generated">
            <a:extLst>
              <a:ext uri="{FF2B5EF4-FFF2-40B4-BE49-F238E27FC236}">
                <a16:creationId xmlns:a16="http://schemas.microsoft.com/office/drawing/2014/main" id="{546F02B9-8A23-43FD-BC98-17AB6EDE22D8}"/>
              </a:ext>
            </a:extLst>
          </p:cNvPr>
          <p:cNvPicPr>
            <a:picLocks noChangeAspect="1"/>
          </p:cNvPicPr>
          <p:nvPr/>
        </p:nvPicPr>
        <p:blipFill rotWithShape="1">
          <a:blip r:embed="rId7">
            <a:extLst>
              <a:ext uri="{28A0092B-C50C-407E-A947-70E740481C1C}">
                <a14:useLocalDpi xmlns:a14="http://schemas.microsoft.com/office/drawing/2010/main" val="0"/>
              </a:ext>
            </a:extLst>
          </a:blip>
          <a:srcRect t="23355" r="13937"/>
          <a:stretch/>
        </p:blipFill>
        <p:spPr>
          <a:xfrm>
            <a:off x="7528726" y="2703322"/>
            <a:ext cx="4008231" cy="4153659"/>
          </a:xfrm>
          <a:prstGeom prst="rect">
            <a:avLst/>
          </a:prstGeom>
        </p:spPr>
      </p:pic>
    </p:spTree>
    <p:extLst>
      <p:ext uri="{BB962C8B-B14F-4D97-AF65-F5344CB8AC3E}">
        <p14:creationId xmlns:p14="http://schemas.microsoft.com/office/powerpoint/2010/main" val="126276373"/>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32</a:t>
            </a:fld>
            <a:endParaRPr lang="en-US" altLang="nl-BE"/>
          </a:p>
        </p:txBody>
      </p:sp>
      <p:sp>
        <p:nvSpPr>
          <p:cNvPr id="11" name="Title 2"/>
          <p:cNvSpPr>
            <a:spLocks noGrp="1"/>
          </p:cNvSpPr>
          <p:nvPr/>
        </p:nvSpPr>
        <p:spPr bwMode="auto">
          <a:xfrm>
            <a:off x="558800" y="3124200"/>
            <a:ext cx="1109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ctr"/>
            <a:r>
              <a:rPr lang="en-US" sz="3200" dirty="0"/>
              <a:t>THANK YOU FOR YOUR ATTENTION !</a:t>
            </a:r>
          </a:p>
        </p:txBody>
      </p:sp>
    </p:spTree>
    <p:extLst>
      <p:ext uri="{BB962C8B-B14F-4D97-AF65-F5344CB8AC3E}">
        <p14:creationId xmlns:p14="http://schemas.microsoft.com/office/powerpoint/2010/main" val="984218887"/>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F3BB608E-1756-4DCC-A177-EB48C5575780}"/>
              </a:ext>
            </a:extLst>
          </p:cNvPr>
          <p:cNvSpPr>
            <a:spLocks noGrp="1"/>
          </p:cNvSpPr>
          <p:nvPr>
            <p:ph idx="1"/>
          </p:nvPr>
        </p:nvSpPr>
        <p:spPr>
          <a:xfrm>
            <a:off x="609600" y="914400"/>
            <a:ext cx="7629525" cy="3810000"/>
          </a:xfrm>
        </p:spPr>
        <p:txBody>
          <a:bodyPr/>
          <a:lstStyle/>
          <a:p>
            <a:pPr marL="0" indent="0">
              <a:spcBef>
                <a:spcPct val="0"/>
              </a:spcBef>
              <a:buNone/>
            </a:pPr>
            <a:r>
              <a:rPr lang="en-US" altLang="nl-BE" sz="2000" b="1" dirty="0">
                <a:latin typeface="Corbel" panose="020B0503020204020204" pitchFamily="34" charset="0"/>
              </a:rPr>
              <a:t>Coordinator: </a:t>
            </a:r>
          </a:p>
          <a:p>
            <a:pPr marL="0" indent="0">
              <a:spcBef>
                <a:spcPct val="0"/>
              </a:spcBef>
              <a:buNone/>
            </a:pPr>
            <a:r>
              <a:rPr lang="en-US" altLang="nl-BE" sz="2000" dirty="0">
                <a:latin typeface="Corbel" panose="020B0503020204020204" pitchFamily="34" charset="0"/>
              </a:rPr>
              <a:t>Technical University of Sofia</a:t>
            </a:r>
            <a:endParaRPr lang="bg-BG" altLang="nl-BE" sz="2000" dirty="0">
              <a:latin typeface="Corbel" panose="020B0503020204020204" pitchFamily="34" charset="0"/>
            </a:endParaRPr>
          </a:p>
          <a:p>
            <a:pPr marL="0" indent="0">
              <a:spcBef>
                <a:spcPct val="0"/>
              </a:spcBef>
              <a:buNone/>
            </a:pPr>
            <a:r>
              <a:rPr lang="en-US" altLang="nl-BE" sz="2000" dirty="0">
                <a:latin typeface="Corbel" panose="020B0503020204020204" pitchFamily="34" charset="0"/>
              </a:rPr>
              <a:t>Faculty of Power Engineering and Power Machines</a:t>
            </a:r>
          </a:p>
          <a:p>
            <a:pPr marL="0" indent="0">
              <a:spcBef>
                <a:spcPct val="0"/>
              </a:spcBef>
              <a:buNone/>
            </a:pPr>
            <a:endParaRPr lang="en-US" altLang="nl-BE" sz="2000" dirty="0">
              <a:latin typeface="Corbel" panose="020B0503020204020204" pitchFamily="34" charset="0"/>
            </a:endParaRPr>
          </a:p>
          <a:p>
            <a:pPr marL="0" indent="0">
              <a:spcBef>
                <a:spcPct val="0"/>
              </a:spcBef>
              <a:buNone/>
            </a:pPr>
            <a:r>
              <a:rPr lang="en-US" altLang="nl-BE" sz="2000" b="1" dirty="0">
                <a:latin typeface="Corbel" panose="020B0503020204020204" pitchFamily="34" charset="0"/>
              </a:rPr>
              <a:t>Project Manager of ICT-TEX:</a:t>
            </a:r>
          </a:p>
          <a:p>
            <a:pPr marL="0" indent="0">
              <a:spcBef>
                <a:spcPct val="0"/>
              </a:spcBef>
              <a:buNone/>
            </a:pPr>
            <a:r>
              <a:rPr lang="en-US" altLang="nl-BE" sz="2000" dirty="0">
                <a:latin typeface="Corbel" panose="020B0503020204020204" pitchFamily="34" charset="0"/>
              </a:rPr>
              <a:t>Assoc. Prof. Dr. Angel </a:t>
            </a:r>
            <a:r>
              <a:rPr lang="en-US" altLang="nl-BE" sz="2000" dirty="0" err="1">
                <a:latin typeface="Corbel" panose="020B0503020204020204" pitchFamily="34" charset="0"/>
              </a:rPr>
              <a:t>Terziev</a:t>
            </a:r>
            <a:endParaRPr lang="bg-BG" altLang="nl-BE" sz="2000" dirty="0">
              <a:latin typeface="Corbel" panose="020B0503020204020204" pitchFamily="34" charset="0"/>
            </a:endParaRPr>
          </a:p>
          <a:p>
            <a:pPr marL="0" indent="0">
              <a:spcBef>
                <a:spcPct val="0"/>
              </a:spcBef>
              <a:buNone/>
            </a:pPr>
            <a:r>
              <a:rPr lang="bg-BG" altLang="nl-BE" sz="2000" b="1" dirty="0">
                <a:latin typeface="Corbel" panose="020B0503020204020204" pitchFamily="34" charset="0"/>
              </a:rPr>
              <a:t>е-</a:t>
            </a:r>
            <a:r>
              <a:rPr lang="en-US" altLang="nl-BE" sz="2000" b="1" dirty="0">
                <a:latin typeface="Corbel" panose="020B0503020204020204" pitchFamily="34" charset="0"/>
              </a:rPr>
              <a:t>mail</a:t>
            </a:r>
            <a:r>
              <a:rPr lang="en-US" altLang="nl-BE" sz="2000" dirty="0">
                <a:latin typeface="Corbel" panose="020B0503020204020204" pitchFamily="34" charset="0"/>
              </a:rPr>
              <a:t>: aterziev@tu-sofia.bg</a:t>
            </a:r>
          </a:p>
          <a:p>
            <a:pPr marL="0" indent="0">
              <a:spcBef>
                <a:spcPct val="0"/>
              </a:spcBef>
              <a:buNone/>
            </a:pPr>
            <a:endParaRPr lang="en-US" altLang="nl-BE" sz="2000" dirty="0">
              <a:latin typeface="Corbel" panose="020B0503020204020204" pitchFamily="34" charset="0"/>
            </a:endParaRPr>
          </a:p>
          <a:p>
            <a:pPr marL="0" indent="0">
              <a:spcBef>
                <a:spcPct val="0"/>
              </a:spcBef>
              <a:buNone/>
            </a:pPr>
            <a:r>
              <a:rPr lang="en-US" altLang="nl-BE" sz="2000" b="1" dirty="0">
                <a:latin typeface="Corbel" panose="020B0503020204020204" pitchFamily="34" charset="0"/>
              </a:rPr>
              <a:t>Web-site</a:t>
            </a:r>
            <a:r>
              <a:rPr lang="en-US" altLang="nl-BE" sz="2000" dirty="0">
                <a:latin typeface="Corbel" panose="020B0503020204020204" pitchFamily="34" charset="0"/>
              </a:rPr>
              <a:t>: </a:t>
            </a:r>
            <a:r>
              <a:rPr lang="en-US" altLang="nl-BE" sz="2000" dirty="0">
                <a:latin typeface="Corbel" panose="020B0503020204020204" pitchFamily="34" charset="0"/>
                <a:hlinkClick r:id="rId3"/>
              </a:rPr>
              <a:t>ICT-TEX.eu</a:t>
            </a:r>
            <a:endParaRPr lang="en-US" altLang="nl-BE" sz="2000" dirty="0">
              <a:latin typeface="Corbel" panose="020B0503020204020204" pitchFamily="34" charset="0"/>
            </a:endParaRPr>
          </a:p>
          <a:p>
            <a:pPr marL="0" indent="0">
              <a:spcBef>
                <a:spcPct val="0"/>
              </a:spcBef>
              <a:buNone/>
            </a:pPr>
            <a:endParaRPr lang="en-US" altLang="nl-BE" sz="2000" dirty="0">
              <a:latin typeface="Corbel" panose="020B0503020204020204" pitchFamily="34" charset="0"/>
            </a:endParaRPr>
          </a:p>
          <a:p>
            <a:pPr marL="0" indent="0">
              <a:spcBef>
                <a:spcPct val="0"/>
              </a:spcBef>
              <a:buNone/>
            </a:pPr>
            <a:r>
              <a:rPr lang="en-US" altLang="nl-BE" sz="2000" b="1" dirty="0">
                <a:latin typeface="Corbel" panose="020B0503020204020204" pitchFamily="34" charset="0"/>
              </a:rPr>
              <a:t>Contact:</a:t>
            </a:r>
            <a:r>
              <a:rPr lang="en-US" altLang="nl-BE" sz="2000" dirty="0">
                <a:latin typeface="Corbel" panose="020B0503020204020204" pitchFamily="34" charset="0"/>
              </a:rPr>
              <a:t> Prof. </a:t>
            </a:r>
            <a:r>
              <a:rPr lang="en-US" altLang="nl-BE" sz="2000" dirty="0" err="1">
                <a:latin typeface="Corbel" panose="020B0503020204020204" pitchFamily="34" charset="0"/>
              </a:rPr>
              <a:t>Radostina</a:t>
            </a:r>
            <a:r>
              <a:rPr lang="en-US" altLang="nl-BE" sz="2000" dirty="0">
                <a:latin typeface="Corbel" panose="020B0503020204020204" pitchFamily="34" charset="0"/>
              </a:rPr>
              <a:t> A. </a:t>
            </a:r>
            <a:r>
              <a:rPr lang="en-US" altLang="nl-BE" sz="2000" dirty="0" err="1">
                <a:latin typeface="Corbel" panose="020B0503020204020204" pitchFamily="34" charset="0"/>
              </a:rPr>
              <a:t>Angelova</a:t>
            </a:r>
            <a:r>
              <a:rPr lang="en-US" altLang="nl-BE" sz="2000" dirty="0">
                <a:latin typeface="Corbel" panose="020B0503020204020204" pitchFamily="34" charset="0"/>
              </a:rPr>
              <a:t>, PhD, DSc</a:t>
            </a:r>
          </a:p>
          <a:p>
            <a:pPr marL="0" indent="0">
              <a:spcBef>
                <a:spcPct val="0"/>
              </a:spcBef>
              <a:buNone/>
            </a:pPr>
            <a:r>
              <a:rPr lang="en-US" altLang="nl-BE" sz="2000" dirty="0">
                <a:latin typeface="Corbel" panose="020B0503020204020204" pitchFamily="34" charset="0"/>
                <a:hlinkClick r:id="rId4"/>
              </a:rPr>
              <a:t>radost@tu-sofia.bg</a:t>
            </a:r>
            <a:r>
              <a:rPr lang="en-US" altLang="nl-BE" sz="2000" dirty="0">
                <a:latin typeface="Corbel" panose="020B0503020204020204" pitchFamily="34" charset="0"/>
              </a:rPr>
              <a:t>, </a:t>
            </a:r>
            <a:r>
              <a:rPr lang="en-US" altLang="nl-BE" sz="2000" dirty="0">
                <a:latin typeface="Corbel" panose="020B0503020204020204" pitchFamily="34" charset="0"/>
                <a:hlinkClick r:id="rId5"/>
              </a:rPr>
              <a:t>joy_angels@abv.bg</a:t>
            </a:r>
            <a:endParaRPr lang="en-US" altLang="nl-BE" sz="2000" dirty="0">
              <a:latin typeface="Corbel" panose="020B0503020204020204" pitchFamily="34" charset="0"/>
            </a:endParaRPr>
          </a:p>
          <a:p>
            <a:pPr marL="0" indent="0">
              <a:spcBef>
                <a:spcPct val="0"/>
              </a:spcBef>
              <a:buNone/>
            </a:pPr>
            <a:endParaRPr lang="en-US" altLang="nl-BE" sz="2000" dirty="0">
              <a:latin typeface="Corbel" panose="020B0503020204020204" pitchFamily="34" charset="0"/>
            </a:endParaRPr>
          </a:p>
          <a:p>
            <a:pPr marL="0" indent="0">
              <a:spcBef>
                <a:spcPct val="0"/>
              </a:spcBef>
              <a:buNone/>
            </a:pPr>
            <a:endParaRPr lang="en-US" altLang="nl-BE" sz="2000" dirty="0">
              <a:latin typeface="Corbel" panose="020B0503020204020204" pitchFamily="34" charset="0"/>
            </a:endParaRPr>
          </a:p>
        </p:txBody>
      </p:sp>
      <p:sp>
        <p:nvSpPr>
          <p:cNvPr id="8" name="Title 1">
            <a:extLst>
              <a:ext uri="{FF2B5EF4-FFF2-40B4-BE49-F238E27FC236}">
                <a16:creationId xmlns:a16="http://schemas.microsoft.com/office/drawing/2014/main" id="{D69E7582-0BEE-4287-9C64-8A9EBE6EE9B2}"/>
              </a:ext>
            </a:extLst>
          </p:cNvPr>
          <p:cNvSpPr txBox="1">
            <a:spLocks/>
          </p:cNvSpPr>
          <p:nvPr/>
        </p:nvSpPr>
        <p:spPr>
          <a:xfrm>
            <a:off x="609600" y="188913"/>
            <a:ext cx="7497763" cy="863600"/>
          </a:xfrm>
          <a:prstGeom prst="rect">
            <a:avLst/>
          </a:prstGeom>
        </p:spPr>
        <p:txBody>
          <a:bodyPr anchor="ctr"/>
          <a:lstStyle>
            <a:lvl1pPr algn="l" rtl="0" eaLnBrk="1" latinLnBrk="0" hangingPunct="1">
              <a:spcBef>
                <a:spcPct val="0"/>
              </a:spcBef>
              <a:buNone/>
              <a:defRPr kumimoji="0" sz="3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defRPr/>
            </a:pPr>
            <a:r>
              <a:rPr lang="en-US" sz="2800" dirty="0">
                <a:solidFill>
                  <a:srgbClr val="0064F6"/>
                </a:solidFill>
              </a:rPr>
              <a:t>CONTACTS</a:t>
            </a:r>
            <a:endParaRPr lang="en-GB" sz="2800" dirty="0">
              <a:solidFill>
                <a:srgbClr val="0064F6"/>
              </a:solidFill>
            </a:endParaRPr>
          </a:p>
        </p:txBody>
      </p:sp>
      <p:pic>
        <p:nvPicPr>
          <p:cNvPr id="4100" name="Picture 2" descr="E:\Disc D\Knowledge Alliances\Logos\ICTTEX-Logo-v7.png">
            <a:extLst>
              <a:ext uri="{FF2B5EF4-FFF2-40B4-BE49-F238E27FC236}">
                <a16:creationId xmlns:a16="http://schemas.microsoft.com/office/drawing/2014/main" id="{5A815851-DA92-44C5-AFDB-5C8CA2B0A3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13126"/>
          <a:stretch>
            <a:fillRect/>
          </a:stretch>
        </p:blipFill>
        <p:spPr bwMode="auto">
          <a:xfrm>
            <a:off x="9601200" y="4902200"/>
            <a:ext cx="17526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 descr="Резултат с изображение за „co-funded by the erasmus+ programme of the european union logo“">
            <a:extLst>
              <a:ext uri="{FF2B5EF4-FFF2-40B4-BE49-F238E27FC236}">
                <a16:creationId xmlns:a16="http://schemas.microsoft.com/office/drawing/2014/main" id="{00143FAC-02AE-465E-B457-B39A6F6737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2" r="12125" b="4472"/>
          <a:stretch>
            <a:fillRect/>
          </a:stretch>
        </p:blipFill>
        <p:spPr bwMode="auto">
          <a:xfrm>
            <a:off x="655638" y="4935537"/>
            <a:ext cx="45624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EAC3B31-68F6-4246-A680-9E4D2E0DC4D5}"/>
              </a:ext>
            </a:extLst>
          </p:cNvPr>
          <p:cNvSpPr txBox="1">
            <a:spLocks/>
          </p:cNvSpPr>
          <p:nvPr/>
        </p:nvSpPr>
        <p:spPr>
          <a:xfrm>
            <a:off x="762000" y="6092826"/>
            <a:ext cx="10744200" cy="720725"/>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1200" i="1" dirty="0">
                <a:solidFill>
                  <a:srgbClr val="0064F6"/>
                </a:solidFill>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1200" b="1" dirty="0">
              <a:solidFill>
                <a:srgbClr val="0064F6"/>
              </a:solidFill>
              <a:effectLst/>
              <a:latin typeface="Corbel" pitchFamily="34" charset="0"/>
            </a:endParaRPr>
          </a:p>
        </p:txBody>
      </p:sp>
      <p:sp>
        <p:nvSpPr>
          <p:cNvPr id="3" name="Tijdelijke aanduiding voor dianummer 2">
            <a:extLst>
              <a:ext uri="{FF2B5EF4-FFF2-40B4-BE49-F238E27FC236}">
                <a16:creationId xmlns:a16="http://schemas.microsoft.com/office/drawing/2014/main" id="{1F51AA90-FE91-475E-B550-A8C6B44955C9}"/>
              </a:ext>
            </a:extLst>
          </p:cNvPr>
          <p:cNvSpPr>
            <a:spLocks noGrp="1"/>
          </p:cNvSpPr>
          <p:nvPr>
            <p:ph type="sldNum" sz="quarter" idx="12"/>
          </p:nvPr>
        </p:nvSpPr>
        <p:spPr>
          <a:xfrm>
            <a:off x="9118600" y="6356351"/>
            <a:ext cx="2844800" cy="365125"/>
          </a:xfrm>
        </p:spPr>
        <p:txBody>
          <a:bodyPr/>
          <a:lstStyle/>
          <a:p>
            <a:fld id="{6951D2FB-88C3-45F7-AC29-D72D84E730B7}" type="slidenum">
              <a:rPr lang="en-US" altLang="nl-BE" smtClean="0"/>
              <a:pPr/>
              <a:t>33</a:t>
            </a:fld>
            <a:endParaRPr lang="en-US" altLang="nl-BE"/>
          </a:p>
        </p:txBody>
      </p:sp>
    </p:spTree>
    <p:extLst>
      <p:ext uri="{BB962C8B-B14F-4D97-AF65-F5344CB8AC3E}">
        <p14:creationId xmlns:p14="http://schemas.microsoft.com/office/powerpoint/2010/main" val="134429063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4</a:t>
            </a:fld>
            <a:endParaRPr lang="en-US" altLang="nl-BE"/>
          </a:p>
        </p:txBody>
      </p:sp>
      <p:sp>
        <p:nvSpPr>
          <p:cNvPr id="17" name="Title 2"/>
          <p:cNvSpPr>
            <a:spLocks noGrp="1"/>
          </p:cNvSpPr>
          <p:nvPr/>
        </p:nvSpPr>
        <p:spPr bwMode="auto">
          <a:xfrm>
            <a:off x="914400" y="1219200"/>
            <a:ext cx="10363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342900" indent="-342900">
              <a:buFont typeface="Wingdings" pitchFamily="2" charset="2"/>
              <a:buChar char="ü"/>
            </a:pPr>
            <a:r>
              <a:rPr lang="en-US" sz="2400" b="1" dirty="0"/>
              <a:t>Course duration:</a:t>
            </a:r>
            <a:r>
              <a:rPr lang="en-US" sz="2400" dirty="0"/>
              <a:t> </a:t>
            </a:r>
            <a:r>
              <a:rPr lang="en-US" sz="2400" dirty="0">
                <a:solidFill>
                  <a:schemeClr val="tx1"/>
                </a:solidFill>
              </a:rPr>
              <a:t>30 hours</a:t>
            </a:r>
          </a:p>
          <a:p>
            <a:pPr marL="342900" indent="-342900">
              <a:buFont typeface="Wingdings" pitchFamily="2" charset="2"/>
              <a:buChar char="ü"/>
            </a:pPr>
            <a:r>
              <a:rPr lang="en-US" sz="2400" b="1" dirty="0"/>
              <a:t>Course description</a:t>
            </a:r>
            <a:r>
              <a:rPr lang="en-US" sz="2400" dirty="0"/>
              <a:t>: </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course deals with the production and design of weave patterns for fabrics, which could be used in the fashion industry or in the interior design. All themes would involve theoretical explanations and </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practical solutions </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with the application of a CAD/CAM software where possible (for the weave design). </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epending on the needs of the company, some of the themes could be excluded or rearranged.</a:t>
            </a:r>
            <a:endParaRPr lang="bg-BG"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itchFamily="2" charset="2"/>
              <a:buChar char="ü"/>
            </a:pPr>
            <a:endParaRPr lang="en-US" sz="3200" dirty="0"/>
          </a:p>
          <a:p>
            <a:endParaRPr lang="en-US" sz="3200" dirty="0"/>
          </a:p>
        </p:txBody>
      </p:sp>
    </p:spTree>
    <p:extLst>
      <p:ext uri="{BB962C8B-B14F-4D97-AF65-F5344CB8AC3E}">
        <p14:creationId xmlns:p14="http://schemas.microsoft.com/office/powerpoint/2010/main" val="416487918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5</a:t>
            </a:fld>
            <a:endParaRPr lang="en-US" altLang="nl-BE"/>
          </a:p>
        </p:txBody>
      </p:sp>
      <p:sp>
        <p:nvSpPr>
          <p:cNvPr id="17" name="Title 2"/>
          <p:cNvSpPr>
            <a:spLocks noGrp="1"/>
          </p:cNvSpPr>
          <p:nvPr/>
        </p:nvSpPr>
        <p:spPr bwMode="auto">
          <a:xfrm>
            <a:off x="914400" y="1219200"/>
            <a:ext cx="10363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342900" indent="-342900">
              <a:buFont typeface="Wingdings" pitchFamily="2" charset="2"/>
              <a:buChar char="ü"/>
            </a:pPr>
            <a:endParaRPr lang="en-US" sz="2400" b="1" dirty="0"/>
          </a:p>
          <a:p>
            <a:pPr marL="342900" indent="-342900">
              <a:buFont typeface="Wingdings" pitchFamily="2" charset="2"/>
              <a:buChar char="ü"/>
            </a:pPr>
            <a:endParaRPr lang="en-US" sz="2400" b="1" dirty="0"/>
          </a:p>
          <a:p>
            <a:pPr marL="342900" indent="-342900">
              <a:buFont typeface="Wingdings" pitchFamily="2" charset="2"/>
              <a:buChar char="ü"/>
            </a:pPr>
            <a:r>
              <a:rPr lang="en-US" sz="2400" b="1" dirty="0"/>
              <a:t>Course objectives:</a:t>
            </a:r>
            <a:r>
              <a:rPr lang="en-US" sz="2400" dirty="0"/>
              <a:t> </a:t>
            </a:r>
          </a:p>
          <a:p>
            <a:pPr marL="342900" indent="-342900">
              <a:buFont typeface="Arial" panose="020B0604020202020204" pitchFamily="34" charset="0"/>
              <a:buChar char="•"/>
            </a:pPr>
            <a:r>
              <a:rPr lang="en-US" sz="2400" dirty="0">
                <a:solidFill>
                  <a:schemeClr val="tx1"/>
                </a:solidFill>
              </a:rPr>
              <a:t>The students to gain experience in the production of woven textiles, including preparatory processes, weaving machines and mechanisms</a:t>
            </a:r>
          </a:p>
          <a:p>
            <a:pPr marL="342900" indent="-342900">
              <a:buFont typeface="Arial" panose="020B0604020202020204" pitchFamily="34" charset="0"/>
              <a:buChar char="•"/>
            </a:pPr>
            <a:r>
              <a:rPr lang="en-US" sz="2400" dirty="0">
                <a:solidFill>
                  <a:schemeClr val="tx1"/>
                </a:solidFill>
              </a:rPr>
              <a:t>The students to acquire the necessary theoretical and practical knowledge in the design of weave patterns using CAD systems for two-dimensional design</a:t>
            </a:r>
          </a:p>
          <a:p>
            <a:pPr marL="342900" indent="-342900">
              <a:buFont typeface="Arial" panose="020B0604020202020204" pitchFamily="34" charset="0"/>
              <a:buChar char="•"/>
            </a:pPr>
            <a:r>
              <a:rPr lang="en-US" sz="2400" dirty="0">
                <a:solidFill>
                  <a:schemeClr val="tx1"/>
                </a:solidFill>
              </a:rPr>
              <a:t>The students to get a creative impulse for designing new weave patterns</a:t>
            </a:r>
          </a:p>
          <a:p>
            <a:pPr marL="342900" indent="-342900">
              <a:buFont typeface="Wingdings" pitchFamily="2" charset="2"/>
              <a:buChar char="ü"/>
            </a:pPr>
            <a:endParaRPr lang="en-US" sz="3200" dirty="0"/>
          </a:p>
          <a:p>
            <a:endParaRPr lang="en-US" sz="3200" dirty="0"/>
          </a:p>
        </p:txBody>
      </p:sp>
    </p:spTree>
    <p:extLst>
      <p:ext uri="{BB962C8B-B14F-4D97-AF65-F5344CB8AC3E}">
        <p14:creationId xmlns:p14="http://schemas.microsoft.com/office/powerpoint/2010/main" val="225713247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6</a:t>
            </a:fld>
            <a:endParaRPr lang="en-US" altLang="nl-BE"/>
          </a:p>
        </p:txBody>
      </p:sp>
      <p:sp>
        <p:nvSpPr>
          <p:cNvPr id="17" name="Title 2"/>
          <p:cNvSpPr>
            <a:spLocks noGrp="1"/>
          </p:cNvSpPr>
          <p:nvPr/>
        </p:nvSpPr>
        <p:spPr bwMode="auto">
          <a:xfrm>
            <a:off x="914400" y="1219200"/>
            <a:ext cx="10363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342900" indent="-342900">
              <a:buFont typeface="Wingdings" pitchFamily="2" charset="2"/>
              <a:buChar char="ü"/>
            </a:pPr>
            <a:endParaRPr lang="en-US" sz="2400" b="1" dirty="0"/>
          </a:p>
          <a:p>
            <a:pPr marL="342900" indent="-342900">
              <a:buFont typeface="Wingdings" pitchFamily="2" charset="2"/>
              <a:buChar char="ü"/>
            </a:pPr>
            <a:endParaRPr lang="en-US" sz="2400" b="1" dirty="0"/>
          </a:p>
          <a:p>
            <a:pPr marL="342900" indent="-342900">
              <a:buFont typeface="Wingdings" pitchFamily="2" charset="2"/>
              <a:buChar char="ü"/>
            </a:pPr>
            <a:r>
              <a:rPr lang="en-US" sz="2400" b="1" dirty="0"/>
              <a:t>Course content:</a:t>
            </a:r>
            <a:r>
              <a:rPr lang="en-US" sz="2400" dirty="0"/>
              <a:t> </a:t>
            </a:r>
            <a:r>
              <a:rPr lang="en-US" sz="2400" dirty="0">
                <a:solidFill>
                  <a:schemeClr val="tx1"/>
                </a:solidFill>
              </a:rPr>
              <a:t>6 topics</a:t>
            </a:r>
          </a:p>
          <a:p>
            <a:pPr lvl="1" algn="l">
              <a:buFont typeface="Arial" panose="020B0604020202020204" pitchFamily="34" charset="0"/>
              <a:buChar char="•"/>
            </a:pPr>
            <a:r>
              <a:rPr lang="en-US" sz="2400" b="1" i="0" dirty="0">
                <a:solidFill>
                  <a:srgbClr val="212529"/>
                </a:solidFill>
                <a:effectLst/>
                <a:latin typeface="-apple-system"/>
              </a:rPr>
              <a:t>Topic 1: Introduction to weaving and weaving preparatory processes (5 hours)</a:t>
            </a:r>
            <a:endParaRPr lang="en-US" sz="2400" b="0" i="0" dirty="0">
              <a:solidFill>
                <a:srgbClr val="212529"/>
              </a:solidFill>
              <a:effectLst/>
              <a:latin typeface="-apple-system"/>
            </a:endParaRPr>
          </a:p>
          <a:p>
            <a:pPr lvl="1" algn="l">
              <a:buFont typeface="Arial" panose="020B0604020202020204" pitchFamily="34" charset="0"/>
              <a:buChar char="•"/>
            </a:pPr>
            <a:r>
              <a:rPr lang="en-US" sz="2400" b="1" i="0" dirty="0">
                <a:solidFill>
                  <a:srgbClr val="212529"/>
                </a:solidFill>
                <a:effectLst/>
                <a:latin typeface="-apple-system"/>
              </a:rPr>
              <a:t>Topic 2: Weaving machines (5 hours)</a:t>
            </a:r>
            <a:endParaRPr lang="en-US" sz="2400" b="0" i="0" dirty="0">
              <a:solidFill>
                <a:srgbClr val="212529"/>
              </a:solidFill>
              <a:effectLst/>
              <a:latin typeface="-apple-system"/>
            </a:endParaRPr>
          </a:p>
          <a:p>
            <a:pPr lvl="1" algn="l">
              <a:buFont typeface="Arial" panose="020B0604020202020204" pitchFamily="34" charset="0"/>
              <a:buChar char="•"/>
            </a:pPr>
            <a:r>
              <a:rPr lang="en-US" sz="2400" b="1" i="0" dirty="0">
                <a:solidFill>
                  <a:srgbClr val="212529"/>
                </a:solidFill>
                <a:effectLst/>
                <a:latin typeface="-apple-system"/>
              </a:rPr>
              <a:t>Topic 3: Woven fabrics design and construction (2 hours)</a:t>
            </a:r>
            <a:endParaRPr lang="en-US" sz="2400" b="0" i="0" dirty="0">
              <a:solidFill>
                <a:srgbClr val="212529"/>
              </a:solidFill>
              <a:effectLst/>
              <a:latin typeface="-apple-system"/>
            </a:endParaRPr>
          </a:p>
          <a:p>
            <a:pPr lvl="1" algn="l">
              <a:buFont typeface="Arial" panose="020B0604020202020204" pitchFamily="34" charset="0"/>
              <a:buChar char="•"/>
            </a:pPr>
            <a:r>
              <a:rPr lang="en-US" sz="2400" b="1" i="0" dirty="0">
                <a:solidFill>
                  <a:srgbClr val="212529"/>
                </a:solidFill>
                <a:effectLst/>
                <a:latin typeface="-apple-system"/>
              </a:rPr>
              <a:t>Topic 4: Elementary weaves and their derivatives (3 hours)</a:t>
            </a:r>
            <a:endParaRPr lang="en-US" sz="2400" b="0" i="0" dirty="0">
              <a:solidFill>
                <a:srgbClr val="212529"/>
              </a:solidFill>
              <a:effectLst/>
              <a:latin typeface="-apple-system"/>
            </a:endParaRPr>
          </a:p>
          <a:p>
            <a:pPr lvl="1" algn="l">
              <a:buFont typeface="Arial" panose="020B0604020202020204" pitchFamily="34" charset="0"/>
              <a:buChar char="•"/>
            </a:pPr>
            <a:r>
              <a:rPr lang="en-US" sz="2400" b="1" i="0" dirty="0">
                <a:solidFill>
                  <a:srgbClr val="212529"/>
                </a:solidFill>
                <a:effectLst/>
                <a:latin typeface="-apple-system"/>
              </a:rPr>
              <a:t>Topic 5: Design of weave patterns for different fabric effects (10 hours)</a:t>
            </a:r>
            <a:endParaRPr lang="en-US" sz="2400" b="0" i="0" dirty="0">
              <a:solidFill>
                <a:srgbClr val="212529"/>
              </a:solidFill>
              <a:effectLst/>
              <a:latin typeface="-apple-system"/>
            </a:endParaRPr>
          </a:p>
          <a:p>
            <a:pPr lvl="1" algn="l">
              <a:buFont typeface="Arial" panose="020B0604020202020204" pitchFamily="34" charset="0"/>
              <a:buChar char="•"/>
            </a:pPr>
            <a:r>
              <a:rPr lang="en-US" sz="2400" b="1" i="0" dirty="0">
                <a:solidFill>
                  <a:srgbClr val="212529"/>
                </a:solidFill>
                <a:effectLst/>
                <a:latin typeface="-apple-system"/>
              </a:rPr>
              <a:t>Topic 6: Additional methods for design (5 hours)</a:t>
            </a:r>
            <a:endParaRPr lang="en-US" sz="2400" b="0" i="0" dirty="0">
              <a:solidFill>
                <a:srgbClr val="212529"/>
              </a:solidFill>
              <a:effectLst/>
              <a:latin typeface="-apple-system"/>
            </a:endParaRPr>
          </a:p>
          <a:p>
            <a:pPr marL="800100" lvl="1" indent="-342900">
              <a:buFont typeface="Wingdings" pitchFamily="2" charset="2"/>
              <a:buChar char="ü"/>
            </a:pPr>
            <a:endParaRPr lang="en-US" sz="2400" dirty="0"/>
          </a:p>
          <a:p>
            <a:endParaRPr lang="en-US" sz="3200" dirty="0"/>
          </a:p>
          <a:p>
            <a:endParaRPr lang="en-US" sz="3200" dirty="0"/>
          </a:p>
        </p:txBody>
      </p:sp>
    </p:spTree>
    <p:extLst>
      <p:ext uri="{BB962C8B-B14F-4D97-AF65-F5344CB8AC3E}">
        <p14:creationId xmlns:p14="http://schemas.microsoft.com/office/powerpoint/2010/main" val="100207540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7</a:t>
            </a:fld>
            <a:endParaRPr lang="en-US" altLang="nl-BE"/>
          </a:p>
        </p:txBody>
      </p:sp>
      <p:sp>
        <p:nvSpPr>
          <p:cNvPr id="17" name="Title 2"/>
          <p:cNvSpPr>
            <a:spLocks noGrp="1"/>
          </p:cNvSpPr>
          <p:nvPr/>
        </p:nvSpPr>
        <p:spPr bwMode="auto">
          <a:xfrm>
            <a:off x="914400" y="1219200"/>
            <a:ext cx="8610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342900" indent="-342900">
              <a:buFont typeface="Wingdings" pitchFamily="2" charset="2"/>
              <a:buChar char="ü"/>
            </a:pPr>
            <a:endParaRPr lang="en-US" sz="2400" b="1" dirty="0"/>
          </a:p>
          <a:p>
            <a:pPr marL="342900" indent="-342900">
              <a:buFont typeface="Wingdings" pitchFamily="2" charset="2"/>
              <a:buChar char="ü"/>
            </a:pPr>
            <a:endParaRPr lang="en-US" sz="2400" b="1" dirty="0"/>
          </a:p>
          <a:p>
            <a:pPr marL="342900" indent="-342900">
              <a:buFont typeface="Wingdings" pitchFamily="2" charset="2"/>
              <a:buChar char="ü"/>
            </a:pPr>
            <a:r>
              <a:rPr lang="en-US" sz="2400" b="1" dirty="0"/>
              <a:t>Learning materials:</a:t>
            </a:r>
            <a:r>
              <a:rPr lang="en-US" sz="2400" dirty="0"/>
              <a:t> </a:t>
            </a:r>
            <a:r>
              <a:rPr lang="en-US" sz="2400" dirty="0">
                <a:solidFill>
                  <a:schemeClr val="tx1"/>
                </a:solidFill>
              </a:rPr>
              <a:t>As required in the project, three types of materials will be developed</a:t>
            </a:r>
          </a:p>
          <a:p>
            <a:pPr marL="342900" indent="-342900">
              <a:buFont typeface="Arial" panose="020B0604020202020204" pitchFamily="34" charset="0"/>
              <a:buChar char="•"/>
            </a:pPr>
            <a:r>
              <a:rPr lang="en-US" sz="2400" dirty="0">
                <a:solidFill>
                  <a:schemeClr val="tx1"/>
                </a:solidFill>
              </a:rPr>
              <a:t>For students: all participants, involved in the course to gain new knowledge</a:t>
            </a:r>
          </a:p>
          <a:p>
            <a:pPr marL="342900" indent="-342900">
              <a:buFont typeface="Arial" panose="020B0604020202020204" pitchFamily="34" charset="0"/>
              <a:buChar char="•"/>
            </a:pPr>
            <a:r>
              <a:rPr lang="en-US" sz="2400" dirty="0">
                <a:solidFill>
                  <a:schemeClr val="tx1"/>
                </a:solidFill>
              </a:rPr>
              <a:t>For trainers: the university teachers or researchers with experience  in the field will have the possibility to use extra training materials, research articles, suggestions for online videos, books and correct answers of the quizzes.</a:t>
            </a:r>
          </a:p>
          <a:p>
            <a:pPr marL="342900" indent="-342900">
              <a:buFont typeface="Arial" panose="020B0604020202020204" pitchFamily="34" charset="0"/>
              <a:buChar char="•"/>
            </a:pPr>
            <a:r>
              <a:rPr lang="en-US" sz="2400" dirty="0">
                <a:solidFill>
                  <a:schemeClr val="tx1"/>
                </a:solidFill>
              </a:rPr>
              <a:t>For staff (practitioners): practical tips, step by step explanations of weave pattern creations, etc.</a:t>
            </a:r>
          </a:p>
          <a:p>
            <a:pPr marL="342900" indent="-342900">
              <a:buFont typeface="Wingdings" pitchFamily="2" charset="2"/>
              <a:buChar char="ü"/>
            </a:pPr>
            <a:endParaRPr lang="en-US" sz="3200" dirty="0"/>
          </a:p>
          <a:p>
            <a:endParaRPr lang="en-US" sz="3200" dirty="0"/>
          </a:p>
        </p:txBody>
      </p:sp>
    </p:spTree>
    <p:extLst>
      <p:ext uri="{BB962C8B-B14F-4D97-AF65-F5344CB8AC3E}">
        <p14:creationId xmlns:p14="http://schemas.microsoft.com/office/powerpoint/2010/main" val="209056543"/>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8</a:t>
            </a:fld>
            <a:endParaRPr lang="en-US" altLang="nl-BE"/>
          </a:p>
        </p:txBody>
      </p:sp>
      <p:sp>
        <p:nvSpPr>
          <p:cNvPr id="17" name="Title 2"/>
          <p:cNvSpPr>
            <a:spLocks noGrp="1"/>
          </p:cNvSpPr>
          <p:nvPr/>
        </p:nvSpPr>
        <p:spPr bwMode="auto">
          <a:xfrm>
            <a:off x="753979" y="1524000"/>
            <a:ext cx="1044341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800" dirty="0"/>
              <a:t>Topic 3. </a:t>
            </a:r>
            <a:r>
              <a:rPr lang="en-US" sz="2800" b="1" i="0" dirty="0">
                <a:solidFill>
                  <a:srgbClr val="212529"/>
                </a:solidFill>
                <a:effectLst/>
                <a:latin typeface="-apple-system"/>
              </a:rPr>
              <a:t>Woven fabrics design and construction </a:t>
            </a:r>
            <a:r>
              <a:rPr lang="bg-BG" sz="2800" b="1" dirty="0">
                <a:solidFill>
                  <a:srgbClr val="0E101A"/>
                </a:solidFill>
                <a:effectLst/>
                <a:ea typeface="Times New Roman" panose="02020603050405020304" pitchFamily="18" charset="0"/>
              </a:rPr>
              <a:t>(</a:t>
            </a:r>
            <a:r>
              <a:rPr lang="en-US" sz="2800" b="1" dirty="0">
                <a:solidFill>
                  <a:srgbClr val="0E101A"/>
                </a:solidFill>
                <a:effectLst/>
                <a:ea typeface="Times New Roman" panose="02020603050405020304" pitchFamily="18" charset="0"/>
              </a:rPr>
              <a:t>2</a:t>
            </a:r>
            <a:r>
              <a:rPr lang="bg-BG" sz="2800" b="1" dirty="0">
                <a:solidFill>
                  <a:srgbClr val="0E101A"/>
                </a:solidFill>
                <a:effectLst/>
                <a:ea typeface="Times New Roman" panose="02020603050405020304" pitchFamily="18" charset="0"/>
              </a:rPr>
              <a:t> </a:t>
            </a:r>
            <a:r>
              <a:rPr lang="bg-BG" sz="2800" b="1" dirty="0" err="1">
                <a:solidFill>
                  <a:srgbClr val="0E101A"/>
                </a:solidFill>
                <a:effectLst/>
                <a:ea typeface="Times New Roman" panose="02020603050405020304" pitchFamily="18" charset="0"/>
              </a:rPr>
              <a:t>hours</a:t>
            </a:r>
            <a:r>
              <a:rPr lang="bg-BG" sz="2800" b="1" dirty="0">
                <a:solidFill>
                  <a:srgbClr val="0E101A"/>
                </a:solidFill>
                <a:effectLst/>
                <a:ea typeface="Times New Roman" panose="02020603050405020304" pitchFamily="18" charset="0"/>
              </a:rPr>
              <a:t>)</a:t>
            </a:r>
            <a:endParaRPr lang="bg-BG" sz="2800" dirty="0">
              <a:effectLst/>
              <a:ea typeface="Times New Roman" panose="02020603050405020304" pitchFamily="18" charset="0"/>
            </a:endParaRPr>
          </a:p>
          <a:p>
            <a:endParaRPr lang="en-US" sz="2800" dirty="0"/>
          </a:p>
        </p:txBody>
      </p:sp>
      <p:pic>
        <p:nvPicPr>
          <p:cNvPr id="4" name="Picture 3">
            <a:extLst>
              <a:ext uri="{FF2B5EF4-FFF2-40B4-BE49-F238E27FC236}">
                <a16:creationId xmlns:a16="http://schemas.microsoft.com/office/drawing/2014/main" id="{7618670A-7867-4251-9E58-AFCDCCD9C0EE}"/>
              </a:ext>
            </a:extLst>
          </p:cNvPr>
          <p:cNvPicPr>
            <a:picLocks noChangeAspect="1"/>
          </p:cNvPicPr>
          <p:nvPr/>
        </p:nvPicPr>
        <p:blipFill rotWithShape="1">
          <a:blip r:embed="rId5"/>
          <a:srcRect l="20000" t="39022" b="22209"/>
          <a:stretch/>
        </p:blipFill>
        <p:spPr>
          <a:xfrm>
            <a:off x="1692425" y="2362200"/>
            <a:ext cx="10143975" cy="2763836"/>
          </a:xfrm>
          <a:prstGeom prst="rect">
            <a:avLst/>
          </a:prstGeom>
        </p:spPr>
      </p:pic>
    </p:spTree>
    <p:extLst>
      <p:ext uri="{BB962C8B-B14F-4D97-AF65-F5344CB8AC3E}">
        <p14:creationId xmlns:p14="http://schemas.microsoft.com/office/powerpoint/2010/main" val="15535121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9</a:t>
            </a:fld>
            <a:endParaRPr lang="en-US" altLang="nl-BE"/>
          </a:p>
        </p:txBody>
      </p:sp>
      <p:sp>
        <p:nvSpPr>
          <p:cNvPr id="17" name="Title 2"/>
          <p:cNvSpPr>
            <a:spLocks noGrp="1"/>
          </p:cNvSpPr>
          <p:nvPr/>
        </p:nvSpPr>
        <p:spPr bwMode="auto">
          <a:xfrm>
            <a:off x="529389" y="997710"/>
            <a:ext cx="2844174" cy="1360694"/>
          </a:xfrm>
          <a:prstGeom prst="rect">
            <a:avLst/>
          </a:prstGeom>
          <a:solidFill>
            <a:schemeClr val="accent5"/>
          </a:solidFill>
          <a:ln>
            <a:noFill/>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000" dirty="0">
                <a:solidFill>
                  <a:schemeClr val="bg1"/>
                </a:solidFill>
              </a:rPr>
              <a:t>Topic 3. </a:t>
            </a:r>
            <a:r>
              <a:rPr lang="en-US" sz="2000" dirty="0">
                <a:solidFill>
                  <a:schemeClr val="bg1"/>
                </a:solidFill>
                <a:effectLst/>
                <a:ea typeface="Times New Roman" panose="02020603050405020304" pitchFamily="18" charset="0"/>
              </a:rPr>
              <a:t>Woven fabrics design and construction</a:t>
            </a:r>
            <a:endParaRPr lang="bg-BG" sz="2800" dirty="0">
              <a:solidFill>
                <a:schemeClr val="bg1"/>
              </a:solidFill>
              <a:effectLst/>
              <a:ea typeface="Times New Roman" panose="02020603050405020304" pitchFamily="18" charset="0"/>
            </a:endParaRPr>
          </a:p>
        </p:txBody>
      </p:sp>
      <p:sp>
        <p:nvSpPr>
          <p:cNvPr id="2" name="TextBox 1">
            <a:extLst>
              <a:ext uri="{FF2B5EF4-FFF2-40B4-BE49-F238E27FC236}">
                <a16:creationId xmlns:a16="http://schemas.microsoft.com/office/drawing/2014/main" id="{1BA36A3B-1013-443B-8546-4D188CE0DD5D}"/>
              </a:ext>
            </a:extLst>
          </p:cNvPr>
          <p:cNvSpPr txBox="1"/>
          <p:nvPr/>
        </p:nvSpPr>
        <p:spPr>
          <a:xfrm>
            <a:off x="4572000" y="1219200"/>
            <a:ext cx="6934200" cy="1631216"/>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11: Introduction to weaves</a:t>
            </a:r>
          </a:p>
          <a:p>
            <a:endParaRPr lang="en-US" sz="2000" b="1" dirty="0">
              <a:solidFill>
                <a:srgbClr val="0E101A"/>
              </a:solidFill>
              <a:ea typeface="Times New Roman" panose="02020603050405020304" pitchFamily="18" charset="0"/>
            </a:endParaRPr>
          </a:p>
          <a:p>
            <a:r>
              <a:rPr lang="en-US" sz="2000" dirty="0">
                <a:solidFill>
                  <a:srgbClr val="0E101A"/>
                </a:solidFill>
                <a:ea typeface="Times New Roman" panose="02020603050405020304" pitchFamily="18" charset="0"/>
              </a:rPr>
              <a:t>The lesson introduces the woven textiles and the principles for their formation</a:t>
            </a:r>
          </a:p>
          <a:p>
            <a:endParaRPr lang="bg-BG" sz="2000" dirty="0"/>
          </a:p>
        </p:txBody>
      </p:sp>
      <p:sp>
        <p:nvSpPr>
          <p:cNvPr id="13" name="TextBox 12">
            <a:extLst>
              <a:ext uri="{FF2B5EF4-FFF2-40B4-BE49-F238E27FC236}">
                <a16:creationId xmlns:a16="http://schemas.microsoft.com/office/drawing/2014/main" id="{A544391F-5FBE-4AD9-A7EA-727DA509FC55}"/>
              </a:ext>
            </a:extLst>
          </p:cNvPr>
          <p:cNvSpPr txBox="1"/>
          <p:nvPr/>
        </p:nvSpPr>
        <p:spPr>
          <a:xfrm>
            <a:off x="914400" y="2871255"/>
            <a:ext cx="6934200" cy="1631216"/>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content:</a:t>
            </a:r>
          </a:p>
          <a:p>
            <a:pPr marL="342900" indent="-342900">
              <a:buFont typeface="Wingdings" panose="05000000000000000000" pitchFamily="2" charset="2"/>
              <a:buChar char="§"/>
            </a:pPr>
            <a:r>
              <a:rPr lang="en-US" sz="2000" dirty="0">
                <a:latin typeface="Arial "/>
              </a:rPr>
              <a:t>Fabric construction</a:t>
            </a:r>
          </a:p>
          <a:p>
            <a:pPr marL="342900" indent="-342900">
              <a:buFont typeface="Wingdings" panose="05000000000000000000" pitchFamily="2" charset="2"/>
              <a:buChar char="§"/>
            </a:pPr>
            <a:r>
              <a:rPr lang="en-US" sz="2000" dirty="0">
                <a:solidFill>
                  <a:srgbClr val="000000"/>
                </a:solidFill>
                <a:effectLst/>
                <a:latin typeface="Arial "/>
                <a:ea typeface="Times New Roman" panose="02020603050405020304" pitchFamily="18" charset="0"/>
              </a:rPr>
              <a:t>Weave </a:t>
            </a:r>
            <a:r>
              <a:rPr lang="en-US" sz="2000" dirty="0">
                <a:solidFill>
                  <a:srgbClr val="000000"/>
                </a:solidFill>
                <a:latin typeface="Arial "/>
                <a:ea typeface="Times New Roman" panose="02020603050405020304" pitchFamily="18" charset="0"/>
              </a:rPr>
              <a:t>patterns</a:t>
            </a:r>
          </a:p>
          <a:p>
            <a:pPr marL="342900" indent="-342900">
              <a:buFont typeface="Wingdings" panose="05000000000000000000" pitchFamily="2" charset="2"/>
              <a:buChar char="§"/>
            </a:pPr>
            <a:r>
              <a:rPr lang="en-US" sz="2000" dirty="0">
                <a:solidFill>
                  <a:srgbClr val="000000"/>
                </a:solidFill>
                <a:effectLst/>
                <a:latin typeface="Arial "/>
                <a:ea typeface="Times New Roman" panose="02020603050405020304" pitchFamily="18" charset="0"/>
              </a:rPr>
              <a:t>Characteristics of the weave patterns</a:t>
            </a:r>
          </a:p>
          <a:p>
            <a:endParaRPr lang="bg-BG" sz="2000" dirty="0"/>
          </a:p>
        </p:txBody>
      </p:sp>
      <p:pic>
        <p:nvPicPr>
          <p:cNvPr id="15" name="Picture 14">
            <a:extLst>
              <a:ext uri="{FF2B5EF4-FFF2-40B4-BE49-F238E27FC236}">
                <a16:creationId xmlns:a16="http://schemas.microsoft.com/office/drawing/2014/main" id="{E9AEE6BC-FE00-465E-BCC7-A28A68179E3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7172" y="3025867"/>
            <a:ext cx="4004628" cy="2612928"/>
          </a:xfrm>
          <a:prstGeom prst="rect">
            <a:avLst/>
          </a:prstGeom>
          <a:noFill/>
          <a:ln>
            <a:noFill/>
          </a:ln>
        </p:spPr>
      </p:pic>
    </p:spTree>
    <p:extLst>
      <p:ext uri="{BB962C8B-B14F-4D97-AF65-F5344CB8AC3E}">
        <p14:creationId xmlns:p14="http://schemas.microsoft.com/office/powerpoint/2010/main" val="2066734669"/>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CBF4A20FDBE94BB2087CCEE57117D1" ma:contentTypeVersion="9" ma:contentTypeDescription="Create a new document." ma:contentTypeScope="" ma:versionID="5078574804466b5b44dc1c708c0e174b">
  <xsd:schema xmlns:xsd="http://www.w3.org/2001/XMLSchema" xmlns:xs="http://www.w3.org/2001/XMLSchema" xmlns:p="http://schemas.microsoft.com/office/2006/metadata/properties" xmlns:ns2="ebd4f370-f316-4e65-85b0-192adfc4043b" targetNamespace="http://schemas.microsoft.com/office/2006/metadata/properties" ma:root="true" ma:fieldsID="8c537de2b9c86b11ef6ed1e9ea190d44" ns2:_="">
    <xsd:import namespace="ebd4f370-f316-4e65-85b0-192adfc404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d4f370-f316-4e65-85b0-192adfc404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D9C3ED2-0E22-470E-AEE0-89F7D611FE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d4f370-f316-4e65-85b0-192adfc404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9AEC7B-6911-4B7C-B420-A4E7F291DD2A}">
  <ds:schemaRefs>
    <ds:schemaRef ds:uri="http://schemas.microsoft.com/sharepoint/v3/contenttype/forms"/>
  </ds:schemaRefs>
</ds:datastoreItem>
</file>

<file path=customXml/itemProps3.xml><?xml version="1.0" encoding="utf-8"?>
<ds:datastoreItem xmlns:ds="http://schemas.openxmlformats.org/officeDocument/2006/customXml" ds:itemID="{1E941A64-014C-44E1-B491-06BF0E6F5A9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7970</TotalTime>
  <Words>1484</Words>
  <Application>Microsoft Office PowerPoint</Application>
  <PresentationFormat>Widescreen</PresentationFormat>
  <Paragraphs>266</Paragraphs>
  <Slides>33</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-apple-system</vt:lpstr>
      <vt:lpstr>Arial</vt:lpstr>
      <vt:lpstr>Arial </vt:lpstr>
      <vt:lpstr>Calibri</vt:lpstr>
      <vt:lpstr>Corbel</vt:lpstr>
      <vt:lpstr>Garamond</vt:lpstr>
      <vt:lpstr>Times New Roman</vt:lpstr>
      <vt:lpstr>Wingdings</vt:lpstr>
      <vt:lpstr>Office Theme</vt:lpstr>
      <vt:lpstr>Prof. Radostina A. ANGELOVA, PhD, DSc Technical University of Sofia, BULGARIA  The course is developed under Erasmus+ Program Key Action 2:  Cooperation for innovation and the exchange of good practices Knowledge Alliance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R.Atanasova</dc:creator>
  <cp:lastModifiedBy>Joy A</cp:lastModifiedBy>
  <cp:revision>303</cp:revision>
  <dcterms:created xsi:type="dcterms:W3CDTF">2006-08-16T00:00:00Z</dcterms:created>
  <dcterms:modified xsi:type="dcterms:W3CDTF">2021-09-26T12:32:32Z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0x010100A6CBF4A20FDBE94BB2087CCEE57117D1</vt:lpwstr>
  </property>
</Properties>
</file>