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364" r:id="rId2"/>
    <p:sldId id="433" r:id="rId3"/>
    <p:sldId id="398" r:id="rId4"/>
    <p:sldId id="399" r:id="rId5"/>
    <p:sldId id="400" r:id="rId6"/>
    <p:sldId id="401" r:id="rId7"/>
    <p:sldId id="405" r:id="rId8"/>
    <p:sldId id="402" r:id="rId9"/>
    <p:sldId id="403" r:id="rId10"/>
    <p:sldId id="404" r:id="rId11"/>
    <p:sldId id="407" r:id="rId12"/>
    <p:sldId id="408" r:id="rId13"/>
    <p:sldId id="409" r:id="rId14"/>
    <p:sldId id="410" r:id="rId15"/>
    <p:sldId id="411" r:id="rId16"/>
    <p:sldId id="412" r:id="rId17"/>
    <p:sldId id="413" r:id="rId18"/>
    <p:sldId id="414" r:id="rId19"/>
    <p:sldId id="434" r:id="rId20"/>
    <p:sldId id="415" r:id="rId21"/>
    <p:sldId id="416" r:id="rId22"/>
    <p:sldId id="435" r:id="rId23"/>
    <p:sldId id="417" r:id="rId24"/>
    <p:sldId id="323" r:id="rId25"/>
    <p:sldId id="367"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8065" autoAdjust="0"/>
  </p:normalViewPr>
  <p:slideViewPr>
    <p:cSldViewPr>
      <p:cViewPr varScale="1">
        <p:scale>
          <a:sx n="72" d="100"/>
          <a:sy n="72" d="100"/>
        </p:scale>
        <p:origin x="893" y="62"/>
      </p:cViewPr>
      <p:guideLst>
        <p:guide orient="horz" pos="2160"/>
        <p:guide pos="3840"/>
      </p:guideLst>
    </p:cSldViewPr>
  </p:slideViewPr>
  <p:notesTextViewPr>
    <p:cViewPr>
      <p:scale>
        <a:sx n="1" d="1"/>
        <a:sy n="1" d="1"/>
      </p:scale>
      <p:origin x="0" y="0"/>
    </p:cViewPr>
  </p:notesTextViewPr>
  <p:notesViewPr>
    <p:cSldViewPr>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B4F1-EF33-4DD6-9B4E-C4E2B4E6345B}" type="datetimeFigureOut">
              <a:rPr lang="bg-BG" smtClean="0"/>
              <a:t>18.6.2021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452F-BDF9-47C0-81B1-E8BF1EA1E662}" type="slidenum">
              <a:rPr lang="bg-BG" smtClean="0"/>
              <a:t>‹#›</a:t>
            </a:fld>
            <a:endParaRPr lang="bg-BG"/>
          </a:p>
        </p:txBody>
      </p:sp>
    </p:spTree>
    <p:extLst>
      <p:ext uri="{BB962C8B-B14F-4D97-AF65-F5344CB8AC3E}">
        <p14:creationId xmlns:p14="http://schemas.microsoft.com/office/powerpoint/2010/main" val="30184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Price is one of the four Ps of marketing. The other three are product, promotion, and placement. These are all costs incurred by a business during operation. </a:t>
            </a:r>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3</a:t>
            </a:fld>
            <a:endParaRPr lang="bg-BG"/>
          </a:p>
        </p:txBody>
      </p:sp>
    </p:spTree>
    <p:extLst>
      <p:ext uri="{BB962C8B-B14F-4D97-AF65-F5344CB8AC3E}">
        <p14:creationId xmlns:p14="http://schemas.microsoft.com/office/powerpoint/2010/main" val="377333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To determine the price for a product or service, business owners should understand the costs of running their business.  If prices do not exceed costs in the long run, the business will fail.</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5</a:t>
            </a:fld>
            <a:endParaRPr lang="bg-BG"/>
          </a:p>
        </p:txBody>
      </p:sp>
    </p:spTree>
    <p:extLst>
      <p:ext uri="{BB962C8B-B14F-4D97-AF65-F5344CB8AC3E}">
        <p14:creationId xmlns:p14="http://schemas.microsoft.com/office/powerpoint/2010/main" val="304607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product is developed, a business needs to create a marketing strategy by identifying the target market and product placement. Ideally, the price of a product should match its quality.</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6</a:t>
            </a:fld>
            <a:endParaRPr lang="bg-BG"/>
          </a:p>
        </p:txBody>
      </p:sp>
    </p:spTree>
    <p:extLst>
      <p:ext uri="{BB962C8B-B14F-4D97-AF65-F5344CB8AC3E}">
        <p14:creationId xmlns:p14="http://schemas.microsoft.com/office/powerpoint/2010/main" val="179040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product is developed, a business needs to create a marketing strategy by identifying the target market and product placement. Ideally, the price of a product should match its quality.</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7</a:t>
            </a:fld>
            <a:endParaRPr lang="bg-BG"/>
          </a:p>
        </p:txBody>
      </p:sp>
    </p:spTree>
    <p:extLst>
      <p:ext uri="{BB962C8B-B14F-4D97-AF65-F5344CB8AC3E}">
        <p14:creationId xmlns:p14="http://schemas.microsoft.com/office/powerpoint/2010/main" val="120358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Using this strategy, the </a:t>
            </a:r>
            <a:r>
              <a:rPr lang="en-US" dirty="0" err="1">
                <a:latin typeface="Arial" panose="020B0604020202020204" pitchFamily="34" charset="0"/>
                <a:cs typeface="Arial" panose="020B0604020202020204" pitchFamily="34" charset="0"/>
              </a:rPr>
              <a:t>organisation</a:t>
            </a:r>
            <a:r>
              <a:rPr lang="en-US" dirty="0">
                <a:latin typeface="Arial" panose="020B0604020202020204" pitchFamily="34" charset="0"/>
                <a:cs typeface="Arial" panose="020B0604020202020204" pitchFamily="34" charset="0"/>
              </a:rPr>
              <a:t> attempts to sell a product at a high price. This is mainly aimed at customers who are not concerned about the price when the product is new to the market and there are fewer competitors. The price decreases when more competitors enter the segment. </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9</a:t>
            </a:fld>
            <a:endParaRPr lang="bg-BG"/>
          </a:p>
        </p:txBody>
      </p:sp>
    </p:spTree>
    <p:extLst>
      <p:ext uri="{BB962C8B-B14F-4D97-AF65-F5344CB8AC3E}">
        <p14:creationId xmlns:p14="http://schemas.microsoft.com/office/powerpoint/2010/main" val="159968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people buy in large quantities only if the product is available on sale. Most supermarkets have sales on all the time, or have very small interval between sales.</a:t>
            </a:r>
          </a:p>
          <a:p>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14</a:t>
            </a:fld>
            <a:endParaRPr lang="bg-BG"/>
          </a:p>
        </p:txBody>
      </p:sp>
    </p:spTree>
    <p:extLst>
      <p:ext uri="{BB962C8B-B14F-4D97-AF65-F5344CB8AC3E}">
        <p14:creationId xmlns:p14="http://schemas.microsoft.com/office/powerpoint/2010/main" val="57070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cs typeface="Arial" panose="020B0604020202020204" pitchFamily="34" charset="0"/>
              </a:rPr>
              <a:t>These three categories cover the majority of pricing models used by small businesses; however, there are others. </a:t>
            </a:r>
            <a:endParaRPr lang="bg-BG" dirty="0"/>
          </a:p>
        </p:txBody>
      </p:sp>
      <p:sp>
        <p:nvSpPr>
          <p:cNvPr id="4" name="Контейнер за номер на слайда 3"/>
          <p:cNvSpPr>
            <a:spLocks noGrp="1"/>
          </p:cNvSpPr>
          <p:nvPr>
            <p:ph type="sldNum" sz="quarter" idx="5"/>
          </p:nvPr>
        </p:nvSpPr>
        <p:spPr/>
        <p:txBody>
          <a:bodyPr/>
          <a:lstStyle/>
          <a:p>
            <a:fld id="{CA93452F-BDF9-47C0-81B1-E8BF1EA1E662}" type="slidenum">
              <a:rPr lang="bg-BG" smtClean="0"/>
              <a:t>15</a:t>
            </a:fld>
            <a:endParaRPr lang="bg-BG"/>
          </a:p>
        </p:txBody>
      </p:sp>
    </p:spTree>
    <p:extLst>
      <p:ext uri="{BB962C8B-B14F-4D97-AF65-F5344CB8AC3E}">
        <p14:creationId xmlns:p14="http://schemas.microsoft.com/office/powerpoint/2010/main" val="359057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5.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0"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1"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3"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900" dirty="0"/>
              <a:t>CONTACTS</a:t>
            </a:r>
            <a:endParaRPr lang="en-GB" sz="29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3416320"/>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r>
              <a:rPr lang="en-US" altLang="nl-BE" sz="2400" dirty="0">
                <a:latin typeface="Corbel" panose="020B0503020204020204" pitchFamily="34" charset="0"/>
              </a:rPr>
              <a:t>Department of Textile Engineering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Manager of ICT-TEX:</a:t>
            </a:r>
          </a:p>
          <a:p>
            <a:pPr marL="0" indent="0">
              <a:spcBef>
                <a:spcPct val="0"/>
              </a:spcBef>
              <a:buNone/>
            </a:pP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4"/>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p:cNvSpPr txBox="1"/>
          <p:nvPr userDrawn="1"/>
        </p:nvSpPr>
        <p:spPr>
          <a:xfrm>
            <a:off x="589748" y="6361182"/>
            <a:ext cx="509464"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4" action="ppaction://hlinksldjump"/>
              </a:rPr>
              <a:t>top</a:t>
            </a:r>
            <a:endParaRPr lang="bg-BG" sz="1400" dirty="0">
              <a:latin typeface="+mn-lt"/>
              <a:cs typeface="Times New Roman" panose="02020603050405020304" pitchFamily="18" charset="0"/>
            </a:endParaRPr>
          </a:p>
        </p:txBody>
      </p:sp>
      <p:sp>
        <p:nvSpPr>
          <p:cNvPr id="11" name="Текстово поле 10"/>
          <p:cNvSpPr txBox="1"/>
          <p:nvPr userDrawn="1"/>
        </p:nvSpPr>
        <p:spPr>
          <a:xfrm>
            <a:off x="1127448"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previousslide"/>
              </a:rPr>
              <a:t>previous</a:t>
            </a:r>
            <a:endParaRPr lang="bg-BG" sz="1400" dirty="0">
              <a:latin typeface="+mn-lt"/>
              <a:cs typeface="Times New Roman" panose="02020603050405020304" pitchFamily="18" charset="0"/>
            </a:endParaRPr>
          </a:p>
        </p:txBody>
      </p:sp>
      <p:sp>
        <p:nvSpPr>
          <p:cNvPr id="12" name="Текстово поле 11"/>
          <p:cNvSpPr txBox="1"/>
          <p:nvPr userDrawn="1"/>
        </p:nvSpPr>
        <p:spPr>
          <a:xfrm>
            <a:off x="2063552" y="6361181"/>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nextslide"/>
              </a:rPr>
              <a:t>next</a:t>
            </a:r>
            <a:endParaRPr lang="bg-BG" sz="1400" dirty="0">
              <a:latin typeface="+mn-lt"/>
              <a:cs typeface="Times New Roman" panose="02020603050405020304" pitchFamily="18" charset="0"/>
            </a:endParaRPr>
          </a:p>
        </p:txBody>
      </p:sp>
      <p:sp>
        <p:nvSpPr>
          <p:cNvPr id="13" name="Текстово поле 12"/>
          <p:cNvSpPr txBox="1"/>
          <p:nvPr userDrawn="1"/>
        </p:nvSpPr>
        <p:spPr>
          <a:xfrm>
            <a:off x="2783632" y="6361182"/>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5" action="ppaction://hlinksldjump"/>
              </a:rPr>
              <a:t>bottom</a:t>
            </a:r>
            <a:endParaRPr lang="bg-BG" sz="1400" dirty="0">
              <a:latin typeface="+mn-lt"/>
              <a:cs typeface="Times New Roman" panose="02020603050405020304" pitchFamily="18" charset="0"/>
            </a:endParaRPr>
          </a:p>
        </p:txBody>
      </p:sp>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Click to 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eb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web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A35952-945F-4A55-A9E1-D265AEEE42DE}"/>
              </a:ext>
            </a:extLst>
          </p:cNvPr>
          <p:cNvSpPr txBox="1">
            <a:spLocks/>
          </p:cNvSpPr>
          <p:nvPr/>
        </p:nvSpPr>
        <p:spPr bwMode="auto">
          <a:xfrm>
            <a:off x="0" y="2420888"/>
            <a:ext cx="1219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algn="ctr"/>
            <a:r>
              <a:rPr lang="en-US" sz="3200" b="1" dirty="0">
                <a:solidFill>
                  <a:srgbClr val="C00000"/>
                </a:solidFill>
                <a:latin typeface="Arial" panose="020B0604020202020204" pitchFamily="34" charset="0"/>
                <a:cs typeface="Arial" panose="020B0604020202020204" pitchFamily="34" charset="0"/>
              </a:rPr>
              <a:t>TOPIC 5.1. PRICING</a:t>
            </a:r>
            <a:endParaRPr lang="fr-FR" sz="3200" b="1" dirty="0">
              <a:solidFill>
                <a:srgbClr val="C00000"/>
              </a:solidFill>
              <a:latin typeface="Arial" panose="020B0604020202020204" pitchFamily="34" charset="0"/>
              <a:cs typeface="Arial" panose="020B0604020202020204" pitchFamily="34" charset="0"/>
            </a:endParaRPr>
          </a:p>
        </p:txBody>
      </p:sp>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652536"/>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descr="Картина, която съдържа стена, закрито&#10;&#10;Описанието е генерирано автоматично">
            <a:extLst>
              <a:ext uri="{FF2B5EF4-FFF2-40B4-BE49-F238E27FC236}">
                <a16:creationId xmlns:a16="http://schemas.microsoft.com/office/drawing/2014/main" id="{156440D4-7347-48A2-8DB4-D273C66C0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128" y="4005064"/>
            <a:ext cx="4794496" cy="2698889"/>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Penetration pricing strategy</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9008298" cy="3168056"/>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The business tries to maximize the quantity sold and increase the market share, by lowering the prices.</a:t>
            </a:r>
          </a:p>
          <a:p>
            <a:pPr marL="0" indent="0" algn="just">
              <a:spcBef>
                <a:spcPts val="0"/>
              </a:spcBef>
              <a:buNone/>
            </a:pPr>
            <a:r>
              <a:rPr lang="en-US" dirty="0">
                <a:latin typeface="Arial" panose="020B0604020202020204" pitchFamily="34" charset="0"/>
                <a:cs typeface="Arial" panose="020B0604020202020204" pitchFamily="34" charset="0"/>
              </a:rPr>
              <a:t>This strategy can be used when:</a:t>
            </a:r>
          </a:p>
          <a:p>
            <a:pPr algn="just">
              <a:spcBef>
                <a:spcPts val="600"/>
              </a:spcBef>
            </a:pPr>
            <a:r>
              <a:rPr lang="en-US" dirty="0">
                <a:latin typeface="Arial" panose="020B0604020202020204" pitchFamily="34" charset="0"/>
                <a:cs typeface="Arial" panose="020B0604020202020204" pitchFamily="34" charset="0"/>
              </a:rPr>
              <a:t>The customers are price-sensitive, and the sales will increase as the price declines;</a:t>
            </a:r>
          </a:p>
          <a:p>
            <a:pPr algn="just">
              <a:spcBef>
                <a:spcPts val="0"/>
              </a:spcBef>
            </a:pPr>
            <a:r>
              <a:rPr lang="en-US" dirty="0">
                <a:latin typeface="Arial" panose="020B0604020202020204" pitchFamily="34" charset="0"/>
                <a:cs typeface="Arial" panose="020B0604020202020204" pitchFamily="34" charset="0"/>
              </a:rPr>
              <a:t>Higher volumes guarantee cost savings;</a:t>
            </a:r>
          </a:p>
          <a:p>
            <a:pPr algn="just">
              <a:spcBef>
                <a:spcPts val="0"/>
              </a:spcBef>
            </a:pPr>
            <a:r>
              <a:rPr lang="en-US" dirty="0">
                <a:latin typeface="Arial" panose="020B0604020202020204" pitchFamily="34" charset="0"/>
                <a:cs typeface="Arial" panose="020B0604020202020204" pitchFamily="34" charset="0"/>
              </a:rPr>
              <a:t>The product or service is of a type that can gain mass appeal rapidly;</a:t>
            </a:r>
          </a:p>
          <a:p>
            <a:pPr algn="just">
              <a:spcBef>
                <a:spcPts val="0"/>
              </a:spcBef>
            </a:pPr>
            <a:r>
              <a:rPr lang="en-US" dirty="0">
                <a:latin typeface="Arial" panose="020B0604020202020204" pitchFamily="34" charset="0"/>
                <a:cs typeface="Arial" panose="020B0604020202020204" pitchFamily="34" charset="0"/>
              </a:rPr>
              <a:t>The competition is intense.</a:t>
            </a:r>
          </a:p>
          <a:p>
            <a:pPr marL="0" algn="just">
              <a:spcBef>
                <a:spcPts val="0"/>
              </a:spcBef>
            </a:pPr>
            <a:endParaRPr lang="en-GB" b="1" dirty="0">
              <a:latin typeface="Arial" panose="020B0604020202020204" pitchFamily="34" charset="0"/>
              <a:cs typeface="Arial" panose="020B0604020202020204" pitchFamily="34" charset="0"/>
            </a:endParaRPr>
          </a:p>
          <a:p>
            <a:endParaRPr lang="en-US" b="1" dirty="0"/>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081434"/>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Premium pricing strategy</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5760640" cy="3168056"/>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A product or service is priced at the high end of a possible price range to create a sense of perceived quality, which will attract status-conscious consumers. </a:t>
            </a:r>
          </a:p>
          <a:p>
            <a:pPr marL="0" indent="0" algn="just">
              <a:spcBef>
                <a:spcPts val="0"/>
              </a:spcBef>
              <a:buNone/>
            </a:pPr>
            <a:r>
              <a:rPr lang="en-US" dirty="0">
                <a:latin typeface="Arial" panose="020B0604020202020204" pitchFamily="34" charset="0"/>
                <a:cs typeface="Arial" panose="020B0604020202020204" pitchFamily="34" charset="0"/>
              </a:rPr>
              <a:t>This strategy may work if target consumers believe that:</a:t>
            </a:r>
          </a:p>
          <a:p>
            <a:pPr algn="just">
              <a:spcBef>
                <a:spcPts val="600"/>
              </a:spcBef>
            </a:pPr>
            <a:r>
              <a:rPr lang="en-US" dirty="0">
                <a:latin typeface="Arial" panose="020B0604020202020204" pitchFamily="34" charset="0"/>
                <a:cs typeface="Arial" panose="020B0604020202020204" pitchFamily="34" charset="0"/>
              </a:rPr>
              <a:t>High price guarantees good quality;</a:t>
            </a:r>
          </a:p>
          <a:p>
            <a:pPr algn="just">
              <a:spcBef>
                <a:spcPts val="0"/>
              </a:spcBef>
            </a:pPr>
            <a:r>
              <a:rPr lang="en-US" dirty="0">
                <a:latin typeface="Arial" panose="020B0604020202020204" pitchFamily="34" charset="0"/>
                <a:cs typeface="Arial" panose="020B0604020202020204" pitchFamily="34" charset="0"/>
              </a:rPr>
              <a:t>Buying a premium product or using a premium service signals their high worth to others and indicates that they are the members of an exclusive group.</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marL="0" algn="just">
              <a:spcBef>
                <a:spcPts val="0"/>
              </a:spcBef>
            </a:pPr>
            <a:endParaRPr lang="en-GB" b="1" dirty="0">
              <a:latin typeface="Arial" panose="020B0604020202020204" pitchFamily="34" charset="0"/>
              <a:cs typeface="Arial" panose="020B0604020202020204" pitchFamily="34" charset="0"/>
            </a:endParaRPr>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Картина 7">
            <a:extLst>
              <a:ext uri="{FF2B5EF4-FFF2-40B4-BE49-F238E27FC236}">
                <a16:creationId xmlns:a16="http://schemas.microsoft.com/office/drawing/2014/main" id="{A0335BC0-E315-463F-92F9-EC6C34A93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056" y="1916832"/>
            <a:ext cx="5382485" cy="3645024"/>
          </a:xfrm>
          <a:prstGeom prst="rect">
            <a:avLst/>
          </a:prstGeom>
        </p:spPr>
      </p:pic>
    </p:spTree>
    <p:extLst>
      <p:ext uri="{BB962C8B-B14F-4D97-AF65-F5344CB8AC3E}">
        <p14:creationId xmlns:p14="http://schemas.microsoft.com/office/powerpoint/2010/main" val="317455962"/>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Differentiated pricing strategy </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The same product or service is priced differently for different customers and different markets. This strategy has three variations:</a:t>
            </a:r>
          </a:p>
          <a:p>
            <a:pPr algn="just">
              <a:spcBef>
                <a:spcPts val="0"/>
              </a:spcBef>
              <a:buFont typeface="Arial" panose="020B0604020202020204" pitchFamily="34" charset="0"/>
              <a:buChar char="•"/>
            </a:pPr>
            <a:r>
              <a:rPr lang="en-US" b="1" dirty="0">
                <a:latin typeface="Arial" panose="020B0604020202020204" pitchFamily="34" charset="0"/>
                <a:cs typeface="Arial" panose="020B0604020202020204" pitchFamily="34" charset="0"/>
              </a:rPr>
              <a:t>First-degree price differentiation</a:t>
            </a:r>
            <a:r>
              <a:rPr lang="en-US" dirty="0">
                <a:latin typeface="Arial" panose="020B0604020202020204" pitchFamily="34" charset="0"/>
                <a:cs typeface="Arial" panose="020B0604020202020204" pitchFamily="34" charset="0"/>
              </a:rPr>
              <a:t>: This is also called personalized pricing or one-to-one marketing. Here, the goal is to maximize the price that each customer is willing to pay. In this, the product or service is sold to each customer at a different price.</a:t>
            </a:r>
          </a:p>
          <a:p>
            <a:pPr algn="just">
              <a:spcBef>
                <a:spcPts val="0"/>
              </a:spcBef>
              <a:buFont typeface="Arial" panose="020B0604020202020204" pitchFamily="34" charset="0"/>
              <a:buChar char="•"/>
            </a:pPr>
            <a:r>
              <a:rPr lang="en-US" b="1" dirty="0">
                <a:latin typeface="Arial" panose="020B0604020202020204" pitchFamily="34" charset="0"/>
                <a:cs typeface="Arial" panose="020B0604020202020204" pitchFamily="34" charset="0"/>
              </a:rPr>
              <a:t>Second-degree price differentiation</a:t>
            </a:r>
            <a:r>
              <a:rPr lang="en-US" dirty="0">
                <a:latin typeface="Arial" panose="020B0604020202020204" pitchFamily="34" charset="0"/>
                <a:cs typeface="Arial" panose="020B0604020202020204" pitchFamily="34" charset="0"/>
              </a:rPr>
              <a:t>: In this case, price differs depending on the quantity. An example is selling large quantities at a lower unit price. This method allows businesses to set different prices for different market segments and capture a larger portion of the total market surplus.</a:t>
            </a:r>
          </a:p>
          <a:p>
            <a:pPr algn="just">
              <a:spcBef>
                <a:spcPts val="0"/>
              </a:spcBef>
              <a:buFont typeface="Arial" panose="020B0604020202020204" pitchFamily="34" charset="0"/>
              <a:buChar char="•"/>
            </a:pPr>
            <a:r>
              <a:rPr lang="en-US" b="1" dirty="0">
                <a:latin typeface="Arial" panose="020B0604020202020204" pitchFamily="34" charset="0"/>
                <a:cs typeface="Arial" panose="020B0604020202020204" pitchFamily="34" charset="0"/>
              </a:rPr>
              <a:t>Third-degree price differentiation</a:t>
            </a:r>
            <a:r>
              <a:rPr lang="en-US" dirty="0">
                <a:latin typeface="Arial" panose="020B0604020202020204" pitchFamily="34" charset="0"/>
                <a:cs typeface="Arial" panose="020B0604020202020204" pitchFamily="34" charset="0"/>
              </a:rPr>
              <a:t>: Also called group pricing; in this variation, the market is divided into different segments and the same price is charged to every consumer in the segment. </a:t>
            </a:r>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314057"/>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Psychological pricing strategy</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lvl="0" indent="0" algn="just">
              <a:spcBef>
                <a:spcPts val="0"/>
              </a:spcBef>
              <a:buNone/>
              <a:tabLst>
                <a:tab pos="457200" algn="l"/>
              </a:tabLst>
            </a:pPr>
            <a:r>
              <a:rPr lang="en-US" dirty="0">
                <a:latin typeface="Arial" panose="020B0604020202020204" pitchFamily="34" charset="0"/>
                <a:cs typeface="Arial" panose="020B0604020202020204" pitchFamily="34" charset="0"/>
              </a:rPr>
              <a:t>The practice of displaying prices which are a few cents less than a price expressed in full amount. This is based on the assumption that the customers will not round the euros-and-cents prices up, and that, therefore, they will consider the euros-and-cents price to be significantly lower, when it is only marginally lower. Thus, this strategy is based on prices that appear as a bargain, to the consumer at first. Nowadays, many companies use psychological pricing to increase their sales.</a:t>
            </a:r>
            <a:endParaRPr lang="en-GB" b="1" dirty="0">
              <a:latin typeface="Arial" panose="020B0604020202020204" pitchFamily="34" charset="0"/>
              <a:cs typeface="Arial" panose="020B0604020202020204" pitchFamily="34" charset="0"/>
            </a:endParaRPr>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a:extLst>
              <a:ext uri="{FF2B5EF4-FFF2-40B4-BE49-F238E27FC236}">
                <a16:creationId xmlns:a16="http://schemas.microsoft.com/office/drawing/2014/main" id="{5BFC9BBD-981B-4E1C-BE36-FDD5468EBE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256" y="4077072"/>
            <a:ext cx="5375920" cy="2687960"/>
          </a:xfrm>
          <a:prstGeom prst="rect">
            <a:avLst/>
          </a:prstGeom>
        </p:spPr>
      </p:pic>
    </p:spTree>
    <p:extLst>
      <p:ext uri="{BB962C8B-B14F-4D97-AF65-F5344CB8AC3E}">
        <p14:creationId xmlns:p14="http://schemas.microsoft.com/office/powerpoint/2010/main" val="440468359"/>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Discounts and sales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475580"/>
            <a:ext cx="8162857" cy="3168056"/>
          </a:xfrm>
        </p:spPr>
        <p:txBody>
          <a:bodyPr/>
          <a:lstStyle/>
          <a:p>
            <a:pPr algn="just">
              <a:spcBef>
                <a:spcPts val="600"/>
              </a:spcBef>
            </a:pPr>
            <a:r>
              <a:rPr lang="en-US" b="1" dirty="0">
                <a:latin typeface="Arial" panose="020B0604020202020204" pitchFamily="34" charset="0"/>
                <a:cs typeface="Arial" panose="020B0604020202020204" pitchFamily="34" charset="0"/>
              </a:rPr>
              <a:t>Quantity discount</a:t>
            </a:r>
            <a:r>
              <a:rPr lang="en-US" dirty="0">
                <a:latin typeface="Arial" panose="020B0604020202020204" pitchFamily="34" charset="0"/>
                <a:cs typeface="Arial" panose="020B0604020202020204" pitchFamily="34" charset="0"/>
              </a:rPr>
              <a:t>: This type of discount is offered to bulk buyers.</a:t>
            </a:r>
          </a:p>
          <a:p>
            <a:pPr algn="just">
              <a:spcBef>
                <a:spcPts val="0"/>
              </a:spcBef>
            </a:pPr>
            <a:r>
              <a:rPr lang="en-US" b="1" dirty="0">
                <a:latin typeface="Arial" panose="020B0604020202020204" pitchFamily="34" charset="0"/>
                <a:cs typeface="Arial" panose="020B0604020202020204" pitchFamily="34" charset="0"/>
              </a:rPr>
              <a:t>Cumulative quantity discount</a:t>
            </a:r>
            <a:r>
              <a:rPr lang="en-US" dirty="0">
                <a:latin typeface="Arial" panose="020B0604020202020204" pitchFamily="34" charset="0"/>
                <a:cs typeface="Arial" panose="020B0604020202020204" pitchFamily="34" charset="0"/>
              </a:rPr>
              <a:t>: This is offered to buyers who purchase large quantities over a period of time, but do not place a large stand-alone order.</a:t>
            </a:r>
          </a:p>
          <a:p>
            <a:pPr algn="just">
              <a:spcBef>
                <a:spcPts val="0"/>
              </a:spcBef>
            </a:pPr>
            <a:r>
              <a:rPr lang="en-US" b="1" dirty="0">
                <a:latin typeface="Arial" panose="020B0604020202020204" pitchFamily="34" charset="0"/>
                <a:cs typeface="Arial" panose="020B0604020202020204" pitchFamily="34" charset="0"/>
              </a:rPr>
              <a:t>Seasonal discount</a:t>
            </a:r>
            <a:r>
              <a:rPr lang="en-US" dirty="0">
                <a:latin typeface="Arial" panose="020B0604020202020204" pitchFamily="34" charset="0"/>
                <a:cs typeface="Arial" panose="020B0604020202020204" pitchFamily="34" charset="0"/>
              </a:rPr>
              <a:t>: This is usually offered based on the time when the purchase is made or the service is used. </a:t>
            </a:r>
          </a:p>
          <a:p>
            <a:pPr algn="just">
              <a:spcBef>
                <a:spcPts val="0"/>
              </a:spcBef>
            </a:pPr>
            <a:r>
              <a:rPr lang="en-US" b="1" dirty="0">
                <a:latin typeface="Arial" panose="020B0604020202020204" pitchFamily="34" charset="0"/>
                <a:cs typeface="Arial" panose="020B0604020202020204" pitchFamily="34" charset="0"/>
              </a:rPr>
              <a:t>Cash discount</a:t>
            </a:r>
            <a:r>
              <a:rPr lang="en-US" dirty="0">
                <a:latin typeface="Arial" panose="020B0604020202020204" pitchFamily="34" charset="0"/>
                <a:cs typeface="Arial" panose="020B0604020202020204" pitchFamily="34" charset="0"/>
              </a:rPr>
              <a:t>: This is offered to customers who pay the bill before a specified date.</a:t>
            </a:r>
          </a:p>
          <a:p>
            <a:pPr algn="just">
              <a:spcBef>
                <a:spcPts val="0"/>
              </a:spcBef>
            </a:pPr>
            <a:r>
              <a:rPr lang="en-US" b="1" dirty="0">
                <a:latin typeface="Arial" panose="020B0604020202020204" pitchFamily="34" charset="0"/>
                <a:cs typeface="Arial" panose="020B0604020202020204" pitchFamily="34" charset="0"/>
              </a:rPr>
              <a:t>Trade discount</a:t>
            </a:r>
            <a:r>
              <a:rPr lang="en-US" dirty="0">
                <a:latin typeface="Arial" panose="020B0604020202020204" pitchFamily="34" charset="0"/>
                <a:cs typeface="Arial" panose="020B0604020202020204" pitchFamily="34" charset="0"/>
              </a:rPr>
              <a:t>: This is a discount offered to the members of the distribution channel for performing their roles. An example is a discount offered to a small retailer who may not be a bulk buyer.</a:t>
            </a:r>
          </a:p>
          <a:p>
            <a:pPr marL="0" lvl="0" indent="0" algn="just">
              <a:spcBef>
                <a:spcPts val="0"/>
              </a:spcBef>
              <a:buNone/>
              <a:tabLst>
                <a:tab pos="457200" algn="l"/>
              </a:tabLst>
            </a:pPr>
            <a:endParaRPr lang="bg-BG" sz="2400" dirty="0">
              <a:effectLst/>
              <a:latin typeface="Arial" panose="020B0604020202020204" pitchFamily="34" charset="0"/>
              <a:ea typeface="Calibri" panose="020F0502020204030204" pitchFamily="34" charset="0"/>
              <a:cs typeface="Arial" panose="020B0604020202020204" pitchFamily="34" charset="0"/>
            </a:endParaRP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a:extLst>
              <a:ext uri="{FF2B5EF4-FFF2-40B4-BE49-F238E27FC236}">
                <a16:creationId xmlns:a16="http://schemas.microsoft.com/office/drawing/2014/main" id="{6047AF7F-A2F9-45DF-9876-031A5A2F9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8257" y="1865044"/>
            <a:ext cx="3048910" cy="3048910"/>
          </a:xfrm>
          <a:prstGeom prst="rect">
            <a:avLst/>
          </a:prstGeom>
        </p:spPr>
      </p:pic>
    </p:spTree>
    <p:extLst>
      <p:ext uri="{BB962C8B-B14F-4D97-AF65-F5344CB8AC3E}">
        <p14:creationId xmlns:p14="http://schemas.microsoft.com/office/powerpoint/2010/main" val="873293123"/>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descr="Картина, която съдържа военна униформа, дрехи&#10;&#10;Описанието е генерирано автоматично">
            <a:extLst>
              <a:ext uri="{FF2B5EF4-FFF2-40B4-BE49-F238E27FC236}">
                <a16:creationId xmlns:a16="http://schemas.microsoft.com/office/drawing/2014/main" id="{A3B08F45-1A74-4B4C-B520-C4081BF52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200" y="2037769"/>
            <a:ext cx="3892616" cy="3993366"/>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Categories of pricing models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7056784" cy="3168056"/>
          </a:xfrm>
        </p:spPr>
        <p:txBody>
          <a:bodyPr/>
          <a:lstStyle/>
          <a:p>
            <a:pPr marL="0" lvl="0" indent="0" algn="just">
              <a:spcBef>
                <a:spcPts val="0"/>
              </a:spcBef>
              <a:spcAft>
                <a:spcPts val="0"/>
              </a:spcAft>
              <a:buNone/>
              <a:tabLst>
                <a:tab pos="457200" algn="l"/>
              </a:tabLst>
            </a:pPr>
            <a:r>
              <a:rPr lang="en-US" sz="2400" b="1" dirty="0">
                <a:effectLst/>
                <a:latin typeface="Arial" panose="020B0604020202020204" pitchFamily="34" charset="0"/>
                <a:ea typeface="Calibri" panose="020F0502020204030204" pitchFamily="34" charset="0"/>
                <a:cs typeface="Arial" panose="020B0604020202020204" pitchFamily="34" charset="0"/>
              </a:rPr>
              <a:t>Cost-based pricing</a:t>
            </a:r>
            <a:r>
              <a:rPr lang="en-US" b="1" dirty="0">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 i</a:t>
            </a:r>
            <a:r>
              <a:rPr lang="en-US" sz="2400" dirty="0">
                <a:effectLst/>
                <a:latin typeface="Arial" panose="020B0604020202020204" pitchFamily="34" charset="0"/>
                <a:ea typeface="Calibri" panose="020F0502020204030204" pitchFamily="34" charset="0"/>
                <a:cs typeface="Arial" panose="020B0604020202020204" pitchFamily="34" charset="0"/>
              </a:rPr>
              <a:t>n this strategy, a business first determines the cost of developing a product and adds a markup for each unit based on factors such as expected profit, sales objectives, and customer expectations. </a:t>
            </a:r>
          </a:p>
          <a:p>
            <a:pPr marL="0" lvl="0" indent="0">
              <a:lnSpc>
                <a:spcPct val="107000"/>
              </a:lnSpc>
              <a:spcAft>
                <a:spcPts val="800"/>
              </a:spcAft>
              <a:buNone/>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Cost-based pricing is commonly used for pricing large development contracts with the government.</a:t>
            </a:r>
            <a:endParaRPr lang="en-US" dirty="0"/>
          </a:p>
          <a:p>
            <a:pPr marL="0" lvl="0" indent="0" algn="just">
              <a:spcBef>
                <a:spcPts val="0"/>
              </a:spcBef>
              <a:spcAft>
                <a:spcPts val="0"/>
              </a:spcAft>
              <a:buNone/>
              <a:tabLst>
                <a:tab pos="457200" algn="l"/>
              </a:tabLst>
            </a:pPr>
            <a:endParaRPr lang="bg-BG"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44158"/>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Advantages of cost-based pricing</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lvl="0" algn="just">
              <a:spcBef>
                <a:spcPts val="600"/>
              </a:spcBef>
              <a:spcAft>
                <a:spcPts val="0"/>
              </a:spcAft>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It helps to find fair prices easily;</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spcAft>
                <a:spcPts val="0"/>
              </a:spcAft>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It involves calculating the full cost of the product. Pricing based on full cost looks factual and precise and may be more ethical;</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spcAft>
                <a:spcPts val="0"/>
              </a:spcAft>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It reduces the cost of decision making and lets a business set prices in an uncertain market where knowledge is incomplete as it does not involve much market research;</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spcAft>
                <a:spcPts val="0"/>
              </a:spcAft>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It is less risky than other methods;</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spcAft>
                <a:spcPts val="0"/>
              </a:spcAft>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It helps achieve competitive stability because Cost-based pricing helps set a price likely to yield returns acceptable to other members of the industry;</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spcAft>
                <a:spcPts val="0"/>
              </a:spcAft>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It is simple and readily available; </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spcAft>
                <a:spcPts val="0"/>
              </a:spcAft>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It helps justify price increase by relating to cost increase.</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Картина 7">
            <a:extLst>
              <a:ext uri="{FF2B5EF4-FFF2-40B4-BE49-F238E27FC236}">
                <a16:creationId xmlns:a16="http://schemas.microsoft.com/office/drawing/2014/main" id="{4424CDC6-EDC4-4BD3-B07D-FFDF79C50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5420" y="5373216"/>
            <a:ext cx="1440971" cy="1450943"/>
          </a:xfrm>
          <a:prstGeom prst="rect">
            <a:avLst/>
          </a:prstGeom>
        </p:spPr>
      </p:pic>
    </p:spTree>
    <p:extLst>
      <p:ext uri="{BB962C8B-B14F-4D97-AF65-F5344CB8AC3E}">
        <p14:creationId xmlns:p14="http://schemas.microsoft.com/office/powerpoint/2010/main" val="1067796814"/>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Disadvantages of cost-based pricing</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lvl="0" algn="just">
              <a:spcBef>
                <a:spcPts val="600"/>
              </a:spcBef>
              <a:spcAft>
                <a:spcPts val="0"/>
              </a:spcAft>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It ignores the role of consumers in determining price - there is no guarantee that your consumers are willing to pay this price;</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spcAft>
                <a:spcPts val="0"/>
              </a:spcAft>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It ignores the role of competitors - the price may be much more or much less than what a competitor charges;</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spcAft>
                <a:spcPts val="0"/>
              </a:spcAft>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It creates little incentive for cutting costs;</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lvl="0" algn="just">
              <a:spcBef>
                <a:spcPts val="0"/>
              </a:spcBef>
              <a:spcAft>
                <a:spcPts val="0"/>
              </a:spcAft>
              <a:tabLst>
                <a:tab pos="457200" algn="l"/>
              </a:tabLst>
            </a:pPr>
            <a:r>
              <a:rPr lang="en-US" sz="2400" dirty="0">
                <a:effectLst/>
                <a:latin typeface="Arial" panose="020B0604020202020204" pitchFamily="34" charset="0"/>
                <a:ea typeface="Calibri" panose="020F0502020204030204" pitchFamily="34" charset="0"/>
                <a:cs typeface="Arial" panose="020B0604020202020204" pitchFamily="34" charset="0"/>
              </a:rPr>
              <a:t>It ignores opportunity cost.</a:t>
            </a:r>
            <a:endParaRPr lang="bg-BG" sz="2400" dirty="0">
              <a:effectLst/>
              <a:latin typeface="Arial" panose="020B0604020202020204" pitchFamily="34" charset="0"/>
              <a:ea typeface="Calibri" panose="020F0502020204030204" pitchFamily="34" charset="0"/>
              <a:cs typeface="Arial" panose="020B0604020202020204" pitchFamily="34" charset="0"/>
            </a:endParaRPr>
          </a:p>
          <a:p>
            <a:pPr marL="0" lvl="0" indent="0" algn="just">
              <a:spcBef>
                <a:spcPts val="0"/>
              </a:spcBef>
              <a:spcAft>
                <a:spcPts val="0"/>
              </a:spcAft>
              <a:buNone/>
              <a:tabLst>
                <a:tab pos="457200" algn="l"/>
              </a:tabLst>
            </a:pPr>
            <a:endParaRPr lang="bg-BG" sz="2400" dirty="0">
              <a:effectLst/>
              <a:latin typeface="Arial" panose="020B0604020202020204" pitchFamily="34" charset="0"/>
              <a:ea typeface="Calibri" panose="020F0502020204030204" pitchFamily="34" charset="0"/>
              <a:cs typeface="Arial" panose="020B0604020202020204" pitchFamily="34" charset="0"/>
            </a:endParaRPr>
          </a:p>
          <a:p>
            <a:endParaRPr lang="en-GB" b="1" dirty="0"/>
          </a:p>
          <a:p>
            <a:endParaRPr lang="en-US" b="1" dirty="0"/>
          </a:p>
          <a:p>
            <a:endParaRPr lang="en-GB" b="1" dirty="0"/>
          </a:p>
          <a:p>
            <a:endParaRPr lang="en-US" b="1" dirty="0"/>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a:extLst>
              <a:ext uri="{FF2B5EF4-FFF2-40B4-BE49-F238E27FC236}">
                <a16:creationId xmlns:a16="http://schemas.microsoft.com/office/drawing/2014/main" id="{CE84F079-95AE-4679-A99C-C66F98D1C8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488" y="5184270"/>
            <a:ext cx="1462270" cy="1462270"/>
          </a:xfrm>
          <a:prstGeom prst="rect">
            <a:avLst/>
          </a:prstGeom>
        </p:spPr>
      </p:pic>
    </p:spTree>
    <p:extLst>
      <p:ext uri="{BB962C8B-B14F-4D97-AF65-F5344CB8AC3E}">
        <p14:creationId xmlns:p14="http://schemas.microsoft.com/office/powerpoint/2010/main" val="649682185"/>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Customer-based pricing</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5256584" cy="3168056"/>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The customer-based pricing model is also sometimes called value-based pricing. In this model, the business first evaluates the customer to understand what he or she is willing to pay for the product or service, and then charges the price each customer is willing to pay. It gives little or no consideration to the cost of the product or service. </a:t>
            </a:r>
          </a:p>
          <a:p>
            <a:pPr marL="0" indent="0">
              <a:buNone/>
            </a:pPr>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descr="Картина, която съдържа стрелка&#10;&#10;Описанието е генерирано автоматично">
            <a:extLst>
              <a:ext uri="{FF2B5EF4-FFF2-40B4-BE49-F238E27FC236}">
                <a16:creationId xmlns:a16="http://schemas.microsoft.com/office/drawing/2014/main" id="{F35F508B-E549-440B-96AD-858295D899D6}"/>
              </a:ext>
            </a:extLst>
          </p:cNvPr>
          <p:cNvPicPr>
            <a:picLocks noChangeAspect="1"/>
          </p:cNvPicPr>
          <p:nvPr/>
        </p:nvPicPr>
        <p:blipFill rotWithShape="1">
          <a:blip r:embed="rId3">
            <a:extLst>
              <a:ext uri="{28A0092B-C50C-407E-A947-70E740481C1C}">
                <a14:useLocalDpi xmlns:a14="http://schemas.microsoft.com/office/drawing/2010/main" val="0"/>
              </a:ext>
            </a:extLst>
          </a:blip>
          <a:srcRect l="11004" b="9962"/>
          <a:stretch/>
        </p:blipFill>
        <p:spPr>
          <a:xfrm>
            <a:off x="6096000" y="1815009"/>
            <a:ext cx="5823595" cy="3293207"/>
          </a:xfrm>
          <a:prstGeom prst="rect">
            <a:avLst/>
          </a:prstGeom>
        </p:spPr>
      </p:pic>
    </p:spTree>
    <p:extLst>
      <p:ext uri="{BB962C8B-B14F-4D97-AF65-F5344CB8AC3E}">
        <p14:creationId xmlns:p14="http://schemas.microsoft.com/office/powerpoint/2010/main" val="514361329"/>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Customer-based pricing advantages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0994776" cy="3168056"/>
          </a:xfrm>
        </p:spPr>
        <p:txBody>
          <a:bodyPr/>
          <a:lstStyle/>
          <a:p>
            <a:pPr algn="just">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It gives the business the flexibility to charge different prices to different customers;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It can serve as a way to maximize profit margins;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It provides an incentive to offer a quality product and customer service and to keep costs down.</a:t>
            </a:r>
            <a:endParaRPr lang="en-GB" b="1" dirty="0"/>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a:extLst>
              <a:ext uri="{FF2B5EF4-FFF2-40B4-BE49-F238E27FC236}">
                <a16:creationId xmlns:a16="http://schemas.microsoft.com/office/drawing/2014/main" id="{99D7716E-BC2B-4717-B2DA-ECECE68FC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5420" y="5373216"/>
            <a:ext cx="1440971" cy="1450943"/>
          </a:xfrm>
          <a:prstGeom prst="rect">
            <a:avLst/>
          </a:prstGeom>
        </p:spPr>
      </p:pic>
    </p:spTree>
    <p:extLst>
      <p:ext uri="{BB962C8B-B14F-4D97-AF65-F5344CB8AC3E}">
        <p14:creationId xmlns:p14="http://schemas.microsoft.com/office/powerpoint/2010/main" val="1264602660"/>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r>
              <a:rPr lang="en-US" b="1" u="sng" dirty="0">
                <a:latin typeface="Arial" panose="020B0604020202020204" pitchFamily="34" charset="0"/>
                <a:cs typeface="Arial" panose="020B0604020202020204" pitchFamily="34" charset="0"/>
              </a:rPr>
              <a:t>Price Definition</a:t>
            </a:r>
          </a:p>
          <a:p>
            <a:r>
              <a:rPr lang="en-GB" b="1" u="sng" dirty="0">
                <a:latin typeface="Arial" panose="020B0604020202020204" pitchFamily="34" charset="0"/>
                <a:cs typeface="Arial" panose="020B0604020202020204" pitchFamily="34" charset="0"/>
              </a:rPr>
              <a:t>Pricing a Product</a:t>
            </a:r>
          </a:p>
          <a:p>
            <a:r>
              <a:rPr lang="en-US" sz="2400" b="1" u="sng" dirty="0">
                <a:latin typeface="Arial" panose="020B0604020202020204" pitchFamily="34" charset="0"/>
                <a:cs typeface="Arial" panose="020B0604020202020204" pitchFamily="34" charset="0"/>
              </a:rPr>
              <a:t>Factors influencing the pricing</a:t>
            </a:r>
            <a:endParaRPr lang="en-GB"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Pricing Objectives</a:t>
            </a:r>
          </a:p>
          <a:p>
            <a:r>
              <a:rPr lang="en-US" b="1" u="sng" dirty="0">
                <a:latin typeface="Arial" panose="020B0604020202020204" pitchFamily="34" charset="0"/>
                <a:cs typeface="Arial" panose="020B0604020202020204" pitchFamily="34" charset="0"/>
              </a:rPr>
              <a:t>Pricing Strategies</a:t>
            </a:r>
          </a:p>
          <a:p>
            <a:r>
              <a:rPr lang="en-US" sz="2400" b="1" u="sng" dirty="0">
                <a:latin typeface="Arial" panose="020B0604020202020204" pitchFamily="34" charset="0"/>
                <a:cs typeface="Arial" panose="020B0604020202020204" pitchFamily="34" charset="0"/>
              </a:rPr>
              <a:t>Categories of pricing models</a:t>
            </a:r>
          </a:p>
          <a:p>
            <a:pPr marL="0" indent="0">
              <a:buNone/>
            </a:pPr>
            <a:endParaRPr lang="en-US" b="1" dirty="0">
              <a:highlight>
                <a:srgbClr val="FFFF00"/>
              </a:highlight>
            </a:endParaRPr>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804761"/>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Customer-based pricing disadvantages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0994776" cy="3168056"/>
          </a:xfrm>
        </p:spPr>
        <p:txBody>
          <a:bodyPr/>
          <a:lstStyle/>
          <a:p>
            <a:pPr algn="just">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It can alienate customers who end up paying more than the successful bargainers;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Over time, customers can become aggressive bargainers;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It is harder to scale if the number of customers increases;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It may be difficult to implement in a market where buyers have a lot of options;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Businesses must still ensure that their costs are being covered by the revenue generated in the long run.</a:t>
            </a: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a:extLst>
              <a:ext uri="{FF2B5EF4-FFF2-40B4-BE49-F238E27FC236}">
                <a16:creationId xmlns:a16="http://schemas.microsoft.com/office/drawing/2014/main" id="{DECBEB07-C2E8-4DDD-A83B-781CDAD98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488" y="5184270"/>
            <a:ext cx="1462270" cy="1462270"/>
          </a:xfrm>
          <a:prstGeom prst="rect">
            <a:avLst/>
          </a:prstGeom>
        </p:spPr>
      </p:pic>
    </p:spTree>
    <p:extLst>
      <p:ext uri="{BB962C8B-B14F-4D97-AF65-F5344CB8AC3E}">
        <p14:creationId xmlns:p14="http://schemas.microsoft.com/office/powerpoint/2010/main" val="1807310200"/>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Competition-based pricing</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949459"/>
            <a:ext cx="7488832" cy="3168056"/>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In the competition-based pricing strategy, prices are fixed using the price of the competitors’ products. This strategy is applied in industries with one or two prominent companies. Thus, it’s also referred to as “follow the leader.”</a:t>
            </a: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a:extLst>
              <a:ext uri="{FF2B5EF4-FFF2-40B4-BE49-F238E27FC236}">
                <a16:creationId xmlns:a16="http://schemas.microsoft.com/office/drawing/2014/main" id="{2BAAA4FC-F355-4383-AA88-E2EF6EB82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056" y="1971125"/>
            <a:ext cx="3202544" cy="4273941"/>
          </a:xfrm>
          <a:prstGeom prst="rect">
            <a:avLst/>
          </a:prstGeom>
        </p:spPr>
      </p:pic>
    </p:spTree>
    <p:extLst>
      <p:ext uri="{BB962C8B-B14F-4D97-AF65-F5344CB8AC3E}">
        <p14:creationId xmlns:p14="http://schemas.microsoft.com/office/powerpoint/2010/main" val="3498305425"/>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Competition-based pricing advantages and disadvantages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The main advantage of competition-based pricing is that it’s easy to use, as extensive marketing research and statistical analysis are not required.</a:t>
            </a:r>
          </a:p>
          <a:p>
            <a:pPr marL="0" indent="0" algn="just">
              <a:spcBef>
                <a:spcPts val="0"/>
              </a:spcBef>
              <a:buNone/>
            </a:pPr>
            <a:endParaRPr lang="en-US" dirty="0">
              <a:latin typeface="Arial" panose="020B0604020202020204" pitchFamily="34" charset="0"/>
              <a:cs typeface="Arial" panose="020B0604020202020204" pitchFamily="34" charset="0"/>
            </a:endParaRPr>
          </a:p>
          <a:p>
            <a:pPr marL="0" indent="0" algn="just">
              <a:spcBef>
                <a:spcPts val="0"/>
              </a:spcBef>
              <a:buNone/>
            </a:pPr>
            <a:r>
              <a:rPr lang="en-US" dirty="0">
                <a:latin typeface="Arial" panose="020B0604020202020204" pitchFamily="34" charset="0"/>
                <a:cs typeface="Arial" panose="020B0604020202020204" pitchFamily="34" charset="0"/>
              </a:rPr>
              <a:t>Some disadvantages of competition-based pricing are that:</a:t>
            </a:r>
          </a:p>
          <a:p>
            <a:pPr algn="just">
              <a:spcBef>
                <a:spcPts val="0"/>
              </a:spcBef>
            </a:pPr>
            <a:r>
              <a:rPr lang="en-US" dirty="0">
                <a:latin typeface="Arial" panose="020B0604020202020204" pitchFamily="34" charset="0"/>
                <a:cs typeface="Arial" panose="020B0604020202020204" pitchFamily="34" charset="0"/>
              </a:rPr>
              <a:t>It is difficult to know how the competitor is pricing the product; it may or may not be the best way;</a:t>
            </a:r>
          </a:p>
          <a:p>
            <a:pPr algn="just">
              <a:spcBef>
                <a:spcPts val="0"/>
              </a:spcBef>
            </a:pPr>
            <a:r>
              <a:rPr lang="en-US" dirty="0">
                <a:latin typeface="Arial" panose="020B0604020202020204" pitchFamily="34" charset="0"/>
                <a:cs typeface="Arial" panose="020B0604020202020204" pitchFamily="34" charset="0"/>
              </a:rPr>
              <a:t>The price can no longer be used as a variable in the marketing mix because the business no longer has control over it;</a:t>
            </a:r>
          </a:p>
          <a:p>
            <a:pPr algn="just">
              <a:spcBef>
                <a:spcPts val="0"/>
              </a:spcBef>
            </a:pPr>
            <a:r>
              <a:rPr lang="en-US" dirty="0">
                <a:latin typeface="Arial" panose="020B0604020202020204" pitchFamily="34" charset="0"/>
                <a:cs typeface="Arial" panose="020B0604020202020204" pitchFamily="34" charset="0"/>
              </a:rPr>
              <a:t>If the competitor’s product is not similar to your own, the price may not reflect the true value of the product. Additionally, it may not cover all of the costs to produce the product.</a:t>
            </a: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a:extLst>
              <a:ext uri="{FF2B5EF4-FFF2-40B4-BE49-F238E27FC236}">
                <a16:creationId xmlns:a16="http://schemas.microsoft.com/office/drawing/2014/main" id="{04156B39-0B0D-4C5E-9A1E-A26949BCB2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4512" y="5484600"/>
            <a:ext cx="1258274" cy="1258274"/>
          </a:xfrm>
          <a:prstGeom prst="rect">
            <a:avLst/>
          </a:prstGeom>
        </p:spPr>
      </p:pic>
      <p:pic>
        <p:nvPicPr>
          <p:cNvPr id="6" name="Картина 5">
            <a:extLst>
              <a:ext uri="{FF2B5EF4-FFF2-40B4-BE49-F238E27FC236}">
                <a16:creationId xmlns:a16="http://schemas.microsoft.com/office/drawing/2014/main" id="{E91098AE-32D0-453B-8E2D-EEE1E71B6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2304" y="5388266"/>
            <a:ext cx="1440971" cy="1450943"/>
          </a:xfrm>
          <a:prstGeom prst="rect">
            <a:avLst/>
          </a:prstGeom>
        </p:spPr>
      </p:pic>
    </p:spTree>
    <p:extLst>
      <p:ext uri="{BB962C8B-B14F-4D97-AF65-F5344CB8AC3E}">
        <p14:creationId xmlns:p14="http://schemas.microsoft.com/office/powerpoint/2010/main" val="2196013260"/>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lgn="just"/>
            <a:r>
              <a:rPr lang="en-US" sz="2800" dirty="0">
                <a:latin typeface="Arial" panose="020B0604020202020204" pitchFamily="34" charset="0"/>
                <a:cs typeface="Arial" panose="020B0604020202020204" pitchFamily="34" charset="0"/>
              </a:rPr>
              <a:t>Common pricing mistakes small businesses make</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6624736" cy="3168056"/>
          </a:xfrm>
        </p:spPr>
        <p:txBody>
          <a:bodyPr/>
          <a:lstStyle/>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Not having a strategy or not sticking to your strategy;</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Underestimating costs;</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Assuming that the only way to compete is via low price;</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Setting your pricing strategy and forgetting to check if it works well or needs a modification;</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Ignoring legal issues.</a:t>
            </a:r>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descr="Картина, която съдържа текст&#10;&#10;Описанието е генерирано автоматично">
            <a:extLst>
              <a:ext uri="{FF2B5EF4-FFF2-40B4-BE49-F238E27FC236}">
                <a16:creationId xmlns:a16="http://schemas.microsoft.com/office/drawing/2014/main" id="{E6E076BA-29CA-477A-A52A-79C1DC6EF39B}"/>
              </a:ext>
            </a:extLst>
          </p:cNvPr>
          <p:cNvPicPr>
            <a:picLocks noChangeAspect="1"/>
          </p:cNvPicPr>
          <p:nvPr/>
        </p:nvPicPr>
        <p:blipFill rotWithShape="1">
          <a:blip r:embed="rId3">
            <a:extLst>
              <a:ext uri="{28A0092B-C50C-407E-A947-70E740481C1C}">
                <a14:useLocalDpi xmlns:a14="http://schemas.microsoft.com/office/drawing/2010/main" val="0"/>
              </a:ext>
            </a:extLst>
          </a:blip>
          <a:srcRect l="6386" t="1586" r="6935" b="-1586"/>
          <a:stretch/>
        </p:blipFill>
        <p:spPr>
          <a:xfrm>
            <a:off x="7748364" y="1844824"/>
            <a:ext cx="3909935" cy="4540603"/>
          </a:xfrm>
          <a:prstGeom prst="rect">
            <a:avLst/>
          </a:prstGeom>
        </p:spPr>
      </p:pic>
    </p:spTree>
    <p:extLst>
      <p:ext uri="{BB962C8B-B14F-4D97-AF65-F5344CB8AC3E}">
        <p14:creationId xmlns:p14="http://schemas.microsoft.com/office/powerpoint/2010/main" val="1856349017"/>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475580"/>
            <a:ext cx="10996656" cy="4876826"/>
          </a:xfrm>
        </p:spPr>
        <p:txBody>
          <a:bodyPr/>
          <a:lstStyle/>
          <a:p>
            <a:pPr marL="0" indent="0">
              <a:buNone/>
            </a:pPr>
            <a:endParaRPr lang="en-US" sz="2000" b="1" u="sng" dirty="0">
              <a:latin typeface="Arial" panose="020B0604020202020204" pitchFamily="34" charset="0"/>
              <a:cs typeface="Arial" panose="020B0604020202020204" pitchFamily="34" charset="0"/>
            </a:endParaRPr>
          </a:p>
          <a:p>
            <a:pPr marL="342900" lvl="0" indent="-342900" algn="just">
              <a:spcBef>
                <a:spcPts val="0"/>
              </a:spcBef>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What is pricing?</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How do costs affect pricing?</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What are the objectives for pricing a product? </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How do pricing strategies affect sales promotion?</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What are the three general pricing models for small businesses? </a:t>
            </a:r>
            <a:r>
              <a:rPr lang="en-US" dirty="0">
                <a:latin typeface="Arial" panose="020B0604020202020204" pitchFamily="34" charset="0"/>
                <a:ea typeface="Calibri" panose="020F0502020204030204" pitchFamily="34" charset="0"/>
                <a:cs typeface="Arial" panose="020B0604020202020204" pitchFamily="34" charset="0"/>
              </a:rPr>
              <a:t>Choose one of them and explain what are the advantages and disadvantages of the model.</a:t>
            </a:r>
            <a:endParaRPr lang="bg-BG"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buFont typeface="Arial" panose="020B0604020202020204" pitchFamily="34" charset="0"/>
              <a:buChar char="•"/>
              <a:tabLst>
                <a:tab pos="457200" algn="l"/>
              </a:tabLst>
            </a:pPr>
            <a:r>
              <a:rPr lang="en-US" dirty="0">
                <a:effectLst/>
                <a:latin typeface="Arial" panose="020B0604020202020204" pitchFamily="34" charset="0"/>
                <a:ea typeface="Calibri" panose="020F0502020204030204" pitchFamily="34" charset="0"/>
                <a:cs typeface="Arial" panose="020B0604020202020204" pitchFamily="34" charset="0"/>
              </a:rPr>
              <a:t>What are some common pricing mistakes?</a:t>
            </a:r>
            <a:endParaRPr lang="en-GB"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0"/>
              </a:spcBef>
              <a:buFont typeface="Arial" panose="020B0604020202020204" pitchFamily="34" charset="0"/>
              <a:buChar char="•"/>
              <a:tabLst>
                <a:tab pos="457200" algn="l"/>
              </a:tabLst>
            </a:pPr>
            <a:r>
              <a:rPr lang="en-GB" dirty="0">
                <a:latin typeface="Arial" panose="020B0604020202020204" pitchFamily="34" charset="0"/>
                <a:ea typeface="Calibri" panose="020F0502020204030204" pitchFamily="34" charset="0"/>
                <a:cs typeface="Arial" panose="020B0604020202020204" pitchFamily="34" charset="0"/>
              </a:rPr>
              <a:t>Name three fashion brands that use the premium pricing strategy.</a:t>
            </a:r>
            <a:endParaRPr lang="bg-BG"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 and tasks</a:t>
            </a:r>
          </a:p>
        </p:txBody>
      </p:sp>
    </p:spTree>
    <p:extLst>
      <p:ext uri="{BB962C8B-B14F-4D97-AF65-F5344CB8AC3E}">
        <p14:creationId xmlns:p14="http://schemas.microsoft.com/office/powerpoint/2010/main" val="4257975106"/>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83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Price definition</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algn="just">
              <a:spcBef>
                <a:spcPts val="0"/>
              </a:spcBef>
            </a:pPr>
            <a:r>
              <a:rPr lang="en-US" sz="2400" b="1" dirty="0">
                <a:latin typeface="Arial" panose="020B0604020202020204" pitchFamily="34" charset="0"/>
                <a:cs typeface="Arial" panose="020B0604020202020204" pitchFamily="34" charset="0"/>
              </a:rPr>
              <a:t>Pricing</a:t>
            </a:r>
            <a:r>
              <a:rPr lang="en-US" sz="2400" dirty="0">
                <a:latin typeface="Arial" panose="020B0604020202020204" pitchFamily="34" charset="0"/>
                <a:cs typeface="Arial" panose="020B0604020202020204" pitchFamily="34" charset="0"/>
              </a:rPr>
              <a:t> is the method followed by a business to determine the selling price for its products or services. Pricing is influenced by the cost of production, promotion, and placement of the product being sold. Other pricing factors include competition, market conditions, brand, and quality of product. The price of a product, and of services like tuition, insurance premium, interest, rent, fare, toll, and salary, are some examples of price.</a:t>
            </a: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a:extLst>
              <a:ext uri="{FF2B5EF4-FFF2-40B4-BE49-F238E27FC236}">
                <a16:creationId xmlns:a16="http://schemas.microsoft.com/office/drawing/2014/main" id="{3A24E852-6063-4E68-BEC8-A971AE19C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2304" y="4043944"/>
            <a:ext cx="2857872" cy="2718771"/>
          </a:xfrm>
          <a:prstGeom prst="rect">
            <a:avLst/>
          </a:prstGeom>
        </p:spPr>
      </p:pic>
    </p:spTree>
    <p:extLst>
      <p:ext uri="{BB962C8B-B14F-4D97-AF65-F5344CB8AC3E}">
        <p14:creationId xmlns:p14="http://schemas.microsoft.com/office/powerpoint/2010/main" val="2667710591"/>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Pricing a product</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42917" y="1475580"/>
            <a:ext cx="6850982" cy="3033540"/>
          </a:xfrm>
        </p:spPr>
        <p:txBody>
          <a:bodyPr/>
          <a:lstStyle/>
          <a:p>
            <a:pPr algn="just">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Developing a marketing strategy;</a:t>
            </a:r>
          </a:p>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Creating the "marketing mix," a technique used to develop plans for marketing a product;</a:t>
            </a:r>
          </a:p>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Studying and estimating the demand for a product;</a:t>
            </a:r>
          </a:p>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Calculating the fixed and variable costs related to a product;</a:t>
            </a:r>
          </a:p>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Generating a price based on the market needs by predicting competitor strategies and understanding legal constraint’;</a:t>
            </a:r>
          </a:p>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Setting the price of the product using the information collected through the previous steps.</a:t>
            </a: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Картина 7" descr="Картина, която съдържа текст&#10;&#10;Описанието е генерирано автоматично">
            <a:extLst>
              <a:ext uri="{FF2B5EF4-FFF2-40B4-BE49-F238E27FC236}">
                <a16:creationId xmlns:a16="http://schemas.microsoft.com/office/drawing/2014/main" id="{9142DBED-1209-428B-A646-0A028B211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611" y="1849426"/>
            <a:ext cx="4108565" cy="2736304"/>
          </a:xfrm>
          <a:prstGeom prst="rect">
            <a:avLst/>
          </a:prstGeom>
        </p:spPr>
      </p:pic>
    </p:spTree>
    <p:extLst>
      <p:ext uri="{BB962C8B-B14F-4D97-AF65-F5344CB8AC3E}">
        <p14:creationId xmlns:p14="http://schemas.microsoft.com/office/powerpoint/2010/main" val="1303252338"/>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0E861032-7FE9-46CC-8778-1D4203040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155" y="1628800"/>
            <a:ext cx="5279711" cy="3961842"/>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Factors influencing the pricing:</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Property and equipment leases;</a:t>
            </a:r>
          </a:p>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Loan repayments;</a:t>
            </a:r>
          </a:p>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Inventory;</a:t>
            </a:r>
          </a:p>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Utilities;</a:t>
            </a:r>
          </a:p>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Financing costs, such as interest on loans;</a:t>
            </a:r>
          </a:p>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Salaries/wages/commissions;</a:t>
            </a:r>
          </a:p>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Markdowns;</a:t>
            </a:r>
          </a:p>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Shortages, such as not having an item in stock;</a:t>
            </a:r>
          </a:p>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Damaged product;</a:t>
            </a:r>
          </a:p>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Employee discounts;</a:t>
            </a:r>
          </a:p>
          <a:p>
            <a:pPr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Desired profit (profit should be included on the list of costs and treated as a fixed cost). Nobody runs a business just to break even.</a:t>
            </a: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732712"/>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a:extLst>
              <a:ext uri="{FF2B5EF4-FFF2-40B4-BE49-F238E27FC236}">
                <a16:creationId xmlns:a16="http://schemas.microsoft.com/office/drawing/2014/main" id="{FC730366-AD88-4C4C-908E-B10F09961B25}"/>
              </a:ext>
            </a:extLst>
          </p:cNvPr>
          <p:cNvPicPr>
            <a:picLocks noChangeAspect="1"/>
          </p:cNvPicPr>
          <p:nvPr/>
        </p:nvPicPr>
        <p:blipFill rotWithShape="1">
          <a:blip r:embed="rId3">
            <a:extLst>
              <a:ext uri="{28A0092B-C50C-407E-A947-70E740481C1C}">
                <a14:useLocalDpi xmlns:a14="http://schemas.microsoft.com/office/drawing/2010/main" val="0"/>
              </a:ext>
            </a:extLst>
          </a:blip>
          <a:srcRect l="-242" t="1497" r="7284" b="-1497"/>
          <a:stretch/>
        </p:blipFill>
        <p:spPr>
          <a:xfrm>
            <a:off x="7645524" y="1916832"/>
            <a:ext cx="4427140" cy="3733800"/>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52736"/>
            <a:ext cx="9008298" cy="378398"/>
          </a:xfrm>
        </p:spPr>
        <p:txBody>
          <a:bodyPr/>
          <a:lstStyle/>
          <a:p>
            <a:pPr lvl="0"/>
            <a:r>
              <a:rPr lang="en-US" sz="2800" dirty="0">
                <a:latin typeface="Arial" panose="020B0604020202020204" pitchFamily="34" charset="0"/>
                <a:cs typeface="Arial" panose="020B0604020202020204" pitchFamily="34" charset="0"/>
              </a:rPr>
              <a:t>Pricing objectives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556792"/>
            <a:ext cx="8280920" cy="3168056"/>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The pricing objectives depend on the organization’s goals:</a:t>
            </a:r>
          </a:p>
          <a:p>
            <a:pPr algn="just">
              <a:spcBef>
                <a:spcPts val="600"/>
              </a:spcBef>
            </a:pPr>
            <a:r>
              <a:rPr lang="en-US" b="1" dirty="0">
                <a:latin typeface="Arial" panose="020B0604020202020204" pitchFamily="34" charset="0"/>
                <a:cs typeface="Arial" panose="020B0604020202020204" pitchFamily="34" charset="0"/>
              </a:rPr>
              <a:t>Increasing sales:</a:t>
            </a:r>
            <a:r>
              <a:rPr lang="en-US" dirty="0">
                <a:latin typeface="Arial" panose="020B0604020202020204" pitchFamily="34" charset="0"/>
                <a:cs typeface="Arial" panose="020B0604020202020204" pitchFamily="34" charset="0"/>
              </a:rPr>
              <a:t> to sell the maximum number of product units or serve the maximum number of customers to decrease long-term costs and increase market share.</a:t>
            </a:r>
          </a:p>
          <a:p>
            <a:pPr algn="just">
              <a:spcBef>
                <a:spcPts val="0"/>
              </a:spcBef>
            </a:pPr>
            <a:r>
              <a:rPr lang="en-US" b="1" dirty="0">
                <a:latin typeface="Arial" panose="020B0604020202020204" pitchFamily="34" charset="0"/>
                <a:cs typeface="Arial" panose="020B0604020202020204" pitchFamily="34" charset="0"/>
              </a:rPr>
              <a:t>Increasing profit:</a:t>
            </a:r>
            <a:r>
              <a:rPr lang="en-US" dirty="0">
                <a:latin typeface="Arial" panose="020B0604020202020204" pitchFamily="34" charset="0"/>
                <a:cs typeface="Arial" panose="020B0604020202020204" pitchFamily="34" charset="0"/>
              </a:rPr>
              <a:t> to increase current profit by increasing revenue and decreasing costs.</a:t>
            </a:r>
          </a:p>
          <a:p>
            <a:pPr algn="just">
              <a:spcBef>
                <a:spcPts val="0"/>
              </a:spcBef>
            </a:pPr>
            <a:r>
              <a:rPr lang="en-US" b="1" dirty="0">
                <a:latin typeface="Arial" panose="020B0604020202020204" pitchFamily="34" charset="0"/>
                <a:cs typeface="Arial" panose="020B0604020202020204" pitchFamily="34" charset="0"/>
              </a:rPr>
              <a:t>Increasing revenue:</a:t>
            </a:r>
            <a:r>
              <a:rPr lang="en-US" dirty="0">
                <a:latin typeface="Arial" panose="020B0604020202020204" pitchFamily="34" charset="0"/>
                <a:cs typeface="Arial" panose="020B0604020202020204" pitchFamily="34" charset="0"/>
              </a:rPr>
              <a:t> to increase current revenue irrespective of profit margins. The company is trying to maximize long-term profits by increasing the market share and reducing costs.</a:t>
            </a:r>
          </a:p>
          <a:p>
            <a:pPr algn="just">
              <a:spcBef>
                <a:spcPts val="0"/>
              </a:spcBef>
            </a:pPr>
            <a:r>
              <a:rPr lang="en-US" b="1" dirty="0">
                <a:latin typeface="Arial" panose="020B0604020202020204" pitchFamily="34" charset="0"/>
                <a:cs typeface="Arial" panose="020B0604020202020204" pitchFamily="34" charset="0"/>
              </a:rPr>
              <a:t>Considering competitors’ price:</a:t>
            </a:r>
            <a:r>
              <a:rPr lang="en-US" dirty="0">
                <a:latin typeface="Arial" panose="020B0604020202020204" pitchFamily="34" charset="0"/>
                <a:cs typeface="Arial" panose="020B0604020202020204" pitchFamily="34" charset="0"/>
              </a:rPr>
              <a:t> Price of a product should be fixed considering the competitors’ prices.</a:t>
            </a:r>
          </a:p>
          <a:p>
            <a:endParaRPr lang="en-US" b="1" dirty="0"/>
          </a:p>
          <a:p>
            <a:endParaRPr lang="en-US" dirty="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139006"/>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F675A54D-3821-4DAD-B363-3CDFC5CBBD50}"/>
              </a:ext>
            </a:extLst>
          </p:cNvPr>
          <p:cNvPicPr>
            <a:picLocks noChangeAspect="1"/>
          </p:cNvPicPr>
          <p:nvPr/>
        </p:nvPicPr>
        <p:blipFill rotWithShape="1">
          <a:blip r:embed="rId3">
            <a:extLst>
              <a:ext uri="{28A0092B-C50C-407E-A947-70E740481C1C}">
                <a14:useLocalDpi xmlns:a14="http://schemas.microsoft.com/office/drawing/2010/main" val="0"/>
              </a:ext>
            </a:extLst>
          </a:blip>
          <a:srcRect l="-242" t="1497" r="7284" b="-1497"/>
          <a:stretch/>
        </p:blipFill>
        <p:spPr>
          <a:xfrm>
            <a:off x="7680176" y="2420888"/>
            <a:ext cx="4427140" cy="3733800"/>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Pricing objectives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8784976" cy="3168056"/>
          </a:xfrm>
        </p:spPr>
        <p:txBody>
          <a:bodyPr/>
          <a:lstStyle/>
          <a:p>
            <a:pPr algn="just">
              <a:spcBef>
                <a:spcPts val="0"/>
              </a:spcBef>
            </a:pPr>
            <a:r>
              <a:rPr lang="en-US" b="1" dirty="0">
                <a:latin typeface="Arial" panose="020B0604020202020204" pitchFamily="34" charset="0"/>
                <a:cs typeface="Arial" panose="020B0604020202020204" pitchFamily="34" charset="0"/>
              </a:rPr>
              <a:t>Maintaining quality leadership:</a:t>
            </a:r>
            <a:r>
              <a:rPr lang="en-US" dirty="0">
                <a:latin typeface="Arial" panose="020B0604020202020204" pitchFamily="34" charset="0"/>
                <a:cs typeface="Arial" panose="020B0604020202020204" pitchFamily="34" charset="0"/>
              </a:rPr>
              <a:t> to use price to create a perception that the product is a quality leader.</a:t>
            </a:r>
          </a:p>
          <a:p>
            <a:pPr algn="just">
              <a:spcBef>
                <a:spcPts val="0"/>
              </a:spcBef>
            </a:pPr>
            <a:r>
              <a:rPr lang="en-US" b="1" dirty="0">
                <a:latin typeface="Arial" panose="020B0604020202020204" pitchFamily="34" charset="0"/>
                <a:cs typeface="Arial" panose="020B0604020202020204" pitchFamily="34" charset="0"/>
              </a:rPr>
              <a:t>Recovering partial cost:</a:t>
            </a:r>
            <a:r>
              <a:rPr lang="en-US" dirty="0">
                <a:latin typeface="Arial" panose="020B0604020202020204" pitchFamily="34" charset="0"/>
                <a:cs typeface="Arial" panose="020B0604020202020204" pitchFamily="34" charset="0"/>
              </a:rPr>
              <a:t> uses of other revenue sources to subsidize the price of a product or service. It may do this to increase market share, especially when selling a complementary product or while improving the business’s public image.</a:t>
            </a:r>
          </a:p>
          <a:p>
            <a:pPr algn="just">
              <a:spcBef>
                <a:spcPts val="0"/>
              </a:spcBef>
            </a:pPr>
            <a:r>
              <a:rPr lang="en-US" b="1" dirty="0">
                <a:latin typeface="Arial" panose="020B0604020202020204" pitchFamily="34" charset="0"/>
                <a:cs typeface="Arial" panose="020B0604020202020204" pitchFamily="34" charset="0"/>
              </a:rPr>
              <a:t>Surviving unmanageable situations:</a:t>
            </a:r>
            <a:r>
              <a:rPr lang="en-US" dirty="0">
                <a:latin typeface="Arial" panose="020B0604020202020204" pitchFamily="34" charset="0"/>
                <a:cs typeface="Arial" panose="020B0604020202020204" pitchFamily="34" charset="0"/>
              </a:rPr>
              <a:t> cover costs to remain in the market. Until the situation improves, profits may be ignored.</a:t>
            </a:r>
          </a:p>
          <a:p>
            <a:pPr algn="just">
              <a:spcBef>
                <a:spcPts val="0"/>
              </a:spcBef>
            </a:pPr>
            <a:r>
              <a:rPr lang="en-US" b="1" dirty="0">
                <a:latin typeface="Arial" panose="020B0604020202020204" pitchFamily="34" charset="0"/>
                <a:cs typeface="Arial" panose="020B0604020202020204" pitchFamily="34" charset="0"/>
              </a:rPr>
              <a:t>Maintaining stability:</a:t>
            </a:r>
            <a:r>
              <a:rPr lang="en-US" dirty="0">
                <a:latin typeface="Arial" panose="020B0604020202020204" pitchFamily="34" charset="0"/>
                <a:cs typeface="Arial" panose="020B0604020202020204" pitchFamily="34" charset="0"/>
              </a:rPr>
              <a:t> to avoid price wars and achieve price stabilization to maintain profit at a steady level. </a:t>
            </a: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119290"/>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Pricing strategies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pPr marL="0" indent="0">
              <a:buNone/>
            </a:pPr>
            <a:r>
              <a:rPr lang="en-US" dirty="0">
                <a:latin typeface="Arial" panose="020B0604020202020204" pitchFamily="34" charset="0"/>
                <a:cs typeface="Arial" panose="020B0604020202020204" pitchFamily="34" charset="0"/>
              </a:rPr>
              <a:t>Pricing strategies can also be used as sales promotion tactics:</a:t>
            </a:r>
          </a:p>
          <a:p>
            <a:pPr algn="just">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Skim pricing.</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Penetration pricing.</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Premium pricing.</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Differentiated pricing.</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Psychological pricing.</a:t>
            </a:r>
          </a:p>
          <a:p>
            <a:pPr algn="just">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Discounts and sales.</a:t>
            </a:r>
          </a:p>
          <a:p>
            <a:pPr algn="just">
              <a:spcBef>
                <a:spcPts val="0"/>
              </a:spcBef>
            </a:pPr>
            <a:endParaRPr lang="en-GB" b="1" dirty="0">
              <a:latin typeface="Arial" panose="020B0604020202020204" pitchFamily="34" charset="0"/>
              <a:cs typeface="Arial" panose="020B0604020202020204" pitchFamily="34" charset="0"/>
            </a:endParaRPr>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descr="Картина, която съдържа текст, лице, закрито&#10;&#10;Описанието е генерирано автоматично">
            <a:extLst>
              <a:ext uri="{FF2B5EF4-FFF2-40B4-BE49-F238E27FC236}">
                <a16:creationId xmlns:a16="http://schemas.microsoft.com/office/drawing/2014/main" id="{1638190B-A153-49D4-BA14-C2FD85C86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064" y="2348880"/>
            <a:ext cx="6790112" cy="4116653"/>
          </a:xfrm>
          <a:prstGeom prst="rect">
            <a:avLst/>
          </a:prstGeom>
        </p:spPr>
      </p:pic>
    </p:spTree>
    <p:extLst>
      <p:ext uri="{BB962C8B-B14F-4D97-AF65-F5344CB8AC3E}">
        <p14:creationId xmlns:p14="http://schemas.microsoft.com/office/powerpoint/2010/main" val="1480118119"/>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Картина 7" descr="Картина, която съдържа дрехи, лице, мъж, изправен&#10;&#10;Описанието е генерирано автоматично">
            <a:extLst>
              <a:ext uri="{FF2B5EF4-FFF2-40B4-BE49-F238E27FC236}">
                <a16:creationId xmlns:a16="http://schemas.microsoft.com/office/drawing/2014/main" id="{19B29B6E-2CDF-4463-8F94-DC9A94B2E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376" y="1844824"/>
            <a:ext cx="2484105" cy="4914101"/>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Skim pricing strategy</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8640960" cy="3168056"/>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Using this strategy, the </a:t>
            </a:r>
            <a:r>
              <a:rPr lang="en-US" dirty="0" err="1">
                <a:latin typeface="Arial" panose="020B0604020202020204" pitchFamily="34" charset="0"/>
                <a:cs typeface="Arial" panose="020B0604020202020204" pitchFamily="34" charset="0"/>
              </a:rPr>
              <a:t>organisation</a:t>
            </a:r>
            <a:r>
              <a:rPr lang="en-US" dirty="0">
                <a:latin typeface="Arial" panose="020B0604020202020204" pitchFamily="34" charset="0"/>
                <a:cs typeface="Arial" panose="020B0604020202020204" pitchFamily="34" charset="0"/>
              </a:rPr>
              <a:t> attempts to sell a product at a high price. </a:t>
            </a:r>
          </a:p>
          <a:p>
            <a:pPr marL="0" indent="0" algn="just">
              <a:spcBef>
                <a:spcPts val="0"/>
              </a:spcBef>
              <a:buNone/>
            </a:pPr>
            <a:r>
              <a:rPr lang="en-US" dirty="0">
                <a:latin typeface="Arial" panose="020B0604020202020204" pitchFamily="34" charset="0"/>
                <a:cs typeface="Arial" panose="020B0604020202020204" pitchFamily="34" charset="0"/>
              </a:rPr>
              <a:t>This strategy can be used when: </a:t>
            </a:r>
          </a:p>
          <a:p>
            <a:pPr algn="just">
              <a:spcBef>
                <a:spcPts val="600"/>
              </a:spcBef>
            </a:pPr>
            <a:r>
              <a:rPr lang="en-US" dirty="0">
                <a:latin typeface="Arial" panose="020B0604020202020204" pitchFamily="34" charset="0"/>
                <a:cs typeface="Arial" panose="020B0604020202020204" pitchFamily="34" charset="0"/>
              </a:rPr>
              <a:t>The product is new to the market and there is little competition;</a:t>
            </a:r>
          </a:p>
          <a:p>
            <a:pPr algn="just">
              <a:spcBef>
                <a:spcPts val="0"/>
              </a:spcBef>
            </a:pPr>
            <a:r>
              <a:rPr lang="en-US" dirty="0">
                <a:latin typeface="Arial" panose="020B0604020202020204" pitchFamily="34" charset="0"/>
                <a:cs typeface="Arial" panose="020B0604020202020204" pitchFamily="34" charset="0"/>
              </a:rPr>
              <a:t>Demand is fixed and the customers are not too price-sensitive;</a:t>
            </a:r>
          </a:p>
          <a:p>
            <a:pPr algn="just">
              <a:spcBef>
                <a:spcPts val="0"/>
              </a:spcBef>
            </a:pPr>
            <a:r>
              <a:rPr lang="en-US" dirty="0">
                <a:latin typeface="Arial" panose="020B0604020202020204" pitchFamily="34" charset="0"/>
                <a:cs typeface="Arial" panose="020B0604020202020204" pitchFamily="34" charset="0"/>
              </a:rPr>
              <a:t>High volumes do not assure cost savings;</a:t>
            </a:r>
          </a:p>
          <a:p>
            <a:pPr algn="just">
              <a:spcBef>
                <a:spcPts val="0"/>
              </a:spcBef>
            </a:pPr>
            <a:r>
              <a:rPr lang="en-US" dirty="0">
                <a:latin typeface="Arial" panose="020B0604020202020204" pitchFamily="34" charset="0"/>
                <a:cs typeface="Arial" panose="020B0604020202020204" pitchFamily="34" charset="0"/>
              </a:rPr>
              <a:t>Companies are identifying investors to finance high-volume production with low profit margins during the initial phase.</a:t>
            </a: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769494"/>
      </p:ext>
    </p:extLst>
  </p:cSld>
  <p:clrMapOvr>
    <a:masterClrMapping/>
  </p:clrMapOvr>
  <p:transition spd="slow">
    <p:pull/>
  </p:transition>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1154</TotalTime>
  <Words>2062</Words>
  <Application>Microsoft Office PowerPoint</Application>
  <PresentationFormat>Широк екран</PresentationFormat>
  <Paragraphs>165</Paragraphs>
  <Slides>25</Slides>
  <Notes>7</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25</vt:i4>
      </vt:variant>
    </vt:vector>
  </HeadingPairs>
  <TitlesOfParts>
    <vt:vector size="29" baseType="lpstr">
      <vt:lpstr>Arial</vt:lpstr>
      <vt:lpstr>Calibri</vt:lpstr>
      <vt:lpstr>Corbel</vt:lpstr>
      <vt:lpstr>ICT-TEX-Course presentation Template</vt:lpstr>
      <vt:lpstr>Презентация на PowerPoint</vt:lpstr>
      <vt:lpstr>AGENDA</vt:lpstr>
      <vt:lpstr>Price definition</vt:lpstr>
      <vt:lpstr>Pricing a product</vt:lpstr>
      <vt:lpstr>Factors influencing the pricing:</vt:lpstr>
      <vt:lpstr>Pricing objectives</vt:lpstr>
      <vt:lpstr>Pricing objectives</vt:lpstr>
      <vt:lpstr>Pricing strategies</vt:lpstr>
      <vt:lpstr>Skim pricing strategy</vt:lpstr>
      <vt:lpstr>Penetration pricing strategy</vt:lpstr>
      <vt:lpstr>Premium pricing strategy</vt:lpstr>
      <vt:lpstr>Differentiated pricing strategy </vt:lpstr>
      <vt:lpstr>Psychological pricing strategy</vt:lpstr>
      <vt:lpstr>Discounts and sales</vt:lpstr>
      <vt:lpstr>Categories of pricing models</vt:lpstr>
      <vt:lpstr>Advantages of cost-based pricing</vt:lpstr>
      <vt:lpstr>Disadvantages of cost-based pricing</vt:lpstr>
      <vt:lpstr>Customer-based pricing</vt:lpstr>
      <vt:lpstr>Customer-based pricing advantages</vt:lpstr>
      <vt:lpstr>Customer-based pricing disadvantages</vt:lpstr>
      <vt:lpstr>Competition-based pricing</vt:lpstr>
      <vt:lpstr>Competition-based pricing advantages and disadvantages</vt:lpstr>
      <vt:lpstr>Common pricing mistakes small businesses make</vt:lpstr>
      <vt:lpstr>Questions for discussion and tasks</vt:lpstr>
      <vt:lpstr>Презентация на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Dimcho Dimov</cp:lastModifiedBy>
  <cp:revision>146</cp:revision>
  <dcterms:created xsi:type="dcterms:W3CDTF">2020-11-18T13:31:09Z</dcterms:created>
  <dcterms:modified xsi:type="dcterms:W3CDTF">2021-06-18T09:06:32Z</dcterms:modified>
</cp:coreProperties>
</file>