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sldIdLst>
    <p:sldId id="397" r:id="rId5"/>
    <p:sldId id="407" r:id="rId6"/>
    <p:sldId id="408" r:id="rId7"/>
    <p:sldId id="400" r:id="rId8"/>
    <p:sldId id="402" r:id="rId9"/>
    <p:sldId id="421" r:id="rId10"/>
    <p:sldId id="403" r:id="rId11"/>
    <p:sldId id="420" r:id="rId12"/>
    <p:sldId id="422" r:id="rId13"/>
    <p:sldId id="406" r:id="rId14"/>
    <p:sldId id="413" r:id="rId15"/>
    <p:sldId id="417" r:id="rId16"/>
    <p:sldId id="419" r:id="rId17"/>
    <p:sldId id="409" r:id="rId18"/>
    <p:sldId id="418" r:id="rId19"/>
    <p:sldId id="415" r:id="rId20"/>
    <p:sldId id="412" r:id="rId21"/>
    <p:sldId id="414" r:id="rId22"/>
    <p:sldId id="416" r:id="rId23"/>
    <p:sldId id="410" r:id="rId24"/>
    <p:sldId id="423" r:id="rId25"/>
    <p:sldId id="425" r:id="rId26"/>
    <p:sldId id="424" r:id="rId27"/>
    <p:sldId id="426" r:id="rId28"/>
    <p:sldId id="399" r:id="rId2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FA"/>
    <a:srgbClr val="007DFA"/>
    <a:srgbClr val="3366FF"/>
    <a:srgbClr val="FF0066"/>
    <a:srgbClr val="0000CC"/>
    <a:srgbClr val="1245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ECAE9-561F-4130-9E81-62BC8A279F3E}" v="20" dt="2021-09-26T05:38:53.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ia GLOGAR (UZagreb)" userId="S::mglogar_ttf.hr#ext#@ugentbe.onmicrosoft.com::94964672-5d70-4efa-98c1-c35e73c11818" providerId="AD" clId="Web-{18BECAE9-561F-4130-9E81-62BC8A279F3E}"/>
    <pc:docChg chg="modSld">
      <pc:chgData name="Martinia GLOGAR (UZagreb)" userId="S::mglogar_ttf.hr#ext#@ugentbe.onmicrosoft.com::94964672-5d70-4efa-98c1-c35e73c11818" providerId="AD" clId="Web-{18BECAE9-561F-4130-9E81-62BC8A279F3E}" dt="2021-09-26T05:38:51.651" v="8" actId="20577"/>
      <pc:docMkLst>
        <pc:docMk/>
      </pc:docMkLst>
      <pc:sldChg chg="modSp">
        <pc:chgData name="Martinia GLOGAR (UZagreb)" userId="S::mglogar_ttf.hr#ext#@ugentbe.onmicrosoft.com::94964672-5d70-4efa-98c1-c35e73c11818" providerId="AD" clId="Web-{18BECAE9-561F-4130-9E81-62BC8A279F3E}" dt="2021-09-26T05:38:51.651" v="8" actId="20577"/>
        <pc:sldMkLst>
          <pc:docMk/>
          <pc:sldMk cId="0" sldId="400"/>
        </pc:sldMkLst>
        <pc:spChg chg="mod">
          <ac:chgData name="Martinia GLOGAR (UZagreb)" userId="S::mglogar_ttf.hr#ext#@ugentbe.onmicrosoft.com::94964672-5d70-4efa-98c1-c35e73c11818" providerId="AD" clId="Web-{18BECAE9-561F-4130-9E81-62BC8A279F3E}" dt="2021-09-26T05:38:51.651" v="8" actId="20577"/>
          <ac:spMkLst>
            <pc:docMk/>
            <pc:sldMk cId="0" sldId="40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9CEB87-B379-4DC4-BA97-F33F0E74E71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bg-BG"/>
          </a:p>
        </p:txBody>
      </p:sp>
      <p:sp>
        <p:nvSpPr>
          <p:cNvPr id="3" name="Date Placeholder 2">
            <a:extLst>
              <a:ext uri="{FF2B5EF4-FFF2-40B4-BE49-F238E27FC236}">
                <a16:creationId xmlns:a16="http://schemas.microsoft.com/office/drawing/2014/main" id="{44585D7F-D159-4FDF-8532-0065F691878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1790B1E-6FF5-4A7C-89B8-74900F88BD45}" type="datetimeFigureOut">
              <a:rPr lang="bg-BG"/>
              <a:pPr>
                <a:defRPr/>
              </a:pPr>
              <a:t>25.9.2021 г.</a:t>
            </a:fld>
            <a:endParaRPr lang="bg-BG"/>
          </a:p>
        </p:txBody>
      </p:sp>
      <p:sp>
        <p:nvSpPr>
          <p:cNvPr id="4" name="Slide Image Placeholder 3">
            <a:extLst>
              <a:ext uri="{FF2B5EF4-FFF2-40B4-BE49-F238E27FC236}">
                <a16:creationId xmlns:a16="http://schemas.microsoft.com/office/drawing/2014/main" id="{FDF5D770-565B-46AA-AFBC-73B0F0ED30E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bg-BG" noProof="0"/>
          </a:p>
        </p:txBody>
      </p:sp>
      <p:sp>
        <p:nvSpPr>
          <p:cNvPr id="5" name="Notes Placeholder 4">
            <a:extLst>
              <a:ext uri="{FF2B5EF4-FFF2-40B4-BE49-F238E27FC236}">
                <a16:creationId xmlns:a16="http://schemas.microsoft.com/office/drawing/2014/main" id="{C0FB79FC-114A-465E-B873-514EDA69F33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bg-BG" noProof="0"/>
          </a:p>
        </p:txBody>
      </p:sp>
      <p:sp>
        <p:nvSpPr>
          <p:cNvPr id="6" name="Footer Placeholder 5">
            <a:extLst>
              <a:ext uri="{FF2B5EF4-FFF2-40B4-BE49-F238E27FC236}">
                <a16:creationId xmlns:a16="http://schemas.microsoft.com/office/drawing/2014/main" id="{E81348BC-451B-4BAE-B00A-5AB47740AC1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bg-BG"/>
          </a:p>
        </p:txBody>
      </p:sp>
      <p:sp>
        <p:nvSpPr>
          <p:cNvPr id="7" name="Slide Number Placeholder 6">
            <a:extLst>
              <a:ext uri="{FF2B5EF4-FFF2-40B4-BE49-F238E27FC236}">
                <a16:creationId xmlns:a16="http://schemas.microsoft.com/office/drawing/2014/main" id="{9D71CBA3-4E61-4117-B818-7F4F34C0CEA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6E8443-255F-406C-8369-995ABF3CA396}" type="slidenum">
              <a:rPr lang="bg-BG" altLang="nl-BE"/>
              <a:pPr/>
              <a:t>‹#›</a:t>
            </a:fld>
            <a:endParaRPr lang="bg-BG" altLang="nl-B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89E26FB-87C7-4A30-9B18-3D7AA02EB9A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42F83420-15D5-409B-A18D-1A5E6F688E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6148" name="Slide Number Placeholder 3">
            <a:extLst>
              <a:ext uri="{FF2B5EF4-FFF2-40B4-BE49-F238E27FC236}">
                <a16:creationId xmlns:a16="http://schemas.microsoft.com/office/drawing/2014/main" id="{F8F5A677-BDB1-4CD5-A5CF-F89384D99C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0587AA-57B7-4AB0-ABB1-BA22537EFDEA}" type="slidenum">
              <a:rPr lang="bg-BG" altLang="nl-BE"/>
              <a:pPr eaLnBrk="1" hangingPunct="1"/>
              <a:t>1</a:t>
            </a:fld>
            <a:endParaRPr lang="bg-BG" alt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11</a:t>
            </a:fld>
            <a:endParaRPr lang="bg-BG" altLang="nl-BE"/>
          </a:p>
        </p:txBody>
      </p:sp>
    </p:spTree>
    <p:extLst>
      <p:ext uri="{BB962C8B-B14F-4D97-AF65-F5344CB8AC3E}">
        <p14:creationId xmlns:p14="http://schemas.microsoft.com/office/powerpoint/2010/main" val="560828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12</a:t>
            </a:fld>
            <a:endParaRPr lang="bg-BG" altLang="nl-BE"/>
          </a:p>
        </p:txBody>
      </p:sp>
    </p:spTree>
    <p:extLst>
      <p:ext uri="{BB962C8B-B14F-4D97-AF65-F5344CB8AC3E}">
        <p14:creationId xmlns:p14="http://schemas.microsoft.com/office/powerpoint/2010/main" val="329641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13</a:t>
            </a:fld>
            <a:endParaRPr lang="bg-BG" altLang="nl-BE"/>
          </a:p>
        </p:txBody>
      </p:sp>
    </p:spTree>
    <p:extLst>
      <p:ext uri="{BB962C8B-B14F-4D97-AF65-F5344CB8AC3E}">
        <p14:creationId xmlns:p14="http://schemas.microsoft.com/office/powerpoint/2010/main" val="1040563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14</a:t>
            </a:fld>
            <a:endParaRPr lang="bg-BG" altLang="nl-BE"/>
          </a:p>
        </p:txBody>
      </p:sp>
    </p:spTree>
    <p:extLst>
      <p:ext uri="{BB962C8B-B14F-4D97-AF65-F5344CB8AC3E}">
        <p14:creationId xmlns:p14="http://schemas.microsoft.com/office/powerpoint/2010/main" val="2359167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15</a:t>
            </a:fld>
            <a:endParaRPr lang="bg-BG" altLang="nl-BE"/>
          </a:p>
        </p:txBody>
      </p:sp>
    </p:spTree>
    <p:extLst>
      <p:ext uri="{BB962C8B-B14F-4D97-AF65-F5344CB8AC3E}">
        <p14:creationId xmlns:p14="http://schemas.microsoft.com/office/powerpoint/2010/main" val="770484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16</a:t>
            </a:fld>
            <a:endParaRPr lang="bg-BG" altLang="nl-BE"/>
          </a:p>
        </p:txBody>
      </p:sp>
    </p:spTree>
    <p:extLst>
      <p:ext uri="{BB962C8B-B14F-4D97-AF65-F5344CB8AC3E}">
        <p14:creationId xmlns:p14="http://schemas.microsoft.com/office/powerpoint/2010/main" val="4010114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17</a:t>
            </a:fld>
            <a:endParaRPr lang="bg-BG" altLang="nl-BE"/>
          </a:p>
        </p:txBody>
      </p:sp>
    </p:spTree>
    <p:extLst>
      <p:ext uri="{BB962C8B-B14F-4D97-AF65-F5344CB8AC3E}">
        <p14:creationId xmlns:p14="http://schemas.microsoft.com/office/powerpoint/2010/main" val="217631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18</a:t>
            </a:fld>
            <a:endParaRPr lang="bg-BG" altLang="nl-BE"/>
          </a:p>
        </p:txBody>
      </p:sp>
    </p:spTree>
    <p:extLst>
      <p:ext uri="{BB962C8B-B14F-4D97-AF65-F5344CB8AC3E}">
        <p14:creationId xmlns:p14="http://schemas.microsoft.com/office/powerpoint/2010/main" val="2784953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19</a:t>
            </a:fld>
            <a:endParaRPr lang="bg-BG" altLang="nl-BE"/>
          </a:p>
        </p:txBody>
      </p:sp>
    </p:spTree>
    <p:extLst>
      <p:ext uri="{BB962C8B-B14F-4D97-AF65-F5344CB8AC3E}">
        <p14:creationId xmlns:p14="http://schemas.microsoft.com/office/powerpoint/2010/main" val="3932955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20</a:t>
            </a:fld>
            <a:endParaRPr lang="bg-BG" altLang="nl-BE"/>
          </a:p>
        </p:txBody>
      </p:sp>
    </p:spTree>
    <p:extLst>
      <p:ext uri="{BB962C8B-B14F-4D97-AF65-F5344CB8AC3E}">
        <p14:creationId xmlns:p14="http://schemas.microsoft.com/office/powerpoint/2010/main" val="185418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89E26FB-87C7-4A30-9B18-3D7AA02EB9A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42F83420-15D5-409B-A18D-1A5E6F688E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6148" name="Slide Number Placeholder 3">
            <a:extLst>
              <a:ext uri="{FF2B5EF4-FFF2-40B4-BE49-F238E27FC236}">
                <a16:creationId xmlns:a16="http://schemas.microsoft.com/office/drawing/2014/main" id="{F8F5A677-BDB1-4CD5-A5CF-F89384D99C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0587AA-57B7-4AB0-ABB1-BA22537EFDEA}" type="slidenum">
              <a:rPr lang="bg-BG" altLang="nl-BE"/>
              <a:pPr eaLnBrk="1" hangingPunct="1"/>
              <a:t>2</a:t>
            </a:fld>
            <a:endParaRPr lang="bg-BG" altLang="nl-BE"/>
          </a:p>
        </p:txBody>
      </p:sp>
    </p:spTree>
    <p:extLst>
      <p:ext uri="{BB962C8B-B14F-4D97-AF65-F5344CB8AC3E}">
        <p14:creationId xmlns:p14="http://schemas.microsoft.com/office/powerpoint/2010/main" val="2298578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21</a:t>
            </a:fld>
            <a:endParaRPr lang="bg-BG" altLang="nl-BE"/>
          </a:p>
        </p:txBody>
      </p:sp>
    </p:spTree>
    <p:extLst>
      <p:ext uri="{BB962C8B-B14F-4D97-AF65-F5344CB8AC3E}">
        <p14:creationId xmlns:p14="http://schemas.microsoft.com/office/powerpoint/2010/main" val="2386015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22</a:t>
            </a:fld>
            <a:endParaRPr lang="bg-BG" altLang="nl-BE"/>
          </a:p>
        </p:txBody>
      </p:sp>
    </p:spTree>
    <p:extLst>
      <p:ext uri="{BB962C8B-B14F-4D97-AF65-F5344CB8AC3E}">
        <p14:creationId xmlns:p14="http://schemas.microsoft.com/office/powerpoint/2010/main" val="2389450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23</a:t>
            </a:fld>
            <a:endParaRPr lang="bg-BG" altLang="nl-BE"/>
          </a:p>
        </p:txBody>
      </p:sp>
    </p:spTree>
    <p:extLst>
      <p:ext uri="{BB962C8B-B14F-4D97-AF65-F5344CB8AC3E}">
        <p14:creationId xmlns:p14="http://schemas.microsoft.com/office/powerpoint/2010/main" val="3491396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43C1D23-F02E-4867-AE8F-6DDF1DE31FF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6079E9DB-D48A-4AC0-A97D-62573B7F0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8196" name="Slide Number Placeholder 3">
            <a:extLst>
              <a:ext uri="{FF2B5EF4-FFF2-40B4-BE49-F238E27FC236}">
                <a16:creationId xmlns:a16="http://schemas.microsoft.com/office/drawing/2014/main" id="{B038B8E7-146B-47EE-98E7-39EA69A0A4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5A4682-9AAF-42F5-BEEA-B8413BE03017}" type="slidenum">
              <a:rPr lang="bg-BG" altLang="nl-BE"/>
              <a:pPr eaLnBrk="1" hangingPunct="1"/>
              <a:t>25</a:t>
            </a:fld>
            <a:endParaRPr lang="bg-BG" altLang="nl-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4</a:t>
            </a:fld>
            <a:endParaRPr lang="bg-BG" altLang="nl-B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5</a:t>
            </a:fld>
            <a:endParaRPr lang="bg-BG" altLang="nl-BE"/>
          </a:p>
        </p:txBody>
      </p:sp>
    </p:spTree>
    <p:extLst>
      <p:ext uri="{BB962C8B-B14F-4D97-AF65-F5344CB8AC3E}">
        <p14:creationId xmlns:p14="http://schemas.microsoft.com/office/powerpoint/2010/main" val="425374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6</a:t>
            </a:fld>
            <a:endParaRPr lang="bg-BG" altLang="nl-BE"/>
          </a:p>
        </p:txBody>
      </p:sp>
    </p:spTree>
    <p:extLst>
      <p:ext uri="{BB962C8B-B14F-4D97-AF65-F5344CB8AC3E}">
        <p14:creationId xmlns:p14="http://schemas.microsoft.com/office/powerpoint/2010/main" val="175068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7</a:t>
            </a:fld>
            <a:endParaRPr lang="bg-BG" altLang="nl-BE"/>
          </a:p>
        </p:txBody>
      </p:sp>
    </p:spTree>
    <p:extLst>
      <p:ext uri="{BB962C8B-B14F-4D97-AF65-F5344CB8AC3E}">
        <p14:creationId xmlns:p14="http://schemas.microsoft.com/office/powerpoint/2010/main" val="2036848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8</a:t>
            </a:fld>
            <a:endParaRPr lang="bg-BG" altLang="nl-BE"/>
          </a:p>
        </p:txBody>
      </p:sp>
    </p:spTree>
    <p:extLst>
      <p:ext uri="{BB962C8B-B14F-4D97-AF65-F5344CB8AC3E}">
        <p14:creationId xmlns:p14="http://schemas.microsoft.com/office/powerpoint/2010/main" val="3758610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9</a:t>
            </a:fld>
            <a:endParaRPr lang="bg-BG" altLang="nl-BE"/>
          </a:p>
        </p:txBody>
      </p:sp>
    </p:spTree>
    <p:extLst>
      <p:ext uri="{BB962C8B-B14F-4D97-AF65-F5344CB8AC3E}">
        <p14:creationId xmlns:p14="http://schemas.microsoft.com/office/powerpoint/2010/main" val="100279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9A5C605-C567-4217-9B3E-C4F1BF1C55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993876CE-4C73-45BD-8BD9-F98EDE9615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nl-BE"/>
          </a:p>
        </p:txBody>
      </p:sp>
      <p:sp>
        <p:nvSpPr>
          <p:cNvPr id="7172" name="Slide Number Placeholder 3">
            <a:extLst>
              <a:ext uri="{FF2B5EF4-FFF2-40B4-BE49-F238E27FC236}">
                <a16:creationId xmlns:a16="http://schemas.microsoft.com/office/drawing/2014/main" id="{EB62ED26-D42A-4044-95DC-E2BD7E3A2E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ECC86D-24EE-4E96-834F-F7A260EC91C9}" type="slidenum">
              <a:rPr lang="bg-BG" altLang="nl-BE"/>
              <a:pPr eaLnBrk="1" hangingPunct="1"/>
              <a:t>10</a:t>
            </a:fld>
            <a:endParaRPr lang="bg-BG" altLang="nl-BE"/>
          </a:p>
        </p:txBody>
      </p:sp>
    </p:spTree>
    <p:extLst>
      <p:ext uri="{BB962C8B-B14F-4D97-AF65-F5344CB8AC3E}">
        <p14:creationId xmlns:p14="http://schemas.microsoft.com/office/powerpoint/2010/main" val="148979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4CCBD6-9464-4D9A-B104-E1A229C5CDFE}"/>
              </a:ext>
            </a:extLst>
          </p:cNvPr>
          <p:cNvSpPr>
            <a:spLocks noGrp="1"/>
          </p:cNvSpPr>
          <p:nvPr>
            <p:ph type="dt" sz="half" idx="10"/>
          </p:nvPr>
        </p:nvSpPr>
        <p:spPr/>
        <p:txBody>
          <a:bodyPr/>
          <a:lstStyle>
            <a:lvl1pPr>
              <a:defRPr/>
            </a:lvl1pPr>
          </a:lstStyle>
          <a:p>
            <a:pPr>
              <a:defRPr/>
            </a:pPr>
            <a:fld id="{DD7D4606-14E0-4878-B26A-B0F3EFFA05A2}" type="datetime1">
              <a:rPr lang="en-US" smtClean="0"/>
              <a:t>9/25/2021</a:t>
            </a:fld>
            <a:endParaRPr lang="en-US"/>
          </a:p>
        </p:txBody>
      </p:sp>
      <p:sp>
        <p:nvSpPr>
          <p:cNvPr id="5" name="Footer Placeholder 4">
            <a:extLst>
              <a:ext uri="{FF2B5EF4-FFF2-40B4-BE49-F238E27FC236}">
                <a16:creationId xmlns:a16="http://schemas.microsoft.com/office/drawing/2014/main" id="{96A1A591-9247-4806-9F68-D809657B3A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44BBBF-B1B4-44CF-9F96-B7F4C5401CD6}"/>
              </a:ext>
            </a:extLst>
          </p:cNvPr>
          <p:cNvSpPr>
            <a:spLocks noGrp="1"/>
          </p:cNvSpPr>
          <p:nvPr>
            <p:ph type="sldNum" sz="quarter" idx="12"/>
          </p:nvPr>
        </p:nvSpPr>
        <p:spPr/>
        <p:txBody>
          <a:bodyPr/>
          <a:lstStyle>
            <a:lvl1pPr>
              <a:defRPr/>
            </a:lvl1pPr>
          </a:lstStyle>
          <a:p>
            <a:fld id="{2182EE81-D51A-4B13-9C47-28E6E6B8EF0B}" type="slidenum">
              <a:rPr lang="en-US" altLang="nl-BE"/>
              <a:pPr/>
              <a:t>‹#›</a:t>
            </a:fld>
            <a:endParaRPr lang="en-US" altLang="nl-BE"/>
          </a:p>
        </p:txBody>
      </p:sp>
    </p:spTree>
    <p:extLst>
      <p:ext uri="{BB962C8B-B14F-4D97-AF65-F5344CB8AC3E}">
        <p14:creationId xmlns:p14="http://schemas.microsoft.com/office/powerpoint/2010/main" val="375688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87CF0-85C2-4F9D-B79A-2A93CA606895}"/>
              </a:ext>
            </a:extLst>
          </p:cNvPr>
          <p:cNvSpPr>
            <a:spLocks noGrp="1"/>
          </p:cNvSpPr>
          <p:nvPr>
            <p:ph type="dt" sz="half" idx="10"/>
          </p:nvPr>
        </p:nvSpPr>
        <p:spPr/>
        <p:txBody>
          <a:bodyPr/>
          <a:lstStyle>
            <a:lvl1pPr>
              <a:defRPr/>
            </a:lvl1pPr>
          </a:lstStyle>
          <a:p>
            <a:pPr>
              <a:defRPr/>
            </a:pPr>
            <a:fld id="{F3265E48-195A-4E3B-B11C-8E454492A421}" type="datetime1">
              <a:rPr lang="en-US" smtClean="0"/>
              <a:t>9/25/2021</a:t>
            </a:fld>
            <a:endParaRPr lang="en-US"/>
          </a:p>
        </p:txBody>
      </p:sp>
      <p:sp>
        <p:nvSpPr>
          <p:cNvPr id="5" name="Footer Placeholder 4">
            <a:extLst>
              <a:ext uri="{FF2B5EF4-FFF2-40B4-BE49-F238E27FC236}">
                <a16:creationId xmlns:a16="http://schemas.microsoft.com/office/drawing/2014/main" id="{D96366D9-8007-496D-A9A4-0372D29DFA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38DF90-4C98-45E8-8961-9E35911B4128}"/>
              </a:ext>
            </a:extLst>
          </p:cNvPr>
          <p:cNvSpPr>
            <a:spLocks noGrp="1"/>
          </p:cNvSpPr>
          <p:nvPr>
            <p:ph type="sldNum" sz="quarter" idx="12"/>
          </p:nvPr>
        </p:nvSpPr>
        <p:spPr/>
        <p:txBody>
          <a:bodyPr/>
          <a:lstStyle>
            <a:lvl1pPr>
              <a:defRPr/>
            </a:lvl1pPr>
          </a:lstStyle>
          <a:p>
            <a:fld id="{FF7F03A1-693A-4FD6-BB2D-38DB8B659154}" type="slidenum">
              <a:rPr lang="en-US" altLang="nl-BE"/>
              <a:pPr/>
              <a:t>‹#›</a:t>
            </a:fld>
            <a:endParaRPr lang="en-US" altLang="nl-BE"/>
          </a:p>
        </p:txBody>
      </p:sp>
    </p:spTree>
    <p:extLst>
      <p:ext uri="{BB962C8B-B14F-4D97-AF65-F5344CB8AC3E}">
        <p14:creationId xmlns:p14="http://schemas.microsoft.com/office/powerpoint/2010/main" val="292187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B5F74-3E92-4B76-AB79-E7E3CF9F53D6}"/>
              </a:ext>
            </a:extLst>
          </p:cNvPr>
          <p:cNvSpPr>
            <a:spLocks noGrp="1"/>
          </p:cNvSpPr>
          <p:nvPr>
            <p:ph type="dt" sz="half" idx="10"/>
          </p:nvPr>
        </p:nvSpPr>
        <p:spPr/>
        <p:txBody>
          <a:bodyPr/>
          <a:lstStyle>
            <a:lvl1pPr>
              <a:defRPr/>
            </a:lvl1pPr>
          </a:lstStyle>
          <a:p>
            <a:pPr>
              <a:defRPr/>
            </a:pPr>
            <a:fld id="{CD8424AD-DCBE-4F60-B33C-403C4342CF59}" type="datetime1">
              <a:rPr lang="en-US" smtClean="0"/>
              <a:t>9/25/2021</a:t>
            </a:fld>
            <a:endParaRPr lang="en-US"/>
          </a:p>
        </p:txBody>
      </p:sp>
      <p:sp>
        <p:nvSpPr>
          <p:cNvPr id="5" name="Footer Placeholder 4">
            <a:extLst>
              <a:ext uri="{FF2B5EF4-FFF2-40B4-BE49-F238E27FC236}">
                <a16:creationId xmlns:a16="http://schemas.microsoft.com/office/drawing/2014/main" id="{B05C5311-5F8F-4239-AADB-BC8294CD44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1A1336-8310-45F2-9762-222842237EFE}"/>
              </a:ext>
            </a:extLst>
          </p:cNvPr>
          <p:cNvSpPr>
            <a:spLocks noGrp="1"/>
          </p:cNvSpPr>
          <p:nvPr>
            <p:ph type="sldNum" sz="quarter" idx="12"/>
          </p:nvPr>
        </p:nvSpPr>
        <p:spPr/>
        <p:txBody>
          <a:bodyPr/>
          <a:lstStyle>
            <a:lvl1pPr>
              <a:defRPr/>
            </a:lvl1pPr>
          </a:lstStyle>
          <a:p>
            <a:fld id="{735BEE51-77ED-41B7-8A4C-C76499B9C6F3}" type="slidenum">
              <a:rPr lang="en-US" altLang="nl-BE"/>
              <a:pPr/>
              <a:t>‹#›</a:t>
            </a:fld>
            <a:endParaRPr lang="en-US" altLang="nl-BE"/>
          </a:p>
        </p:txBody>
      </p:sp>
    </p:spTree>
    <p:extLst>
      <p:ext uri="{BB962C8B-B14F-4D97-AF65-F5344CB8AC3E}">
        <p14:creationId xmlns:p14="http://schemas.microsoft.com/office/powerpoint/2010/main" val="43315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16604-E46D-40B1-8880-D7FECF30AA8D}"/>
              </a:ext>
            </a:extLst>
          </p:cNvPr>
          <p:cNvSpPr>
            <a:spLocks noGrp="1"/>
          </p:cNvSpPr>
          <p:nvPr>
            <p:ph type="dt" sz="half" idx="10"/>
          </p:nvPr>
        </p:nvSpPr>
        <p:spPr/>
        <p:txBody>
          <a:bodyPr/>
          <a:lstStyle>
            <a:lvl1pPr>
              <a:defRPr/>
            </a:lvl1pPr>
          </a:lstStyle>
          <a:p>
            <a:pPr>
              <a:defRPr/>
            </a:pPr>
            <a:fld id="{0B76D936-E39C-4872-BA3C-9FEE2BA243A1}" type="datetime1">
              <a:rPr lang="en-US" smtClean="0"/>
              <a:t>9/25/2021</a:t>
            </a:fld>
            <a:endParaRPr lang="en-US"/>
          </a:p>
        </p:txBody>
      </p:sp>
      <p:sp>
        <p:nvSpPr>
          <p:cNvPr id="5" name="Footer Placeholder 4">
            <a:extLst>
              <a:ext uri="{FF2B5EF4-FFF2-40B4-BE49-F238E27FC236}">
                <a16:creationId xmlns:a16="http://schemas.microsoft.com/office/drawing/2014/main" id="{C8CA1BB3-1F0D-4AC1-A7BE-330114C2CF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D78837-8001-4C8E-98F1-275505FEB712}"/>
              </a:ext>
            </a:extLst>
          </p:cNvPr>
          <p:cNvSpPr>
            <a:spLocks noGrp="1"/>
          </p:cNvSpPr>
          <p:nvPr>
            <p:ph type="sldNum" sz="quarter" idx="12"/>
          </p:nvPr>
        </p:nvSpPr>
        <p:spPr/>
        <p:txBody>
          <a:bodyPr/>
          <a:lstStyle>
            <a:lvl1pPr>
              <a:defRPr/>
            </a:lvl1pPr>
          </a:lstStyle>
          <a:p>
            <a:fld id="{6951D2FB-88C3-45F7-AC29-D72D84E730B7}" type="slidenum">
              <a:rPr lang="en-US" altLang="nl-BE"/>
              <a:pPr/>
              <a:t>‹#›</a:t>
            </a:fld>
            <a:endParaRPr lang="en-US" altLang="nl-BE"/>
          </a:p>
        </p:txBody>
      </p:sp>
    </p:spTree>
    <p:extLst>
      <p:ext uri="{BB962C8B-B14F-4D97-AF65-F5344CB8AC3E}">
        <p14:creationId xmlns:p14="http://schemas.microsoft.com/office/powerpoint/2010/main" val="256830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6C5B9-3711-4273-8949-0963388C3562}"/>
              </a:ext>
            </a:extLst>
          </p:cNvPr>
          <p:cNvSpPr>
            <a:spLocks noGrp="1"/>
          </p:cNvSpPr>
          <p:nvPr>
            <p:ph type="dt" sz="half" idx="10"/>
          </p:nvPr>
        </p:nvSpPr>
        <p:spPr/>
        <p:txBody>
          <a:bodyPr/>
          <a:lstStyle>
            <a:lvl1pPr>
              <a:defRPr/>
            </a:lvl1pPr>
          </a:lstStyle>
          <a:p>
            <a:pPr>
              <a:defRPr/>
            </a:pPr>
            <a:fld id="{500CC8B9-4D95-49F4-92CA-7AB2AF2DEA04}" type="datetime1">
              <a:rPr lang="en-US" smtClean="0"/>
              <a:t>9/25/2021</a:t>
            </a:fld>
            <a:endParaRPr lang="en-US"/>
          </a:p>
        </p:txBody>
      </p:sp>
      <p:sp>
        <p:nvSpPr>
          <p:cNvPr id="5" name="Footer Placeholder 4">
            <a:extLst>
              <a:ext uri="{FF2B5EF4-FFF2-40B4-BE49-F238E27FC236}">
                <a16:creationId xmlns:a16="http://schemas.microsoft.com/office/drawing/2014/main" id="{213C411D-70FC-4084-8068-61BD41D197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C3930A-04A8-486E-B0D5-DA24C9E44C5D}"/>
              </a:ext>
            </a:extLst>
          </p:cNvPr>
          <p:cNvSpPr>
            <a:spLocks noGrp="1"/>
          </p:cNvSpPr>
          <p:nvPr>
            <p:ph type="sldNum" sz="quarter" idx="12"/>
          </p:nvPr>
        </p:nvSpPr>
        <p:spPr/>
        <p:txBody>
          <a:bodyPr/>
          <a:lstStyle>
            <a:lvl1pPr>
              <a:defRPr/>
            </a:lvl1pPr>
          </a:lstStyle>
          <a:p>
            <a:fld id="{74266171-48B2-4B3B-842A-71D7970C9E92}" type="slidenum">
              <a:rPr lang="en-US" altLang="nl-BE"/>
              <a:pPr/>
              <a:t>‹#›</a:t>
            </a:fld>
            <a:endParaRPr lang="en-US" altLang="nl-BE"/>
          </a:p>
        </p:txBody>
      </p:sp>
    </p:spTree>
    <p:extLst>
      <p:ext uri="{BB962C8B-B14F-4D97-AF65-F5344CB8AC3E}">
        <p14:creationId xmlns:p14="http://schemas.microsoft.com/office/powerpoint/2010/main" val="115903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70761A-0EAA-4F33-893E-F70AD0369E41}"/>
              </a:ext>
            </a:extLst>
          </p:cNvPr>
          <p:cNvSpPr>
            <a:spLocks noGrp="1"/>
          </p:cNvSpPr>
          <p:nvPr>
            <p:ph type="dt" sz="half" idx="10"/>
          </p:nvPr>
        </p:nvSpPr>
        <p:spPr/>
        <p:txBody>
          <a:bodyPr/>
          <a:lstStyle>
            <a:lvl1pPr>
              <a:defRPr/>
            </a:lvl1pPr>
          </a:lstStyle>
          <a:p>
            <a:pPr>
              <a:defRPr/>
            </a:pPr>
            <a:fld id="{12FF6F73-4C64-485A-AE03-7A05899B2268}" type="datetime1">
              <a:rPr lang="en-US" smtClean="0"/>
              <a:t>9/25/2021</a:t>
            </a:fld>
            <a:endParaRPr lang="en-US"/>
          </a:p>
        </p:txBody>
      </p:sp>
      <p:sp>
        <p:nvSpPr>
          <p:cNvPr id="6" name="Footer Placeholder 4">
            <a:extLst>
              <a:ext uri="{FF2B5EF4-FFF2-40B4-BE49-F238E27FC236}">
                <a16:creationId xmlns:a16="http://schemas.microsoft.com/office/drawing/2014/main" id="{9D620CA6-9217-49A7-9D4A-A5D959C71F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C86B75-C438-49F3-A102-FB18CA1E7560}"/>
              </a:ext>
            </a:extLst>
          </p:cNvPr>
          <p:cNvSpPr>
            <a:spLocks noGrp="1"/>
          </p:cNvSpPr>
          <p:nvPr>
            <p:ph type="sldNum" sz="quarter" idx="12"/>
          </p:nvPr>
        </p:nvSpPr>
        <p:spPr/>
        <p:txBody>
          <a:bodyPr/>
          <a:lstStyle>
            <a:lvl1pPr>
              <a:defRPr/>
            </a:lvl1pPr>
          </a:lstStyle>
          <a:p>
            <a:fld id="{C02A6CB9-75C9-4144-9EDF-2863CCBA56D4}" type="slidenum">
              <a:rPr lang="en-US" altLang="nl-BE"/>
              <a:pPr/>
              <a:t>‹#›</a:t>
            </a:fld>
            <a:endParaRPr lang="en-US" altLang="nl-BE"/>
          </a:p>
        </p:txBody>
      </p:sp>
    </p:spTree>
    <p:extLst>
      <p:ext uri="{BB962C8B-B14F-4D97-AF65-F5344CB8AC3E}">
        <p14:creationId xmlns:p14="http://schemas.microsoft.com/office/powerpoint/2010/main" val="125994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166E057-6874-4543-AF00-D7475BB7CAEA}"/>
              </a:ext>
            </a:extLst>
          </p:cNvPr>
          <p:cNvSpPr>
            <a:spLocks noGrp="1"/>
          </p:cNvSpPr>
          <p:nvPr>
            <p:ph type="dt" sz="half" idx="10"/>
          </p:nvPr>
        </p:nvSpPr>
        <p:spPr/>
        <p:txBody>
          <a:bodyPr/>
          <a:lstStyle>
            <a:lvl1pPr>
              <a:defRPr/>
            </a:lvl1pPr>
          </a:lstStyle>
          <a:p>
            <a:pPr>
              <a:defRPr/>
            </a:pPr>
            <a:fld id="{34D5422B-E604-4785-82B5-0BE4C35F8B2D}" type="datetime1">
              <a:rPr lang="en-US" smtClean="0"/>
              <a:t>9/25/2021</a:t>
            </a:fld>
            <a:endParaRPr lang="en-US"/>
          </a:p>
        </p:txBody>
      </p:sp>
      <p:sp>
        <p:nvSpPr>
          <p:cNvPr id="8" name="Footer Placeholder 4">
            <a:extLst>
              <a:ext uri="{FF2B5EF4-FFF2-40B4-BE49-F238E27FC236}">
                <a16:creationId xmlns:a16="http://schemas.microsoft.com/office/drawing/2014/main" id="{F6FFA505-8EC6-4A0E-B379-C04598F3EF7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D6C9D80-470A-4749-8744-CC1E1B1308CF}"/>
              </a:ext>
            </a:extLst>
          </p:cNvPr>
          <p:cNvSpPr>
            <a:spLocks noGrp="1"/>
          </p:cNvSpPr>
          <p:nvPr>
            <p:ph type="sldNum" sz="quarter" idx="12"/>
          </p:nvPr>
        </p:nvSpPr>
        <p:spPr/>
        <p:txBody>
          <a:bodyPr/>
          <a:lstStyle>
            <a:lvl1pPr>
              <a:defRPr/>
            </a:lvl1pPr>
          </a:lstStyle>
          <a:p>
            <a:fld id="{F6B580D0-A00C-463D-AC6C-125D1D3E4B52}" type="slidenum">
              <a:rPr lang="en-US" altLang="nl-BE"/>
              <a:pPr/>
              <a:t>‹#›</a:t>
            </a:fld>
            <a:endParaRPr lang="en-US" altLang="nl-BE"/>
          </a:p>
        </p:txBody>
      </p:sp>
    </p:spTree>
    <p:extLst>
      <p:ext uri="{BB962C8B-B14F-4D97-AF65-F5344CB8AC3E}">
        <p14:creationId xmlns:p14="http://schemas.microsoft.com/office/powerpoint/2010/main" val="63701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1A82342-1786-43F6-828A-95D01ACF43AB}"/>
              </a:ext>
            </a:extLst>
          </p:cNvPr>
          <p:cNvSpPr>
            <a:spLocks noGrp="1"/>
          </p:cNvSpPr>
          <p:nvPr>
            <p:ph type="dt" sz="half" idx="10"/>
          </p:nvPr>
        </p:nvSpPr>
        <p:spPr/>
        <p:txBody>
          <a:bodyPr/>
          <a:lstStyle>
            <a:lvl1pPr>
              <a:defRPr/>
            </a:lvl1pPr>
          </a:lstStyle>
          <a:p>
            <a:pPr>
              <a:defRPr/>
            </a:pPr>
            <a:fld id="{103357B3-4FCA-4509-B15F-22A9E557C999}" type="datetime1">
              <a:rPr lang="en-US" smtClean="0"/>
              <a:t>9/25/2021</a:t>
            </a:fld>
            <a:endParaRPr lang="en-US"/>
          </a:p>
        </p:txBody>
      </p:sp>
      <p:sp>
        <p:nvSpPr>
          <p:cNvPr id="4" name="Footer Placeholder 4">
            <a:extLst>
              <a:ext uri="{FF2B5EF4-FFF2-40B4-BE49-F238E27FC236}">
                <a16:creationId xmlns:a16="http://schemas.microsoft.com/office/drawing/2014/main" id="{BB5FB45A-085F-4EF4-9833-D53D1E2ECF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14F271-E7F9-4636-9D54-54B583953063}"/>
              </a:ext>
            </a:extLst>
          </p:cNvPr>
          <p:cNvSpPr>
            <a:spLocks noGrp="1"/>
          </p:cNvSpPr>
          <p:nvPr>
            <p:ph type="sldNum" sz="quarter" idx="12"/>
          </p:nvPr>
        </p:nvSpPr>
        <p:spPr/>
        <p:txBody>
          <a:bodyPr/>
          <a:lstStyle>
            <a:lvl1pPr>
              <a:defRPr/>
            </a:lvl1pPr>
          </a:lstStyle>
          <a:p>
            <a:fld id="{C70E881D-A110-45C1-94FD-A162B8A7ADE9}" type="slidenum">
              <a:rPr lang="en-US" altLang="nl-BE"/>
              <a:pPr/>
              <a:t>‹#›</a:t>
            </a:fld>
            <a:endParaRPr lang="en-US" altLang="nl-BE"/>
          </a:p>
        </p:txBody>
      </p:sp>
    </p:spTree>
    <p:extLst>
      <p:ext uri="{BB962C8B-B14F-4D97-AF65-F5344CB8AC3E}">
        <p14:creationId xmlns:p14="http://schemas.microsoft.com/office/powerpoint/2010/main" val="1532384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99DD4B0-B230-4EF9-BB29-E4AA82C61DA7}"/>
              </a:ext>
            </a:extLst>
          </p:cNvPr>
          <p:cNvSpPr>
            <a:spLocks noGrp="1"/>
          </p:cNvSpPr>
          <p:nvPr>
            <p:ph type="dt" sz="half" idx="10"/>
          </p:nvPr>
        </p:nvSpPr>
        <p:spPr/>
        <p:txBody>
          <a:bodyPr/>
          <a:lstStyle>
            <a:lvl1pPr>
              <a:defRPr/>
            </a:lvl1pPr>
          </a:lstStyle>
          <a:p>
            <a:pPr>
              <a:defRPr/>
            </a:pPr>
            <a:fld id="{4BE581FF-9B47-4EA4-A7F9-9A553BEA9358}" type="datetime1">
              <a:rPr lang="en-US" smtClean="0"/>
              <a:t>9/25/2021</a:t>
            </a:fld>
            <a:endParaRPr lang="en-US"/>
          </a:p>
        </p:txBody>
      </p:sp>
      <p:sp>
        <p:nvSpPr>
          <p:cNvPr id="3" name="Footer Placeholder 4">
            <a:extLst>
              <a:ext uri="{FF2B5EF4-FFF2-40B4-BE49-F238E27FC236}">
                <a16:creationId xmlns:a16="http://schemas.microsoft.com/office/drawing/2014/main" id="{B01903F4-27D0-4593-ADAE-F4ADB8569E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31C6108-5E6D-4B73-AFAD-3D3FD818A1C4}"/>
              </a:ext>
            </a:extLst>
          </p:cNvPr>
          <p:cNvSpPr>
            <a:spLocks noGrp="1"/>
          </p:cNvSpPr>
          <p:nvPr>
            <p:ph type="sldNum" sz="quarter" idx="12"/>
          </p:nvPr>
        </p:nvSpPr>
        <p:spPr/>
        <p:txBody>
          <a:bodyPr/>
          <a:lstStyle>
            <a:lvl1pPr>
              <a:defRPr/>
            </a:lvl1pPr>
          </a:lstStyle>
          <a:p>
            <a:fld id="{37C51B32-5F27-4A6A-AFC4-1022C8863493}" type="slidenum">
              <a:rPr lang="en-US" altLang="nl-BE"/>
              <a:pPr/>
              <a:t>‹#›</a:t>
            </a:fld>
            <a:endParaRPr lang="en-US" altLang="nl-BE"/>
          </a:p>
        </p:txBody>
      </p:sp>
    </p:spTree>
    <p:extLst>
      <p:ext uri="{BB962C8B-B14F-4D97-AF65-F5344CB8AC3E}">
        <p14:creationId xmlns:p14="http://schemas.microsoft.com/office/powerpoint/2010/main" val="188794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CF8FAC0-9C74-416C-AC66-BE6364FEE865}"/>
              </a:ext>
            </a:extLst>
          </p:cNvPr>
          <p:cNvSpPr>
            <a:spLocks noGrp="1"/>
          </p:cNvSpPr>
          <p:nvPr>
            <p:ph type="dt" sz="half" idx="10"/>
          </p:nvPr>
        </p:nvSpPr>
        <p:spPr/>
        <p:txBody>
          <a:bodyPr/>
          <a:lstStyle>
            <a:lvl1pPr>
              <a:defRPr/>
            </a:lvl1pPr>
          </a:lstStyle>
          <a:p>
            <a:pPr>
              <a:defRPr/>
            </a:pPr>
            <a:fld id="{EEDF30E0-6B0F-41B2-B866-90EFE6F325B6}" type="datetime1">
              <a:rPr lang="en-US" smtClean="0"/>
              <a:t>9/25/2021</a:t>
            </a:fld>
            <a:endParaRPr lang="en-US"/>
          </a:p>
        </p:txBody>
      </p:sp>
      <p:sp>
        <p:nvSpPr>
          <p:cNvPr id="6" name="Footer Placeholder 4">
            <a:extLst>
              <a:ext uri="{FF2B5EF4-FFF2-40B4-BE49-F238E27FC236}">
                <a16:creationId xmlns:a16="http://schemas.microsoft.com/office/drawing/2014/main" id="{506F9AA2-E16E-4CDE-90B4-070900086B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E99897-5C6F-4F2C-A390-D37C17DD0375}"/>
              </a:ext>
            </a:extLst>
          </p:cNvPr>
          <p:cNvSpPr>
            <a:spLocks noGrp="1"/>
          </p:cNvSpPr>
          <p:nvPr>
            <p:ph type="sldNum" sz="quarter" idx="12"/>
          </p:nvPr>
        </p:nvSpPr>
        <p:spPr/>
        <p:txBody>
          <a:bodyPr/>
          <a:lstStyle>
            <a:lvl1pPr>
              <a:defRPr/>
            </a:lvl1pPr>
          </a:lstStyle>
          <a:p>
            <a:fld id="{93A9682A-52EC-4E92-90FE-7FA73D1B6894}" type="slidenum">
              <a:rPr lang="en-US" altLang="nl-BE"/>
              <a:pPr/>
              <a:t>‹#›</a:t>
            </a:fld>
            <a:endParaRPr lang="en-US" altLang="nl-BE"/>
          </a:p>
        </p:txBody>
      </p:sp>
    </p:spTree>
    <p:extLst>
      <p:ext uri="{BB962C8B-B14F-4D97-AF65-F5344CB8AC3E}">
        <p14:creationId xmlns:p14="http://schemas.microsoft.com/office/powerpoint/2010/main" val="3555608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3A3D0CA-29DF-4605-9249-322AE4A3B9D0}"/>
              </a:ext>
            </a:extLst>
          </p:cNvPr>
          <p:cNvSpPr>
            <a:spLocks noGrp="1"/>
          </p:cNvSpPr>
          <p:nvPr>
            <p:ph type="dt" sz="half" idx="10"/>
          </p:nvPr>
        </p:nvSpPr>
        <p:spPr/>
        <p:txBody>
          <a:bodyPr/>
          <a:lstStyle>
            <a:lvl1pPr>
              <a:defRPr/>
            </a:lvl1pPr>
          </a:lstStyle>
          <a:p>
            <a:pPr>
              <a:defRPr/>
            </a:pPr>
            <a:fld id="{BEE39699-3F9E-40C8-89D9-B2297A41CBDB}" type="datetime1">
              <a:rPr lang="en-US" smtClean="0"/>
              <a:t>9/25/2021</a:t>
            </a:fld>
            <a:endParaRPr lang="en-US"/>
          </a:p>
        </p:txBody>
      </p:sp>
      <p:sp>
        <p:nvSpPr>
          <p:cNvPr id="6" name="Footer Placeholder 4">
            <a:extLst>
              <a:ext uri="{FF2B5EF4-FFF2-40B4-BE49-F238E27FC236}">
                <a16:creationId xmlns:a16="http://schemas.microsoft.com/office/drawing/2014/main" id="{6891D852-EC49-4B0C-825C-6393B0F359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147F2D-3837-480E-896F-2823A86A7DDA}"/>
              </a:ext>
            </a:extLst>
          </p:cNvPr>
          <p:cNvSpPr>
            <a:spLocks noGrp="1"/>
          </p:cNvSpPr>
          <p:nvPr>
            <p:ph type="sldNum" sz="quarter" idx="12"/>
          </p:nvPr>
        </p:nvSpPr>
        <p:spPr/>
        <p:txBody>
          <a:bodyPr/>
          <a:lstStyle>
            <a:lvl1pPr>
              <a:defRPr/>
            </a:lvl1pPr>
          </a:lstStyle>
          <a:p>
            <a:fld id="{0F8BD4C8-7BBD-412D-88F5-8B88A702C5C8}" type="slidenum">
              <a:rPr lang="en-US" altLang="nl-BE"/>
              <a:pPr/>
              <a:t>‹#›</a:t>
            </a:fld>
            <a:endParaRPr lang="en-US" altLang="nl-BE"/>
          </a:p>
        </p:txBody>
      </p:sp>
    </p:spTree>
    <p:extLst>
      <p:ext uri="{BB962C8B-B14F-4D97-AF65-F5344CB8AC3E}">
        <p14:creationId xmlns:p14="http://schemas.microsoft.com/office/powerpoint/2010/main" val="1030062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BFBC39-3470-453A-ABD7-5868C7BC91F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a:t>Click to edit Master title style</a:t>
            </a:r>
          </a:p>
        </p:txBody>
      </p:sp>
      <p:sp>
        <p:nvSpPr>
          <p:cNvPr id="1027" name="Text Placeholder 2">
            <a:extLst>
              <a:ext uri="{FF2B5EF4-FFF2-40B4-BE49-F238E27FC236}">
                <a16:creationId xmlns:a16="http://schemas.microsoft.com/office/drawing/2014/main" id="{8C60D217-C3D6-407A-A318-A2A0C848C58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a:t>Click to edit Master text styles</a:t>
            </a:r>
          </a:p>
          <a:p>
            <a:pPr lvl="1"/>
            <a:r>
              <a:rPr lang="en-US" altLang="nl-BE"/>
              <a:t>Second level</a:t>
            </a:r>
          </a:p>
          <a:p>
            <a:pPr lvl="2"/>
            <a:r>
              <a:rPr lang="en-US" altLang="nl-BE"/>
              <a:t>Third level</a:t>
            </a:r>
          </a:p>
          <a:p>
            <a:pPr lvl="3"/>
            <a:r>
              <a:rPr lang="en-US" altLang="nl-BE"/>
              <a:t>Fourth level</a:t>
            </a:r>
          </a:p>
          <a:p>
            <a:pPr lvl="4"/>
            <a:r>
              <a:rPr lang="en-US" altLang="nl-BE"/>
              <a:t>Fifth level</a:t>
            </a:r>
          </a:p>
        </p:txBody>
      </p:sp>
      <p:sp>
        <p:nvSpPr>
          <p:cNvPr id="4" name="Date Placeholder 3">
            <a:extLst>
              <a:ext uri="{FF2B5EF4-FFF2-40B4-BE49-F238E27FC236}">
                <a16:creationId xmlns:a16="http://schemas.microsoft.com/office/drawing/2014/main" id="{81A8C573-89A2-47C2-8530-66109F05F92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B930738-E35A-48A8-8AFA-6F6208AA6DE0}" type="datetime1">
              <a:rPr lang="en-US" smtClean="0"/>
              <a:t>9/25/2021</a:t>
            </a:fld>
            <a:endParaRPr lang="en-US"/>
          </a:p>
        </p:txBody>
      </p:sp>
      <p:sp>
        <p:nvSpPr>
          <p:cNvPr id="5" name="Footer Placeholder 4">
            <a:extLst>
              <a:ext uri="{FF2B5EF4-FFF2-40B4-BE49-F238E27FC236}">
                <a16:creationId xmlns:a16="http://schemas.microsoft.com/office/drawing/2014/main" id="{FD09289D-A5D9-4C5E-8B0A-EE595ADA8FA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98C24BB-46E7-4178-B533-0B962528082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26E33B6-5624-490D-8667-F7BD81F86F40}" type="slidenum">
              <a:rPr lang="en-US" altLang="nl-BE"/>
              <a:pPr/>
              <a:t>‹#›</a:t>
            </a:fld>
            <a:endParaRPr lang="en-US" alt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dianakra@tu-sofia.b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9.png"/><Relationship Id="rId4" Type="http://schemas.openxmlformats.org/officeDocument/2006/relationships/hyperlink" Target="https://ict-tex.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63375D-72FD-40EC-9D97-CBC506FA06AF}"/>
              </a:ext>
            </a:extLst>
          </p:cNvPr>
          <p:cNvSpPr/>
          <p:nvPr/>
        </p:nvSpPr>
        <p:spPr>
          <a:xfrm>
            <a:off x="1524000" y="1221700"/>
            <a:ext cx="9246394" cy="2893100"/>
          </a:xfrm>
          <a:prstGeom prst="rect">
            <a:avLst/>
          </a:prstGeom>
        </p:spPr>
        <p:txBody>
          <a:bodyPr wrap="square">
            <a:spAutoFit/>
          </a:bodyPr>
          <a:lstStyle/>
          <a:p>
            <a:pPr algn="ctr">
              <a:defRPr/>
            </a:pPr>
            <a:r>
              <a:rPr lang="en-GB" altLang="en-US" sz="3000" b="1">
                <a:latin typeface="Arial" charset="0"/>
              </a:rPr>
              <a:t>TRAINING </a:t>
            </a:r>
            <a:r>
              <a:rPr lang="hr-HR" altLang="en-US" sz="3000" b="1">
                <a:latin typeface="Arial" charset="0"/>
              </a:rPr>
              <a:t>MODULE</a:t>
            </a:r>
            <a:endParaRPr lang="en-GB" altLang="en-US" sz="3000" b="1">
              <a:latin typeface="Arial" charset="0"/>
            </a:endParaRPr>
          </a:p>
          <a:p>
            <a:pPr algn="ctr">
              <a:defRPr/>
            </a:pPr>
            <a:endParaRPr lang="en-GB" altLang="en-US" sz="1600">
              <a:effectLst>
                <a:outerShdw blurRad="38100" dist="38100" dir="2700000" algn="tl">
                  <a:srgbClr val="000000">
                    <a:alpha val="43137"/>
                  </a:srgbClr>
                </a:outerShdw>
              </a:effectLst>
              <a:latin typeface="Arial" charset="0"/>
            </a:endParaRPr>
          </a:p>
          <a:p>
            <a:pPr algn="ctr">
              <a:spcBef>
                <a:spcPts val="1200"/>
              </a:spcBef>
              <a:defRPr/>
            </a:pPr>
            <a:r>
              <a:rPr lang="hr-HR" sz="3000" b="1">
                <a:solidFill>
                  <a:srgbClr val="007EFA"/>
                </a:solidFill>
                <a:latin typeface="Arial" charset="0"/>
              </a:rPr>
              <a:t>FINISHING, PRINTNIG </a:t>
            </a:r>
            <a:r>
              <a:rPr lang="hr-HR" sz="3000" b="1" err="1">
                <a:solidFill>
                  <a:srgbClr val="007EFA"/>
                </a:solidFill>
                <a:latin typeface="Arial" charset="0"/>
              </a:rPr>
              <a:t>and</a:t>
            </a:r>
            <a:r>
              <a:rPr lang="hr-HR" sz="3000" b="1">
                <a:solidFill>
                  <a:srgbClr val="007EFA"/>
                </a:solidFill>
                <a:latin typeface="Arial" charset="0"/>
              </a:rPr>
              <a:t> FUNCTIONALIZATION </a:t>
            </a:r>
            <a:endParaRPr lang="en-US" sz="3000" b="1">
              <a:solidFill>
                <a:srgbClr val="007EFA"/>
              </a:solidFill>
              <a:latin typeface="Arial" charset="0"/>
            </a:endParaRPr>
          </a:p>
          <a:p>
            <a:pPr algn="ctr">
              <a:spcBef>
                <a:spcPts val="1200"/>
              </a:spcBef>
              <a:defRPr/>
            </a:pPr>
            <a:r>
              <a:rPr lang="hr-HR" sz="3000" b="1" err="1">
                <a:solidFill>
                  <a:srgbClr val="FFC000"/>
                </a:solidFill>
                <a:latin typeface="Arial" charset="0"/>
              </a:rPr>
              <a:t>Course</a:t>
            </a:r>
            <a:r>
              <a:rPr lang="en-US" sz="3000" b="1">
                <a:solidFill>
                  <a:srgbClr val="FFC000"/>
                </a:solidFill>
                <a:latin typeface="Arial" charset="0"/>
              </a:rPr>
              <a:t>: </a:t>
            </a:r>
            <a:r>
              <a:rPr lang="hr-HR" sz="3000" b="1" err="1">
                <a:solidFill>
                  <a:srgbClr val="0000CC"/>
                </a:solidFill>
                <a:latin typeface="Arial" charset="0"/>
              </a:rPr>
              <a:t>Basic</a:t>
            </a:r>
            <a:r>
              <a:rPr lang="hr-HR" sz="3000" b="1">
                <a:solidFill>
                  <a:srgbClr val="0000CC"/>
                </a:solidFill>
                <a:latin typeface="Arial" charset="0"/>
              </a:rPr>
              <a:t> </a:t>
            </a:r>
            <a:r>
              <a:rPr lang="hr-HR" sz="3000" b="1" err="1">
                <a:solidFill>
                  <a:srgbClr val="0000CC"/>
                </a:solidFill>
                <a:latin typeface="Arial" charset="0"/>
              </a:rPr>
              <a:t>Principles</a:t>
            </a:r>
            <a:r>
              <a:rPr lang="hr-HR" sz="3000" b="1">
                <a:solidFill>
                  <a:srgbClr val="0000CC"/>
                </a:solidFill>
                <a:latin typeface="Arial" charset="0"/>
              </a:rPr>
              <a:t> of Textile </a:t>
            </a:r>
            <a:r>
              <a:rPr lang="hr-HR" sz="3000" b="1" err="1">
                <a:solidFill>
                  <a:srgbClr val="0000CC"/>
                </a:solidFill>
                <a:latin typeface="Arial" charset="0"/>
              </a:rPr>
              <a:t>Printing</a:t>
            </a:r>
            <a:endParaRPr lang="hr-HR" sz="3000" b="1">
              <a:solidFill>
                <a:srgbClr val="0000CC"/>
              </a:solidFill>
              <a:latin typeface="Arial" charset="0"/>
            </a:endParaRPr>
          </a:p>
          <a:p>
            <a:pPr algn="ctr">
              <a:spcBef>
                <a:spcPts val="1200"/>
              </a:spcBef>
              <a:defRPr/>
            </a:pPr>
            <a:r>
              <a:rPr lang="hr-HR">
                <a:cs typeface="Arial" panose="020B0604020202020204" pitchFamily="34" charset="0"/>
              </a:rPr>
              <a:t>Partner: P4 – University of Zagreb Faculty of Textile Technology</a:t>
            </a:r>
          </a:p>
          <a:p>
            <a:pPr algn="ctr">
              <a:spcBef>
                <a:spcPts val="1200"/>
              </a:spcBef>
              <a:defRPr/>
            </a:pPr>
            <a:r>
              <a:rPr lang="hr-HR">
                <a:cs typeface="Arial" panose="020B0604020202020204" pitchFamily="34" charset="0"/>
              </a:rPr>
              <a:t>Prof. Martinia Glogar, </a:t>
            </a:r>
            <a:r>
              <a:rPr lang="hr-HR" err="1">
                <a:cs typeface="Arial" panose="020B0604020202020204" pitchFamily="34" charset="0"/>
              </a:rPr>
              <a:t>Ph.D</a:t>
            </a:r>
            <a:r>
              <a:rPr lang="hr-HR">
                <a:cs typeface="Arial" panose="020B0604020202020204" pitchFamily="34" charset="0"/>
              </a:rPr>
              <a:t>. </a:t>
            </a:r>
          </a:p>
        </p:txBody>
      </p:sp>
      <p:sp>
        <p:nvSpPr>
          <p:cNvPr id="13" name="Title 1">
            <a:extLst>
              <a:ext uri="{FF2B5EF4-FFF2-40B4-BE49-F238E27FC236}">
                <a16:creationId xmlns:a16="http://schemas.microsoft.com/office/drawing/2014/main" id="{C7A5077A-93A3-4EFD-A68E-E52050F75204}"/>
              </a:ext>
            </a:extLst>
          </p:cNvPr>
          <p:cNvSpPr txBox="1">
            <a:spLocks/>
          </p:cNvSpPr>
          <p:nvPr/>
        </p:nvSpPr>
        <p:spPr>
          <a:xfrm>
            <a:off x="762000" y="6092826"/>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a:effectLst/>
              <a:latin typeface="Corbel" pitchFamily="34" charset="0"/>
            </a:endParaRPr>
          </a:p>
        </p:txBody>
      </p:sp>
      <p:cxnSp>
        <p:nvCxnSpPr>
          <p:cNvPr id="5" name="Straight Connector 4">
            <a:extLst>
              <a:ext uri="{FF2B5EF4-FFF2-40B4-BE49-F238E27FC236}">
                <a16:creationId xmlns:a16="http://schemas.microsoft.com/office/drawing/2014/main" id="{17D14B7B-A54F-47A0-B518-9431F879B099}"/>
              </a:ext>
            </a:extLst>
          </p:cNvPr>
          <p:cNvCxnSpPr>
            <a:cxnSpLocks/>
          </p:cNvCxnSpPr>
          <p:nvPr/>
        </p:nvCxnSpPr>
        <p:spPr>
          <a:xfrm>
            <a:off x="533400" y="981075"/>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053" name="AutoShape 2" descr="Резултат с изображение за logo erasmus + knowledge alliances">
            <a:extLst>
              <a:ext uri="{FF2B5EF4-FFF2-40B4-BE49-F238E27FC236}">
                <a16:creationId xmlns:a16="http://schemas.microsoft.com/office/drawing/2014/main" id="{2E545DE9-FE45-4981-8E61-A93BAE9AC6F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sp>
        <p:nvSpPr>
          <p:cNvPr id="2" name="Title 1">
            <a:extLst>
              <a:ext uri="{FF2B5EF4-FFF2-40B4-BE49-F238E27FC236}">
                <a16:creationId xmlns:a16="http://schemas.microsoft.com/office/drawing/2014/main" id="{0A745210-8477-4500-88FB-DC9E3F8FB3A0}"/>
              </a:ext>
            </a:extLst>
          </p:cNvPr>
          <p:cNvSpPr>
            <a:spLocks noGrp="1"/>
          </p:cNvSpPr>
          <p:nvPr>
            <p:ph type="title"/>
          </p:nvPr>
        </p:nvSpPr>
        <p:spPr>
          <a:xfrm>
            <a:off x="647700" y="4201079"/>
            <a:ext cx="10972799" cy="863600"/>
          </a:xfrm>
        </p:spPr>
        <p:txBody>
          <a:bodyPr>
            <a:noAutofit/>
          </a:bodyPr>
          <a:lstStyle/>
          <a:p>
            <a:pPr>
              <a:spcBef>
                <a:spcPts val="0"/>
              </a:spcBef>
              <a:defRPr/>
            </a:pPr>
            <a:r>
              <a:rPr lang="en-US" sz="1600">
                <a:latin typeface="+mn-lt"/>
              </a:rPr>
              <a:t>The course is developed under Erasmus+ Program </a:t>
            </a:r>
            <a:r>
              <a:rPr lang="en-US" sz="1600">
                <a:solidFill>
                  <a:srgbClr val="000000"/>
                </a:solidFill>
                <a:latin typeface="+mn-lt"/>
              </a:rPr>
              <a:t>Key Action 2: </a:t>
            </a:r>
            <a:br>
              <a:rPr lang="en-US" sz="1600">
                <a:solidFill>
                  <a:srgbClr val="000000"/>
                </a:solidFill>
                <a:latin typeface="+mn-lt"/>
              </a:rPr>
            </a:br>
            <a:r>
              <a:rPr lang="en-US" sz="1600">
                <a:solidFill>
                  <a:srgbClr val="000000"/>
                </a:solidFill>
                <a:latin typeface="+mn-lt"/>
              </a:rPr>
              <a:t>Cooperation for innovation and the exchange of good practices </a:t>
            </a:r>
            <a:r>
              <a:rPr lang="en-US" sz="1600">
                <a:latin typeface="+mn-lt"/>
              </a:rPr>
              <a:t>Knowledge Alliance</a:t>
            </a:r>
            <a:endParaRPr lang="bg-BG" sz="1600">
              <a:latin typeface="+mn-lt"/>
            </a:endParaRPr>
          </a:p>
        </p:txBody>
      </p:sp>
      <p:pic>
        <p:nvPicPr>
          <p:cNvPr id="2055" name="Picture 3" descr="E:\Disc D\Knowledge Alliances\Logos\ICTTEX-Logo-v6.png">
            <a:extLst>
              <a:ext uri="{FF2B5EF4-FFF2-40B4-BE49-F238E27FC236}">
                <a16:creationId xmlns:a16="http://schemas.microsoft.com/office/drawing/2014/main" id="{2298A085-DBA0-4718-BA43-FAB6BC6E9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30D1FC39-EFC7-49B2-8530-13D062D723AC}"/>
              </a:ext>
            </a:extLst>
          </p:cNvPr>
          <p:cNvCxnSpPr>
            <a:cxnSpLocks/>
          </p:cNvCxnSpPr>
          <p:nvPr/>
        </p:nvCxnSpPr>
        <p:spPr>
          <a:xfrm>
            <a:off x="533400" y="6021388"/>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057" name="Picture 2" descr="Резултат с изображение за „co-funded by the erasmus+ programme of the european union logo“">
            <a:extLst>
              <a:ext uri="{FF2B5EF4-FFF2-40B4-BE49-F238E27FC236}">
                <a16:creationId xmlns:a16="http://schemas.microsoft.com/office/drawing/2014/main" id="{418319F3-91B1-47BD-B33D-7DE01954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594FCB9A-E842-4569-824C-2680A40C34EE}"/>
              </a:ext>
            </a:extLst>
          </p:cNvPr>
          <p:cNvSpPr/>
          <p:nvPr/>
        </p:nvSpPr>
        <p:spPr>
          <a:xfrm>
            <a:off x="1181100" y="5092684"/>
            <a:ext cx="10058400" cy="369332"/>
          </a:xfrm>
          <a:prstGeom prst="rect">
            <a:avLst/>
          </a:prstGeom>
        </p:spPr>
        <p:txBody>
          <a:bodyPr wrap="square">
            <a:spAutoFit/>
          </a:bodyPr>
          <a:lstStyle/>
          <a:p>
            <a:pPr algn="ctr">
              <a:defRPr/>
            </a:pPr>
            <a:r>
              <a:rPr lang="en-US" b="1">
                <a:solidFill>
                  <a:srgbClr val="007EFA"/>
                </a:solidFill>
                <a:latin typeface="Arial" charset="0"/>
                <a:ea typeface="+mj-ea"/>
                <a:cs typeface="+mj-cs"/>
              </a:rPr>
              <a:t>ICT IN TEXTILE AND CLOTHING HIGHER EDUCATION AND BUSINESS</a:t>
            </a:r>
            <a:endParaRPr lang="bg-BG">
              <a:solidFill>
                <a:srgbClr val="007EFA"/>
              </a:solidFill>
              <a:latin typeface="Arial" charset="0"/>
            </a:endParaRPr>
          </a:p>
        </p:txBody>
      </p:sp>
      <p:sp>
        <p:nvSpPr>
          <p:cNvPr id="16" name="Rectangle 15">
            <a:extLst>
              <a:ext uri="{FF2B5EF4-FFF2-40B4-BE49-F238E27FC236}">
                <a16:creationId xmlns:a16="http://schemas.microsoft.com/office/drawing/2014/main" id="{F78EF5FC-4671-48E4-9323-EC652CE261E1}"/>
              </a:ext>
            </a:extLst>
          </p:cNvPr>
          <p:cNvSpPr/>
          <p:nvPr/>
        </p:nvSpPr>
        <p:spPr>
          <a:xfrm>
            <a:off x="3798094" y="5515421"/>
            <a:ext cx="4824412" cy="338137"/>
          </a:xfrm>
          <a:prstGeom prst="rect">
            <a:avLst/>
          </a:prstGeom>
        </p:spPr>
        <p:txBody>
          <a:bodyPr>
            <a:spAutoFit/>
          </a:bodyPr>
          <a:lstStyle/>
          <a:p>
            <a:pPr>
              <a:defRPr/>
            </a:pPr>
            <a:r>
              <a:rPr lang="en-US" sz="1600">
                <a:solidFill>
                  <a:prstClr val="black"/>
                </a:solidFill>
                <a:effectLst>
                  <a:outerShdw blurRad="50000" dist="30000" dir="5400000" algn="tl" rotWithShape="0">
                    <a:srgbClr val="000000">
                      <a:alpha val="30000"/>
                    </a:srgbClr>
                  </a:outerShdw>
                </a:effectLst>
                <a:latin typeface="Arial" charset="0"/>
                <a:ea typeface="+mj-ea"/>
                <a:cs typeface="+mj-cs"/>
              </a:rPr>
              <a:t>Project Nr. 612248-EPP-1-2019-1-BG-EPPKA2-KA</a:t>
            </a:r>
            <a:endParaRPr lang="bg-BG">
              <a:latin typeface="Arial" charset="0"/>
            </a:endParaRPr>
          </a:p>
        </p:txBody>
      </p:sp>
      <p:sp>
        <p:nvSpPr>
          <p:cNvPr id="9" name="Tijdelijke aanduiding voor dianummer 8">
            <a:extLst>
              <a:ext uri="{FF2B5EF4-FFF2-40B4-BE49-F238E27FC236}">
                <a16:creationId xmlns:a16="http://schemas.microsoft.com/office/drawing/2014/main" id="{31E4DC00-E5D3-43F5-B939-6E468718CE60}"/>
              </a:ext>
            </a:extLst>
          </p:cNvPr>
          <p:cNvSpPr>
            <a:spLocks noGrp="1"/>
          </p:cNvSpPr>
          <p:nvPr>
            <p:ph type="sldNum" sz="quarter" idx="12"/>
          </p:nvPr>
        </p:nvSpPr>
        <p:spPr>
          <a:xfrm>
            <a:off x="8991600" y="6356351"/>
            <a:ext cx="2844800" cy="365125"/>
          </a:xfrm>
        </p:spPr>
        <p:txBody>
          <a:bodyPr/>
          <a:lstStyle/>
          <a:p>
            <a:fld id="{C70E881D-A110-45C1-94FD-A162B8A7ADE9}" type="slidenum">
              <a:rPr lang="en-US" altLang="nl-BE" smtClean="0"/>
              <a:pPr/>
              <a:t>1</a:t>
            </a:fld>
            <a:endParaRPr lang="en-US" altLang="nl-BE"/>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10</a:t>
            </a:fld>
            <a:endParaRPr lang="en-US" altLang="nl-BE"/>
          </a:p>
        </p:txBody>
      </p:sp>
      <p:sp>
        <p:nvSpPr>
          <p:cNvPr id="10" name="Rectangle 9"/>
          <p:cNvSpPr/>
          <p:nvPr/>
        </p:nvSpPr>
        <p:spPr>
          <a:xfrm>
            <a:off x="622046" y="907650"/>
            <a:ext cx="5322291" cy="461665"/>
          </a:xfrm>
          <a:prstGeom prst="rect">
            <a:avLst/>
          </a:prstGeom>
        </p:spPr>
        <p:txBody>
          <a:bodyPr wrap="none">
            <a:spAutoFit/>
          </a:bodyPr>
          <a:lstStyle/>
          <a:p>
            <a:r>
              <a:rPr lang="en-US" sz="2400" b="1">
                <a:solidFill>
                  <a:srgbClr val="007DFA"/>
                </a:solidFill>
                <a:latin typeface="Arial Narrow" panose="020B0606020202030204" pitchFamily="34" charset="0"/>
              </a:rPr>
              <a:t>LESSON 2: Pattern and Screen Preparation</a:t>
            </a:r>
            <a:endParaRPr lang="en-US" sz="2400" b="1"/>
          </a:p>
        </p:txBody>
      </p:sp>
      <p:sp>
        <p:nvSpPr>
          <p:cNvPr id="4" name="Rectangle 3"/>
          <p:cNvSpPr/>
          <p:nvPr/>
        </p:nvSpPr>
        <p:spPr>
          <a:xfrm>
            <a:off x="622046" y="1506585"/>
            <a:ext cx="11493754" cy="923330"/>
          </a:xfrm>
          <a:prstGeom prst="rect">
            <a:avLst/>
          </a:prstGeom>
        </p:spPr>
        <p:txBody>
          <a:bodyPr wrap="square">
            <a:spAutoFit/>
          </a:bodyPr>
          <a:lstStyle/>
          <a:p>
            <a:pPr marL="285750" lvl="0" indent="-285750">
              <a:lnSpc>
                <a:spcPct val="150000"/>
              </a:lnSpc>
              <a:spcAft>
                <a:spcPts val="0"/>
              </a:spcAft>
              <a:buFont typeface="Wingdings" panose="05000000000000000000" pitchFamily="2" charset="2"/>
              <a:buChar char="ü"/>
            </a:pPr>
            <a:r>
              <a:rPr lang="en-GB" b="1">
                <a:latin typeface="Arial Narrow" panose="020B0606020202030204" pitchFamily="34" charset="0"/>
                <a:ea typeface="Times New Roman" panose="02020603050405020304" pitchFamily="18" charset="0"/>
                <a:cs typeface="Times New Roman" panose="02020603050405020304" pitchFamily="18" charset="0"/>
              </a:rPr>
              <a:t>Digital tools in pattern-to-screen preparation (separation of the effects, size definition, methodology for complex images) </a:t>
            </a:r>
            <a:endParaRPr lang="hr-HR" b="1">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Selection and methodologies of screen preparation</a:t>
            </a:r>
            <a:endParaRPr lang="hr-HR" sz="180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944300" y="1531381"/>
            <a:ext cx="10896600" cy="528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543800" y="2737630"/>
            <a:ext cx="4648200" cy="1477328"/>
          </a:xfrm>
          <a:prstGeom prst="rect">
            <a:avLst/>
          </a:prstGeom>
          <a:noFill/>
        </p:spPr>
        <p:txBody>
          <a:bodyPr wrap="square" rtlCol="0">
            <a:spAutoFit/>
          </a:bodyPr>
          <a:lstStyle/>
          <a:p>
            <a:pPr marL="342900" indent="-342900" algn="just">
              <a:buFont typeface="+mj-lt"/>
              <a:buAutoNum type="arabicPeriod"/>
            </a:pPr>
            <a:r>
              <a:rPr lang="en-US" b="1">
                <a:solidFill>
                  <a:srgbClr val="007EFA"/>
                </a:solidFill>
                <a:latin typeface="Arial Narrow" panose="020B0606020202030204" pitchFamily="34" charset="0"/>
              </a:rPr>
              <a:t>Preparation of patterns with clearly defined boundaries between individual effects</a:t>
            </a:r>
          </a:p>
          <a:p>
            <a:pPr algn="just"/>
            <a:endParaRPr lang="en-US" b="1">
              <a:solidFill>
                <a:srgbClr val="007EFA"/>
              </a:solidFill>
              <a:latin typeface="Arial Narrow" panose="020B0606020202030204" pitchFamily="34" charset="0"/>
            </a:endParaRPr>
          </a:p>
          <a:p>
            <a:pPr algn="just"/>
            <a:r>
              <a:rPr lang="en-US">
                <a:latin typeface="Arial Narrow" panose="020B0606020202030204" pitchFamily="34" charset="0"/>
              </a:rPr>
              <a:t>Tutorial in Adobe Illustrator for separating the effects of a four-color, simple pattern – </a:t>
            </a:r>
            <a:r>
              <a:rPr lang="hr-HR">
                <a:latin typeface="Arial Narrow" panose="020B0606020202030204" pitchFamily="34" charset="0"/>
              </a:rPr>
              <a:t>for </a:t>
            </a:r>
            <a:r>
              <a:rPr lang="hr-HR" err="1">
                <a:latin typeface="Arial Narrow" panose="020B0606020202030204" pitchFamily="34" charset="0"/>
              </a:rPr>
              <a:t>students</a:t>
            </a:r>
            <a:endParaRPr lang="en-US">
              <a:latin typeface="Arial Narrow" panose="020B0606020202030204" pitchFamily="34" charset="0"/>
            </a:endParaRPr>
          </a:p>
        </p:txBody>
      </p:sp>
      <p:cxnSp>
        <p:nvCxnSpPr>
          <p:cNvPr id="14" name="Straight Arrow Connector 13"/>
          <p:cNvCxnSpPr/>
          <p:nvPr/>
        </p:nvCxnSpPr>
        <p:spPr>
          <a:xfrm>
            <a:off x="10668000" y="2162733"/>
            <a:ext cx="0" cy="5278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252233" y="2545790"/>
            <a:ext cx="7086600" cy="3986213"/>
          </a:xfrm>
          <a:prstGeom prst="rect">
            <a:avLst/>
          </a:prstGeom>
        </p:spPr>
      </p:pic>
    </p:spTree>
    <p:extLst>
      <p:ext uri="{BB962C8B-B14F-4D97-AF65-F5344CB8AC3E}">
        <p14:creationId xmlns:p14="http://schemas.microsoft.com/office/powerpoint/2010/main" val="390246719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995" r="7995" b="15329"/>
          <a:stretch/>
        </p:blipFill>
        <p:spPr>
          <a:xfrm>
            <a:off x="1447800" y="2721656"/>
            <a:ext cx="4592256" cy="3471271"/>
          </a:xfrm>
          <a:prstGeom prst="rect">
            <a:avLst/>
          </a:prstGeom>
        </p:spPr>
      </p:pic>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11</a:t>
            </a:fld>
            <a:endParaRPr lang="en-US" altLang="nl-BE"/>
          </a:p>
        </p:txBody>
      </p:sp>
      <p:sp>
        <p:nvSpPr>
          <p:cNvPr id="10" name="TextBox 9"/>
          <p:cNvSpPr txBox="1"/>
          <p:nvPr/>
        </p:nvSpPr>
        <p:spPr>
          <a:xfrm>
            <a:off x="533400" y="838200"/>
            <a:ext cx="7239000" cy="507831"/>
          </a:xfrm>
          <a:prstGeom prst="rect">
            <a:avLst/>
          </a:prstGeom>
          <a:noFill/>
        </p:spPr>
        <p:txBody>
          <a:bodyPr wrap="square" rtlCol="0">
            <a:spAutoFit/>
          </a:bodyPr>
          <a:lstStyle/>
          <a:p>
            <a:pPr marL="342900" indent="-342900" algn="just">
              <a:lnSpc>
                <a:spcPct val="150000"/>
              </a:lnSpc>
              <a:buFont typeface="+mj-lt"/>
              <a:buAutoNum type="arabicPeriod" startAt="2"/>
            </a:pPr>
            <a:r>
              <a:rPr lang="en-US" b="1">
                <a:solidFill>
                  <a:srgbClr val="007EFA"/>
                </a:solidFill>
                <a:latin typeface="Arial Narrow" panose="020B0606020202030204" pitchFamily="34" charset="0"/>
              </a:rPr>
              <a:t>Preparation of patterns with defined color separation but raster effects -</a:t>
            </a:r>
            <a:endParaRPr lang="en-US">
              <a:latin typeface="Arial Narrow" panose="020B0606020202030204" pitchFamily="34" charset="0"/>
            </a:endParaRPr>
          </a:p>
        </p:txBody>
      </p:sp>
      <p:pic>
        <p:nvPicPr>
          <p:cNvPr id="4" name="Picture 3"/>
          <p:cNvPicPr>
            <a:picLocks noChangeAspect="1"/>
          </p:cNvPicPr>
          <p:nvPr/>
        </p:nvPicPr>
        <p:blipFill>
          <a:blip r:embed="rId6"/>
          <a:stretch>
            <a:fillRect/>
          </a:stretch>
        </p:blipFill>
        <p:spPr>
          <a:xfrm>
            <a:off x="5558708" y="1450202"/>
            <a:ext cx="6354535" cy="3974106"/>
          </a:xfrm>
          <a:prstGeom prst="rect">
            <a:avLst/>
          </a:prstGeom>
          <a:ln>
            <a:noFill/>
          </a:ln>
          <a:effectLst>
            <a:outerShdw blurRad="190500" algn="tl" rotWithShape="0">
              <a:srgbClr val="000000">
                <a:alpha val="70000"/>
              </a:srgbClr>
            </a:outerShdw>
          </a:effectLst>
        </p:spPr>
      </p:pic>
      <p:sp>
        <p:nvSpPr>
          <p:cNvPr id="5" name="Rectangle 4"/>
          <p:cNvSpPr/>
          <p:nvPr/>
        </p:nvSpPr>
        <p:spPr>
          <a:xfrm>
            <a:off x="164362" y="1388471"/>
            <a:ext cx="5245838" cy="1333185"/>
          </a:xfrm>
          <a:prstGeom prst="rect">
            <a:avLst/>
          </a:prstGeom>
        </p:spPr>
        <p:txBody>
          <a:bodyPr wrap="square">
            <a:spAutoFit/>
          </a:bodyPr>
          <a:lstStyle/>
          <a:p>
            <a:pPr algn="just">
              <a:lnSpc>
                <a:spcPct val="112000"/>
              </a:lnSpc>
            </a:pPr>
            <a:r>
              <a:rPr lang="en-US">
                <a:latin typeface="Arial Narrow" panose="020B0606020202030204" pitchFamily="34" charset="0"/>
              </a:rPr>
              <a:t>Tutorial for simple color separation with usage of raster</a:t>
            </a:r>
            <a:r>
              <a:rPr lang="hr-HR">
                <a:latin typeface="Arial Narrow" panose="020B0606020202030204" pitchFamily="34" charset="0"/>
              </a:rPr>
              <a:t> - </a:t>
            </a:r>
            <a:r>
              <a:rPr lang="en-US">
                <a:latin typeface="Arial Narrow" panose="020B0606020202030204" pitchFamily="34" charset="0"/>
              </a:rPr>
              <a:t>for medium complex samples where there are shadowy transitions, but the defined colors can still be clearly separated</a:t>
            </a:r>
          </a:p>
        </p:txBody>
      </p:sp>
    </p:spTree>
    <p:extLst>
      <p:ext uri="{BB962C8B-B14F-4D97-AF65-F5344CB8AC3E}">
        <p14:creationId xmlns:p14="http://schemas.microsoft.com/office/powerpoint/2010/main" val="221502429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12</a:t>
            </a:fld>
            <a:endParaRPr lang="en-US" altLang="nl-BE"/>
          </a:p>
        </p:txBody>
      </p:sp>
      <p:sp>
        <p:nvSpPr>
          <p:cNvPr id="10" name="TextBox 9"/>
          <p:cNvSpPr txBox="1"/>
          <p:nvPr/>
        </p:nvSpPr>
        <p:spPr>
          <a:xfrm>
            <a:off x="533400" y="838200"/>
            <a:ext cx="7239000" cy="455381"/>
          </a:xfrm>
          <a:prstGeom prst="rect">
            <a:avLst/>
          </a:prstGeom>
          <a:noFill/>
        </p:spPr>
        <p:txBody>
          <a:bodyPr wrap="square" rtlCol="0">
            <a:spAutoFit/>
          </a:bodyPr>
          <a:lstStyle/>
          <a:p>
            <a:pPr marL="342900" indent="-342900" algn="just">
              <a:lnSpc>
                <a:spcPct val="150000"/>
              </a:lnSpc>
              <a:buFont typeface="+mj-lt"/>
              <a:buAutoNum type="arabicPeriod" startAt="3"/>
            </a:pPr>
            <a:r>
              <a:rPr lang="en-US" b="1">
                <a:solidFill>
                  <a:srgbClr val="007EFA"/>
                </a:solidFill>
                <a:latin typeface="Arial Narrow" panose="020B0606020202030204" pitchFamily="34" charset="0"/>
              </a:rPr>
              <a:t>Preparation of complex patterns with undefined number of colors</a:t>
            </a:r>
            <a:endParaRPr lang="en-US">
              <a:latin typeface="Arial Narrow" panose="020B0606020202030204" pitchFamily="34" charset="0"/>
            </a:endParaRPr>
          </a:p>
        </p:txBody>
      </p:sp>
      <p:sp>
        <p:nvSpPr>
          <p:cNvPr id="13" name="Rectangle 12"/>
          <p:cNvSpPr/>
          <p:nvPr/>
        </p:nvSpPr>
        <p:spPr>
          <a:xfrm>
            <a:off x="164362" y="1388471"/>
            <a:ext cx="5245838" cy="4435317"/>
          </a:xfrm>
          <a:prstGeom prst="rect">
            <a:avLst/>
          </a:prstGeom>
        </p:spPr>
        <p:txBody>
          <a:bodyPr wrap="square">
            <a:spAutoFit/>
          </a:bodyPr>
          <a:lstStyle/>
          <a:p>
            <a:pPr algn="just">
              <a:lnSpc>
                <a:spcPct val="112000"/>
              </a:lnSpc>
            </a:pPr>
            <a:r>
              <a:rPr lang="en-US">
                <a:latin typeface="Arial Narrow" panose="020B0606020202030204" pitchFamily="34" charset="0"/>
              </a:rPr>
              <a:t>Tutorial for preparing complex images, in which the number of colors and the boundaries between colored effects cannot be clearly defined. In such images, raster separation is performed in preparation for four-color screen printing in CMYK process inks.</a:t>
            </a:r>
          </a:p>
          <a:p>
            <a:pPr algn="just">
              <a:lnSpc>
                <a:spcPct val="112000"/>
              </a:lnSpc>
            </a:pPr>
            <a:endParaRPr lang="en-US">
              <a:latin typeface="Arial Narrow" panose="020B0606020202030204" pitchFamily="34" charset="0"/>
            </a:endParaRPr>
          </a:p>
          <a:p>
            <a:pPr algn="just">
              <a:lnSpc>
                <a:spcPct val="112000"/>
              </a:lnSpc>
            </a:pPr>
            <a:r>
              <a:rPr lang="en-US">
                <a:latin typeface="Arial Narrow" panose="020B0606020202030204" pitchFamily="34" charset="0"/>
              </a:rPr>
              <a:t>Required skills and knowledge:</a:t>
            </a:r>
          </a:p>
          <a:p>
            <a:pPr marL="285750" indent="-285750" algn="just">
              <a:lnSpc>
                <a:spcPct val="112000"/>
              </a:lnSpc>
              <a:buFont typeface="Wingdings" panose="05000000000000000000" pitchFamily="2" charset="2"/>
              <a:buChar char="ü"/>
            </a:pPr>
            <a:r>
              <a:rPr lang="en-US">
                <a:latin typeface="Arial Narrow" panose="020B0606020202030204" pitchFamily="34" charset="0"/>
              </a:rPr>
              <a:t>Understanding the relationship between raster fineness and screen mesh fineness</a:t>
            </a:r>
          </a:p>
          <a:p>
            <a:pPr marL="285750" indent="-285750" algn="just">
              <a:lnSpc>
                <a:spcPct val="112000"/>
              </a:lnSpc>
              <a:buFont typeface="Wingdings" panose="05000000000000000000" pitchFamily="2" charset="2"/>
              <a:buChar char="ü"/>
            </a:pPr>
            <a:r>
              <a:rPr lang="en-US">
                <a:latin typeface="Arial Narrow" panose="020B0606020202030204" pitchFamily="34" charset="0"/>
              </a:rPr>
              <a:t>Calculation of raster fineness relative to screen mesh</a:t>
            </a:r>
          </a:p>
          <a:p>
            <a:pPr marL="285750" indent="-285750" algn="just">
              <a:lnSpc>
                <a:spcPct val="112000"/>
              </a:lnSpc>
              <a:buFont typeface="Wingdings" panose="05000000000000000000" pitchFamily="2" charset="2"/>
              <a:buChar char="ü"/>
            </a:pPr>
            <a:r>
              <a:rPr lang="en-US">
                <a:latin typeface="Arial Narrow" panose="020B0606020202030204" pitchFamily="34" charset="0"/>
              </a:rPr>
              <a:t>Adjusting the frequency and shape of the raster dot depending on the characteristics of the sample, screen and textile material to be printed</a:t>
            </a:r>
          </a:p>
          <a:p>
            <a:pPr marL="285750" indent="-285750" algn="just">
              <a:lnSpc>
                <a:spcPct val="112000"/>
              </a:lnSpc>
              <a:buFont typeface="Wingdings" panose="05000000000000000000" pitchFamily="2" charset="2"/>
              <a:buChar char="ü"/>
            </a:pPr>
            <a:r>
              <a:rPr lang="en-US">
                <a:latin typeface="Arial Narrow" panose="020B0606020202030204" pitchFamily="34" charset="0"/>
              </a:rPr>
              <a:t>Understanding the laws of subtractive color mixing</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8958"/>
          <a:stretch/>
        </p:blipFill>
        <p:spPr>
          <a:xfrm>
            <a:off x="6934200" y="808049"/>
            <a:ext cx="5105400" cy="315435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3429000"/>
            <a:ext cx="6005509" cy="3378099"/>
          </a:xfrm>
          <a:prstGeom prst="rect">
            <a:avLst/>
          </a:prstGeom>
        </p:spPr>
      </p:pic>
    </p:spTree>
    <p:extLst>
      <p:ext uri="{BB962C8B-B14F-4D97-AF65-F5344CB8AC3E}">
        <p14:creationId xmlns:p14="http://schemas.microsoft.com/office/powerpoint/2010/main" val="79456754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13</a:t>
            </a:fld>
            <a:endParaRPr lang="en-US" altLang="nl-BE"/>
          </a:p>
        </p:txBody>
      </p:sp>
      <p:sp>
        <p:nvSpPr>
          <p:cNvPr id="13" name="Rectangle 12"/>
          <p:cNvSpPr/>
          <p:nvPr/>
        </p:nvSpPr>
        <p:spPr>
          <a:xfrm>
            <a:off x="622046" y="1066800"/>
            <a:ext cx="10503154" cy="923330"/>
          </a:xfrm>
          <a:prstGeom prst="rect">
            <a:avLst/>
          </a:prstGeom>
        </p:spPr>
        <p:txBody>
          <a:bodyPr wrap="square">
            <a:spAutoFit/>
          </a:bodyPr>
          <a:lstStyle/>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Digital tools in pattern-to-screen preparation (separation of the effects, size definition, methodology for complex images) </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ü"/>
            </a:pPr>
            <a:r>
              <a:rPr lang="en-GB" b="1">
                <a:latin typeface="Arial Narrow" panose="020B0606020202030204" pitchFamily="34" charset="0"/>
                <a:ea typeface="Times New Roman" panose="02020603050405020304" pitchFamily="18" charset="0"/>
                <a:cs typeface="Times New Roman" panose="02020603050405020304" pitchFamily="18" charset="0"/>
              </a:rPr>
              <a:t>Selection and methodologies of screen preparation</a:t>
            </a:r>
            <a:endParaRPr lang="hr-HR" sz="1800" b="1">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14" name="Rectangle 13"/>
          <p:cNvSpPr/>
          <p:nvPr/>
        </p:nvSpPr>
        <p:spPr>
          <a:xfrm>
            <a:off x="967450" y="1515192"/>
            <a:ext cx="4648200" cy="528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1629418" y="2090405"/>
            <a:ext cx="0" cy="5278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95300" y="2524671"/>
            <a:ext cx="3276600" cy="646331"/>
          </a:xfrm>
          <a:prstGeom prst="rect">
            <a:avLst/>
          </a:prstGeom>
          <a:noFill/>
        </p:spPr>
        <p:txBody>
          <a:bodyPr wrap="square" rtlCol="0">
            <a:spAutoFit/>
          </a:bodyPr>
          <a:lstStyle/>
          <a:p>
            <a:pPr marL="285750" indent="-285750">
              <a:buFont typeface="Wingdings" panose="05000000000000000000" pitchFamily="2" charset="2"/>
              <a:buChar char="q"/>
            </a:pPr>
            <a:r>
              <a:rPr lang="en-US">
                <a:latin typeface="Arial Narrow" panose="020B0606020202030204" pitchFamily="34" charset="0"/>
              </a:rPr>
              <a:t>Flat screens</a:t>
            </a:r>
          </a:p>
          <a:p>
            <a:pPr marL="285750" indent="-285750">
              <a:buFont typeface="Wingdings" panose="05000000000000000000" pitchFamily="2" charset="2"/>
              <a:buChar char="q"/>
            </a:pPr>
            <a:r>
              <a:rPr lang="en-US">
                <a:latin typeface="Arial Narrow" panose="020B0606020202030204" pitchFamily="34" charset="0"/>
              </a:rPr>
              <a:t>Rotary screens</a:t>
            </a:r>
          </a:p>
        </p:txBody>
      </p:sp>
      <p:cxnSp>
        <p:nvCxnSpPr>
          <p:cNvPr id="16" name="Straight Arrow Connector 15"/>
          <p:cNvCxnSpPr/>
          <p:nvPr/>
        </p:nvCxnSpPr>
        <p:spPr>
          <a:xfrm>
            <a:off x="1634522" y="3196597"/>
            <a:ext cx="0" cy="5278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67450" y="3703064"/>
            <a:ext cx="3276600" cy="1200329"/>
          </a:xfrm>
          <a:prstGeom prst="rect">
            <a:avLst/>
          </a:prstGeom>
          <a:noFill/>
        </p:spPr>
        <p:txBody>
          <a:bodyPr wrap="square" rtlCol="0">
            <a:spAutoFit/>
          </a:bodyPr>
          <a:lstStyle/>
          <a:p>
            <a:r>
              <a:rPr lang="en-US">
                <a:latin typeface="Arial Narrow" panose="020B0606020202030204" pitchFamily="34" charset="0"/>
              </a:rPr>
              <a:t>CAD systems for:</a:t>
            </a:r>
          </a:p>
          <a:p>
            <a:pPr marL="450850" indent="-285750">
              <a:buFont typeface="Wingdings" panose="05000000000000000000" pitchFamily="2" charset="2"/>
              <a:buChar char="q"/>
            </a:pPr>
            <a:r>
              <a:rPr lang="en-US">
                <a:latin typeface="Arial Narrow" panose="020B0606020202030204" pitchFamily="34" charset="0"/>
              </a:rPr>
              <a:t>Light exposure</a:t>
            </a:r>
          </a:p>
          <a:p>
            <a:pPr marL="450850" indent="-285750">
              <a:buFont typeface="Wingdings" panose="05000000000000000000" pitchFamily="2" charset="2"/>
              <a:buChar char="q"/>
            </a:pPr>
            <a:r>
              <a:rPr lang="en-US">
                <a:latin typeface="Arial Narrow" panose="020B0606020202030204" pitchFamily="34" charset="0"/>
              </a:rPr>
              <a:t>Laser exposure</a:t>
            </a:r>
          </a:p>
          <a:p>
            <a:pPr marL="450850" indent="-285750">
              <a:buFont typeface="Wingdings" panose="05000000000000000000" pitchFamily="2" charset="2"/>
              <a:buChar char="q"/>
            </a:pPr>
            <a:r>
              <a:rPr lang="en-US">
                <a:latin typeface="Arial Narrow" panose="020B0606020202030204" pitchFamily="34" charset="0"/>
              </a:rPr>
              <a:t>Laser engraving</a:t>
            </a:r>
          </a:p>
        </p:txBody>
      </p:sp>
      <p:pic>
        <p:nvPicPr>
          <p:cNvPr id="18" name="Picture 17"/>
          <p:cNvPicPr>
            <a:picLocks noChangeAspect="1"/>
          </p:cNvPicPr>
          <p:nvPr/>
        </p:nvPicPr>
        <p:blipFill rotWithShape="1">
          <a:blip r:embed="rId5"/>
          <a:srcRect l="39460" t="23954" r="4504" b="7564"/>
          <a:stretch/>
        </p:blipFill>
        <p:spPr>
          <a:xfrm>
            <a:off x="7847038" y="2466921"/>
            <a:ext cx="4170684" cy="2867079"/>
          </a:xfrm>
          <a:prstGeom prst="rect">
            <a:avLst/>
          </a:prstGeom>
        </p:spPr>
      </p:pic>
      <p:pic>
        <p:nvPicPr>
          <p:cNvPr id="4" name="Picture 3"/>
          <p:cNvPicPr>
            <a:picLocks noChangeAspect="1"/>
          </p:cNvPicPr>
          <p:nvPr/>
        </p:nvPicPr>
        <p:blipFill rotWithShape="1">
          <a:blip r:embed="rId6"/>
          <a:srcRect l="27010" t="18075" r="10631" b="6527"/>
          <a:stretch/>
        </p:blipFill>
        <p:spPr>
          <a:xfrm>
            <a:off x="3370187" y="2428505"/>
            <a:ext cx="4271940" cy="2905495"/>
          </a:xfrm>
          <a:prstGeom prst="rect">
            <a:avLst/>
          </a:prstGeom>
        </p:spPr>
      </p:pic>
    </p:spTree>
    <p:extLst>
      <p:ext uri="{BB962C8B-B14F-4D97-AF65-F5344CB8AC3E}">
        <p14:creationId xmlns:p14="http://schemas.microsoft.com/office/powerpoint/2010/main" val="19752321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14</a:t>
            </a:fld>
            <a:endParaRPr lang="en-US" altLang="nl-BE"/>
          </a:p>
        </p:txBody>
      </p:sp>
      <p:sp>
        <p:nvSpPr>
          <p:cNvPr id="16" name="Rectangle 15"/>
          <p:cNvSpPr/>
          <p:nvPr/>
        </p:nvSpPr>
        <p:spPr>
          <a:xfrm>
            <a:off x="622046" y="907650"/>
            <a:ext cx="3921266" cy="461665"/>
          </a:xfrm>
          <a:prstGeom prst="rect">
            <a:avLst/>
          </a:prstGeom>
        </p:spPr>
        <p:txBody>
          <a:bodyPr wrap="none">
            <a:spAutoFit/>
          </a:bodyPr>
          <a:lstStyle/>
          <a:p>
            <a:r>
              <a:rPr lang="en-US" sz="2400" b="1">
                <a:solidFill>
                  <a:srgbClr val="007DFA"/>
                </a:solidFill>
                <a:latin typeface="Arial Narrow" panose="020B0606020202030204" pitchFamily="34" charset="0"/>
              </a:rPr>
              <a:t>LESSON 3: Dyes and Pigments</a:t>
            </a:r>
            <a:endParaRPr lang="en-US" sz="2400" b="1"/>
          </a:p>
        </p:txBody>
      </p:sp>
      <p:sp>
        <p:nvSpPr>
          <p:cNvPr id="6" name="Rectangle 5"/>
          <p:cNvSpPr/>
          <p:nvPr/>
        </p:nvSpPr>
        <p:spPr>
          <a:xfrm>
            <a:off x="742709" y="1514964"/>
            <a:ext cx="6953492" cy="1643399"/>
          </a:xfrm>
          <a:prstGeom prst="rect">
            <a:avLst/>
          </a:prstGeom>
        </p:spPr>
        <p:txBody>
          <a:bodyPr wrap="square">
            <a:spAutoFit/>
          </a:bodyPr>
          <a:lstStyle/>
          <a:p>
            <a:pPr marL="285750" lvl="0" indent="-285750" algn="just">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Basic definition of dyes and pigments, structural and chemical difference between dyes and pigments, selection</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gn="just">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Dyes and pigments with special effects (</a:t>
            </a:r>
            <a:r>
              <a:rPr lang="en-GB" err="1">
                <a:latin typeface="Arial Narrow" panose="020B0606020202030204" pitchFamily="34" charset="0"/>
                <a:ea typeface="Times New Roman" panose="02020603050405020304" pitchFamily="18" charset="0"/>
                <a:cs typeface="Times New Roman" panose="02020603050405020304" pitchFamily="18" charset="0"/>
              </a:rPr>
              <a:t>thermochromic</a:t>
            </a:r>
            <a:r>
              <a:rPr lang="en-GB">
                <a:latin typeface="Arial Narrow" panose="020B0606020202030204" pitchFamily="34" charset="0"/>
                <a:ea typeface="Times New Roman" panose="02020603050405020304" pitchFamily="18" charset="0"/>
                <a:cs typeface="Times New Roman" panose="02020603050405020304" pitchFamily="18" charset="0"/>
              </a:rPr>
              <a:t>, photochromic, fluorescent, phosphorescent, biomimetic)</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gn="just">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Mechanisms of textile material and dyes/pigments interaction </a:t>
            </a:r>
            <a:endParaRPr lang="hr-HR" sz="180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17" name="TextBox 78"/>
          <p:cNvSpPr txBox="1">
            <a:spLocks noChangeArrowheads="1"/>
          </p:cNvSpPr>
          <p:nvPr/>
        </p:nvSpPr>
        <p:spPr bwMode="auto">
          <a:xfrm>
            <a:off x="6225791" y="3142416"/>
            <a:ext cx="3440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800" b="1">
                <a:solidFill>
                  <a:srgbClr val="0070C0"/>
                </a:solidFill>
                <a:latin typeface="Arial Narrow" panose="020B0606020202030204" pitchFamily="34" charset="0"/>
              </a:rPr>
              <a:t>Cellulose fibers (cotton, flax, hemp)</a:t>
            </a:r>
          </a:p>
        </p:txBody>
      </p:sp>
      <p:sp>
        <p:nvSpPr>
          <p:cNvPr id="18" name="TextBox 79"/>
          <p:cNvSpPr txBox="1">
            <a:spLocks noChangeArrowheads="1"/>
          </p:cNvSpPr>
          <p:nvPr/>
        </p:nvSpPr>
        <p:spPr bwMode="auto">
          <a:xfrm>
            <a:off x="10086975" y="2067109"/>
            <a:ext cx="1728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Reactive dyes</a:t>
            </a:r>
          </a:p>
        </p:txBody>
      </p:sp>
      <p:sp>
        <p:nvSpPr>
          <p:cNvPr id="19" name="TextBox 80"/>
          <p:cNvSpPr txBox="1">
            <a:spLocks noChangeArrowheads="1"/>
          </p:cNvSpPr>
          <p:nvPr/>
        </p:nvSpPr>
        <p:spPr bwMode="auto">
          <a:xfrm>
            <a:off x="10086975" y="2456847"/>
            <a:ext cx="1728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Direct dyes </a:t>
            </a:r>
          </a:p>
        </p:txBody>
      </p:sp>
      <p:sp>
        <p:nvSpPr>
          <p:cNvPr id="20" name="TextBox 81"/>
          <p:cNvSpPr txBox="1">
            <a:spLocks noChangeArrowheads="1"/>
          </p:cNvSpPr>
          <p:nvPr/>
        </p:nvSpPr>
        <p:spPr bwMode="auto">
          <a:xfrm>
            <a:off x="10086975" y="2869534"/>
            <a:ext cx="1728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Vat  dyes </a:t>
            </a:r>
          </a:p>
        </p:txBody>
      </p:sp>
      <p:sp>
        <p:nvSpPr>
          <p:cNvPr id="21" name="TextBox 82"/>
          <p:cNvSpPr txBox="1">
            <a:spLocks noChangeArrowheads="1"/>
          </p:cNvSpPr>
          <p:nvPr/>
        </p:nvSpPr>
        <p:spPr bwMode="auto">
          <a:xfrm>
            <a:off x="6225791" y="4070339"/>
            <a:ext cx="2447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800" b="1">
                <a:solidFill>
                  <a:srgbClr val="0070C0"/>
                </a:solidFill>
                <a:latin typeface="Arial Narrow" panose="020B0606020202030204" pitchFamily="34" charset="0"/>
              </a:rPr>
              <a:t>Protein fibers (wool, silk)</a:t>
            </a:r>
          </a:p>
        </p:txBody>
      </p:sp>
      <p:sp>
        <p:nvSpPr>
          <p:cNvPr id="22" name="TextBox 83"/>
          <p:cNvSpPr txBox="1">
            <a:spLocks noChangeArrowheads="1"/>
          </p:cNvSpPr>
          <p:nvPr/>
        </p:nvSpPr>
        <p:spPr bwMode="auto">
          <a:xfrm>
            <a:off x="9375733" y="3584231"/>
            <a:ext cx="1728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Reactive dyes</a:t>
            </a:r>
          </a:p>
        </p:txBody>
      </p:sp>
      <p:sp>
        <p:nvSpPr>
          <p:cNvPr id="23" name="TextBox 84"/>
          <p:cNvSpPr txBox="1">
            <a:spLocks noChangeArrowheads="1"/>
          </p:cNvSpPr>
          <p:nvPr/>
        </p:nvSpPr>
        <p:spPr bwMode="auto">
          <a:xfrm>
            <a:off x="9375733" y="3881956"/>
            <a:ext cx="1728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Acid dyes </a:t>
            </a:r>
          </a:p>
        </p:txBody>
      </p:sp>
      <p:sp>
        <p:nvSpPr>
          <p:cNvPr id="24" name="TextBox 85"/>
          <p:cNvSpPr txBox="1">
            <a:spLocks noChangeArrowheads="1"/>
          </p:cNvSpPr>
          <p:nvPr/>
        </p:nvSpPr>
        <p:spPr bwMode="auto">
          <a:xfrm>
            <a:off x="9375733" y="4165088"/>
            <a:ext cx="1728787" cy="30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Basic  dyes </a:t>
            </a:r>
          </a:p>
        </p:txBody>
      </p:sp>
      <p:sp>
        <p:nvSpPr>
          <p:cNvPr id="28" name="TextBox 89"/>
          <p:cNvSpPr txBox="1">
            <a:spLocks noChangeArrowheads="1"/>
          </p:cNvSpPr>
          <p:nvPr/>
        </p:nvSpPr>
        <p:spPr bwMode="auto">
          <a:xfrm>
            <a:off x="9387970" y="4462676"/>
            <a:ext cx="2575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Metal complex 1:1</a:t>
            </a:r>
            <a:r>
              <a:rPr lang="hr-HR" altLang="sr-Latn-RS" sz="1600">
                <a:solidFill>
                  <a:srgbClr val="0070C0"/>
                </a:solidFill>
                <a:latin typeface="Arial Narrow" panose="020B0606020202030204" pitchFamily="34" charset="0"/>
              </a:rPr>
              <a:t> </a:t>
            </a:r>
            <a:r>
              <a:rPr lang="en-US" altLang="sr-Latn-RS" sz="1600">
                <a:solidFill>
                  <a:srgbClr val="0070C0"/>
                </a:solidFill>
                <a:latin typeface="Arial Narrow" panose="020B0606020202030204" pitchFamily="34" charset="0"/>
              </a:rPr>
              <a:t>and 1:2 dyes </a:t>
            </a:r>
          </a:p>
        </p:txBody>
      </p:sp>
      <p:sp>
        <p:nvSpPr>
          <p:cNvPr id="33" name="TextBox 94"/>
          <p:cNvSpPr txBox="1">
            <a:spLocks noChangeArrowheads="1"/>
          </p:cNvSpPr>
          <p:nvPr/>
        </p:nvSpPr>
        <p:spPr bwMode="auto">
          <a:xfrm>
            <a:off x="6158634" y="5009946"/>
            <a:ext cx="3252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800" b="1">
                <a:solidFill>
                  <a:srgbClr val="0070C0"/>
                </a:solidFill>
                <a:latin typeface="Arial Narrow" panose="020B0606020202030204" pitchFamily="34" charset="0"/>
              </a:rPr>
              <a:t>Synthetic fibers (PES, PA, PAN)</a:t>
            </a:r>
          </a:p>
        </p:txBody>
      </p:sp>
      <p:sp>
        <p:nvSpPr>
          <p:cNvPr id="34" name="TextBox 95"/>
          <p:cNvSpPr txBox="1">
            <a:spLocks noChangeArrowheads="1"/>
          </p:cNvSpPr>
          <p:nvPr/>
        </p:nvSpPr>
        <p:spPr bwMode="auto">
          <a:xfrm>
            <a:off x="10158413" y="5029200"/>
            <a:ext cx="1728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sr-Latn-RS" sz="1600">
                <a:solidFill>
                  <a:srgbClr val="0070C0"/>
                </a:solidFill>
                <a:latin typeface="Arial Narrow" panose="020B0606020202030204" pitchFamily="34" charset="0"/>
              </a:rPr>
              <a:t>Disperse dyes </a:t>
            </a:r>
          </a:p>
        </p:txBody>
      </p:sp>
      <p:cxnSp>
        <p:nvCxnSpPr>
          <p:cNvPr id="35" name="Straight Arrow Connector 34"/>
          <p:cNvCxnSpPr/>
          <p:nvPr/>
        </p:nvCxnSpPr>
        <p:spPr>
          <a:xfrm>
            <a:off x="9191625" y="5204025"/>
            <a:ext cx="895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Rectangle 45070"/>
          <p:cNvSpPr>
            <a:spLocks noChangeArrowheads="1"/>
          </p:cNvSpPr>
          <p:nvPr/>
        </p:nvSpPr>
        <p:spPr bwMode="auto">
          <a:xfrm>
            <a:off x="381000" y="3567120"/>
            <a:ext cx="546856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120000"/>
              </a:lnSpc>
              <a:spcBef>
                <a:spcPct val="0"/>
              </a:spcBef>
              <a:buFontTx/>
              <a:buNone/>
            </a:pPr>
            <a:r>
              <a:rPr lang="en-US" altLang="sr-Latn-RS" sz="1800" b="1" i="1">
                <a:latin typeface="Arial Narrow" panose="020B0606020202030204" pitchFamily="34" charset="0"/>
              </a:rPr>
              <a:t>Dyes</a:t>
            </a:r>
            <a:r>
              <a:rPr lang="en-US" altLang="sr-Latn-RS" sz="1800">
                <a:latin typeface="Arial Narrow" panose="020B0606020202030204" pitchFamily="34" charset="0"/>
              </a:rPr>
              <a:t> are </a:t>
            </a:r>
            <a:r>
              <a:rPr lang="en-US" altLang="sr-Latn-RS" sz="1800" err="1">
                <a:latin typeface="Arial Narrow" panose="020B0606020202030204" pitchFamily="34" charset="0"/>
              </a:rPr>
              <a:t>coloured</a:t>
            </a:r>
            <a:r>
              <a:rPr lang="en-US" altLang="sr-Latn-RS" sz="1800">
                <a:latin typeface="Arial Narrow" panose="020B0606020202030204" pitchFamily="34" charset="0"/>
              </a:rPr>
              <a:t>, mostly organic, </a:t>
            </a:r>
            <a:r>
              <a:rPr lang="en-US" altLang="sr-Latn-RS" sz="1800" b="1" i="1">
                <a:latin typeface="Arial Narrow" panose="020B0606020202030204" pitchFamily="34" charset="0"/>
              </a:rPr>
              <a:t>water soluble </a:t>
            </a:r>
            <a:r>
              <a:rPr lang="en-US" altLang="sr-Latn-RS" sz="1800">
                <a:latin typeface="Arial Narrow" panose="020B0606020202030204" pitchFamily="34" charset="0"/>
              </a:rPr>
              <a:t>chemical compounds which absorb light in visible spectrum.</a:t>
            </a:r>
            <a:r>
              <a:rPr lang="hr-HR" altLang="sr-Latn-RS" sz="1800">
                <a:latin typeface="Arial Narrow" panose="020B0606020202030204" pitchFamily="34" charset="0"/>
              </a:rPr>
              <a:t> </a:t>
            </a:r>
            <a:r>
              <a:rPr lang="en-US" altLang="sr-Latn-RS" sz="1800" b="1" i="1">
                <a:latin typeface="Arial Narrow" panose="020B0606020202030204" pitchFamily="34" charset="0"/>
              </a:rPr>
              <a:t>Dyes</a:t>
            </a:r>
            <a:r>
              <a:rPr lang="en-US" altLang="sr-Latn-RS" sz="1800">
                <a:latin typeface="Arial Narrow" panose="020B0606020202030204" pitchFamily="34" charset="0"/>
              </a:rPr>
              <a:t> have certain affinity towards textile </a:t>
            </a:r>
            <a:r>
              <a:rPr lang="en-US" altLang="sr-Latn-RS" sz="1800" err="1">
                <a:latin typeface="Arial Narrow" panose="020B0606020202030204" pitchFamily="34" charset="0"/>
              </a:rPr>
              <a:t>fibre</a:t>
            </a:r>
            <a:r>
              <a:rPr lang="en-US" altLang="sr-Latn-RS" sz="1800">
                <a:latin typeface="Arial Narrow" panose="020B0606020202030204" pitchFamily="34" charset="0"/>
              </a:rPr>
              <a:t> and bond chemically with textile fiber over functional groups, giving a certain </a:t>
            </a:r>
            <a:r>
              <a:rPr lang="en-US" altLang="sr-Latn-RS" sz="1800" err="1">
                <a:latin typeface="Arial Narrow" panose="020B0606020202030204" pitchFamily="34" charset="0"/>
              </a:rPr>
              <a:t>colour</a:t>
            </a:r>
            <a:r>
              <a:rPr lang="en-US" altLang="sr-Latn-RS" sz="1800">
                <a:latin typeface="Arial Narrow" panose="020B0606020202030204" pitchFamily="34" charset="0"/>
              </a:rPr>
              <a:t> to textile. </a:t>
            </a:r>
          </a:p>
        </p:txBody>
      </p:sp>
      <p:cxnSp>
        <p:nvCxnSpPr>
          <p:cNvPr id="37" name="Straight Arrow Connector 36"/>
          <p:cNvCxnSpPr/>
          <p:nvPr/>
        </p:nvCxnSpPr>
        <p:spPr>
          <a:xfrm flipV="1">
            <a:off x="9535283" y="2405249"/>
            <a:ext cx="551692" cy="86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535283" y="2699672"/>
            <a:ext cx="606390" cy="569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20" idx="1"/>
          </p:cNvCxnSpPr>
          <p:nvPr/>
        </p:nvCxnSpPr>
        <p:spPr>
          <a:xfrm flipV="1">
            <a:off x="9535283" y="3038603"/>
            <a:ext cx="551692" cy="224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1" idx="3"/>
            <a:endCxn id="22" idx="1"/>
          </p:cNvCxnSpPr>
          <p:nvPr/>
        </p:nvCxnSpPr>
        <p:spPr>
          <a:xfrm flipV="1">
            <a:off x="8673716" y="3754094"/>
            <a:ext cx="702017" cy="500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21" idx="3"/>
            <a:endCxn id="23" idx="1"/>
          </p:cNvCxnSpPr>
          <p:nvPr/>
        </p:nvCxnSpPr>
        <p:spPr>
          <a:xfrm flipV="1">
            <a:off x="8673716" y="4051819"/>
            <a:ext cx="702017" cy="203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1" idx="3"/>
            <a:endCxn id="24" idx="1"/>
          </p:cNvCxnSpPr>
          <p:nvPr/>
        </p:nvCxnSpPr>
        <p:spPr>
          <a:xfrm>
            <a:off x="8673716" y="4255005"/>
            <a:ext cx="702017" cy="63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1" idx="3"/>
            <a:endCxn id="28" idx="1"/>
          </p:cNvCxnSpPr>
          <p:nvPr/>
        </p:nvCxnSpPr>
        <p:spPr>
          <a:xfrm>
            <a:off x="8673716" y="4255005"/>
            <a:ext cx="714254" cy="376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805032" y="3371039"/>
            <a:ext cx="352425" cy="1569660"/>
          </a:xfrm>
          <a:prstGeom prst="rect">
            <a:avLst/>
          </a:prstGeom>
          <a:noFill/>
        </p:spPr>
        <p:txBody>
          <a:bodyPr wrap="square" rtlCol="0">
            <a:spAutoFit/>
          </a:bodyPr>
          <a:lstStyle/>
          <a:p>
            <a:r>
              <a:rPr lang="en-GB" sz="9600">
                <a:latin typeface="Arial Narrow" panose="020B0606020202030204" pitchFamily="34" charset="0"/>
                <a:cs typeface="Times New Roman" panose="02020603050405020304" pitchFamily="18" charset="0"/>
              </a:rPr>
              <a:t>}</a:t>
            </a:r>
            <a:endParaRPr lang="en-GB" sz="9600">
              <a:latin typeface="Arial Narrow" panose="020B0606020202030204" pitchFamily="34" charset="0"/>
            </a:endParaRPr>
          </a:p>
        </p:txBody>
      </p:sp>
      <p:sp>
        <p:nvSpPr>
          <p:cNvPr id="61" name="Rectangle 60"/>
          <p:cNvSpPr/>
          <p:nvPr/>
        </p:nvSpPr>
        <p:spPr>
          <a:xfrm>
            <a:off x="381000" y="5458938"/>
            <a:ext cx="11353800" cy="1089529"/>
          </a:xfrm>
          <a:prstGeom prst="rect">
            <a:avLst/>
          </a:prstGeom>
        </p:spPr>
        <p:txBody>
          <a:bodyPr wrap="square">
            <a:spAutoFit/>
          </a:bodyPr>
          <a:lstStyle/>
          <a:p>
            <a:pPr algn="just" eaLnBrk="1" hangingPunct="1">
              <a:lnSpc>
                <a:spcPct val="120000"/>
              </a:lnSpc>
              <a:spcBef>
                <a:spcPct val="50000"/>
              </a:spcBef>
            </a:pPr>
            <a:r>
              <a:rPr lang="en-US" altLang="sr-Latn-RS" b="1" i="1">
                <a:latin typeface="Arial Narrow" panose="020B0606020202030204" pitchFamily="34" charset="0"/>
              </a:rPr>
              <a:t>Pigments </a:t>
            </a:r>
            <a:r>
              <a:rPr lang="en-US" altLang="sr-Latn-RS">
                <a:latin typeface="Arial Narrow" panose="020B0606020202030204" pitchFamily="34" charset="0"/>
              </a:rPr>
              <a:t>are coloured, water </a:t>
            </a:r>
            <a:r>
              <a:rPr lang="en-US" altLang="sr-Latn-RS" b="1">
                <a:latin typeface="Arial Narrow" panose="020B0606020202030204" pitchFamily="34" charset="0"/>
              </a:rPr>
              <a:t>insoluble</a:t>
            </a:r>
            <a:r>
              <a:rPr lang="en-US" altLang="sr-Latn-RS">
                <a:latin typeface="Arial Narrow" panose="020B0606020202030204" pitchFamily="34" charset="0"/>
              </a:rPr>
              <a:t> chemical compounds that also have the property of absorbing light in visible spectrum giving a colour to a material, but they do not posses any natural affinity towards fibre and must be mechanically bonded to a textile material by usage of </a:t>
            </a:r>
            <a:r>
              <a:rPr lang="en-US" altLang="sr-Latn-RS" b="1" i="1">
                <a:latin typeface="Arial Narrow" panose="020B0606020202030204" pitchFamily="34" charset="0"/>
              </a:rPr>
              <a:t>binders</a:t>
            </a:r>
            <a:r>
              <a:rPr lang="en-US" altLang="sr-Latn-RS">
                <a:latin typeface="Arial Narrow" panose="020B0606020202030204" pitchFamily="34" charset="0"/>
              </a:rPr>
              <a:t>. </a:t>
            </a:r>
          </a:p>
        </p:txBody>
      </p:sp>
      <p:sp>
        <p:nvSpPr>
          <p:cNvPr id="64" name="Rectangle 63"/>
          <p:cNvSpPr/>
          <p:nvPr/>
        </p:nvSpPr>
        <p:spPr>
          <a:xfrm>
            <a:off x="1066800" y="1578546"/>
            <a:ext cx="6629401" cy="581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405038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15</a:t>
            </a:fld>
            <a:endParaRPr lang="en-US" altLang="nl-BE"/>
          </a:p>
        </p:txBody>
      </p:sp>
      <p:sp>
        <p:nvSpPr>
          <p:cNvPr id="10" name="Rectangle 9"/>
          <p:cNvSpPr/>
          <p:nvPr/>
        </p:nvSpPr>
        <p:spPr>
          <a:xfrm>
            <a:off x="762000" y="985311"/>
            <a:ext cx="6953492" cy="1643399"/>
          </a:xfrm>
          <a:prstGeom prst="rect">
            <a:avLst/>
          </a:prstGeom>
        </p:spPr>
        <p:txBody>
          <a:bodyPr wrap="square">
            <a:spAutoFit/>
          </a:bodyPr>
          <a:lstStyle/>
          <a:p>
            <a:pPr marL="285750" lvl="0" indent="-285750" algn="just">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Basic definition of dyes and pigments, structural and chemical difference between dyes and pigments, selection</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gn="just">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Dyes and pigments with special effects (</a:t>
            </a:r>
            <a:r>
              <a:rPr lang="en-GB" err="1">
                <a:latin typeface="Arial Narrow" panose="020B0606020202030204" pitchFamily="34" charset="0"/>
                <a:ea typeface="Times New Roman" panose="02020603050405020304" pitchFamily="18" charset="0"/>
                <a:cs typeface="Times New Roman" panose="02020603050405020304" pitchFamily="18" charset="0"/>
              </a:rPr>
              <a:t>thermochromic</a:t>
            </a:r>
            <a:r>
              <a:rPr lang="en-GB">
                <a:latin typeface="Arial Narrow" panose="020B0606020202030204" pitchFamily="34" charset="0"/>
                <a:ea typeface="Times New Roman" panose="02020603050405020304" pitchFamily="18" charset="0"/>
                <a:cs typeface="Times New Roman" panose="02020603050405020304" pitchFamily="18" charset="0"/>
              </a:rPr>
              <a:t>, photochromic, fluorescent, phosphorescent, biomimetic)</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gn="just">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Mechanisms of textile material and dyes/pigments interaction </a:t>
            </a:r>
            <a:endParaRPr lang="hr-HR" sz="180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1086091" y="1640320"/>
            <a:ext cx="6629401" cy="6456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p:cNvCxnSpPr/>
          <p:nvPr/>
        </p:nvCxnSpPr>
        <p:spPr>
          <a:xfrm>
            <a:off x="8005825" y="1981200"/>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200908" y="1778494"/>
            <a:ext cx="2743200" cy="369332"/>
          </a:xfrm>
          <a:prstGeom prst="rect">
            <a:avLst/>
          </a:prstGeom>
          <a:noFill/>
        </p:spPr>
        <p:txBody>
          <a:bodyPr wrap="square" rtlCol="0">
            <a:spAutoFit/>
          </a:bodyPr>
          <a:lstStyle/>
          <a:p>
            <a:r>
              <a:rPr lang="en-US">
                <a:solidFill>
                  <a:srgbClr val="007EFA"/>
                </a:solidFill>
                <a:latin typeface="Arial Narrow" panose="020B0606020202030204" pitchFamily="34" charset="0"/>
              </a:rPr>
              <a:t>Smart textile production</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331" y="2732802"/>
            <a:ext cx="5182137" cy="2752662"/>
          </a:xfrm>
          <a:prstGeom prst="rect">
            <a:avLst/>
          </a:prstGeom>
        </p:spPr>
      </p:pic>
      <p:sp>
        <p:nvSpPr>
          <p:cNvPr id="14" name="TextBox 13"/>
          <p:cNvSpPr txBox="1"/>
          <p:nvPr/>
        </p:nvSpPr>
        <p:spPr>
          <a:xfrm>
            <a:off x="576262" y="2852020"/>
            <a:ext cx="2816225" cy="1200329"/>
          </a:xfrm>
          <a:prstGeom prst="rect">
            <a:avLst/>
          </a:prstGeom>
          <a:noFill/>
        </p:spPr>
        <p:txBody>
          <a:bodyPr wrap="square" rtlCol="0">
            <a:spAutoFit/>
          </a:bodyPr>
          <a:lstStyle/>
          <a:p>
            <a:r>
              <a:rPr lang="en-US" b="1">
                <a:solidFill>
                  <a:srgbClr val="007EFA"/>
                </a:solidFill>
                <a:latin typeface="Arial Narrow" panose="020B0606020202030204" pitchFamily="34" charset="0"/>
              </a:rPr>
              <a:t>THERMOCHROMIC DYES</a:t>
            </a:r>
          </a:p>
          <a:p>
            <a:endParaRPr lang="en-US" b="1">
              <a:solidFill>
                <a:srgbClr val="007EFA"/>
              </a:solidFill>
              <a:latin typeface="Arial Narrow" panose="020B0606020202030204" pitchFamily="34" charset="0"/>
            </a:endParaRPr>
          </a:p>
          <a:p>
            <a:pPr marL="531813" indent="-285750">
              <a:buFont typeface="Wingdings" panose="05000000000000000000" pitchFamily="2" charset="2"/>
              <a:buChar char="q"/>
            </a:pPr>
            <a:r>
              <a:rPr lang="en-US">
                <a:latin typeface="Arial Narrow" panose="020B0606020202030204" pitchFamily="34" charset="0"/>
              </a:rPr>
              <a:t>Liquid crystals</a:t>
            </a:r>
          </a:p>
          <a:p>
            <a:pPr marL="531813" indent="-285750">
              <a:buFont typeface="Wingdings" panose="05000000000000000000" pitchFamily="2" charset="2"/>
              <a:buChar char="q"/>
            </a:pPr>
            <a:r>
              <a:rPr lang="en-US" err="1">
                <a:latin typeface="Arial Narrow" panose="020B0606020202030204" pitchFamily="34" charset="0"/>
              </a:rPr>
              <a:t>Leuco</a:t>
            </a:r>
            <a:r>
              <a:rPr lang="en-US">
                <a:latin typeface="Arial Narrow" panose="020B0606020202030204" pitchFamily="34" charset="0"/>
              </a:rPr>
              <a:t> dyes</a:t>
            </a:r>
          </a:p>
        </p:txBody>
      </p:sp>
      <p:sp>
        <p:nvSpPr>
          <p:cNvPr id="15" name="Rectangle 14"/>
          <p:cNvSpPr/>
          <p:nvPr/>
        </p:nvSpPr>
        <p:spPr>
          <a:xfrm>
            <a:off x="1179654" y="4123911"/>
            <a:ext cx="4981454" cy="1477328"/>
          </a:xfrm>
          <a:prstGeom prst="rect">
            <a:avLst/>
          </a:prstGeom>
        </p:spPr>
        <p:txBody>
          <a:bodyPr wrap="square">
            <a:spAutoFit/>
          </a:bodyPr>
          <a:lstStyle/>
          <a:p>
            <a:pPr marL="285750" indent="-285750" algn="just">
              <a:buFont typeface="Wingdings" panose="05000000000000000000" pitchFamily="2" charset="2"/>
              <a:buChar char="§"/>
            </a:pPr>
            <a:r>
              <a:rPr lang="en-US" b="1" err="1">
                <a:latin typeface="Arial Narrow" panose="020B0606020202030204" pitchFamily="34" charset="0"/>
              </a:rPr>
              <a:t>Leuco</a:t>
            </a:r>
            <a:r>
              <a:rPr lang="en-US" b="1">
                <a:latin typeface="Arial Narrow" panose="020B0606020202030204" pitchFamily="34" charset="0"/>
              </a:rPr>
              <a:t> dye </a:t>
            </a:r>
            <a:r>
              <a:rPr lang="en-US">
                <a:latin typeface="Arial Narrow" panose="020B0606020202030204" pitchFamily="34" charset="0"/>
              </a:rPr>
              <a:t>can switch between</a:t>
            </a:r>
            <a:r>
              <a:rPr lang="hr-HR">
                <a:latin typeface="Arial Narrow" panose="020B0606020202030204" pitchFamily="34" charset="0"/>
              </a:rPr>
              <a:t> </a:t>
            </a:r>
            <a:r>
              <a:rPr lang="en-US">
                <a:latin typeface="Arial Narrow" panose="020B0606020202030204" pitchFamily="34" charset="0"/>
              </a:rPr>
              <a:t>two chemical forms</a:t>
            </a:r>
            <a:r>
              <a:rPr lang="hr-HR">
                <a:latin typeface="Arial Narrow" panose="020B0606020202030204" pitchFamily="34" charset="0"/>
              </a:rPr>
              <a:t> </a:t>
            </a:r>
            <a:r>
              <a:rPr lang="hr-HR" err="1">
                <a:latin typeface="Arial Narrow" panose="020B0606020202030204" pitchFamily="34" charset="0"/>
              </a:rPr>
              <a:t>and</a:t>
            </a:r>
            <a:r>
              <a:rPr lang="hr-HR">
                <a:latin typeface="Arial Narrow" panose="020B0606020202030204" pitchFamily="34" charset="0"/>
              </a:rPr>
              <a:t> o</a:t>
            </a:r>
            <a:r>
              <a:rPr lang="en-US">
                <a:latin typeface="Arial Narrow" panose="020B0606020202030204" pitchFamily="34" charset="0"/>
              </a:rPr>
              <a:t>ne of them is colorless.</a:t>
            </a:r>
            <a:endParaRPr lang="hr-HR">
              <a:latin typeface="Arial Narrow" panose="020B0606020202030204" pitchFamily="34" charset="0"/>
            </a:endParaRPr>
          </a:p>
          <a:p>
            <a:pPr marL="285750" indent="-285750" algn="just">
              <a:buFont typeface="Wingdings" panose="05000000000000000000" pitchFamily="2" charset="2"/>
              <a:buChar char="§"/>
            </a:pPr>
            <a:r>
              <a:rPr lang="hr-HR" b="1" err="1">
                <a:latin typeface="Arial Narrow" panose="020B0606020202030204" pitchFamily="34" charset="0"/>
              </a:rPr>
              <a:t>Liquid</a:t>
            </a:r>
            <a:r>
              <a:rPr lang="hr-HR" b="1">
                <a:latin typeface="Arial Narrow" panose="020B0606020202030204" pitchFamily="34" charset="0"/>
              </a:rPr>
              <a:t> </a:t>
            </a:r>
            <a:r>
              <a:rPr lang="hr-HR" b="1" err="1">
                <a:latin typeface="Arial Narrow" panose="020B0606020202030204" pitchFamily="34" charset="0"/>
              </a:rPr>
              <a:t>crystal</a:t>
            </a:r>
            <a:r>
              <a:rPr lang="hr-HR">
                <a:latin typeface="Arial Narrow" panose="020B0606020202030204" pitchFamily="34" charset="0"/>
              </a:rPr>
              <a:t> t</a:t>
            </a:r>
            <a:r>
              <a:rPr lang="en-US">
                <a:latin typeface="Arial Narrow" panose="020B0606020202030204" pitchFamily="34" charset="0"/>
              </a:rPr>
              <a:t>hey provide a constantly changing spectrum of colors at a range of</a:t>
            </a:r>
            <a:r>
              <a:rPr lang="en-GB">
                <a:latin typeface="Arial Narrow" panose="020B0606020202030204" pitchFamily="34" charset="0"/>
              </a:rPr>
              <a:t> temperatures when observed</a:t>
            </a:r>
          </a:p>
        </p:txBody>
      </p:sp>
    </p:spTree>
    <p:extLst>
      <p:ext uri="{BB962C8B-B14F-4D97-AF65-F5344CB8AC3E}">
        <p14:creationId xmlns:p14="http://schemas.microsoft.com/office/powerpoint/2010/main" val="30564865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4008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16</a:t>
            </a:fld>
            <a:endParaRPr lang="en-US" altLang="nl-BE"/>
          </a:p>
        </p:txBody>
      </p:sp>
      <p:sp>
        <p:nvSpPr>
          <p:cNvPr id="10" name="TextBox 9"/>
          <p:cNvSpPr txBox="1"/>
          <p:nvPr/>
        </p:nvSpPr>
        <p:spPr>
          <a:xfrm>
            <a:off x="576262" y="1143000"/>
            <a:ext cx="11082338" cy="1229824"/>
          </a:xfrm>
          <a:prstGeom prst="rect">
            <a:avLst/>
          </a:prstGeom>
          <a:noFill/>
        </p:spPr>
        <p:txBody>
          <a:bodyPr wrap="square" rtlCol="0">
            <a:spAutoFit/>
          </a:bodyPr>
          <a:lstStyle/>
          <a:p>
            <a:pPr algn="just">
              <a:lnSpc>
                <a:spcPct val="112000"/>
              </a:lnSpc>
            </a:pPr>
            <a:r>
              <a:rPr lang="en-US" b="1">
                <a:solidFill>
                  <a:srgbClr val="007EFA"/>
                </a:solidFill>
                <a:latin typeface="Arial Narrow" panose="020B0606020202030204" pitchFamily="34" charset="0"/>
              </a:rPr>
              <a:t>PHOTOCHROMIC </a:t>
            </a:r>
            <a:r>
              <a:rPr lang="hr-HR" b="1">
                <a:solidFill>
                  <a:srgbClr val="007EFA"/>
                </a:solidFill>
                <a:latin typeface="Arial Narrow" panose="020B0606020202030204" pitchFamily="34" charset="0"/>
              </a:rPr>
              <a:t>PIGMENTS</a:t>
            </a:r>
            <a:endParaRPr lang="en-US" b="1">
              <a:solidFill>
                <a:srgbClr val="007EFA"/>
              </a:solidFill>
              <a:latin typeface="Arial Narrow" panose="020B0606020202030204" pitchFamily="34" charset="0"/>
            </a:endParaRPr>
          </a:p>
          <a:p>
            <a:pPr algn="just">
              <a:lnSpc>
                <a:spcPct val="112000"/>
              </a:lnSpc>
            </a:pPr>
            <a:endParaRPr lang="en-US" sz="1200" b="1">
              <a:solidFill>
                <a:srgbClr val="007EFA"/>
              </a:solidFill>
              <a:latin typeface="Arial Narrow" panose="020B0606020202030204" pitchFamily="34" charset="0"/>
            </a:endParaRPr>
          </a:p>
          <a:p>
            <a:pPr marL="625475" indent="-285750" algn="just">
              <a:lnSpc>
                <a:spcPct val="112000"/>
              </a:lnSpc>
              <a:buFont typeface="Wingdings" panose="05000000000000000000" pitchFamily="2" charset="2"/>
              <a:buChar char="q"/>
            </a:pPr>
            <a:r>
              <a:rPr lang="en-US" err="1">
                <a:latin typeface="Arial Narrow" panose="020B0606020202030204" pitchFamily="34" charset="0"/>
              </a:rPr>
              <a:t>Photochromism</a:t>
            </a:r>
            <a:r>
              <a:rPr lang="en-US">
                <a:latin typeface="Arial Narrow" panose="020B0606020202030204" pitchFamily="34" charset="0"/>
              </a:rPr>
              <a:t> is the reversible change in color of a chemical structure between two different absorption spectrum. If a photochromic material is exposed to ultraviolet rays, its color will transform from its colored state to its colorless state.</a:t>
            </a:r>
          </a:p>
        </p:txBody>
      </p:sp>
      <p:sp>
        <p:nvSpPr>
          <p:cNvPr id="13" name="TextBox 12"/>
          <p:cNvSpPr txBox="1"/>
          <p:nvPr/>
        </p:nvSpPr>
        <p:spPr>
          <a:xfrm>
            <a:off x="576262" y="2781711"/>
            <a:ext cx="11082338" cy="2780889"/>
          </a:xfrm>
          <a:prstGeom prst="rect">
            <a:avLst/>
          </a:prstGeom>
          <a:noFill/>
        </p:spPr>
        <p:txBody>
          <a:bodyPr wrap="square" rtlCol="0">
            <a:spAutoFit/>
          </a:bodyPr>
          <a:lstStyle/>
          <a:p>
            <a:pPr algn="just">
              <a:lnSpc>
                <a:spcPct val="112000"/>
              </a:lnSpc>
            </a:pPr>
            <a:r>
              <a:rPr lang="hr-HR" b="1">
                <a:solidFill>
                  <a:srgbClr val="007EFA"/>
                </a:solidFill>
                <a:latin typeface="Arial Narrow" panose="020B0606020202030204" pitchFamily="34" charset="0"/>
              </a:rPr>
              <a:t>FLUORESCENT </a:t>
            </a:r>
            <a:r>
              <a:rPr lang="hr-HR" b="1" err="1">
                <a:solidFill>
                  <a:srgbClr val="007EFA"/>
                </a:solidFill>
                <a:latin typeface="Arial Narrow" panose="020B0606020202030204" pitchFamily="34" charset="0"/>
              </a:rPr>
              <a:t>and</a:t>
            </a:r>
            <a:r>
              <a:rPr lang="hr-HR" b="1">
                <a:solidFill>
                  <a:srgbClr val="007EFA"/>
                </a:solidFill>
                <a:latin typeface="Arial Narrow" panose="020B0606020202030204" pitchFamily="34" charset="0"/>
              </a:rPr>
              <a:t> PHOSPHORESCENT</a:t>
            </a:r>
            <a:r>
              <a:rPr lang="en-US" b="1">
                <a:solidFill>
                  <a:srgbClr val="007EFA"/>
                </a:solidFill>
                <a:latin typeface="Arial Narrow" panose="020B0606020202030204" pitchFamily="34" charset="0"/>
              </a:rPr>
              <a:t> </a:t>
            </a:r>
            <a:r>
              <a:rPr lang="hr-HR" b="1">
                <a:solidFill>
                  <a:srgbClr val="007EFA"/>
                </a:solidFill>
                <a:latin typeface="Arial Narrow" panose="020B0606020202030204" pitchFamily="34" charset="0"/>
              </a:rPr>
              <a:t>PIGMENTS</a:t>
            </a:r>
            <a:endParaRPr lang="en-US" b="1">
              <a:solidFill>
                <a:srgbClr val="007EFA"/>
              </a:solidFill>
              <a:latin typeface="Arial Narrow" panose="020B0606020202030204" pitchFamily="34" charset="0"/>
            </a:endParaRPr>
          </a:p>
          <a:p>
            <a:pPr algn="just">
              <a:lnSpc>
                <a:spcPct val="112000"/>
              </a:lnSpc>
            </a:pPr>
            <a:endParaRPr lang="en-US" sz="1200" b="1">
              <a:solidFill>
                <a:srgbClr val="007EFA"/>
              </a:solidFill>
              <a:latin typeface="Arial Narrow" panose="020B0606020202030204" pitchFamily="34" charset="0"/>
            </a:endParaRPr>
          </a:p>
          <a:p>
            <a:pPr marL="625475" indent="-285750" algn="just">
              <a:lnSpc>
                <a:spcPct val="112000"/>
              </a:lnSpc>
              <a:buFont typeface="Wingdings" panose="05000000000000000000" pitchFamily="2" charset="2"/>
              <a:buChar char="q"/>
            </a:pPr>
            <a:r>
              <a:rPr lang="en-US">
                <a:latin typeface="Arial Narrow" panose="020B0606020202030204" pitchFamily="34" charset="0"/>
              </a:rPr>
              <a:t>Fluorescent dyes/pigments have the ability to simultaneously absorb and emit, provided they absorb shorter wavelengths (absorb in the UV region or VIS region bounded by UV) and emit longer wavelengths of the visible spectrum. </a:t>
            </a:r>
            <a:r>
              <a:rPr lang="hr-HR">
                <a:latin typeface="Arial Narrow" panose="020B0606020202030204" pitchFamily="34" charset="0"/>
              </a:rPr>
              <a:t>T</a:t>
            </a:r>
            <a:r>
              <a:rPr lang="en-US">
                <a:latin typeface="Arial Narrow" panose="020B0606020202030204" pitchFamily="34" charset="0"/>
              </a:rPr>
              <a:t>hey are characterized by the so-called Stokes shift</a:t>
            </a:r>
            <a:r>
              <a:rPr lang="hr-HR">
                <a:latin typeface="Arial Narrow" panose="020B0606020202030204" pitchFamily="34" charset="0"/>
              </a:rPr>
              <a:t>.</a:t>
            </a:r>
          </a:p>
          <a:p>
            <a:pPr marL="625475" indent="-285750" algn="just">
              <a:lnSpc>
                <a:spcPct val="112000"/>
              </a:lnSpc>
              <a:buFont typeface="Wingdings" panose="05000000000000000000" pitchFamily="2" charset="2"/>
              <a:buChar char="q"/>
            </a:pPr>
            <a:r>
              <a:rPr lang="en-US">
                <a:latin typeface="Arial Narrow" panose="020B0606020202030204" pitchFamily="34" charset="0"/>
              </a:rPr>
              <a:t>Phosphorescence is similar to fluorescence, in that it implies a phenomenon that occurs when a substance absorbs radiation of a certain wavelength or group of wavelengths and re-emits photons of different wavelengths. The difference is in the show time. As a rule, if the emission stops after the excitation source is removed then the illumination is called fluorescence; if the emission continues (so-called "afterglow"), then it is called phosphorescence.</a:t>
            </a:r>
          </a:p>
        </p:txBody>
      </p:sp>
    </p:spTree>
    <p:extLst>
      <p:ext uri="{BB962C8B-B14F-4D97-AF65-F5344CB8AC3E}">
        <p14:creationId xmlns:p14="http://schemas.microsoft.com/office/powerpoint/2010/main" val="73568789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17</a:t>
            </a:fld>
            <a:endParaRPr lang="en-US" altLang="nl-BE"/>
          </a:p>
        </p:txBody>
      </p:sp>
      <p:sp>
        <p:nvSpPr>
          <p:cNvPr id="10" name="TextBox 9"/>
          <p:cNvSpPr txBox="1"/>
          <p:nvPr/>
        </p:nvSpPr>
        <p:spPr>
          <a:xfrm>
            <a:off x="576262" y="1143000"/>
            <a:ext cx="5824538" cy="2928750"/>
          </a:xfrm>
          <a:prstGeom prst="rect">
            <a:avLst/>
          </a:prstGeom>
          <a:noFill/>
        </p:spPr>
        <p:txBody>
          <a:bodyPr wrap="square" rtlCol="0">
            <a:spAutoFit/>
          </a:bodyPr>
          <a:lstStyle/>
          <a:p>
            <a:pPr algn="just">
              <a:lnSpc>
                <a:spcPct val="112000"/>
              </a:lnSpc>
            </a:pPr>
            <a:r>
              <a:rPr lang="hr-HR" b="1">
                <a:solidFill>
                  <a:srgbClr val="007EFA"/>
                </a:solidFill>
                <a:latin typeface="Arial Narrow" panose="020B0606020202030204" pitchFamily="34" charset="0"/>
              </a:rPr>
              <a:t>BIOMIMICRY – „</a:t>
            </a:r>
            <a:r>
              <a:rPr lang="hr-HR" b="1" err="1">
                <a:solidFill>
                  <a:srgbClr val="007EFA"/>
                </a:solidFill>
                <a:latin typeface="Arial Narrow" panose="020B0606020202030204" pitchFamily="34" charset="0"/>
              </a:rPr>
              <a:t>Structural</a:t>
            </a:r>
            <a:r>
              <a:rPr lang="hr-HR" b="1">
                <a:solidFill>
                  <a:srgbClr val="007EFA"/>
                </a:solidFill>
                <a:latin typeface="Arial Narrow" panose="020B0606020202030204" pitchFamily="34" charset="0"/>
              </a:rPr>
              <a:t> </a:t>
            </a:r>
            <a:r>
              <a:rPr lang="hr-HR" b="1" err="1">
                <a:solidFill>
                  <a:srgbClr val="007EFA"/>
                </a:solidFill>
                <a:latin typeface="Arial Narrow" panose="020B0606020202030204" pitchFamily="34" charset="0"/>
              </a:rPr>
              <a:t>Colors</a:t>
            </a:r>
            <a:r>
              <a:rPr lang="hr-HR" b="1">
                <a:solidFill>
                  <a:srgbClr val="007EFA"/>
                </a:solidFill>
                <a:latin typeface="Arial Narrow" panose="020B0606020202030204" pitchFamily="34" charset="0"/>
              </a:rPr>
              <a:t>”</a:t>
            </a:r>
            <a:endParaRPr lang="en-US" b="1">
              <a:solidFill>
                <a:srgbClr val="007EFA"/>
              </a:solidFill>
              <a:latin typeface="Arial Narrow" panose="020B0606020202030204" pitchFamily="34" charset="0"/>
            </a:endParaRPr>
          </a:p>
          <a:p>
            <a:pPr algn="just">
              <a:lnSpc>
                <a:spcPct val="112000"/>
              </a:lnSpc>
            </a:pPr>
            <a:endParaRPr lang="en-US" b="1">
              <a:solidFill>
                <a:srgbClr val="007EFA"/>
              </a:solidFill>
              <a:latin typeface="Arial Narrow" panose="020B0606020202030204" pitchFamily="34" charset="0"/>
            </a:endParaRPr>
          </a:p>
          <a:p>
            <a:pPr marL="285750" indent="-285750" algn="just">
              <a:buFont typeface="Wingdings" panose="05000000000000000000" pitchFamily="2" charset="2"/>
              <a:buChar char="q"/>
            </a:pPr>
            <a:r>
              <a:rPr lang="hr-HR">
                <a:latin typeface="Arial Narrow" panose="020B0606020202030204" pitchFamily="34" charset="0"/>
              </a:rPr>
              <a:t>S</a:t>
            </a:r>
            <a:r>
              <a:rPr lang="en-US" err="1">
                <a:latin typeface="Arial Narrow" panose="020B0606020202030204" pitchFamily="34" charset="0"/>
              </a:rPr>
              <a:t>tructural</a:t>
            </a:r>
            <a:r>
              <a:rPr lang="en-US">
                <a:latin typeface="Arial Narrow" panose="020B0606020202030204" pitchFamily="34" charset="0"/>
              </a:rPr>
              <a:t> </a:t>
            </a:r>
            <a:r>
              <a:rPr lang="en-US" err="1">
                <a:latin typeface="Arial Narrow" panose="020B0606020202030204" pitchFamily="34" charset="0"/>
              </a:rPr>
              <a:t>colours</a:t>
            </a:r>
            <a:r>
              <a:rPr lang="en-US">
                <a:latin typeface="Arial Narrow" panose="020B0606020202030204" pitchFamily="34" charset="0"/>
              </a:rPr>
              <a:t> </a:t>
            </a:r>
            <a:r>
              <a:rPr lang="hr-HR" err="1">
                <a:latin typeface="Arial Narrow" panose="020B0606020202030204" pitchFamily="34" charset="0"/>
              </a:rPr>
              <a:t>have</a:t>
            </a:r>
            <a:r>
              <a:rPr lang="hr-HR">
                <a:latin typeface="Arial Narrow" panose="020B0606020202030204" pitchFamily="34" charset="0"/>
              </a:rPr>
              <a:t> </a:t>
            </a:r>
            <a:r>
              <a:rPr lang="en-US">
                <a:latin typeface="Arial Narrow" panose="020B0606020202030204" pitchFamily="34" charset="0"/>
              </a:rPr>
              <a:t>iridescence or metallic appearance</a:t>
            </a:r>
            <a:r>
              <a:rPr lang="hr-HR">
                <a:latin typeface="Arial Narrow" panose="020B0606020202030204" pitchFamily="34" charset="0"/>
              </a:rPr>
              <a:t> </a:t>
            </a:r>
            <a:r>
              <a:rPr lang="hr-HR" err="1">
                <a:latin typeface="Arial Narrow" panose="020B0606020202030204" pitchFamily="34" charset="0"/>
              </a:rPr>
              <a:t>that</a:t>
            </a:r>
            <a:r>
              <a:rPr lang="en-US">
                <a:latin typeface="Arial Narrow" panose="020B0606020202030204" pitchFamily="34" charset="0"/>
              </a:rPr>
              <a:t> cannot be</a:t>
            </a:r>
            <a:r>
              <a:rPr lang="hr-HR">
                <a:latin typeface="Arial Narrow" panose="020B0606020202030204" pitchFamily="34" charset="0"/>
              </a:rPr>
              <a:t> </a:t>
            </a:r>
            <a:r>
              <a:rPr lang="en-US">
                <a:latin typeface="Arial Narrow" panose="020B0606020202030204" pitchFamily="34" charset="0"/>
              </a:rPr>
              <a:t>obtained by mere chemical dyes or pigments</a:t>
            </a:r>
            <a:r>
              <a:rPr lang="hr-HR">
                <a:latin typeface="Arial Narrow" panose="020B0606020202030204" pitchFamily="34" charset="0"/>
              </a:rPr>
              <a:t>, but</a:t>
            </a:r>
            <a:r>
              <a:rPr lang="en-US">
                <a:latin typeface="Arial Narrow" panose="020B0606020202030204" pitchFamily="34" charset="0"/>
              </a:rPr>
              <a:t> needs to strategically design</a:t>
            </a:r>
            <a:r>
              <a:rPr lang="hr-HR">
                <a:latin typeface="Arial Narrow" panose="020B0606020202030204" pitchFamily="34" charset="0"/>
              </a:rPr>
              <a:t> </a:t>
            </a:r>
            <a:r>
              <a:rPr lang="en-US">
                <a:latin typeface="Arial Narrow" panose="020B0606020202030204" pitchFamily="34" charset="0"/>
              </a:rPr>
              <a:t>material composites with controlled variable nanostructures that</a:t>
            </a:r>
            <a:r>
              <a:rPr lang="hr-HR">
                <a:latin typeface="Arial Narrow" panose="020B0606020202030204" pitchFamily="34" charset="0"/>
              </a:rPr>
              <a:t> </a:t>
            </a:r>
            <a:r>
              <a:rPr lang="en-US">
                <a:latin typeface="Arial Narrow" panose="020B0606020202030204" pitchFamily="34" charset="0"/>
              </a:rPr>
              <a:t>can reproduce the biological structure itself</a:t>
            </a:r>
            <a:r>
              <a:rPr lang="hr-HR">
                <a:latin typeface="Arial Narrow" panose="020B0606020202030204" pitchFamily="34" charset="0"/>
              </a:rPr>
              <a:t> </a:t>
            </a:r>
            <a:r>
              <a:rPr lang="en-US">
                <a:latin typeface="Arial Narrow" panose="020B0606020202030204" pitchFamily="34" charset="0"/>
              </a:rPr>
              <a:t>These so-called ‘‘structural </a:t>
            </a:r>
            <a:r>
              <a:rPr lang="en-US" err="1">
                <a:latin typeface="Arial Narrow" panose="020B0606020202030204" pitchFamily="34" charset="0"/>
              </a:rPr>
              <a:t>colours</a:t>
            </a:r>
            <a:r>
              <a:rPr lang="en-US">
                <a:latin typeface="Arial Narrow" panose="020B0606020202030204" pitchFamily="34" charset="0"/>
              </a:rPr>
              <a:t>’’ usually have a distinctive</a:t>
            </a:r>
            <a:r>
              <a:rPr lang="hr-HR">
                <a:latin typeface="Arial Narrow" panose="020B0606020202030204" pitchFamily="34" charset="0"/>
              </a:rPr>
              <a:t> </a:t>
            </a:r>
            <a:r>
              <a:rPr lang="en-US">
                <a:latin typeface="Arial Narrow" panose="020B0606020202030204" pitchFamily="34" charset="0"/>
              </a:rPr>
              <a:t>appearance (shiny, metallic aspect often with an angle-dependent</a:t>
            </a:r>
            <a:r>
              <a:rPr lang="hr-HR">
                <a:latin typeface="Arial Narrow" panose="020B0606020202030204" pitchFamily="34" charset="0"/>
              </a:rPr>
              <a:t> </a:t>
            </a:r>
            <a:r>
              <a:rPr lang="en-US">
                <a:latin typeface="Arial Narrow" panose="020B0606020202030204" pitchFamily="34" charset="0"/>
              </a:rPr>
              <a:t>apparent </a:t>
            </a:r>
            <a:r>
              <a:rPr lang="en-US" err="1">
                <a:latin typeface="Arial Narrow" panose="020B0606020202030204" pitchFamily="34" charset="0"/>
              </a:rPr>
              <a:t>colour</a:t>
            </a:r>
            <a:r>
              <a:rPr lang="en-US">
                <a:latin typeface="Arial Narrow" panose="020B0606020202030204" pitchFamily="34" charset="0"/>
              </a:rPr>
              <a:t>) that contrasts with the dull and diffuse aspect</a:t>
            </a:r>
            <a:r>
              <a:rPr lang="hr-HR">
                <a:latin typeface="Arial Narrow" panose="020B0606020202030204" pitchFamily="34" charset="0"/>
              </a:rPr>
              <a:t> </a:t>
            </a:r>
            <a:r>
              <a:rPr lang="en-US">
                <a:latin typeface="Arial Narrow" panose="020B0606020202030204" pitchFamily="34" charset="0"/>
              </a:rPr>
              <a:t>of more common </a:t>
            </a:r>
            <a:r>
              <a:rPr lang="en-US" err="1">
                <a:latin typeface="Arial Narrow" panose="020B0606020202030204" pitchFamily="34" charset="0"/>
              </a:rPr>
              <a:t>pigmentary</a:t>
            </a:r>
            <a:r>
              <a:rPr lang="en-US">
                <a:latin typeface="Arial Narrow" panose="020B0606020202030204" pitchFamily="34" charset="0"/>
              </a:rPr>
              <a:t> </a:t>
            </a:r>
            <a:r>
              <a:rPr lang="en-US" err="1">
                <a:latin typeface="Arial Narrow" panose="020B0606020202030204" pitchFamily="34" charset="0"/>
              </a:rPr>
              <a:t>colours</a:t>
            </a:r>
            <a:r>
              <a:rPr lang="en-US">
                <a:latin typeface="Arial Narrow" panose="020B0606020202030204" pitchFamily="34" charset="0"/>
              </a:rPr>
              <a:t>. </a:t>
            </a:r>
          </a:p>
        </p:txBody>
      </p:sp>
      <p:pic>
        <p:nvPicPr>
          <p:cNvPr id="3" name="Picture 2"/>
          <p:cNvPicPr>
            <a:picLocks noChangeAspect="1"/>
          </p:cNvPicPr>
          <p:nvPr/>
        </p:nvPicPr>
        <p:blipFill>
          <a:blip r:embed="rId5"/>
          <a:stretch>
            <a:fillRect/>
          </a:stretch>
        </p:blipFill>
        <p:spPr>
          <a:xfrm>
            <a:off x="6827520" y="1390393"/>
            <a:ext cx="4932680" cy="2483628"/>
          </a:xfrm>
          <a:prstGeom prst="rect">
            <a:avLst/>
          </a:prstGeom>
        </p:spPr>
      </p:pic>
      <p:sp>
        <p:nvSpPr>
          <p:cNvPr id="4" name="Rectangle 3"/>
          <p:cNvSpPr/>
          <p:nvPr/>
        </p:nvSpPr>
        <p:spPr>
          <a:xfrm>
            <a:off x="576262" y="4277360"/>
            <a:ext cx="10548938" cy="1477328"/>
          </a:xfrm>
          <a:prstGeom prst="rect">
            <a:avLst/>
          </a:prstGeom>
        </p:spPr>
        <p:txBody>
          <a:bodyPr wrap="square">
            <a:spAutoFit/>
          </a:bodyPr>
          <a:lstStyle/>
          <a:p>
            <a:pPr marL="285750" indent="-285750" algn="just">
              <a:buFont typeface="Wingdings" panose="05000000000000000000" pitchFamily="2" charset="2"/>
              <a:buChar char="q"/>
            </a:pPr>
            <a:r>
              <a:rPr lang="en-US">
                <a:latin typeface="Arial Narrow" panose="020B0606020202030204" pitchFamily="34" charset="0"/>
              </a:rPr>
              <a:t>Physically, structural</a:t>
            </a:r>
            <a:r>
              <a:rPr lang="hr-HR">
                <a:latin typeface="Arial Narrow" panose="020B0606020202030204" pitchFamily="34" charset="0"/>
              </a:rPr>
              <a:t>  </a:t>
            </a:r>
            <a:r>
              <a:rPr lang="en-US" err="1">
                <a:latin typeface="Arial Narrow" panose="020B0606020202030204" pitchFamily="34" charset="0"/>
              </a:rPr>
              <a:t>colours</a:t>
            </a:r>
            <a:r>
              <a:rPr lang="en-US">
                <a:latin typeface="Arial Narrow" panose="020B0606020202030204" pitchFamily="34" charset="0"/>
              </a:rPr>
              <a:t> are the result of the fundamental optical processes of</a:t>
            </a:r>
            <a:r>
              <a:rPr lang="hr-HR">
                <a:latin typeface="Arial Narrow" panose="020B0606020202030204" pitchFamily="34" charset="0"/>
              </a:rPr>
              <a:t> </a:t>
            </a:r>
            <a:r>
              <a:rPr lang="en-GB">
                <a:latin typeface="Arial Narrow" panose="020B0606020202030204" pitchFamily="34" charset="0"/>
              </a:rPr>
              <a:t>diffraction, interference or scattering.</a:t>
            </a:r>
            <a:r>
              <a:rPr lang="hr-HR">
                <a:latin typeface="Arial Narrow" panose="020B0606020202030204" pitchFamily="34" charset="0"/>
              </a:rPr>
              <a:t> </a:t>
            </a:r>
            <a:r>
              <a:rPr lang="en-US">
                <a:latin typeface="Arial Narrow" panose="020B0606020202030204" pitchFamily="34" charset="0"/>
              </a:rPr>
              <a:t>In general terms, structural </a:t>
            </a:r>
            <a:r>
              <a:rPr lang="en-US" err="1">
                <a:latin typeface="Arial Narrow" panose="020B0606020202030204" pitchFamily="34" charset="0"/>
              </a:rPr>
              <a:t>colours</a:t>
            </a:r>
            <a:r>
              <a:rPr lang="en-US">
                <a:latin typeface="Arial Narrow" panose="020B0606020202030204" pitchFamily="34" charset="0"/>
              </a:rPr>
              <a:t> are</a:t>
            </a:r>
            <a:r>
              <a:rPr lang="hr-HR">
                <a:latin typeface="Arial Narrow" panose="020B0606020202030204" pitchFamily="34" charset="0"/>
              </a:rPr>
              <a:t> </a:t>
            </a:r>
            <a:r>
              <a:rPr lang="en-US">
                <a:latin typeface="Arial Narrow" panose="020B0606020202030204" pitchFamily="34" charset="0"/>
              </a:rPr>
              <a:t>produced by the microscopic patterns of a reflective material.</a:t>
            </a:r>
            <a:r>
              <a:rPr lang="hr-HR">
                <a:latin typeface="Arial Narrow" panose="020B0606020202030204" pitchFamily="34" charset="0"/>
              </a:rPr>
              <a:t> </a:t>
            </a:r>
            <a:r>
              <a:rPr lang="en-US">
                <a:latin typeface="Arial Narrow" panose="020B0606020202030204" pitchFamily="34" charset="0"/>
              </a:rPr>
              <a:t>The range of</a:t>
            </a:r>
            <a:r>
              <a:rPr lang="hr-HR">
                <a:latin typeface="Arial Narrow" panose="020B0606020202030204" pitchFamily="34" charset="0"/>
              </a:rPr>
              <a:t> </a:t>
            </a:r>
            <a:r>
              <a:rPr lang="en-US">
                <a:latin typeface="Arial Narrow" panose="020B0606020202030204" pitchFamily="34" charset="0"/>
              </a:rPr>
              <a:t>reflected wavelength usually varies with the </a:t>
            </a:r>
            <a:r>
              <a:rPr lang="en-US" err="1">
                <a:latin typeface="Arial Narrow" panose="020B0606020202030204" pitchFamily="34" charset="0"/>
              </a:rPr>
              <a:t>polarisation</a:t>
            </a:r>
            <a:r>
              <a:rPr lang="en-US">
                <a:latin typeface="Arial Narrow" panose="020B0606020202030204" pitchFamily="34" charset="0"/>
              </a:rPr>
              <a:t> of the</a:t>
            </a:r>
            <a:r>
              <a:rPr lang="hr-HR">
                <a:latin typeface="Arial Narrow" panose="020B0606020202030204" pitchFamily="34" charset="0"/>
              </a:rPr>
              <a:t> </a:t>
            </a:r>
            <a:r>
              <a:rPr lang="en-US">
                <a:latin typeface="Arial Narrow" panose="020B0606020202030204" pitchFamily="34" charset="0"/>
              </a:rPr>
              <a:t>incident light. But more strikingly, it often depends strongly on the</a:t>
            </a:r>
            <a:r>
              <a:rPr lang="hr-HR">
                <a:latin typeface="Arial Narrow" panose="020B0606020202030204" pitchFamily="34" charset="0"/>
              </a:rPr>
              <a:t> </a:t>
            </a:r>
            <a:r>
              <a:rPr lang="en-US">
                <a:latin typeface="Arial Narrow" panose="020B0606020202030204" pitchFamily="34" charset="0"/>
              </a:rPr>
              <a:t>refracting angle, meaning that apparent </a:t>
            </a:r>
            <a:r>
              <a:rPr lang="en-US" err="1">
                <a:latin typeface="Arial Narrow" panose="020B0606020202030204" pitchFamily="34" charset="0"/>
              </a:rPr>
              <a:t>colours</a:t>
            </a:r>
            <a:r>
              <a:rPr lang="en-US">
                <a:latin typeface="Arial Narrow" panose="020B0606020202030204" pitchFamily="34" charset="0"/>
              </a:rPr>
              <a:t> change when</a:t>
            </a:r>
            <a:r>
              <a:rPr lang="hr-HR">
                <a:latin typeface="Arial Narrow" panose="020B0606020202030204" pitchFamily="34" charset="0"/>
              </a:rPr>
              <a:t> </a:t>
            </a:r>
            <a:r>
              <a:rPr lang="en-US">
                <a:latin typeface="Arial Narrow" panose="020B0606020202030204" pitchFamily="34" charset="0"/>
              </a:rPr>
              <a:t>varying the viewing orientation. Hence, structural </a:t>
            </a:r>
            <a:r>
              <a:rPr lang="en-US" err="1">
                <a:latin typeface="Arial Narrow" panose="020B0606020202030204" pitchFamily="34" charset="0"/>
              </a:rPr>
              <a:t>colours</a:t>
            </a:r>
            <a:r>
              <a:rPr lang="en-US">
                <a:latin typeface="Arial Narrow" panose="020B0606020202030204" pitchFamily="34" charset="0"/>
              </a:rPr>
              <a:t> often</a:t>
            </a:r>
            <a:r>
              <a:rPr lang="hr-HR">
                <a:latin typeface="Arial Narrow" panose="020B0606020202030204" pitchFamily="34" charset="0"/>
              </a:rPr>
              <a:t> </a:t>
            </a:r>
            <a:r>
              <a:rPr lang="en-GB">
                <a:latin typeface="Arial Narrow" panose="020B0606020202030204" pitchFamily="34" charset="0"/>
              </a:rPr>
              <a:t>appear ‘‘iridescent.’’</a:t>
            </a:r>
            <a:endParaRPr lang="en-US">
              <a:latin typeface="Arial Narrow" panose="020B0606020202030204" pitchFamily="34" charset="0"/>
            </a:endParaRPr>
          </a:p>
        </p:txBody>
      </p:sp>
    </p:spTree>
    <p:extLst>
      <p:ext uri="{BB962C8B-B14F-4D97-AF65-F5344CB8AC3E}">
        <p14:creationId xmlns:p14="http://schemas.microsoft.com/office/powerpoint/2010/main" val="200884468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18</a:t>
            </a:fld>
            <a:endParaRPr lang="en-US" altLang="nl-BE"/>
          </a:p>
        </p:txBody>
      </p:sp>
      <p:sp>
        <p:nvSpPr>
          <p:cNvPr id="14" name="Rectangle 13"/>
          <p:cNvSpPr/>
          <p:nvPr/>
        </p:nvSpPr>
        <p:spPr>
          <a:xfrm>
            <a:off x="622046" y="907650"/>
            <a:ext cx="5655715" cy="461665"/>
          </a:xfrm>
          <a:prstGeom prst="rect">
            <a:avLst/>
          </a:prstGeom>
        </p:spPr>
        <p:txBody>
          <a:bodyPr wrap="none">
            <a:spAutoFit/>
          </a:bodyPr>
          <a:lstStyle/>
          <a:p>
            <a:r>
              <a:rPr lang="en-US" sz="2400" b="1">
                <a:solidFill>
                  <a:srgbClr val="007DFA"/>
                </a:solidFill>
                <a:latin typeface="Arial Narrow" panose="020B0606020202030204" pitchFamily="34" charset="0"/>
              </a:rPr>
              <a:t>LESSON 4: Composition of the Printing Paste</a:t>
            </a:r>
            <a:endParaRPr lang="en-US" sz="2400" b="1"/>
          </a:p>
        </p:txBody>
      </p:sp>
      <p:sp>
        <p:nvSpPr>
          <p:cNvPr id="3" name="Rectangle 2"/>
          <p:cNvSpPr/>
          <p:nvPr/>
        </p:nvSpPr>
        <p:spPr>
          <a:xfrm>
            <a:off x="304800" y="1714844"/>
            <a:ext cx="4160375" cy="1333185"/>
          </a:xfrm>
          <a:prstGeom prst="rect">
            <a:avLst/>
          </a:prstGeom>
        </p:spPr>
        <p:txBody>
          <a:bodyPr wrap="square">
            <a:spAutoFit/>
          </a:bodyPr>
          <a:lstStyle/>
          <a:p>
            <a:pPr marL="285750" lvl="0" indent="-285750">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Thickeners, chemical and physical characteristics, selection</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Rheological properties of thickeners and printing pastes</a:t>
            </a:r>
            <a:endParaRPr lang="hr-HR">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724400" y="1552582"/>
            <a:ext cx="7010399" cy="1754326"/>
          </a:xfrm>
          <a:prstGeom prst="rect">
            <a:avLst/>
          </a:prstGeom>
        </p:spPr>
        <p:txBody>
          <a:bodyPr wrap="square">
            <a:spAutoFit/>
          </a:bodyPr>
          <a:lstStyle/>
          <a:p>
            <a:pPr marL="285750" indent="-285750" algn="just">
              <a:buFont typeface="Wingdings" panose="05000000000000000000" pitchFamily="2" charset="2"/>
              <a:buChar char="q"/>
            </a:pPr>
            <a:r>
              <a:rPr lang="en-US">
                <a:solidFill>
                  <a:srgbClr val="3366FF"/>
                </a:solidFill>
                <a:latin typeface="Arial Narrow" panose="020B0606020202030204" pitchFamily="34" charset="0"/>
              </a:rPr>
              <a:t>Thickening agents play a paramount role in the formulation of printing pastes, ensuring through the modulation of the rheological properties, sharp and clean drawing patterns, by preventing dye migration, a homogenous distribution of the printing paste on the screen and its uniform flow through the screen openings. The selection of the thickening agent is determined by the fabric to be printed, the printing conditions, and, above all, the type of dye used.</a:t>
            </a:r>
            <a:endParaRPr lang="en-GB">
              <a:solidFill>
                <a:srgbClr val="3366FF"/>
              </a:solidFill>
              <a:latin typeface="Arial Narrow" panose="020B0606020202030204" pitchFamily="34" charset="0"/>
            </a:endParaRPr>
          </a:p>
        </p:txBody>
      </p:sp>
      <p:cxnSp>
        <p:nvCxnSpPr>
          <p:cNvPr id="6" name="Straight Arrow Connector 5"/>
          <p:cNvCxnSpPr/>
          <p:nvPr/>
        </p:nvCxnSpPr>
        <p:spPr>
          <a:xfrm>
            <a:off x="3733800" y="2133600"/>
            <a:ext cx="1059841" cy="0"/>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436019" y="3567331"/>
            <a:ext cx="6400800" cy="369332"/>
          </a:xfrm>
          <a:prstGeom prst="rect">
            <a:avLst/>
          </a:prstGeom>
        </p:spPr>
        <p:txBody>
          <a:bodyPr wrap="square">
            <a:spAutoFit/>
          </a:bodyPr>
          <a:lstStyle/>
          <a:p>
            <a:pPr marL="285750" indent="-285750" algn="just">
              <a:buFont typeface="Wingdings" panose="05000000000000000000" pitchFamily="2" charset="2"/>
              <a:buChar char="q"/>
            </a:pPr>
            <a:r>
              <a:rPr lang="hr-HR">
                <a:solidFill>
                  <a:srgbClr val="3366FF"/>
                </a:solidFill>
                <a:latin typeface="Arial Narrow" panose="020B0606020202030204" pitchFamily="34" charset="0"/>
              </a:rPr>
              <a:t>ICT in RHEOLOGY</a:t>
            </a:r>
            <a:endParaRPr lang="en-GB">
              <a:solidFill>
                <a:srgbClr val="3366FF"/>
              </a:solidFill>
              <a:latin typeface="Arial Narrow" panose="020B0606020202030204" pitchFamily="34" charset="0"/>
            </a:endParaRPr>
          </a:p>
        </p:txBody>
      </p:sp>
      <p:sp>
        <p:nvSpPr>
          <p:cNvPr id="17" name="Rectangle 16"/>
          <p:cNvSpPr/>
          <p:nvPr/>
        </p:nvSpPr>
        <p:spPr>
          <a:xfrm>
            <a:off x="3630386" y="3635060"/>
            <a:ext cx="6226215" cy="246221"/>
          </a:xfrm>
          <a:prstGeom prst="rect">
            <a:avLst/>
          </a:prstGeom>
        </p:spPr>
        <p:txBody>
          <a:bodyPr wrap="square">
            <a:spAutoFit/>
          </a:bodyPr>
          <a:lstStyle/>
          <a:p>
            <a:r>
              <a:rPr lang="en-GB" sz="1000">
                <a:solidFill>
                  <a:srgbClr val="3366FF"/>
                </a:solidFill>
              </a:rPr>
              <a:t>https://www.anton-paar.com/corp-en/products/details/software-solutions-for-viscoqc-software/?sku=219349</a:t>
            </a:r>
          </a:p>
        </p:txBody>
      </p:sp>
      <p:pic>
        <p:nvPicPr>
          <p:cNvPr id="19" name="Picture 18"/>
          <p:cNvPicPr>
            <a:picLocks noChangeAspect="1"/>
          </p:cNvPicPr>
          <p:nvPr/>
        </p:nvPicPr>
        <p:blipFill>
          <a:blip r:embed="rId5"/>
          <a:stretch>
            <a:fillRect/>
          </a:stretch>
        </p:blipFill>
        <p:spPr>
          <a:xfrm>
            <a:off x="1529488" y="4072120"/>
            <a:ext cx="3139665" cy="1638086"/>
          </a:xfrm>
          <a:prstGeom prst="rect">
            <a:avLst/>
          </a:prstGeom>
        </p:spPr>
      </p:pic>
      <p:pic>
        <p:nvPicPr>
          <p:cNvPr id="20" name="Picture 19"/>
          <p:cNvPicPr>
            <a:picLocks noChangeAspect="1"/>
          </p:cNvPicPr>
          <p:nvPr/>
        </p:nvPicPr>
        <p:blipFill>
          <a:blip r:embed="rId6"/>
          <a:stretch>
            <a:fillRect/>
          </a:stretch>
        </p:blipFill>
        <p:spPr>
          <a:xfrm>
            <a:off x="4793641" y="4087275"/>
            <a:ext cx="3078049" cy="1605938"/>
          </a:xfrm>
          <a:prstGeom prst="rect">
            <a:avLst/>
          </a:prstGeom>
        </p:spPr>
      </p:pic>
      <p:pic>
        <p:nvPicPr>
          <p:cNvPr id="21" name="Picture 20"/>
          <p:cNvPicPr>
            <a:picLocks noChangeAspect="1"/>
          </p:cNvPicPr>
          <p:nvPr/>
        </p:nvPicPr>
        <p:blipFill>
          <a:blip r:embed="rId7"/>
          <a:stretch>
            <a:fillRect/>
          </a:stretch>
        </p:blipFill>
        <p:spPr>
          <a:xfrm>
            <a:off x="8001000" y="4072747"/>
            <a:ext cx="3117241" cy="1626386"/>
          </a:xfrm>
          <a:prstGeom prst="rect">
            <a:avLst/>
          </a:prstGeom>
        </p:spPr>
      </p:pic>
      <p:sp>
        <p:nvSpPr>
          <p:cNvPr id="22" name="Rectangle 21"/>
          <p:cNvSpPr/>
          <p:nvPr/>
        </p:nvSpPr>
        <p:spPr>
          <a:xfrm>
            <a:off x="1340452" y="5811513"/>
            <a:ext cx="3453189" cy="646331"/>
          </a:xfrm>
          <a:prstGeom prst="rect">
            <a:avLst/>
          </a:prstGeom>
        </p:spPr>
        <p:txBody>
          <a:bodyPr wrap="none">
            <a:spAutoFit/>
          </a:bodyPr>
          <a:lstStyle/>
          <a:p>
            <a:r>
              <a:rPr lang="en-US">
                <a:latin typeface="Arial Narrow" panose="020B0606020202030204" pitchFamily="34" charset="0"/>
              </a:rPr>
              <a:t>Stand-alone rotational viscometer with </a:t>
            </a:r>
          </a:p>
          <a:p>
            <a:r>
              <a:rPr lang="en-US">
                <a:latin typeface="Arial Narrow" panose="020B0606020202030204" pitchFamily="34" charset="0"/>
              </a:rPr>
              <a:t>software package </a:t>
            </a:r>
          </a:p>
        </p:txBody>
      </p:sp>
      <p:sp>
        <p:nvSpPr>
          <p:cNvPr id="24" name="Rectangle 23"/>
          <p:cNvSpPr/>
          <p:nvPr/>
        </p:nvSpPr>
        <p:spPr>
          <a:xfrm>
            <a:off x="4793641" y="5811513"/>
            <a:ext cx="3191899" cy="923330"/>
          </a:xfrm>
          <a:prstGeom prst="rect">
            <a:avLst/>
          </a:prstGeom>
        </p:spPr>
        <p:txBody>
          <a:bodyPr wrap="none">
            <a:spAutoFit/>
          </a:bodyPr>
          <a:lstStyle/>
          <a:p>
            <a:r>
              <a:rPr lang="en-US">
                <a:latin typeface="Arial Narrow" panose="020B0606020202030204" pitchFamily="34" charset="0"/>
              </a:rPr>
              <a:t>LIMS Bridge software which allows </a:t>
            </a:r>
            <a:endParaRPr lang="hr-HR">
              <a:latin typeface="Arial Narrow" panose="020B0606020202030204" pitchFamily="34" charset="0"/>
            </a:endParaRPr>
          </a:p>
          <a:p>
            <a:r>
              <a:rPr lang="en-US">
                <a:latin typeface="Arial Narrow" panose="020B0606020202030204" pitchFamily="34" charset="0"/>
              </a:rPr>
              <a:t>for automatic method selection and </a:t>
            </a:r>
            <a:endParaRPr lang="hr-HR">
              <a:latin typeface="Arial Narrow" panose="020B0606020202030204" pitchFamily="34" charset="0"/>
            </a:endParaRPr>
          </a:p>
          <a:p>
            <a:r>
              <a:rPr lang="en-US">
                <a:latin typeface="Arial Narrow" panose="020B0606020202030204" pitchFamily="34" charset="0"/>
              </a:rPr>
              <a:t>data export</a:t>
            </a:r>
            <a:endParaRPr lang="en-GB">
              <a:latin typeface="Arial Narrow" panose="020B0606020202030204" pitchFamily="34" charset="0"/>
            </a:endParaRPr>
          </a:p>
        </p:txBody>
      </p:sp>
      <p:sp>
        <p:nvSpPr>
          <p:cNvPr id="25" name="Rectangle 24"/>
          <p:cNvSpPr/>
          <p:nvPr/>
        </p:nvSpPr>
        <p:spPr>
          <a:xfrm>
            <a:off x="8014505" y="5811513"/>
            <a:ext cx="3720295" cy="923330"/>
          </a:xfrm>
          <a:prstGeom prst="rect">
            <a:avLst/>
          </a:prstGeom>
        </p:spPr>
        <p:txBody>
          <a:bodyPr wrap="square">
            <a:spAutoFit/>
          </a:bodyPr>
          <a:lstStyle/>
          <a:p>
            <a:pPr algn="just"/>
            <a:r>
              <a:rPr lang="en-US">
                <a:latin typeface="Arial Narrow" panose="020B0606020202030204" pitchFamily="34" charset="0"/>
              </a:rPr>
              <a:t>The V-Collect data software</a:t>
            </a:r>
            <a:r>
              <a:rPr lang="hr-HR">
                <a:latin typeface="Arial Narrow" panose="020B0606020202030204" pitchFamily="34" charset="0"/>
              </a:rPr>
              <a:t> -</a:t>
            </a:r>
            <a:r>
              <a:rPr lang="en-US">
                <a:latin typeface="Arial Narrow" panose="020B0606020202030204" pitchFamily="34" charset="0"/>
              </a:rPr>
              <a:t> automatic </a:t>
            </a:r>
            <a:r>
              <a:rPr lang="hr-HR">
                <a:latin typeface="Arial Narrow" panose="020B0606020202030204" pitchFamily="34" charset="0"/>
              </a:rPr>
              <a:t>data </a:t>
            </a:r>
            <a:r>
              <a:rPr lang="en-US">
                <a:latin typeface="Arial Narrow" panose="020B0606020202030204" pitchFamily="34" charset="0"/>
              </a:rPr>
              <a:t>export</a:t>
            </a:r>
            <a:r>
              <a:rPr lang="hr-HR">
                <a:latin typeface="Arial Narrow" panose="020B0606020202030204" pitchFamily="34" charset="0"/>
              </a:rPr>
              <a:t> </a:t>
            </a:r>
            <a:r>
              <a:rPr lang="en-US">
                <a:latin typeface="Arial Narrow" panose="020B0606020202030204" pitchFamily="34" charset="0"/>
              </a:rPr>
              <a:t>in an </a:t>
            </a:r>
            <a:r>
              <a:rPr lang="en-US" err="1">
                <a:latin typeface="Arial Narrow" panose="020B0606020202030204" pitchFamily="34" charset="0"/>
              </a:rPr>
              <a:t>xls</a:t>
            </a:r>
            <a:r>
              <a:rPr lang="en-US">
                <a:latin typeface="Arial Narrow" panose="020B0606020202030204" pitchFamily="34" charset="0"/>
              </a:rPr>
              <a:t> file, ready for further analysis or graphical illustration. </a:t>
            </a:r>
            <a:endParaRPr lang="en-GB">
              <a:latin typeface="Arial Narrow" panose="020B0606020202030204" pitchFamily="34" charset="0"/>
            </a:endParaRPr>
          </a:p>
        </p:txBody>
      </p:sp>
    </p:spTree>
    <p:extLst>
      <p:ext uri="{BB962C8B-B14F-4D97-AF65-F5344CB8AC3E}">
        <p14:creationId xmlns:p14="http://schemas.microsoft.com/office/powerpoint/2010/main" val="346537355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19</a:t>
            </a:fld>
            <a:endParaRPr lang="en-US" altLang="nl-BE"/>
          </a:p>
        </p:txBody>
      </p:sp>
      <p:sp>
        <p:nvSpPr>
          <p:cNvPr id="10" name="Rectangle 9"/>
          <p:cNvSpPr/>
          <p:nvPr/>
        </p:nvSpPr>
        <p:spPr>
          <a:xfrm>
            <a:off x="622046" y="907650"/>
            <a:ext cx="4167295" cy="461665"/>
          </a:xfrm>
          <a:prstGeom prst="rect">
            <a:avLst/>
          </a:prstGeom>
        </p:spPr>
        <p:txBody>
          <a:bodyPr wrap="none">
            <a:spAutoFit/>
          </a:bodyPr>
          <a:lstStyle/>
          <a:p>
            <a:r>
              <a:rPr lang="en-US" sz="2400" b="1">
                <a:solidFill>
                  <a:srgbClr val="007DFA"/>
                </a:solidFill>
                <a:latin typeface="Arial Narrow" panose="020B0606020202030204" pitchFamily="34" charset="0"/>
              </a:rPr>
              <a:t>LESSON 5: ICT in Textile Printing</a:t>
            </a:r>
            <a:endParaRPr lang="en-US" sz="2400" b="1"/>
          </a:p>
        </p:txBody>
      </p:sp>
      <p:sp>
        <p:nvSpPr>
          <p:cNvPr id="3" name="Rectangle 2"/>
          <p:cNvSpPr/>
          <p:nvPr/>
        </p:nvSpPr>
        <p:spPr>
          <a:xfrm>
            <a:off x="990601" y="1477265"/>
            <a:ext cx="7239000" cy="1333185"/>
          </a:xfrm>
          <a:prstGeom prst="rect">
            <a:avLst/>
          </a:prstGeom>
        </p:spPr>
        <p:txBody>
          <a:bodyPr wrap="square">
            <a:spAutoFit/>
          </a:bodyPr>
          <a:lstStyle/>
          <a:p>
            <a:pPr marL="285750" lvl="0" indent="-285750">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ICT role in modern textile printing technology</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ICT tools in textile printing (examples of specialized software)</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Novel aspects of textile printing</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12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Information transfer, digital texture visualization, colour objectification systems</a:t>
            </a:r>
            <a:endParaRPr lang="hr-HR" sz="1800">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4" name="TextBox 3"/>
          <p:cNvSpPr txBox="1"/>
          <p:nvPr/>
        </p:nvSpPr>
        <p:spPr>
          <a:xfrm>
            <a:off x="4762501" y="2938453"/>
            <a:ext cx="6934200" cy="369332"/>
          </a:xfrm>
          <a:prstGeom prst="rect">
            <a:avLst/>
          </a:prstGeom>
          <a:noFill/>
        </p:spPr>
        <p:txBody>
          <a:bodyPr wrap="square" rtlCol="0">
            <a:spAutoFit/>
          </a:bodyPr>
          <a:lstStyle/>
          <a:p>
            <a:pPr marL="285750" indent="-285750" algn="r">
              <a:buFont typeface="Wingdings" panose="05000000000000000000" pitchFamily="2" charset="2"/>
              <a:buChar char="q"/>
            </a:pPr>
            <a:r>
              <a:rPr lang="en-US">
                <a:solidFill>
                  <a:srgbClr val="3366FF"/>
                </a:solidFill>
                <a:latin typeface="Arial Narrow" panose="020B0606020202030204" pitchFamily="34" charset="0"/>
              </a:rPr>
              <a:t>Software for imaging, designing and color separation</a:t>
            </a:r>
          </a:p>
        </p:txBody>
      </p:sp>
      <p:sp>
        <p:nvSpPr>
          <p:cNvPr id="5" name="Rectangle 4"/>
          <p:cNvSpPr/>
          <p:nvPr/>
        </p:nvSpPr>
        <p:spPr>
          <a:xfrm>
            <a:off x="6096000" y="3472100"/>
            <a:ext cx="5791200" cy="2884251"/>
          </a:xfrm>
          <a:prstGeom prst="rect">
            <a:avLst/>
          </a:prstGeom>
        </p:spPr>
        <p:txBody>
          <a:bodyPr wrap="square">
            <a:spAutoFit/>
          </a:bodyPr>
          <a:lstStyle/>
          <a:p>
            <a:pPr marL="285750" indent="-285750" algn="just">
              <a:lnSpc>
                <a:spcPct val="112000"/>
              </a:lnSpc>
              <a:buFont typeface="Wingdings" panose="05000000000000000000" pitchFamily="2" charset="2"/>
              <a:buChar char="q"/>
            </a:pPr>
            <a:r>
              <a:rPr lang="en-US">
                <a:latin typeface="Arial Narrow" panose="020B0606020202030204" pitchFamily="34" charset="0"/>
              </a:rPr>
              <a:t>CAD software solutions for textile printing industries are innovative packages, developed to achieve the highest quality in the shortest time. </a:t>
            </a:r>
          </a:p>
          <a:p>
            <a:pPr marL="285750" indent="-285750" algn="just">
              <a:lnSpc>
                <a:spcPct val="112000"/>
              </a:lnSpc>
              <a:buFont typeface="Wingdings" panose="05000000000000000000" pitchFamily="2" charset="2"/>
              <a:buChar char="q"/>
            </a:pPr>
            <a:r>
              <a:rPr lang="en-US">
                <a:latin typeface="Arial Narrow" panose="020B0606020202030204" pitchFamily="34" charset="0"/>
              </a:rPr>
              <a:t>They must be able to integrate into the entire production process.</a:t>
            </a:r>
          </a:p>
          <a:p>
            <a:pPr marL="285750" indent="-285750" algn="just">
              <a:lnSpc>
                <a:spcPct val="112000"/>
              </a:lnSpc>
              <a:buFont typeface="Wingdings" panose="05000000000000000000" pitchFamily="2" charset="2"/>
              <a:buChar char="q"/>
            </a:pPr>
            <a:r>
              <a:rPr lang="en-US">
                <a:latin typeface="Arial Narrow" panose="020B0606020202030204" pitchFamily="34" charset="0"/>
              </a:rPr>
              <a:t>Must be based on modular concept with all modules working “hand to hand“ to assure and simplify connection between designing (CAD) and screen production (engraving / light exposure - CAM).</a:t>
            </a:r>
          </a:p>
        </p:txBody>
      </p:sp>
      <p:pic>
        <p:nvPicPr>
          <p:cNvPr id="6" name="Picture 5"/>
          <p:cNvPicPr>
            <a:picLocks noChangeAspect="1"/>
          </p:cNvPicPr>
          <p:nvPr/>
        </p:nvPicPr>
        <p:blipFill rotWithShape="1">
          <a:blip r:embed="rId5"/>
          <a:srcRect l="11596" t="26489" r="33541" b="16617"/>
          <a:stretch/>
        </p:blipFill>
        <p:spPr>
          <a:xfrm>
            <a:off x="533400" y="3264188"/>
            <a:ext cx="5613814" cy="3274725"/>
          </a:xfrm>
          <a:prstGeom prst="rect">
            <a:avLst/>
          </a:prstGeom>
        </p:spPr>
      </p:pic>
    </p:spTree>
    <p:extLst>
      <p:ext uri="{BB962C8B-B14F-4D97-AF65-F5344CB8AC3E}">
        <p14:creationId xmlns:p14="http://schemas.microsoft.com/office/powerpoint/2010/main" val="255484991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A5077A-93A3-4EFD-A68E-E52050F75204}"/>
              </a:ext>
            </a:extLst>
          </p:cNvPr>
          <p:cNvSpPr txBox="1">
            <a:spLocks/>
          </p:cNvSpPr>
          <p:nvPr/>
        </p:nvSpPr>
        <p:spPr>
          <a:xfrm>
            <a:off x="762000" y="6092826"/>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a:solidFill>
                  <a:srgbClr val="0064F6"/>
                </a:solidFill>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a:solidFill>
                <a:srgbClr val="0064F6"/>
              </a:solidFill>
              <a:effectLst/>
              <a:latin typeface="Corbel" pitchFamily="34" charset="0"/>
            </a:endParaRPr>
          </a:p>
        </p:txBody>
      </p:sp>
      <p:cxnSp>
        <p:nvCxnSpPr>
          <p:cNvPr id="5" name="Straight Connector 4">
            <a:extLst>
              <a:ext uri="{FF2B5EF4-FFF2-40B4-BE49-F238E27FC236}">
                <a16:creationId xmlns:a16="http://schemas.microsoft.com/office/drawing/2014/main" id="{17D14B7B-A54F-47A0-B518-9431F879B099}"/>
              </a:ext>
            </a:extLst>
          </p:cNvPr>
          <p:cNvCxnSpPr>
            <a:cxnSpLocks/>
          </p:cNvCxnSpPr>
          <p:nvPr/>
        </p:nvCxnSpPr>
        <p:spPr>
          <a:xfrm>
            <a:off x="533400" y="981075"/>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053" name="AutoShape 2" descr="Резултат с изображение за logo erasmus + knowledge alliances">
            <a:extLst>
              <a:ext uri="{FF2B5EF4-FFF2-40B4-BE49-F238E27FC236}">
                <a16:creationId xmlns:a16="http://schemas.microsoft.com/office/drawing/2014/main" id="{2E545DE9-FE45-4981-8E61-A93BAE9AC6F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pic>
        <p:nvPicPr>
          <p:cNvPr id="2055" name="Picture 3" descr="E:\Disc D\Knowledge Alliances\Logos\ICTTEX-Logo-v6.png">
            <a:extLst>
              <a:ext uri="{FF2B5EF4-FFF2-40B4-BE49-F238E27FC236}">
                <a16:creationId xmlns:a16="http://schemas.microsoft.com/office/drawing/2014/main" id="{2298A085-DBA0-4718-BA43-FAB6BC6E9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30D1FC39-EFC7-49B2-8530-13D062D723AC}"/>
              </a:ext>
            </a:extLst>
          </p:cNvPr>
          <p:cNvCxnSpPr>
            <a:cxnSpLocks/>
          </p:cNvCxnSpPr>
          <p:nvPr/>
        </p:nvCxnSpPr>
        <p:spPr>
          <a:xfrm>
            <a:off x="533400" y="6021388"/>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2057" name="Picture 2" descr="Резултат с изображение за „co-funded by the erasmus+ programme of the european union logo“">
            <a:extLst>
              <a:ext uri="{FF2B5EF4-FFF2-40B4-BE49-F238E27FC236}">
                <a16:creationId xmlns:a16="http://schemas.microsoft.com/office/drawing/2014/main" id="{418319F3-91B1-47BD-B33D-7DE01954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dianummer 8">
            <a:extLst>
              <a:ext uri="{FF2B5EF4-FFF2-40B4-BE49-F238E27FC236}">
                <a16:creationId xmlns:a16="http://schemas.microsoft.com/office/drawing/2014/main" id="{31E4DC00-E5D3-43F5-B939-6E468718CE60}"/>
              </a:ext>
            </a:extLst>
          </p:cNvPr>
          <p:cNvSpPr>
            <a:spLocks noGrp="1"/>
          </p:cNvSpPr>
          <p:nvPr>
            <p:ph type="sldNum" sz="quarter" idx="12"/>
          </p:nvPr>
        </p:nvSpPr>
        <p:spPr>
          <a:xfrm>
            <a:off x="8991600" y="6356351"/>
            <a:ext cx="2844800" cy="365125"/>
          </a:xfrm>
        </p:spPr>
        <p:txBody>
          <a:bodyPr/>
          <a:lstStyle/>
          <a:p>
            <a:fld id="{C70E881D-A110-45C1-94FD-A162B8A7ADE9}" type="slidenum">
              <a:rPr lang="en-US" altLang="nl-BE" smtClean="0"/>
              <a:pPr/>
              <a:t>2</a:t>
            </a:fld>
            <a:endParaRPr lang="en-US" altLang="nl-BE"/>
          </a:p>
        </p:txBody>
      </p:sp>
      <p:pic>
        <p:nvPicPr>
          <p:cNvPr id="3" name="Picture 2"/>
          <p:cNvPicPr>
            <a:picLocks noChangeAspect="1"/>
          </p:cNvPicPr>
          <p:nvPr/>
        </p:nvPicPr>
        <p:blipFill>
          <a:blip r:embed="rId5"/>
          <a:stretch>
            <a:fillRect/>
          </a:stretch>
        </p:blipFill>
        <p:spPr>
          <a:xfrm>
            <a:off x="2508885" y="1143000"/>
            <a:ext cx="7250430" cy="4667141"/>
          </a:xfrm>
          <a:prstGeom prst="rect">
            <a:avLst/>
          </a:prstGeom>
        </p:spPr>
      </p:pic>
      <p:sp>
        <p:nvSpPr>
          <p:cNvPr id="4" name="Rectangle 3"/>
          <p:cNvSpPr/>
          <p:nvPr/>
        </p:nvSpPr>
        <p:spPr>
          <a:xfrm>
            <a:off x="3962400" y="3657600"/>
            <a:ext cx="52578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8699566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20</a:t>
            </a:fld>
            <a:endParaRPr lang="en-US" altLang="nl-BE"/>
          </a:p>
        </p:txBody>
      </p:sp>
      <p:sp>
        <p:nvSpPr>
          <p:cNvPr id="4" name="TextBox 3"/>
          <p:cNvSpPr txBox="1"/>
          <p:nvPr/>
        </p:nvSpPr>
        <p:spPr>
          <a:xfrm>
            <a:off x="1422508" y="1022255"/>
            <a:ext cx="1737976" cy="461665"/>
          </a:xfrm>
          <a:prstGeom prst="rect">
            <a:avLst/>
          </a:prstGeom>
          <a:noFill/>
        </p:spPr>
        <p:txBody>
          <a:bodyPr wrap="none" rtlCol="0">
            <a:spAutoFit/>
          </a:bodyPr>
          <a:lstStyle/>
          <a:p>
            <a:pPr marL="285750" indent="-285750">
              <a:buFont typeface="Wingdings" panose="05000000000000000000" pitchFamily="2" charset="2"/>
              <a:buChar char="ü"/>
            </a:pPr>
            <a:r>
              <a:rPr lang="en-US" sz="2400" b="1">
                <a:solidFill>
                  <a:srgbClr val="3366FF"/>
                </a:solidFill>
                <a:effectLst>
                  <a:outerShdw blurRad="38100" dist="38100" dir="2700000" algn="tl">
                    <a:srgbClr val="000000">
                      <a:alpha val="43137"/>
                    </a:srgbClr>
                  </a:outerShdw>
                </a:effectLst>
                <a:latin typeface="Arial Narrow" panose="020B0606020202030204" pitchFamily="34" charset="0"/>
              </a:rPr>
              <a:t>Example</a:t>
            </a:r>
            <a:r>
              <a:rPr lang="hr-HR" sz="2400" b="1">
                <a:solidFill>
                  <a:srgbClr val="3366FF"/>
                </a:solidFill>
                <a:effectLst>
                  <a:outerShdw blurRad="38100" dist="38100" dir="2700000" algn="tl">
                    <a:srgbClr val="000000">
                      <a:alpha val="43137"/>
                    </a:srgbClr>
                  </a:outerShdw>
                </a:effectLst>
                <a:latin typeface="Arial Narrow" panose="020B0606020202030204" pitchFamily="34" charset="0"/>
              </a:rPr>
              <a:t>s</a:t>
            </a:r>
            <a:r>
              <a:rPr lang="en-US" sz="2400" b="1">
                <a:solidFill>
                  <a:srgbClr val="3366FF"/>
                </a:solidFill>
                <a:effectLst>
                  <a:outerShdw blurRad="38100" dist="38100" dir="2700000" algn="tl">
                    <a:srgbClr val="000000">
                      <a:alpha val="43137"/>
                    </a:srgbClr>
                  </a:outerShdw>
                </a:effectLst>
                <a:latin typeface="Arial Narrow" panose="020B0606020202030204" pitchFamily="34" charset="0"/>
              </a:rPr>
              <a:t>:</a:t>
            </a:r>
          </a:p>
        </p:txBody>
      </p:sp>
      <p:sp>
        <p:nvSpPr>
          <p:cNvPr id="5" name="TextBox 4"/>
          <p:cNvSpPr txBox="1"/>
          <p:nvPr/>
        </p:nvSpPr>
        <p:spPr>
          <a:xfrm>
            <a:off x="595448" y="2362200"/>
            <a:ext cx="4636952" cy="1754326"/>
          </a:xfrm>
          <a:prstGeom prst="rect">
            <a:avLst/>
          </a:prstGeom>
          <a:noFill/>
        </p:spPr>
        <p:txBody>
          <a:bodyPr wrap="square" rtlCol="0">
            <a:spAutoFit/>
          </a:bodyPr>
          <a:lstStyle/>
          <a:p>
            <a:pPr marL="285750" indent="-285750">
              <a:buFont typeface="Wingdings" panose="05000000000000000000" pitchFamily="2" charset="2"/>
              <a:buChar char="q"/>
            </a:pPr>
            <a:r>
              <a:rPr lang="en-US" b="1">
                <a:latin typeface="Arial Narrow" panose="020B0606020202030204" pitchFamily="34" charset="0"/>
              </a:rPr>
              <a:t>POINTCARE  for printing</a:t>
            </a:r>
          </a:p>
          <a:p>
            <a:pPr marL="541338" indent="-285750">
              <a:buFont typeface="Wingdings" panose="05000000000000000000" pitchFamily="2" charset="2"/>
              <a:buChar char="§"/>
            </a:pPr>
            <a:r>
              <a:rPr lang="en-US">
                <a:latin typeface="Arial Narrow" panose="020B0606020202030204" pitchFamily="34" charset="0"/>
              </a:rPr>
              <a:t>Designing module</a:t>
            </a:r>
          </a:p>
          <a:p>
            <a:pPr marL="541338" indent="-285750">
              <a:buFont typeface="Wingdings" panose="05000000000000000000" pitchFamily="2" charset="2"/>
              <a:buChar char="§"/>
            </a:pPr>
            <a:r>
              <a:rPr lang="en-US">
                <a:latin typeface="Arial Narrow" panose="020B0606020202030204" pitchFamily="34" charset="0"/>
              </a:rPr>
              <a:t>Module for design preparation for digital or conventional rotary printing</a:t>
            </a:r>
          </a:p>
          <a:p>
            <a:pPr marL="541338" indent="-285750">
              <a:buFont typeface="Wingdings" panose="05000000000000000000" pitchFamily="2" charset="2"/>
              <a:buChar char="§"/>
            </a:pPr>
            <a:r>
              <a:rPr lang="en-US">
                <a:latin typeface="Arial Narrow" panose="020B0606020202030204" pitchFamily="34" charset="0"/>
              </a:rPr>
              <a:t>Digital sampling</a:t>
            </a:r>
          </a:p>
          <a:p>
            <a:pPr marL="541338" indent="-285750">
              <a:buFont typeface="Wingdings" panose="05000000000000000000" pitchFamily="2" charset="2"/>
              <a:buChar char="§"/>
            </a:pPr>
            <a:r>
              <a:rPr lang="en-US">
                <a:latin typeface="Arial Narrow" panose="020B0606020202030204" pitchFamily="34" charset="0"/>
              </a:rPr>
              <a:t>Matching digital sampling to rotary printing</a:t>
            </a:r>
          </a:p>
        </p:txBody>
      </p:sp>
      <p:pic>
        <p:nvPicPr>
          <p:cNvPr id="10" name="Picture 9"/>
          <p:cNvPicPr>
            <a:picLocks noChangeAspect="1"/>
          </p:cNvPicPr>
          <p:nvPr/>
        </p:nvPicPr>
        <p:blipFill rotWithShape="1">
          <a:blip r:embed="rId5"/>
          <a:srcRect l="1725" t="20480" r="39058" b="17729"/>
          <a:stretch/>
        </p:blipFill>
        <p:spPr>
          <a:xfrm>
            <a:off x="7672189" y="1124923"/>
            <a:ext cx="4185110" cy="2456478"/>
          </a:xfrm>
          <a:prstGeom prst="rect">
            <a:avLst/>
          </a:prstGeom>
        </p:spPr>
      </p:pic>
      <p:pic>
        <p:nvPicPr>
          <p:cNvPr id="3" name="Picture 2"/>
          <p:cNvPicPr>
            <a:picLocks noChangeAspect="1"/>
          </p:cNvPicPr>
          <p:nvPr/>
        </p:nvPicPr>
        <p:blipFill>
          <a:blip r:embed="rId6">
            <a:clrChange>
              <a:clrFrom>
                <a:srgbClr val="000000"/>
              </a:clrFrom>
              <a:clrTo>
                <a:srgbClr val="000000">
                  <a:alpha val="0"/>
                </a:srgbClr>
              </a:clrTo>
            </a:clrChange>
          </a:blip>
          <a:stretch>
            <a:fillRect/>
          </a:stretch>
        </p:blipFill>
        <p:spPr>
          <a:xfrm>
            <a:off x="4724400" y="3152231"/>
            <a:ext cx="4800600" cy="3557417"/>
          </a:xfrm>
          <a:prstGeom prst="rect">
            <a:avLst/>
          </a:prstGeom>
        </p:spPr>
      </p:pic>
    </p:spTree>
    <p:extLst>
      <p:ext uri="{BB962C8B-B14F-4D97-AF65-F5344CB8AC3E}">
        <p14:creationId xmlns:p14="http://schemas.microsoft.com/office/powerpoint/2010/main" val="112325056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21</a:t>
            </a:fld>
            <a:endParaRPr lang="en-US" altLang="nl-BE"/>
          </a:p>
        </p:txBody>
      </p:sp>
      <p:pic>
        <p:nvPicPr>
          <p:cNvPr id="14" name="Picture 13"/>
          <p:cNvPicPr>
            <a:picLocks noChangeAspect="1"/>
          </p:cNvPicPr>
          <p:nvPr/>
        </p:nvPicPr>
        <p:blipFill rotWithShape="1">
          <a:blip r:embed="rId5"/>
          <a:srcRect t="11916"/>
          <a:stretch/>
        </p:blipFill>
        <p:spPr>
          <a:xfrm>
            <a:off x="5776611" y="1002673"/>
            <a:ext cx="3138789" cy="2198840"/>
          </a:xfrm>
          <a:prstGeom prst="rect">
            <a:avLst/>
          </a:prstGeom>
        </p:spPr>
      </p:pic>
      <p:sp>
        <p:nvSpPr>
          <p:cNvPr id="15" name="TextBox 14"/>
          <p:cNvSpPr txBox="1"/>
          <p:nvPr/>
        </p:nvSpPr>
        <p:spPr>
          <a:xfrm>
            <a:off x="762000" y="1002673"/>
            <a:ext cx="4636952" cy="2585323"/>
          </a:xfrm>
          <a:prstGeom prst="rect">
            <a:avLst/>
          </a:prstGeom>
          <a:noFill/>
        </p:spPr>
        <p:txBody>
          <a:bodyPr wrap="square" rtlCol="0">
            <a:spAutoFit/>
          </a:bodyPr>
          <a:lstStyle/>
          <a:p>
            <a:pPr marL="285750" indent="-285750">
              <a:buFont typeface="Wingdings" panose="05000000000000000000" pitchFamily="2" charset="2"/>
              <a:buChar char="q"/>
            </a:pPr>
            <a:r>
              <a:rPr lang="en-US" b="1" err="1">
                <a:latin typeface="Arial Narrow" panose="020B0606020202030204" pitchFamily="34" charset="0"/>
              </a:rPr>
              <a:t>bestIMAGE</a:t>
            </a:r>
            <a:r>
              <a:rPr lang="en-US" b="1">
                <a:latin typeface="Arial Narrow" panose="020B0606020202030204" pitchFamily="34" charset="0"/>
              </a:rPr>
              <a:t> - </a:t>
            </a:r>
            <a:r>
              <a:rPr lang="en-US" b="1" err="1">
                <a:solidFill>
                  <a:srgbClr val="007DFA"/>
                </a:solidFill>
                <a:latin typeface="Arial Narrow" panose="020B0606020202030204" pitchFamily="34" charset="0"/>
              </a:rPr>
              <a:t>spg</a:t>
            </a:r>
            <a:r>
              <a:rPr lang="en-US" b="1" err="1">
                <a:solidFill>
                  <a:schemeClr val="tx1">
                    <a:lumMod val="50000"/>
                    <a:lumOff val="50000"/>
                  </a:schemeClr>
                </a:solidFill>
                <a:latin typeface="Arial Narrow" panose="020B0606020202030204" pitchFamily="34" charset="0"/>
              </a:rPr>
              <a:t>print</a:t>
            </a:r>
            <a:endParaRPr lang="en-US" b="1">
              <a:solidFill>
                <a:schemeClr val="tx1">
                  <a:lumMod val="50000"/>
                  <a:lumOff val="50000"/>
                </a:schemeClr>
              </a:solidFill>
              <a:latin typeface="Arial Narrow" panose="020B0606020202030204" pitchFamily="34" charset="0"/>
            </a:endParaRPr>
          </a:p>
          <a:p>
            <a:pPr marL="541338" indent="-285750">
              <a:buFont typeface="Wingdings" panose="05000000000000000000" pitchFamily="2" charset="2"/>
              <a:buChar char="§"/>
            </a:pPr>
            <a:r>
              <a:rPr lang="en-US">
                <a:latin typeface="Arial Narrow" panose="020B0606020202030204" pitchFamily="34" charset="0"/>
              </a:rPr>
              <a:t>Defining and editing designs.</a:t>
            </a:r>
          </a:p>
          <a:p>
            <a:pPr marL="541338" indent="-285750">
              <a:buFont typeface="Wingdings" panose="05000000000000000000" pitchFamily="2" charset="2"/>
              <a:buChar char="§"/>
            </a:pPr>
            <a:r>
              <a:rPr lang="en-US">
                <a:latin typeface="Arial Narrow" panose="020B0606020202030204" pitchFamily="34" charset="0"/>
              </a:rPr>
              <a:t>Repeating, color separation, texture mapping, simulation, colors calibration</a:t>
            </a:r>
          </a:p>
          <a:p>
            <a:pPr marL="541338" indent="-285750">
              <a:buFont typeface="Wingdings" panose="05000000000000000000" pitchFamily="2" charset="2"/>
              <a:buChar char="§"/>
            </a:pPr>
            <a:r>
              <a:rPr lang="en-US">
                <a:latin typeface="Arial Narrow" panose="020B0606020202030204" pitchFamily="34" charset="0"/>
              </a:rPr>
              <a:t>Modular settings – connecting the preparation phase with screen production by laser engraving or laser exposure method</a:t>
            </a:r>
          </a:p>
          <a:p>
            <a:pPr marL="541338" indent="-285750">
              <a:buFont typeface="Wingdings" panose="05000000000000000000" pitchFamily="2" charset="2"/>
              <a:buChar char="§"/>
            </a:pPr>
            <a:r>
              <a:rPr lang="en-US">
                <a:latin typeface="Arial Narrow" panose="020B0606020202030204" pitchFamily="34" charset="0"/>
              </a:rPr>
              <a:t>Compatible with all commercial rotary printing machines</a:t>
            </a:r>
          </a:p>
        </p:txBody>
      </p:sp>
      <p:sp>
        <p:nvSpPr>
          <p:cNvPr id="16" name="TextBox 15"/>
          <p:cNvSpPr txBox="1"/>
          <p:nvPr/>
        </p:nvSpPr>
        <p:spPr>
          <a:xfrm>
            <a:off x="7250248" y="4078653"/>
            <a:ext cx="4636952" cy="1754326"/>
          </a:xfrm>
          <a:prstGeom prst="rect">
            <a:avLst/>
          </a:prstGeom>
          <a:noFill/>
        </p:spPr>
        <p:txBody>
          <a:bodyPr wrap="square" rtlCol="0">
            <a:spAutoFit/>
          </a:bodyPr>
          <a:lstStyle/>
          <a:p>
            <a:pPr marL="285750" indent="-285750">
              <a:buFont typeface="Wingdings" panose="05000000000000000000" pitchFamily="2" charset="2"/>
              <a:buChar char="q"/>
            </a:pPr>
            <a:r>
              <a:rPr lang="en-US" b="1">
                <a:latin typeface="Arial Narrow" panose="020B0606020202030204" pitchFamily="34" charset="0"/>
              </a:rPr>
              <a:t>TREEPAINT</a:t>
            </a:r>
          </a:p>
          <a:p>
            <a:pPr marL="541338" indent="-285750">
              <a:buFont typeface="Wingdings" panose="05000000000000000000" pitchFamily="2" charset="2"/>
              <a:buChar char="§"/>
            </a:pPr>
            <a:r>
              <a:rPr lang="en-US">
                <a:latin typeface="Arial Narrow" panose="020B0606020202030204" pitchFamily="34" charset="0"/>
              </a:rPr>
              <a:t>Solution engineered for 4-colour rotary printing</a:t>
            </a:r>
          </a:p>
          <a:p>
            <a:pPr marL="541338" indent="-285750">
              <a:buFont typeface="Wingdings" panose="05000000000000000000" pitchFamily="2" charset="2"/>
              <a:buChar char="§"/>
            </a:pPr>
            <a:r>
              <a:rPr lang="en-US">
                <a:latin typeface="Arial Narrow" panose="020B0606020202030204" pitchFamily="34" charset="0"/>
              </a:rPr>
              <a:t>Module for design preparation, 3D simulation, color raster separation  </a:t>
            </a:r>
          </a:p>
          <a:p>
            <a:pPr marL="541338" indent="-285750">
              <a:buFont typeface="Wingdings" panose="05000000000000000000" pitchFamily="2" charset="2"/>
              <a:buChar char="§"/>
            </a:pPr>
            <a:r>
              <a:rPr lang="en-US">
                <a:latin typeface="Arial Narrow" panose="020B0606020202030204" pitchFamily="34" charset="0"/>
              </a:rPr>
              <a:t>Digital sampling</a:t>
            </a:r>
          </a:p>
          <a:p>
            <a:pPr marL="541338" indent="-285750">
              <a:buFont typeface="Wingdings" panose="05000000000000000000" pitchFamily="2" charset="2"/>
              <a:buChar char="§"/>
            </a:pPr>
            <a:r>
              <a:rPr lang="en-US">
                <a:latin typeface="Arial Narrow" panose="020B0606020202030204" pitchFamily="34" charset="0"/>
              </a:rPr>
              <a:t>Rotary printing</a:t>
            </a:r>
          </a:p>
        </p:txBody>
      </p:sp>
      <p:pic>
        <p:nvPicPr>
          <p:cNvPr id="17" name="Picture 16"/>
          <p:cNvPicPr>
            <a:picLocks noChangeAspect="1"/>
          </p:cNvPicPr>
          <p:nvPr/>
        </p:nvPicPr>
        <p:blipFill>
          <a:blip r:embed="rId6">
            <a:clrChange>
              <a:clrFrom>
                <a:srgbClr val="000000"/>
              </a:clrFrom>
              <a:clrTo>
                <a:srgbClr val="000000">
                  <a:alpha val="0"/>
                </a:srgbClr>
              </a:clrTo>
            </a:clrChange>
          </a:blip>
          <a:stretch>
            <a:fillRect/>
          </a:stretch>
        </p:blipFill>
        <p:spPr>
          <a:xfrm>
            <a:off x="4707274" y="3441145"/>
            <a:ext cx="2684126" cy="2390855"/>
          </a:xfrm>
          <a:prstGeom prst="rect">
            <a:avLst/>
          </a:prstGeom>
        </p:spPr>
      </p:pic>
      <p:pic>
        <p:nvPicPr>
          <p:cNvPr id="18" name="Picture 17"/>
          <p:cNvPicPr>
            <a:picLocks noChangeAspect="1"/>
          </p:cNvPicPr>
          <p:nvPr/>
        </p:nvPicPr>
        <p:blipFill>
          <a:blip r:embed="rId7"/>
          <a:stretch>
            <a:fillRect/>
          </a:stretch>
        </p:blipFill>
        <p:spPr>
          <a:xfrm>
            <a:off x="1828800" y="3899715"/>
            <a:ext cx="2597539" cy="2144756"/>
          </a:xfrm>
          <a:prstGeom prst="rect">
            <a:avLst/>
          </a:prstGeom>
        </p:spPr>
      </p:pic>
    </p:spTree>
    <p:extLst>
      <p:ext uri="{BB962C8B-B14F-4D97-AF65-F5344CB8AC3E}">
        <p14:creationId xmlns:p14="http://schemas.microsoft.com/office/powerpoint/2010/main" val="154578170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22</a:t>
            </a:fld>
            <a:endParaRPr lang="en-US" altLang="nl-BE"/>
          </a:p>
        </p:txBody>
      </p:sp>
      <p:sp>
        <p:nvSpPr>
          <p:cNvPr id="15" name="TextBox 14"/>
          <p:cNvSpPr txBox="1"/>
          <p:nvPr/>
        </p:nvSpPr>
        <p:spPr>
          <a:xfrm>
            <a:off x="304800" y="1014207"/>
            <a:ext cx="6934200"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a:solidFill>
                  <a:srgbClr val="3366FF"/>
                </a:solidFill>
                <a:latin typeface="Arial Narrow" panose="020B0606020202030204" pitchFamily="34" charset="0"/>
              </a:rPr>
              <a:t>Color Objectification</a:t>
            </a:r>
          </a:p>
        </p:txBody>
      </p:sp>
      <p:pic>
        <p:nvPicPr>
          <p:cNvPr id="16" name="Picture 15"/>
          <p:cNvPicPr>
            <a:picLocks noChangeAspect="1"/>
          </p:cNvPicPr>
          <p:nvPr/>
        </p:nvPicPr>
        <p:blipFill rotWithShape="1">
          <a:blip r:embed="rId5"/>
          <a:srcRect l="12785" t="18230" r="18416" b="5873"/>
          <a:stretch/>
        </p:blipFill>
        <p:spPr>
          <a:xfrm>
            <a:off x="3302377" y="1018321"/>
            <a:ext cx="5003423" cy="3104804"/>
          </a:xfrm>
          <a:prstGeom prst="rect">
            <a:avLst/>
          </a:prstGeom>
        </p:spPr>
      </p:pic>
      <p:pic>
        <p:nvPicPr>
          <p:cNvPr id="17" name="Picture 16"/>
          <p:cNvPicPr>
            <a:picLocks noChangeAspect="1"/>
          </p:cNvPicPr>
          <p:nvPr/>
        </p:nvPicPr>
        <p:blipFill rotWithShape="1">
          <a:blip r:embed="rId6"/>
          <a:srcRect l="49087" t="21580" r="22987" b="18384"/>
          <a:stretch/>
        </p:blipFill>
        <p:spPr>
          <a:xfrm>
            <a:off x="9024095" y="839543"/>
            <a:ext cx="2863105" cy="3462360"/>
          </a:xfrm>
          <a:prstGeom prst="rect">
            <a:avLst/>
          </a:prstGeom>
        </p:spPr>
      </p:pic>
      <p:sp>
        <p:nvSpPr>
          <p:cNvPr id="18" name="Text Box 5"/>
          <p:cNvSpPr txBox="1">
            <a:spLocks noChangeArrowheads="1"/>
          </p:cNvSpPr>
          <p:nvPr/>
        </p:nvSpPr>
        <p:spPr bwMode="auto">
          <a:xfrm>
            <a:off x="4107307" y="4480680"/>
            <a:ext cx="762749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None/>
            </a:pPr>
            <a:r>
              <a:rPr lang="en-US" altLang="sr-Latn-RS" sz="1800">
                <a:latin typeface="Arial Narrow" panose="020B0606020202030204" pitchFamily="34" charset="0"/>
              </a:rPr>
              <a:t>Color metrics imply objective color measurement, based on the simulation of the visual experience of color, but in a much more precise system, which is performed by a spectrophotometer device. Color metrics involve objective, numerical evaluation of color, accurate color reproduction, and precise color differences.</a:t>
            </a: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02" y="2931404"/>
            <a:ext cx="3761146" cy="2896082"/>
          </a:xfrm>
          <a:prstGeom prst="rect">
            <a:avLst/>
          </a:prstGeom>
        </p:spPr>
      </p:pic>
      <p:sp>
        <p:nvSpPr>
          <p:cNvPr id="20" name="Rectangle 19"/>
          <p:cNvSpPr/>
          <p:nvPr/>
        </p:nvSpPr>
        <p:spPr>
          <a:xfrm>
            <a:off x="1295401" y="5751847"/>
            <a:ext cx="10439400" cy="923330"/>
          </a:xfrm>
          <a:prstGeom prst="rect">
            <a:avLst/>
          </a:prstGeom>
        </p:spPr>
        <p:txBody>
          <a:bodyPr wrap="square">
            <a:spAutoFit/>
          </a:bodyPr>
          <a:lstStyle/>
          <a:p>
            <a:pPr algn="just">
              <a:spcBef>
                <a:spcPct val="0"/>
              </a:spcBef>
              <a:buNone/>
            </a:pPr>
            <a:r>
              <a:rPr lang="en-US" altLang="sr-Latn-RS">
                <a:latin typeface="Arial Narrow" panose="020B0606020202030204" pitchFamily="34" charset="0"/>
              </a:rPr>
              <a:t> In color metric, by color measurement, each color sensitive element associates the parameters required for its unambiguous (numeric) characterization. This implies accurate and precise evaluation of color, its accurate reproduction and accurate specification of color differences.</a:t>
            </a:r>
          </a:p>
        </p:txBody>
      </p:sp>
      <p:cxnSp>
        <p:nvCxnSpPr>
          <p:cNvPr id="21" name="Straight Connector 9">
            <a:extLst>
              <a:ext uri="{FF2B5EF4-FFF2-40B4-BE49-F238E27FC236}">
                <a16:creationId xmlns:a16="http://schemas.microsoft.com/office/drawing/2014/main" id="{CAEE5A67-FB02-414E-9E52-89D60063C51D}"/>
              </a:ext>
            </a:extLst>
          </p:cNvPr>
          <p:cNvCxnSpPr>
            <a:cxnSpLocks/>
          </p:cNvCxnSpPr>
          <p:nvPr/>
        </p:nvCxnSpPr>
        <p:spPr>
          <a:xfrm>
            <a:off x="533400" y="6375725"/>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66653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23</a:t>
            </a:fld>
            <a:endParaRPr lang="en-US" altLang="nl-BE"/>
          </a:p>
        </p:txBody>
      </p:sp>
      <p:sp>
        <p:nvSpPr>
          <p:cNvPr id="10" name="TextBox 9"/>
          <p:cNvSpPr txBox="1"/>
          <p:nvPr/>
        </p:nvSpPr>
        <p:spPr>
          <a:xfrm>
            <a:off x="638274" y="932242"/>
            <a:ext cx="3733800" cy="830997"/>
          </a:xfrm>
          <a:prstGeom prst="rect">
            <a:avLst/>
          </a:prstGeom>
          <a:noFill/>
        </p:spPr>
        <p:txBody>
          <a:bodyPr wrap="square" rtlCol="0">
            <a:spAutoFit/>
          </a:bodyPr>
          <a:lstStyle/>
          <a:p>
            <a:pPr marL="285750" indent="-285750">
              <a:buFont typeface="Wingdings" panose="05000000000000000000" pitchFamily="2" charset="2"/>
              <a:buChar char="ü"/>
            </a:pPr>
            <a:r>
              <a:rPr lang="en-US" sz="2400" b="1">
                <a:solidFill>
                  <a:srgbClr val="3366FF"/>
                </a:solidFill>
                <a:latin typeface="Arial Narrow" panose="020B0606020202030204" pitchFamily="34" charset="0"/>
              </a:rPr>
              <a:t>Color and Pattern Visualization</a:t>
            </a:r>
          </a:p>
        </p:txBody>
      </p:sp>
      <p:pic>
        <p:nvPicPr>
          <p:cNvPr id="3" name="Picture 2"/>
          <p:cNvPicPr>
            <a:picLocks noChangeAspect="1"/>
          </p:cNvPicPr>
          <p:nvPr/>
        </p:nvPicPr>
        <p:blipFill rotWithShape="1">
          <a:blip r:embed="rId5"/>
          <a:srcRect l="10431" t="40665" r="10892" b="42000"/>
          <a:stretch/>
        </p:blipFill>
        <p:spPr>
          <a:xfrm>
            <a:off x="9139590" y="1087028"/>
            <a:ext cx="2747610" cy="605406"/>
          </a:xfrm>
          <a:prstGeom prst="rect">
            <a:avLst/>
          </a:prstGeom>
        </p:spPr>
      </p:pic>
      <p:sp>
        <p:nvSpPr>
          <p:cNvPr id="4" name="TextBox 3"/>
          <p:cNvSpPr txBox="1"/>
          <p:nvPr/>
        </p:nvSpPr>
        <p:spPr>
          <a:xfrm>
            <a:off x="5715000" y="1708833"/>
            <a:ext cx="6172200" cy="369332"/>
          </a:xfrm>
          <a:prstGeom prst="rect">
            <a:avLst/>
          </a:prstGeom>
          <a:noFill/>
        </p:spPr>
        <p:txBody>
          <a:bodyPr wrap="square" rtlCol="0">
            <a:spAutoFit/>
          </a:bodyPr>
          <a:lstStyle/>
          <a:p>
            <a:pPr algn="r"/>
            <a:r>
              <a:rPr lang="en-US">
                <a:latin typeface="Arial Narrow" panose="020B0606020202030204" pitchFamily="34" charset="0"/>
              </a:rPr>
              <a:t>3D Collaboration – From Concept to Production</a:t>
            </a:r>
            <a:endParaRPr lang="en-GB">
              <a:latin typeface="Arial Narrow" panose="020B0606020202030204" pitchFamily="34" charset="0"/>
            </a:endParaRPr>
          </a:p>
        </p:txBody>
      </p:sp>
      <p:pic>
        <p:nvPicPr>
          <p:cNvPr id="6" name="Picture 5"/>
          <p:cNvPicPr>
            <a:picLocks noChangeAspect="1"/>
          </p:cNvPicPr>
          <p:nvPr/>
        </p:nvPicPr>
        <p:blipFill rotWithShape="1">
          <a:blip r:embed="rId6"/>
          <a:srcRect l="28023" t="31731" r="29358" b="24493"/>
          <a:stretch/>
        </p:blipFill>
        <p:spPr>
          <a:xfrm>
            <a:off x="3661873" y="916549"/>
            <a:ext cx="3959225" cy="2287552"/>
          </a:xfrm>
          <a:prstGeom prst="rect">
            <a:avLst/>
          </a:prstGeom>
        </p:spPr>
      </p:pic>
      <p:sp>
        <p:nvSpPr>
          <p:cNvPr id="13" name="TextBox 12"/>
          <p:cNvSpPr txBox="1"/>
          <p:nvPr/>
        </p:nvSpPr>
        <p:spPr>
          <a:xfrm>
            <a:off x="8305800" y="2199621"/>
            <a:ext cx="3405851" cy="1200329"/>
          </a:xfrm>
          <a:prstGeom prst="rect">
            <a:avLst/>
          </a:prstGeom>
          <a:noFill/>
        </p:spPr>
        <p:txBody>
          <a:bodyPr wrap="square" rtlCol="0">
            <a:spAutoFit/>
          </a:bodyPr>
          <a:lstStyle/>
          <a:p>
            <a:pPr marL="285750" indent="-285750">
              <a:buFont typeface="Wingdings" panose="05000000000000000000" pitchFamily="2" charset="2"/>
              <a:buChar char="q"/>
            </a:pPr>
            <a:r>
              <a:rPr lang="en-US">
                <a:latin typeface="Arial Narrow" panose="020B0606020202030204" pitchFamily="34" charset="0"/>
              </a:rPr>
              <a:t>Draping and movement simulation</a:t>
            </a:r>
          </a:p>
          <a:p>
            <a:pPr marL="285750" indent="-285750">
              <a:buFont typeface="Wingdings" panose="05000000000000000000" pitchFamily="2" charset="2"/>
              <a:buChar char="q"/>
            </a:pPr>
            <a:r>
              <a:rPr lang="en-US">
                <a:latin typeface="Arial Narrow" panose="020B0606020202030204" pitchFamily="34" charset="0"/>
              </a:rPr>
              <a:t>Pattern positioning</a:t>
            </a:r>
          </a:p>
          <a:p>
            <a:pPr marL="285750" indent="-285750">
              <a:buFont typeface="Wingdings" panose="05000000000000000000" pitchFamily="2" charset="2"/>
              <a:buChar char="q"/>
            </a:pPr>
            <a:r>
              <a:rPr lang="en-US">
                <a:latin typeface="Arial Narrow" panose="020B0606020202030204" pitchFamily="34" charset="0"/>
              </a:rPr>
              <a:t>Pattern </a:t>
            </a:r>
            <a:r>
              <a:rPr lang="en-US" err="1">
                <a:latin typeface="Arial Narrow" panose="020B0606020202030204" pitchFamily="34" charset="0"/>
              </a:rPr>
              <a:t>variat</a:t>
            </a:r>
            <a:r>
              <a:rPr lang="hr-HR">
                <a:latin typeface="Arial Narrow" panose="020B0606020202030204" pitchFamily="34" charset="0"/>
              </a:rPr>
              <a:t>i</a:t>
            </a:r>
            <a:r>
              <a:rPr lang="en-US">
                <a:latin typeface="Arial Narrow" panose="020B0606020202030204" pitchFamily="34" charset="0"/>
              </a:rPr>
              <a:t>on</a:t>
            </a:r>
          </a:p>
          <a:p>
            <a:pPr marL="285750" indent="-285750">
              <a:buFont typeface="Wingdings" panose="05000000000000000000" pitchFamily="2" charset="2"/>
              <a:buChar char="q"/>
            </a:pPr>
            <a:r>
              <a:rPr lang="en-US">
                <a:latin typeface="Arial Narrow" panose="020B0606020202030204" pitchFamily="34" charset="0"/>
              </a:rPr>
              <a:t>Fabric and textures simulation</a:t>
            </a:r>
          </a:p>
        </p:txBody>
      </p:sp>
      <p:pic>
        <p:nvPicPr>
          <p:cNvPr id="14" name="Picture 13"/>
          <p:cNvPicPr>
            <a:picLocks noChangeAspect="1"/>
          </p:cNvPicPr>
          <p:nvPr/>
        </p:nvPicPr>
        <p:blipFill rotWithShape="1">
          <a:blip r:embed="rId7"/>
          <a:srcRect l="25887" t="22181" r="27586" b="31909"/>
          <a:stretch/>
        </p:blipFill>
        <p:spPr>
          <a:xfrm>
            <a:off x="990601" y="3962400"/>
            <a:ext cx="4038600" cy="2241551"/>
          </a:xfrm>
          <a:prstGeom prst="rect">
            <a:avLst/>
          </a:prstGeom>
        </p:spPr>
      </p:pic>
      <p:pic>
        <p:nvPicPr>
          <p:cNvPr id="2052" name="Picture 4" descr="https://2xf139ajics5mgyta8oh4p0j-wpengine.netdna-ssl.com/wp-content/uploads/2019/01/revu-3.png"/>
          <p:cNvPicPr>
            <a:picLocks noChangeAspect="1" noChangeArrowheads="1"/>
          </p:cNvPicPr>
          <p:nvPr/>
        </p:nvPicPr>
        <p:blipFill rotWithShape="1">
          <a:blip r:embed="rId8">
            <a:extLst>
              <a:ext uri="{28A0092B-C50C-407E-A947-70E740481C1C}">
                <a14:useLocalDpi xmlns:a14="http://schemas.microsoft.com/office/drawing/2010/main" val="0"/>
              </a:ext>
            </a:extLst>
          </a:blip>
          <a:srcRect t="31647" b="5058"/>
          <a:stretch/>
        </p:blipFill>
        <p:spPr bwMode="auto">
          <a:xfrm>
            <a:off x="462571" y="2025741"/>
            <a:ext cx="4085207" cy="184785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257800" y="3867115"/>
            <a:ext cx="6096000" cy="646331"/>
          </a:xfrm>
          <a:prstGeom prst="rect">
            <a:avLst/>
          </a:prstGeom>
        </p:spPr>
        <p:txBody>
          <a:bodyPr>
            <a:spAutoFit/>
          </a:bodyPr>
          <a:lstStyle/>
          <a:p>
            <a:pPr marL="285750" indent="-285750" algn="just">
              <a:buFont typeface="Wingdings" panose="05000000000000000000" pitchFamily="2" charset="2"/>
              <a:buChar char="q"/>
            </a:pPr>
            <a:r>
              <a:rPr lang="en-US">
                <a:latin typeface="Arial Narrow" panose="020B0606020202030204" pitchFamily="34" charset="0"/>
              </a:rPr>
              <a:t>Visualizing garment in various materials, colors and patterns to get the visual properties of virtual sample.</a:t>
            </a:r>
          </a:p>
        </p:txBody>
      </p:sp>
      <p:sp>
        <p:nvSpPr>
          <p:cNvPr id="16" name="Rectangle 15"/>
          <p:cNvSpPr/>
          <p:nvPr/>
        </p:nvSpPr>
        <p:spPr>
          <a:xfrm>
            <a:off x="5257800" y="4711331"/>
            <a:ext cx="6096000" cy="646331"/>
          </a:xfrm>
          <a:prstGeom prst="rect">
            <a:avLst/>
          </a:prstGeom>
        </p:spPr>
        <p:txBody>
          <a:bodyPr>
            <a:spAutoFit/>
          </a:bodyPr>
          <a:lstStyle/>
          <a:p>
            <a:pPr marL="285750" indent="-285750" algn="just">
              <a:buFont typeface="Wingdings" panose="05000000000000000000" pitchFamily="2" charset="2"/>
              <a:buChar char="q"/>
            </a:pPr>
            <a:r>
              <a:rPr lang="en-US">
                <a:latin typeface="Arial Narrow" panose="020B0606020202030204" pitchFamily="34" charset="0"/>
              </a:rPr>
              <a:t>Displaying styles in high quality rendering mode and viewing designs in an accurate, true to life virtual sample.</a:t>
            </a:r>
          </a:p>
        </p:txBody>
      </p:sp>
      <p:cxnSp>
        <p:nvCxnSpPr>
          <p:cNvPr id="20"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738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231494" y="648182"/>
            <a:ext cx="117367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42118" y="278850"/>
            <a:ext cx="3287210" cy="369332"/>
          </a:xfrm>
          <a:prstGeom prst="rect">
            <a:avLst/>
          </a:prstGeom>
          <a:noFill/>
        </p:spPr>
        <p:txBody>
          <a:bodyPr wrap="square" rtlCol="0">
            <a:spAutoFit/>
          </a:bodyPr>
          <a:lstStyle/>
          <a:p>
            <a:pPr algn="r"/>
            <a:r>
              <a:rPr lang="hr-HR">
                <a:solidFill>
                  <a:schemeClr val="accent1"/>
                </a:solidFill>
              </a:rPr>
              <a:t>The BOOK of COLOUR</a:t>
            </a:r>
          </a:p>
        </p:txBody>
      </p:sp>
      <p:pic>
        <p:nvPicPr>
          <p:cNvPr id="5122" name="Picture 2" descr="http://www.xrite.com/-/media/XRite/Images/Products/t/total-appearance-capture-ecosystem-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9503" y="1021579"/>
            <a:ext cx="6667500" cy="3333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5737" y="1937724"/>
            <a:ext cx="5148321" cy="1754326"/>
          </a:xfrm>
          <a:prstGeom prst="rect">
            <a:avLst/>
          </a:prstGeom>
        </p:spPr>
        <p:txBody>
          <a:bodyPr wrap="square">
            <a:spAutoFit/>
          </a:bodyPr>
          <a:lstStyle/>
          <a:p>
            <a:pPr marL="285750" indent="-285750" algn="just">
              <a:buFont typeface="Wingdings" panose="05000000000000000000" pitchFamily="2" charset="2"/>
              <a:buChar char="q"/>
            </a:pPr>
            <a:r>
              <a:rPr lang="en-US">
                <a:latin typeface="Arial Narrow" panose="020B0606020202030204" pitchFamily="34" charset="0"/>
              </a:rPr>
              <a:t>Module for real materials migration into the digital form. </a:t>
            </a:r>
          </a:p>
          <a:p>
            <a:pPr marL="285750" indent="-285750" algn="just">
              <a:buFont typeface="Wingdings" panose="05000000000000000000" pitchFamily="2" charset="2"/>
              <a:buChar char="q"/>
            </a:pPr>
            <a:r>
              <a:rPr lang="en-US">
                <a:latin typeface="Arial Narrow" panose="020B0606020202030204" pitchFamily="34" charset="0"/>
              </a:rPr>
              <a:t>Setting for measuring and modelling  the appearance characteristics of a physical material with high level of accuracy</a:t>
            </a:r>
          </a:p>
          <a:p>
            <a:pPr marL="285750" indent="-285750" algn="just">
              <a:buFont typeface="Wingdings" panose="05000000000000000000" pitchFamily="2" charset="2"/>
              <a:buChar char="q"/>
            </a:pPr>
            <a:r>
              <a:rPr lang="en-US">
                <a:latin typeface="Arial Narrow" panose="020B0606020202030204" pitchFamily="34" charset="0"/>
              </a:rPr>
              <a:t>Enabling unmatched realism and efficiency in virtual design.</a:t>
            </a:r>
          </a:p>
        </p:txBody>
      </p:sp>
      <p:sp>
        <p:nvSpPr>
          <p:cNvPr id="6" name="Rectangle 5"/>
          <p:cNvSpPr/>
          <p:nvPr/>
        </p:nvSpPr>
        <p:spPr>
          <a:xfrm>
            <a:off x="685800" y="4408344"/>
            <a:ext cx="10642600" cy="1754326"/>
          </a:xfrm>
          <a:prstGeom prst="rect">
            <a:avLst/>
          </a:prstGeom>
        </p:spPr>
        <p:txBody>
          <a:bodyPr wrap="square">
            <a:spAutoFit/>
          </a:bodyPr>
          <a:lstStyle/>
          <a:p>
            <a:pPr marL="285750" indent="-285750" algn="just">
              <a:buFont typeface="Wingdings" panose="05000000000000000000" pitchFamily="2" charset="2"/>
              <a:buChar char="q"/>
            </a:pPr>
            <a:r>
              <a:rPr lang="en-US">
                <a:latin typeface="Arial Narrow" panose="020B0606020202030204" pitchFamily="34" charset="0"/>
              </a:rPr>
              <a:t>Capturing physical appearance properties such as color, texture, gloss, translucency and transparency in a digital format.</a:t>
            </a:r>
          </a:p>
          <a:p>
            <a:pPr marL="285750" indent="-285750" algn="just">
              <a:buFont typeface="Wingdings" panose="05000000000000000000" pitchFamily="2" charset="2"/>
              <a:buChar char="q"/>
            </a:pPr>
            <a:r>
              <a:rPr lang="en-US">
                <a:latin typeface="Arial Narrow" panose="020B0606020202030204" pitchFamily="34" charset="0"/>
              </a:rPr>
              <a:t>Simplifying the maintenance and upkeep of samples by utilizing digital material libraries.</a:t>
            </a:r>
          </a:p>
          <a:p>
            <a:pPr marL="285750" indent="-285750" algn="just">
              <a:buFont typeface="Wingdings" panose="05000000000000000000" pitchFamily="2" charset="2"/>
              <a:buChar char="q"/>
            </a:pPr>
            <a:r>
              <a:rPr lang="en-US">
                <a:latin typeface="Arial Narrow" panose="020B0606020202030204" pitchFamily="34" charset="0"/>
              </a:rPr>
              <a:t>Eliminating ambiguities with precise accuracy to improve product quality and communication with stakeholders to reduce design approval cycles and accelerate time to market.</a:t>
            </a:r>
          </a:p>
          <a:p>
            <a:pPr marL="285750" indent="-285750" algn="just">
              <a:buFont typeface="Wingdings" panose="05000000000000000000" pitchFamily="2" charset="2"/>
              <a:buChar char="q"/>
            </a:pPr>
            <a:r>
              <a:rPr lang="en-US">
                <a:latin typeface="Arial Narrow" panose="020B0606020202030204" pitchFamily="34" charset="0"/>
              </a:rPr>
              <a:t>Reducing the amount of time spent manually adjusting and correcting scanned materials.</a:t>
            </a:r>
          </a:p>
          <a:p>
            <a:pPr marL="285750" indent="-285750" algn="just">
              <a:buFont typeface="Wingdings" panose="05000000000000000000" pitchFamily="2" charset="2"/>
              <a:buChar char="q"/>
            </a:pPr>
            <a:r>
              <a:rPr lang="en-US">
                <a:latin typeface="Arial Narrow" panose="020B0606020202030204" pitchFamily="34" charset="0"/>
              </a:rPr>
              <a:t>Experiencing more accurate renderings and improved product quality.</a:t>
            </a:r>
            <a:endParaRPr lang="en-US" b="0" i="0">
              <a:effectLst/>
              <a:latin typeface="Arial Narrow" panose="020B0606020202030204" pitchFamily="34" charset="0"/>
            </a:endParaRPr>
          </a:p>
        </p:txBody>
      </p:sp>
      <p:sp>
        <p:nvSpPr>
          <p:cNvPr id="8" name="Rectangle 7"/>
          <p:cNvSpPr/>
          <p:nvPr/>
        </p:nvSpPr>
        <p:spPr>
          <a:xfrm>
            <a:off x="231494" y="801063"/>
            <a:ext cx="7370662" cy="830997"/>
          </a:xfrm>
          <a:prstGeom prst="rect">
            <a:avLst/>
          </a:prstGeom>
        </p:spPr>
        <p:txBody>
          <a:bodyPr wrap="square">
            <a:spAutoFit/>
          </a:bodyPr>
          <a:lstStyle/>
          <a:p>
            <a:pPr marL="285750" indent="-285750">
              <a:buFont typeface="Wingdings" panose="05000000000000000000" pitchFamily="2" charset="2"/>
              <a:buChar char="q"/>
            </a:pPr>
            <a:r>
              <a:rPr lang="en-US" sz="2400" b="1">
                <a:solidFill>
                  <a:srgbClr val="007EFA"/>
                </a:solidFill>
                <a:latin typeface="Arial Narrow" panose="020B0606020202030204" pitchFamily="34" charset="0"/>
              </a:rPr>
              <a:t> PANTORA Material Hub, part of X-Rite Total Appearance Capture ecosystem</a:t>
            </a:r>
            <a:endParaRPr lang="en-GB" sz="2400" b="1">
              <a:solidFill>
                <a:srgbClr val="007EFA"/>
              </a:solidFill>
              <a:latin typeface="Arial Narrow" panose="020B0606020202030204" pitchFamily="34" charset="0"/>
            </a:endParaRPr>
          </a:p>
        </p:txBody>
      </p:sp>
      <p:cxnSp>
        <p:nvCxnSpPr>
          <p:cNvPr id="14"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24</a:t>
            </a:fld>
            <a:endParaRPr lang="en-US" altLang="nl-BE"/>
          </a:p>
        </p:txBody>
      </p:sp>
    </p:spTree>
    <p:extLst>
      <p:ext uri="{BB962C8B-B14F-4D97-AF65-F5344CB8AC3E}">
        <p14:creationId xmlns:p14="http://schemas.microsoft.com/office/powerpoint/2010/main" val="3151899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a:extLst>
              <a:ext uri="{FF2B5EF4-FFF2-40B4-BE49-F238E27FC236}">
                <a16:creationId xmlns:a16="http://schemas.microsoft.com/office/drawing/2014/main" id="{F3BB608E-1756-4DCC-A177-EB48C5575780}"/>
              </a:ext>
            </a:extLst>
          </p:cNvPr>
          <p:cNvSpPr>
            <a:spLocks noGrp="1"/>
          </p:cNvSpPr>
          <p:nvPr>
            <p:ph idx="1"/>
          </p:nvPr>
        </p:nvSpPr>
        <p:spPr>
          <a:xfrm>
            <a:off x="609600" y="1052513"/>
            <a:ext cx="7629525" cy="3529012"/>
          </a:xfrm>
        </p:spPr>
        <p:txBody>
          <a:bodyPr/>
          <a:lstStyle/>
          <a:p>
            <a:pPr marL="0" indent="0">
              <a:spcBef>
                <a:spcPct val="0"/>
              </a:spcBef>
              <a:buNone/>
            </a:pPr>
            <a:r>
              <a:rPr lang="en-US" altLang="nl-BE" sz="2000" b="1">
                <a:latin typeface="Corbel" panose="020B0503020204020204" pitchFamily="34" charset="0"/>
              </a:rPr>
              <a:t>Coordinator: </a:t>
            </a:r>
          </a:p>
          <a:p>
            <a:pPr marL="0" indent="0">
              <a:spcBef>
                <a:spcPct val="0"/>
              </a:spcBef>
              <a:buNone/>
            </a:pPr>
            <a:r>
              <a:rPr lang="en-US" altLang="nl-BE" sz="2000">
                <a:latin typeface="Corbel" panose="020B0503020204020204" pitchFamily="34" charset="0"/>
              </a:rPr>
              <a:t>Technical University of Sofia</a:t>
            </a:r>
            <a:endParaRPr lang="bg-BG" altLang="nl-BE" sz="2000">
              <a:latin typeface="Corbel" panose="020B0503020204020204" pitchFamily="34" charset="0"/>
            </a:endParaRPr>
          </a:p>
          <a:p>
            <a:pPr marL="0" indent="0">
              <a:spcBef>
                <a:spcPct val="0"/>
              </a:spcBef>
              <a:buNone/>
            </a:pPr>
            <a:r>
              <a:rPr lang="en-US" altLang="nl-BE" sz="2000">
                <a:latin typeface="Corbel" panose="020B0503020204020204" pitchFamily="34" charset="0"/>
              </a:rPr>
              <a:t>Department of Textile Engineering</a:t>
            </a:r>
          </a:p>
          <a:p>
            <a:pPr marL="0" indent="0">
              <a:spcBef>
                <a:spcPct val="0"/>
              </a:spcBef>
              <a:buNone/>
            </a:pPr>
            <a:endParaRPr lang="en-US" altLang="nl-BE" sz="2000">
              <a:latin typeface="Corbel" panose="020B0503020204020204" pitchFamily="34" charset="0"/>
            </a:endParaRPr>
          </a:p>
          <a:p>
            <a:pPr marL="0" indent="0">
              <a:spcBef>
                <a:spcPct val="0"/>
              </a:spcBef>
              <a:buNone/>
            </a:pPr>
            <a:r>
              <a:rPr lang="en-US" altLang="nl-BE" sz="2000" b="1">
                <a:latin typeface="Corbel" panose="020B0503020204020204" pitchFamily="34" charset="0"/>
              </a:rPr>
              <a:t>Project Manager of ICT-TEX:</a:t>
            </a:r>
          </a:p>
          <a:p>
            <a:pPr marL="0" indent="0">
              <a:spcBef>
                <a:spcPct val="0"/>
              </a:spcBef>
              <a:buNone/>
            </a:pPr>
            <a:r>
              <a:rPr lang="hr-HR" sz="2000">
                <a:latin typeface="Corbel" panose="020B0503020204020204" pitchFamily="34" charset="0"/>
              </a:rPr>
              <a:t>Prof. ANGEL TERZIEV, </a:t>
            </a:r>
            <a:r>
              <a:rPr lang="hr-HR" sz="2000" err="1">
                <a:latin typeface="Corbel" panose="020B0503020204020204" pitchFamily="34" charset="0"/>
              </a:rPr>
              <a:t>PhD</a:t>
            </a:r>
            <a:endParaRPr lang="hr-HR" sz="2000">
              <a:latin typeface="Corbel" panose="020B0503020204020204" pitchFamily="34" charset="0"/>
            </a:endParaRPr>
          </a:p>
          <a:p>
            <a:pPr marL="0" indent="0">
              <a:spcBef>
                <a:spcPct val="0"/>
              </a:spcBef>
              <a:buNone/>
            </a:pPr>
            <a:endParaRPr lang="bg-BG" altLang="nl-BE" sz="2000">
              <a:latin typeface="Corbel" panose="020B0503020204020204" pitchFamily="34" charset="0"/>
            </a:endParaRPr>
          </a:p>
          <a:p>
            <a:pPr marL="0" indent="0">
              <a:spcBef>
                <a:spcPct val="0"/>
              </a:spcBef>
              <a:buNone/>
            </a:pPr>
            <a:r>
              <a:rPr lang="bg-BG" altLang="nl-BE" sz="2000" b="1">
                <a:latin typeface="Corbel" panose="020B0503020204020204" pitchFamily="34" charset="0"/>
              </a:rPr>
              <a:t>е-</a:t>
            </a:r>
            <a:r>
              <a:rPr lang="en-US" altLang="nl-BE" sz="2000" b="1">
                <a:latin typeface="Corbel" panose="020B0503020204020204" pitchFamily="34" charset="0"/>
              </a:rPr>
              <a:t>mail</a:t>
            </a:r>
            <a:r>
              <a:rPr lang="en-US" altLang="nl-BE" sz="2000">
                <a:latin typeface="Corbel" panose="020B0503020204020204" pitchFamily="34" charset="0"/>
              </a:rPr>
              <a:t>: </a:t>
            </a:r>
            <a:r>
              <a:rPr lang="en-US" altLang="nl-BE" sz="2000">
                <a:latin typeface="Corbel" panose="020B0503020204020204" pitchFamily="34" charset="0"/>
                <a:hlinkClick r:id="rId3"/>
              </a:rPr>
              <a:t>a</a:t>
            </a:r>
            <a:r>
              <a:rPr lang="hr-HR" altLang="nl-BE" sz="2000" err="1">
                <a:latin typeface="Corbel" panose="020B0503020204020204" pitchFamily="34" charset="0"/>
                <a:hlinkClick r:id="rId3"/>
              </a:rPr>
              <a:t>terziev</a:t>
            </a:r>
            <a:r>
              <a:rPr lang="en-US" altLang="nl-BE" sz="2000">
                <a:latin typeface="Corbel" panose="020B0503020204020204" pitchFamily="34" charset="0"/>
                <a:hlinkClick r:id="rId3"/>
              </a:rPr>
              <a:t>@tu-sofia.bg</a:t>
            </a:r>
            <a:endParaRPr lang="en-US" altLang="nl-BE" sz="2000">
              <a:latin typeface="Corbel" panose="020B0503020204020204" pitchFamily="34" charset="0"/>
            </a:endParaRPr>
          </a:p>
          <a:p>
            <a:pPr marL="0" indent="0">
              <a:spcBef>
                <a:spcPct val="0"/>
              </a:spcBef>
              <a:buNone/>
            </a:pPr>
            <a:endParaRPr lang="en-US" altLang="nl-BE" sz="2000">
              <a:latin typeface="Corbel" panose="020B0503020204020204" pitchFamily="34" charset="0"/>
            </a:endParaRPr>
          </a:p>
          <a:p>
            <a:pPr marL="0" indent="0">
              <a:spcBef>
                <a:spcPct val="0"/>
              </a:spcBef>
              <a:buNone/>
            </a:pPr>
            <a:r>
              <a:rPr lang="en-US" altLang="nl-BE" sz="2000" b="1">
                <a:latin typeface="Corbel" panose="020B0503020204020204" pitchFamily="34" charset="0"/>
              </a:rPr>
              <a:t>Web-site</a:t>
            </a:r>
            <a:r>
              <a:rPr lang="en-US" altLang="nl-BE" sz="2000">
                <a:latin typeface="Corbel" panose="020B0503020204020204" pitchFamily="34" charset="0"/>
              </a:rPr>
              <a:t>: </a:t>
            </a:r>
            <a:r>
              <a:rPr lang="en-US" altLang="nl-BE" sz="2000">
                <a:latin typeface="Corbel" panose="020B0503020204020204" pitchFamily="34" charset="0"/>
                <a:hlinkClick r:id="rId4"/>
              </a:rPr>
              <a:t>ICT-TEX.eu</a:t>
            </a:r>
            <a:endParaRPr lang="en-US" altLang="nl-BE" sz="2000">
              <a:latin typeface="Corbel" panose="020B0503020204020204" pitchFamily="34" charset="0"/>
            </a:endParaRPr>
          </a:p>
        </p:txBody>
      </p:sp>
      <p:sp>
        <p:nvSpPr>
          <p:cNvPr id="8" name="Title 1">
            <a:extLst>
              <a:ext uri="{FF2B5EF4-FFF2-40B4-BE49-F238E27FC236}">
                <a16:creationId xmlns:a16="http://schemas.microsoft.com/office/drawing/2014/main" id="{D69E7582-0BEE-4287-9C64-8A9EBE6EE9B2}"/>
              </a:ext>
            </a:extLst>
          </p:cNvPr>
          <p:cNvSpPr txBox="1">
            <a:spLocks/>
          </p:cNvSpPr>
          <p:nvPr/>
        </p:nvSpPr>
        <p:spPr>
          <a:xfrm>
            <a:off x="609600" y="188913"/>
            <a:ext cx="7497763" cy="863600"/>
          </a:xfrm>
          <a:prstGeom prst="rect">
            <a:avLst/>
          </a:prstGeom>
        </p:spPr>
        <p:txBody>
          <a:bodyPr anchor="ctr"/>
          <a:lstStyle>
            <a:lvl1pPr algn="l" rtl="0" eaLnBrk="1" latinLnBrk="0" hangingPunct="1">
              <a:spcBef>
                <a:spcPct val="0"/>
              </a:spcBef>
              <a:buNone/>
              <a:defRPr kumimoji="0" sz="36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2800"/>
              <a:t>CONTACTS</a:t>
            </a:r>
            <a:endParaRPr lang="en-GB" sz="2800"/>
          </a:p>
        </p:txBody>
      </p:sp>
      <p:pic>
        <p:nvPicPr>
          <p:cNvPr id="4100" name="Picture 2" descr="E:\Disc D\Knowledge Alliances\Logos\ICTTEX-Logo-v7.png">
            <a:extLst>
              <a:ext uri="{FF2B5EF4-FFF2-40B4-BE49-F238E27FC236}">
                <a16:creationId xmlns:a16="http://schemas.microsoft.com/office/drawing/2014/main" id="{5A815851-DA92-44C5-AFDB-5C8CA2B0A3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126"/>
          <a:stretch>
            <a:fillRect/>
          </a:stretch>
        </p:blipFill>
        <p:spPr bwMode="auto">
          <a:xfrm>
            <a:off x="9601200" y="4749800"/>
            <a:ext cx="17526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 descr="Резултат с изображение за „co-funded by the erasmus+ programme of the european union logo“">
            <a:extLst>
              <a:ext uri="{FF2B5EF4-FFF2-40B4-BE49-F238E27FC236}">
                <a16:creationId xmlns:a16="http://schemas.microsoft.com/office/drawing/2014/main" id="{00143FAC-02AE-465E-B457-B39A6F6737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 r="12125" b="4472"/>
          <a:stretch>
            <a:fillRect/>
          </a:stretch>
        </p:blipFill>
        <p:spPr bwMode="auto">
          <a:xfrm>
            <a:off x="655638" y="4749801"/>
            <a:ext cx="456247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AC3B31-68F6-4246-A680-9E4D2E0DC4D5}"/>
              </a:ext>
            </a:extLst>
          </p:cNvPr>
          <p:cNvSpPr txBox="1">
            <a:spLocks/>
          </p:cNvSpPr>
          <p:nvPr/>
        </p:nvSpPr>
        <p:spPr>
          <a:xfrm>
            <a:off x="762000" y="6092826"/>
            <a:ext cx="10744200" cy="720725"/>
          </a:xfrm>
          <a:prstGeom prst="rect">
            <a:avLst/>
          </a:prstGeom>
        </p:spPr>
        <p:txBody>
          <a:bodyPr anchor="ct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lgn="ctr">
              <a:defRPr/>
            </a:pPr>
            <a:r>
              <a:rPr lang="en-US" sz="1200" i="1">
                <a:effectLst/>
                <a:latin typeface="Corbel" pitchFamily="34" charset="0"/>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lang="en-GB" sz="1200" b="1">
              <a:effectLst/>
              <a:latin typeface="Corbel" pitchFamily="34" charset="0"/>
            </a:endParaRPr>
          </a:p>
        </p:txBody>
      </p:sp>
      <p:sp>
        <p:nvSpPr>
          <p:cNvPr id="3" name="Tijdelijke aanduiding voor dianummer 2">
            <a:extLst>
              <a:ext uri="{FF2B5EF4-FFF2-40B4-BE49-F238E27FC236}">
                <a16:creationId xmlns:a16="http://schemas.microsoft.com/office/drawing/2014/main" id="{1F51AA90-FE91-475E-B550-A8C6B44955C9}"/>
              </a:ext>
            </a:extLst>
          </p:cNvPr>
          <p:cNvSpPr>
            <a:spLocks noGrp="1"/>
          </p:cNvSpPr>
          <p:nvPr>
            <p:ph type="sldNum" sz="quarter" idx="12"/>
          </p:nvPr>
        </p:nvSpPr>
        <p:spPr>
          <a:xfrm>
            <a:off x="9118600" y="6356351"/>
            <a:ext cx="2844800" cy="365125"/>
          </a:xfrm>
        </p:spPr>
        <p:txBody>
          <a:bodyPr/>
          <a:lstStyle/>
          <a:p>
            <a:fld id="{6951D2FB-88C3-45F7-AC29-D72D84E730B7}" type="slidenum">
              <a:rPr lang="en-US" altLang="nl-BE" smtClean="0"/>
              <a:pPr/>
              <a:t>25</a:t>
            </a:fld>
            <a:endParaRPr lang="en-US" altLang="nl-BE"/>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3404" y="-83307"/>
            <a:ext cx="11798595" cy="1325563"/>
          </a:xfrm>
        </p:spPr>
        <p:txBody>
          <a:bodyPr>
            <a:normAutofit/>
          </a:bodyPr>
          <a:lstStyle/>
          <a:p>
            <a:r>
              <a:rPr lang="en-GB" sz="3200" b="1">
                <a:solidFill>
                  <a:schemeClr val="accent1">
                    <a:lumMod val="75000"/>
                  </a:schemeClr>
                </a:solidFill>
              </a:rPr>
              <a:t>MODULE – FINISHING, PRINTING AND FUNCTIONALIZATION </a:t>
            </a:r>
            <a:r>
              <a:rPr lang="en-GB" sz="3200" b="1" i="1">
                <a:solidFill>
                  <a:schemeClr val="accent1">
                    <a:lumMod val="75000"/>
                  </a:schemeClr>
                </a:solidFill>
              </a:rPr>
              <a:t> </a:t>
            </a:r>
          </a:p>
        </p:txBody>
      </p:sp>
      <p:sp>
        <p:nvSpPr>
          <p:cNvPr id="3" name="Segnaposto contenuto 2"/>
          <p:cNvSpPr>
            <a:spLocks noGrp="1"/>
          </p:cNvSpPr>
          <p:nvPr>
            <p:ph idx="1"/>
          </p:nvPr>
        </p:nvSpPr>
        <p:spPr>
          <a:xfrm>
            <a:off x="393405" y="766603"/>
            <a:ext cx="11355571" cy="4872887"/>
          </a:xfrm>
        </p:spPr>
        <p:txBody>
          <a:bodyPr vert="horz" lIns="91440" tIns="45720" rIns="91440" bIns="45720" rtlCol="0" anchor="t">
            <a:normAutofit/>
          </a:bodyPr>
          <a:lstStyle/>
          <a:p>
            <a:pPr marL="0" lvl="0" indent="0">
              <a:lnSpc>
                <a:spcPct val="100000"/>
              </a:lnSpc>
              <a:spcBef>
                <a:spcPts val="0"/>
              </a:spcBef>
              <a:buNone/>
              <a:defRPr/>
            </a:pPr>
            <a:r>
              <a:rPr lang="en-GB" sz="2000" b="1"/>
              <a:t>Course: </a:t>
            </a:r>
            <a:r>
              <a:rPr lang="en-US" sz="2000" b="1"/>
              <a:t>Basic Principles of Textile Printing</a:t>
            </a:r>
            <a:endParaRPr lang="en-GB" sz="2000" b="1"/>
          </a:p>
          <a:p>
            <a:pPr marL="0" marR="0" lvl="0" indent="0" defTabSz="914400" eaLnBrk="1" fontAlgn="auto" latinLnBrk="0" hangingPunct="1">
              <a:lnSpc>
                <a:spcPct val="100000"/>
              </a:lnSpc>
              <a:spcBef>
                <a:spcPts val="0"/>
              </a:spcBef>
              <a:spcAft>
                <a:spcPts val="0"/>
              </a:spcAft>
              <a:buClrTx/>
              <a:buSzTx/>
              <a:buFontTx/>
              <a:buNone/>
              <a:tabLst/>
              <a:defRPr/>
            </a:pPr>
            <a:r>
              <a:rPr lang="en-GB" sz="1400" b="1" u="sng"/>
              <a:t>Duration:</a:t>
            </a:r>
            <a:r>
              <a:rPr lang="en-GB" sz="1400" b="1"/>
              <a:t> </a:t>
            </a:r>
            <a:r>
              <a:rPr lang="en-GB" sz="1200"/>
              <a:t>20 hours</a:t>
            </a:r>
            <a:endParaRPr lang="en-GB" sz="1200">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500"/>
          </a:p>
          <a:p>
            <a:pPr marL="0" marR="0" lvl="0" indent="0" defTabSz="914400" eaLnBrk="1" fontAlgn="auto" latinLnBrk="0" hangingPunct="1">
              <a:lnSpc>
                <a:spcPct val="100000"/>
              </a:lnSpc>
              <a:spcBef>
                <a:spcPts val="0"/>
              </a:spcBef>
              <a:spcAft>
                <a:spcPts val="0"/>
              </a:spcAft>
              <a:buClrTx/>
              <a:buSzTx/>
              <a:buFontTx/>
              <a:buNone/>
              <a:tabLst/>
              <a:defRPr/>
            </a:pPr>
            <a:r>
              <a:rPr lang="en-GB" sz="1400" b="1" u="sng"/>
              <a:t>Course objectives</a:t>
            </a:r>
            <a:endParaRPr lang="en-GB" sz="1400" b="1" u="sng">
              <a:cs typeface="Calibri"/>
            </a:endParaRPr>
          </a:p>
          <a:p>
            <a:pPr marL="0" indent="0" algn="just">
              <a:lnSpc>
                <a:spcPct val="100000"/>
              </a:lnSpc>
              <a:spcBef>
                <a:spcPts val="0"/>
              </a:spcBef>
              <a:buNone/>
              <a:defRPr/>
            </a:pPr>
            <a:r>
              <a:rPr lang="en-GB" sz="1200">
                <a:ea typeface="+mn-lt"/>
                <a:cs typeface="+mn-lt"/>
              </a:rPr>
              <a:t>The entry of ICT into analogue, conventional textile printing technology, which involves the use of rotary or flat screens, has revolutionized its development. It is the most demanding stages of the process, such as sample design and sample-to-screen preparation, that become the points of the most significant implementation of information technology. With the introduction of the CAD system, the printing process itself is being digitized, enabling automation in the management of the printing machine and control of the handling of the printing paste.</a:t>
            </a:r>
            <a:r>
              <a:rPr lang="en-GB" sz="1200"/>
              <a:t> The aim of the course is to acquire the skills and knowledge of conventional screen printing, aiming in mastering the abilities of using the ICT tools in designing and overall printing process, and to point out the role of textile printing techniques in smart textile production. </a:t>
            </a:r>
            <a:endParaRPr lang="en-US" sz="500"/>
          </a:p>
          <a:p>
            <a:pPr marL="0" indent="0" algn="just">
              <a:lnSpc>
                <a:spcPct val="100000"/>
              </a:lnSpc>
              <a:spcBef>
                <a:spcPts val="0"/>
              </a:spcBef>
              <a:buNone/>
              <a:defRPr/>
            </a:pPr>
            <a:endParaRPr lang="en-GB" sz="1200"/>
          </a:p>
          <a:p>
            <a:pPr marL="0" indent="0" algn="just">
              <a:lnSpc>
                <a:spcPct val="100000"/>
              </a:lnSpc>
              <a:spcBef>
                <a:spcPts val="0"/>
              </a:spcBef>
              <a:buNone/>
              <a:defRPr/>
            </a:pPr>
            <a:r>
              <a:rPr lang="en-GB" sz="1400" b="1" u="sng"/>
              <a:t>Topics</a:t>
            </a:r>
            <a:endParaRPr lang="en-GB" sz="1200"/>
          </a:p>
          <a:p>
            <a:pPr marL="0" indent="0" algn="just">
              <a:lnSpc>
                <a:spcPct val="100000"/>
              </a:lnSpc>
              <a:spcBef>
                <a:spcPts val="0"/>
              </a:spcBef>
              <a:buNone/>
              <a:defRPr/>
            </a:pPr>
            <a:r>
              <a:rPr lang="en-GB" sz="1200"/>
              <a:t>- ICT in textile printing methods and techniques               </a:t>
            </a:r>
            <a:r>
              <a:rPr lang="en-GB" sz="1200">
                <a:ea typeface="+mn-lt"/>
                <a:cs typeface="+mn-lt"/>
              </a:rPr>
              <a:t>- CAD application in textile screen printing </a:t>
            </a:r>
            <a:r>
              <a:rPr lang="en-GB" sz="1200"/>
              <a:t>                             - Dye and pigment based textile printing        </a:t>
            </a:r>
            <a:endParaRPr lang="en-GB" sz="1200">
              <a:cs typeface="Calibri"/>
            </a:endParaRPr>
          </a:p>
          <a:p>
            <a:pPr marL="0" indent="0" algn="just">
              <a:lnSpc>
                <a:spcPct val="100000"/>
              </a:lnSpc>
              <a:spcBef>
                <a:spcPts val="0"/>
              </a:spcBef>
              <a:buNone/>
              <a:defRPr/>
            </a:pPr>
            <a:r>
              <a:rPr lang="en-GB" sz="1200"/>
              <a:t>- </a:t>
            </a:r>
            <a:r>
              <a:rPr lang="en-GB" sz="1200">
                <a:ea typeface="+mn-lt"/>
                <a:cs typeface="+mn-lt"/>
              </a:rPr>
              <a:t>Smart printing pastes   </a:t>
            </a:r>
            <a:r>
              <a:rPr lang="en-GB" sz="1200"/>
              <a:t>                                                         - Dyes and pigments with special effects (</a:t>
            </a:r>
            <a:r>
              <a:rPr lang="en-GB" sz="1200" err="1"/>
              <a:t>thermochromic</a:t>
            </a:r>
            <a:r>
              <a:rPr lang="en-GB" sz="1200"/>
              <a:t>, photochromic, phosphorescent, fluorescent, biomimetic) </a:t>
            </a:r>
            <a:endParaRPr lang="en-GB" sz="1200">
              <a:cs typeface="Calibri"/>
            </a:endParaRPr>
          </a:p>
          <a:p>
            <a:pPr marL="0" indent="0" algn="just">
              <a:lnSpc>
                <a:spcPct val="100000"/>
              </a:lnSpc>
              <a:spcBef>
                <a:spcPts val="0"/>
              </a:spcBef>
              <a:buNone/>
              <a:defRPr/>
            </a:pPr>
            <a:r>
              <a:rPr lang="en-GB" sz="1400" b="1" u="sng"/>
              <a:t>Learning outcomes</a:t>
            </a:r>
            <a:endParaRPr lang="en-GB" sz="1400"/>
          </a:p>
          <a:p>
            <a:pPr marL="0" marR="0" lvl="0" indent="0" algn="just" defTabSz="914400" eaLnBrk="1" fontAlgn="auto" latinLnBrk="0" hangingPunct="1">
              <a:lnSpc>
                <a:spcPct val="100000"/>
              </a:lnSpc>
              <a:spcBef>
                <a:spcPts val="0"/>
              </a:spcBef>
              <a:spcAft>
                <a:spcPts val="0"/>
              </a:spcAft>
              <a:buClrTx/>
              <a:buSzTx/>
              <a:buFontTx/>
              <a:buNone/>
              <a:tabLst/>
              <a:defRPr/>
            </a:pPr>
            <a:endParaRPr lang="en-GB" sz="1200"/>
          </a:p>
          <a:p>
            <a:pPr marL="0" marR="0" lvl="0" indent="0" algn="just" defTabSz="914400" eaLnBrk="1" fontAlgn="auto" latinLnBrk="0" hangingPunct="1">
              <a:lnSpc>
                <a:spcPct val="100000"/>
              </a:lnSpc>
              <a:spcBef>
                <a:spcPts val="0"/>
              </a:spcBef>
              <a:spcAft>
                <a:spcPts val="0"/>
              </a:spcAft>
              <a:buClrTx/>
              <a:buSzTx/>
              <a:buFontTx/>
              <a:buNone/>
              <a:tabLst/>
              <a:defRPr/>
            </a:pPr>
            <a:endParaRPr lang="en-GB" sz="1200"/>
          </a:p>
        </p:txBody>
      </p:sp>
      <p:graphicFrame>
        <p:nvGraphicFramePr>
          <p:cNvPr id="4" name="Tabella 3"/>
          <p:cNvGraphicFramePr>
            <a:graphicFrameLocks noGrp="1"/>
          </p:cNvGraphicFramePr>
          <p:nvPr>
            <p:extLst>
              <p:ext uri="{D42A27DB-BD31-4B8C-83A1-F6EECF244321}">
                <p14:modId xmlns:p14="http://schemas.microsoft.com/office/powerpoint/2010/main" val="2818598160"/>
              </p:ext>
            </p:extLst>
          </p:nvPr>
        </p:nvGraphicFramePr>
        <p:xfrm>
          <a:off x="478755" y="3604550"/>
          <a:ext cx="11355573" cy="2621280"/>
        </p:xfrm>
        <a:graphic>
          <a:graphicData uri="http://schemas.openxmlformats.org/drawingml/2006/table">
            <a:tbl>
              <a:tblPr firstRow="1" bandRow="1">
                <a:tableStyleId>{5C22544A-7EE6-4342-B048-85BDC9FD1C3A}</a:tableStyleId>
              </a:tblPr>
              <a:tblGrid>
                <a:gridCol w="3785191">
                  <a:extLst>
                    <a:ext uri="{9D8B030D-6E8A-4147-A177-3AD203B41FA5}">
                      <a16:colId xmlns:a16="http://schemas.microsoft.com/office/drawing/2014/main" val="20000"/>
                    </a:ext>
                  </a:extLst>
                </a:gridCol>
                <a:gridCol w="3785191">
                  <a:extLst>
                    <a:ext uri="{9D8B030D-6E8A-4147-A177-3AD203B41FA5}">
                      <a16:colId xmlns:a16="http://schemas.microsoft.com/office/drawing/2014/main" val="20001"/>
                    </a:ext>
                  </a:extLst>
                </a:gridCol>
                <a:gridCol w="3785191">
                  <a:extLst>
                    <a:ext uri="{9D8B030D-6E8A-4147-A177-3AD203B41FA5}">
                      <a16:colId xmlns:a16="http://schemas.microsoft.com/office/drawing/2014/main" val="20002"/>
                    </a:ext>
                  </a:extLst>
                </a:gridCol>
              </a:tblGrid>
              <a:tr h="296463">
                <a:tc>
                  <a:txBody>
                    <a:bodyPr/>
                    <a:lstStyle/>
                    <a:p>
                      <a:r>
                        <a:rPr lang="en-GB" sz="1600" noProof="0"/>
                        <a:t>Knowledge</a:t>
                      </a:r>
                    </a:p>
                  </a:txBody>
                  <a:tcPr/>
                </a:tc>
                <a:tc>
                  <a:txBody>
                    <a:bodyPr/>
                    <a:lstStyle/>
                    <a:p>
                      <a:r>
                        <a:rPr lang="en-GB" sz="1600" noProof="0"/>
                        <a:t>Skills </a:t>
                      </a:r>
                    </a:p>
                  </a:txBody>
                  <a:tcPr/>
                </a:tc>
                <a:tc>
                  <a:txBody>
                    <a:bodyPr/>
                    <a:lstStyle/>
                    <a:p>
                      <a:r>
                        <a:rPr lang="en-GB" sz="1600" noProof="0"/>
                        <a:t>Responsibilities/autonomy</a:t>
                      </a:r>
                    </a:p>
                  </a:txBody>
                  <a:tcPr/>
                </a:tc>
                <a:extLst>
                  <a:ext uri="{0D108BD9-81ED-4DB2-BD59-A6C34878D82A}">
                    <a16:rowId xmlns:a16="http://schemas.microsoft.com/office/drawing/2014/main" val="10000"/>
                  </a:ext>
                </a:extLst>
              </a:tr>
              <a:tr h="2193836">
                <a:tc>
                  <a:txBody>
                    <a:bodyPr/>
                    <a:lstStyle/>
                    <a:p>
                      <a:pPr marL="171450" indent="-171450">
                        <a:buFontTx/>
                        <a:buChar char="-"/>
                      </a:pPr>
                      <a:r>
                        <a:rPr lang="en-US" sz="1200" baseline="0" noProof="0">
                          <a:solidFill>
                            <a:schemeClr val="tx1"/>
                          </a:solidFill>
                        </a:rPr>
                        <a:t>To consider all possibilities of ICT tools applications in technology of analog textile printing</a:t>
                      </a:r>
                    </a:p>
                    <a:p>
                      <a:pPr marL="171450" indent="-171450">
                        <a:buFontTx/>
                        <a:buChar char="-"/>
                      </a:pPr>
                      <a:r>
                        <a:rPr lang="en-US" sz="1200" baseline="0" noProof="0">
                          <a:solidFill>
                            <a:schemeClr val="tx1"/>
                          </a:solidFill>
                        </a:rPr>
                        <a:t>To select printing methods in response to market demands, with economy and environmental acceptability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aseline="0" noProof="0">
                          <a:solidFill>
                            <a:schemeClr val="tx1"/>
                          </a:solidFill>
                        </a:rPr>
                        <a:t>To know the basics of rheology as the foundation of the printing pastes preparing process</a:t>
                      </a:r>
                    </a:p>
                    <a:p>
                      <a:pPr marL="171450" marR="0" lvl="0" indent="-171450" algn="l" rtl="0" eaLnBrk="1" fontAlgn="auto" latinLnBrk="0" hangingPunct="1">
                        <a:lnSpc>
                          <a:spcPct val="100000"/>
                        </a:lnSpc>
                        <a:spcBef>
                          <a:spcPts val="0"/>
                        </a:spcBef>
                        <a:spcAft>
                          <a:spcPts val="0"/>
                        </a:spcAft>
                        <a:buClrTx/>
                        <a:buSzTx/>
                        <a:buFontTx/>
                        <a:buChar char="-"/>
                      </a:pPr>
                      <a:r>
                        <a:rPr lang="en-US" sz="1200" baseline="0" noProof="0">
                          <a:solidFill>
                            <a:schemeClr val="tx1"/>
                          </a:solidFill>
                        </a:rPr>
                        <a:t>To understand the creative aspect of textile printing technology and get acquainted with new printing methods for special and smart effects realization</a:t>
                      </a:r>
                    </a:p>
                    <a:p>
                      <a:pPr marL="171450" marR="0" lvl="0" indent="-171450" algn="l" defTabSz="914400">
                        <a:lnSpc>
                          <a:spcPct val="100000"/>
                        </a:lnSpc>
                        <a:spcBef>
                          <a:spcPts val="0"/>
                        </a:spcBef>
                        <a:spcAft>
                          <a:spcPts val="0"/>
                        </a:spcAft>
                        <a:buClrTx/>
                        <a:buSzTx/>
                        <a:buFontTx/>
                        <a:buChar char="-"/>
                        <a:tabLst/>
                        <a:defRPr/>
                      </a:pPr>
                      <a:r>
                        <a:rPr lang="en-US" sz="1200" b="0" i="0" u="none" strike="noStrike" baseline="0" noProof="0">
                          <a:latin typeface="Calibri"/>
                        </a:rPr>
                        <a:t>To understand the difference of bonding mechanism of dyes and pigments</a:t>
                      </a:r>
                      <a:endParaRPr lang="en-US" sz="1200" baseline="0" noProof="0">
                        <a:solidFill>
                          <a:schemeClr val="tx1"/>
                        </a:solidFill>
                      </a:endParaRPr>
                    </a:p>
                  </a:txBody>
                  <a:tcPr/>
                </a:tc>
                <a:tc>
                  <a:txBody>
                    <a:bodyPr/>
                    <a:lstStyle/>
                    <a:p>
                      <a:pPr marL="171450" marR="0" lvl="0" indent="-171450" algn="l" defTabSz="914400">
                        <a:lnSpc>
                          <a:spcPct val="100000"/>
                        </a:lnSpc>
                        <a:spcBef>
                          <a:spcPts val="0"/>
                        </a:spcBef>
                        <a:spcAft>
                          <a:spcPts val="0"/>
                        </a:spcAft>
                        <a:buClrTx/>
                        <a:buSzTx/>
                        <a:buFontTx/>
                        <a:buChar char="-"/>
                        <a:tabLst/>
                        <a:defRPr/>
                      </a:pPr>
                      <a:r>
                        <a:rPr lang="en-US" sz="1200" kern="1200" baseline="0" noProof="0">
                          <a:solidFill>
                            <a:schemeClr val="tx1"/>
                          </a:solidFill>
                          <a:latin typeface="+mn-lt"/>
                          <a:ea typeface="+mn-ea"/>
                          <a:cs typeface="+mn-cs"/>
                        </a:rPr>
                        <a:t>To make a screen for performing printing using new techniques</a:t>
                      </a:r>
                      <a:endParaRPr lang="sr-Latn-RS"/>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noProof="0">
                          <a:solidFill>
                            <a:schemeClr val="tx1"/>
                          </a:solidFill>
                          <a:latin typeface="+mn-lt"/>
                          <a:ea typeface="+mn-ea"/>
                          <a:cs typeface="+mn-cs"/>
                        </a:rPr>
                        <a:t>To select the thickener depending on the printing technique, dye and textile material used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noProof="0">
                          <a:solidFill>
                            <a:schemeClr val="tx1"/>
                          </a:solidFill>
                          <a:latin typeface="+mn-lt"/>
                          <a:ea typeface="+mn-ea"/>
                          <a:cs typeface="+mn-cs"/>
                        </a:rPr>
                        <a:t>To select and apply the appropriate printing method for a certain type of material, a particular purpose and to achieve a certain effect</a:t>
                      </a:r>
                    </a:p>
                    <a:p>
                      <a:pPr marL="171450" marR="0" indent="-171450" algn="l" rtl="0" eaLnBrk="1" fontAlgn="auto" latinLnBrk="0" hangingPunct="1">
                        <a:lnSpc>
                          <a:spcPct val="100000"/>
                        </a:lnSpc>
                        <a:spcBef>
                          <a:spcPts val="0"/>
                        </a:spcBef>
                        <a:spcAft>
                          <a:spcPts val="0"/>
                        </a:spcAft>
                        <a:buClrTx/>
                        <a:buSzTx/>
                        <a:buFontTx/>
                        <a:buChar char="-"/>
                      </a:pPr>
                      <a:r>
                        <a:rPr lang="en-US" sz="1200" kern="1200" baseline="0" noProof="0">
                          <a:solidFill>
                            <a:schemeClr val="tx1"/>
                          </a:solidFill>
                          <a:latin typeface="+mn-lt"/>
                          <a:ea typeface="+mn-ea"/>
                          <a:cs typeface="+mn-cs"/>
                        </a:rPr>
                        <a:t>To define the relevant parameters regarding the effect and the print quality desired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noProof="0">
                          <a:solidFill>
                            <a:schemeClr val="tx1"/>
                          </a:solidFill>
                          <a:latin typeface="+mn-lt"/>
                          <a:ea typeface="+mn-ea"/>
                          <a:cs typeface="+mn-cs"/>
                        </a:rPr>
                        <a:t>To perform different textile printing techniques</a:t>
                      </a:r>
                    </a:p>
                  </a:txBody>
                  <a:tcPr/>
                </a:tc>
                <a:tc>
                  <a: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noProof="0">
                          <a:solidFill>
                            <a:schemeClr val="tx1"/>
                          </a:solidFill>
                          <a:latin typeface="+mn-lt"/>
                          <a:ea typeface="+mn-ea"/>
                          <a:cs typeface="+mn-cs"/>
                        </a:rPr>
                        <a:t>To be responsible for the application of environmentally and economically sustainable printing paste as well as printing method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noProof="0">
                          <a:solidFill>
                            <a:schemeClr val="tx1"/>
                          </a:solidFill>
                        </a:rPr>
                        <a:t>To</a:t>
                      </a:r>
                      <a:r>
                        <a:rPr lang="en-US" sz="1200" baseline="0" noProof="0">
                          <a:solidFill>
                            <a:schemeClr val="tx1"/>
                          </a:solidFill>
                        </a:rPr>
                        <a:t> be</a:t>
                      </a:r>
                      <a:r>
                        <a:rPr lang="en-US" sz="1200" noProof="0">
                          <a:solidFill>
                            <a:schemeClr val="tx1"/>
                          </a:solidFill>
                        </a:rPr>
                        <a:t> able to optimize quantities of printing paste in order to avoid significant waste of</a:t>
                      </a:r>
                      <a:r>
                        <a:rPr lang="en-US" sz="1200" baseline="0" noProof="0">
                          <a:solidFill>
                            <a:schemeClr val="tx1"/>
                          </a:solidFill>
                        </a:rPr>
                        <a:t> chemicals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noProof="0">
                          <a:solidFill>
                            <a:schemeClr val="tx1"/>
                          </a:solidFill>
                        </a:rPr>
                        <a:t>To propose a short project of industrial design by using the textile printing techniques as the main creative tool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noProof="0">
                          <a:solidFill>
                            <a:schemeClr val="tx1"/>
                          </a:solidFill>
                        </a:rPr>
                        <a:t>To be responsible</a:t>
                      </a:r>
                      <a:r>
                        <a:rPr lang="en-US" sz="1200" baseline="0" noProof="0">
                          <a:solidFill>
                            <a:schemeClr val="tx1"/>
                          </a:solidFill>
                        </a:rPr>
                        <a:t> for developmental approach to the scope of exploring and applying new techniques and smart dyes and pigments</a:t>
                      </a:r>
                      <a:endParaRPr lang="en-US" sz="1200" noProof="0">
                        <a:solidFill>
                          <a:schemeClr val="tx1"/>
                        </a:solidFill>
                      </a:endParaRPr>
                    </a:p>
                  </a:txBody>
                  <a:tcPr marL="57150" marR="57150" marT="57150" marB="57150"/>
                </a:tc>
                <a:extLst>
                  <a:ext uri="{0D108BD9-81ED-4DB2-BD59-A6C34878D82A}">
                    <a16:rowId xmlns:a16="http://schemas.microsoft.com/office/drawing/2014/main" val="10001"/>
                  </a:ext>
                </a:extLst>
              </a:tr>
            </a:tbl>
          </a:graphicData>
        </a:graphic>
      </p:graphicFrame>
      <p:pic>
        <p:nvPicPr>
          <p:cNvPr id="6" name="Picture 3"/>
          <p:cNvPicPr>
            <a:picLocks noChangeAspect="1"/>
          </p:cNvPicPr>
          <p:nvPr/>
        </p:nvPicPr>
        <p:blipFill>
          <a:blip r:embed="rId2"/>
          <a:stretch>
            <a:fillRect/>
          </a:stretch>
        </p:blipFill>
        <p:spPr>
          <a:xfrm>
            <a:off x="491640" y="6135239"/>
            <a:ext cx="2200847" cy="658425"/>
          </a:xfrm>
          <a:prstGeom prst="rect">
            <a:avLst/>
          </a:prstGeom>
        </p:spPr>
      </p:pic>
      <p:pic>
        <p:nvPicPr>
          <p:cNvPr id="7" name="Picture 4"/>
          <p:cNvPicPr>
            <a:picLocks noChangeAspect="1"/>
          </p:cNvPicPr>
          <p:nvPr/>
        </p:nvPicPr>
        <p:blipFill>
          <a:blip r:embed="rId3"/>
          <a:stretch>
            <a:fillRect/>
          </a:stretch>
        </p:blipFill>
        <p:spPr>
          <a:xfrm>
            <a:off x="10810111" y="6074277"/>
            <a:ext cx="1024217" cy="719390"/>
          </a:xfrm>
          <a:prstGeom prst="rect">
            <a:avLst/>
          </a:prstGeom>
        </p:spPr>
      </p:pic>
    </p:spTree>
    <p:extLst>
      <p:ext uri="{BB962C8B-B14F-4D97-AF65-F5344CB8AC3E}">
        <p14:creationId xmlns:p14="http://schemas.microsoft.com/office/powerpoint/2010/main" val="4085729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981075"/>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282576"/>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33353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021388"/>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4</a:t>
            </a:fld>
            <a:endParaRPr lang="en-US" altLang="nl-BE"/>
          </a:p>
        </p:txBody>
      </p:sp>
      <p:sp>
        <p:nvSpPr>
          <p:cNvPr id="3" name="Rectangle 2"/>
          <p:cNvSpPr/>
          <p:nvPr/>
        </p:nvSpPr>
        <p:spPr>
          <a:xfrm>
            <a:off x="533400" y="1112839"/>
            <a:ext cx="7529332" cy="2212850"/>
          </a:xfrm>
          <a:prstGeom prst="rect">
            <a:avLst/>
          </a:prstGeom>
        </p:spPr>
        <p:txBody>
          <a:bodyPr wrap="square" lIns="91440" tIns="45720" rIns="91440" bIns="45720" anchor="t">
            <a:spAutoFit/>
          </a:bodyPr>
          <a:lstStyle/>
          <a:p>
            <a:pPr algn="just">
              <a:lnSpc>
                <a:spcPct val="112000"/>
              </a:lnSpc>
              <a:spcAft>
                <a:spcPts val="0"/>
              </a:spcAft>
            </a:pPr>
            <a:r>
              <a:rPr lang="hr-HR" sz="2400" b="1">
                <a:solidFill>
                  <a:srgbClr val="3366FF"/>
                </a:solidFill>
                <a:ea typeface="Calibri" panose="020F0502020204030204" pitchFamily="34" charset="0"/>
                <a:cs typeface="Arial" panose="020B0604020202020204" pitchFamily="34" charset="0"/>
              </a:rPr>
              <a:t>MODUL</a:t>
            </a:r>
            <a:r>
              <a:rPr lang="en-GB" sz="2400" b="1">
                <a:solidFill>
                  <a:srgbClr val="3366FF"/>
                </a:solidFill>
                <a:ea typeface="Calibri" panose="020F0502020204030204" pitchFamily="34" charset="0"/>
                <a:cs typeface="Arial" panose="020B0604020202020204" pitchFamily="34" charset="0"/>
              </a:rPr>
              <a:t>: </a:t>
            </a:r>
            <a:r>
              <a:rPr lang="en-GB" sz="2400" b="1">
                <a:ea typeface="Calibri" panose="020F0502020204030204" pitchFamily="34" charset="0"/>
                <a:cs typeface="Arial" panose="020B0604020202020204" pitchFamily="34" charset="0"/>
              </a:rPr>
              <a:t>Finishing, Printing and Functionalization</a:t>
            </a:r>
            <a:endParaRPr lang="hr-HR" sz="2400">
              <a:ea typeface="Calibri" panose="020F0502020204030204" pitchFamily="34" charset="0"/>
              <a:cs typeface="Arial" panose="020B0604020202020204" pitchFamily="34" charset="0"/>
            </a:endParaRPr>
          </a:p>
          <a:p>
            <a:pPr algn="just">
              <a:lnSpc>
                <a:spcPct val="112000"/>
              </a:lnSpc>
              <a:spcAft>
                <a:spcPts val="0"/>
              </a:spcAft>
            </a:pPr>
            <a:r>
              <a:rPr lang="en-GB" sz="2400" b="1">
                <a:solidFill>
                  <a:srgbClr val="3366FF"/>
                </a:solidFill>
                <a:ea typeface="Calibri" panose="020F0502020204030204" pitchFamily="34" charset="0"/>
                <a:cs typeface="Arial" panose="020B0604020202020204" pitchFamily="34" charset="0"/>
              </a:rPr>
              <a:t>Course: </a:t>
            </a:r>
            <a:r>
              <a:rPr lang="en-GB" sz="2400" b="1">
                <a:ea typeface="Calibri" panose="020F0502020204030204" pitchFamily="34" charset="0"/>
                <a:cs typeface="Arial" panose="020B0604020202020204" pitchFamily="34" charset="0"/>
              </a:rPr>
              <a:t>Basic Principles of Textile Printing</a:t>
            </a:r>
            <a:endParaRPr lang="hr-HR" sz="2400">
              <a:ea typeface="Calibri" panose="020F0502020204030204" pitchFamily="34" charset="0"/>
              <a:cs typeface="Arial" panose="020B0604020202020204" pitchFamily="34" charset="0"/>
            </a:endParaRPr>
          </a:p>
          <a:p>
            <a:pPr algn="just">
              <a:lnSpc>
                <a:spcPct val="112000"/>
              </a:lnSpc>
              <a:spcAft>
                <a:spcPts val="0"/>
              </a:spcAft>
            </a:pPr>
            <a:r>
              <a:rPr lang="hr-HR" sz="2000" b="1" err="1">
                <a:solidFill>
                  <a:srgbClr val="3366FF"/>
                </a:solidFill>
                <a:ea typeface="Calibri" panose="020F0502020204030204" pitchFamily="34" charset="0"/>
                <a:cs typeface="Arial" panose="020B0604020202020204" pitchFamily="34" charset="0"/>
              </a:rPr>
              <a:t>Course</a:t>
            </a:r>
            <a:r>
              <a:rPr lang="hr-HR" sz="2000" b="1">
                <a:solidFill>
                  <a:srgbClr val="3366FF"/>
                </a:solidFill>
                <a:ea typeface="Calibri" panose="020F0502020204030204" pitchFamily="34" charset="0"/>
                <a:cs typeface="Arial" panose="020B0604020202020204" pitchFamily="34" charset="0"/>
              </a:rPr>
              <a:t> </a:t>
            </a:r>
            <a:r>
              <a:rPr lang="hr-HR" sz="2000" b="1" err="1">
                <a:solidFill>
                  <a:srgbClr val="3366FF"/>
                </a:solidFill>
                <a:ea typeface="Calibri" panose="020F0502020204030204" pitchFamily="34" charset="0"/>
                <a:cs typeface="Arial" panose="020B0604020202020204" pitchFamily="34" charset="0"/>
              </a:rPr>
              <a:t>duration</a:t>
            </a:r>
            <a:r>
              <a:rPr lang="en-GB" sz="2000" b="1">
                <a:solidFill>
                  <a:srgbClr val="3366FF"/>
                </a:solidFill>
                <a:ea typeface="Calibri" panose="020F0502020204030204" pitchFamily="34" charset="0"/>
                <a:cs typeface="Arial" panose="020B0604020202020204" pitchFamily="34" charset="0"/>
              </a:rPr>
              <a:t>: </a:t>
            </a:r>
            <a:r>
              <a:rPr lang="en-GB" sz="2000">
                <a:ea typeface="Calibri" panose="020F0502020204030204" pitchFamily="34" charset="0"/>
                <a:cs typeface="Arial" panose="020B0604020202020204" pitchFamily="34" charset="0"/>
              </a:rPr>
              <a:t>20 hours</a:t>
            </a:r>
            <a:endParaRPr lang="hr-HR" sz="2000">
              <a:ea typeface="Calibri" panose="020F0502020204030204" pitchFamily="34" charset="0"/>
              <a:cs typeface="Arial" panose="020B0604020202020204" pitchFamily="34" charset="0"/>
            </a:endParaRPr>
          </a:p>
          <a:p>
            <a:pPr algn="just">
              <a:lnSpc>
                <a:spcPct val="112000"/>
              </a:lnSpc>
              <a:spcAft>
                <a:spcPts val="0"/>
              </a:spcAft>
            </a:pPr>
            <a:r>
              <a:rPr lang="hr-HR" sz="2000" b="1" err="1">
                <a:solidFill>
                  <a:srgbClr val="3366FF"/>
                </a:solidFill>
                <a:latin typeface="Arial"/>
                <a:ea typeface="Calibri" panose="020F0502020204030204" pitchFamily="34" charset="0"/>
                <a:cs typeface="Arial"/>
              </a:rPr>
              <a:t>Content</a:t>
            </a:r>
            <a:r>
              <a:rPr lang="hr-HR" sz="2000" b="1">
                <a:solidFill>
                  <a:srgbClr val="3366FF"/>
                </a:solidFill>
                <a:latin typeface="Arial"/>
                <a:ea typeface="Calibri" panose="020F0502020204030204" pitchFamily="34" charset="0"/>
                <a:cs typeface="Arial"/>
              </a:rPr>
              <a:t>: </a:t>
            </a:r>
            <a:r>
              <a:rPr lang="hr-HR" sz="2000">
                <a:latin typeface="Arial"/>
                <a:ea typeface="Calibri" panose="020F0502020204030204" pitchFamily="34" charset="0"/>
                <a:cs typeface="Arial"/>
              </a:rPr>
              <a:t>5 </a:t>
            </a:r>
            <a:r>
              <a:rPr lang="hr-HR" sz="2000" err="1">
                <a:latin typeface="Arial"/>
                <a:ea typeface="Calibri" panose="020F0502020204030204" pitchFamily="34" charset="0"/>
                <a:cs typeface="Arial"/>
              </a:rPr>
              <a:t>Units</a:t>
            </a:r>
            <a:r>
              <a:rPr lang="hr-HR" sz="2000">
                <a:latin typeface="Arial"/>
                <a:ea typeface="Calibri" panose="020F0502020204030204" pitchFamily="34" charset="0"/>
                <a:cs typeface="Arial"/>
              </a:rPr>
              <a:t> / 15 </a:t>
            </a:r>
            <a:r>
              <a:rPr lang="hr-HR" sz="2000" err="1">
                <a:latin typeface="Arial"/>
                <a:ea typeface="Calibri" panose="020F0502020204030204" pitchFamily="34" charset="0"/>
                <a:cs typeface="Arial"/>
              </a:rPr>
              <a:t>lessons</a:t>
            </a:r>
            <a:endParaRPr lang="hr-HR" sz="2000" err="1">
              <a:ea typeface="Calibri" panose="020F0502020204030204" pitchFamily="34" charset="0"/>
              <a:cs typeface="Arial" panose="020B0604020202020204" pitchFamily="34" charset="0"/>
            </a:endParaRPr>
          </a:p>
          <a:p>
            <a:pPr algn="just">
              <a:lnSpc>
                <a:spcPct val="112000"/>
              </a:lnSpc>
              <a:spcAft>
                <a:spcPts val="0"/>
              </a:spcAft>
            </a:pPr>
            <a:endParaRPr lang="hr-HR" sz="1800">
              <a:effectLst/>
              <a:latin typeface="Calibri" panose="020F0502020204030204" pitchFamily="34" charset="0"/>
              <a:ea typeface="Calibri" panose="020F0502020204030204" pitchFamily="34" charset="0"/>
              <a:cs typeface="Arial" panose="020B0604020202020204" pitchFamily="34" charset="0"/>
            </a:endParaRPr>
          </a:p>
          <a:p>
            <a:pPr algn="just">
              <a:lnSpc>
                <a:spcPct val="112000"/>
              </a:lnSpc>
              <a:spcAft>
                <a:spcPts val="0"/>
              </a:spcAft>
            </a:pPr>
            <a:endParaRPr lang="hr-HR"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533399" y="2590800"/>
            <a:ext cx="11227443" cy="3231654"/>
          </a:xfrm>
          <a:prstGeom prst="rect">
            <a:avLst/>
          </a:prstGeom>
          <a:noFill/>
        </p:spPr>
        <p:txBody>
          <a:bodyPr wrap="square" rtlCol="0">
            <a:spAutoFit/>
          </a:bodyPr>
          <a:lstStyle/>
          <a:p>
            <a:pPr algn="r"/>
            <a:r>
              <a:rPr lang="hr-HR" sz="2400">
                <a:solidFill>
                  <a:srgbClr val="007DFA"/>
                </a:solidFill>
                <a:latin typeface="Arial Narrow" panose="020B0606020202030204" pitchFamily="34" charset="0"/>
              </a:rPr>
              <a:t>DESCRIPTION OF THE COURSE:</a:t>
            </a:r>
          </a:p>
          <a:p>
            <a:pPr marL="342900" indent="-342900" algn="just">
              <a:buFont typeface="Wingdings" panose="05000000000000000000" pitchFamily="2" charset="2"/>
              <a:buChar char="ü"/>
            </a:pPr>
            <a:r>
              <a:rPr lang="en-US">
                <a:latin typeface="Arial Narrow" panose="020B0606020202030204" pitchFamily="34" charset="0"/>
              </a:rPr>
              <a:t>The course in </a:t>
            </a:r>
            <a:r>
              <a:rPr lang="en-US" b="1">
                <a:latin typeface="Arial Narrow" panose="020B0606020202030204" pitchFamily="34" charset="0"/>
              </a:rPr>
              <a:t>Basic Principles of Textile Printing </a:t>
            </a:r>
            <a:r>
              <a:rPr lang="en-US">
                <a:latin typeface="Arial Narrow" panose="020B0606020202030204" pitchFamily="34" charset="0"/>
              </a:rPr>
              <a:t>includes basic aspects of textile printing technology in the context of automation, modernization and implementation of ICT tools in the technological process of printing from the stage of design and pattern preparation to the final product. </a:t>
            </a:r>
            <a:endParaRPr lang="hr-HR">
              <a:latin typeface="Arial Narrow" panose="020B0606020202030204" pitchFamily="34" charset="0"/>
            </a:endParaRPr>
          </a:p>
          <a:p>
            <a:pPr marL="342900" indent="-342900" algn="just">
              <a:buFont typeface="Wingdings" panose="05000000000000000000" pitchFamily="2" charset="2"/>
              <a:buChar char="ü"/>
            </a:pPr>
            <a:r>
              <a:rPr lang="en-US">
                <a:latin typeface="Arial Narrow" panose="020B0606020202030204" pitchFamily="34" charset="0"/>
              </a:rPr>
              <a:t>it presents the basic features of the printing process, from the design phase and preparation of patterns and screens, to the selection and implementation of appropriate printing techniques with reference to the rheological and structural properties of printing pastes. </a:t>
            </a:r>
            <a:endParaRPr lang="hr-HR">
              <a:latin typeface="Arial Narrow" panose="020B0606020202030204" pitchFamily="34" charset="0"/>
            </a:endParaRPr>
          </a:p>
          <a:p>
            <a:pPr marL="342900" indent="-342900" algn="just">
              <a:buFont typeface="Wingdings" panose="05000000000000000000" pitchFamily="2" charset="2"/>
              <a:buChar char="ü"/>
            </a:pPr>
            <a:r>
              <a:rPr lang="en-US">
                <a:latin typeface="Arial Narrow" panose="020B0606020202030204" pitchFamily="34" charset="0"/>
              </a:rPr>
              <a:t>It provides an overview of the automation and digitization of the printing process and introduces participants to the important role of textile printing in the production of smart textiles. </a:t>
            </a:r>
            <a:endParaRPr lang="hr-HR">
              <a:latin typeface="Arial Narrow" panose="020B0606020202030204" pitchFamily="34" charset="0"/>
            </a:endParaRPr>
          </a:p>
          <a:p>
            <a:pPr marL="342900" indent="-342900" algn="just">
              <a:buFont typeface="Wingdings" panose="05000000000000000000" pitchFamily="2" charset="2"/>
              <a:buChar char="ü"/>
            </a:pPr>
            <a:r>
              <a:rPr lang="hr-HR" err="1">
                <a:latin typeface="Arial Narrow" panose="020B0606020202030204" pitchFamily="34" charset="0"/>
              </a:rPr>
              <a:t>It</a:t>
            </a:r>
            <a:r>
              <a:rPr lang="hr-HR">
                <a:latin typeface="Arial Narrow" panose="020B0606020202030204" pitchFamily="34" charset="0"/>
              </a:rPr>
              <a:t> </a:t>
            </a:r>
            <a:r>
              <a:rPr lang="hr-HR" err="1">
                <a:latin typeface="Arial Narrow" panose="020B0606020202030204" pitchFamily="34" charset="0"/>
              </a:rPr>
              <a:t>introduces</a:t>
            </a:r>
            <a:r>
              <a:rPr lang="hr-HR">
                <a:latin typeface="Arial Narrow" panose="020B0606020202030204" pitchFamily="34" charset="0"/>
              </a:rPr>
              <a:t> to </a:t>
            </a:r>
            <a:r>
              <a:rPr lang="hr-HR" err="1">
                <a:latin typeface="Arial Narrow" panose="020B0606020202030204" pitchFamily="34" charset="0"/>
              </a:rPr>
              <a:t>dyes</a:t>
            </a:r>
            <a:r>
              <a:rPr lang="hr-HR">
                <a:latin typeface="Arial Narrow" panose="020B0606020202030204" pitchFamily="34" charset="0"/>
              </a:rPr>
              <a:t> </a:t>
            </a:r>
            <a:r>
              <a:rPr lang="hr-HR" err="1">
                <a:latin typeface="Arial Narrow" panose="020B0606020202030204" pitchFamily="34" charset="0"/>
              </a:rPr>
              <a:t>and</a:t>
            </a:r>
            <a:r>
              <a:rPr lang="hr-HR">
                <a:latin typeface="Arial Narrow" panose="020B0606020202030204" pitchFamily="34" charset="0"/>
              </a:rPr>
              <a:t> </a:t>
            </a:r>
            <a:r>
              <a:rPr lang="hr-HR" err="1">
                <a:latin typeface="Arial Narrow" panose="020B0606020202030204" pitchFamily="34" charset="0"/>
              </a:rPr>
              <a:t>pigments</a:t>
            </a:r>
            <a:r>
              <a:rPr lang="hr-HR">
                <a:latin typeface="Arial Narrow" panose="020B0606020202030204" pitchFamily="34" charset="0"/>
              </a:rPr>
              <a:t> of </a:t>
            </a:r>
            <a:r>
              <a:rPr lang="hr-HR" err="1">
                <a:latin typeface="Arial Narrow" panose="020B0606020202030204" pitchFamily="34" charset="0"/>
              </a:rPr>
              <a:t>special</a:t>
            </a:r>
            <a:r>
              <a:rPr lang="hr-HR">
                <a:latin typeface="Arial Narrow" panose="020B0606020202030204" pitchFamily="34" charset="0"/>
              </a:rPr>
              <a:t> </a:t>
            </a:r>
            <a:r>
              <a:rPr lang="hr-HR" err="1">
                <a:latin typeface="Arial Narrow" panose="020B0606020202030204" pitchFamily="34" charset="0"/>
              </a:rPr>
              <a:t>propersties</a:t>
            </a:r>
            <a:r>
              <a:rPr lang="hr-HR">
                <a:latin typeface="Arial Narrow" panose="020B0606020202030204" pitchFamily="34" charset="0"/>
              </a:rPr>
              <a:t> </a:t>
            </a:r>
            <a:r>
              <a:rPr lang="hr-HR" err="1">
                <a:latin typeface="Arial Narrow" panose="020B0606020202030204" pitchFamily="34" charset="0"/>
              </a:rPr>
              <a:t>such</a:t>
            </a:r>
            <a:r>
              <a:rPr lang="hr-HR">
                <a:latin typeface="Arial Narrow" panose="020B0606020202030204" pitchFamily="34" charset="0"/>
              </a:rPr>
              <a:t> as </a:t>
            </a:r>
            <a:r>
              <a:rPr lang="hr-HR" err="1">
                <a:latin typeface="Arial Narrow" panose="020B0606020202030204" pitchFamily="34" charset="0"/>
              </a:rPr>
              <a:t>thermochromia</a:t>
            </a:r>
            <a:r>
              <a:rPr lang="hr-HR">
                <a:latin typeface="Arial Narrow" panose="020B0606020202030204" pitchFamily="34" charset="0"/>
              </a:rPr>
              <a:t>, </a:t>
            </a:r>
            <a:r>
              <a:rPr lang="hr-HR" err="1">
                <a:latin typeface="Arial Narrow" panose="020B0606020202030204" pitchFamily="34" charset="0"/>
              </a:rPr>
              <a:t>photochrmia</a:t>
            </a:r>
            <a:r>
              <a:rPr lang="hr-HR">
                <a:latin typeface="Arial Narrow" panose="020B0606020202030204" pitchFamily="34" charset="0"/>
              </a:rPr>
              <a:t>, </a:t>
            </a:r>
            <a:r>
              <a:rPr lang="hr-HR" err="1">
                <a:latin typeface="Arial Narrow" panose="020B0606020202030204" pitchFamily="34" charset="0"/>
              </a:rPr>
              <a:t>phosphorescence</a:t>
            </a:r>
            <a:r>
              <a:rPr lang="hr-HR">
                <a:latin typeface="Arial Narrow" panose="020B0606020202030204" pitchFamily="34" charset="0"/>
              </a:rPr>
              <a:t>, </a:t>
            </a:r>
            <a:r>
              <a:rPr lang="hr-HR" err="1">
                <a:latin typeface="Arial Narrow" panose="020B0606020202030204" pitchFamily="34" charset="0"/>
              </a:rPr>
              <a:t>fluorescence</a:t>
            </a:r>
            <a:r>
              <a:rPr lang="hr-HR">
                <a:latin typeface="Arial Narrow" panose="020B0606020202030204" pitchFamily="34" charset="0"/>
              </a:rPr>
              <a:t>, </a:t>
            </a:r>
            <a:r>
              <a:rPr lang="hr-HR" err="1">
                <a:latin typeface="Arial Narrow" panose="020B0606020202030204" pitchFamily="34" charset="0"/>
              </a:rPr>
              <a:t>biomimetic</a:t>
            </a:r>
            <a:r>
              <a:rPr lang="hr-HR">
                <a:latin typeface="Arial Narrow" panose="020B0606020202030204" pitchFamily="34" charset="0"/>
              </a:rPr>
              <a:t>, </a:t>
            </a:r>
            <a:r>
              <a:rPr lang="hr-HR" err="1">
                <a:latin typeface="Arial Narrow" panose="020B0606020202030204" pitchFamily="34" charset="0"/>
              </a:rPr>
              <a:t>nanoparticle</a:t>
            </a:r>
            <a:r>
              <a:rPr lang="hr-HR">
                <a:latin typeface="Arial Narrow" panose="020B0606020202030204" pitchFamily="34" charset="0"/>
              </a:rPr>
              <a:t> </a:t>
            </a:r>
            <a:r>
              <a:rPr lang="hr-HR" err="1">
                <a:latin typeface="Arial Narrow" panose="020B0606020202030204" pitchFamily="34" charset="0"/>
              </a:rPr>
              <a:t>printing</a:t>
            </a:r>
            <a:r>
              <a:rPr lang="hr-HR">
                <a:latin typeface="Arial Narrow" panose="020B0606020202030204" pitchFamily="34" charset="0"/>
              </a:rPr>
              <a:t> </a:t>
            </a:r>
            <a:r>
              <a:rPr lang="hr-HR" err="1">
                <a:latin typeface="Arial Narrow" panose="020B0606020202030204" pitchFamily="34" charset="0"/>
              </a:rPr>
              <a:t>pastes</a:t>
            </a:r>
            <a:r>
              <a:rPr lang="hr-HR">
                <a:latin typeface="Arial Narrow" panose="020B0606020202030204" pitchFamily="34" charset="0"/>
              </a:rPr>
              <a:t> </a:t>
            </a:r>
            <a:r>
              <a:rPr lang="hr-HR" err="1">
                <a:latin typeface="Arial Narrow" panose="020B0606020202030204" pitchFamily="34" charset="0"/>
              </a:rPr>
              <a:t>with</a:t>
            </a:r>
            <a:r>
              <a:rPr lang="hr-HR">
                <a:latin typeface="Arial Narrow" panose="020B0606020202030204" pitchFamily="34" charset="0"/>
              </a:rPr>
              <a:t> </a:t>
            </a:r>
            <a:r>
              <a:rPr lang="hr-HR" err="1">
                <a:latin typeface="Arial Narrow" panose="020B0606020202030204" pitchFamily="34" charset="0"/>
              </a:rPr>
              <a:t>effects</a:t>
            </a:r>
            <a:r>
              <a:rPr lang="hr-HR">
                <a:latin typeface="Arial Narrow" panose="020B0606020202030204" pitchFamily="34" charset="0"/>
              </a:rPr>
              <a:t> for </a:t>
            </a:r>
            <a:r>
              <a:rPr lang="hr-HR" err="1">
                <a:latin typeface="Arial Narrow" panose="020B0606020202030204" pitchFamily="34" charset="0"/>
              </a:rPr>
              <a:t>smart</a:t>
            </a:r>
            <a:r>
              <a:rPr lang="hr-HR">
                <a:latin typeface="Arial Narrow" panose="020B0606020202030204" pitchFamily="34" charset="0"/>
              </a:rPr>
              <a:t> </a:t>
            </a:r>
            <a:r>
              <a:rPr lang="hr-HR" err="1">
                <a:latin typeface="Arial Narrow" panose="020B0606020202030204" pitchFamily="34" charset="0"/>
              </a:rPr>
              <a:t>textile</a:t>
            </a:r>
            <a:r>
              <a:rPr lang="hr-HR">
                <a:latin typeface="Arial Narrow" panose="020B0606020202030204" pitchFamily="34" charset="0"/>
              </a:rPr>
              <a:t> </a:t>
            </a:r>
            <a:r>
              <a:rPr lang="hr-HR" err="1">
                <a:latin typeface="Arial Narrow" panose="020B0606020202030204" pitchFamily="34" charset="0"/>
              </a:rPr>
              <a:t>production</a:t>
            </a:r>
            <a:r>
              <a:rPr lang="hr-HR">
                <a:latin typeface="Arial Narrow" panose="020B0606020202030204" pitchFamily="34" charset="0"/>
              </a:rPr>
              <a:t> (</a:t>
            </a:r>
            <a:r>
              <a:rPr lang="hr-HR" err="1">
                <a:latin typeface="Arial Narrow" panose="020B0606020202030204" pitchFamily="34" charset="0"/>
              </a:rPr>
              <a:t>e.g</a:t>
            </a:r>
            <a:r>
              <a:rPr lang="hr-HR">
                <a:latin typeface="Arial Narrow" panose="020B0606020202030204" pitchFamily="34" charset="0"/>
              </a:rPr>
              <a:t>. </a:t>
            </a:r>
            <a:r>
              <a:rPr lang="hr-HR" err="1">
                <a:latin typeface="Arial Narrow" panose="020B0606020202030204" pitchFamily="34" charset="0"/>
              </a:rPr>
              <a:t>electrical</a:t>
            </a:r>
            <a:r>
              <a:rPr lang="hr-HR">
                <a:latin typeface="Arial Narrow" panose="020B0606020202030204" pitchFamily="34" charset="0"/>
              </a:rPr>
              <a:t> </a:t>
            </a:r>
            <a:r>
              <a:rPr lang="hr-HR" err="1">
                <a:latin typeface="Arial Narrow" panose="020B0606020202030204" pitchFamily="34" charset="0"/>
              </a:rPr>
              <a:t>conductivity</a:t>
            </a:r>
            <a:r>
              <a:rPr lang="hr-HR">
                <a:latin typeface="Arial Narrow" panose="020B0606020202030204" pitchFamily="34" charset="0"/>
              </a:rPr>
              <a:t>).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5</a:t>
            </a:fld>
            <a:endParaRPr lang="en-US" altLang="nl-BE"/>
          </a:p>
        </p:txBody>
      </p:sp>
      <p:sp>
        <p:nvSpPr>
          <p:cNvPr id="15" name="TextBox 14"/>
          <p:cNvSpPr txBox="1"/>
          <p:nvPr/>
        </p:nvSpPr>
        <p:spPr>
          <a:xfrm>
            <a:off x="482278" y="3657600"/>
            <a:ext cx="11227443" cy="1569660"/>
          </a:xfrm>
          <a:prstGeom prst="rect">
            <a:avLst/>
          </a:prstGeom>
          <a:noFill/>
        </p:spPr>
        <p:txBody>
          <a:bodyPr wrap="square" rtlCol="0">
            <a:spAutoFit/>
          </a:bodyPr>
          <a:lstStyle/>
          <a:p>
            <a:pPr algn="r"/>
            <a:r>
              <a:rPr lang="hr-HR" sz="2400">
                <a:solidFill>
                  <a:srgbClr val="007DFA"/>
                </a:solidFill>
                <a:latin typeface="Arial Narrow" panose="020B0606020202030204" pitchFamily="34" charset="0"/>
              </a:rPr>
              <a:t>THE AIMS </a:t>
            </a:r>
            <a:r>
              <a:rPr lang="hr-HR" sz="2400" err="1">
                <a:solidFill>
                  <a:srgbClr val="007DFA"/>
                </a:solidFill>
                <a:latin typeface="Arial Narrow" panose="020B0606020202030204" pitchFamily="34" charset="0"/>
              </a:rPr>
              <a:t>and</a:t>
            </a:r>
            <a:r>
              <a:rPr lang="hr-HR" sz="2400">
                <a:solidFill>
                  <a:srgbClr val="007DFA"/>
                </a:solidFill>
                <a:latin typeface="Arial Narrow" panose="020B0606020202030204" pitchFamily="34" charset="0"/>
              </a:rPr>
              <a:t> OBJECTIVES OF THE COURSE:</a:t>
            </a:r>
          </a:p>
          <a:p>
            <a:pPr algn="just">
              <a:lnSpc>
                <a:spcPct val="100000"/>
              </a:lnSpc>
              <a:spcBef>
                <a:spcPts val="0"/>
              </a:spcBef>
            </a:pPr>
            <a:endParaRPr lang="hr-HR">
              <a:latin typeface="Arial Narrow" panose="020B0606020202030204" pitchFamily="34" charset="0"/>
              <a:ea typeface="Calibri" panose="020F0502020204030204" pitchFamily="34" charset="0"/>
              <a:cs typeface="Times New Roman" panose="02020603050405020304" pitchFamily="18" charset="0"/>
            </a:endParaRPr>
          </a:p>
          <a:p>
            <a:pPr marL="285750" indent="-285750" algn="just">
              <a:lnSpc>
                <a:spcPct val="100000"/>
              </a:lnSpc>
              <a:spcBef>
                <a:spcPts val="0"/>
              </a:spcBef>
              <a:buFont typeface="Wingdings" panose="05000000000000000000" pitchFamily="2" charset="2"/>
              <a:buChar char="ü"/>
              <a:defRPr/>
            </a:pPr>
            <a:r>
              <a:rPr lang="en-GB">
                <a:latin typeface="Arial Narrow" panose="020B0606020202030204" pitchFamily="34" charset="0"/>
              </a:rPr>
              <a:t>The aim of the course is to acquire the skills and knowledge of conventional screen printing, aiming in mastering the abilities of using the ICT tools in designing and overall printing process, and to point out the role of textile printing techniques in smart textile production. </a:t>
            </a:r>
            <a:endParaRPr lang="hr-HR">
              <a:latin typeface="Arial Narrow" panose="020B0606020202030204" pitchFamily="34" charset="0"/>
            </a:endParaRPr>
          </a:p>
        </p:txBody>
      </p:sp>
      <p:pic>
        <p:nvPicPr>
          <p:cNvPr id="14" name="Picture 13"/>
          <p:cNvPicPr>
            <a:picLocks noChangeAspect="1"/>
          </p:cNvPicPr>
          <p:nvPr/>
        </p:nvPicPr>
        <p:blipFill rotWithShape="1">
          <a:blip r:embed="rId5"/>
          <a:srcRect t="24312" b="12161"/>
          <a:stretch/>
        </p:blipFill>
        <p:spPr>
          <a:xfrm>
            <a:off x="609601" y="1064628"/>
            <a:ext cx="5943600" cy="2513608"/>
          </a:xfrm>
          <a:prstGeom prst="rect">
            <a:avLst/>
          </a:prstGeom>
        </p:spPr>
      </p:pic>
    </p:spTree>
    <p:extLst>
      <p:ext uri="{BB962C8B-B14F-4D97-AF65-F5344CB8AC3E}">
        <p14:creationId xmlns:p14="http://schemas.microsoft.com/office/powerpoint/2010/main" val="279577173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6</a:t>
            </a:fld>
            <a:endParaRPr lang="en-US" altLang="nl-BE"/>
          </a:p>
        </p:txBody>
      </p:sp>
      <p:sp>
        <p:nvSpPr>
          <p:cNvPr id="4" name="Rectangle 3"/>
          <p:cNvSpPr/>
          <p:nvPr/>
        </p:nvSpPr>
        <p:spPr>
          <a:xfrm>
            <a:off x="562337" y="1247805"/>
            <a:ext cx="4646593" cy="461665"/>
          </a:xfrm>
          <a:prstGeom prst="rect">
            <a:avLst/>
          </a:prstGeom>
        </p:spPr>
        <p:txBody>
          <a:bodyPr wrap="none">
            <a:spAutoFit/>
          </a:bodyPr>
          <a:lstStyle/>
          <a:p>
            <a:r>
              <a:rPr lang="en-US" sz="2400" b="1">
                <a:solidFill>
                  <a:srgbClr val="007DFA"/>
                </a:solidFill>
                <a:latin typeface="Arial Narrow" panose="020B0606020202030204" pitchFamily="34" charset="0"/>
              </a:rPr>
              <a:t>LESSON 1: Basics of Textile Printing </a:t>
            </a:r>
            <a:endParaRPr lang="en-US" sz="2400" b="1"/>
          </a:p>
        </p:txBody>
      </p:sp>
      <p:sp>
        <p:nvSpPr>
          <p:cNvPr id="6" name="Rectangle 5"/>
          <p:cNvSpPr/>
          <p:nvPr/>
        </p:nvSpPr>
        <p:spPr>
          <a:xfrm>
            <a:off x="1679575" y="1763589"/>
            <a:ext cx="7772400" cy="2169825"/>
          </a:xfrm>
          <a:prstGeom prst="rect">
            <a:avLst/>
          </a:prstGeom>
        </p:spPr>
        <p:txBody>
          <a:bodyPr wrap="square">
            <a:spAutoFit/>
          </a:bodyPr>
          <a:lstStyle/>
          <a:p>
            <a:pPr lvl="0">
              <a:lnSpc>
                <a:spcPct val="150000"/>
              </a:lnSpc>
              <a:spcAft>
                <a:spcPts val="0"/>
              </a:spcAft>
            </a:pPr>
            <a:r>
              <a:rPr lang="hr-HR" b="1">
                <a:latin typeface="Arial Narrow" panose="020B0606020202030204" pitchFamily="34" charset="0"/>
                <a:ea typeface="Times New Roman" panose="02020603050405020304" pitchFamily="18" charset="0"/>
                <a:cs typeface="Times New Roman" panose="02020603050405020304" pitchFamily="18" charset="0"/>
              </a:rPr>
              <a:t>OVERWIE</a:t>
            </a:r>
            <a:r>
              <a:rPr lang="hr-HR">
                <a:latin typeface="Arial Narrow" panose="020B0606020202030204" pitchFamily="34" charset="0"/>
                <a:ea typeface="Times New Roman" panose="02020603050405020304" pitchFamily="18" charset="0"/>
                <a:cs typeface="Times New Roman" panose="02020603050405020304" pitchFamily="18" charset="0"/>
              </a:rPr>
              <a:t> of:</a:t>
            </a:r>
          </a:p>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Historical aspects, early from up to date development, current position, future aspects</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Basic tools, machinery and CAD/CAM tools in textile printing</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Pattern preparation, screen production with technical characteristics</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Textile printing basic phases with aspects of fixing</a:t>
            </a:r>
            <a:endParaRPr lang="hr-HR">
              <a:effectLst/>
              <a:latin typeface="Arial Narrow" panose="020B0606020202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8742456"/>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134659"/>
            <a:ext cx="2844800" cy="365125"/>
          </a:xfrm>
        </p:spPr>
        <p:txBody>
          <a:bodyPr/>
          <a:lstStyle/>
          <a:p>
            <a:fld id="{C70E881D-A110-45C1-94FD-A162B8A7ADE9}" type="slidenum">
              <a:rPr lang="en-US" altLang="nl-BE" smtClean="0"/>
              <a:pPr/>
              <a:t>7</a:t>
            </a:fld>
            <a:endParaRPr lang="en-US" altLang="nl-BE"/>
          </a:p>
        </p:txBody>
      </p:sp>
      <p:sp>
        <p:nvSpPr>
          <p:cNvPr id="6" name="Rectangle 5"/>
          <p:cNvSpPr/>
          <p:nvPr/>
        </p:nvSpPr>
        <p:spPr>
          <a:xfrm>
            <a:off x="533400" y="1502423"/>
            <a:ext cx="4648199" cy="870944"/>
          </a:xfrm>
          <a:prstGeom prst="rect">
            <a:avLst/>
          </a:prstGeom>
        </p:spPr>
        <p:txBody>
          <a:bodyPr wrap="square">
            <a:spAutoFit/>
          </a:bodyPr>
          <a:lstStyle/>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Historical aspects, early from up to date development, current position, future aspects</a:t>
            </a:r>
            <a:endParaRPr lang="hr-HR">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18" name="Rectangle 17"/>
          <p:cNvSpPr/>
          <p:nvPr/>
        </p:nvSpPr>
        <p:spPr>
          <a:xfrm>
            <a:off x="855505" y="1560298"/>
            <a:ext cx="4021295" cy="91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5334000" y="1883423"/>
            <a:ext cx="685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143245" y="1066800"/>
            <a:ext cx="5591555" cy="2308324"/>
          </a:xfrm>
          <a:prstGeom prst="rect">
            <a:avLst/>
          </a:prstGeom>
          <a:noFill/>
        </p:spPr>
        <p:txBody>
          <a:bodyPr wrap="square" rtlCol="0">
            <a:spAutoFit/>
          </a:bodyPr>
          <a:lstStyle/>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Short historical overview of mechanical textile printing machines</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Early development of techniques that preceded rotary printing</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Introduction of flat screen printing to industrial production</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The most significant development milestones that were reflected in the development of textile printing (e.g. synthetic fiber development)</a:t>
            </a:r>
          </a:p>
        </p:txBody>
      </p:sp>
      <p:pic>
        <p:nvPicPr>
          <p:cNvPr id="30" name="Picture 29"/>
          <p:cNvPicPr>
            <a:picLocks noChangeAspect="1"/>
          </p:cNvPicPr>
          <p:nvPr/>
        </p:nvPicPr>
        <p:blipFill>
          <a:blip r:embed="rId5"/>
          <a:stretch>
            <a:fillRect/>
          </a:stretch>
        </p:blipFill>
        <p:spPr>
          <a:xfrm>
            <a:off x="381000" y="3314261"/>
            <a:ext cx="4876190" cy="2933333"/>
          </a:xfrm>
          <a:prstGeom prst="rect">
            <a:avLst/>
          </a:prstGeom>
        </p:spPr>
      </p:pic>
      <p:pic>
        <p:nvPicPr>
          <p:cNvPr id="39" name="Picture 38"/>
          <p:cNvPicPr>
            <a:picLocks noChangeAspect="1"/>
          </p:cNvPicPr>
          <p:nvPr/>
        </p:nvPicPr>
        <p:blipFill>
          <a:blip r:embed="rId6"/>
          <a:stretch>
            <a:fillRect/>
          </a:stretch>
        </p:blipFill>
        <p:spPr>
          <a:xfrm>
            <a:off x="6554057" y="3961746"/>
            <a:ext cx="5333143" cy="2199921"/>
          </a:xfrm>
          <a:prstGeom prst="rect">
            <a:avLst/>
          </a:prstGeom>
        </p:spPr>
      </p:pic>
      <p:sp>
        <p:nvSpPr>
          <p:cNvPr id="41" name="TextBox 40"/>
          <p:cNvSpPr txBox="1"/>
          <p:nvPr/>
        </p:nvSpPr>
        <p:spPr>
          <a:xfrm>
            <a:off x="5315675" y="4163183"/>
            <a:ext cx="1158330" cy="369332"/>
          </a:xfrm>
          <a:prstGeom prst="rect">
            <a:avLst/>
          </a:prstGeom>
          <a:noFill/>
        </p:spPr>
        <p:txBody>
          <a:bodyPr wrap="none" rtlCol="0">
            <a:spAutoFit/>
          </a:bodyPr>
          <a:lstStyle/>
          <a:p>
            <a:r>
              <a:rPr lang="hr-HR" b="1" i="1">
                <a:effectLst>
                  <a:outerShdw blurRad="38100" dist="38100" dir="2700000" algn="tl">
                    <a:srgbClr val="000000">
                      <a:alpha val="43137"/>
                    </a:srgbClr>
                  </a:outerShdw>
                </a:effectLst>
                <a:latin typeface="Arial Narrow" panose="020B0606020202030204" pitchFamily="34" charset="0"/>
              </a:rPr>
              <a:t>FROM / TO</a:t>
            </a:r>
            <a:endParaRPr lang="en-GB" b="1" i="1">
              <a:effectLst>
                <a:outerShdw blurRad="38100" dist="38100" dir="2700000" algn="tl">
                  <a:srgbClr val="000000">
                    <a:alpha val="43137"/>
                  </a:srgbClr>
                </a:outerShdw>
              </a:effectLst>
              <a:latin typeface="Arial Narrow" panose="020B0606020202030204" pitchFamily="34" charset="0"/>
            </a:endParaRPr>
          </a:p>
        </p:txBody>
      </p:sp>
      <p:sp>
        <p:nvSpPr>
          <p:cNvPr id="42" name="Oval 41"/>
          <p:cNvSpPr/>
          <p:nvPr/>
        </p:nvSpPr>
        <p:spPr>
          <a:xfrm>
            <a:off x="7136971" y="4829075"/>
            <a:ext cx="1827943" cy="143351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5748843"/>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2333" t="34939" r="39603" b="25357"/>
          <a:stretch/>
        </p:blipFill>
        <p:spPr>
          <a:xfrm>
            <a:off x="6598055" y="3029675"/>
            <a:ext cx="5061952" cy="2969923"/>
          </a:xfrm>
          <a:prstGeom prst="rect">
            <a:avLst/>
          </a:prstGeom>
        </p:spPr>
      </p:pic>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8</a:t>
            </a:fld>
            <a:endParaRPr lang="en-US" altLang="nl-BE"/>
          </a:p>
        </p:txBody>
      </p:sp>
      <p:sp>
        <p:nvSpPr>
          <p:cNvPr id="6" name="Rectangle 5"/>
          <p:cNvSpPr/>
          <p:nvPr/>
        </p:nvSpPr>
        <p:spPr>
          <a:xfrm>
            <a:off x="609600" y="1219200"/>
            <a:ext cx="4648199" cy="870944"/>
          </a:xfrm>
          <a:prstGeom prst="rect">
            <a:avLst/>
          </a:prstGeom>
        </p:spPr>
        <p:txBody>
          <a:bodyPr wrap="square">
            <a:spAutoFit/>
          </a:bodyPr>
          <a:lstStyle/>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Basic tools, machinery and CAD/CAM tools in textile printing</a:t>
            </a:r>
            <a:endParaRPr lang="hr-HR">
              <a:latin typeface="Arial Narrow" panose="020B0606020202030204" pitchFamily="34" charset="0"/>
              <a:ea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5562600" y="1600200"/>
            <a:ext cx="6858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70862" y="1277034"/>
            <a:ext cx="5516338" cy="923330"/>
          </a:xfrm>
          <a:prstGeom prst="rect">
            <a:avLst/>
          </a:prstGeom>
          <a:noFill/>
        </p:spPr>
        <p:txBody>
          <a:bodyPr wrap="square" rtlCol="0">
            <a:spAutoFit/>
          </a:bodyPr>
          <a:lstStyle/>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Historical overview (from 50-es till up to date development)</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Industrial settings wit automation</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Computer control settings</a:t>
            </a:r>
          </a:p>
        </p:txBody>
      </p:sp>
      <p:sp>
        <p:nvSpPr>
          <p:cNvPr id="27" name="Rectangle 26"/>
          <p:cNvSpPr/>
          <p:nvPr/>
        </p:nvSpPr>
        <p:spPr>
          <a:xfrm>
            <a:off x="924993" y="1227415"/>
            <a:ext cx="4028008" cy="91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6"/>
          <a:srcRect l="31261" t="22238" r="28230" b="18549"/>
          <a:stretch/>
        </p:blipFill>
        <p:spPr>
          <a:xfrm>
            <a:off x="2077900" y="2547343"/>
            <a:ext cx="4264025" cy="3505975"/>
          </a:xfrm>
          <a:prstGeom prst="rect">
            <a:avLst/>
          </a:prstGeom>
        </p:spPr>
      </p:pic>
    </p:spTree>
    <p:extLst>
      <p:ext uri="{BB962C8B-B14F-4D97-AF65-F5344CB8AC3E}">
        <p14:creationId xmlns:p14="http://schemas.microsoft.com/office/powerpoint/2010/main" val="426459335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AutoShape 2" descr="Резултат с изображение за logo erasmus + knowledge alliances">
            <a:extLst>
              <a:ext uri="{FF2B5EF4-FFF2-40B4-BE49-F238E27FC236}">
                <a16:creationId xmlns:a16="http://schemas.microsoft.com/office/drawing/2014/main" id="{FADA364A-FA7F-47F3-9D2B-68B5B5E277E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bg-BG" altLang="nl-BE"/>
          </a:p>
        </p:txBody>
      </p:sp>
      <p:cxnSp>
        <p:nvCxnSpPr>
          <p:cNvPr id="8" name="Straight Connector 4">
            <a:extLst>
              <a:ext uri="{FF2B5EF4-FFF2-40B4-BE49-F238E27FC236}">
                <a16:creationId xmlns:a16="http://schemas.microsoft.com/office/drawing/2014/main" id="{C028D83F-AA59-4505-836B-5448421D8860}"/>
              </a:ext>
            </a:extLst>
          </p:cNvPr>
          <p:cNvCxnSpPr>
            <a:cxnSpLocks/>
          </p:cNvCxnSpPr>
          <p:nvPr/>
        </p:nvCxnSpPr>
        <p:spPr>
          <a:xfrm>
            <a:off x="533400" y="762000"/>
            <a:ext cx="113538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3" descr="E:\Disc D\Knowledge Alliances\Logos\ICTTEX-Logo-v6.png">
            <a:extLst>
              <a:ext uri="{FF2B5EF4-FFF2-40B4-BE49-F238E27FC236}">
                <a16:creationId xmlns:a16="http://schemas.microsoft.com/office/drawing/2014/main" id="{F297913C-5505-4CB8-A986-6C730C548C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92" b="12691"/>
          <a:stretch>
            <a:fillRect/>
          </a:stretch>
        </p:blipFill>
        <p:spPr bwMode="auto">
          <a:xfrm>
            <a:off x="9382125" y="120650"/>
            <a:ext cx="235267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Резултат с изображение за „co-funded by the erasmus+ programme of the european union logo“">
            <a:extLst>
              <a:ext uri="{FF2B5EF4-FFF2-40B4-BE49-F238E27FC236}">
                <a16:creationId xmlns:a16="http://schemas.microsoft.com/office/drawing/2014/main" id="{7606027A-2379-4875-90DC-70340D91C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4472"/>
          <a:stretch>
            <a:fillRect/>
          </a:stretch>
        </p:blipFill>
        <p:spPr bwMode="auto">
          <a:xfrm>
            <a:off x="762000" y="160338"/>
            <a:ext cx="2743200" cy="5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9">
            <a:extLst>
              <a:ext uri="{FF2B5EF4-FFF2-40B4-BE49-F238E27FC236}">
                <a16:creationId xmlns:a16="http://schemas.microsoft.com/office/drawing/2014/main" id="{CAEE5A67-FB02-414E-9E52-89D60063C51D}"/>
              </a:ext>
            </a:extLst>
          </p:cNvPr>
          <p:cNvCxnSpPr>
            <a:cxnSpLocks/>
          </p:cNvCxnSpPr>
          <p:nvPr/>
        </p:nvCxnSpPr>
        <p:spPr>
          <a:xfrm>
            <a:off x="533400" y="6248400"/>
            <a:ext cx="11201400" cy="0"/>
          </a:xfrm>
          <a:prstGeom prst="line">
            <a:avLst/>
          </a:prstGeom>
          <a:ln w="34925" cmpd="dbl">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jdelijke aanduiding voor dianummer 1">
            <a:extLst>
              <a:ext uri="{FF2B5EF4-FFF2-40B4-BE49-F238E27FC236}">
                <a16:creationId xmlns:a16="http://schemas.microsoft.com/office/drawing/2014/main" id="{4F4901CA-B74E-4A24-BED4-1087F0001A7B}"/>
              </a:ext>
            </a:extLst>
          </p:cNvPr>
          <p:cNvSpPr>
            <a:spLocks noGrp="1"/>
          </p:cNvSpPr>
          <p:nvPr>
            <p:ph type="sldNum" sz="quarter" idx="12"/>
          </p:nvPr>
        </p:nvSpPr>
        <p:spPr>
          <a:xfrm>
            <a:off x="8915400" y="6356351"/>
            <a:ext cx="2844800" cy="365125"/>
          </a:xfrm>
        </p:spPr>
        <p:txBody>
          <a:bodyPr/>
          <a:lstStyle/>
          <a:p>
            <a:fld id="{C70E881D-A110-45C1-94FD-A162B8A7ADE9}" type="slidenum">
              <a:rPr lang="en-US" altLang="nl-BE" smtClean="0"/>
              <a:pPr/>
              <a:t>9</a:t>
            </a:fld>
            <a:endParaRPr lang="en-US" altLang="nl-BE"/>
          </a:p>
        </p:txBody>
      </p:sp>
      <p:sp>
        <p:nvSpPr>
          <p:cNvPr id="6" name="Rectangle 5"/>
          <p:cNvSpPr/>
          <p:nvPr/>
        </p:nvSpPr>
        <p:spPr>
          <a:xfrm>
            <a:off x="533400" y="1099556"/>
            <a:ext cx="7467600" cy="923330"/>
          </a:xfrm>
          <a:prstGeom prst="rect">
            <a:avLst/>
          </a:prstGeom>
        </p:spPr>
        <p:txBody>
          <a:bodyPr wrap="square">
            <a:spAutoFit/>
          </a:bodyPr>
          <a:lstStyle/>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Pattern preparation, screen production with technical characteristics</a:t>
            </a:r>
            <a:endParaRPr lang="hr-HR">
              <a:latin typeface="Arial Narrow" panose="020B0606020202030204" pitchFamily="34" charset="0"/>
              <a:ea typeface="Times New Roman" panose="02020603050405020304" pitchFamily="18"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ü"/>
            </a:pPr>
            <a:r>
              <a:rPr lang="en-GB">
                <a:latin typeface="Arial Narrow" panose="020B0606020202030204" pitchFamily="34" charset="0"/>
                <a:ea typeface="Times New Roman" panose="02020603050405020304" pitchFamily="18" charset="0"/>
                <a:cs typeface="Times New Roman" panose="02020603050405020304" pitchFamily="18" charset="0"/>
              </a:rPr>
              <a:t>Textile printing basic phases with aspects of fixing</a:t>
            </a:r>
            <a:endParaRPr lang="hr-HR">
              <a:effectLst/>
              <a:latin typeface="Arial Narrow" panose="020B0606020202030204" pitchFamily="34" charset="0"/>
              <a:ea typeface="Times New Roman" panose="02020603050405020304" pitchFamily="18" charset="0"/>
              <a:cs typeface="Times New Roman" panose="02020603050405020304" pitchFamily="18" charset="0"/>
            </a:endParaRPr>
          </a:p>
        </p:txBody>
      </p:sp>
      <p:sp>
        <p:nvSpPr>
          <p:cNvPr id="27" name="Rectangle 26"/>
          <p:cNvSpPr/>
          <p:nvPr/>
        </p:nvSpPr>
        <p:spPr>
          <a:xfrm>
            <a:off x="870457" y="1102871"/>
            <a:ext cx="5758943" cy="91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p:cNvSpPr txBox="1"/>
          <p:nvPr/>
        </p:nvSpPr>
        <p:spPr>
          <a:xfrm>
            <a:off x="5231855" y="2133600"/>
            <a:ext cx="6458710" cy="1200329"/>
          </a:xfrm>
          <a:prstGeom prst="rect">
            <a:avLst/>
          </a:prstGeom>
          <a:noFill/>
        </p:spPr>
        <p:txBody>
          <a:bodyPr wrap="square" rtlCol="0">
            <a:spAutoFit/>
          </a:bodyPr>
          <a:lstStyle/>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The introduction to simple pattern and complex images preparation</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Limitations due to technical requirements of printing machines</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Basic tools for hand printing</a:t>
            </a:r>
          </a:p>
          <a:p>
            <a:pPr marL="285750" indent="-285750" algn="just">
              <a:buFont typeface="Wingdings" panose="05000000000000000000" pitchFamily="2" charset="2"/>
              <a:buChar char="ü"/>
            </a:pPr>
            <a:r>
              <a:rPr lang="en-US">
                <a:solidFill>
                  <a:srgbClr val="007EFA"/>
                </a:solidFill>
                <a:latin typeface="Arial Narrow" panose="020B0606020202030204" pitchFamily="34" charset="0"/>
              </a:rPr>
              <a:t>Fixing methods</a:t>
            </a:r>
          </a:p>
        </p:txBody>
      </p:sp>
      <p:cxnSp>
        <p:nvCxnSpPr>
          <p:cNvPr id="10" name="Elbow Connector 9"/>
          <p:cNvCxnSpPr/>
          <p:nvPr/>
        </p:nvCxnSpPr>
        <p:spPr>
          <a:xfrm>
            <a:off x="3505200" y="1931527"/>
            <a:ext cx="1616328" cy="68580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a:stretch>
            <a:fillRect/>
          </a:stretch>
        </p:blipFill>
        <p:spPr>
          <a:xfrm>
            <a:off x="1011637" y="2422127"/>
            <a:ext cx="2438400" cy="3654891"/>
          </a:xfrm>
          <a:prstGeom prst="rect">
            <a:avLst/>
          </a:prstGeom>
          <a:ln>
            <a:noFill/>
          </a:ln>
          <a:effectLst/>
        </p:spPr>
      </p:pic>
      <p:cxnSp>
        <p:nvCxnSpPr>
          <p:cNvPr id="39" name="Elbow Connector 38"/>
          <p:cNvCxnSpPr/>
          <p:nvPr/>
        </p:nvCxnSpPr>
        <p:spPr>
          <a:xfrm>
            <a:off x="7086600" y="3166341"/>
            <a:ext cx="2743200" cy="844454"/>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829800" y="3720339"/>
            <a:ext cx="2089365" cy="646331"/>
          </a:xfrm>
          <a:prstGeom prst="rect">
            <a:avLst/>
          </a:prstGeom>
          <a:noFill/>
        </p:spPr>
        <p:txBody>
          <a:bodyPr wrap="square" rtlCol="0">
            <a:spAutoFit/>
          </a:bodyPr>
          <a:lstStyle/>
          <a:p>
            <a:pPr marL="285750" indent="-285750">
              <a:buFont typeface="Wingdings" panose="05000000000000000000" pitchFamily="2" charset="2"/>
              <a:buChar char="q"/>
            </a:pPr>
            <a:r>
              <a:rPr lang="en-US">
                <a:latin typeface="Arial Narrow" panose="020B0606020202030204" pitchFamily="34" charset="0"/>
              </a:rPr>
              <a:t>Steam fixing</a:t>
            </a:r>
          </a:p>
          <a:p>
            <a:pPr marL="285750" indent="-285750">
              <a:buFont typeface="Wingdings" panose="05000000000000000000" pitchFamily="2" charset="2"/>
              <a:buChar char="q"/>
            </a:pPr>
            <a:r>
              <a:rPr lang="en-US">
                <a:latin typeface="Arial Narrow" panose="020B0606020202030204" pitchFamily="34" charset="0"/>
              </a:rPr>
              <a:t>Hot air fixing</a:t>
            </a:r>
          </a:p>
        </p:txBody>
      </p:sp>
      <p:pic>
        <p:nvPicPr>
          <p:cNvPr id="19" name="Picture 18"/>
          <p:cNvPicPr>
            <a:picLocks noChangeAspect="1"/>
          </p:cNvPicPr>
          <p:nvPr/>
        </p:nvPicPr>
        <p:blipFill rotWithShape="1">
          <a:blip r:embed="rId6"/>
          <a:srcRect t="8445"/>
          <a:stretch/>
        </p:blipFill>
        <p:spPr>
          <a:xfrm>
            <a:off x="3749928" y="3334037"/>
            <a:ext cx="4299457" cy="2742981"/>
          </a:xfrm>
          <a:prstGeom prst="rect">
            <a:avLst/>
          </a:prstGeom>
        </p:spPr>
      </p:pic>
    </p:spTree>
    <p:extLst>
      <p:ext uri="{BB962C8B-B14F-4D97-AF65-F5344CB8AC3E}">
        <p14:creationId xmlns:p14="http://schemas.microsoft.com/office/powerpoint/2010/main" val="3740581188"/>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CBF4A20FDBE94BB2087CCEE57117D1" ma:contentTypeVersion="9" ma:contentTypeDescription="Een nieuw document maken." ma:contentTypeScope="" ma:versionID="5dd6a44b89b9ae2c981b545abc192322">
  <xsd:schema xmlns:xsd="http://www.w3.org/2001/XMLSchema" xmlns:xs="http://www.w3.org/2001/XMLSchema" xmlns:p="http://schemas.microsoft.com/office/2006/metadata/properties" xmlns:ns2="ebd4f370-f316-4e65-85b0-192adfc4043b" targetNamespace="http://schemas.microsoft.com/office/2006/metadata/properties" ma:root="true" ma:fieldsID="a8b0e74eb6801307757d16970d5e6708" ns2:_="">
    <xsd:import namespace="ebd4f370-f316-4e65-85b0-192adfc404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4f370-f316-4e65-85b0-192adfc40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127CE3-FB80-4A08-AD51-D14517B34D6B}">
  <ds:schemaRefs>
    <ds:schemaRef ds:uri="ebd4f370-f316-4e65-85b0-192adfc404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C3BCB10-CB49-41F9-A005-741CB69E8389}">
  <ds:schemaRefs>
    <ds:schemaRef ds:uri="ebd4f370-f316-4e65-85b0-192adfc404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928BDEC-D02F-401C-AB92-3CC016360D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23</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The course is developed under Erasmus+ Program Key Action 2:  Cooperation for innovation and the exchange of good practices Knowledge Alliance</vt:lpstr>
      <vt:lpstr>PowerPoint Presentation</vt:lpstr>
      <vt:lpstr>MODULE – FINISHING, PRINTING AND FUNCTIONALIZATION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R.Atanasova</dc:creator>
  <cp:revision>1</cp:revision>
  <dcterms:created xsi:type="dcterms:W3CDTF">2006-08-16T00:00:00Z</dcterms:created>
  <dcterms:modified xsi:type="dcterms:W3CDTF">2021-09-26T05:39:17Z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0x010100A6CBF4A20FDBE94BB2087CCEE57117D1</vt:lpwstr>
  </property>
</Properties>
</file>