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sldIdLst>
    <p:sldId id="347" r:id="rId2"/>
    <p:sldId id="351" r:id="rId3"/>
    <p:sldId id="352" r:id="rId4"/>
    <p:sldId id="362" r:id="rId5"/>
    <p:sldId id="410" r:id="rId6"/>
    <p:sldId id="403" r:id="rId7"/>
    <p:sldId id="406" r:id="rId8"/>
    <p:sldId id="407" r:id="rId9"/>
    <p:sldId id="354" r:id="rId10"/>
    <p:sldId id="432" r:id="rId11"/>
    <p:sldId id="433" r:id="rId12"/>
    <p:sldId id="435" r:id="rId13"/>
    <p:sldId id="310" r:id="rId14"/>
    <p:sldId id="353" r:id="rId15"/>
    <p:sldId id="399" r:id="rId16"/>
    <p:sldId id="400" r:id="rId17"/>
    <p:sldId id="363" r:id="rId18"/>
    <p:sldId id="358" r:id="rId19"/>
    <p:sldId id="359" r:id="rId20"/>
    <p:sldId id="360" r:id="rId21"/>
    <p:sldId id="361" r:id="rId22"/>
    <p:sldId id="364" r:id="rId23"/>
    <p:sldId id="422" r:id="rId24"/>
    <p:sldId id="429" r:id="rId25"/>
    <p:sldId id="424" r:id="rId26"/>
    <p:sldId id="425" r:id="rId27"/>
    <p:sldId id="416" r:id="rId28"/>
    <p:sldId id="417" r:id="rId29"/>
    <p:sldId id="411" r:id="rId30"/>
    <p:sldId id="412" r:id="rId31"/>
    <p:sldId id="413" r:id="rId32"/>
    <p:sldId id="414" r:id="rId33"/>
    <p:sldId id="340" r:id="rId34"/>
    <p:sldId id="420" r:id="rId35"/>
    <p:sldId id="421" r:id="rId36"/>
    <p:sldId id="426" r:id="rId37"/>
    <p:sldId id="428" r:id="rId38"/>
    <p:sldId id="427" r:id="rId39"/>
    <p:sldId id="384" r:id="rId40"/>
    <p:sldId id="383" r:id="rId41"/>
    <p:sldId id="408" r:id="rId42"/>
    <p:sldId id="418" r:id="rId43"/>
    <p:sldId id="348" r:id="rId44"/>
    <p:sldId id="415" r:id="rId45"/>
    <p:sldId id="342" r:id="rId46"/>
    <p:sldId id="323" r:id="rId47"/>
    <p:sldId id="350" r:id="rId4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791" autoAdjust="0"/>
    <p:restoredTop sz="83543" autoAdjust="0"/>
  </p:normalViewPr>
  <p:slideViewPr>
    <p:cSldViewPr>
      <p:cViewPr varScale="1">
        <p:scale>
          <a:sx n="68" d="100"/>
          <a:sy n="68" d="100"/>
        </p:scale>
        <p:origin x="691"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15B4F1-EF33-4DD6-9B4E-C4E2B4E6345B}" type="datetimeFigureOut">
              <a:rPr lang="bg-BG" smtClean="0"/>
              <a:t>18.6.2021 г.</a:t>
            </a:fld>
            <a:endParaRPr lang="bg-BG"/>
          </a:p>
        </p:txBody>
      </p:sp>
      <p:sp>
        <p:nvSpPr>
          <p:cNvPr id="4" name="Контейнер за изображение на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BG"/>
              <a:t>Редактиране на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93452F-BDF9-47C0-81B1-E8BF1EA1E662}" type="slidenum">
              <a:rPr lang="bg-BG" smtClean="0"/>
              <a:t>‹#›</a:t>
            </a:fld>
            <a:endParaRPr lang="bg-BG"/>
          </a:p>
        </p:txBody>
      </p:sp>
    </p:spTree>
    <p:extLst>
      <p:ext uri="{BB962C8B-B14F-4D97-AF65-F5344CB8AC3E}">
        <p14:creationId xmlns:p14="http://schemas.microsoft.com/office/powerpoint/2010/main" val="301847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22</a:t>
            </a:fld>
            <a:endParaRPr lang="bg-BG" dirty="0"/>
          </a:p>
        </p:txBody>
      </p:sp>
    </p:spTree>
    <p:extLst>
      <p:ext uri="{BB962C8B-B14F-4D97-AF65-F5344CB8AC3E}">
        <p14:creationId xmlns:p14="http://schemas.microsoft.com/office/powerpoint/2010/main" val="177717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34</a:t>
            </a:fld>
            <a:endParaRPr lang="bg-BG" dirty="0"/>
          </a:p>
        </p:txBody>
      </p:sp>
    </p:spTree>
    <p:extLst>
      <p:ext uri="{BB962C8B-B14F-4D97-AF65-F5344CB8AC3E}">
        <p14:creationId xmlns:p14="http://schemas.microsoft.com/office/powerpoint/2010/main" val="4153430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35</a:t>
            </a:fld>
            <a:endParaRPr lang="bg-BG" dirty="0"/>
          </a:p>
        </p:txBody>
      </p:sp>
    </p:spTree>
    <p:extLst>
      <p:ext uri="{BB962C8B-B14F-4D97-AF65-F5344CB8AC3E}">
        <p14:creationId xmlns:p14="http://schemas.microsoft.com/office/powerpoint/2010/main" val="375375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36</a:t>
            </a:fld>
            <a:endParaRPr lang="bg-BG" dirty="0"/>
          </a:p>
        </p:txBody>
      </p:sp>
    </p:spTree>
    <p:extLst>
      <p:ext uri="{BB962C8B-B14F-4D97-AF65-F5344CB8AC3E}">
        <p14:creationId xmlns:p14="http://schemas.microsoft.com/office/powerpoint/2010/main" val="369253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41</a:t>
            </a:fld>
            <a:endParaRPr lang="bg-BG" dirty="0"/>
          </a:p>
        </p:txBody>
      </p:sp>
    </p:spTree>
    <p:extLst>
      <p:ext uri="{BB962C8B-B14F-4D97-AF65-F5344CB8AC3E}">
        <p14:creationId xmlns:p14="http://schemas.microsoft.com/office/powerpoint/2010/main" val="718939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44</a:t>
            </a:fld>
            <a:endParaRPr lang="bg-BG" dirty="0"/>
          </a:p>
        </p:txBody>
      </p:sp>
    </p:spTree>
    <p:extLst>
      <p:ext uri="{BB962C8B-B14F-4D97-AF65-F5344CB8AC3E}">
        <p14:creationId xmlns:p14="http://schemas.microsoft.com/office/powerpoint/2010/main" val="257447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45</a:t>
            </a:fld>
            <a:endParaRPr lang="bg-BG" dirty="0"/>
          </a:p>
        </p:txBody>
      </p:sp>
    </p:spTree>
    <p:extLst>
      <p:ext uri="{BB962C8B-B14F-4D97-AF65-F5344CB8AC3E}">
        <p14:creationId xmlns:p14="http://schemas.microsoft.com/office/powerpoint/2010/main" val="3575775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26</a:t>
            </a:fld>
            <a:endParaRPr lang="bg-BG" dirty="0"/>
          </a:p>
        </p:txBody>
      </p:sp>
    </p:spTree>
    <p:extLst>
      <p:ext uri="{BB962C8B-B14F-4D97-AF65-F5344CB8AC3E}">
        <p14:creationId xmlns:p14="http://schemas.microsoft.com/office/powerpoint/2010/main" val="353745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 </a:t>
            </a:r>
            <a:r>
              <a:rPr lang="en-US" i="1" dirty="0">
                <a:solidFill>
                  <a:srgbClr val="FF0000"/>
                </a:solidFill>
                <a:effectLst>
                  <a:outerShdw blurRad="38100" dist="38100" dir="2700000" algn="tl">
                    <a:srgbClr val="000000">
                      <a:alpha val="43137"/>
                    </a:srgbClr>
                  </a:outerShdw>
                </a:effectLst>
              </a:rPr>
              <a:t>Collaborate technique </a:t>
            </a:r>
            <a:r>
              <a:rPr lang="en-US" dirty="0"/>
              <a:t>to assess the innovation</a:t>
            </a:r>
            <a:endParaRPr lang="en-GB" dirty="0"/>
          </a:p>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27</a:t>
            </a:fld>
            <a:endParaRPr lang="bg-BG" dirty="0"/>
          </a:p>
        </p:txBody>
      </p:sp>
    </p:spTree>
    <p:extLst>
      <p:ext uri="{BB962C8B-B14F-4D97-AF65-F5344CB8AC3E}">
        <p14:creationId xmlns:p14="http://schemas.microsoft.com/office/powerpoint/2010/main" val="34559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the </a:t>
            </a:r>
            <a:r>
              <a:rPr lang="en-US" i="1" dirty="0">
                <a:solidFill>
                  <a:srgbClr val="FF0000"/>
                </a:solidFill>
                <a:effectLst>
                  <a:outerShdw blurRad="38100" dist="38100" dir="2700000" algn="tl">
                    <a:srgbClr val="000000">
                      <a:alpha val="43137"/>
                    </a:srgbClr>
                  </a:outerShdw>
                </a:effectLst>
              </a:rPr>
              <a:t>Critique technique </a:t>
            </a:r>
            <a:r>
              <a:rPr lang="en-US" dirty="0"/>
              <a:t>to assess the innovation</a:t>
            </a:r>
            <a:endParaRPr lang="en-GB" dirty="0"/>
          </a:p>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28</a:t>
            </a:fld>
            <a:endParaRPr lang="bg-BG" dirty="0"/>
          </a:p>
        </p:txBody>
      </p:sp>
    </p:spTree>
    <p:extLst>
      <p:ext uri="{BB962C8B-B14F-4D97-AF65-F5344CB8AC3E}">
        <p14:creationId xmlns:p14="http://schemas.microsoft.com/office/powerpoint/2010/main" val="1903702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29</a:t>
            </a:fld>
            <a:endParaRPr lang="bg-BG" dirty="0"/>
          </a:p>
        </p:txBody>
      </p:sp>
    </p:spTree>
    <p:extLst>
      <p:ext uri="{BB962C8B-B14F-4D97-AF65-F5344CB8AC3E}">
        <p14:creationId xmlns:p14="http://schemas.microsoft.com/office/powerpoint/2010/main" val="3691157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30</a:t>
            </a:fld>
            <a:endParaRPr lang="bg-BG" dirty="0"/>
          </a:p>
        </p:txBody>
      </p:sp>
    </p:spTree>
    <p:extLst>
      <p:ext uri="{BB962C8B-B14F-4D97-AF65-F5344CB8AC3E}">
        <p14:creationId xmlns:p14="http://schemas.microsoft.com/office/powerpoint/2010/main" val="355592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31</a:t>
            </a:fld>
            <a:endParaRPr lang="bg-BG" dirty="0"/>
          </a:p>
        </p:txBody>
      </p:sp>
    </p:spTree>
    <p:extLst>
      <p:ext uri="{BB962C8B-B14F-4D97-AF65-F5344CB8AC3E}">
        <p14:creationId xmlns:p14="http://schemas.microsoft.com/office/powerpoint/2010/main" val="1469960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32</a:t>
            </a:fld>
            <a:endParaRPr lang="bg-BG" dirty="0"/>
          </a:p>
        </p:txBody>
      </p:sp>
    </p:spTree>
    <p:extLst>
      <p:ext uri="{BB962C8B-B14F-4D97-AF65-F5344CB8AC3E}">
        <p14:creationId xmlns:p14="http://schemas.microsoft.com/office/powerpoint/2010/main" val="2081778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CA93452F-BDF9-47C0-81B1-E8BF1EA1E662}" type="slidenum">
              <a:rPr lang="bg-BG" smtClean="0"/>
              <a:t>33</a:t>
            </a:fld>
            <a:endParaRPr lang="bg-BG" dirty="0"/>
          </a:p>
        </p:txBody>
      </p:sp>
    </p:spTree>
    <p:extLst>
      <p:ext uri="{BB962C8B-B14F-4D97-AF65-F5344CB8AC3E}">
        <p14:creationId xmlns:p14="http://schemas.microsoft.com/office/powerpoint/2010/main" val="31781951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ict-tex.eu/"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slide" Target="../slides/slide47.xml"/><Relationship Id="rId4" Type="http://schemas.openxmlformats.org/officeDocument/2006/relationships/slide" Target="../slides/sl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093156"/>
            <a:ext cx="10363200" cy="1470025"/>
          </a:xfrm>
        </p:spPr>
        <p:txBody>
          <a:bodyPr/>
          <a:lstStyle>
            <a:lvl1pPr>
              <a:defRPr/>
            </a:lvl1pPr>
          </a:lstStyle>
          <a:p>
            <a:r>
              <a:rPr lang="en-US" dirty="0"/>
              <a:t>Course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3BF5E7F-302F-4947-996B-69017E1D9063}"/>
              </a:ext>
            </a:extLst>
          </p:cNvPr>
          <p:cNvSpPr txBox="1">
            <a:spLocks/>
          </p:cNvSpPr>
          <p:nvPr userDrawn="1"/>
        </p:nvSpPr>
        <p:spPr>
          <a:xfrm>
            <a:off x="767080" y="5567472"/>
            <a:ext cx="10744200" cy="720725"/>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12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1200" b="1" dirty="0">
              <a:effectLst/>
              <a:latin typeface="Corbel" pitchFamily="34" charset="0"/>
            </a:endParaRPr>
          </a:p>
        </p:txBody>
      </p:sp>
      <p:sp>
        <p:nvSpPr>
          <p:cNvPr id="10" name="Title 1">
            <a:extLst>
              <a:ext uri="{FF2B5EF4-FFF2-40B4-BE49-F238E27FC236}">
                <a16:creationId xmlns:a16="http://schemas.microsoft.com/office/drawing/2014/main" id="{231586BF-CD81-4676-A1F4-FFD2A83A12E6}"/>
              </a:ext>
            </a:extLst>
          </p:cNvPr>
          <p:cNvSpPr txBox="1">
            <a:spLocks/>
          </p:cNvSpPr>
          <p:nvPr userDrawn="1"/>
        </p:nvSpPr>
        <p:spPr bwMode="auto">
          <a:xfrm>
            <a:off x="640081" y="3738798"/>
            <a:ext cx="10972799"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kern="1200">
                <a:solidFill>
                  <a:srgbClr val="0064F6"/>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spcBef>
                <a:spcPts val="0"/>
              </a:spcBef>
              <a:defRPr/>
            </a:pPr>
            <a:r>
              <a:rPr lang="en-US" sz="1600" dirty="0">
                <a:latin typeface="+mn-lt"/>
              </a:rPr>
              <a:t>The course is developed under Erasmus+ Program </a:t>
            </a:r>
            <a:r>
              <a:rPr lang="en-US" sz="1600" dirty="0">
                <a:solidFill>
                  <a:srgbClr val="000000"/>
                </a:solidFill>
                <a:latin typeface="+mn-lt"/>
              </a:rPr>
              <a:t>Key Action 2: </a:t>
            </a:r>
            <a:br>
              <a:rPr lang="en-US" sz="1600" dirty="0">
                <a:solidFill>
                  <a:srgbClr val="000000"/>
                </a:solidFill>
                <a:latin typeface="+mn-lt"/>
              </a:rPr>
            </a:br>
            <a:r>
              <a:rPr lang="en-US" sz="1600" dirty="0">
                <a:solidFill>
                  <a:srgbClr val="000000"/>
                </a:solidFill>
                <a:latin typeface="+mn-lt"/>
              </a:rPr>
              <a:t>Cooperation for innovation and the exchange of good practices </a:t>
            </a:r>
            <a:r>
              <a:rPr lang="en-US" sz="1600" dirty="0">
                <a:latin typeface="+mn-lt"/>
              </a:rPr>
              <a:t>Knowledge Alliance</a:t>
            </a:r>
            <a:endParaRPr lang="bg-BG" sz="1600" dirty="0">
              <a:latin typeface="+mn-lt"/>
            </a:endParaRPr>
          </a:p>
        </p:txBody>
      </p:sp>
      <p:sp>
        <p:nvSpPr>
          <p:cNvPr id="11" name="Rectangle 16">
            <a:extLst>
              <a:ext uri="{FF2B5EF4-FFF2-40B4-BE49-F238E27FC236}">
                <a16:creationId xmlns:a16="http://schemas.microsoft.com/office/drawing/2014/main" id="{CBEB3862-9F0B-4373-B400-3B7B449FD83A}"/>
              </a:ext>
            </a:extLst>
          </p:cNvPr>
          <p:cNvSpPr/>
          <p:nvPr userDrawn="1"/>
        </p:nvSpPr>
        <p:spPr>
          <a:xfrm>
            <a:off x="1173481" y="4630403"/>
            <a:ext cx="10058400" cy="369332"/>
          </a:xfrm>
          <a:prstGeom prst="rect">
            <a:avLst/>
          </a:prstGeom>
        </p:spPr>
        <p:txBody>
          <a:bodyPr wrap="square">
            <a:spAutoFit/>
          </a:bodyPr>
          <a:lstStyle/>
          <a:p>
            <a:pPr algn="ctr">
              <a:defRPr/>
            </a:pPr>
            <a:r>
              <a:rPr lang="en-US" b="1" dirty="0">
                <a:solidFill>
                  <a:srgbClr val="00B0F0"/>
                </a:solidFill>
                <a:latin typeface="Arial" charset="0"/>
                <a:ea typeface="+mj-ea"/>
                <a:cs typeface="+mj-cs"/>
              </a:rPr>
              <a:t>ICT IN TEXTILE AND CLOTHING HIGHER EDUCATION AND BUSINESS</a:t>
            </a:r>
            <a:endParaRPr lang="bg-BG" dirty="0">
              <a:solidFill>
                <a:srgbClr val="00B0F0"/>
              </a:solidFill>
              <a:latin typeface="Arial" charset="0"/>
            </a:endParaRPr>
          </a:p>
        </p:txBody>
      </p:sp>
      <p:sp>
        <p:nvSpPr>
          <p:cNvPr id="13" name="Rectangle 17">
            <a:extLst>
              <a:ext uri="{FF2B5EF4-FFF2-40B4-BE49-F238E27FC236}">
                <a16:creationId xmlns:a16="http://schemas.microsoft.com/office/drawing/2014/main" id="{95F6AF39-28A8-4F70-99BD-0570E6675E43}"/>
              </a:ext>
            </a:extLst>
          </p:cNvPr>
          <p:cNvSpPr/>
          <p:nvPr userDrawn="1"/>
        </p:nvSpPr>
        <p:spPr>
          <a:xfrm>
            <a:off x="3790475" y="5053140"/>
            <a:ext cx="4824412" cy="338137"/>
          </a:xfrm>
          <a:prstGeom prst="rect">
            <a:avLst/>
          </a:prstGeom>
        </p:spPr>
        <p:txBody>
          <a:bodyPr>
            <a:spAutoFit/>
          </a:bodyPr>
          <a:lstStyle/>
          <a:p>
            <a:pPr>
              <a:defRPr/>
            </a:pPr>
            <a:r>
              <a:rPr lang="en-US" sz="1600" dirty="0">
                <a:solidFill>
                  <a:prstClr val="black"/>
                </a:solidFill>
                <a:effectLst>
                  <a:outerShdw blurRad="50000" dist="30000" dir="5400000" algn="tl" rotWithShape="0">
                    <a:srgbClr val="000000">
                      <a:alpha val="30000"/>
                    </a:srgbClr>
                  </a:outerShdw>
                </a:effectLst>
                <a:latin typeface="Arial" charset="0"/>
                <a:ea typeface="+mj-ea"/>
                <a:cs typeface="+mj-cs"/>
              </a:rPr>
              <a:t>Project Nr. 612248-EPP-1-2019-1-BG-EPPKA2-KA</a:t>
            </a:r>
            <a:endParaRPr lang="bg-BG" dirty="0">
              <a:latin typeface="Arial" charset="0"/>
            </a:endParaRPr>
          </a:p>
        </p:txBody>
      </p:sp>
    </p:spTree>
    <p:extLst>
      <p:ext uri="{BB962C8B-B14F-4D97-AF65-F5344CB8AC3E}">
        <p14:creationId xmlns:p14="http://schemas.microsoft.com/office/powerpoint/2010/main" val="3827565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st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239375-DA25-4D5F-A6A1-D61BFA94ED54}"/>
              </a:ext>
            </a:extLst>
          </p:cNvPr>
          <p:cNvSpPr txBox="1">
            <a:spLocks/>
          </p:cNvSpPr>
          <p:nvPr/>
        </p:nvSpPr>
        <p:spPr>
          <a:xfrm>
            <a:off x="609601" y="188913"/>
            <a:ext cx="7497763" cy="863600"/>
          </a:xfrm>
          <a:prstGeom prst="rect">
            <a:avLst/>
          </a:prstGeom>
        </p:spPr>
        <p:txBody>
          <a:bodyPr anchor="ctr"/>
          <a:lstStyle>
            <a:lvl1pPr algn="l" rtl="0" eaLnBrk="1" latinLnBrk="0" hangingPunct="1">
              <a:spcBef>
                <a:spcPct val="0"/>
              </a:spcBef>
              <a:buNone/>
              <a:defRPr kumimoji="0" sz="36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defRPr/>
            </a:pPr>
            <a:r>
              <a:rPr lang="en-US" sz="2900" dirty="0"/>
              <a:t>CONTACTS</a:t>
            </a:r>
            <a:endParaRPr lang="en-GB" sz="2900" dirty="0"/>
          </a:p>
        </p:txBody>
      </p:sp>
      <p:pic>
        <p:nvPicPr>
          <p:cNvPr id="8" name="Picture 2" descr="E:\Disc D\Knowledge Alliances\Logos\ICTTEX-Logo-v7.png">
            <a:extLst>
              <a:ext uri="{FF2B5EF4-FFF2-40B4-BE49-F238E27FC236}">
                <a16:creationId xmlns:a16="http://schemas.microsoft.com/office/drawing/2014/main" id="{B5B78590-DE9C-4851-A251-69B7173A60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3126"/>
          <a:stretch>
            <a:fillRect/>
          </a:stretch>
        </p:blipFill>
        <p:spPr bwMode="auto">
          <a:xfrm>
            <a:off x="9601200" y="4749800"/>
            <a:ext cx="17526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Резултат с изображение за „co-funded by the erasmus+ programme of the european union logo“">
            <a:extLst>
              <a:ext uri="{FF2B5EF4-FFF2-40B4-BE49-F238E27FC236}">
                <a16:creationId xmlns:a16="http://schemas.microsoft.com/office/drawing/2014/main" id="{ADA477D9-EF0C-4831-AADF-99C286B68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r="12125" b="4472"/>
          <a:stretch>
            <a:fillRect/>
          </a:stretch>
        </p:blipFill>
        <p:spPr bwMode="auto">
          <a:xfrm>
            <a:off x="655639" y="4749803"/>
            <a:ext cx="45624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61EE29E5-E2A3-4430-933E-C4384E062924}"/>
              </a:ext>
            </a:extLst>
          </p:cNvPr>
          <p:cNvSpPr txBox="1">
            <a:spLocks/>
          </p:cNvSpPr>
          <p:nvPr/>
        </p:nvSpPr>
        <p:spPr>
          <a:xfrm>
            <a:off x="723900" y="5962338"/>
            <a:ext cx="10744200" cy="565151"/>
          </a:xfrm>
          <a:prstGeom prst="rect">
            <a:avLst/>
          </a:prstGeom>
        </p:spPr>
        <p:txBody>
          <a:bodyPr anchor="ct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defRPr/>
            </a:pPr>
            <a:r>
              <a:rPr lang="en-US" sz="900" i="1" dirty="0">
                <a:effectLst/>
                <a:latin typeface="Corbel" pitchFamily="34" charset="0"/>
              </a:rPr>
              <a:t>The information and views set out in this publication are those of the authors and do not necessarily reflect the official opinion of the European Union. Neither the European Union institutions and bodies nor any person acting on their behalf may be held responsible for the use which may be made of the information contained therein.</a:t>
            </a:r>
            <a:endParaRPr lang="en-GB" sz="900" b="1" dirty="0">
              <a:effectLst/>
              <a:latin typeface="Corbel" pitchFamily="34" charset="0"/>
            </a:endParaRPr>
          </a:p>
        </p:txBody>
      </p:sp>
      <p:sp>
        <p:nvSpPr>
          <p:cNvPr id="12" name="TextBox 11">
            <a:extLst>
              <a:ext uri="{FF2B5EF4-FFF2-40B4-BE49-F238E27FC236}">
                <a16:creationId xmlns:a16="http://schemas.microsoft.com/office/drawing/2014/main" id="{CA4CB5FC-9AA1-4072-9D48-964EF668F36F}"/>
              </a:ext>
            </a:extLst>
          </p:cNvPr>
          <p:cNvSpPr txBox="1"/>
          <p:nvPr/>
        </p:nvSpPr>
        <p:spPr>
          <a:xfrm>
            <a:off x="655637" y="1198250"/>
            <a:ext cx="6735763" cy="3416320"/>
          </a:xfrm>
          <a:prstGeom prst="rect">
            <a:avLst/>
          </a:prstGeom>
          <a:noFill/>
        </p:spPr>
        <p:txBody>
          <a:bodyPr wrap="square">
            <a:spAutoFit/>
          </a:bodyPr>
          <a:lstStyle/>
          <a:p>
            <a:pPr marL="0" indent="0">
              <a:spcBef>
                <a:spcPct val="0"/>
              </a:spcBef>
              <a:buNone/>
            </a:pPr>
            <a:r>
              <a:rPr lang="en-US" altLang="nl-BE" sz="2400" b="1" dirty="0">
                <a:latin typeface="Corbel" panose="020B0503020204020204" pitchFamily="34" charset="0"/>
              </a:rPr>
              <a:t>Coordinator: </a:t>
            </a:r>
          </a:p>
          <a:p>
            <a:pPr marL="0" indent="0">
              <a:spcBef>
                <a:spcPct val="0"/>
              </a:spcBef>
              <a:buNone/>
            </a:pPr>
            <a:r>
              <a:rPr lang="en-US" altLang="nl-BE" sz="2400" dirty="0">
                <a:latin typeface="Corbel" panose="020B0503020204020204" pitchFamily="34" charset="0"/>
              </a:rPr>
              <a:t>Technical University of Sofia</a:t>
            </a:r>
            <a:endParaRPr lang="bg-BG" altLang="nl-BE" sz="2400" dirty="0">
              <a:latin typeface="Corbel" panose="020B0503020204020204" pitchFamily="34" charset="0"/>
            </a:endParaRPr>
          </a:p>
          <a:p>
            <a:pPr marL="0" indent="0">
              <a:spcBef>
                <a:spcPct val="0"/>
              </a:spcBef>
              <a:buNone/>
            </a:pPr>
            <a:r>
              <a:rPr lang="en-US" altLang="nl-BE" sz="2400" dirty="0">
                <a:latin typeface="Corbel" panose="020B0503020204020204" pitchFamily="34" charset="0"/>
              </a:rPr>
              <a:t>Department of Textile Engineering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Project Manager of ICT-TEX:</a:t>
            </a:r>
          </a:p>
          <a:p>
            <a:pPr marL="0" indent="0">
              <a:spcBef>
                <a:spcPct val="0"/>
              </a:spcBef>
              <a:buNone/>
            </a:pPr>
            <a:r>
              <a:rPr lang="en-US" altLang="nl-BE" sz="2400" dirty="0">
                <a:latin typeface="Corbel" panose="020B0503020204020204" pitchFamily="34" charset="0"/>
              </a:rPr>
              <a:t>assoc. prof. </a:t>
            </a:r>
            <a:r>
              <a:rPr lang="en-US" altLang="nl-BE" sz="2400" b="0" dirty="0">
                <a:latin typeface="Corbel" panose="020B0503020204020204" pitchFamily="34" charset="0"/>
              </a:rPr>
              <a:t>Angel </a:t>
            </a:r>
            <a:r>
              <a:rPr lang="en-US" altLang="nl-BE" sz="2400" b="0" dirty="0" err="1">
                <a:latin typeface="Corbel" panose="020B0503020204020204" pitchFamily="34" charset="0"/>
              </a:rPr>
              <a:t>Terziev</a:t>
            </a:r>
            <a:r>
              <a:rPr lang="en-US" altLang="nl-BE" sz="2400" b="0" dirty="0">
                <a:latin typeface="Corbel" panose="020B0503020204020204" pitchFamily="34" charset="0"/>
              </a:rPr>
              <a:t>, PhD</a:t>
            </a:r>
          </a:p>
          <a:p>
            <a:pPr marL="0" indent="0">
              <a:spcBef>
                <a:spcPct val="0"/>
              </a:spcBef>
              <a:buNone/>
            </a:pPr>
            <a:r>
              <a:rPr lang="en-US" altLang="nl-BE" sz="2400" dirty="0">
                <a:latin typeface="Corbel" panose="020B0503020204020204" pitchFamily="34" charset="0"/>
              </a:rPr>
              <a:t>aterziev@tu-sofia.bg</a:t>
            </a:r>
          </a:p>
          <a:p>
            <a:pPr marL="0" indent="0">
              <a:spcBef>
                <a:spcPct val="0"/>
              </a:spcBef>
              <a:buNone/>
            </a:pPr>
            <a:endParaRPr lang="en-US" altLang="nl-BE" sz="2400" dirty="0">
              <a:latin typeface="Corbel" panose="020B0503020204020204" pitchFamily="34" charset="0"/>
            </a:endParaRPr>
          </a:p>
          <a:p>
            <a:pPr marL="0" indent="0">
              <a:spcBef>
                <a:spcPct val="0"/>
              </a:spcBef>
              <a:buNone/>
            </a:pPr>
            <a:r>
              <a:rPr lang="en-US" altLang="nl-BE" sz="2400" b="1" dirty="0">
                <a:latin typeface="Corbel" panose="020B0503020204020204" pitchFamily="34" charset="0"/>
              </a:rPr>
              <a:t>Web-site</a:t>
            </a:r>
            <a:r>
              <a:rPr lang="en-US" altLang="nl-BE" sz="2400" dirty="0">
                <a:latin typeface="Corbel" panose="020B0503020204020204" pitchFamily="34" charset="0"/>
              </a:rPr>
              <a:t>: </a:t>
            </a:r>
            <a:r>
              <a:rPr lang="en-US" altLang="nl-BE" sz="2400" dirty="0">
                <a:latin typeface="Corbel" panose="020B0503020204020204" pitchFamily="34" charset="0"/>
                <a:hlinkClick r:id="rId4"/>
              </a:rPr>
              <a:t>ICT-TEX.eu</a:t>
            </a:r>
            <a:endParaRPr lang="en-US" altLang="nl-BE" sz="2400" dirty="0">
              <a:latin typeface="Corbel" panose="020B0503020204020204" pitchFamily="34" charset="0"/>
            </a:endParaRPr>
          </a:p>
        </p:txBody>
      </p:sp>
    </p:spTree>
    <p:extLst>
      <p:ext uri="{BB962C8B-B14F-4D97-AF65-F5344CB8AC3E}">
        <p14:creationId xmlns:p14="http://schemas.microsoft.com/office/powerpoint/2010/main" val="315469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rmal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767856"/>
            <a:ext cx="10363200" cy="1470025"/>
          </a:xfrm>
        </p:spPr>
        <p:txBody>
          <a:bodyPr/>
          <a:lstStyle>
            <a:lvl1pPr>
              <a:defRPr sz="4000" b="1" cap="small" baseline="0"/>
            </a:lvl1pPr>
          </a:lstStyle>
          <a:p>
            <a:r>
              <a:rPr lang="en-US" dirty="0"/>
              <a:t>Presentation title goes here</a:t>
            </a:r>
          </a:p>
        </p:txBody>
      </p:sp>
      <p:sp>
        <p:nvSpPr>
          <p:cNvPr id="4" name="Date Placeholder 3">
            <a:extLst>
              <a:ext uri="{FF2B5EF4-FFF2-40B4-BE49-F238E27FC236}">
                <a16:creationId xmlns:a16="http://schemas.microsoft.com/office/drawing/2014/main" id="{A34CCBD6-9464-4D9A-B104-E1A229C5CDFE}"/>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96A1A591-9247-4806-9F68-D809657B3A46}"/>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EE44BBBF-B1B4-44CF-9F96-B7F4C5401CD6}"/>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2" name="Picture 3" descr="E:\Disc D\Knowledge Alliances\Logos\ICTTEX-Logo-v6.png">
            <a:extLst>
              <a:ext uri="{FF2B5EF4-FFF2-40B4-BE49-F238E27FC236}">
                <a16:creationId xmlns:a16="http://schemas.microsoft.com/office/drawing/2014/main" id="{748CF3E6-512B-4261-B0C8-AB635F8BB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Резултат с изображение за „co-funded by the erasmus+ programme of the european union logo“">
            <a:extLst>
              <a:ext uri="{FF2B5EF4-FFF2-40B4-BE49-F238E27FC236}">
                <a16:creationId xmlns:a16="http://schemas.microsoft.com/office/drawing/2014/main" id="{5B23C7FD-9EBB-464E-BC6D-B4417F9F6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33D7147D-4040-4BD7-8813-545A1A92CAB7}"/>
              </a:ext>
            </a:extLst>
          </p:cNvPr>
          <p:cNvSpPr>
            <a:spLocks noGrp="1"/>
          </p:cNvSpPr>
          <p:nvPr>
            <p:ph type="body" sz="quarter" idx="13" hasCustomPrompt="1"/>
          </p:nvPr>
        </p:nvSpPr>
        <p:spPr>
          <a:xfrm>
            <a:off x="914400" y="3501008"/>
            <a:ext cx="10363200" cy="1064319"/>
          </a:xfrm>
        </p:spPr>
        <p:txBody>
          <a:bodyPr/>
          <a:lstStyle>
            <a:lvl1pPr>
              <a:buNone/>
              <a:defRPr lang="en-US" sz="2800" kern="1200" dirty="0" smtClean="0">
                <a:solidFill>
                  <a:srgbClr val="00B0F0"/>
                </a:solidFill>
                <a:latin typeface="+mn-lt"/>
                <a:ea typeface="+mn-ea"/>
                <a:cs typeface="+mn-cs"/>
              </a:defRPr>
            </a:lvl1pPr>
            <a:lvl2pPr>
              <a:buNone/>
              <a:defRPr/>
            </a:lvl2pPr>
          </a:lstStyle>
          <a:p>
            <a:pPr lvl="0"/>
            <a:r>
              <a:rPr lang="en-US" dirty="0"/>
              <a:t>Subtitle…</a:t>
            </a:r>
          </a:p>
          <a:p>
            <a:pPr lvl="0"/>
            <a:endParaRPr lang="en-US" dirty="0"/>
          </a:p>
        </p:txBody>
      </p:sp>
    </p:spTree>
    <p:extLst>
      <p:ext uri="{BB962C8B-B14F-4D97-AF65-F5344CB8AC3E}">
        <p14:creationId xmlns:p14="http://schemas.microsoft.com/office/powerpoint/2010/main" val="1664996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16604-E46D-40B1-8880-D7FECF30AA8D}"/>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C8CA1BB3-1F0D-4AC1-A7BE-330114C2CF55}"/>
              </a:ext>
            </a:extLst>
          </p:cNvPr>
          <p:cNvSpPr>
            <a:spLocks noGrp="1"/>
          </p:cNvSpPr>
          <p:nvPr>
            <p:ph type="ftr" sz="quarter" idx="11"/>
          </p:nvPr>
        </p:nvSpPr>
        <p:spPr/>
        <p:txBody>
          <a:bodyPr/>
          <a:lstStyle>
            <a:lvl1pPr>
              <a:defRPr/>
            </a:lvl1pPr>
          </a:lstStyle>
          <a:p>
            <a:endParaRPr lang="bg-BG" dirty="0">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06D78837-8001-4C8E-98F1-275505FEB712}"/>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8446F62B-ABE9-4494-A329-3E22B0000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D4306D58-B1B1-45EF-AD00-E0ABE8AA1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p:cNvSpPr txBox="1"/>
          <p:nvPr userDrawn="1"/>
        </p:nvSpPr>
        <p:spPr>
          <a:xfrm>
            <a:off x="601707" y="6402393"/>
            <a:ext cx="509464"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4" action="ppaction://hlinksldjump"/>
              </a:rPr>
              <a:t>top</a:t>
            </a:r>
            <a:endParaRPr lang="bg-BG" sz="1400" dirty="0">
              <a:latin typeface="+mn-lt"/>
              <a:cs typeface="Times New Roman" panose="02020603050405020304" pitchFamily="18" charset="0"/>
            </a:endParaRPr>
          </a:p>
        </p:txBody>
      </p:sp>
      <p:sp>
        <p:nvSpPr>
          <p:cNvPr id="11" name="Текстово поле 10"/>
          <p:cNvSpPr txBox="1"/>
          <p:nvPr userDrawn="1"/>
        </p:nvSpPr>
        <p:spPr>
          <a:xfrm>
            <a:off x="1164699" y="6402394"/>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previousslide"/>
              </a:rPr>
              <a:t>previous</a:t>
            </a:r>
            <a:endParaRPr lang="bg-BG" sz="1400" dirty="0">
              <a:latin typeface="+mn-lt"/>
              <a:cs typeface="Times New Roman" panose="02020603050405020304" pitchFamily="18" charset="0"/>
            </a:endParaRPr>
          </a:p>
        </p:txBody>
      </p:sp>
      <p:sp>
        <p:nvSpPr>
          <p:cNvPr id="12" name="Текстово поле 11"/>
          <p:cNvSpPr txBox="1"/>
          <p:nvPr userDrawn="1"/>
        </p:nvSpPr>
        <p:spPr>
          <a:xfrm>
            <a:off x="2131368" y="6402395"/>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 action="ppaction://hlinkshowjump?jump=nextslide"/>
              </a:rPr>
              <a:t>next</a:t>
            </a:r>
            <a:endParaRPr lang="bg-BG" sz="1400" dirty="0">
              <a:latin typeface="+mn-lt"/>
              <a:cs typeface="Times New Roman" panose="02020603050405020304" pitchFamily="18" charset="0"/>
            </a:endParaRPr>
          </a:p>
        </p:txBody>
      </p:sp>
      <p:sp>
        <p:nvSpPr>
          <p:cNvPr id="13" name="Текстово поле 12"/>
          <p:cNvSpPr txBox="1"/>
          <p:nvPr userDrawn="1"/>
        </p:nvSpPr>
        <p:spPr>
          <a:xfrm>
            <a:off x="2738512" y="6402395"/>
            <a:ext cx="864096" cy="307777"/>
          </a:xfrm>
          <a:prstGeom prst="rect">
            <a:avLst/>
          </a:prstGeom>
          <a:noFill/>
          <a:ln>
            <a:noFill/>
          </a:ln>
        </p:spPr>
        <p:txBody>
          <a:bodyPr wrap="square" rtlCol="0">
            <a:spAutoFit/>
          </a:bodyPr>
          <a:lstStyle/>
          <a:p>
            <a:r>
              <a:rPr lang="en-US" sz="1400" dirty="0">
                <a:latin typeface="+mn-lt"/>
                <a:cs typeface="Times New Roman" panose="02020603050405020304" pitchFamily="18" charset="0"/>
                <a:hlinkClick r:id="rId5" action="ppaction://hlinksldjump"/>
              </a:rPr>
              <a:t>bottom</a:t>
            </a:r>
            <a:endParaRPr lang="bg-BG" sz="1400" dirty="0">
              <a:latin typeface="+mn-lt"/>
              <a:cs typeface="Times New Roman" panose="02020603050405020304" pitchFamily="18" charset="0"/>
            </a:endParaRPr>
          </a:p>
        </p:txBody>
      </p:sp>
    </p:spTree>
    <p:extLst>
      <p:ext uri="{BB962C8B-B14F-4D97-AF65-F5344CB8AC3E}">
        <p14:creationId xmlns:p14="http://schemas.microsoft.com/office/powerpoint/2010/main" val="699654325"/>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rgbClr val="00B0F0"/>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6C5B9-3711-4273-8949-0963388C3562}"/>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213C411D-70FC-4084-8068-61BD41D19764}"/>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10C3930A-04A8-486E-B0D5-DA24C9E44C5D}"/>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8" name="Picture 3" descr="E:\Disc D\Knowledge Alliances\Logos\ICTTEX-Logo-v6.png">
            <a:extLst>
              <a:ext uri="{FF2B5EF4-FFF2-40B4-BE49-F238E27FC236}">
                <a16:creationId xmlns:a16="http://schemas.microsoft.com/office/drawing/2014/main" id="{667066D8-FC4C-4F53-BC6D-D829EE4D0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Резултат с изображение за „co-funded by the erasmus+ programme of the european union logo“">
            <a:extLst>
              <a:ext uri="{FF2B5EF4-FFF2-40B4-BE49-F238E27FC236}">
                <a16:creationId xmlns:a16="http://schemas.microsoft.com/office/drawing/2014/main" id="{B1CDA603-6F3C-49C2-AF81-A93BE4F340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179265"/>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42330"/>
            <a:ext cx="5384800" cy="39838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0670761A-0EAA-4F33-893E-F70AD0369E41}"/>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9D620CA6-9217-49A7-9D4A-A5D959C71F9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12C86B75-C438-49F3-A102-FB18CA1E7560}"/>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D9EE2860-342D-4F90-AF35-5549BA5E9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4781C366-6094-482F-8303-128BCBBFA1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806481"/>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2029302"/>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824959"/>
            <a:ext cx="5386917" cy="33012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9" y="2048669"/>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824957"/>
            <a:ext cx="5389033" cy="330120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166E057-6874-4543-AF00-D7475BB7CAEA}"/>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8" name="Footer Placeholder 4">
            <a:extLst>
              <a:ext uri="{FF2B5EF4-FFF2-40B4-BE49-F238E27FC236}">
                <a16:creationId xmlns:a16="http://schemas.microsoft.com/office/drawing/2014/main" id="{F6FFA505-8EC6-4A0E-B379-C04598F3EF79}"/>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9" name="Slide Number Placeholder 5">
            <a:extLst>
              <a:ext uri="{FF2B5EF4-FFF2-40B4-BE49-F238E27FC236}">
                <a16:creationId xmlns:a16="http://schemas.microsoft.com/office/drawing/2014/main" id="{2D6C9D80-470A-4749-8744-CC1E1B1308CF}"/>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11" name="Picture 3" descr="E:\Disc D\Knowledge Alliances\Logos\ICTTEX-Logo-v6.png">
            <a:extLst>
              <a:ext uri="{FF2B5EF4-FFF2-40B4-BE49-F238E27FC236}">
                <a16:creationId xmlns:a16="http://schemas.microsoft.com/office/drawing/2014/main" id="{650E6741-6792-4CC4-9276-38308A168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Резултат с изображение за „co-funded by the erasmus+ programme of the european union logo“">
            <a:extLst>
              <a:ext uri="{FF2B5EF4-FFF2-40B4-BE49-F238E27FC236}">
                <a16:creationId xmlns:a16="http://schemas.microsoft.com/office/drawing/2014/main" id="{131E74BB-5FB4-4211-8988-CDAC05912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76175"/>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54089"/>
            <a:ext cx="10972800" cy="1027113"/>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1A82342-1786-43F6-828A-95D01ACF43AB}"/>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4" name="Footer Placeholder 4">
            <a:extLst>
              <a:ext uri="{FF2B5EF4-FFF2-40B4-BE49-F238E27FC236}">
                <a16:creationId xmlns:a16="http://schemas.microsoft.com/office/drawing/2014/main" id="{BB5FB45A-085F-4EF4-9833-D53D1E2ECF4C}"/>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5" name="Slide Number Placeholder 5">
            <a:extLst>
              <a:ext uri="{FF2B5EF4-FFF2-40B4-BE49-F238E27FC236}">
                <a16:creationId xmlns:a16="http://schemas.microsoft.com/office/drawing/2014/main" id="{F414F271-E7F9-4636-9D54-54B583953063}"/>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7" name="Picture 3" descr="E:\Disc D\Knowledge Alliances\Logos\ICTTEX-Logo-v6.png">
            <a:extLst>
              <a:ext uri="{FF2B5EF4-FFF2-40B4-BE49-F238E27FC236}">
                <a16:creationId xmlns:a16="http://schemas.microsoft.com/office/drawing/2014/main" id="{4050A7ED-351D-4772-B6E8-A0FD9727B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Резултат с изображение за „co-funded by the erasmus+ programme of the european union logo“">
            <a:extLst>
              <a:ext uri="{FF2B5EF4-FFF2-40B4-BE49-F238E27FC236}">
                <a16:creationId xmlns:a16="http://schemas.microsoft.com/office/drawing/2014/main" id="{5A72D003-2458-4750-9443-717273592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553121"/>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99DD4B0-B230-4EF9-BB29-E4AA82C61DA7}"/>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3" name="Footer Placeholder 4">
            <a:extLst>
              <a:ext uri="{FF2B5EF4-FFF2-40B4-BE49-F238E27FC236}">
                <a16:creationId xmlns:a16="http://schemas.microsoft.com/office/drawing/2014/main" id="{B01903F4-27D0-4593-ADAE-F4ADB8569ED0}"/>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4" name="Slide Number Placeholder 5">
            <a:extLst>
              <a:ext uri="{FF2B5EF4-FFF2-40B4-BE49-F238E27FC236}">
                <a16:creationId xmlns:a16="http://schemas.microsoft.com/office/drawing/2014/main" id="{131C6108-5E6D-4B73-AFAD-3D3FD818A1C4}"/>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6" name="Picture 3" descr="E:\Disc D\Knowledge Alliances\Logos\ICTTEX-Logo-v6.png">
            <a:extLst>
              <a:ext uri="{FF2B5EF4-FFF2-40B4-BE49-F238E27FC236}">
                <a16:creationId xmlns:a16="http://schemas.microsoft.com/office/drawing/2014/main" id="{FA96DD97-3AC1-41CB-A41F-E4E30360DF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Резултат с изображение за „co-funded by the erasmus+ programme of the european union logo“">
            <a:extLst>
              <a:ext uri="{FF2B5EF4-FFF2-40B4-BE49-F238E27FC236}">
                <a16:creationId xmlns:a16="http://schemas.microsoft.com/office/drawing/2014/main" id="{5C2183F7-54DF-451A-93B8-E935726A2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6253351"/>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006" y="1080294"/>
            <a:ext cx="4011084"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4766733" y="1038226"/>
            <a:ext cx="6815667" cy="508793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2" y="2362200"/>
            <a:ext cx="4011084" cy="3763964"/>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1CF8FAC0-9C74-416C-AC66-BE6364FEE865}"/>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506F9AA2-E16E-4CDE-90B4-070900086BAB}"/>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58E99897-5C6F-4F2C-A390-D37C17DD0375}"/>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F6B1E5AD-02E6-4808-BCA3-AE2D9F746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D566F8F5-59E4-4548-9FE8-26867BB79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88883"/>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1066801"/>
            <a:ext cx="7315200" cy="366077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23A3D0CA-29DF-4605-9249-322AE4A3B9D0}"/>
              </a:ext>
            </a:extLst>
          </p:cNvPr>
          <p:cNvSpPr>
            <a:spLocks noGrp="1"/>
          </p:cNvSpPr>
          <p:nvPr>
            <p:ph type="dt" sz="half" idx="10"/>
          </p:nvPr>
        </p:nvSpPr>
        <p:spPr/>
        <p:txBody>
          <a:bodyPr/>
          <a:lstStyle>
            <a:lvl1pPr>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6" name="Footer Placeholder 4">
            <a:extLst>
              <a:ext uri="{FF2B5EF4-FFF2-40B4-BE49-F238E27FC236}">
                <a16:creationId xmlns:a16="http://schemas.microsoft.com/office/drawing/2014/main" id="{6891D852-EC49-4B0C-825C-6393B0F359A2}"/>
              </a:ext>
            </a:extLst>
          </p:cNvPr>
          <p:cNvSpPr>
            <a:spLocks noGrp="1"/>
          </p:cNvSpPr>
          <p:nvPr>
            <p:ph type="ftr" sz="quarter" idx="11"/>
          </p:nvPr>
        </p:nvSpPr>
        <p:spPr/>
        <p:txBody>
          <a:bodyPr/>
          <a:lstStyle>
            <a:lvl1pPr>
              <a:defRPr/>
            </a:lvl1pPr>
          </a:lstStyle>
          <a:p>
            <a:endParaRPr lang="bg-BG">
              <a:solidFill>
                <a:srgbClr val="E7DEC9">
                  <a:shade val="50000"/>
                  <a:satMod val="200000"/>
                </a:srgbClr>
              </a:solidFill>
            </a:endParaRPr>
          </a:p>
        </p:txBody>
      </p:sp>
      <p:sp>
        <p:nvSpPr>
          <p:cNvPr id="7" name="Slide Number Placeholder 5">
            <a:extLst>
              <a:ext uri="{FF2B5EF4-FFF2-40B4-BE49-F238E27FC236}">
                <a16:creationId xmlns:a16="http://schemas.microsoft.com/office/drawing/2014/main" id="{4C147F2D-3837-480E-896F-2823A86A7DDA}"/>
              </a:ext>
            </a:extLst>
          </p:cNvPr>
          <p:cNvSpPr>
            <a:spLocks noGrp="1"/>
          </p:cNvSpPr>
          <p:nvPr>
            <p:ph type="sldNum" sz="quarter" idx="12"/>
          </p:nvPr>
        </p:nvSpPr>
        <p:spPr/>
        <p:txBody>
          <a:bodyPr/>
          <a:lstStyle>
            <a:lvl1pPr>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pic>
        <p:nvPicPr>
          <p:cNvPr id="9" name="Picture 3" descr="E:\Disc D\Knowledge Alliances\Logos\ICTTEX-Logo-v6.png">
            <a:extLst>
              <a:ext uri="{FF2B5EF4-FFF2-40B4-BE49-F238E27FC236}">
                <a16:creationId xmlns:a16="http://schemas.microsoft.com/office/drawing/2014/main" id="{A561259C-E18F-4167-8496-ABE1E6E5D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892" b="12691"/>
          <a:stretch>
            <a:fillRect/>
          </a:stretch>
        </p:blipFill>
        <p:spPr bwMode="auto">
          <a:xfrm>
            <a:off x="9382125" y="282578"/>
            <a:ext cx="23526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Резултат с изображение за „co-funded by the erasmus+ programme of the european union logo“">
            <a:extLst>
              <a:ext uri="{FF2B5EF4-FFF2-40B4-BE49-F238E27FC236}">
                <a16:creationId xmlns:a16="http://schemas.microsoft.com/office/drawing/2014/main" id="{93846246-06C9-47D1-8C24-C89193F04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4472"/>
          <a:stretch>
            <a:fillRect/>
          </a:stretch>
        </p:blipFill>
        <p:spPr bwMode="auto">
          <a:xfrm>
            <a:off x="762000" y="160338"/>
            <a:ext cx="333533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321267"/>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FBC39-3470-453A-ABD7-5868C7BC91F3}"/>
              </a:ext>
            </a:extLst>
          </p:cNvPr>
          <p:cNvSpPr>
            <a:spLocks noGrp="1"/>
          </p:cNvSpPr>
          <p:nvPr>
            <p:ph type="title"/>
          </p:nvPr>
        </p:nvSpPr>
        <p:spPr bwMode="auto">
          <a:xfrm>
            <a:off x="609600" y="885032"/>
            <a:ext cx="10972800"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BE"/>
              <a:t>Click to edit Master title style</a:t>
            </a:r>
            <a:endParaRPr lang="en-US" altLang="nl-BE" dirty="0"/>
          </a:p>
        </p:txBody>
      </p:sp>
      <p:sp>
        <p:nvSpPr>
          <p:cNvPr id="1027" name="Text Placeholder 2">
            <a:extLst>
              <a:ext uri="{FF2B5EF4-FFF2-40B4-BE49-F238E27FC236}">
                <a16:creationId xmlns:a16="http://schemas.microsoft.com/office/drawing/2014/main" id="{8C60D217-C3D6-407A-A318-A2A0C848C58B}"/>
              </a:ext>
            </a:extLst>
          </p:cNvPr>
          <p:cNvSpPr>
            <a:spLocks noGrp="1"/>
          </p:cNvSpPr>
          <p:nvPr>
            <p:ph type="body" idx="1"/>
          </p:nvPr>
        </p:nvSpPr>
        <p:spPr bwMode="auto">
          <a:xfrm>
            <a:off x="609600" y="1989136"/>
            <a:ext cx="10972800"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BE" dirty="0"/>
              <a:t>Click to edit Master text styles</a:t>
            </a:r>
          </a:p>
          <a:p>
            <a:pPr lvl="1"/>
            <a:r>
              <a:rPr lang="en-US" altLang="nl-BE" dirty="0"/>
              <a:t>Second level</a:t>
            </a:r>
          </a:p>
          <a:p>
            <a:pPr lvl="2"/>
            <a:r>
              <a:rPr lang="en-US" altLang="nl-BE" dirty="0"/>
              <a:t>Third level</a:t>
            </a:r>
          </a:p>
          <a:p>
            <a:pPr lvl="3"/>
            <a:r>
              <a:rPr lang="en-US" altLang="nl-BE" dirty="0"/>
              <a:t>Fourth level</a:t>
            </a:r>
          </a:p>
          <a:p>
            <a:pPr lvl="4"/>
            <a:r>
              <a:rPr lang="en-US" altLang="nl-BE" dirty="0"/>
              <a:t>Fifth level</a:t>
            </a:r>
          </a:p>
        </p:txBody>
      </p:sp>
      <p:sp>
        <p:nvSpPr>
          <p:cNvPr id="4" name="Date Placeholder 3">
            <a:extLst>
              <a:ext uri="{FF2B5EF4-FFF2-40B4-BE49-F238E27FC236}">
                <a16:creationId xmlns:a16="http://schemas.microsoft.com/office/drawing/2014/main" id="{81A8C573-89A2-47C2-8530-66109F05F925}"/>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defRPr>
            </a:lvl1pPr>
          </a:lstStyle>
          <a:p>
            <a:fld id="{2CE5DA2C-7D8D-4BA4-9EFA-B590134B2C13}" type="datetimeFigureOut">
              <a:rPr lang="bg-BG" smtClean="0">
                <a:solidFill>
                  <a:srgbClr val="E7DEC9">
                    <a:shade val="50000"/>
                    <a:satMod val="200000"/>
                  </a:srgbClr>
                </a:solidFill>
              </a:rPr>
              <a:pPr/>
              <a:t>18.6.2021 г.</a:t>
            </a:fld>
            <a:endParaRPr lang="bg-BG">
              <a:solidFill>
                <a:srgbClr val="E7DEC9">
                  <a:shade val="50000"/>
                  <a:satMod val="200000"/>
                </a:srgbClr>
              </a:solidFill>
            </a:endParaRPr>
          </a:p>
        </p:txBody>
      </p:sp>
      <p:sp>
        <p:nvSpPr>
          <p:cNvPr id="5" name="Footer Placeholder 4">
            <a:extLst>
              <a:ext uri="{FF2B5EF4-FFF2-40B4-BE49-F238E27FC236}">
                <a16:creationId xmlns:a16="http://schemas.microsoft.com/office/drawing/2014/main" id="{FD09289D-A5D9-4C5E-8B0A-EE595ADA8FA4}"/>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defRPr>
            </a:lvl1pPr>
          </a:lstStyle>
          <a:p>
            <a:endParaRPr lang="bg-BG">
              <a:solidFill>
                <a:srgbClr val="E7DEC9">
                  <a:shade val="50000"/>
                  <a:satMod val="200000"/>
                </a:srgbClr>
              </a:solidFill>
            </a:endParaRPr>
          </a:p>
        </p:txBody>
      </p:sp>
      <p:sp>
        <p:nvSpPr>
          <p:cNvPr id="6" name="Slide Number Placeholder 5">
            <a:extLst>
              <a:ext uri="{FF2B5EF4-FFF2-40B4-BE49-F238E27FC236}">
                <a16:creationId xmlns:a16="http://schemas.microsoft.com/office/drawing/2014/main" id="{298C24BB-46E7-4178-B533-0B9625280827}"/>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fld id="{D2BC2E45-3626-44D1-9DCE-C7A3C60D7F25}" type="slidenum">
              <a:rPr lang="bg-BG" smtClean="0">
                <a:solidFill>
                  <a:srgbClr val="E7DEC9">
                    <a:shade val="50000"/>
                    <a:satMod val="200000"/>
                  </a:srgbClr>
                </a:solidFill>
              </a:rPr>
              <a:pPr/>
              <a:t>‹#›</a:t>
            </a:fld>
            <a:endParaRPr lang="bg-BG">
              <a:solidFill>
                <a:srgbClr val="E7DEC9">
                  <a:shade val="50000"/>
                  <a:satMod val="200000"/>
                </a:srgbClr>
              </a:solidFill>
            </a:endParaRPr>
          </a:p>
        </p:txBody>
      </p:sp>
    </p:spTree>
    <p:extLst>
      <p:ext uri="{BB962C8B-B14F-4D97-AF65-F5344CB8AC3E}">
        <p14:creationId xmlns:p14="http://schemas.microsoft.com/office/powerpoint/2010/main" val="855345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4" r:id="rId11"/>
  </p:sldLayoutIdLst>
  <p:transition spd="slow">
    <p:pull/>
  </p:transition>
  <p:txStyles>
    <p:title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www.assag.de/public/videos/ews7000.mov" TargetMode="Externa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4.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s://platform.ict-tex.eu/pluginfile.php/1513/mod_resource/content/1/TCI_examples.pdf"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ibre2fashion.com/industry-article/8003/end-to-end-fashion-design-a-guide-for-the-fashion-entrepreneu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ovozymes.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s://www.wipo.int/ipadvantage/en/details.jsp?id=2667"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g"/></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n.apparelresources.com/technology-news/manufacturing-tech/patents-garment-industry-technology-button-wrappin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hyperlink" Target="https://www.apparelentrepreneurship.com/protecting-your-designs-from-plagiarism-in-the-fashion-industry/?mc_cid=49525b8d31&amp;mc_eid=cb4126718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usinessagility.institute/learn/nurturing-innovation/312"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BAB7CF69-D32B-4361-BC50-17C806640F8A}"/>
              </a:ext>
            </a:extLst>
          </p:cNvPr>
          <p:cNvSpPr txBox="1">
            <a:spLocks/>
          </p:cNvSpPr>
          <p:nvPr/>
        </p:nvSpPr>
        <p:spPr bwMode="auto">
          <a:xfrm>
            <a:off x="0" y="2420888"/>
            <a:ext cx="12192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pPr algn="ctr"/>
            <a:r>
              <a:rPr lang="fr-FR" sz="3200" b="1" dirty="0">
                <a:solidFill>
                  <a:srgbClr val="C00000"/>
                </a:solidFill>
                <a:latin typeface="Arial" panose="020B0604020202020204" pitchFamily="34" charset="0"/>
                <a:cs typeface="Arial" panose="020B0604020202020204" pitchFamily="34" charset="0"/>
              </a:rPr>
              <a:t>TOPIC 6. </a:t>
            </a:r>
            <a:r>
              <a:rPr lang="en-US" sz="3200" b="1" dirty="0">
                <a:solidFill>
                  <a:srgbClr val="C00000"/>
                </a:solidFill>
                <a:latin typeface="Arial" panose="020B0604020202020204" pitchFamily="34" charset="0"/>
                <a:cs typeface="Arial" panose="020B0604020202020204" pitchFamily="34" charset="0"/>
              </a:rPr>
              <a:t>INNOVATIONS IN THE TEXTILE AND CLOTHING INDUSTRY</a:t>
            </a:r>
            <a:endParaRPr lang="fr-FR" sz="32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2851000"/>
      </p:ext>
    </p:extLst>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87B3D054-4FA9-4F85-AB43-ACE6F7444B44}"/>
              </a:ext>
            </a:extLst>
          </p:cNvPr>
          <p:cNvSpPr>
            <a:spLocks noGrp="1"/>
          </p:cNvSpPr>
          <p:nvPr>
            <p:ph type="title"/>
          </p:nvPr>
        </p:nvSpPr>
        <p:spPr>
          <a:xfrm>
            <a:off x="609600" y="885032"/>
            <a:ext cx="10972800" cy="1027113"/>
          </a:xfrm>
        </p:spPr>
        <p:txBody>
          <a:bodyPr/>
          <a:lstStyle/>
          <a:p>
            <a:pPr lvl="0"/>
            <a:r>
              <a:rPr lang="en-US" sz="2800" dirty="0">
                <a:latin typeface="Arial" panose="020B0604020202020204" pitchFamily="34" charset="0"/>
                <a:cs typeface="Arial" panose="020B0604020202020204" pitchFamily="34" charset="0"/>
              </a:rPr>
              <a:t>Innovations in materials and textile</a:t>
            </a:r>
          </a:p>
        </p:txBody>
      </p:sp>
      <p:sp>
        <p:nvSpPr>
          <p:cNvPr id="10" name="Текстово поле 9">
            <a:extLst>
              <a:ext uri="{FF2B5EF4-FFF2-40B4-BE49-F238E27FC236}">
                <a16:creationId xmlns:a16="http://schemas.microsoft.com/office/drawing/2014/main" id="{0CAE27B5-0574-46CA-BB65-231AC1880B35}"/>
              </a:ext>
            </a:extLst>
          </p:cNvPr>
          <p:cNvSpPr txBox="1"/>
          <p:nvPr/>
        </p:nvSpPr>
        <p:spPr>
          <a:xfrm>
            <a:off x="191344" y="1798563"/>
            <a:ext cx="5714699" cy="2677656"/>
          </a:xfrm>
          <a:prstGeom prst="rect">
            <a:avLst/>
          </a:prstGeom>
          <a:noFill/>
        </p:spPr>
        <p:txBody>
          <a:bodyPr wrap="square">
            <a:spAutoFit/>
          </a:bodyPr>
          <a:lstStyle/>
          <a:p>
            <a:pPr marL="800100" lvl="3" indent="-342900">
              <a:buFont typeface="Arial" panose="020B0604020202020204" pitchFamily="34" charset="0"/>
              <a:buChar char="•"/>
            </a:pPr>
            <a:r>
              <a:rPr lang="en-US" sz="2400" b="1" dirty="0"/>
              <a:t>T</a:t>
            </a:r>
            <a:r>
              <a:rPr lang="pl-PL" sz="2400" b="1" dirty="0"/>
              <a:t>echnical textile</a:t>
            </a:r>
            <a:r>
              <a:rPr lang="en-US" sz="2400" b="1" dirty="0"/>
              <a:t> </a:t>
            </a:r>
            <a:r>
              <a:rPr lang="en-US" sz="2400" dirty="0"/>
              <a:t>- flexible materials, extremely light-weight structures, 3D </a:t>
            </a:r>
            <a:r>
              <a:rPr lang="en-US" sz="2400" dirty="0" err="1"/>
              <a:t>moulding</a:t>
            </a:r>
            <a:r>
              <a:rPr lang="bg-BG" sz="2400" dirty="0"/>
              <a:t>;</a:t>
            </a:r>
            <a:endParaRPr lang="en-US" sz="2400" dirty="0"/>
          </a:p>
          <a:p>
            <a:pPr marL="800100" lvl="3" indent="-342900">
              <a:buFont typeface="Arial" panose="020B0604020202020204" pitchFamily="34" charset="0"/>
              <a:buChar char="•"/>
            </a:pPr>
            <a:r>
              <a:rPr lang="en-US" sz="2400" b="1" dirty="0"/>
              <a:t>S</a:t>
            </a:r>
            <a:r>
              <a:rPr lang="pl-PL" sz="2400" b="1" dirty="0"/>
              <a:t>mart textiles</a:t>
            </a:r>
            <a:r>
              <a:rPr lang="en-US" sz="2400" b="1" dirty="0"/>
              <a:t> </a:t>
            </a:r>
            <a:r>
              <a:rPr lang="en-US" sz="2400" dirty="0"/>
              <a:t>- self-cleaning textiles, panel electroluminescence, chameleonic textiles, body monitoring garments</a:t>
            </a:r>
            <a:r>
              <a:rPr lang="bg-BG" sz="2400" dirty="0"/>
              <a:t>;</a:t>
            </a:r>
            <a:endParaRPr lang="en-US" sz="2400" dirty="0"/>
          </a:p>
        </p:txBody>
      </p:sp>
      <p:pic>
        <p:nvPicPr>
          <p:cNvPr id="11" name="Картина 10">
            <a:extLst>
              <a:ext uri="{FF2B5EF4-FFF2-40B4-BE49-F238E27FC236}">
                <a16:creationId xmlns:a16="http://schemas.microsoft.com/office/drawing/2014/main" id="{101825CF-82B5-4E22-83FA-30470BD0F886}"/>
              </a:ext>
            </a:extLst>
          </p:cNvPr>
          <p:cNvPicPr>
            <a:picLocks noChangeAspect="1"/>
          </p:cNvPicPr>
          <p:nvPr/>
        </p:nvPicPr>
        <p:blipFill rotWithShape="1">
          <a:blip r:embed="rId3"/>
          <a:srcRect l="15718" t="34571" r="27251" b="18806"/>
          <a:stretch/>
        </p:blipFill>
        <p:spPr>
          <a:xfrm>
            <a:off x="6518111" y="1842471"/>
            <a:ext cx="5172301" cy="2378503"/>
          </a:xfrm>
          <a:prstGeom prst="rect">
            <a:avLst/>
          </a:prstGeom>
        </p:spPr>
      </p:pic>
      <p:pic>
        <p:nvPicPr>
          <p:cNvPr id="12" name="Картина 11" descr="Картина, която съдържа лице, открито, рокля&#10;&#10;Описанието е генерирано автоматично">
            <a:extLst>
              <a:ext uri="{FF2B5EF4-FFF2-40B4-BE49-F238E27FC236}">
                <a16:creationId xmlns:a16="http://schemas.microsoft.com/office/drawing/2014/main" id="{3B076213-1F0C-419E-BDEB-131FE51A9E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8986" r="15214"/>
          <a:stretch/>
        </p:blipFill>
        <p:spPr>
          <a:xfrm>
            <a:off x="9687246" y="4362636"/>
            <a:ext cx="2002930" cy="2162707"/>
          </a:xfrm>
          <a:prstGeom prst="rect">
            <a:avLst/>
          </a:prstGeom>
        </p:spPr>
      </p:pic>
      <p:pic>
        <p:nvPicPr>
          <p:cNvPr id="13" name="Картина 12">
            <a:extLst>
              <a:ext uri="{FF2B5EF4-FFF2-40B4-BE49-F238E27FC236}">
                <a16:creationId xmlns:a16="http://schemas.microsoft.com/office/drawing/2014/main" id="{6D16A5FD-DE42-413E-B4D1-75DBAEB5B7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9898" y="4362637"/>
            <a:ext cx="3256783" cy="2162707"/>
          </a:xfrm>
          <a:prstGeom prst="rect">
            <a:avLst/>
          </a:prstGeom>
        </p:spPr>
      </p:pic>
    </p:spTree>
    <p:extLst>
      <p:ext uri="{BB962C8B-B14F-4D97-AF65-F5344CB8AC3E}">
        <p14:creationId xmlns:p14="http://schemas.microsoft.com/office/powerpoint/2010/main" val="1696677925"/>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Текстово поле 13">
            <a:extLst>
              <a:ext uri="{FF2B5EF4-FFF2-40B4-BE49-F238E27FC236}">
                <a16:creationId xmlns:a16="http://schemas.microsoft.com/office/drawing/2014/main" id="{8FC3D75C-3552-4EB2-998B-226D4FC04947}"/>
              </a:ext>
            </a:extLst>
          </p:cNvPr>
          <p:cNvSpPr txBox="1"/>
          <p:nvPr/>
        </p:nvSpPr>
        <p:spPr>
          <a:xfrm>
            <a:off x="477795" y="1340768"/>
            <a:ext cx="7992888" cy="5262979"/>
          </a:xfrm>
          <a:prstGeom prst="rect">
            <a:avLst/>
          </a:prstGeom>
          <a:noFill/>
        </p:spPr>
        <p:txBody>
          <a:bodyPr wrap="square">
            <a:spAutoFit/>
          </a:bodyPr>
          <a:lstStyle/>
          <a:p>
            <a:pPr marL="342900" lvl="2" indent="-342900" algn="just">
              <a:buFont typeface="Arial" panose="020B0604020202020204" pitchFamily="34" charset="0"/>
              <a:buChar char="•"/>
            </a:pPr>
            <a:r>
              <a:rPr lang="pl-PL" sz="2400" b="1" dirty="0"/>
              <a:t>Geo-textiles</a:t>
            </a:r>
            <a:r>
              <a:rPr lang="en-US" sz="2400" b="1" dirty="0"/>
              <a:t> - </a:t>
            </a:r>
            <a:r>
              <a:rPr lang="en-US" sz="2400" dirty="0"/>
              <a:t>used to cover the earth or floor</a:t>
            </a:r>
            <a:r>
              <a:rPr lang="bg-BG" sz="2400" dirty="0"/>
              <a:t>;</a:t>
            </a:r>
            <a:endParaRPr lang="en-US" sz="2400" dirty="0"/>
          </a:p>
          <a:p>
            <a:pPr marL="342900" lvl="2" indent="-342900" algn="just">
              <a:buFont typeface="Arial" panose="020B0604020202020204" pitchFamily="34" charset="0"/>
              <a:buChar char="•"/>
            </a:pPr>
            <a:r>
              <a:rPr lang="pl-PL" sz="2400" b="1" dirty="0"/>
              <a:t>Cool fabrics</a:t>
            </a:r>
            <a:r>
              <a:rPr lang="en-US" sz="2400" b="1" dirty="0"/>
              <a:t> - </a:t>
            </a:r>
            <a:r>
              <a:rPr lang="en-US" sz="2400" dirty="0"/>
              <a:t>help in maintaining normal body temperature</a:t>
            </a:r>
            <a:r>
              <a:rPr lang="bg-BG" sz="2400" dirty="0"/>
              <a:t>;</a:t>
            </a:r>
            <a:endParaRPr lang="en-US" sz="2400" dirty="0"/>
          </a:p>
          <a:p>
            <a:pPr marL="342900" lvl="2" indent="-342900" algn="just">
              <a:buFont typeface="Arial" panose="020B0604020202020204" pitchFamily="34" charset="0"/>
              <a:buChar char="•"/>
            </a:pPr>
            <a:r>
              <a:rPr lang="pl-PL" sz="2400" b="1" dirty="0"/>
              <a:t>Biomimetics</a:t>
            </a:r>
            <a:r>
              <a:rPr lang="en-US" sz="2400" b="1" dirty="0"/>
              <a:t> - </a:t>
            </a:r>
            <a:r>
              <a:rPr lang="en-US" sz="2400" dirty="0"/>
              <a:t>design of new fibre materials, systems or machines through the study of living systems, to learn from their high-level functional mechanisms and to apply those to molecular and material design</a:t>
            </a:r>
            <a:r>
              <a:rPr lang="bg-BG" sz="2400" dirty="0"/>
              <a:t>;</a:t>
            </a:r>
            <a:endParaRPr lang="en-US" sz="2400" dirty="0"/>
          </a:p>
          <a:p>
            <a:pPr marL="342900" lvl="2" indent="-342900" algn="just">
              <a:buFont typeface="Arial" panose="020B0604020202020204" pitchFamily="34" charset="0"/>
              <a:buChar char="•"/>
            </a:pPr>
            <a:r>
              <a:rPr lang="pl-PL" sz="2400" b="1" dirty="0"/>
              <a:t>Vivometrics</a:t>
            </a:r>
            <a:r>
              <a:rPr lang="en-US" sz="2400" b="1" dirty="0"/>
              <a:t> - </a:t>
            </a:r>
            <a:r>
              <a:rPr lang="en-US" sz="2400" dirty="0"/>
              <a:t>The electronics integrated into textiles can read body conditions like heart beat, blood pressure, calories burnt, lap time, steps taken and oxygen levels</a:t>
            </a:r>
            <a:r>
              <a:rPr lang="bg-BG" sz="2400" dirty="0"/>
              <a:t>;</a:t>
            </a:r>
            <a:endParaRPr lang="en-US" sz="2400" dirty="0"/>
          </a:p>
          <a:p>
            <a:pPr marL="342900" lvl="2" indent="-342900" algn="just">
              <a:buFont typeface="Arial" panose="020B0604020202020204" pitchFamily="34" charset="0"/>
              <a:buChar char="•"/>
            </a:pPr>
            <a:r>
              <a:rPr lang="pl-PL" sz="2400" b="1" dirty="0"/>
              <a:t>Camouflage textiles</a:t>
            </a:r>
            <a:r>
              <a:rPr lang="en-US" sz="2400" b="1" dirty="0"/>
              <a:t> - </a:t>
            </a:r>
            <a:r>
              <a:rPr lang="en-US" sz="2400" dirty="0"/>
              <a:t>The </a:t>
            </a:r>
            <a:r>
              <a:rPr lang="en-US" sz="2400" dirty="0" err="1"/>
              <a:t>colour</a:t>
            </a:r>
            <a:r>
              <a:rPr lang="en-US" sz="2400" dirty="0"/>
              <a:t>-changing surface of the chameleon is observed and recreated in the textile material</a:t>
            </a:r>
            <a:r>
              <a:rPr lang="bg-BG" sz="2400" dirty="0"/>
              <a:t>;</a:t>
            </a:r>
            <a:endParaRPr lang="en-US" sz="1050" b="1" dirty="0"/>
          </a:p>
        </p:txBody>
      </p:sp>
      <p:sp>
        <p:nvSpPr>
          <p:cNvPr id="15" name="Title 1">
            <a:extLst>
              <a:ext uri="{FF2B5EF4-FFF2-40B4-BE49-F238E27FC236}">
                <a16:creationId xmlns:a16="http://schemas.microsoft.com/office/drawing/2014/main" id="{3B697EFA-015D-4E9D-B1D2-49358C064CEF}"/>
              </a:ext>
            </a:extLst>
          </p:cNvPr>
          <p:cNvSpPr>
            <a:spLocks noGrp="1"/>
          </p:cNvSpPr>
          <p:nvPr>
            <p:ph type="title"/>
          </p:nvPr>
        </p:nvSpPr>
        <p:spPr>
          <a:xfrm>
            <a:off x="717376" y="673695"/>
            <a:ext cx="10972800" cy="1027113"/>
          </a:xfrm>
        </p:spPr>
        <p:txBody>
          <a:bodyPr/>
          <a:lstStyle/>
          <a:p>
            <a:pPr lvl="0"/>
            <a:r>
              <a:rPr lang="en-US" sz="2800" dirty="0">
                <a:latin typeface="Arial" panose="020B0604020202020204" pitchFamily="34" charset="0"/>
                <a:cs typeface="Arial" panose="020B0604020202020204" pitchFamily="34" charset="0"/>
              </a:rPr>
              <a:t>Innovations in materials. Innovative textile </a:t>
            </a:r>
            <a:r>
              <a:rPr lang="en-US" sz="2800" dirty="0" err="1">
                <a:latin typeface="Arial" panose="020B0604020202020204" pitchFamily="34" charset="0"/>
                <a:cs typeface="Arial" panose="020B0604020202020204" pitchFamily="34" charset="0"/>
              </a:rPr>
              <a:t>fibres</a:t>
            </a:r>
            <a:r>
              <a:rPr lang="en-US" sz="2800" dirty="0">
                <a:latin typeface="Arial" panose="020B0604020202020204" pitchFamily="34" charset="0"/>
                <a:cs typeface="Arial" panose="020B0604020202020204" pitchFamily="34" charset="0"/>
              </a:rPr>
              <a:t> </a:t>
            </a:r>
          </a:p>
        </p:txBody>
      </p:sp>
      <p:pic>
        <p:nvPicPr>
          <p:cNvPr id="16" name="Контейнер за съдържание 4" descr="Картина, която съдържа игла&#10;&#10;Описанието е генерирано автоматично">
            <a:extLst>
              <a:ext uri="{FF2B5EF4-FFF2-40B4-BE49-F238E27FC236}">
                <a16:creationId xmlns:a16="http://schemas.microsoft.com/office/drawing/2014/main" id="{B55721F3-B28E-455E-8A4D-84EDEA5510B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689" b="22214"/>
          <a:stretch/>
        </p:blipFill>
        <p:spPr>
          <a:xfrm>
            <a:off x="8496727" y="1970312"/>
            <a:ext cx="3359619" cy="2106760"/>
          </a:xfrm>
        </p:spPr>
      </p:pic>
      <p:pic>
        <p:nvPicPr>
          <p:cNvPr id="17" name="Контейнер за съдържание 3">
            <a:extLst>
              <a:ext uri="{FF2B5EF4-FFF2-40B4-BE49-F238E27FC236}">
                <a16:creationId xmlns:a16="http://schemas.microsoft.com/office/drawing/2014/main" id="{514A1A41-0C22-48C6-B329-B7136DC1611F}"/>
              </a:ext>
            </a:extLst>
          </p:cNvPr>
          <p:cNvPicPr>
            <a:picLocks noChangeAspect="1"/>
          </p:cNvPicPr>
          <p:nvPr/>
        </p:nvPicPr>
        <p:blipFill rotWithShape="1">
          <a:blip r:embed="rId4">
            <a:extLst>
              <a:ext uri="{28A0092B-C50C-407E-A947-70E740481C1C}">
                <a14:useLocalDpi xmlns:a14="http://schemas.microsoft.com/office/drawing/2010/main" val="0"/>
              </a:ext>
            </a:extLst>
          </a:blip>
          <a:srcRect l="4455" r="5149"/>
          <a:stretch/>
        </p:blipFill>
        <p:spPr bwMode="auto">
          <a:xfrm>
            <a:off x="8470683" y="4354847"/>
            <a:ext cx="3385663" cy="210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156577"/>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02E1ACEC-496B-4214-966C-75EA072C88F6}"/>
              </a:ext>
            </a:extLst>
          </p:cNvPr>
          <p:cNvSpPr>
            <a:spLocks noGrp="1"/>
          </p:cNvSpPr>
          <p:nvPr>
            <p:ph type="title"/>
          </p:nvPr>
        </p:nvSpPr>
        <p:spPr>
          <a:xfrm>
            <a:off x="609600" y="750279"/>
            <a:ext cx="10972800" cy="1027113"/>
          </a:xfrm>
        </p:spPr>
        <p:txBody>
          <a:bodyPr/>
          <a:lstStyle/>
          <a:p>
            <a:pPr lvl="0"/>
            <a:r>
              <a:rPr lang="en-US" sz="2800" dirty="0">
                <a:latin typeface="Arial" panose="020B0604020202020204" pitchFamily="34" charset="0"/>
                <a:cs typeface="Arial" panose="020B0604020202020204" pitchFamily="34" charset="0"/>
              </a:rPr>
              <a:t>Innovations in materials</a:t>
            </a:r>
          </a:p>
        </p:txBody>
      </p:sp>
      <p:sp>
        <p:nvSpPr>
          <p:cNvPr id="5" name="Текстово поле 4">
            <a:extLst>
              <a:ext uri="{FF2B5EF4-FFF2-40B4-BE49-F238E27FC236}">
                <a16:creationId xmlns:a16="http://schemas.microsoft.com/office/drawing/2014/main" id="{C5B00C61-055E-4E89-AA49-D9499C103B8D}"/>
              </a:ext>
            </a:extLst>
          </p:cNvPr>
          <p:cNvSpPr txBox="1"/>
          <p:nvPr/>
        </p:nvSpPr>
        <p:spPr>
          <a:xfrm>
            <a:off x="609600" y="1667402"/>
            <a:ext cx="4896544" cy="4893647"/>
          </a:xfrm>
          <a:prstGeom prst="rect">
            <a:avLst/>
          </a:prstGeom>
          <a:noFill/>
        </p:spPr>
        <p:txBody>
          <a:bodyPr wrap="square">
            <a:spAutoFit/>
          </a:bodyPr>
          <a:lstStyle/>
          <a:p>
            <a:pPr marL="342900" lvl="2" indent="-342900" algn="just">
              <a:buFont typeface="Arial" panose="020B0604020202020204" pitchFamily="34" charset="0"/>
              <a:buChar char="•"/>
            </a:pPr>
            <a:r>
              <a:rPr lang="pl-PL" sz="2400" b="1" dirty="0"/>
              <a:t>Textiles for drug delivery</a:t>
            </a:r>
            <a:r>
              <a:rPr lang="en-US" sz="2400" b="1" dirty="0"/>
              <a:t> - </a:t>
            </a:r>
            <a:r>
              <a:rPr lang="en-US" sz="2400" dirty="0"/>
              <a:t>advancements in the health industry now combine textiles and medicine</a:t>
            </a:r>
            <a:r>
              <a:rPr lang="bg-BG" sz="2400" dirty="0"/>
              <a:t>;</a:t>
            </a:r>
            <a:endParaRPr lang="en-US" sz="2400" dirty="0"/>
          </a:p>
          <a:p>
            <a:pPr marL="342900" lvl="2" indent="-342900" algn="just">
              <a:buFont typeface="Arial" panose="020B0604020202020204" pitchFamily="34" charset="0"/>
              <a:buChar char="•"/>
            </a:pPr>
            <a:r>
              <a:rPr lang="pl-PL" sz="2400" b="1" dirty="0"/>
              <a:t>Microencapsulation</a:t>
            </a:r>
            <a:r>
              <a:rPr lang="en-US" sz="2400" b="1" dirty="0"/>
              <a:t> - </a:t>
            </a:r>
            <a:r>
              <a:rPr lang="en-US" sz="2400" dirty="0"/>
              <a:t>simple process consisting of encapsulating liquid or solid substances in sealed micro spheres (0.5-2,000 microns)</a:t>
            </a:r>
            <a:r>
              <a:rPr lang="bg-BG" sz="2400" dirty="0"/>
              <a:t>;</a:t>
            </a:r>
            <a:endParaRPr lang="en-US" sz="2400" dirty="0"/>
          </a:p>
          <a:p>
            <a:pPr marL="342900" lvl="2" indent="-342900" algn="just">
              <a:buFont typeface="Arial" panose="020B0604020202020204" pitchFamily="34" charset="0"/>
              <a:buChar char="•"/>
            </a:pPr>
            <a:r>
              <a:rPr lang="pl-PL" sz="2400" b="1" dirty="0"/>
              <a:t>Electronic textiles</a:t>
            </a:r>
            <a:r>
              <a:rPr lang="en-US" sz="2400" b="1" dirty="0"/>
              <a:t> - </a:t>
            </a:r>
            <a:r>
              <a:rPr lang="en-US" sz="2400" dirty="0"/>
              <a:t>wearable electronics or built-in cell phone and MP3 players, run on batteries.</a:t>
            </a:r>
            <a:endParaRPr lang="en-US" sz="2400" b="1" dirty="0"/>
          </a:p>
        </p:txBody>
      </p:sp>
      <p:pic>
        <p:nvPicPr>
          <p:cNvPr id="6" name="Картина 5" descr="Картина, която съдържа лице, дрехи, лилав, изправен&#10;&#10;Описанието е генерирано автоматично">
            <a:extLst>
              <a:ext uri="{FF2B5EF4-FFF2-40B4-BE49-F238E27FC236}">
                <a16:creationId xmlns:a16="http://schemas.microsoft.com/office/drawing/2014/main" id="{A34B30BD-B65B-42E9-9B1E-B69DA1EDC948}"/>
              </a:ext>
            </a:extLst>
          </p:cNvPr>
          <p:cNvPicPr>
            <a:picLocks noChangeAspect="1"/>
          </p:cNvPicPr>
          <p:nvPr/>
        </p:nvPicPr>
        <p:blipFill rotWithShape="1">
          <a:blip r:embed="rId3">
            <a:extLst>
              <a:ext uri="{28A0092B-C50C-407E-A947-70E740481C1C}">
                <a14:useLocalDpi xmlns:a14="http://schemas.microsoft.com/office/drawing/2010/main" val="0"/>
              </a:ext>
            </a:extLst>
          </a:blip>
          <a:srcRect l="2" t="2221" r="2" b="3317"/>
          <a:stretch/>
        </p:blipFill>
        <p:spPr>
          <a:xfrm>
            <a:off x="5842688" y="4293096"/>
            <a:ext cx="2233044" cy="2503810"/>
          </a:xfrm>
          <a:prstGeom prst="rect">
            <a:avLst/>
          </a:prstGeom>
        </p:spPr>
      </p:pic>
      <p:pic>
        <p:nvPicPr>
          <p:cNvPr id="7" name="Картина 6">
            <a:extLst>
              <a:ext uri="{FF2B5EF4-FFF2-40B4-BE49-F238E27FC236}">
                <a16:creationId xmlns:a16="http://schemas.microsoft.com/office/drawing/2014/main" id="{449BADA3-BD01-43FA-9FF9-592947916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9702" y="1708160"/>
            <a:ext cx="4441348" cy="2503810"/>
          </a:xfrm>
          <a:prstGeom prst="rect">
            <a:avLst/>
          </a:prstGeom>
        </p:spPr>
      </p:pic>
      <p:pic>
        <p:nvPicPr>
          <p:cNvPr id="8" name="Картина 7">
            <a:extLst>
              <a:ext uri="{FF2B5EF4-FFF2-40B4-BE49-F238E27FC236}">
                <a16:creationId xmlns:a16="http://schemas.microsoft.com/office/drawing/2014/main" id="{6E254BD5-9E9C-45EC-98FE-16AD7CB338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739" y="4265426"/>
            <a:ext cx="3568287" cy="2557661"/>
          </a:xfrm>
          <a:prstGeom prst="rect">
            <a:avLst/>
          </a:prstGeom>
        </p:spPr>
      </p:pic>
    </p:spTree>
    <p:extLst>
      <p:ext uri="{BB962C8B-B14F-4D97-AF65-F5344CB8AC3E}">
        <p14:creationId xmlns:p14="http://schemas.microsoft.com/office/powerpoint/2010/main" val="3323446410"/>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67408" y="1745897"/>
            <a:ext cx="10943884" cy="2043143"/>
          </a:xfrm>
        </p:spPr>
        <p:txBody>
          <a:bodyPr/>
          <a:lstStyle/>
          <a:p>
            <a:pPr marL="0" lvl="1" indent="0" algn="just">
              <a:spcBef>
                <a:spcPts val="0"/>
              </a:spcBef>
              <a:buNone/>
            </a:pPr>
            <a:r>
              <a:rPr lang="en-GB" sz="2400" dirty="0">
                <a:latin typeface="Arial" panose="020B0604020202020204" pitchFamily="34" charset="0"/>
                <a:cs typeface="Arial" panose="020B0604020202020204" pitchFamily="34" charset="0"/>
              </a:rPr>
              <a:t>Smart or intelligent textile innovation was one of the most revolutionary development in textile innovation history. A new era due to the emergence of new materials as the building blocks of intelligent or smart textiles based on use of </a:t>
            </a:r>
            <a:r>
              <a:rPr lang="en-GB" sz="2400" dirty="0" err="1">
                <a:latin typeface="Arial" panose="020B0604020202020204" pitchFamily="34" charset="0"/>
                <a:cs typeface="Arial" panose="020B0604020202020204" pitchFamily="34" charset="0"/>
              </a:rPr>
              <a:t>nano</a:t>
            </a:r>
            <a:r>
              <a:rPr lang="en-GB" sz="2400" dirty="0">
                <a:latin typeface="Arial" panose="020B0604020202020204" pitchFamily="34" charset="0"/>
                <a:cs typeface="Arial" panose="020B0604020202020204" pitchFamily="34" charset="0"/>
              </a:rPr>
              <a:t>-technology and using textile innovations in the fashion industry will bring fashion businesses competitive advantage in 21</a:t>
            </a:r>
            <a:r>
              <a:rPr lang="en-GB" sz="2400" baseline="30000" dirty="0">
                <a:latin typeface="Arial" panose="020B0604020202020204" pitchFamily="34" charset="0"/>
                <a:cs typeface="Arial" panose="020B0604020202020204" pitchFamily="34" charset="0"/>
              </a:rPr>
              <a:t>st</a:t>
            </a:r>
            <a:r>
              <a:rPr lang="en-GB" sz="2400" dirty="0">
                <a:latin typeface="Arial" panose="020B0604020202020204" pitchFamily="34" charset="0"/>
                <a:cs typeface="Arial" panose="020B0604020202020204" pitchFamily="34" charset="0"/>
              </a:rPr>
              <a:t> Century. </a:t>
            </a:r>
            <a:endParaRPr lang="bg-BG" sz="2400" dirty="0">
              <a:latin typeface="Arial" panose="020B0604020202020204" pitchFamily="34" charset="0"/>
              <a:cs typeface="Arial" panose="020B0604020202020204" pitchFamily="34" charset="0"/>
            </a:endParaRPr>
          </a:p>
          <a:p>
            <a:pPr marL="0" lvl="1" indent="0" algn="just">
              <a:spcBef>
                <a:spcPts val="0"/>
              </a:spcBef>
              <a:buNone/>
            </a:pPr>
            <a:r>
              <a:rPr lang="en-GB" sz="2400" dirty="0">
                <a:latin typeface="Arial" panose="020B0604020202020204" pitchFamily="34" charset="0"/>
                <a:cs typeface="Arial" panose="020B0604020202020204" pitchFamily="34" charset="0"/>
              </a:rPr>
              <a:t>Less than 1% of material used to produce clothing is recycled into new clothing. This will be the next generation opportunity of development entrepreneurial business in TCI.</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67715D-A4D3-4D52-8E14-97D8F249DC5F}"/>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innovations in materials</a:t>
            </a:r>
          </a:p>
        </p:txBody>
      </p:sp>
      <p:pic>
        <p:nvPicPr>
          <p:cNvPr id="9" name="Картина 8">
            <a:extLst>
              <a:ext uri="{FF2B5EF4-FFF2-40B4-BE49-F238E27FC236}">
                <a16:creationId xmlns:a16="http://schemas.microsoft.com/office/drawing/2014/main" id="{D9D7C563-6055-4FD0-B6AC-5BD30696FFE8}"/>
              </a:ext>
            </a:extLst>
          </p:cNvPr>
          <p:cNvPicPr>
            <a:picLocks noChangeAspect="1"/>
          </p:cNvPicPr>
          <p:nvPr/>
        </p:nvPicPr>
        <p:blipFill rotWithShape="1">
          <a:blip r:embed="rId3"/>
          <a:srcRect l="35825" t="9450" r="35825" b="57350"/>
          <a:stretch/>
        </p:blipFill>
        <p:spPr>
          <a:xfrm>
            <a:off x="8233792" y="4437112"/>
            <a:ext cx="3456384" cy="2276872"/>
          </a:xfrm>
          <a:prstGeom prst="rect">
            <a:avLst/>
          </a:prstGeom>
        </p:spPr>
      </p:pic>
    </p:spTree>
    <p:extLst>
      <p:ext uri="{BB962C8B-B14F-4D97-AF65-F5344CB8AC3E}">
        <p14:creationId xmlns:p14="http://schemas.microsoft.com/office/powerpoint/2010/main" val="3997866824"/>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Assignment 1</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73112"/>
            <a:ext cx="10994776" cy="3168056"/>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How to find out the technological or materials breakthrough?</a:t>
            </a:r>
            <a:endParaRPr lang="en-US"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a:extLst>
              <a:ext uri="{FF2B5EF4-FFF2-40B4-BE49-F238E27FC236}">
                <a16:creationId xmlns:a16="http://schemas.microsoft.com/office/drawing/2014/main" id="{7AAB4FC8-4816-43B3-86F0-78FBA60A9F37}"/>
              </a:ext>
            </a:extLst>
          </p:cNvPr>
          <p:cNvSpPr txBox="1"/>
          <p:nvPr/>
        </p:nvSpPr>
        <p:spPr>
          <a:xfrm>
            <a:off x="695400" y="2276872"/>
            <a:ext cx="6094428" cy="2385268"/>
          </a:xfrm>
          <a:prstGeom prst="rect">
            <a:avLst/>
          </a:prstGeom>
          <a:noFill/>
        </p:spPr>
        <p:txBody>
          <a:bodyPr wrap="square">
            <a:spAutoFit/>
          </a:bodyPr>
          <a:lstStyle/>
          <a:p>
            <a:pPr algn="just"/>
            <a:r>
              <a:rPr lang="en-GB" sz="2400" dirty="0"/>
              <a:t>Give an example of a textile material innovation. Evaluate with stickie their estimation of the material breakthrough.</a:t>
            </a:r>
            <a:endParaRPr lang="en-US" sz="2400" dirty="0">
              <a:cs typeface="Arial" panose="020B0604020202020204" pitchFamily="34" charset="0"/>
            </a:endParaRPr>
          </a:p>
          <a:p>
            <a:pPr marL="342900" indent="-342900">
              <a:spcBef>
                <a:spcPts val="600"/>
              </a:spcBef>
              <a:buFont typeface="Arial" panose="020B0604020202020204" pitchFamily="34" charset="0"/>
              <a:buChar char="•"/>
            </a:pPr>
            <a:r>
              <a:rPr lang="en-US" sz="2400" dirty="0">
                <a:latin typeface="Arial" panose="020B0604020202020204" pitchFamily="34" charset="0"/>
                <a:cs typeface="Arial" panose="020B0604020202020204" pitchFamily="34" charset="0"/>
              </a:rPr>
              <a:t>Smart materials and products.</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Digital manufacturing.</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Bio-based materials.</a:t>
            </a:r>
          </a:p>
        </p:txBody>
      </p:sp>
      <p:pic>
        <p:nvPicPr>
          <p:cNvPr id="12" name="Картина 11" descr="Картина, която съдържа лице&#10;&#10;Описанието е генерирано автоматично">
            <a:extLst>
              <a:ext uri="{FF2B5EF4-FFF2-40B4-BE49-F238E27FC236}">
                <a16:creationId xmlns:a16="http://schemas.microsoft.com/office/drawing/2014/main" id="{9196BEDD-6793-4C15-ABEC-66CD557E51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001" r="18646"/>
          <a:stretch/>
        </p:blipFill>
        <p:spPr>
          <a:xfrm>
            <a:off x="9392106" y="4221087"/>
            <a:ext cx="2539165" cy="1872209"/>
          </a:xfrm>
          <a:prstGeom prst="rect">
            <a:avLst/>
          </a:prstGeom>
        </p:spPr>
      </p:pic>
      <p:pic>
        <p:nvPicPr>
          <p:cNvPr id="14" name="Картина 13" descr="Картина, която съдържа прозорец, лице&#10;&#10;Описанието е генерирано автоматично">
            <a:extLst>
              <a:ext uri="{FF2B5EF4-FFF2-40B4-BE49-F238E27FC236}">
                <a16:creationId xmlns:a16="http://schemas.microsoft.com/office/drawing/2014/main" id="{E46EB386-7A6F-479D-B64B-6D6DF0F1E10F}"/>
              </a:ext>
            </a:extLst>
          </p:cNvPr>
          <p:cNvPicPr>
            <a:picLocks noChangeAspect="1"/>
          </p:cNvPicPr>
          <p:nvPr/>
        </p:nvPicPr>
        <p:blipFill rotWithShape="1">
          <a:blip r:embed="rId4">
            <a:extLst>
              <a:ext uri="{28A0092B-C50C-407E-A947-70E740481C1C}">
                <a14:useLocalDpi xmlns:a14="http://schemas.microsoft.com/office/drawing/2010/main" val="0"/>
              </a:ext>
            </a:extLst>
          </a:blip>
          <a:srcRect l="19517" t="22543" r="19516"/>
          <a:stretch/>
        </p:blipFill>
        <p:spPr>
          <a:xfrm>
            <a:off x="6368799" y="4221088"/>
            <a:ext cx="3023307" cy="2558636"/>
          </a:xfrm>
          <a:prstGeom prst="rect">
            <a:avLst/>
          </a:prstGeom>
        </p:spPr>
      </p:pic>
      <p:grpSp>
        <p:nvGrpSpPr>
          <p:cNvPr id="11" name="Групиране 10">
            <a:extLst>
              <a:ext uri="{FF2B5EF4-FFF2-40B4-BE49-F238E27FC236}">
                <a16:creationId xmlns:a16="http://schemas.microsoft.com/office/drawing/2014/main" id="{73204051-D572-4191-A189-FDE51CB8B94C}"/>
              </a:ext>
            </a:extLst>
          </p:cNvPr>
          <p:cNvGrpSpPr/>
          <p:nvPr/>
        </p:nvGrpSpPr>
        <p:grpSpPr>
          <a:xfrm>
            <a:off x="189139" y="5373216"/>
            <a:ext cx="6366267" cy="830756"/>
            <a:chOff x="728486" y="4969288"/>
            <a:chExt cx="6366267" cy="830756"/>
          </a:xfrm>
        </p:grpSpPr>
        <p:sp>
          <p:nvSpPr>
            <p:cNvPr id="8" name="Текстово поле 7">
              <a:extLst>
                <a:ext uri="{FF2B5EF4-FFF2-40B4-BE49-F238E27FC236}">
                  <a16:creationId xmlns:a16="http://schemas.microsoft.com/office/drawing/2014/main" id="{59D84A97-4E01-4C76-9016-7D0DE2983106}"/>
                </a:ext>
              </a:extLst>
            </p:cNvPr>
            <p:cNvSpPr txBox="1"/>
            <p:nvPr/>
          </p:nvSpPr>
          <p:spPr>
            <a:xfrm>
              <a:off x="5479045" y="5193639"/>
              <a:ext cx="1615708" cy="369332"/>
            </a:xfrm>
            <a:prstGeom prst="rect">
              <a:avLst/>
            </a:prstGeom>
            <a:noFill/>
          </p:spPr>
          <p:txBody>
            <a:bodyPr wrap="square" rtlCol="0">
              <a:spAutoFit/>
            </a:bodyPr>
            <a:lstStyle/>
            <a:p>
              <a:r>
                <a:rPr lang="en-US" dirty="0"/>
                <a:t>Already exists</a:t>
              </a:r>
              <a:endParaRPr lang="bg-BG" dirty="0"/>
            </a:p>
          </p:txBody>
        </p:sp>
        <p:sp>
          <p:nvSpPr>
            <p:cNvPr id="9" name="Текстово поле 8">
              <a:extLst>
                <a:ext uri="{FF2B5EF4-FFF2-40B4-BE49-F238E27FC236}">
                  <a16:creationId xmlns:a16="http://schemas.microsoft.com/office/drawing/2014/main" id="{7B09672C-7F9C-496C-9914-D55245534640}"/>
                </a:ext>
              </a:extLst>
            </p:cNvPr>
            <p:cNvSpPr txBox="1"/>
            <p:nvPr/>
          </p:nvSpPr>
          <p:spPr>
            <a:xfrm>
              <a:off x="728486" y="5200000"/>
              <a:ext cx="1872208" cy="369332"/>
            </a:xfrm>
            <a:prstGeom prst="rect">
              <a:avLst/>
            </a:prstGeom>
            <a:noFill/>
          </p:spPr>
          <p:txBody>
            <a:bodyPr wrap="square" rtlCol="0">
              <a:spAutoFit/>
            </a:bodyPr>
            <a:lstStyle/>
            <a:p>
              <a:r>
                <a:rPr lang="en-US" dirty="0"/>
                <a:t>Something new</a:t>
              </a:r>
              <a:endParaRPr lang="bg-BG" dirty="0"/>
            </a:p>
          </p:txBody>
        </p:sp>
        <p:pic>
          <p:nvPicPr>
            <p:cNvPr id="10" name="Картина 9">
              <a:extLst>
                <a:ext uri="{FF2B5EF4-FFF2-40B4-BE49-F238E27FC236}">
                  <a16:creationId xmlns:a16="http://schemas.microsoft.com/office/drawing/2014/main" id="{2E340DB2-31BB-4CAD-892B-40AD7DD7E0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8304" y="4969288"/>
              <a:ext cx="2492268" cy="830756"/>
            </a:xfrm>
            <a:prstGeom prst="rect">
              <a:avLst/>
            </a:prstGeom>
          </p:spPr>
        </p:pic>
      </p:grpSp>
      <p:pic>
        <p:nvPicPr>
          <p:cNvPr id="13" name="Картина 12" descr="Картина, която съдържа лице, син&#10;&#10;Описанието е генерирано автоматично">
            <a:extLst>
              <a:ext uri="{FF2B5EF4-FFF2-40B4-BE49-F238E27FC236}">
                <a16:creationId xmlns:a16="http://schemas.microsoft.com/office/drawing/2014/main" id="{1D2FCCAA-E4D6-4A5A-8999-5EBF3EA28E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9497" y="2410665"/>
            <a:ext cx="3225217" cy="1810422"/>
          </a:xfrm>
          <a:prstGeom prst="rect">
            <a:avLst/>
          </a:prstGeom>
        </p:spPr>
      </p:pic>
    </p:spTree>
    <p:extLst>
      <p:ext uri="{BB962C8B-B14F-4D97-AF65-F5344CB8AC3E}">
        <p14:creationId xmlns:p14="http://schemas.microsoft.com/office/powerpoint/2010/main" val="578489510"/>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745897"/>
            <a:ext cx="11013464" cy="413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Constant innovation and adoption of new technology becomes an essential element for competitive advantage in the global market because firms can maintain quick and flexible responses to market demand using the technologies</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While developing countries have disadvantages in developing and exporting advanced technologies due to capital intensiveness, they may adopt or borrow technology already in use within the industry that can increase their manufacturing industries’ performances.</a:t>
            </a:r>
          </a:p>
          <a:p>
            <a:pPr marL="342900" lvl="1" indent="-342900"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Apparel executives believe that industry competitiveness depends upon the ability to quickly respond to demand with a variety of practices and better engineering practices. In this environment, technology to support such needs emerged as an important source of competitiveness. </a:t>
            </a:r>
          </a:p>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The role of technology in garment manufacturing</a:t>
            </a:r>
          </a:p>
        </p:txBody>
      </p:sp>
    </p:spTree>
    <p:extLst>
      <p:ext uri="{BB962C8B-B14F-4D97-AF65-F5344CB8AC3E}">
        <p14:creationId xmlns:p14="http://schemas.microsoft.com/office/powerpoint/2010/main" val="2656382213"/>
      </p:ext>
    </p:extLst>
  </p:cSld>
  <p:clrMapOvr>
    <a:masterClrMapping/>
  </p:clrMapOvr>
  <p:transition spd="slow">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1A0D22C-8E3E-4806-9AE6-9387FD4CEF40}"/>
              </a:ext>
            </a:extLst>
          </p:cNvPr>
          <p:cNvSpPr txBox="1">
            <a:spLocks/>
          </p:cNvSpPr>
          <p:nvPr/>
        </p:nvSpPr>
        <p:spPr bwMode="auto">
          <a:xfrm>
            <a:off x="695400" y="1556792"/>
            <a:ext cx="11013464" cy="432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Export </a:t>
            </a:r>
            <a:r>
              <a:rPr lang="en-US" sz="2400" b="1" dirty="0">
                <a:latin typeface="Arial" panose="020B0604020202020204" pitchFamily="34" charset="0"/>
                <a:cs typeface="Arial" panose="020B0604020202020204" pitchFamily="34" charset="0"/>
              </a:rPr>
              <a:t>o</a:t>
            </a:r>
            <a:r>
              <a:rPr lang="pl-PL" sz="2400" b="1" dirty="0">
                <a:latin typeface="Arial" panose="020B0604020202020204" pitchFamily="34" charset="0"/>
                <a:cs typeface="Arial" panose="020B0604020202020204" pitchFamily="34" charset="0"/>
              </a:rPr>
              <a:t>rientation</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technology activities are an important factor in explaining the export performance of firms in developing countries.</a:t>
            </a:r>
          </a:p>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Top Management Commitment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top management commitment’s to technology is likely to shape the firm’s technology adoption activities/policies and influences its level of technology adoption.</a:t>
            </a:r>
          </a:p>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Cost of </a:t>
            </a:r>
            <a:r>
              <a:rPr lang="en-US" sz="2400" b="1" dirty="0">
                <a:latin typeface="Arial" panose="020B0604020202020204" pitchFamily="34" charset="0"/>
                <a:cs typeface="Arial" panose="020B0604020202020204" pitchFamily="34" charset="0"/>
              </a:rPr>
              <a:t>c</a:t>
            </a:r>
            <a:r>
              <a:rPr lang="pl-PL" sz="2400" b="1" dirty="0">
                <a:latin typeface="Arial" panose="020B0604020202020204" pitchFamily="34" charset="0"/>
                <a:cs typeface="Arial" panose="020B0604020202020204" pitchFamily="34" charset="0"/>
              </a:rPr>
              <a:t>apital</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Technology adoption highly depends upon the amount of planned capital expenditure and the firm’s ability to secure capital for technology adoption.</a:t>
            </a:r>
          </a:p>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Technical </a:t>
            </a:r>
            <a:r>
              <a:rPr lang="en-US" sz="2400" b="1" dirty="0">
                <a:latin typeface="Arial" panose="020B0604020202020204" pitchFamily="34" charset="0"/>
                <a:cs typeface="Arial" panose="020B0604020202020204" pitchFamily="34" charset="0"/>
              </a:rPr>
              <a:t>s</a:t>
            </a:r>
            <a:r>
              <a:rPr lang="pl-PL" sz="2400" b="1" dirty="0">
                <a:latin typeface="Arial" panose="020B0604020202020204" pitchFamily="34" charset="0"/>
                <a:cs typeface="Arial" panose="020B0604020202020204" pitchFamily="34" charset="0"/>
              </a:rPr>
              <a:t>kills</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Many forms of technological implementation, especially adoptions of new manufacturing technologies, need to be accompanied by changes in skill requirements.</a:t>
            </a:r>
          </a:p>
          <a:p>
            <a:pPr marL="342900" lvl="1" indent="-342900" algn="just">
              <a:spcBef>
                <a:spcPts val="0"/>
              </a:spcBef>
              <a:buFont typeface="Arial" panose="020B0604020202020204" pitchFamily="34" charset="0"/>
              <a:buChar char="•"/>
            </a:pPr>
            <a:r>
              <a:rPr lang="pl-PL" sz="2400" b="1" dirty="0">
                <a:latin typeface="Arial" panose="020B0604020202020204" pitchFamily="34" charset="0"/>
                <a:cs typeface="Arial" panose="020B0604020202020204" pitchFamily="34" charset="0"/>
              </a:rPr>
              <a:t>Competitive </a:t>
            </a:r>
            <a:r>
              <a:rPr lang="en-US" sz="2400" b="1" dirty="0">
                <a:latin typeface="Arial" panose="020B0604020202020204" pitchFamily="34" charset="0"/>
                <a:cs typeface="Arial" panose="020B0604020202020204" pitchFamily="34" charset="0"/>
              </a:rPr>
              <a:t>a</a:t>
            </a:r>
            <a:r>
              <a:rPr lang="pl-PL" sz="2400" b="1" dirty="0">
                <a:latin typeface="Arial" panose="020B0604020202020204" pitchFamily="34" charset="0"/>
                <a:cs typeface="Arial" panose="020B0604020202020204" pitchFamily="34" charset="0"/>
              </a:rPr>
              <a:t>dvantage</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first and most obvious reason for adopting new technologies is to better satisfy the firm’s needs and wants.</a:t>
            </a:r>
            <a:endParaRPr lang="en-US" sz="2400" b="1" dirty="0">
              <a:latin typeface="Arial" panose="020B0604020202020204" pitchFamily="34" charset="0"/>
              <a:cs typeface="Arial" panose="020B0604020202020204" pitchFamily="34" charset="0"/>
            </a:endParaRPr>
          </a:p>
          <a:p>
            <a:pPr marL="0" lvl="1" indent="0" algn="just">
              <a:spcBef>
                <a:spcPts val="0"/>
              </a:spcBef>
              <a:buNone/>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161CDAE-286C-4B55-B779-1D93F061D63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Needs of technology transfer in the TCI</a:t>
            </a:r>
          </a:p>
        </p:txBody>
      </p:sp>
    </p:spTree>
    <p:extLst>
      <p:ext uri="{BB962C8B-B14F-4D97-AF65-F5344CB8AC3E}">
        <p14:creationId xmlns:p14="http://schemas.microsoft.com/office/powerpoint/2010/main" val="1339334874"/>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innovations in technics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a:extLst>
              <a:ext uri="{FF2B5EF4-FFF2-40B4-BE49-F238E27FC236}">
                <a16:creationId xmlns:a16="http://schemas.microsoft.com/office/drawing/2014/main" id="{7AAB4FC8-4816-43B3-86F0-78FBA60A9F37}"/>
              </a:ext>
            </a:extLst>
          </p:cNvPr>
          <p:cNvSpPr txBox="1"/>
          <p:nvPr/>
        </p:nvSpPr>
        <p:spPr>
          <a:xfrm>
            <a:off x="695400" y="1367530"/>
            <a:ext cx="7128792" cy="2754600"/>
          </a:xfrm>
          <a:prstGeom prst="rect">
            <a:avLst/>
          </a:prstGeom>
          <a:noFill/>
        </p:spPr>
        <p:txBody>
          <a:bodyPr wrap="square">
            <a:spAutoFit/>
          </a:bodyPr>
          <a:lstStyle/>
          <a:p>
            <a:pPr marL="0" lvl="1" algn="just"/>
            <a:endParaRPr lang="en-US" sz="2400" b="1" dirty="0"/>
          </a:p>
          <a:p>
            <a:pPr marL="0" lvl="1" algn="just"/>
            <a:r>
              <a:rPr lang="en-US" sz="2400" b="1" dirty="0"/>
              <a:t>For </a:t>
            </a:r>
            <a:r>
              <a:rPr lang="en-US" sz="2400" b="1" dirty="0" err="1"/>
              <a:t>fibre</a:t>
            </a:r>
            <a:r>
              <a:rPr lang="en-US" sz="2400" b="1" dirty="0"/>
              <a:t> manufacturing:</a:t>
            </a:r>
          </a:p>
          <a:p>
            <a:pPr marL="342900" lvl="1" indent="-342900" algn="just">
              <a:spcBef>
                <a:spcPts val="600"/>
              </a:spcBef>
              <a:buFont typeface="Arial" panose="020B0604020202020204" pitchFamily="34" charset="0"/>
              <a:buChar char="•"/>
            </a:pPr>
            <a:r>
              <a:rPr lang="en-US" sz="2400" dirty="0"/>
              <a:t>Drawing part is incorporated into spinning machine or into false twisted machine</a:t>
            </a:r>
            <a:r>
              <a:rPr lang="bg-BG" sz="2400" dirty="0"/>
              <a:t>;</a:t>
            </a:r>
            <a:endParaRPr lang="en-US" sz="2400" dirty="0"/>
          </a:p>
          <a:p>
            <a:pPr marL="342900" lvl="1" indent="-342900" algn="just">
              <a:buFont typeface="Arial" panose="020B0604020202020204" pitchFamily="34" charset="0"/>
              <a:buChar char="•"/>
            </a:pPr>
            <a:r>
              <a:rPr lang="en-US" sz="2400" dirty="0"/>
              <a:t>The speed of winder increase from 3000 m/min to 6500 m/min</a:t>
            </a:r>
            <a:r>
              <a:rPr lang="bg-BG" sz="2400" dirty="0"/>
              <a:t>;</a:t>
            </a:r>
            <a:endParaRPr lang="en-US" sz="2400" dirty="0"/>
          </a:p>
          <a:p>
            <a:pPr marL="342900" lvl="1" indent="-342900" algn="just">
              <a:buFont typeface="Arial" panose="020B0604020202020204" pitchFamily="34" charset="0"/>
              <a:buChar char="•"/>
            </a:pPr>
            <a:r>
              <a:rPr lang="en-US" sz="2400" dirty="0"/>
              <a:t>The number of ends increase up to 24.</a:t>
            </a:r>
          </a:p>
        </p:txBody>
      </p:sp>
      <p:pic>
        <p:nvPicPr>
          <p:cNvPr id="6" name="Картина 5">
            <a:extLst>
              <a:ext uri="{FF2B5EF4-FFF2-40B4-BE49-F238E27FC236}">
                <a16:creationId xmlns:a16="http://schemas.microsoft.com/office/drawing/2014/main" id="{83F98B8C-FEE6-4E21-AA3A-FBD18CE11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359" y="1848542"/>
            <a:ext cx="3245817" cy="2159944"/>
          </a:xfrm>
          <a:prstGeom prst="rect">
            <a:avLst/>
          </a:prstGeom>
        </p:spPr>
      </p:pic>
      <p:pic>
        <p:nvPicPr>
          <p:cNvPr id="8" name="Картина 7" descr="Картина, която съдържа закрито, дълга&#10;&#10;Описанието е генерирано автоматично">
            <a:extLst>
              <a:ext uri="{FF2B5EF4-FFF2-40B4-BE49-F238E27FC236}">
                <a16:creationId xmlns:a16="http://schemas.microsoft.com/office/drawing/2014/main" id="{D2AE8922-D9C2-4E9C-A6C3-0842EA033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952" y="4180344"/>
            <a:ext cx="3944981" cy="2677656"/>
          </a:xfrm>
          <a:prstGeom prst="rect">
            <a:avLst/>
          </a:prstGeom>
        </p:spPr>
      </p:pic>
    </p:spTree>
    <p:extLst>
      <p:ext uri="{BB962C8B-B14F-4D97-AF65-F5344CB8AC3E}">
        <p14:creationId xmlns:p14="http://schemas.microsoft.com/office/powerpoint/2010/main" val="1348920179"/>
      </p:ext>
    </p:extLst>
  </p:cSld>
  <p:clrMapOvr>
    <a:masterClrMapping/>
  </p:clrMapOvr>
  <p:transition spd="slow">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 in technics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a:extLst>
              <a:ext uri="{FF2B5EF4-FFF2-40B4-BE49-F238E27FC236}">
                <a16:creationId xmlns:a16="http://schemas.microsoft.com/office/drawing/2014/main" id="{7AAB4FC8-4816-43B3-86F0-78FBA60A9F37}"/>
              </a:ext>
            </a:extLst>
          </p:cNvPr>
          <p:cNvSpPr txBox="1"/>
          <p:nvPr/>
        </p:nvSpPr>
        <p:spPr>
          <a:xfrm>
            <a:off x="695400" y="1340768"/>
            <a:ext cx="7128792" cy="2015936"/>
          </a:xfrm>
          <a:prstGeom prst="rect">
            <a:avLst/>
          </a:prstGeom>
          <a:noFill/>
        </p:spPr>
        <p:txBody>
          <a:bodyPr wrap="square">
            <a:spAutoFit/>
          </a:bodyPr>
          <a:lstStyle/>
          <a:p>
            <a:pPr marL="0" lvl="1" algn="just"/>
            <a:endParaRPr lang="en-US" sz="2400" b="1" dirty="0"/>
          </a:p>
          <a:p>
            <a:pPr marL="0" lvl="1" algn="just"/>
            <a:r>
              <a:rPr lang="en-US" sz="2400" b="1" dirty="0"/>
              <a:t>Spun yarn manufacturing:</a:t>
            </a:r>
          </a:p>
          <a:p>
            <a:pPr marL="342900" lvl="2" indent="-342900" algn="just">
              <a:spcBef>
                <a:spcPts val="600"/>
              </a:spcBef>
              <a:buFont typeface="Arial" panose="020B0604020202020204" pitchFamily="34" charset="0"/>
              <a:buChar char="•"/>
            </a:pPr>
            <a:r>
              <a:rPr lang="en-US" sz="2400" dirty="0"/>
              <a:t>New splicing technologies</a:t>
            </a:r>
            <a:r>
              <a:rPr lang="bg-BG" sz="2400" dirty="0"/>
              <a:t>;</a:t>
            </a:r>
            <a:endParaRPr lang="en-US" sz="2400" dirty="0"/>
          </a:p>
          <a:p>
            <a:pPr marL="342900" lvl="2" indent="-342900" algn="just">
              <a:buFont typeface="Arial" panose="020B0604020202020204" pitchFamily="34" charset="0"/>
              <a:buChar char="•"/>
            </a:pPr>
            <a:r>
              <a:rPr lang="en-US" sz="2400" dirty="0"/>
              <a:t>Progress of ring spinning</a:t>
            </a:r>
            <a:r>
              <a:rPr lang="bg-BG" sz="2400" dirty="0"/>
              <a:t>;</a:t>
            </a:r>
            <a:endParaRPr lang="en-US" sz="2400" dirty="0"/>
          </a:p>
          <a:p>
            <a:pPr marL="342900" lvl="2" indent="-342900" algn="just">
              <a:buFont typeface="Arial" panose="020B0604020202020204" pitchFamily="34" charset="0"/>
              <a:buChar char="•"/>
            </a:pPr>
            <a:r>
              <a:rPr lang="en-US" sz="2400" dirty="0"/>
              <a:t>MVS spinning.</a:t>
            </a:r>
          </a:p>
        </p:txBody>
      </p:sp>
      <p:pic>
        <p:nvPicPr>
          <p:cNvPr id="6" name="Картина 5" descr="Картина, която съдържа текст&#10;&#10;Описанието е генерирано автоматично">
            <a:extLst>
              <a:ext uri="{FF2B5EF4-FFF2-40B4-BE49-F238E27FC236}">
                <a16:creationId xmlns:a16="http://schemas.microsoft.com/office/drawing/2014/main" id="{79DF8751-2BF2-454D-8241-FFD77E5413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1864" y="1840954"/>
            <a:ext cx="7143750" cy="4324350"/>
          </a:xfrm>
          <a:prstGeom prst="rect">
            <a:avLst/>
          </a:prstGeom>
        </p:spPr>
      </p:pic>
    </p:spTree>
    <p:extLst>
      <p:ext uri="{BB962C8B-B14F-4D97-AF65-F5344CB8AC3E}">
        <p14:creationId xmlns:p14="http://schemas.microsoft.com/office/powerpoint/2010/main" val="3919994670"/>
      </p:ext>
    </p:extLst>
  </p:cSld>
  <p:clrMapOvr>
    <a:masterClrMapping/>
  </p:clrMapOvr>
  <p:transition spd="slow">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innovations in technics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a:extLst>
              <a:ext uri="{FF2B5EF4-FFF2-40B4-BE49-F238E27FC236}">
                <a16:creationId xmlns:a16="http://schemas.microsoft.com/office/drawing/2014/main" id="{7AAB4FC8-4816-43B3-86F0-78FBA60A9F37}"/>
              </a:ext>
            </a:extLst>
          </p:cNvPr>
          <p:cNvSpPr txBox="1"/>
          <p:nvPr/>
        </p:nvSpPr>
        <p:spPr>
          <a:xfrm>
            <a:off x="695400" y="1408708"/>
            <a:ext cx="7128792" cy="2385268"/>
          </a:xfrm>
          <a:prstGeom prst="rect">
            <a:avLst/>
          </a:prstGeom>
          <a:noFill/>
        </p:spPr>
        <p:txBody>
          <a:bodyPr wrap="square">
            <a:spAutoFit/>
          </a:bodyPr>
          <a:lstStyle/>
          <a:p>
            <a:pPr marL="0" lvl="1" algn="just"/>
            <a:endParaRPr lang="en-US" sz="2400" b="1" dirty="0"/>
          </a:p>
          <a:p>
            <a:pPr marL="0" lvl="1" algn="just"/>
            <a:r>
              <a:rPr lang="en-US" sz="2400" b="1" dirty="0"/>
              <a:t>For woven manufacturing:</a:t>
            </a:r>
          </a:p>
          <a:p>
            <a:pPr marL="342900" lvl="2" indent="-342900" algn="just">
              <a:spcBef>
                <a:spcPts val="600"/>
              </a:spcBef>
              <a:buFont typeface="Arial" panose="020B0604020202020204" pitchFamily="34" charset="0"/>
              <a:buChar char="•"/>
            </a:pPr>
            <a:r>
              <a:rPr lang="en-US" sz="2400" dirty="0"/>
              <a:t>Multiphase loom</a:t>
            </a:r>
            <a:r>
              <a:rPr lang="bg-BG" sz="2400" dirty="0"/>
              <a:t>;</a:t>
            </a:r>
            <a:endParaRPr lang="en-US" sz="2400" dirty="0"/>
          </a:p>
          <a:p>
            <a:pPr marL="342900" lvl="2" indent="-342900" algn="just">
              <a:buFont typeface="Arial" panose="020B0604020202020204" pitchFamily="34" charset="0"/>
              <a:buChar char="•"/>
            </a:pPr>
            <a:r>
              <a:rPr lang="en-US" sz="2400" dirty="0"/>
              <a:t>Wave navigation systems</a:t>
            </a:r>
            <a:r>
              <a:rPr lang="bg-BG" sz="2400" dirty="0"/>
              <a:t>;</a:t>
            </a:r>
            <a:endParaRPr lang="en-US" sz="2400" dirty="0"/>
          </a:p>
          <a:p>
            <a:pPr marL="342900" lvl="2" indent="-342900" algn="just">
              <a:buFont typeface="Arial" panose="020B0604020202020204" pitchFamily="34" charset="0"/>
              <a:buChar char="•"/>
            </a:pPr>
            <a:r>
              <a:rPr lang="en-US" sz="2400" dirty="0"/>
              <a:t>Flexible preparatory systems</a:t>
            </a:r>
            <a:r>
              <a:rPr lang="bg-BG" sz="2400" dirty="0"/>
              <a:t>;</a:t>
            </a:r>
            <a:endParaRPr lang="en-US" sz="2400" dirty="0"/>
          </a:p>
          <a:p>
            <a:pPr marL="342900" lvl="2" indent="-342900" algn="just">
              <a:buFont typeface="Arial" panose="020B0604020202020204" pitchFamily="34" charset="0"/>
              <a:buChar char="•"/>
            </a:pPr>
            <a:r>
              <a:rPr lang="en-US" sz="2400" dirty="0"/>
              <a:t>Automated lines.</a:t>
            </a:r>
          </a:p>
        </p:txBody>
      </p:sp>
      <p:pic>
        <p:nvPicPr>
          <p:cNvPr id="11" name="Картина 10">
            <a:extLst>
              <a:ext uri="{FF2B5EF4-FFF2-40B4-BE49-F238E27FC236}">
                <a16:creationId xmlns:a16="http://schemas.microsoft.com/office/drawing/2014/main" id="{09C280A5-6BA1-427B-B12B-54AB4E7D4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7420" y="3645024"/>
            <a:ext cx="2735712" cy="2735712"/>
          </a:xfrm>
          <a:prstGeom prst="rect">
            <a:avLst/>
          </a:prstGeom>
        </p:spPr>
      </p:pic>
      <p:pic>
        <p:nvPicPr>
          <p:cNvPr id="6" name="Картина 5" descr="Картина, която съдържа закрито, сграда, под, склад&#10;&#10;Описанието е генерирано автоматично">
            <a:extLst>
              <a:ext uri="{FF2B5EF4-FFF2-40B4-BE49-F238E27FC236}">
                <a16:creationId xmlns:a16="http://schemas.microsoft.com/office/drawing/2014/main" id="{02A72929-60D0-4E16-A855-86DF129136EF}"/>
              </a:ext>
            </a:extLst>
          </p:cNvPr>
          <p:cNvPicPr>
            <a:picLocks noChangeAspect="1"/>
          </p:cNvPicPr>
          <p:nvPr/>
        </p:nvPicPr>
        <p:blipFill rotWithShape="1">
          <a:blip r:embed="rId4">
            <a:extLst>
              <a:ext uri="{28A0092B-C50C-407E-A947-70E740481C1C}">
                <a14:useLocalDpi xmlns:a14="http://schemas.microsoft.com/office/drawing/2010/main" val="0"/>
              </a:ext>
            </a:extLst>
          </a:blip>
          <a:srcRect r="2554"/>
          <a:stretch/>
        </p:blipFill>
        <p:spPr>
          <a:xfrm>
            <a:off x="5415986" y="1855401"/>
            <a:ext cx="3704350" cy="2217503"/>
          </a:xfrm>
          <a:prstGeom prst="rect">
            <a:avLst/>
          </a:prstGeom>
        </p:spPr>
      </p:pic>
    </p:spTree>
    <p:extLst>
      <p:ext uri="{BB962C8B-B14F-4D97-AF65-F5344CB8AC3E}">
        <p14:creationId xmlns:p14="http://schemas.microsoft.com/office/powerpoint/2010/main" val="3562390136"/>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1044808" cy="3168056"/>
          </a:xfrm>
        </p:spPr>
        <p:txBody>
          <a:bodyPr/>
          <a:lstStyle/>
          <a:p>
            <a:r>
              <a:rPr lang="en-US" b="1" u="sng" dirty="0">
                <a:latin typeface="Arial" panose="020B0604020202020204" pitchFamily="34" charset="0"/>
                <a:cs typeface="Arial" panose="020B0604020202020204" pitchFamily="34" charset="0"/>
              </a:rPr>
              <a:t>Innovations in </a:t>
            </a:r>
            <a:r>
              <a:rPr lang="bg-BG" b="1" u="sng" dirty="0">
                <a:latin typeface="Arial" panose="020B0604020202020204" pitchFamily="34" charset="0"/>
                <a:cs typeface="Arial" panose="020B0604020202020204" pitchFamily="34" charset="0"/>
              </a:rPr>
              <a:t>Т</a:t>
            </a:r>
            <a:r>
              <a:rPr lang="en-US" b="1" u="sng" dirty="0" err="1">
                <a:latin typeface="Arial" panose="020B0604020202020204" pitchFamily="34" charset="0"/>
                <a:cs typeface="Arial" panose="020B0604020202020204" pitchFamily="34" charset="0"/>
              </a:rPr>
              <a:t>extile</a:t>
            </a:r>
            <a:endParaRPr lang="en-US" b="1" u="sng"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rPr>
              <a:t>Innovations in </a:t>
            </a:r>
            <a:r>
              <a:rPr lang="bg-BG" b="1" u="sng" dirty="0">
                <a:latin typeface="Arial" panose="020B0604020202020204" pitchFamily="34" charset="0"/>
                <a:cs typeface="Arial" panose="020B0604020202020204" pitchFamily="34" charset="0"/>
              </a:rPr>
              <a:t>М</a:t>
            </a:r>
            <a:r>
              <a:rPr lang="en-GB" b="1" u="sng" dirty="0" err="1">
                <a:latin typeface="Arial" panose="020B0604020202020204" pitchFamily="34" charset="0"/>
                <a:cs typeface="Arial" panose="020B0604020202020204" pitchFamily="34" charset="0"/>
              </a:rPr>
              <a:t>aterials</a:t>
            </a:r>
            <a:endParaRPr lang="en-GB" b="1" u="sng"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rPr>
              <a:t>Innovations in </a:t>
            </a:r>
            <a:r>
              <a:rPr lang="bg-BG" b="1" u="sng" dirty="0">
                <a:latin typeface="Arial" panose="020B0604020202020204" pitchFamily="34" charset="0"/>
                <a:cs typeface="Arial" panose="020B0604020202020204" pitchFamily="34" charset="0"/>
              </a:rPr>
              <a:t>Т</a:t>
            </a:r>
            <a:r>
              <a:rPr lang="en-GB" b="1" u="sng" dirty="0" err="1">
                <a:latin typeface="Arial" panose="020B0604020202020204" pitchFamily="34" charset="0"/>
                <a:cs typeface="Arial" panose="020B0604020202020204" pitchFamily="34" charset="0"/>
              </a:rPr>
              <a:t>echnics</a:t>
            </a:r>
            <a:endParaRPr lang="en-GB" b="1" u="sng" dirty="0">
              <a:latin typeface="Arial" panose="020B0604020202020204" pitchFamily="34" charset="0"/>
              <a:cs typeface="Arial" panose="020B0604020202020204" pitchFamily="34" charset="0"/>
            </a:endParaRPr>
          </a:p>
          <a:p>
            <a:r>
              <a:rPr lang="en-GB" b="1" u="sng" dirty="0">
                <a:latin typeface="Arial" panose="020B0604020202020204" pitchFamily="34" charset="0"/>
                <a:cs typeface="Arial" panose="020B0604020202020204" pitchFamily="34" charset="0"/>
              </a:rPr>
              <a:t>Assessment of Innovative Ideas</a:t>
            </a:r>
          </a:p>
          <a:p>
            <a:r>
              <a:rPr lang="en-GB" b="1" u="sng" dirty="0">
                <a:latin typeface="Arial" panose="020B0604020202020204" pitchFamily="34" charset="0"/>
                <a:cs typeface="Arial" panose="020B0604020202020204" pitchFamily="34" charset="0"/>
              </a:rPr>
              <a:t>Intellectual Property</a:t>
            </a:r>
          </a:p>
          <a:p>
            <a:r>
              <a:rPr lang="en-US" b="1" u="sng" dirty="0" err="1">
                <a:latin typeface="Arial" panose="020B0604020202020204" pitchFamily="34" charset="0"/>
                <a:cs typeface="Arial" panose="020B0604020202020204" pitchFamily="34" charset="0"/>
              </a:rPr>
              <a:t>Insentives</a:t>
            </a:r>
            <a:r>
              <a:rPr lang="en-US" b="1" u="sng" dirty="0">
                <a:latin typeface="Arial" panose="020B0604020202020204" pitchFamily="34" charset="0"/>
                <a:cs typeface="Arial" panose="020B0604020202020204" pitchFamily="34" charset="0"/>
              </a:rPr>
              <a:t> for TCI Innovations</a:t>
            </a:r>
          </a:p>
          <a:p>
            <a:endParaRPr lang="en-GB" b="1" dirty="0"/>
          </a:p>
          <a:p>
            <a:endParaRPr lang="en-US" b="1" dirty="0"/>
          </a:p>
          <a:p>
            <a:endParaRPr lang="en-US"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774727"/>
      </p:ext>
    </p:extLst>
  </p:cSld>
  <p:clrMapOvr>
    <a:masterClrMapping/>
  </p:clrMapOvr>
  <p:transition spd="slow">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 in technics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Текстово поле 6">
            <a:extLst>
              <a:ext uri="{FF2B5EF4-FFF2-40B4-BE49-F238E27FC236}">
                <a16:creationId xmlns:a16="http://schemas.microsoft.com/office/drawing/2014/main" id="{7AAB4FC8-4816-43B3-86F0-78FBA60A9F37}"/>
              </a:ext>
            </a:extLst>
          </p:cNvPr>
          <p:cNvSpPr txBox="1"/>
          <p:nvPr/>
        </p:nvSpPr>
        <p:spPr>
          <a:xfrm>
            <a:off x="695400" y="1340768"/>
            <a:ext cx="7128792" cy="1646605"/>
          </a:xfrm>
          <a:prstGeom prst="rect">
            <a:avLst/>
          </a:prstGeom>
          <a:noFill/>
        </p:spPr>
        <p:txBody>
          <a:bodyPr wrap="square">
            <a:spAutoFit/>
          </a:bodyPr>
          <a:lstStyle/>
          <a:p>
            <a:pPr marL="0" lvl="1" algn="just"/>
            <a:endParaRPr lang="en-US" sz="2400" b="1" dirty="0"/>
          </a:p>
          <a:p>
            <a:pPr marL="0" lvl="1" algn="just"/>
            <a:r>
              <a:rPr lang="en-US" sz="2400" b="1" dirty="0"/>
              <a:t>Machines for knitting:</a:t>
            </a:r>
          </a:p>
          <a:p>
            <a:pPr marL="342900" lvl="2" indent="-342900" algn="just">
              <a:spcBef>
                <a:spcPts val="600"/>
              </a:spcBef>
              <a:buFont typeface="Arial" panose="020B0604020202020204" pitchFamily="34" charset="0"/>
              <a:buChar char="•"/>
            </a:pPr>
            <a:r>
              <a:rPr lang="en-US" sz="2400" dirty="0"/>
              <a:t>Whole garment knitwear</a:t>
            </a:r>
            <a:r>
              <a:rPr lang="bg-BG" sz="2400" dirty="0"/>
              <a:t>;</a:t>
            </a:r>
            <a:endParaRPr lang="en-US" sz="2400" dirty="0"/>
          </a:p>
          <a:p>
            <a:pPr marL="342900" lvl="2" indent="-342900" algn="just">
              <a:buFont typeface="Arial" panose="020B0604020202020204" pitchFamily="34" charset="0"/>
              <a:buChar char="•"/>
            </a:pPr>
            <a:r>
              <a:rPr lang="en-US" sz="2400" dirty="0"/>
              <a:t>Wrap knitted fabrics.</a:t>
            </a:r>
          </a:p>
        </p:txBody>
      </p:sp>
      <p:pic>
        <p:nvPicPr>
          <p:cNvPr id="8" name="Картина 7">
            <a:extLst>
              <a:ext uri="{FF2B5EF4-FFF2-40B4-BE49-F238E27FC236}">
                <a16:creationId xmlns:a16="http://schemas.microsoft.com/office/drawing/2014/main" id="{075B058F-8BD9-42D8-8A6B-2DBDE5CE5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2426" y="4960952"/>
            <a:ext cx="3261591" cy="1897048"/>
          </a:xfrm>
          <a:prstGeom prst="rect">
            <a:avLst/>
          </a:prstGeom>
        </p:spPr>
      </p:pic>
      <p:pic>
        <p:nvPicPr>
          <p:cNvPr id="6" name="Картина 5" descr="Картина, която съдържа текст, закрито, отворен, мелничар&#10;&#10;Описанието е генерирано автоматично">
            <a:extLst>
              <a:ext uri="{FF2B5EF4-FFF2-40B4-BE49-F238E27FC236}">
                <a16:creationId xmlns:a16="http://schemas.microsoft.com/office/drawing/2014/main" id="{0EC6C010-982F-4160-AF47-8AAB65DE8F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9315" y="3142220"/>
            <a:ext cx="4856845" cy="3312368"/>
          </a:xfrm>
          <a:prstGeom prst="rect">
            <a:avLst/>
          </a:prstGeom>
        </p:spPr>
      </p:pic>
      <p:pic>
        <p:nvPicPr>
          <p:cNvPr id="11" name="Картина 10" descr="Картина, която съдържа текст, лице&#10;&#10;Описанието е генерирано автоматично">
            <a:extLst>
              <a:ext uri="{FF2B5EF4-FFF2-40B4-BE49-F238E27FC236}">
                <a16:creationId xmlns:a16="http://schemas.microsoft.com/office/drawing/2014/main" id="{3F1BC9C0-65BB-4C2F-999A-CB3268D31246}"/>
              </a:ext>
            </a:extLst>
          </p:cNvPr>
          <p:cNvPicPr>
            <a:picLocks noChangeAspect="1"/>
          </p:cNvPicPr>
          <p:nvPr/>
        </p:nvPicPr>
        <p:blipFill rotWithShape="1">
          <a:blip r:embed="rId5">
            <a:extLst>
              <a:ext uri="{28A0092B-C50C-407E-A947-70E740481C1C}">
                <a14:useLocalDpi xmlns:a14="http://schemas.microsoft.com/office/drawing/2010/main" val="0"/>
              </a:ext>
            </a:extLst>
          </a:blip>
          <a:srcRect l="25637"/>
          <a:stretch/>
        </p:blipFill>
        <p:spPr>
          <a:xfrm>
            <a:off x="7944224" y="1748172"/>
            <a:ext cx="3745952" cy="2833532"/>
          </a:xfrm>
          <a:prstGeom prst="rect">
            <a:avLst/>
          </a:prstGeom>
        </p:spPr>
      </p:pic>
    </p:spTree>
    <p:extLst>
      <p:ext uri="{BB962C8B-B14F-4D97-AF65-F5344CB8AC3E}">
        <p14:creationId xmlns:p14="http://schemas.microsoft.com/office/powerpoint/2010/main" val="445998627"/>
      </p:ext>
    </p:extLst>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8DB33714-32C8-4063-AE81-20CD143CEEE3}"/>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hlinkClick r:id="rId2"/>
              </a:rPr>
              <a:t>https://www.assag.de/public/videos/ews7000.mov</a:t>
            </a:r>
            <a:endParaRPr lang="en-US" dirty="0">
              <a:latin typeface="Arial" panose="020B0604020202020204" pitchFamily="34" charset="0"/>
              <a:cs typeface="Arial" panose="020B0604020202020204" pitchFamily="34" charset="0"/>
            </a:endParaRPr>
          </a:p>
          <a:p>
            <a:endParaRPr lang="bg-BG" dirty="0"/>
          </a:p>
        </p:txBody>
      </p:sp>
      <p:pic>
        <p:nvPicPr>
          <p:cNvPr id="7" name="Картина 6" descr="Картина, която съдържа закрито, под, мелничар&#10;&#10;Описанието е генерирано автоматично">
            <a:extLst>
              <a:ext uri="{FF2B5EF4-FFF2-40B4-BE49-F238E27FC236}">
                <a16:creationId xmlns:a16="http://schemas.microsoft.com/office/drawing/2014/main" id="{24B545F9-39FC-436A-948E-9CFA113C7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140" y="3964536"/>
            <a:ext cx="5536951" cy="2644778"/>
          </a:xfrm>
          <a:prstGeom prst="rect">
            <a:avLst/>
          </a:prstGeom>
        </p:spPr>
      </p:pic>
      <p:pic>
        <p:nvPicPr>
          <p:cNvPr id="9" name="Картина 8" descr="Картина, която съдържа закрито, електрически трион, устройство, инструмент&#10;&#10;Описанието е генерирано автоматично">
            <a:extLst>
              <a:ext uri="{FF2B5EF4-FFF2-40B4-BE49-F238E27FC236}">
                <a16:creationId xmlns:a16="http://schemas.microsoft.com/office/drawing/2014/main" id="{A96E4AAB-DFF6-4BA4-90C9-D64650FF31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951" y="2492896"/>
            <a:ext cx="4460913" cy="2973942"/>
          </a:xfrm>
          <a:prstGeom prst="rect">
            <a:avLst/>
          </a:prstGeom>
        </p:spPr>
      </p:pic>
      <p:pic>
        <p:nvPicPr>
          <p:cNvPr id="10" name="Picture 2" descr="untitled4">
            <a:extLst>
              <a:ext uri="{FF2B5EF4-FFF2-40B4-BE49-F238E27FC236}">
                <a16:creationId xmlns:a16="http://schemas.microsoft.com/office/drawing/2014/main" id="{CCDA6965-13EB-47EF-8C9A-2CC2042E51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Картина 11">
            <a:extLst>
              <a:ext uri="{FF2B5EF4-FFF2-40B4-BE49-F238E27FC236}">
                <a16:creationId xmlns:a16="http://schemas.microsoft.com/office/drawing/2014/main" id="{94F92AD9-F414-4D41-8A42-0CA1467B2C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1748" y="2492896"/>
            <a:ext cx="3301067" cy="2199200"/>
          </a:xfrm>
          <a:prstGeom prst="rect">
            <a:avLst/>
          </a:prstGeom>
        </p:spPr>
      </p:pic>
      <p:sp>
        <p:nvSpPr>
          <p:cNvPr id="11" name="Заглавие 1">
            <a:extLst>
              <a:ext uri="{FF2B5EF4-FFF2-40B4-BE49-F238E27FC236}">
                <a16:creationId xmlns:a16="http://schemas.microsoft.com/office/drawing/2014/main" id="{0BD50BFC-FD2A-445D-940E-836DA49CBFF4}"/>
              </a:ext>
            </a:extLst>
          </p:cNvPr>
          <p:cNvSpPr>
            <a:spLocks noGrp="1"/>
          </p:cNvSpPr>
          <p:nvPr>
            <p:ph type="title"/>
          </p:nvPr>
        </p:nvSpPr>
        <p:spPr>
          <a:xfrm>
            <a:off x="609600" y="885032"/>
            <a:ext cx="10972800" cy="1027113"/>
          </a:xfrm>
        </p:spPr>
        <p:txBody>
          <a:bodyPr/>
          <a:lstStyle/>
          <a:p>
            <a:r>
              <a:rPr lang="en-US" dirty="0"/>
              <a:t>Examples for automatic-sewing-systems</a:t>
            </a:r>
            <a:endParaRPr lang="bg-BG" dirty="0"/>
          </a:p>
        </p:txBody>
      </p:sp>
    </p:spTree>
    <p:extLst>
      <p:ext uri="{BB962C8B-B14F-4D97-AF65-F5344CB8AC3E}">
        <p14:creationId xmlns:p14="http://schemas.microsoft.com/office/powerpoint/2010/main" val="1999194279"/>
      </p:ext>
    </p:extLst>
  </p:cSld>
  <p:clrMapOvr>
    <a:masterClrMapping/>
  </p:clrMapOvr>
  <p:transition spd="slow">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ED4E3FB-1FA4-47A2-B34D-359097772040}"/>
              </a:ext>
            </a:extLst>
          </p:cNvPr>
          <p:cNvSpPr txBox="1">
            <a:spLocks/>
          </p:cNvSpPr>
          <p:nvPr/>
        </p:nvSpPr>
        <p:spPr bwMode="auto">
          <a:xfrm>
            <a:off x="623392" y="1074637"/>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2</a:t>
            </a:r>
          </a:p>
        </p:txBody>
      </p:sp>
      <p:sp>
        <p:nvSpPr>
          <p:cNvPr id="6" name="Content Placeholder 5"/>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Read the innovation profiles of the T&amp;C companies: </a:t>
            </a:r>
            <a:r>
              <a:rPr lang="en-US" dirty="0">
                <a:latin typeface="Arial" panose="020B0604020202020204" pitchFamily="34" charset="0"/>
                <a:cs typeface="Arial" panose="020B0604020202020204" pitchFamily="34" charset="0"/>
                <a:hlinkClick r:id="rId4"/>
              </a:rPr>
              <a:t>T&amp;C Innovation Examples</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Answer following questions:</a:t>
            </a:r>
          </a:p>
          <a:p>
            <a:r>
              <a:rPr lang="en-US" dirty="0">
                <a:latin typeface="Arial" panose="020B0604020202020204" pitchFamily="34" charset="0"/>
                <a:cs typeface="Arial" panose="020B0604020202020204" pitchFamily="34" charset="0"/>
              </a:rPr>
              <a:t>What are the competitive advantages there?</a:t>
            </a:r>
          </a:p>
          <a:p>
            <a:r>
              <a:rPr lang="en-US" dirty="0">
                <a:latin typeface="Arial" panose="020B0604020202020204" pitchFamily="34" charset="0"/>
                <a:cs typeface="Arial" panose="020B0604020202020204" pitchFamily="34" charset="0"/>
              </a:rPr>
              <a:t>What kinds of innovation drive them to success?</a:t>
            </a:r>
          </a:p>
          <a:p>
            <a:r>
              <a:rPr lang="en-US" dirty="0">
                <a:latin typeface="Arial" panose="020B0604020202020204" pitchFamily="34" charset="0"/>
                <a:cs typeface="Arial" panose="020B0604020202020204" pitchFamily="34" charset="0"/>
              </a:rPr>
              <a:t>Are these innovations applicable to your business idea?</a:t>
            </a:r>
          </a:p>
          <a:p>
            <a:pPr marL="0" indent="0">
              <a:buNone/>
            </a:pPr>
            <a:endParaRPr lang="en-US" b="1" cap="all" dirty="0"/>
          </a:p>
          <a:p>
            <a:pPr marL="0" indent="0">
              <a:buNone/>
            </a:pPr>
            <a:endParaRPr lang="en-US" dirty="0"/>
          </a:p>
        </p:txBody>
      </p:sp>
      <p:pic>
        <p:nvPicPr>
          <p:cNvPr id="8" name="Picture 7"/>
          <p:cNvPicPr>
            <a:picLocks noChangeAspect="1"/>
          </p:cNvPicPr>
          <p:nvPr/>
        </p:nvPicPr>
        <p:blipFill>
          <a:blip r:embed="rId5"/>
          <a:stretch>
            <a:fillRect/>
          </a:stretch>
        </p:blipFill>
        <p:spPr>
          <a:xfrm>
            <a:off x="9537274" y="2798262"/>
            <a:ext cx="2096003" cy="2794672"/>
          </a:xfrm>
          <a:prstGeom prst="rect">
            <a:avLst/>
          </a:prstGeom>
        </p:spPr>
      </p:pic>
      <p:sp>
        <p:nvSpPr>
          <p:cNvPr id="9" name="TextBox 8"/>
          <p:cNvSpPr txBox="1"/>
          <p:nvPr/>
        </p:nvSpPr>
        <p:spPr>
          <a:xfrm>
            <a:off x="9480375" y="5669925"/>
            <a:ext cx="2152901" cy="246221"/>
          </a:xfrm>
          <a:prstGeom prst="rect">
            <a:avLst/>
          </a:prstGeom>
          <a:noFill/>
        </p:spPr>
        <p:txBody>
          <a:bodyPr wrap="square" rtlCol="0">
            <a:spAutoFit/>
          </a:bodyPr>
          <a:lstStyle/>
          <a:p>
            <a:r>
              <a:rPr lang="en-US" sz="1000" dirty="0"/>
              <a:t>Anti mosquito – protective fabric</a:t>
            </a:r>
          </a:p>
        </p:txBody>
      </p:sp>
    </p:spTree>
    <p:extLst>
      <p:ext uri="{BB962C8B-B14F-4D97-AF65-F5344CB8AC3E}">
        <p14:creationId xmlns:p14="http://schemas.microsoft.com/office/powerpoint/2010/main" val="3218552201"/>
      </p:ext>
    </p:extLst>
  </p:cSld>
  <p:clrMapOvr>
    <a:masterClrMapping/>
  </p:clrMapOvr>
  <p:transition spd="slow">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r>
              <a:rPr lang="en-US" sz="2800" dirty="0">
                <a:latin typeface="Arial" panose="020B0604020202020204" pitchFamily="34" charset="0"/>
                <a:cs typeface="Arial" panose="020B0604020202020204" pitchFamily="34" charset="0"/>
              </a:rPr>
              <a:t>Technics to innovation breakthrough</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758975"/>
            <a:ext cx="10972800" cy="4137028"/>
          </a:xfrm>
        </p:spPr>
        <p:txBody>
          <a:bodyPr/>
          <a:lstStyle/>
          <a:p>
            <a:pPr lvl="1"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Role playing</a:t>
            </a:r>
            <a:r>
              <a:rPr lang="en-US" sz="2400" dirty="0">
                <a:latin typeface="Arial" panose="020B0604020202020204" pitchFamily="34" charset="0"/>
                <a:cs typeface="Arial" panose="020B0604020202020204" pitchFamily="34" charset="0"/>
              </a:rPr>
              <a:t>: Role playing involves designers acting out scenarios. These scenarios are often ones that the designers observed during the research phase of the design process when they participated in user research. This technique is a tool for both team-based ideation and communication to users and/or clients.</a:t>
            </a:r>
          </a:p>
          <a:p>
            <a:pPr lvl="1"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Active search</a:t>
            </a:r>
            <a:r>
              <a:rPr lang="en-US" sz="2400" dirty="0">
                <a:latin typeface="Arial" panose="020B0604020202020204" pitchFamily="34" charset="0"/>
                <a:cs typeface="Arial" panose="020B0604020202020204" pitchFamily="34" charset="0"/>
              </a:rPr>
              <a:t>: Active search refers to designers hunting for a particular solution. This hunt could range from a web search for images of current vacuum cleaners to searching through books, magazines, newspapers, etc. to find the demographics of a particular population.</a:t>
            </a:r>
          </a:p>
          <a:p>
            <a:pPr lvl="1" algn="just">
              <a:spcBef>
                <a:spcPts val="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Attribute list</a:t>
            </a:r>
            <a:r>
              <a:rPr lang="en-US" sz="2400" dirty="0">
                <a:latin typeface="Arial" panose="020B0604020202020204" pitchFamily="34" charset="0"/>
                <a:cs typeface="Arial" panose="020B0604020202020204" pitchFamily="34" charset="0"/>
              </a:rPr>
              <a:t>: Attribute listing refers to taking an existing product or system, breaking it into parts and then recombining these to identify new forms of the product or system.</a:t>
            </a:r>
            <a:endParaRPr lang="bg-BG"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020987"/>
      </p:ext>
    </p:extLst>
  </p:cSld>
  <p:clrMapOvr>
    <a:masterClrMapping/>
  </p:clrMapOvr>
  <p:transition spd="slow">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r>
              <a:rPr lang="en-US" sz="2800" dirty="0">
                <a:latin typeface="Arial" panose="020B0604020202020204" pitchFamily="34" charset="0"/>
                <a:cs typeface="Arial" panose="020B0604020202020204" pitchFamily="34" charset="0"/>
              </a:rPr>
              <a:t>Technics to innovation breakthrough</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758975"/>
            <a:ext cx="10972800" cy="4137028"/>
          </a:xfrm>
        </p:spPr>
        <p:txBody>
          <a:bodyPr/>
          <a:lstStyle/>
          <a:p>
            <a:pPr lvl="1"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Brainstorm</a:t>
            </a:r>
            <a:r>
              <a:rPr lang="en-US" sz="2400" dirty="0">
                <a:latin typeface="Arial" panose="020B0604020202020204" pitchFamily="34" charset="0"/>
                <a:cs typeface="Arial" panose="020B0604020202020204" pitchFamily="34" charset="0"/>
              </a:rPr>
              <a:t>: Brainstorming involves generating a large number of solutions to a problem (idea) with a focus on the quantity of ideas. During this process, no ideas are evaluated; in fact unusual ideas are welcomed.</a:t>
            </a:r>
          </a:p>
          <a:p>
            <a:pPr lvl="1"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Collaborate</a:t>
            </a:r>
            <a:r>
              <a:rPr lang="en-US" sz="2400" dirty="0">
                <a:latin typeface="Arial" panose="020B0604020202020204" pitchFamily="34" charset="0"/>
                <a:cs typeface="Arial" panose="020B0604020202020204" pitchFamily="34" charset="0"/>
              </a:rPr>
              <a:t>: Collaboration refers to two or more people working together towards a common goal. Designers often work in groups and co-create during the entire creative process.</a:t>
            </a:r>
          </a:p>
          <a:p>
            <a:pPr lvl="1" algn="just">
              <a:buFont typeface="Arial" panose="020B0604020202020204" pitchFamily="34" charset="0"/>
              <a:buChar char="•"/>
            </a:pPr>
            <a:r>
              <a:rPr lang="en-US" sz="2400" b="1" dirty="0">
                <a:latin typeface="Arial" panose="020B0604020202020204" pitchFamily="34" charset="0"/>
                <a:cs typeface="Arial" panose="020B0604020202020204" pitchFamily="34" charset="0"/>
              </a:rPr>
              <a:t>Critique</a:t>
            </a:r>
            <a:r>
              <a:rPr lang="en-US" sz="2400" dirty="0">
                <a:latin typeface="Arial" panose="020B0604020202020204" pitchFamily="34" charset="0"/>
                <a:cs typeface="Arial" panose="020B0604020202020204" pitchFamily="34" charset="0"/>
              </a:rPr>
              <a:t>: Critique refers to receiving input on current design ideas. This could be collaborative such as receiving a design critique from a colleague or individuals critiquing their own ideas.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141039"/>
      </p:ext>
    </p:extLst>
  </p:cSld>
  <p:clrMapOvr>
    <a:masterClrMapping/>
  </p:clrMapOvr>
  <p:transition spd="slow">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Technics to innovation breakthrough</a:t>
            </a:r>
            <a:endParaRPr lang="en-US" sz="2800"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1835940"/>
            <a:ext cx="10972800" cy="4137028"/>
          </a:xfrm>
        </p:spPr>
        <p:txBody>
          <a:bodyPr/>
          <a:lstStyle/>
          <a:p>
            <a:pPr lvl="1">
              <a:buFont typeface="Arial" panose="020B0604020202020204" pitchFamily="34" charset="0"/>
              <a:buChar char="•"/>
            </a:pPr>
            <a:r>
              <a:rPr lang="en-US" sz="2400" b="1" dirty="0">
                <a:latin typeface="Arial" panose="020B0604020202020204" pitchFamily="34" charset="0"/>
                <a:cs typeface="Arial" panose="020B0604020202020204" pitchFamily="34" charset="0"/>
              </a:rPr>
              <a:t>Incubate</a:t>
            </a:r>
            <a:r>
              <a:rPr lang="en-US" sz="2400" dirty="0">
                <a:latin typeface="Arial" panose="020B0604020202020204" pitchFamily="34" charset="0"/>
                <a:cs typeface="Arial" panose="020B0604020202020204" pitchFamily="34" charset="0"/>
              </a:rPr>
              <a:t>: Incubation refers to stepping back from the problem to let the subconscious mind work.</a:t>
            </a:r>
          </a:p>
          <a:p>
            <a:pPr lvl="1">
              <a:buFont typeface="Arial" panose="020B0604020202020204" pitchFamily="34" charset="0"/>
              <a:buChar char="•"/>
            </a:pPr>
            <a:r>
              <a:rPr lang="en-US" sz="2400" b="1" dirty="0">
                <a:latin typeface="Arial" panose="020B0604020202020204" pitchFamily="34" charset="0"/>
                <a:cs typeface="Arial" panose="020B0604020202020204" pitchFamily="34" charset="0"/>
              </a:rPr>
              <a:t>Prototyping</a:t>
            </a:r>
            <a:r>
              <a:rPr lang="en-US" sz="2400" dirty="0">
                <a:latin typeface="Arial" panose="020B0604020202020204" pitchFamily="34" charset="0"/>
                <a:cs typeface="Arial" panose="020B0604020202020204" pitchFamily="34" charset="0"/>
              </a:rPr>
              <a:t>: Prototyping, in this study, refers to a low fidelity model of an idea. These models can be created with any type of material.</a:t>
            </a:r>
          </a:p>
          <a:p>
            <a:pPr lvl="1">
              <a:buFont typeface="Arial" panose="020B0604020202020204" pitchFamily="34" charset="0"/>
              <a:buChar char="•"/>
            </a:pPr>
            <a:r>
              <a:rPr lang="en-US" sz="2400" b="1" dirty="0">
                <a:latin typeface="Arial" panose="020B0604020202020204" pitchFamily="34" charset="0"/>
                <a:cs typeface="Arial" panose="020B0604020202020204" pitchFamily="34" charset="0"/>
              </a:rPr>
              <a:t>Sketching</a:t>
            </a:r>
            <a:r>
              <a:rPr lang="en-US" sz="2400" dirty="0">
                <a:latin typeface="Arial" panose="020B0604020202020204" pitchFamily="34" charset="0"/>
                <a:cs typeface="Arial" panose="020B0604020202020204" pitchFamily="34" charset="0"/>
              </a:rPr>
              <a:t>: Sketching refers to a rough drawing of an idea.</a:t>
            </a:r>
          </a:p>
          <a:p>
            <a:pPr lvl="1">
              <a:buFont typeface="Arial" panose="020B0604020202020204" pitchFamily="34" charset="0"/>
              <a:buChar char="•"/>
            </a:pPr>
            <a:r>
              <a:rPr lang="en-US" sz="2400" b="1" dirty="0">
                <a:latin typeface="Arial" panose="020B0604020202020204" pitchFamily="34" charset="0"/>
                <a:cs typeface="Arial" panose="020B0604020202020204" pitchFamily="34" charset="0"/>
              </a:rPr>
              <a:t>Storyboards</a:t>
            </a:r>
            <a:r>
              <a:rPr lang="en-US" sz="2400" dirty="0">
                <a:latin typeface="Arial" panose="020B0604020202020204" pitchFamily="34" charset="0"/>
                <a:cs typeface="Arial" panose="020B0604020202020204" pitchFamily="34" charset="0"/>
              </a:rPr>
              <a:t>: Storyboards are a way for designers to represent information gained in the research phase of the design process.</a:t>
            </a:r>
            <a:endParaRPr lang="bg-BG"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3600400" y="5308593"/>
            <a:ext cx="6096000" cy="646331"/>
          </a:xfrm>
          <a:prstGeom prst="rect">
            <a:avLst/>
          </a:prstGeom>
        </p:spPr>
        <p:txBody>
          <a:bodyPr>
            <a:spAutoFit/>
          </a:bodyPr>
          <a:lstStyle/>
          <a:p>
            <a:r>
              <a:rPr lang="en-US" dirty="0">
                <a:hlinkClick r:id="rId3"/>
              </a:rPr>
              <a:t>End-to-end fashion design: A guide for the fashion entrepreneur - Fibre2Fashion</a:t>
            </a:r>
            <a:endParaRPr lang="bg-BG" dirty="0"/>
          </a:p>
        </p:txBody>
      </p:sp>
    </p:spTree>
    <p:extLst>
      <p:ext uri="{BB962C8B-B14F-4D97-AF65-F5344CB8AC3E}">
        <p14:creationId xmlns:p14="http://schemas.microsoft.com/office/powerpoint/2010/main" val="3676019334"/>
      </p:ext>
    </p:extLst>
  </p:cSld>
  <p:clrMapOvr>
    <a:masterClrMapping/>
  </p:clrMapOvr>
  <p:transition spd="slow">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Картина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872" y="2411787"/>
            <a:ext cx="6083803" cy="4416869"/>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dirty="0"/>
              <a:t>Classification of innovations in TCI</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GB" dirty="0">
                <a:latin typeface="Arial" panose="020B0604020202020204" pitchFamily="34" charset="0"/>
                <a:cs typeface="Arial" panose="020B0604020202020204" pitchFamily="34" charset="0"/>
              </a:rPr>
              <a:t>Innovations in materials. </a:t>
            </a:r>
            <a:r>
              <a:rPr lang="en-US" sz="2400" dirty="0">
                <a:latin typeface="Arial" panose="020B0604020202020204" pitchFamily="34" charset="0"/>
                <a:cs typeface="Arial" panose="020B0604020202020204" pitchFamily="34" charset="0"/>
              </a:rPr>
              <a:t>Use the given </a:t>
            </a:r>
            <a:r>
              <a:rPr lang="pl-PL" sz="2400" dirty="0">
                <a:latin typeface="Arial" panose="020B0604020202020204" pitchFamily="34" charset="0"/>
                <a:cs typeface="Arial" panose="020B0604020202020204" pitchFamily="34" charset="0"/>
              </a:rPr>
              <a:t>Journey of textile fibres</a:t>
            </a:r>
            <a:r>
              <a:rPr lang="en-US" sz="2400" dirty="0">
                <a:latin typeface="Arial" panose="020B0604020202020204" pitchFamily="34" charset="0"/>
                <a:cs typeface="Arial" panose="020B0604020202020204" pitchFamily="34" charset="0"/>
              </a:rPr>
              <a:t> with different methods to force the innovative ideas.</a:t>
            </a:r>
          </a:p>
          <a:p>
            <a:pPr marL="685800" lvl="2" indent="0">
              <a:buNone/>
            </a:pPr>
            <a:endParaRPr lang="en-US" sz="900" b="1" dirty="0"/>
          </a:p>
          <a:p>
            <a:pPr marL="685800" lvl="2" indent="0">
              <a:buNone/>
            </a:pPr>
            <a:endParaRPr lang="en-GB" sz="900" b="1" dirty="0"/>
          </a:p>
        </p:txBody>
      </p:sp>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767408" y="3393951"/>
            <a:ext cx="1197764" cy="369332"/>
          </a:xfrm>
          <a:prstGeom prst="rect">
            <a:avLst/>
          </a:prstGeom>
        </p:spPr>
        <p:txBody>
          <a:bodyPr wrap="none">
            <a:spAutoFit/>
          </a:bodyPr>
          <a:lstStyle/>
          <a:p>
            <a:r>
              <a:rPr lang="en-US" dirty="0"/>
              <a:t>Sketching</a:t>
            </a:r>
            <a:endParaRPr lang="bg-BG" dirty="0"/>
          </a:p>
        </p:txBody>
      </p:sp>
      <p:sp>
        <p:nvSpPr>
          <p:cNvPr id="7" name="Правоъгълник 6"/>
          <p:cNvSpPr/>
          <p:nvPr/>
        </p:nvSpPr>
        <p:spPr>
          <a:xfrm>
            <a:off x="1250874" y="4425673"/>
            <a:ext cx="1428596" cy="369332"/>
          </a:xfrm>
          <a:prstGeom prst="rect">
            <a:avLst/>
          </a:prstGeom>
        </p:spPr>
        <p:txBody>
          <a:bodyPr wrap="none">
            <a:spAutoFit/>
          </a:bodyPr>
          <a:lstStyle/>
          <a:p>
            <a:r>
              <a:rPr lang="en-US" dirty="0"/>
              <a:t>Storyboards</a:t>
            </a:r>
            <a:endParaRPr lang="bg-BG" dirty="0"/>
          </a:p>
        </p:txBody>
      </p:sp>
      <p:sp>
        <p:nvSpPr>
          <p:cNvPr id="9" name="Правоъгълник 8"/>
          <p:cNvSpPr/>
          <p:nvPr/>
        </p:nvSpPr>
        <p:spPr>
          <a:xfrm>
            <a:off x="1791235" y="5371027"/>
            <a:ext cx="1300356" cy="369332"/>
          </a:xfrm>
          <a:prstGeom prst="rect">
            <a:avLst/>
          </a:prstGeom>
        </p:spPr>
        <p:txBody>
          <a:bodyPr wrap="none">
            <a:spAutoFit/>
          </a:bodyPr>
          <a:lstStyle/>
          <a:p>
            <a:r>
              <a:rPr lang="en-US" dirty="0"/>
              <a:t>Brainstorm</a:t>
            </a:r>
            <a:endParaRPr lang="bg-BG" dirty="0"/>
          </a:p>
        </p:txBody>
      </p:sp>
    </p:spTree>
    <p:extLst>
      <p:ext uri="{BB962C8B-B14F-4D97-AF65-F5344CB8AC3E}">
        <p14:creationId xmlns:p14="http://schemas.microsoft.com/office/powerpoint/2010/main" val="4030340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ED4E3FB-1FA4-47A2-B34D-359097772040}"/>
              </a:ext>
            </a:extLst>
          </p:cNvPr>
          <p:cNvSpPr txBox="1">
            <a:spLocks/>
          </p:cNvSpPr>
          <p:nvPr/>
        </p:nvSpPr>
        <p:spPr bwMode="auto">
          <a:xfrm>
            <a:off x="623392" y="1074637"/>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3</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Try to classify the innovations</a:t>
            </a:r>
          </a:p>
        </p:txBody>
      </p:sp>
      <p:sp>
        <p:nvSpPr>
          <p:cNvPr id="6" name="Content Placeholder 5"/>
          <p:cNvSpPr>
            <a:spLocks noGrp="1"/>
          </p:cNvSpPr>
          <p:nvPr>
            <p:ph idx="1"/>
          </p:nvPr>
        </p:nvSpPr>
        <p:spPr>
          <a:xfrm>
            <a:off x="623392" y="1646335"/>
            <a:ext cx="10972800" cy="4137028"/>
          </a:xfrm>
        </p:spPr>
        <p:txBody>
          <a:bodyPr/>
          <a:lstStyle/>
          <a:p>
            <a:pPr marL="0" indent="0">
              <a:spcBef>
                <a:spcPts val="0"/>
              </a:spcBef>
              <a:buNone/>
            </a:pPr>
            <a:r>
              <a:rPr lang="en-GB" dirty="0">
                <a:latin typeface="Arial" panose="020B0604020202020204" pitchFamily="34" charset="0"/>
                <a:cs typeface="Arial" panose="020B0604020202020204" pitchFamily="34" charset="0"/>
              </a:rPr>
              <a:t>Look at the next two examples and classify the types of innovations. Discuss on the type of given innovations using the model after the examples.</a:t>
            </a:r>
          </a:p>
          <a:p>
            <a:pPr algn="just">
              <a:spcBef>
                <a:spcPts val="0"/>
              </a:spcBef>
            </a:pPr>
            <a:r>
              <a:rPr lang="en-US" sz="2400" dirty="0">
                <a:latin typeface="Arial" panose="020B0604020202020204" pitchFamily="34" charset="0"/>
                <a:cs typeface="Arial" panose="020B0604020202020204" pitchFamily="34" charset="0"/>
                <a:hlinkClick r:id="rId4"/>
              </a:rPr>
              <a:t>Novozymes</a:t>
            </a:r>
            <a:r>
              <a:rPr lang="bg-BG"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a Danish biotech company specializing in enzymes and microorganisms, pioneered the use of enzymes in the treatment of fabrics. The company has developed and patented a technology for the treatment of “stone washed” denim jeans. This technology is based on an enzyme called cellulase, which removes some of the indigo dye from denim so as to give the fabric a worn look. Within three years, most of the denim finishing industry was using cellulase under license from Novozymes. Today, Novozymes’ technology for improving production methods and fabric finishing has been licensed worldwide. The company holds more than 4,200 active patents and patent applications, and pursues a pro-active licensing strategy to maximize royalty revenue from these IP assets.</a:t>
            </a:r>
          </a:p>
          <a:p>
            <a:pPr marL="0" indent="0">
              <a:buNone/>
            </a:pPr>
            <a:endParaRPr lang="en-US" dirty="0"/>
          </a:p>
        </p:txBody>
      </p:sp>
    </p:spTree>
    <p:extLst>
      <p:ext uri="{BB962C8B-B14F-4D97-AF65-F5344CB8AC3E}">
        <p14:creationId xmlns:p14="http://schemas.microsoft.com/office/powerpoint/2010/main" val="3381838220"/>
      </p:ext>
    </p:extLst>
  </p:cSld>
  <p:clrMapOvr>
    <a:masterClrMapping/>
  </p:clrMapOvr>
  <p:transition spd="slow">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ED4E3FB-1FA4-47A2-B34D-359097772040}"/>
              </a:ext>
            </a:extLst>
          </p:cNvPr>
          <p:cNvSpPr txBox="1">
            <a:spLocks/>
          </p:cNvSpPr>
          <p:nvPr/>
        </p:nvSpPr>
        <p:spPr bwMode="auto">
          <a:xfrm>
            <a:off x="623392" y="1074637"/>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Assignment 3</a:t>
            </a:r>
            <a:r>
              <a:rPr lang="bg-BG"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Try to classify the innovations</a:t>
            </a:r>
          </a:p>
        </p:txBody>
      </p:sp>
      <p:sp>
        <p:nvSpPr>
          <p:cNvPr id="6" name="Content Placeholder 5"/>
          <p:cNvSpPr>
            <a:spLocks noGrp="1"/>
          </p:cNvSpPr>
          <p:nvPr>
            <p:ph idx="1"/>
          </p:nvPr>
        </p:nvSpPr>
        <p:spPr>
          <a:xfrm>
            <a:off x="623392" y="1646335"/>
            <a:ext cx="10972800" cy="4137028"/>
          </a:xfrm>
        </p:spPr>
        <p:txBody>
          <a:bodyPr/>
          <a:lstStyle/>
          <a:p>
            <a:r>
              <a:rPr lang="en-US" sz="2400" dirty="0">
                <a:latin typeface="Arial" panose="020B0604020202020204" pitchFamily="34" charset="0"/>
                <a:cs typeface="Arial" panose="020B0604020202020204" pitchFamily="34" charset="0"/>
              </a:rPr>
              <a:t>The Italian company </a:t>
            </a:r>
            <a:r>
              <a:rPr lang="en-US" sz="2400" dirty="0" err="1">
                <a:latin typeface="Arial" panose="020B0604020202020204" pitchFamily="34" charset="0"/>
                <a:cs typeface="Arial" panose="020B0604020202020204" pitchFamily="34" charset="0"/>
              </a:rPr>
              <a:t>Grindi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Srl</a:t>
            </a:r>
            <a:r>
              <a:rPr lang="en-US" sz="2400" dirty="0">
                <a:latin typeface="Arial" panose="020B0604020202020204" pitchFamily="34" charset="0"/>
                <a:cs typeface="Arial" panose="020B0604020202020204" pitchFamily="34" charset="0"/>
              </a:rPr>
              <a:t>. invented </a:t>
            </a:r>
            <a:r>
              <a:rPr lang="en-US" sz="2400" dirty="0" err="1">
                <a:latin typeface="Arial" panose="020B0604020202020204" pitchFamily="34" charset="0"/>
                <a:cs typeface="Arial" panose="020B0604020202020204" pitchFamily="34" charset="0"/>
              </a:rPr>
              <a:t>Suberis</a:t>
            </a:r>
            <a:r>
              <a:rPr lang="en-US" sz="2400" dirty="0">
                <a:latin typeface="Arial" panose="020B0604020202020204" pitchFamily="34" charset="0"/>
                <a:cs typeface="Arial" panose="020B0604020202020204" pitchFamily="34" charset="0"/>
              </a:rPr>
              <a:t>, an innovative fabric made of cork, said to be as smooth as velvet, light as silk, washable, </a:t>
            </a:r>
            <a:r>
              <a:rPr lang="en-US" sz="2400" dirty="0" err="1">
                <a:latin typeface="Arial" panose="020B0604020202020204" pitchFamily="34" charset="0"/>
                <a:cs typeface="Arial" panose="020B0604020202020204" pitchFamily="34" charset="0"/>
              </a:rPr>
              <a:t>unscratchable</a:t>
            </a:r>
            <a:r>
              <a:rPr lang="en-US" sz="2400" dirty="0">
                <a:latin typeface="Arial" panose="020B0604020202020204" pitchFamily="34" charset="0"/>
                <a:cs typeface="Arial" panose="020B0604020202020204" pitchFamily="34" charset="0"/>
              </a:rPr>
              <a:t>, stain-resistant, waterproof and fireproof. After testing and codifying the treatment, </a:t>
            </a:r>
            <a:r>
              <a:rPr lang="en-US" sz="2400" dirty="0" err="1">
                <a:latin typeface="Arial" panose="020B0604020202020204" pitchFamily="34" charset="0"/>
                <a:cs typeface="Arial" panose="020B0604020202020204" pitchFamily="34" charset="0"/>
              </a:rPr>
              <a:t>Grindi</a:t>
            </a:r>
            <a:r>
              <a:rPr lang="en-US" sz="2400" dirty="0">
                <a:latin typeface="Arial" panose="020B0604020202020204" pitchFamily="34" charset="0"/>
                <a:cs typeface="Arial" panose="020B0604020202020204" pitchFamily="34" charset="0"/>
              </a:rPr>
              <a:t> filed an international patent application under the PCT in 1998 to protect its unique product in a large number of countries. The </a:t>
            </a:r>
            <a:r>
              <a:rPr lang="en-US" sz="2400" dirty="0" err="1">
                <a:latin typeface="Arial" panose="020B0604020202020204" pitchFamily="34" charset="0"/>
                <a:cs typeface="Arial" panose="020B0604020202020204" pitchFamily="34" charset="0"/>
              </a:rPr>
              <a:t>Suberis</a:t>
            </a:r>
            <a:r>
              <a:rPr lang="en-US" sz="2400" dirty="0">
                <a:latin typeface="Arial" panose="020B0604020202020204" pitchFamily="34" charset="0"/>
                <a:cs typeface="Arial" panose="020B0604020202020204" pitchFamily="34" charset="0"/>
              </a:rPr>
              <a:t> fabric is used in the manufacture of clothing, footwear and sportswear, as well as in many other application. </a:t>
            </a:r>
            <a:r>
              <a:rPr lang="en-US" sz="2400" dirty="0">
                <a:latin typeface="Arial" panose="020B0604020202020204" pitchFamily="34" charset="0"/>
                <a:cs typeface="Arial" panose="020B0604020202020204" pitchFamily="34" charset="0"/>
                <a:hlinkClick r:id="rId4"/>
              </a:rPr>
              <a:t>The story of </a:t>
            </a:r>
            <a:r>
              <a:rPr lang="en-US" dirty="0" err="1">
                <a:latin typeface="Arial" panose="020B0604020202020204" pitchFamily="34" charset="0"/>
                <a:cs typeface="Arial" panose="020B0604020202020204" pitchFamily="34" charset="0"/>
                <a:hlinkClick r:id="rId4"/>
              </a:rPr>
              <a:t>Suberis</a:t>
            </a:r>
            <a:r>
              <a:rPr lang="en-US" dirty="0">
                <a:latin typeface="Arial" panose="020B0604020202020204" pitchFamily="34" charset="0"/>
                <a:cs typeface="Arial" panose="020B0604020202020204" pitchFamily="34" charset="0"/>
                <a:hlinkClick r:id="rId4"/>
              </a:rPr>
              <a:t> International Ltd innovation</a:t>
            </a:r>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7" name="Текстово поле 6">
            <a:extLst>
              <a:ext uri="{FF2B5EF4-FFF2-40B4-BE49-F238E27FC236}">
                <a16:creationId xmlns:a16="http://schemas.microsoft.com/office/drawing/2014/main" id="{CCA5166D-FA0F-4629-9DAC-3ED9CCA133D8}"/>
              </a:ext>
            </a:extLst>
          </p:cNvPr>
          <p:cNvSpPr txBox="1"/>
          <p:nvPr/>
        </p:nvSpPr>
        <p:spPr>
          <a:xfrm>
            <a:off x="9690022" y="5487466"/>
            <a:ext cx="1458602" cy="646331"/>
          </a:xfrm>
          <a:prstGeom prst="rect">
            <a:avLst/>
          </a:prstGeom>
          <a:noFill/>
        </p:spPr>
        <p:txBody>
          <a:bodyPr wrap="square" rtlCol="0">
            <a:spAutoFit/>
          </a:bodyPr>
          <a:lstStyle/>
          <a:p>
            <a:r>
              <a:rPr lang="en-US" dirty="0"/>
              <a:t>Already exists</a:t>
            </a:r>
            <a:endParaRPr lang="bg-BG" dirty="0"/>
          </a:p>
        </p:txBody>
      </p:sp>
      <p:sp>
        <p:nvSpPr>
          <p:cNvPr id="8" name="Текстово поле 7">
            <a:extLst>
              <a:ext uri="{FF2B5EF4-FFF2-40B4-BE49-F238E27FC236}">
                <a16:creationId xmlns:a16="http://schemas.microsoft.com/office/drawing/2014/main" id="{B11D1159-B86F-4424-AD29-326D6D1F0AD4}"/>
              </a:ext>
            </a:extLst>
          </p:cNvPr>
          <p:cNvSpPr txBox="1"/>
          <p:nvPr/>
        </p:nvSpPr>
        <p:spPr>
          <a:xfrm>
            <a:off x="1006603" y="5487466"/>
            <a:ext cx="1640927" cy="646331"/>
          </a:xfrm>
          <a:prstGeom prst="rect">
            <a:avLst/>
          </a:prstGeom>
          <a:noFill/>
        </p:spPr>
        <p:txBody>
          <a:bodyPr wrap="square" rtlCol="0">
            <a:spAutoFit/>
          </a:bodyPr>
          <a:lstStyle/>
          <a:p>
            <a:r>
              <a:rPr lang="en-US" dirty="0"/>
              <a:t>Something new</a:t>
            </a:r>
            <a:endParaRPr lang="bg-BG" dirty="0"/>
          </a:p>
        </p:txBody>
      </p:sp>
      <p:pic>
        <p:nvPicPr>
          <p:cNvPr id="9" name="Картина 8">
            <a:extLst>
              <a:ext uri="{FF2B5EF4-FFF2-40B4-BE49-F238E27FC236}">
                <a16:creationId xmlns:a16="http://schemas.microsoft.com/office/drawing/2014/main" id="{C50331AE-5680-4308-B59E-960B1D5D5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5800" y="5000942"/>
            <a:ext cx="4571620" cy="1457722"/>
          </a:xfrm>
          <a:prstGeom prst="rect">
            <a:avLst/>
          </a:prstGeom>
        </p:spPr>
      </p:pic>
      <p:sp>
        <p:nvSpPr>
          <p:cNvPr id="10" name="Текстово поле 9">
            <a:extLst>
              <a:ext uri="{FF2B5EF4-FFF2-40B4-BE49-F238E27FC236}">
                <a16:creationId xmlns:a16="http://schemas.microsoft.com/office/drawing/2014/main" id="{18FB4244-7193-4B15-BCC7-3335A7256EB5}"/>
              </a:ext>
            </a:extLst>
          </p:cNvPr>
          <p:cNvSpPr txBox="1"/>
          <p:nvPr/>
        </p:nvSpPr>
        <p:spPr>
          <a:xfrm>
            <a:off x="5735960" y="4631610"/>
            <a:ext cx="2250690" cy="369332"/>
          </a:xfrm>
          <a:prstGeom prst="rect">
            <a:avLst/>
          </a:prstGeom>
          <a:noFill/>
        </p:spPr>
        <p:txBody>
          <a:bodyPr wrap="square" rtlCol="0">
            <a:spAutoFit/>
          </a:bodyPr>
          <a:lstStyle/>
          <a:p>
            <a:r>
              <a:rPr lang="en-US" dirty="0"/>
              <a:t>Modification on</a:t>
            </a:r>
            <a:endParaRPr lang="bg-BG" dirty="0"/>
          </a:p>
        </p:txBody>
      </p:sp>
    </p:spTree>
    <p:extLst>
      <p:ext uri="{BB962C8B-B14F-4D97-AF65-F5344CB8AC3E}">
        <p14:creationId xmlns:p14="http://schemas.microsoft.com/office/powerpoint/2010/main" val="878724952"/>
      </p:ext>
    </p:extLst>
  </p:cSld>
  <p:clrMapOvr>
    <a:masterClrMapping/>
  </p:clrMapOvr>
  <p:transition spd="slow">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sz="2800" dirty="0">
                <a:latin typeface="Arial" panose="020B0604020202020204" pitchFamily="34" charset="0"/>
                <a:cs typeface="Arial" panose="020B0604020202020204" pitchFamily="34" charset="0"/>
              </a:rPr>
              <a:t>Assessment of innovative ideas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buNone/>
            </a:pPr>
            <a:r>
              <a:rPr lang="en-GB" b="1" dirty="0">
                <a:latin typeface="Arial" panose="020B0604020202020204" pitchFamily="34" charset="0"/>
                <a:cs typeface="Arial" panose="020B0604020202020204" pitchFamily="34" charset="0"/>
              </a:rPr>
              <a:t>11 STEPS of innovative idea assessment</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Financial performance (FP), the achievement of the financial objectives outlined, including profitability, recovery period, sales, profits, global profitability and return on investment.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Technical performance (TP), level of adequacy of the product.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Customer performance (CP), degree of acceptance of the product by the consumer, satisfaction.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Market performance (MP), as measured by national market share, foreign market share, revenue, the accuracy of market forecasts.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Product performance (PP), the commercial result of a project of innovation, quality, competitive advantages and launch on time is evaluated. </a:t>
            </a:r>
          </a:p>
          <a:p>
            <a:pPr lvl="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373471"/>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descr="Картина, която съдържа закрито, електроника, клавиатура&#10;&#10;Описанието е генерирано автоматично">
            <a:extLst>
              <a:ext uri="{FF2B5EF4-FFF2-40B4-BE49-F238E27FC236}">
                <a16:creationId xmlns:a16="http://schemas.microsoft.com/office/drawing/2014/main" id="{10111C0E-5D06-4952-9EAD-B00A9AC79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844824"/>
            <a:ext cx="5567019" cy="3528392"/>
          </a:xfrm>
          <a:prstGeom prst="rect">
            <a:avLst/>
          </a:prstGeom>
        </p:spPr>
      </p:pic>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Innovations in T&amp;C</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5040560" cy="3168056"/>
          </a:xfrm>
        </p:spPr>
        <p:txBody>
          <a:bodyPr/>
          <a:lstStyle/>
          <a:p>
            <a:pPr marL="0" indent="0" algn="just">
              <a:spcBef>
                <a:spcPts val="0"/>
              </a:spcBef>
              <a:buNone/>
            </a:pPr>
            <a:r>
              <a:rPr lang="en-US" dirty="0">
                <a:latin typeface="Arial" panose="020B0604020202020204" pitchFamily="34" charset="0"/>
                <a:cs typeface="Arial" panose="020B0604020202020204" pitchFamily="34" charset="0"/>
              </a:rPr>
              <a:t>Radical innovation is a fundamental breakthrough in science and/or technology, followed by a reduction to practice, followed by a practical and economical means to produce the innovations in products or services, followed by a widespread acceptance in the marketplace of the products or services.</a:t>
            </a:r>
            <a:r>
              <a:rPr lang="en-US" sz="2100" dirty="0">
                <a:latin typeface="Arial" panose="020B0604020202020204" pitchFamily="34" charset="0"/>
                <a:cs typeface="Arial" panose="020B0604020202020204" pitchFamily="34" charset="0"/>
              </a:rPr>
              <a:t> </a:t>
            </a:r>
          </a:p>
          <a:p>
            <a:pPr marL="0" indent="0" algn="just">
              <a:spcBef>
                <a:spcPts val="0"/>
              </a:spcBef>
              <a:buNone/>
            </a:pPr>
            <a:r>
              <a:rPr lang="en-US" dirty="0">
                <a:latin typeface="Arial" panose="020B0604020202020204" pitchFamily="34" charset="0"/>
                <a:cs typeface="Arial" panose="020B0604020202020204" pitchFamily="34" charset="0"/>
              </a:rPr>
              <a:t>Incremental innovation is the process of making minor improvements to existing products, services, processes or methods.</a:t>
            </a:r>
          </a:p>
          <a:p>
            <a:endParaRPr lang="en-US" b="1" dirty="0"/>
          </a:p>
          <a:p>
            <a:endParaRPr lang="en-US"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6040326"/>
      </p:ext>
    </p:extLst>
  </p:cSld>
  <p:clrMapOvr>
    <a:masterClrMapping/>
  </p:clrMapOvr>
  <p:transition spd="slow">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sz="2800" dirty="0">
                <a:latin typeface="Arial" panose="020B0604020202020204" pitchFamily="34" charset="0"/>
                <a:cs typeface="Arial" panose="020B0604020202020204" pitchFamily="34" charset="0"/>
              </a:rPr>
              <a:t>Assessment of innovative ideas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buNone/>
            </a:pPr>
            <a:r>
              <a:rPr lang="en-GB" b="1" dirty="0">
                <a:latin typeface="Arial" panose="020B0604020202020204" pitchFamily="34" charset="0"/>
                <a:cs typeface="Arial" panose="020B0604020202020204" pitchFamily="34" charset="0"/>
              </a:rPr>
              <a:t>11 STEPS of innovative ideas’ assessment</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Operational performance (OP), reflects how the innovation project was executed. </a:t>
            </a:r>
          </a:p>
          <a:p>
            <a:pPr lvl="1" algn="just">
              <a:spcBef>
                <a:spcPts val="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Ece</a:t>
            </a:r>
            <a:r>
              <a:rPr lang="en-US" sz="2400" dirty="0">
                <a:latin typeface="Arial" panose="020B0604020202020204" pitchFamily="34" charset="0"/>
                <a:cs typeface="Arial" panose="020B0604020202020204" pitchFamily="34" charset="0"/>
              </a:rPr>
              <a:t>: Efficiency, evaluates the success of an innovation. </a:t>
            </a:r>
          </a:p>
          <a:p>
            <a:pPr lvl="1" algn="just">
              <a:spcBef>
                <a:spcPts val="0"/>
              </a:spcBef>
              <a:buFont typeface="Arial" panose="020B0604020202020204" pitchFamily="34" charset="0"/>
              <a:buChar char="•"/>
            </a:pPr>
            <a:r>
              <a:rPr lang="en-US" sz="2400" dirty="0" err="1">
                <a:latin typeface="Arial" panose="020B0604020202020204" pitchFamily="34" charset="0"/>
                <a:cs typeface="Arial" panose="020B0604020202020204" pitchFamily="34" charset="0"/>
              </a:rPr>
              <a:t>Eca</a:t>
            </a:r>
            <a:r>
              <a:rPr lang="en-US" sz="2400" dirty="0">
                <a:latin typeface="Arial" panose="020B0604020202020204" pitchFamily="34" charset="0"/>
                <a:cs typeface="Arial" panose="020B0604020202020204" pitchFamily="34" charset="0"/>
              </a:rPr>
              <a:t>: Efficiency, evaluates the effort made to achieve that success.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Sales performance (SP), consists of revenue, market share, and growth in sales against targets.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Profitability (</a:t>
            </a:r>
            <a:r>
              <a:rPr lang="en-US" sz="2400" dirty="0" err="1">
                <a:latin typeface="Arial" panose="020B0604020202020204" pitchFamily="34" charset="0"/>
                <a:cs typeface="Arial" panose="020B0604020202020204" pitchFamily="34" charset="0"/>
              </a:rPr>
              <a:t>Pr</a:t>
            </a:r>
            <a:r>
              <a:rPr lang="en-US" sz="2400" dirty="0">
                <a:latin typeface="Arial" panose="020B0604020202020204" pitchFamily="34" charset="0"/>
                <a:cs typeface="Arial" panose="020B0604020202020204" pitchFamily="34" charset="0"/>
              </a:rPr>
              <a:t>), is measured by the level of benefits and profits against objectives.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Window of opportunities (WO), in new product categories and new markets.</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190368"/>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68594" y="1263836"/>
            <a:ext cx="8870776" cy="1027113"/>
          </a:xfrm>
        </p:spPr>
        <p:txBody>
          <a:bodyPr/>
          <a:lstStyle/>
          <a:p>
            <a:r>
              <a:rPr lang="en-US" sz="2800" dirty="0">
                <a:latin typeface="Arial" panose="020B0604020202020204" pitchFamily="34" charset="0"/>
                <a:cs typeface="Arial" panose="020B0604020202020204" pitchFamily="34" charset="0"/>
              </a:rPr>
              <a:t>Assessment of innovative ideas. </a:t>
            </a:r>
            <a:r>
              <a:rPr lang="en-GB" sz="2800" dirty="0">
                <a:latin typeface="Arial" panose="020B0604020202020204" pitchFamily="34" charset="0"/>
                <a:cs typeface="Arial" panose="020B0604020202020204" pitchFamily="34" charset="0"/>
              </a:rPr>
              <a:t>Metrics for innovation ideas</a:t>
            </a:r>
            <a:br>
              <a:rPr lang="en-GB" sz="2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335360" y="2160167"/>
            <a:ext cx="10972800" cy="4137028"/>
          </a:xfrm>
        </p:spPr>
        <p:txBody>
          <a:bodyPr/>
          <a:lstStyle/>
          <a:p>
            <a:pPr marL="342900" lvl="1" indent="0">
              <a:buNone/>
            </a:pPr>
            <a:r>
              <a:rPr lang="en-US" sz="2400" b="1" dirty="0">
                <a:latin typeface="Arial" panose="020B0604020202020204" pitchFamily="34" charset="0"/>
                <a:cs typeface="Arial" panose="020B0604020202020204" pitchFamily="34" charset="0"/>
              </a:rPr>
              <a:t>Qualitative metrics and provocative questions:</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Do we have a broad enough range of models of technology possibilities, tacit knowledge models, and societal trends?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How good are we at creating an open sandbox that can accommodate a tremendous range of possible concepts and ideas?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Are we encouraging people sufficiently to share their ideas?</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738275"/>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r>
              <a:rPr lang="en-US" sz="2800" dirty="0">
                <a:latin typeface="Arial" panose="020B0604020202020204" pitchFamily="34" charset="0"/>
                <a:cs typeface="Arial" panose="020B0604020202020204" pitchFamily="34" charset="0"/>
              </a:rPr>
              <a:t>Assessment of innovative ideas. </a:t>
            </a:r>
            <a:r>
              <a:rPr lang="en-GB" sz="2800" dirty="0">
                <a:latin typeface="Arial" panose="020B0604020202020204" pitchFamily="34" charset="0"/>
                <a:cs typeface="Arial" panose="020B0604020202020204" pitchFamily="34" charset="0"/>
              </a:rPr>
              <a:t>Metrics for innovation ideas</a:t>
            </a:r>
            <a:br>
              <a:rPr lang="en-GB"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191344" y="1556792"/>
            <a:ext cx="11391056" cy="4137028"/>
          </a:xfrm>
        </p:spPr>
        <p:txBody>
          <a:bodyPr/>
          <a:lstStyle/>
          <a:p>
            <a:pPr marL="342900" lvl="1" indent="0">
              <a:buNone/>
            </a:pPr>
            <a:r>
              <a:rPr lang="en-US" sz="2400" b="1" dirty="0">
                <a:latin typeface="Arial" panose="020B0604020202020204" pitchFamily="34" charset="0"/>
                <a:cs typeface="Arial" panose="020B0604020202020204" pitchFamily="34" charset="0"/>
              </a:rPr>
              <a:t>Quantitative innovation metrics: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ideas developed;</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ideas contributed by our staff;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ideas introduced;</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Percent of ideas from outside;</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people inside the organization who are participating in the ideation process;</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people from outside the organization who are participating in the ideation process;</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ideas collected in the ‘idea gathering’ system;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collected ideas that were developed further; </a:t>
            </a:r>
          </a:p>
          <a:p>
            <a:pPr lvl="1" algn="just">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Number of collected ideas that were implemented.</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58187"/>
      </p:ext>
    </p:extLst>
  </p:cSld>
  <p:clrMapOvr>
    <a:masterClrMapping/>
  </p:clrMapOvr>
  <p:transition spd="slow">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sz="2800" dirty="0">
                <a:latin typeface="Arial" panose="020B0604020202020204" pitchFamily="34" charset="0"/>
                <a:cs typeface="Arial" panose="020B0604020202020204" pitchFamily="34" charset="0"/>
              </a:rPr>
              <a:t>Assessment of innovative ideas. </a:t>
            </a:r>
            <a:r>
              <a:rPr lang="en-GB" sz="2800" dirty="0">
                <a:latin typeface="Arial" panose="020B0604020202020204" pitchFamily="34" charset="0"/>
                <a:cs typeface="Arial" panose="020B0604020202020204" pitchFamily="34" charset="0"/>
              </a:rPr>
              <a:t>Metrics for innovation ideas</a:t>
            </a:r>
            <a:endParaRPr lang="en-US" sz="2800"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47128" y="1877503"/>
            <a:ext cx="11737304" cy="4137028"/>
          </a:xfrm>
        </p:spPr>
        <p:txBody>
          <a:bodyPr/>
          <a:lstStyle/>
          <a:p>
            <a:pPr marL="342900" lvl="1" indent="285750" algn="just">
              <a:spcBef>
                <a:spcPts val="0"/>
              </a:spcBef>
              <a:buNone/>
            </a:pPr>
            <a:r>
              <a:rPr lang="en-US" sz="2400" b="1" dirty="0">
                <a:latin typeface="Arial" panose="020B0604020202020204" pitchFamily="34" charset="0"/>
                <a:cs typeface="Arial" panose="020B0604020202020204" pitchFamily="34" charset="0"/>
              </a:rPr>
              <a:t>Resource view:</a:t>
            </a:r>
          </a:p>
          <a:p>
            <a:pPr lvl="2" algn="just">
              <a:spcBef>
                <a:spcPts val="0"/>
              </a:spcBef>
            </a:pPr>
            <a:r>
              <a:rPr lang="en-US" sz="2400" i="1" dirty="0">
                <a:latin typeface="Arial" panose="020B0604020202020204" pitchFamily="34" charset="0"/>
                <a:cs typeface="Arial" panose="020B0604020202020204" pitchFamily="34" charset="0"/>
              </a:rPr>
              <a:t>Inputs</a:t>
            </a:r>
            <a:r>
              <a:rPr lang="en-US" sz="2400" dirty="0">
                <a:latin typeface="Arial" panose="020B0604020202020204" pitchFamily="34" charset="0"/>
                <a:cs typeface="Arial" panose="020B0604020202020204" pitchFamily="34" charset="0"/>
              </a:rPr>
              <a:t>: Capital, Talent, Time Percentage of capital that is invested in innovation activities such as submitting and reviewing ideas for new products and services and developing ideas through an innovation pipeline Number of entrepreneurs in the company, i.e. individuals who have previously started a business, either within the company or before joining the company Percentage of workforce time that is currently dedicated to innovation projects.</a:t>
            </a:r>
          </a:p>
          <a:p>
            <a:pPr lvl="2" algn="just">
              <a:spcBef>
                <a:spcPts val="0"/>
              </a:spcBef>
            </a:pPr>
            <a:r>
              <a:rPr lang="en-US" sz="2400" i="1" dirty="0">
                <a:latin typeface="Arial" panose="020B0604020202020204" pitchFamily="34" charset="0"/>
                <a:cs typeface="Arial" panose="020B0604020202020204" pitchFamily="34" charset="0"/>
              </a:rPr>
              <a:t>Output</a:t>
            </a:r>
            <a:r>
              <a:rPr lang="en-US" sz="2400" dirty="0">
                <a:latin typeface="Arial" panose="020B0604020202020204" pitchFamily="34" charset="0"/>
                <a:cs typeface="Arial" panose="020B0604020202020204" pitchFamily="34" charset="0"/>
              </a:rPr>
              <a:t>: Return on investment Number of new products, services, and businesses launched in the past year Percentage of revenue from products or services introduced in the past three years Share of wealth, i.e., the change in the company’s market value during the past year divided by the change in the total industry’s market value during the same period.</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307168"/>
      </p:ext>
    </p:extLst>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sz="2800" dirty="0">
                <a:latin typeface="Arial" panose="020B0604020202020204" pitchFamily="34" charset="0"/>
                <a:cs typeface="Arial" panose="020B0604020202020204" pitchFamily="34" charset="0"/>
              </a:rPr>
              <a:t>Assessment of innovative ideas. </a:t>
            </a:r>
            <a:r>
              <a:rPr lang="en-GB" sz="2800" dirty="0">
                <a:latin typeface="Arial" panose="020B0604020202020204" pitchFamily="34" charset="0"/>
                <a:cs typeface="Arial" panose="020B0604020202020204" pitchFamily="34" charset="0"/>
              </a:rPr>
              <a:t>Metrics for innovation ideas</a:t>
            </a:r>
            <a:endParaRPr lang="en-US" sz="2800"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119336" y="1973036"/>
            <a:ext cx="11737304" cy="4137028"/>
          </a:xfrm>
        </p:spPr>
        <p:txBody>
          <a:bodyPr/>
          <a:lstStyle/>
          <a:p>
            <a:pPr marL="342900" lvl="1" indent="198438" algn="just">
              <a:spcBef>
                <a:spcPts val="0"/>
              </a:spcBef>
              <a:buNone/>
            </a:pPr>
            <a:r>
              <a:rPr lang="en-US" sz="2400" b="1" dirty="0">
                <a:latin typeface="Arial" panose="020B0604020202020204" pitchFamily="34" charset="0"/>
                <a:cs typeface="Arial" panose="020B0604020202020204" pitchFamily="34" charset="0"/>
              </a:rPr>
              <a:t>Capability view: </a:t>
            </a:r>
          </a:p>
          <a:p>
            <a:pPr lvl="2" algn="just">
              <a:spcBef>
                <a:spcPts val="0"/>
              </a:spcBef>
            </a:pPr>
            <a:r>
              <a:rPr lang="en-US" sz="2400" i="1" dirty="0">
                <a:latin typeface="Arial" panose="020B0604020202020204" pitchFamily="34" charset="0"/>
                <a:cs typeface="Arial" panose="020B0604020202020204" pitchFamily="34" charset="0"/>
              </a:rPr>
              <a:t>Inputs</a:t>
            </a:r>
            <a:r>
              <a:rPr lang="en-US" sz="2400" dirty="0">
                <a:latin typeface="Arial" panose="020B0604020202020204" pitchFamily="34" charset="0"/>
                <a:cs typeface="Arial" panose="020B0604020202020204" pitchFamily="34" charset="0"/>
              </a:rPr>
              <a:t>: Preconditions Percentage of employees for whom innovation is a key performance goal Percentage of employees who have received training in innovation—for example, instruction in estimating market potential of an idea Number of innovation tools and methodologies available to employees Capability View Resource View Preconditions Processes Renewal Resources ROI Leadership View.</a:t>
            </a:r>
          </a:p>
          <a:p>
            <a:pPr lvl="2" algn="just">
              <a:spcBef>
                <a:spcPts val="0"/>
              </a:spcBef>
            </a:pPr>
            <a:r>
              <a:rPr lang="en-US" sz="2400" i="1" dirty="0">
                <a:latin typeface="Arial" panose="020B0604020202020204" pitchFamily="34" charset="0"/>
                <a:cs typeface="Arial" panose="020B0604020202020204" pitchFamily="34" charset="0"/>
              </a:rPr>
              <a:t>Output</a:t>
            </a:r>
            <a:r>
              <a:rPr lang="en-US" sz="2400" dirty="0">
                <a:latin typeface="Arial" panose="020B0604020202020204" pitchFamily="34" charset="0"/>
                <a:cs typeface="Arial" panose="020B0604020202020204" pitchFamily="34" charset="0"/>
              </a:rPr>
              <a:t>: Renewal Number of new competencies (i.e. distinctive skills and knowledge domains that spawn innovation) measured as a simple count among a threshold proportion of employees Number of strategic options (i.e. newly created opportunities to significantly advance an existing business) Number of new markets entered in past year.</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652918"/>
      </p:ext>
    </p:extLst>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8870776" cy="1027113"/>
          </a:xfrm>
        </p:spPr>
        <p:txBody>
          <a:bodyPr/>
          <a:lstStyle/>
          <a:p>
            <a:pPr lvl="0"/>
            <a:r>
              <a:rPr lang="en-US" sz="2800" dirty="0">
                <a:latin typeface="Arial" panose="020B0604020202020204" pitchFamily="34" charset="0"/>
                <a:cs typeface="Arial" panose="020B0604020202020204" pitchFamily="34" charset="0"/>
              </a:rPr>
              <a:t>Assessment of innovative ideas. </a:t>
            </a:r>
            <a:r>
              <a:rPr lang="en-GB" sz="2800" dirty="0">
                <a:latin typeface="Arial" panose="020B0604020202020204" pitchFamily="34" charset="0"/>
                <a:cs typeface="Arial" panose="020B0604020202020204" pitchFamily="34" charset="0"/>
              </a:rPr>
              <a:t>Metrics for innovation ideas</a:t>
            </a:r>
            <a:endParaRPr lang="en-US" sz="2800" dirty="0"/>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11221" y="1970312"/>
            <a:ext cx="11737304" cy="4137028"/>
          </a:xfrm>
        </p:spPr>
        <p:txBody>
          <a:bodyPr/>
          <a:lstStyle/>
          <a:p>
            <a:pPr marL="342900" lvl="1" indent="198438" algn="just">
              <a:spcBef>
                <a:spcPts val="0"/>
              </a:spcBef>
              <a:buNone/>
            </a:pPr>
            <a:r>
              <a:rPr lang="en-US" sz="2400" b="1" dirty="0">
                <a:latin typeface="Arial" panose="020B0604020202020204" pitchFamily="34" charset="0"/>
                <a:cs typeface="Arial" panose="020B0604020202020204" pitchFamily="34" charset="0"/>
              </a:rPr>
              <a:t>Processes:</a:t>
            </a:r>
          </a:p>
          <a:p>
            <a:pPr lvl="2" algn="just">
              <a:spcBef>
                <a:spcPts val="0"/>
              </a:spcBef>
            </a:pPr>
            <a:r>
              <a:rPr lang="en-US" sz="2400" dirty="0">
                <a:latin typeface="Arial" panose="020B0604020202020204" pitchFamily="34" charset="0"/>
                <a:cs typeface="Arial" panose="020B0604020202020204" pitchFamily="34" charset="0"/>
              </a:rPr>
              <a:t>Number of ideas submitted by employees in the past three, six, and twelve months.</a:t>
            </a:r>
          </a:p>
          <a:p>
            <a:pPr lvl="2" algn="just">
              <a:spcBef>
                <a:spcPts val="0"/>
              </a:spcBef>
            </a:pPr>
            <a:r>
              <a:rPr lang="en-US" sz="2400" dirty="0">
                <a:latin typeface="Arial" panose="020B0604020202020204" pitchFamily="34" charset="0"/>
                <a:cs typeface="Arial" panose="020B0604020202020204" pitchFamily="34" charset="0"/>
              </a:rPr>
              <a:t>Ratio of successful ideas to ideas submitted.</a:t>
            </a:r>
          </a:p>
          <a:p>
            <a:pPr lvl="2" algn="just">
              <a:spcBef>
                <a:spcPts val="0"/>
              </a:spcBef>
            </a:pPr>
            <a:r>
              <a:rPr lang="en-US" sz="2400" dirty="0">
                <a:latin typeface="Arial" panose="020B0604020202020204" pitchFamily="34" charset="0"/>
                <a:cs typeface="Arial" panose="020B0604020202020204" pitchFamily="34" charset="0"/>
              </a:rPr>
              <a:t>Number of ongoing experiments and ventures. </a:t>
            </a:r>
          </a:p>
          <a:p>
            <a:pPr lvl="2" algn="just">
              <a:spcBef>
                <a:spcPts val="0"/>
              </a:spcBef>
            </a:pPr>
            <a:r>
              <a:rPr lang="en-US" sz="2400" dirty="0">
                <a:latin typeface="Arial" panose="020B0604020202020204" pitchFamily="34" charset="0"/>
                <a:cs typeface="Arial" panose="020B0604020202020204" pitchFamily="34" charset="0"/>
              </a:rPr>
              <a:t>Average time from idea submission to commercial launch.</a:t>
            </a: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3563403"/>
      </p:ext>
    </p:extLst>
  </p:cSld>
  <p:clrMapOvr>
    <a:masterClrMapping/>
  </p:clrMapOvr>
  <p:transition spd="slow">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767408" y="962023"/>
            <a:ext cx="8870776" cy="1027113"/>
          </a:xfrm>
        </p:spPr>
        <p:txBody>
          <a:bodyPr/>
          <a:lstStyle/>
          <a:p>
            <a:pPr>
              <a:spcBef>
                <a:spcPts val="0"/>
              </a:spcBef>
            </a:pPr>
            <a:r>
              <a:rPr lang="pl-PL" sz="2800" dirty="0">
                <a:latin typeface="Arial" panose="020B0604020202020204" pitchFamily="34" charset="0"/>
                <a:cs typeface="Arial" panose="020B0604020202020204" pitchFamily="34" charset="0"/>
              </a:rPr>
              <a:t>Creative </a:t>
            </a:r>
            <a:r>
              <a:rPr lang="en-US" sz="2800" dirty="0">
                <a:latin typeface="Arial" panose="020B0604020202020204" pitchFamily="34" charset="0"/>
                <a:cs typeface="Arial" panose="020B0604020202020204" pitchFamily="34" charset="0"/>
              </a:rPr>
              <a:t>p</a:t>
            </a:r>
            <a:r>
              <a:rPr lang="pl-PL" sz="2800" dirty="0">
                <a:latin typeface="Arial" panose="020B0604020202020204" pitchFamily="34" charset="0"/>
                <a:cs typeface="Arial" panose="020B0604020202020204" pitchFamily="34" charset="0"/>
              </a:rPr>
              <a:t>roblem </a:t>
            </a:r>
            <a:r>
              <a:rPr lang="en-US" sz="2800" dirty="0">
                <a:latin typeface="Arial" panose="020B0604020202020204" pitchFamily="34" charset="0"/>
                <a:cs typeface="Arial" panose="020B0604020202020204" pitchFamily="34" charset="0"/>
              </a:rPr>
              <a:t>s</a:t>
            </a:r>
            <a:r>
              <a:rPr lang="pl-PL" sz="2800" dirty="0">
                <a:latin typeface="Arial" panose="020B0604020202020204" pitchFamily="34" charset="0"/>
                <a:cs typeface="Arial" panose="020B0604020202020204" pitchFamily="34" charset="0"/>
              </a:rPr>
              <a:t>olving</a:t>
            </a:r>
            <a:r>
              <a:rPr lang="en-US" sz="2800" dirty="0">
                <a:latin typeface="Arial" panose="020B0604020202020204" pitchFamily="34" charset="0"/>
                <a:cs typeface="Arial" panose="020B0604020202020204" pitchFamily="34" charset="0"/>
              </a:rPr>
              <a:t> in your business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767408" y="1700808"/>
            <a:ext cx="10972800" cy="4137028"/>
          </a:xfrm>
        </p:spPr>
        <p:txBody>
          <a:bodyPr/>
          <a:lstStyle/>
          <a:p>
            <a:pPr marL="457200" indent="-457200">
              <a:spcBef>
                <a:spcPts val="0"/>
              </a:spcBef>
              <a:buAutoNum type="arabicPeriod"/>
            </a:pPr>
            <a:r>
              <a:rPr lang="en-US" sz="2400" dirty="0">
                <a:latin typeface="Arial" panose="020B0604020202020204" pitchFamily="34" charset="0"/>
                <a:cs typeface="Arial" panose="020B0604020202020204" pitchFamily="34" charset="0"/>
              </a:rPr>
              <a:t>Mess finding an effort to identify a situation that presents a challenge. </a:t>
            </a:r>
          </a:p>
          <a:p>
            <a:pPr marL="457200" indent="-457200">
              <a:spcBef>
                <a:spcPts val="0"/>
              </a:spcBef>
              <a:buAutoNum type="arabicPeriod"/>
            </a:pPr>
            <a:r>
              <a:rPr lang="en-US" sz="2400" dirty="0">
                <a:latin typeface="Arial" panose="020B0604020202020204" pitchFamily="34" charset="0"/>
                <a:cs typeface="Arial" panose="020B0604020202020204" pitchFamily="34" charset="0"/>
              </a:rPr>
              <a:t>Data finding an effort to identify all known facts related to the situation; to seek and identify information that is not known but essential to the situation is identified and sought. </a:t>
            </a:r>
          </a:p>
          <a:p>
            <a:pPr marL="457200" indent="-457200">
              <a:spcBef>
                <a:spcPts val="0"/>
              </a:spcBef>
              <a:buAutoNum type="arabicPeriod"/>
            </a:pPr>
            <a:r>
              <a:rPr lang="en-US" sz="2400" dirty="0">
                <a:latin typeface="Arial" panose="020B0604020202020204" pitchFamily="34" charset="0"/>
                <a:cs typeface="Arial" panose="020B0604020202020204" pitchFamily="34" charset="0"/>
              </a:rPr>
              <a:t>Problem Finding an effort to identify all the possible problem statements and then to isolate the most important or underlying problem. </a:t>
            </a:r>
          </a:p>
          <a:p>
            <a:pPr marL="457200" indent="-457200">
              <a:spcBef>
                <a:spcPts val="0"/>
              </a:spcBef>
              <a:buAutoNum type="arabicPeriod"/>
            </a:pPr>
            <a:r>
              <a:rPr lang="en-US" sz="2400" dirty="0">
                <a:latin typeface="Arial" panose="020B0604020202020204" pitchFamily="34" charset="0"/>
                <a:cs typeface="Arial" panose="020B0604020202020204" pitchFamily="34" charset="0"/>
              </a:rPr>
              <a:t>Idea finding an effort to identify as many solutions to the problem statement as possible. </a:t>
            </a:r>
          </a:p>
          <a:p>
            <a:pPr marL="457200" indent="-457200">
              <a:spcBef>
                <a:spcPts val="0"/>
              </a:spcBef>
              <a:buAutoNum type="arabicPeriod"/>
            </a:pPr>
            <a:r>
              <a:rPr lang="en-US" sz="2400" dirty="0">
                <a:latin typeface="Arial" panose="020B0604020202020204" pitchFamily="34" charset="0"/>
                <a:cs typeface="Arial" panose="020B0604020202020204" pitchFamily="34" charset="0"/>
              </a:rPr>
              <a:t>Solution finding using a list of selected criteria to choose the best solution(s) for action. </a:t>
            </a:r>
          </a:p>
          <a:p>
            <a:pPr marL="457200" indent="-457200">
              <a:spcBef>
                <a:spcPts val="0"/>
              </a:spcBef>
              <a:buAutoNum type="arabicPeriod"/>
            </a:pPr>
            <a:r>
              <a:rPr lang="en-US" sz="2400" dirty="0">
                <a:latin typeface="Arial" panose="020B0604020202020204" pitchFamily="34" charset="0"/>
                <a:cs typeface="Arial" panose="020B0604020202020204" pitchFamily="34" charset="0"/>
              </a:rPr>
              <a:t>Acceptance Finding making every effort to gain acceptance for the solution, determine a plan of action, and implement the solution. </a:t>
            </a: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832574"/>
      </p:ext>
    </p:extLst>
  </p:cSld>
  <p:clrMapOvr>
    <a:masterClrMapping/>
  </p:clrMapOvr>
  <p:transition spd="slow">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dirty="0">
                <a:latin typeface="Arial" panose="020B0604020202020204" pitchFamily="34" charset="0"/>
                <a:cs typeface="Arial" panose="020B0604020202020204" pitchFamily="34" charset="0"/>
              </a:rPr>
              <a:t>Steps in programs and contests for TCI innovations</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sz="2400" dirty="0">
                <a:latin typeface="Arial" panose="020B0604020202020204" pitchFamily="34" charset="0"/>
                <a:cs typeface="Arial" panose="020B0604020202020204" pitchFamily="34" charset="0"/>
              </a:rPr>
              <a:t>I</a:t>
            </a:r>
            <a:r>
              <a:rPr lang="pl-PL" sz="2400" dirty="0">
                <a:latin typeface="Arial" panose="020B0604020202020204" pitchFamily="34" charset="0"/>
                <a:cs typeface="Arial" panose="020B0604020202020204" pitchFamily="34" charset="0"/>
              </a:rPr>
              <a:t>deation </a:t>
            </a:r>
            <a:r>
              <a:rPr lang="en-US" sz="2400" dirty="0">
                <a:latin typeface="Arial" panose="020B0604020202020204" pitchFamily="34" charset="0"/>
                <a:cs typeface="Arial" panose="020B0604020202020204" pitchFamily="34" charset="0"/>
              </a:rPr>
              <a:t>s</a:t>
            </a:r>
            <a:r>
              <a:rPr lang="pl-PL" sz="2400" dirty="0">
                <a:latin typeface="Arial" panose="020B0604020202020204" pitchFamily="34" charset="0"/>
                <a:cs typeface="Arial" panose="020B0604020202020204" pitchFamily="34" charset="0"/>
              </a:rPr>
              <a:t>tartup</a:t>
            </a:r>
            <a:r>
              <a:rPr lang="en-US" sz="24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pl-PL" sz="2400" dirty="0">
                <a:latin typeface="Arial" panose="020B0604020202020204" pitchFamily="34" charset="0"/>
                <a:cs typeface="Arial" panose="020B0604020202020204" pitchFamily="34" charset="0"/>
              </a:rPr>
              <a:t>Proof of </a:t>
            </a:r>
            <a:r>
              <a:rPr lang="en-US" sz="2400" dirty="0">
                <a:latin typeface="Arial" panose="020B0604020202020204" pitchFamily="34" charset="0"/>
                <a:cs typeface="Arial" panose="020B0604020202020204" pitchFamily="34" charset="0"/>
              </a:rPr>
              <a:t>c</a:t>
            </a:r>
            <a:r>
              <a:rPr lang="pl-PL" sz="2400" dirty="0">
                <a:latin typeface="Arial" panose="020B0604020202020204" pitchFamily="34" charset="0"/>
                <a:cs typeface="Arial" panose="020B0604020202020204" pitchFamily="34" charset="0"/>
              </a:rPr>
              <a:t>oncept</a:t>
            </a:r>
            <a:r>
              <a:rPr lang="bg-BG" sz="24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Deployed solution which requires further scaling up.</a:t>
            </a:r>
          </a:p>
          <a:p>
            <a:r>
              <a:rPr lang="en-US" sz="2400" dirty="0">
                <a:latin typeface="Arial" panose="020B0604020202020204" pitchFamily="34" charset="0"/>
                <a:cs typeface="Arial" panose="020B0604020202020204" pitchFamily="34" charset="0"/>
              </a:rPr>
              <a:t>S</a:t>
            </a:r>
            <a:r>
              <a:rPr lang="pl-PL" sz="2400" dirty="0">
                <a:latin typeface="Arial" panose="020B0604020202020204" pitchFamily="34" charset="0"/>
                <a:cs typeface="Arial" panose="020B0604020202020204" pitchFamily="34" charset="0"/>
              </a:rPr>
              <a:t>howcas</a:t>
            </a:r>
            <a:r>
              <a:rPr lang="en-US" sz="2400" dirty="0">
                <a:latin typeface="Arial" panose="020B0604020202020204" pitchFamily="34" charset="0"/>
                <a:cs typeface="Arial" panose="020B0604020202020204" pitchFamily="34" charset="0"/>
              </a:rPr>
              <a:t>e</a:t>
            </a:r>
            <a:r>
              <a:rPr lang="pl-PL" sz="2400" dirty="0">
                <a:latin typeface="Arial" panose="020B0604020202020204" pitchFamily="34" charset="0"/>
                <a:cs typeface="Arial" panose="020B0604020202020204" pitchFamily="34" charset="0"/>
              </a:rPr>
              <a:t> some measurable impact</a:t>
            </a:r>
            <a:r>
              <a:rPr lang="en-US" sz="2400"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pl-PL" sz="2400" dirty="0">
                <a:latin typeface="Arial" panose="020B0604020202020204" pitchFamily="34" charset="0"/>
                <a:cs typeface="Arial" panose="020B0604020202020204" pitchFamily="34" charset="0"/>
              </a:rPr>
              <a:t>Green </a:t>
            </a:r>
            <a:r>
              <a:rPr lang="en-US" sz="2400" dirty="0">
                <a:latin typeface="Arial" panose="020B0604020202020204" pitchFamily="34" charset="0"/>
                <a:cs typeface="Arial" panose="020B0604020202020204" pitchFamily="34" charset="0"/>
              </a:rPr>
              <a:t>t</a:t>
            </a:r>
            <a:r>
              <a:rPr lang="pl-PL" sz="2400" dirty="0">
                <a:latin typeface="Arial" panose="020B0604020202020204" pitchFamily="34" charset="0"/>
                <a:cs typeface="Arial" panose="020B0604020202020204" pitchFamily="34" charset="0"/>
              </a:rPr>
              <a:t>echnology</a:t>
            </a:r>
            <a:r>
              <a:rPr lang="en-US" sz="2400" dirty="0">
                <a:latin typeface="Arial" panose="020B0604020202020204" pitchFamily="34" charset="0"/>
                <a:cs typeface="Arial" panose="020B0604020202020204" pitchFamily="34" charset="0"/>
              </a:rPr>
              <a:t> used.</a:t>
            </a:r>
            <a:endParaRPr lang="pl-PL" sz="2400" dirty="0">
              <a:latin typeface="Arial" panose="020B0604020202020204" pitchFamily="34" charset="0"/>
              <a:cs typeface="Arial" panose="020B0604020202020204" pitchFamily="34" charset="0"/>
            </a:endParaRPr>
          </a:p>
          <a:p>
            <a:pPr marL="342900" lvl="1" indent="0">
              <a:buNone/>
            </a:pPr>
            <a:endParaRPr lang="pl-PL" dirty="0"/>
          </a:p>
          <a:p>
            <a:pPr marL="0" indent="0">
              <a:buNone/>
            </a:pPr>
            <a:endParaRPr lang="en-GB" dirty="0"/>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Картина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7612" y="4199565"/>
            <a:ext cx="1940440" cy="1940440"/>
          </a:xfrm>
          <a:prstGeom prst="rect">
            <a:avLst/>
          </a:prstGeom>
        </p:spPr>
      </p:pic>
      <p:pic>
        <p:nvPicPr>
          <p:cNvPr id="13" name="Картина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3992" y="4199565"/>
            <a:ext cx="1940440" cy="1940440"/>
          </a:xfrm>
          <a:prstGeom prst="rect">
            <a:avLst/>
          </a:prstGeom>
        </p:spPr>
      </p:pic>
      <p:pic>
        <p:nvPicPr>
          <p:cNvPr id="6" name="Картина 5">
            <a:extLst>
              <a:ext uri="{FF2B5EF4-FFF2-40B4-BE49-F238E27FC236}">
                <a16:creationId xmlns:a16="http://schemas.microsoft.com/office/drawing/2014/main" id="{3028E3C2-20A4-4B8E-9981-E6B1B789BA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0372" y="4199565"/>
            <a:ext cx="3393822" cy="1910722"/>
          </a:xfrm>
          <a:prstGeom prst="rect">
            <a:avLst/>
          </a:prstGeom>
        </p:spPr>
      </p:pic>
    </p:spTree>
    <p:extLst>
      <p:ext uri="{BB962C8B-B14F-4D97-AF65-F5344CB8AC3E}">
        <p14:creationId xmlns:p14="http://schemas.microsoft.com/office/powerpoint/2010/main" val="2132142989"/>
      </p:ext>
    </p:extLst>
  </p:cSld>
  <p:clrMapOvr>
    <a:masterClrMapping/>
  </p:clrMapOvr>
  <p:transition spd="slow">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4</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Give ideas and suggestions for an innovative product that replaces the plastic bag:</a:t>
            </a:r>
            <a:endParaRPr lang="en-US" i="1" dirty="0">
              <a:latin typeface="Arial" panose="020B0604020202020204" pitchFamily="34" charset="0"/>
              <a:cs typeface="Arial" panose="020B0604020202020204" pitchFamily="34" charset="0"/>
            </a:endParaRPr>
          </a:p>
          <a:p>
            <a:pPr marL="342900" lvl="1" indent="-342900" algn="just">
              <a:spcBef>
                <a:spcPts val="600"/>
              </a:spcBef>
              <a:buNone/>
            </a:pPr>
            <a:r>
              <a:rPr lang="en-US" sz="2400" dirty="0">
                <a:latin typeface="Arial" panose="020B0604020202020204" pitchFamily="34" charset="0"/>
                <a:cs typeface="Arial" panose="020B0604020202020204" pitchFamily="34" charset="0"/>
              </a:rPr>
              <a:t>1. Single use plastic bag alternative;</a:t>
            </a:r>
          </a:p>
          <a:p>
            <a:pPr marL="342900" lvl="1" indent="-342900" algn="just">
              <a:spcBef>
                <a:spcPts val="0"/>
              </a:spcBef>
              <a:buNone/>
            </a:pPr>
            <a:r>
              <a:rPr lang="en-US" sz="2400" dirty="0">
                <a:latin typeface="Arial" panose="020B0604020202020204" pitchFamily="34" charset="0"/>
                <a:cs typeface="Arial" panose="020B0604020202020204" pitchFamily="34" charset="0"/>
              </a:rPr>
              <a:t>2. Multi use plastic bag alternative.</a:t>
            </a:r>
          </a:p>
          <a:p>
            <a:pPr marL="0" lvl="1" indent="0" algn="just">
              <a:spcBef>
                <a:spcPts val="600"/>
              </a:spcBef>
              <a:buNone/>
            </a:pPr>
            <a:r>
              <a:rPr lang="en-US" sz="2400" dirty="0">
                <a:latin typeface="Arial" panose="020B0604020202020204" pitchFamily="34" charset="0"/>
                <a:cs typeface="Arial" panose="020B0604020202020204" pitchFamily="34" charset="0"/>
              </a:rPr>
              <a:t>Think of using natural textile, biodegradable, low cost, indigenous, environment friendly alternatives such as Jute, cotton, wool, silk for replacing single and multi use plastic bags.</a:t>
            </a:r>
          </a:p>
          <a:p>
            <a:pPr marL="0" lvl="1" indent="0" algn="just">
              <a:spcBef>
                <a:spcPts val="0"/>
              </a:spcBef>
              <a:buNone/>
            </a:pPr>
            <a:r>
              <a:rPr lang="en-US" sz="2400" dirty="0">
                <a:latin typeface="Arial" panose="020B0604020202020204" pitchFamily="34" charset="0"/>
                <a:cs typeface="Arial" panose="020B0604020202020204" pitchFamily="34" charset="0"/>
              </a:rPr>
              <a:t>Suggest cost effective product and materials, robust designs for different segments of customers.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018772"/>
      </p:ext>
    </p:extLst>
  </p:cSld>
  <p:clrMapOvr>
    <a:masterClrMapping/>
  </p:clrMapOvr>
  <p:transition spd="slow">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1DC48BF4-D3D2-42BB-865A-A85D4636EF07}"/>
              </a:ext>
            </a:extLst>
          </p:cNvPr>
          <p:cNvSpPr>
            <a:spLocks noGrp="1"/>
          </p:cNvSpPr>
          <p:nvPr>
            <p:ph idx="1"/>
          </p:nvPr>
        </p:nvSpPr>
        <p:spPr>
          <a:xfrm>
            <a:off x="573699" y="1628800"/>
            <a:ext cx="10972800" cy="4137028"/>
          </a:xfrm>
        </p:spPr>
        <p:txBody>
          <a:bodyPr/>
          <a:lstStyle/>
          <a:p>
            <a:pPr algn="just">
              <a:spcBef>
                <a:spcPts val="0"/>
              </a:spcBef>
            </a:pPr>
            <a:r>
              <a:rPr lang="en-US" sz="2200" dirty="0">
                <a:latin typeface="Arial" panose="020B0604020202020204" pitchFamily="34" charset="0"/>
                <a:cs typeface="Arial" panose="020B0604020202020204" pitchFamily="34" charset="0"/>
              </a:rPr>
              <a:t>Digital manufacturing technologies </a:t>
            </a:r>
            <a:r>
              <a:rPr lang="en-US" sz="2200" dirty="0" err="1">
                <a:latin typeface="Arial" panose="020B0604020202020204" pitchFamily="34" charset="0"/>
                <a:cs typeface="Arial" panose="020B0604020202020204" pitchFamily="34" charset="0"/>
              </a:rPr>
              <a:t>LuxHome</a:t>
            </a:r>
            <a:r>
              <a:rPr lang="en-US" sz="2200" dirty="0">
                <a:latin typeface="Arial" panose="020B0604020202020204" pitchFamily="34" charset="0"/>
                <a:cs typeface="Arial" panose="020B0604020202020204" pitchFamily="34" charset="0"/>
              </a:rPr>
              <a:t> is a small company producing premium-quality bed linens, curtains and other interior textiles made with traditional textile machinery (i.e. Jacquard weaving looms, rotary printing, embroidery </a:t>
            </a:r>
            <a:r>
              <a:rPr lang="en-US" sz="2200" dirty="0" err="1">
                <a:latin typeface="Arial" panose="020B0604020202020204" pitchFamily="34" charset="0"/>
                <a:cs typeface="Arial" panose="020B0604020202020204" pitchFamily="34" charset="0"/>
              </a:rPr>
              <a:t>etc</a:t>
            </a:r>
            <a:r>
              <a:rPr lang="en-US" sz="2200" dirty="0">
                <a:latin typeface="Arial" panose="020B0604020202020204" pitchFamily="34" charset="0"/>
                <a:cs typeface="Arial" panose="020B0604020202020204" pitchFamily="34" charset="0"/>
              </a:rPr>
              <a:t>). The company is family run and has been operating for around 40 years with a team of 5 designers/product developers and 50 production workers who help design and produce the products. The company has been selling its products to luxury and design hotels mainly in its home market Italy but increasingly to other customers around Europe and the world. Recently there has been an increasing demand for </a:t>
            </a:r>
            <a:r>
              <a:rPr lang="en-US" sz="2200" dirty="0" err="1">
                <a:latin typeface="Arial" panose="020B0604020202020204" pitchFamily="34" charset="0"/>
                <a:cs typeface="Arial" panose="020B0604020202020204" pitchFamily="34" charset="0"/>
              </a:rPr>
              <a:t>customised</a:t>
            </a:r>
            <a:r>
              <a:rPr lang="en-US" sz="2200" dirty="0">
                <a:latin typeface="Arial" panose="020B0604020202020204" pitchFamily="34" charset="0"/>
                <a:cs typeface="Arial" panose="020B0604020202020204" pitchFamily="34" charset="0"/>
              </a:rPr>
              <a:t> products with rapid seasonal design changes and you are faced with the need to integrate hotel logos, </a:t>
            </a:r>
            <a:r>
              <a:rPr lang="en-US" sz="2200" dirty="0" err="1">
                <a:latin typeface="Arial" panose="020B0604020202020204" pitchFamily="34" charset="0"/>
                <a:cs typeface="Arial" panose="020B0604020202020204" pitchFamily="34" charset="0"/>
              </a:rPr>
              <a:t>colours</a:t>
            </a:r>
            <a:r>
              <a:rPr lang="en-US" sz="2200" dirty="0">
                <a:latin typeface="Arial" panose="020B0604020202020204" pitchFamily="34" charset="0"/>
                <a:cs typeface="Arial" panose="020B0604020202020204" pitchFamily="34" charset="0"/>
              </a:rPr>
              <a:t> and other design elements 35 into the product quicker. You also see huge potential in developing products that are </a:t>
            </a:r>
            <a:r>
              <a:rPr lang="en-US" sz="2200" dirty="0" err="1">
                <a:latin typeface="Arial" panose="020B0604020202020204" pitchFamily="34" charset="0"/>
                <a:cs typeface="Arial" panose="020B0604020202020204" pitchFamily="34" charset="0"/>
              </a:rPr>
              <a:t>customised</a:t>
            </a:r>
            <a:r>
              <a:rPr lang="en-US" sz="2200" dirty="0">
                <a:latin typeface="Arial" panose="020B0604020202020204" pitchFamily="34" charset="0"/>
                <a:cs typeface="Arial" panose="020B0604020202020204" pitchFamily="34" charset="0"/>
              </a:rPr>
              <a:t> to </a:t>
            </a:r>
            <a:r>
              <a:rPr lang="en-US" sz="2200" dirty="0" err="1">
                <a:latin typeface="Arial" panose="020B0604020202020204" pitchFamily="34" charset="0"/>
                <a:cs typeface="Arial" panose="020B0604020202020204" pitchFamily="34" charset="0"/>
              </a:rPr>
              <a:t>specialised</a:t>
            </a:r>
            <a:r>
              <a:rPr lang="en-US" sz="2200" dirty="0">
                <a:latin typeface="Arial" panose="020B0604020202020204" pitchFamily="34" charset="0"/>
                <a:cs typeface="Arial" panose="020B0604020202020204" pitchFamily="34" charset="0"/>
              </a:rPr>
              <a:t> markets, such as elderly consumers- a market that is anticipated to grow in the coming decades (particularly given the advancements in the area of technical textiles applied to ageing healthcare issues).</a:t>
            </a:r>
          </a:p>
        </p:txBody>
      </p:sp>
      <p:sp>
        <p:nvSpPr>
          <p:cNvPr id="4" name="Title 1">
            <a:extLst>
              <a:ext uri="{FF2B5EF4-FFF2-40B4-BE49-F238E27FC236}">
                <a16:creationId xmlns:a16="http://schemas.microsoft.com/office/drawing/2014/main" id="{23683644-F13C-4FC7-BC36-F45D784D721B}"/>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5</a:t>
            </a:r>
          </a:p>
        </p:txBody>
      </p:sp>
    </p:spTree>
    <p:extLst>
      <p:ext uri="{BB962C8B-B14F-4D97-AF65-F5344CB8AC3E}">
        <p14:creationId xmlns:p14="http://schemas.microsoft.com/office/powerpoint/2010/main" val="514488252"/>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35ED2F15-65F8-4639-93D1-BF8328DDC4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9536" y="1539500"/>
            <a:ext cx="8510973" cy="4697812"/>
          </a:xfrm>
          <a:prstGeom prst="rect">
            <a:avLst/>
          </a:prstGeom>
        </p:spPr>
      </p:pic>
      <p:pic>
        <p:nvPicPr>
          <p:cNvPr id="5" name="Picture 2" descr="untitled4">
            <a:extLst>
              <a:ext uri="{FF2B5EF4-FFF2-40B4-BE49-F238E27FC236}">
                <a16:creationId xmlns:a16="http://schemas.microsoft.com/office/drawing/2014/main" id="{F28B56C4-7B92-4435-8D4B-7D4745C69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917F2AF6-13F5-45E5-9724-752BF8B6C455}"/>
              </a:ext>
            </a:extLst>
          </p:cNvPr>
          <p:cNvSpPr>
            <a:spLocks noGrp="1"/>
          </p:cNvSpPr>
          <p:nvPr>
            <p:ph type="title"/>
          </p:nvPr>
        </p:nvSpPr>
        <p:spPr>
          <a:xfrm>
            <a:off x="695400" y="1097182"/>
            <a:ext cx="9008298" cy="378398"/>
          </a:xfrm>
        </p:spPr>
        <p:txBody>
          <a:bodyPr/>
          <a:lstStyle/>
          <a:p>
            <a:pPr algn="just"/>
            <a:r>
              <a:rPr lang="en-US" sz="2800" dirty="0">
                <a:latin typeface="Arial" panose="020B0604020202020204" pitchFamily="34" charset="0"/>
                <a:cs typeface="Arial" panose="020B0604020202020204" pitchFamily="34" charset="0"/>
              </a:rPr>
              <a:t>Open innovation funnel</a:t>
            </a:r>
            <a:endParaRPr lang="en-GB" sz="2800" dirty="0">
              <a:latin typeface="Arial" panose="020B0604020202020204" pitchFamily="34" charset="0"/>
              <a:cs typeface="Arial" panose="020B0604020202020204" pitchFamily="34" charset="0"/>
            </a:endParaRPr>
          </a:p>
        </p:txBody>
      </p:sp>
      <p:sp>
        <p:nvSpPr>
          <p:cNvPr id="7" name="Текстово поле 6">
            <a:extLst>
              <a:ext uri="{FF2B5EF4-FFF2-40B4-BE49-F238E27FC236}">
                <a16:creationId xmlns:a16="http://schemas.microsoft.com/office/drawing/2014/main" id="{3AC37067-F703-4D9C-AD4D-7F3658659B2E}"/>
              </a:ext>
            </a:extLst>
          </p:cNvPr>
          <p:cNvSpPr txBox="1"/>
          <p:nvPr/>
        </p:nvSpPr>
        <p:spPr>
          <a:xfrm>
            <a:off x="8040216" y="6453336"/>
            <a:ext cx="4010000" cy="261610"/>
          </a:xfrm>
          <a:prstGeom prst="rect">
            <a:avLst/>
          </a:prstGeom>
          <a:noFill/>
        </p:spPr>
        <p:txBody>
          <a:bodyPr wrap="square" rtlCol="0">
            <a:spAutoFit/>
          </a:bodyPr>
          <a:lstStyle/>
          <a:p>
            <a:r>
              <a:rPr lang="en-US" sz="1100" dirty="0"/>
              <a:t>Source: Chesbrough (2003)</a:t>
            </a:r>
            <a:endParaRPr lang="bg-BG" sz="1100" dirty="0"/>
          </a:p>
        </p:txBody>
      </p:sp>
    </p:spTree>
    <p:extLst>
      <p:ext uri="{BB962C8B-B14F-4D97-AF65-F5344CB8AC3E}">
        <p14:creationId xmlns:p14="http://schemas.microsoft.com/office/powerpoint/2010/main" val="2597604924"/>
      </p:ext>
    </p:extLst>
  </p:cSld>
  <p:clrMapOvr>
    <a:masterClrMapping/>
  </p:clrMapOvr>
  <p:transition spd="slow">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a:extLst>
              <a:ext uri="{FF2B5EF4-FFF2-40B4-BE49-F238E27FC236}">
                <a16:creationId xmlns:a16="http://schemas.microsoft.com/office/drawing/2014/main" id="{1DC48BF4-D3D2-42BB-865A-A85D4636EF07}"/>
              </a:ext>
            </a:extLst>
          </p:cNvPr>
          <p:cNvSpPr>
            <a:spLocks noGrp="1"/>
          </p:cNvSpPr>
          <p:nvPr>
            <p:ph idx="1"/>
          </p:nvPr>
        </p:nvSpPr>
        <p:spPr>
          <a:xfrm>
            <a:off x="609600" y="1772816"/>
            <a:ext cx="10972800" cy="4137028"/>
          </a:xfrm>
        </p:spPr>
        <p:txBody>
          <a:bodyPr/>
          <a:lstStyle/>
          <a:p>
            <a:pPr marL="0" indent="0" algn="just">
              <a:spcBef>
                <a:spcPts val="0"/>
              </a:spcBef>
              <a:buNone/>
            </a:pPr>
            <a:r>
              <a:rPr lang="en-US" sz="2200" dirty="0" err="1">
                <a:latin typeface="Arial" panose="020B0604020202020204" pitchFamily="34" charset="0"/>
                <a:cs typeface="Arial" panose="020B0604020202020204" pitchFamily="34" charset="0"/>
              </a:rPr>
              <a:t>LuxHome's</a:t>
            </a:r>
            <a:r>
              <a:rPr lang="en-US" sz="2200" dirty="0">
                <a:latin typeface="Arial" panose="020B0604020202020204" pitchFamily="34" charset="0"/>
                <a:cs typeface="Arial" panose="020B0604020202020204" pitchFamily="34" charset="0"/>
              </a:rPr>
              <a:t> traditional textile machinery makes this small run rapidly changing productions highly inefficient and cumbersome. New digital manufacturing technologies such as digital printing or even additive manufacturing could be the solution, but the company lacks knowledge and operator experience with such machinery. Some new competitors start to offer such digitally </a:t>
            </a:r>
            <a:r>
              <a:rPr lang="en-US" sz="2200" dirty="0" err="1">
                <a:latin typeface="Arial" panose="020B0604020202020204" pitchFamily="34" charset="0"/>
                <a:cs typeface="Arial" panose="020B0604020202020204" pitchFamily="34" charset="0"/>
              </a:rPr>
              <a:t>customised</a:t>
            </a:r>
            <a:r>
              <a:rPr lang="en-US" sz="2200" dirty="0">
                <a:latin typeface="Arial" panose="020B0604020202020204" pitchFamily="34" charset="0"/>
                <a:cs typeface="Arial" panose="020B0604020202020204" pitchFamily="34" charset="0"/>
              </a:rPr>
              <a:t> home textiles and while the quality is not yet matching </a:t>
            </a:r>
            <a:r>
              <a:rPr lang="en-US" sz="2200" dirty="0" err="1">
                <a:latin typeface="Arial" panose="020B0604020202020204" pitchFamily="34" charset="0"/>
                <a:cs typeface="Arial" panose="020B0604020202020204" pitchFamily="34" charset="0"/>
              </a:rPr>
              <a:t>LuxHome’s</a:t>
            </a:r>
            <a:r>
              <a:rPr lang="en-US" sz="2200" dirty="0">
                <a:latin typeface="Arial" panose="020B0604020202020204" pitchFamily="34" charset="0"/>
                <a:cs typeface="Arial" panose="020B0604020202020204" pitchFamily="34" charset="0"/>
              </a:rPr>
              <a:t> traditional fabrics it is improving rapidly. Therefore </a:t>
            </a:r>
            <a:r>
              <a:rPr lang="en-US" sz="2200" dirty="0" err="1">
                <a:latin typeface="Arial" panose="020B0604020202020204" pitchFamily="34" charset="0"/>
                <a:cs typeface="Arial" panose="020B0604020202020204" pitchFamily="34" charset="0"/>
              </a:rPr>
              <a:t>LuxHome</a:t>
            </a:r>
            <a:r>
              <a:rPr lang="en-US" sz="2200" dirty="0">
                <a:latin typeface="Arial" panose="020B0604020202020204" pitchFamily="34" charset="0"/>
                <a:cs typeface="Arial" panose="020B0604020202020204" pitchFamily="34" charset="0"/>
              </a:rPr>
              <a:t> has decided to </a:t>
            </a:r>
            <a:r>
              <a:rPr lang="en-US" sz="2200" dirty="0" err="1">
                <a:latin typeface="Arial" panose="020B0604020202020204" pitchFamily="34" charset="0"/>
                <a:cs typeface="Arial" panose="020B0604020202020204" pitchFamily="34" charset="0"/>
              </a:rPr>
              <a:t>modernise</a:t>
            </a:r>
            <a:r>
              <a:rPr lang="en-US" sz="2200" dirty="0">
                <a:latin typeface="Arial" panose="020B0604020202020204" pitchFamily="34" charset="0"/>
                <a:cs typeface="Arial" panose="020B0604020202020204" pitchFamily="34" charset="0"/>
              </a:rPr>
              <a:t> production processes and launch itself in the new era of digital textile manufacturing.</a:t>
            </a:r>
          </a:p>
          <a:p>
            <a:pPr marL="0" indent="0" algn="just">
              <a:spcBef>
                <a:spcPts val="0"/>
              </a:spcBef>
              <a:buNone/>
            </a:pPr>
            <a:r>
              <a:rPr lang="en-US" sz="2200" b="1" dirty="0">
                <a:latin typeface="Arial" panose="020B0604020202020204" pitchFamily="34" charset="0"/>
                <a:cs typeface="Arial" panose="020B0604020202020204" pitchFamily="34" charset="0"/>
              </a:rPr>
              <a:t>Questions: </a:t>
            </a:r>
          </a:p>
          <a:p>
            <a:pPr algn="just">
              <a:spcBef>
                <a:spcPts val="0"/>
              </a:spcBef>
            </a:pPr>
            <a:r>
              <a:rPr lang="en-US" sz="2200" dirty="0">
                <a:latin typeface="Arial" panose="020B0604020202020204" pitchFamily="34" charset="0"/>
                <a:cs typeface="Arial" panose="020B0604020202020204" pitchFamily="34" charset="0"/>
              </a:rPr>
              <a:t>What is needed to make this possible? </a:t>
            </a:r>
          </a:p>
          <a:p>
            <a:pPr algn="just">
              <a:spcBef>
                <a:spcPts val="0"/>
              </a:spcBef>
            </a:pPr>
            <a:r>
              <a:rPr lang="en-US" sz="2200" dirty="0">
                <a:latin typeface="Arial" panose="020B0604020202020204" pitchFamily="34" charset="0"/>
                <a:cs typeface="Arial" panose="020B0604020202020204" pitchFamily="34" charset="0"/>
              </a:rPr>
              <a:t>What would be the main challenges and how to overcome them? </a:t>
            </a:r>
            <a:endParaRPr lang="bg-BG" sz="2200" dirty="0">
              <a:latin typeface="Arial" panose="020B0604020202020204" pitchFamily="34" charset="0"/>
              <a:cs typeface="Arial" panose="020B0604020202020204" pitchFamily="34" charset="0"/>
            </a:endParaRPr>
          </a:p>
          <a:p>
            <a:endParaRPr lang="bg-BG" dirty="0"/>
          </a:p>
        </p:txBody>
      </p:sp>
      <p:sp>
        <p:nvSpPr>
          <p:cNvPr id="4" name="Title 1">
            <a:extLst>
              <a:ext uri="{FF2B5EF4-FFF2-40B4-BE49-F238E27FC236}">
                <a16:creationId xmlns:a16="http://schemas.microsoft.com/office/drawing/2014/main" id="{BDDA8558-5A8D-4511-A907-B7684C745F14}"/>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5</a:t>
            </a:r>
          </a:p>
        </p:txBody>
      </p:sp>
    </p:spTree>
    <p:extLst>
      <p:ext uri="{BB962C8B-B14F-4D97-AF65-F5344CB8AC3E}">
        <p14:creationId xmlns:p14="http://schemas.microsoft.com/office/powerpoint/2010/main" val="556734503"/>
      </p:ext>
    </p:extLst>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A646BEF1-D741-48FC-9DE2-05E7FC84468F}"/>
              </a:ext>
            </a:extLst>
          </p:cNvPr>
          <p:cNvPicPr>
            <a:picLocks noChangeAspect="1"/>
          </p:cNvPicPr>
          <p:nvPr/>
        </p:nvPicPr>
        <p:blipFill rotWithShape="1">
          <a:blip r:embed="rId3">
            <a:extLst>
              <a:ext uri="{28A0092B-C50C-407E-A947-70E740481C1C}">
                <a14:useLocalDpi xmlns:a14="http://schemas.microsoft.com/office/drawing/2010/main" val="0"/>
              </a:ext>
            </a:extLst>
          </a:blip>
          <a:srcRect b="8792"/>
          <a:stretch/>
        </p:blipFill>
        <p:spPr>
          <a:xfrm>
            <a:off x="3215680" y="1286381"/>
            <a:ext cx="5428162" cy="4950931"/>
          </a:xfrm>
          <a:prstGeom prst="rect">
            <a:avLst/>
          </a:prstGeom>
        </p:spPr>
      </p:pic>
      <p:pic>
        <p:nvPicPr>
          <p:cNvPr id="4" name="Picture 2" descr="untitled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ED4E3FB-1FA4-47A2-B34D-35909777204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Intellectual property in the TCI</a:t>
            </a:r>
          </a:p>
        </p:txBody>
      </p:sp>
    </p:spTree>
    <p:extLst>
      <p:ext uri="{BB962C8B-B14F-4D97-AF65-F5344CB8AC3E}">
        <p14:creationId xmlns:p14="http://schemas.microsoft.com/office/powerpoint/2010/main" val="2842386429"/>
      </p:ext>
    </p:extLst>
  </p:cSld>
  <p:clrMapOvr>
    <a:masterClrMapping/>
  </p:clrMapOvr>
  <p:transition spd="slow">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6</a:t>
            </a: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r>
              <a:rPr lang="en-US" dirty="0">
                <a:latin typeface="Arial" panose="020B0604020202020204" pitchFamily="34" charset="0"/>
                <a:cs typeface="Arial" panose="020B0604020202020204" pitchFamily="34" charset="0"/>
              </a:rPr>
              <a:t>How to identify innovation opportunities. </a:t>
            </a:r>
            <a:r>
              <a:rPr lang="en-GB" dirty="0">
                <a:latin typeface="Arial" panose="020B0604020202020204" pitchFamily="34" charset="0"/>
                <a:cs typeface="Arial" panose="020B0604020202020204" pitchFamily="34" charset="0"/>
              </a:rPr>
              <a:t>Could you find the innovation window? Discuss on innovations opportunities on the next case:</a:t>
            </a:r>
          </a:p>
          <a:p>
            <a:pPr marL="265113" indent="0" algn="just">
              <a:spcBef>
                <a:spcPts val="0"/>
              </a:spcBef>
              <a:buNone/>
            </a:pPr>
            <a:r>
              <a:rPr lang="en-US" dirty="0">
                <a:latin typeface="Arial" panose="020B0604020202020204" pitchFamily="34" charset="0"/>
                <a:cs typeface="Arial" panose="020B0604020202020204" pitchFamily="34" charset="0"/>
              </a:rPr>
              <a:t>In 2009, </a:t>
            </a:r>
            <a:r>
              <a:rPr lang="en-US" dirty="0" err="1">
                <a:latin typeface="Arial" panose="020B0604020202020204" pitchFamily="34" charset="0"/>
                <a:cs typeface="Arial" panose="020B0604020202020204" pitchFamily="34" charset="0"/>
              </a:rPr>
              <a:t>Myung</a:t>
            </a:r>
            <a:r>
              <a:rPr lang="en-US" dirty="0">
                <a:latin typeface="Arial" panose="020B0604020202020204" pitchFamily="34" charset="0"/>
                <a:cs typeface="Arial" panose="020B0604020202020204" pitchFamily="34" charset="0"/>
              </a:rPr>
              <a:t>-won </a:t>
            </a:r>
            <a:r>
              <a:rPr lang="en-US" dirty="0" err="1">
                <a:latin typeface="Arial" panose="020B0604020202020204" pitchFamily="34" charset="0"/>
                <a:cs typeface="Arial" panose="020B0604020202020204" pitchFamily="34" charset="0"/>
              </a:rPr>
              <a:t>Seo</a:t>
            </a:r>
            <a:r>
              <a:rPr lang="en-US" dirty="0">
                <a:latin typeface="Arial" panose="020B0604020202020204" pitchFamily="34" charset="0"/>
                <a:cs typeface="Arial" panose="020B0604020202020204" pitchFamily="34" charset="0"/>
              </a:rPr>
              <a:t> from South Korea got the patent (US Patent No. 7488011) for </a:t>
            </a:r>
            <a:r>
              <a:rPr lang="en-US" dirty="0" err="1">
                <a:latin typeface="Arial" panose="020B0604020202020204" pitchFamily="34" charset="0"/>
                <a:cs typeface="Arial" panose="020B0604020202020204" pitchFamily="34" charset="0"/>
              </a:rPr>
              <a:t>Myung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Jin</a:t>
            </a:r>
            <a:r>
              <a:rPr lang="en-US" dirty="0">
                <a:latin typeface="Arial" panose="020B0604020202020204" pitchFamily="34" charset="0"/>
                <a:cs typeface="Arial" panose="020B0604020202020204" pitchFamily="34" charset="0"/>
              </a:rPr>
              <a:t> S.M. Co. Ltd. for Button wrapping and knotting method and apparatus. The thread which is used for knotting is twisted for at least two times then passes over with the help of guides and winds around the sewing thread and forms firm knots. </a:t>
            </a:r>
            <a:r>
              <a:rPr lang="en-US" sz="2400" dirty="0">
                <a:latin typeface="Arial" panose="020B0604020202020204" pitchFamily="34" charset="0"/>
                <a:cs typeface="Arial" panose="020B0604020202020204" pitchFamily="34" charset="0"/>
                <a:hlinkClick r:id="rId2"/>
              </a:rPr>
              <a:t>Patents in Garment Industry Technology in Button Wrapping</a:t>
            </a:r>
            <a:endParaRPr lang="bg-BG" sz="2400"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2855640" y="5295167"/>
            <a:ext cx="6096000" cy="461665"/>
          </a:xfrm>
          <a:prstGeom prst="rect">
            <a:avLst/>
          </a:prstGeom>
        </p:spPr>
        <p:txBody>
          <a:bodyPr>
            <a:spAutoFit/>
          </a:bodyPr>
          <a:lstStyle/>
          <a:p>
            <a:endParaRPr lang="bg-BG" sz="2400" dirty="0"/>
          </a:p>
        </p:txBody>
      </p:sp>
    </p:spTree>
    <p:extLst>
      <p:ext uri="{BB962C8B-B14F-4D97-AF65-F5344CB8AC3E}">
        <p14:creationId xmlns:p14="http://schemas.microsoft.com/office/powerpoint/2010/main" val="1474158398"/>
      </p:ext>
    </p:extLst>
  </p:cSld>
  <p:clrMapOvr>
    <a:masterClrMapping/>
  </p:clrMapOvr>
  <p:transition spd="slow">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algn="just"/>
            <a:r>
              <a:rPr lang="en-GB" dirty="0">
                <a:latin typeface="Arial" panose="020B0604020202020204" pitchFamily="34" charset="0"/>
                <a:cs typeface="Arial" panose="020B0604020202020204" pitchFamily="34" charset="0"/>
              </a:rPr>
              <a:t>Could you find the innovation window? Discuss on the main innovations opportunities.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Право съединение 7"/>
          <p:cNvCxnSpPr/>
          <p:nvPr/>
        </p:nvCxnSpPr>
        <p:spPr>
          <a:xfrm>
            <a:off x="3431704" y="3284985"/>
            <a:ext cx="0" cy="252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аво съединение 9"/>
          <p:cNvCxnSpPr/>
          <p:nvPr/>
        </p:nvCxnSpPr>
        <p:spPr>
          <a:xfrm>
            <a:off x="2171564" y="4581129"/>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Текстово поле 10"/>
          <p:cNvSpPr txBox="1"/>
          <p:nvPr/>
        </p:nvSpPr>
        <p:spPr>
          <a:xfrm>
            <a:off x="1415480" y="3284985"/>
            <a:ext cx="1368152" cy="323165"/>
          </a:xfrm>
          <a:prstGeom prst="rect">
            <a:avLst/>
          </a:prstGeom>
          <a:noFill/>
        </p:spPr>
        <p:txBody>
          <a:bodyPr wrap="square" rtlCol="0">
            <a:spAutoFit/>
          </a:bodyPr>
          <a:lstStyle/>
          <a:p>
            <a:r>
              <a:rPr lang="en-US" sz="1500" dirty="0"/>
              <a:t>General new</a:t>
            </a:r>
            <a:endParaRPr lang="bg-BG" sz="1500" dirty="0"/>
          </a:p>
        </p:txBody>
      </p:sp>
      <p:sp>
        <p:nvSpPr>
          <p:cNvPr id="12" name="Текстово поле 11"/>
          <p:cNvSpPr txBox="1"/>
          <p:nvPr/>
        </p:nvSpPr>
        <p:spPr>
          <a:xfrm>
            <a:off x="4226293" y="5481819"/>
            <a:ext cx="1368152" cy="323165"/>
          </a:xfrm>
          <a:prstGeom prst="rect">
            <a:avLst/>
          </a:prstGeom>
          <a:noFill/>
        </p:spPr>
        <p:txBody>
          <a:bodyPr wrap="square" rtlCol="0">
            <a:spAutoFit/>
          </a:bodyPr>
          <a:lstStyle/>
          <a:p>
            <a:r>
              <a:rPr lang="en-US" sz="1500" dirty="0"/>
              <a:t>General exist</a:t>
            </a:r>
            <a:endParaRPr lang="bg-BG" sz="1500" dirty="0"/>
          </a:p>
        </p:txBody>
      </p:sp>
      <p:sp>
        <p:nvSpPr>
          <p:cNvPr id="13" name="Текстово поле 12"/>
          <p:cNvSpPr txBox="1"/>
          <p:nvPr/>
        </p:nvSpPr>
        <p:spPr>
          <a:xfrm>
            <a:off x="1433481" y="5481820"/>
            <a:ext cx="1571177" cy="323165"/>
          </a:xfrm>
          <a:prstGeom prst="rect">
            <a:avLst/>
          </a:prstGeom>
          <a:noFill/>
        </p:spPr>
        <p:txBody>
          <a:bodyPr wrap="square" rtlCol="0">
            <a:spAutoFit/>
          </a:bodyPr>
          <a:lstStyle/>
          <a:p>
            <a:r>
              <a:rPr lang="en-US" sz="1500" dirty="0"/>
              <a:t>New application</a:t>
            </a:r>
            <a:endParaRPr lang="bg-BG" sz="1500" dirty="0"/>
          </a:p>
        </p:txBody>
      </p:sp>
      <p:sp>
        <p:nvSpPr>
          <p:cNvPr id="14" name="Текстово поле 13"/>
          <p:cNvSpPr txBox="1"/>
          <p:nvPr/>
        </p:nvSpPr>
        <p:spPr>
          <a:xfrm>
            <a:off x="4115779" y="3284984"/>
            <a:ext cx="1620181" cy="323165"/>
          </a:xfrm>
          <a:prstGeom prst="rect">
            <a:avLst/>
          </a:prstGeom>
          <a:noFill/>
        </p:spPr>
        <p:txBody>
          <a:bodyPr wrap="square" rtlCol="0">
            <a:spAutoFit/>
          </a:bodyPr>
          <a:lstStyle/>
          <a:p>
            <a:r>
              <a:rPr lang="en-US" sz="1500" dirty="0"/>
              <a:t>Modification on</a:t>
            </a:r>
            <a:endParaRPr lang="bg-BG" sz="1500" dirty="0"/>
          </a:p>
        </p:txBody>
      </p:sp>
      <p:pic>
        <p:nvPicPr>
          <p:cNvPr id="17" name="Картина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0729" y="3637438"/>
            <a:ext cx="431293" cy="457201"/>
          </a:xfrm>
          <a:prstGeom prst="rect">
            <a:avLst/>
          </a:prstGeom>
        </p:spPr>
      </p:pic>
      <p:pic>
        <p:nvPicPr>
          <p:cNvPr id="19" name="Картина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216" y="3637438"/>
            <a:ext cx="431293" cy="457201"/>
          </a:xfrm>
          <a:prstGeom prst="rect">
            <a:avLst/>
          </a:prstGeom>
        </p:spPr>
      </p:pic>
      <p:pic>
        <p:nvPicPr>
          <p:cNvPr id="20" name="Картина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4486" y="4675692"/>
            <a:ext cx="431293" cy="457201"/>
          </a:xfrm>
          <a:prstGeom prst="rect">
            <a:avLst/>
          </a:prstGeom>
        </p:spPr>
      </p:pic>
      <p:pic>
        <p:nvPicPr>
          <p:cNvPr id="21" name="Картина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259" y="5253218"/>
            <a:ext cx="431293" cy="457201"/>
          </a:xfrm>
          <a:prstGeom prst="rect">
            <a:avLst/>
          </a:prstGeom>
        </p:spPr>
      </p:pic>
      <p:pic>
        <p:nvPicPr>
          <p:cNvPr id="22" name="Картина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581" y="4008050"/>
            <a:ext cx="431293" cy="457201"/>
          </a:xfrm>
          <a:prstGeom prst="rect">
            <a:avLst/>
          </a:prstGeom>
        </p:spPr>
      </p:pic>
      <p:pic>
        <p:nvPicPr>
          <p:cNvPr id="9" name="Картина 8" descr="Картина, която съдържа текст&#10;&#10;Описанието е генерирано автоматично">
            <a:extLst>
              <a:ext uri="{FF2B5EF4-FFF2-40B4-BE49-F238E27FC236}">
                <a16:creationId xmlns:a16="http://schemas.microsoft.com/office/drawing/2014/main" id="{07D113B8-5820-4F88-BA9E-885129C23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983" y="3141212"/>
            <a:ext cx="5455927" cy="3068959"/>
          </a:xfrm>
          <a:prstGeom prst="rect">
            <a:avLst/>
          </a:prstGeom>
        </p:spPr>
      </p:pic>
      <p:sp>
        <p:nvSpPr>
          <p:cNvPr id="23" name="Title 1">
            <a:extLst>
              <a:ext uri="{FF2B5EF4-FFF2-40B4-BE49-F238E27FC236}">
                <a16:creationId xmlns:a16="http://schemas.microsoft.com/office/drawing/2014/main" id="{95F42E51-9E92-497F-9E4C-3AD3FB8C11A8}"/>
              </a:ext>
            </a:extLst>
          </p:cNvPr>
          <p:cNvSpPr>
            <a:spLocks noGrp="1"/>
          </p:cNvSpPr>
          <p:nvPr>
            <p:ph type="title"/>
          </p:nvPr>
        </p:nvSpPr>
        <p:spPr>
          <a:xfrm>
            <a:off x="609600" y="885032"/>
            <a:ext cx="9086800" cy="1027113"/>
          </a:xfrm>
        </p:spPr>
        <p:txBody>
          <a:bodyPr/>
          <a:lstStyle/>
          <a:p>
            <a:pPr lvl="0"/>
            <a:r>
              <a:rPr lang="en-US" sz="2800" dirty="0">
                <a:latin typeface="Arial" panose="020B0604020202020204" pitchFamily="34" charset="0"/>
                <a:cs typeface="Arial" panose="020B0604020202020204" pitchFamily="34" charset="0"/>
              </a:rPr>
              <a:t>Assignment 6</a:t>
            </a:r>
          </a:p>
        </p:txBody>
      </p:sp>
    </p:spTree>
    <p:extLst>
      <p:ext uri="{BB962C8B-B14F-4D97-AF65-F5344CB8AC3E}">
        <p14:creationId xmlns:p14="http://schemas.microsoft.com/office/powerpoint/2010/main" val="2407814729"/>
      </p:ext>
    </p:extLst>
  </p:cSld>
  <p:clrMapOvr>
    <a:masterClrMapping/>
  </p:clrMapOvr>
  <p:transition spd="slow">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ED4E3FB-1FA4-47A2-B34D-359097772040}"/>
              </a:ext>
            </a:extLst>
          </p:cNvPr>
          <p:cNvSpPr txBox="1">
            <a:spLocks/>
          </p:cNvSpPr>
          <p:nvPr/>
        </p:nvSpPr>
        <p:spPr bwMode="auto">
          <a:xfrm>
            <a:off x="623392" y="1074637"/>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a:latin typeface="Arial" panose="020B0604020202020204" pitchFamily="34" charset="0"/>
                <a:cs typeface="Arial" panose="020B0604020202020204" pitchFamily="34" charset="0"/>
              </a:rPr>
              <a:t>Assignment 7</a:t>
            </a:r>
            <a:endParaRPr lang="en-US" sz="280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p:txBody>
          <a:bodyPr/>
          <a:lstStyle/>
          <a:p>
            <a:pPr marL="0" indent="0" algn="just">
              <a:buNone/>
            </a:pPr>
            <a:r>
              <a:rPr lang="en-US" dirty="0">
                <a:latin typeface="Arial" panose="020B0604020202020204" pitchFamily="34" charset="0"/>
                <a:cs typeface="Arial" panose="020B0604020202020204" pitchFamily="34" charset="0"/>
              </a:rPr>
              <a:t>Read the article: </a:t>
            </a:r>
            <a:r>
              <a:rPr lang="en-US" dirty="0">
                <a:latin typeface="Arial" panose="020B0604020202020204" pitchFamily="34" charset="0"/>
                <a:cs typeface="Arial" panose="020B0604020202020204" pitchFamily="34" charset="0"/>
                <a:hlinkClick r:id="rId4"/>
              </a:rPr>
              <a:t>Protecting Your Designs From Plagiarism In The Fashion Industry - Apparel </a:t>
            </a:r>
            <a:r>
              <a:rPr lang="en-US" dirty="0">
                <a:solidFill>
                  <a:srgbClr val="0000FF"/>
                </a:solidFill>
                <a:latin typeface="Arial" panose="020B0604020202020204" pitchFamily="34" charset="0"/>
                <a:cs typeface="Arial" panose="020B0604020202020204" pitchFamily="34" charset="0"/>
                <a:hlinkClick r:id="rId4"/>
              </a:rPr>
              <a:t>Entrepreneurship</a:t>
            </a:r>
            <a:r>
              <a:rPr lang="en-US" dirty="0">
                <a:solidFill>
                  <a:srgbClr val="0000FF"/>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Do you think that for the realization of your T&amp;C idea you have to register a patent or a trademark? Do you think that the topic - protecting of designs or ideas is important in the T&amp;C business?</a:t>
            </a:r>
            <a:endParaRPr lang="en-US" sz="2400" dirty="0">
              <a:latin typeface="Arial" panose="020B0604020202020204" pitchFamily="34" charset="0"/>
              <a:cs typeface="Arial" panose="020B0604020202020204" pitchFamily="34" charset="0"/>
            </a:endParaRPr>
          </a:p>
          <a:p>
            <a:pPr marL="0" indent="0">
              <a:buNone/>
            </a:pPr>
            <a:endParaRPr lang="en-US" b="1" cap="all" dirty="0"/>
          </a:p>
          <a:p>
            <a:pPr marL="0" indent="0">
              <a:buNone/>
            </a:pPr>
            <a:endParaRPr lang="en-US" dirty="0"/>
          </a:p>
        </p:txBody>
      </p:sp>
      <p:pic>
        <p:nvPicPr>
          <p:cNvPr id="10" name="Картина 9">
            <a:extLst>
              <a:ext uri="{FF2B5EF4-FFF2-40B4-BE49-F238E27FC236}">
                <a16:creationId xmlns:a16="http://schemas.microsoft.com/office/drawing/2014/main" id="{0726EBE6-C575-437E-83EB-48F3631317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5720" y="3604808"/>
            <a:ext cx="8328248" cy="3046920"/>
          </a:xfrm>
          <a:prstGeom prst="rect">
            <a:avLst/>
          </a:prstGeom>
        </p:spPr>
      </p:pic>
    </p:spTree>
    <p:extLst>
      <p:ext uri="{BB962C8B-B14F-4D97-AF65-F5344CB8AC3E}">
        <p14:creationId xmlns:p14="http://schemas.microsoft.com/office/powerpoint/2010/main" val="682210771"/>
      </p:ext>
    </p:extLst>
  </p:cSld>
  <p:clrMapOvr>
    <a:masterClrMapping/>
  </p:clrMapOvr>
  <p:transition spd="slow">
    <p:pull/>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5400" y="1745897"/>
            <a:ext cx="10972800" cy="4137028"/>
          </a:xfrm>
        </p:spPr>
        <p:txBody>
          <a:bodyPr/>
          <a:lstStyle/>
          <a:p>
            <a:pPr marL="0" indent="0" algn="just">
              <a:spcBef>
                <a:spcPts val="0"/>
              </a:spcBef>
              <a:buNone/>
            </a:pPr>
            <a:r>
              <a:rPr lang="en-GB" dirty="0">
                <a:latin typeface="Arial" panose="020B0604020202020204" pitchFamily="34" charset="0"/>
                <a:cs typeface="Arial" panose="020B0604020202020204" pitchFamily="34" charset="0"/>
              </a:rPr>
              <a:t>European Commission and state government’s incentives:</a:t>
            </a:r>
          </a:p>
          <a:p>
            <a:pPr marL="128587"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Subsidized prices;</a:t>
            </a:r>
          </a:p>
          <a:p>
            <a:pPr marL="128587"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Tax concessions;</a:t>
            </a:r>
          </a:p>
          <a:p>
            <a:pPr marL="128587"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Reduced tariffs, e.g. electricity, water supply and etc;</a:t>
            </a:r>
          </a:p>
          <a:p>
            <a:pPr marL="128587"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Grants, loans and subsidies.</a:t>
            </a:r>
          </a:p>
          <a:p>
            <a:pPr marL="0" lvl="1" indent="0" algn="just">
              <a:spcBef>
                <a:spcPts val="600"/>
              </a:spcBef>
              <a:buNone/>
            </a:pPr>
            <a:r>
              <a:rPr lang="en-GB" sz="2400" dirty="0">
                <a:latin typeface="Arial" panose="020B0604020202020204" pitchFamily="34" charset="0"/>
                <a:cs typeface="Arial" panose="020B0604020202020204" pitchFamily="34" charset="0"/>
              </a:rPr>
              <a:t>Business backup incentives:</a:t>
            </a:r>
          </a:p>
          <a:p>
            <a:pPr marL="342900"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Loan rates subsidies;</a:t>
            </a:r>
          </a:p>
          <a:p>
            <a:pPr marL="342900"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Service, e.g. marketing, technical assessment, energy efficiency assessment and etc., state aids.</a:t>
            </a:r>
          </a:p>
          <a:p>
            <a:pPr marL="0" indent="0">
              <a:buNone/>
            </a:pPr>
            <a:r>
              <a:rPr lang="en-GB" dirty="0">
                <a:latin typeface="Arial" panose="020B0604020202020204" pitchFamily="34" charset="0"/>
                <a:cs typeface="Arial" panose="020B0604020202020204" pitchFamily="34" charset="0"/>
              </a:rPr>
              <a:t>B2B incentives:</a:t>
            </a:r>
          </a:p>
          <a:p>
            <a:pPr marL="128587"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Open innovation platforms;</a:t>
            </a:r>
          </a:p>
          <a:p>
            <a:pPr marL="128587" lvl="1" indent="-342900" algn="just">
              <a:spcBef>
                <a:spcPts val="0"/>
              </a:spcBef>
              <a:buFont typeface="Arial" panose="020B0604020202020204" pitchFamily="34" charset="0"/>
              <a:buChar char="•"/>
            </a:pPr>
            <a:r>
              <a:rPr lang="en-GB" sz="2400" dirty="0">
                <a:latin typeface="Arial" panose="020B0604020202020204" pitchFamily="34" charset="0"/>
                <a:cs typeface="Arial" panose="020B0604020202020204" pitchFamily="34" charset="0"/>
              </a:rPr>
              <a:t>Innovation and entrepreneurial networks.</a:t>
            </a:r>
          </a:p>
          <a:p>
            <a:pPr marL="0" lvl="1" indent="0" algn="just">
              <a:spcBef>
                <a:spcPts val="0"/>
              </a:spcBef>
              <a:buNone/>
            </a:pPr>
            <a:endParaRPr lang="en-GB" sz="2400" dirty="0">
              <a:latin typeface="Arial" panose="020B0604020202020204" pitchFamily="34" charset="0"/>
              <a:cs typeface="Arial" panose="020B0604020202020204" pitchFamily="34" charset="0"/>
            </a:endParaRPr>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AED4E3FB-1FA4-47A2-B34D-359097772040}"/>
              </a:ext>
            </a:extLst>
          </p:cNvPr>
          <p:cNvSpPr txBox="1">
            <a:spLocks/>
          </p:cNvSpPr>
          <p:nvPr/>
        </p:nvSpPr>
        <p:spPr bwMode="auto">
          <a:xfrm>
            <a:off x="695400" y="1097182"/>
            <a:ext cx="9008298" cy="3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300" kern="1200">
                <a:solidFill>
                  <a:srgbClr val="0064F6"/>
                </a:solidFill>
                <a:latin typeface="+mj-lt"/>
                <a:ea typeface="+mj-ea"/>
                <a:cs typeface="+mj-cs"/>
              </a:defRPr>
            </a:lvl1pPr>
            <a:lvl2pPr algn="ctr" rtl="0" eaLnBrk="1" fontAlgn="base" hangingPunct="1">
              <a:spcBef>
                <a:spcPct val="0"/>
              </a:spcBef>
              <a:spcAft>
                <a:spcPct val="0"/>
              </a:spcAft>
              <a:defRPr sz="3300">
                <a:solidFill>
                  <a:schemeClr val="tx1"/>
                </a:solidFill>
                <a:latin typeface="Calibri" pitchFamily="34" charset="0"/>
              </a:defRPr>
            </a:lvl2pPr>
            <a:lvl3pPr algn="ctr" rtl="0" eaLnBrk="1" fontAlgn="base" hangingPunct="1">
              <a:spcBef>
                <a:spcPct val="0"/>
              </a:spcBef>
              <a:spcAft>
                <a:spcPct val="0"/>
              </a:spcAft>
              <a:defRPr sz="3300">
                <a:solidFill>
                  <a:schemeClr val="tx1"/>
                </a:solidFill>
                <a:latin typeface="Calibri" pitchFamily="34" charset="0"/>
              </a:defRPr>
            </a:lvl3pPr>
            <a:lvl4pPr algn="ctr" rtl="0" eaLnBrk="1" fontAlgn="base" hangingPunct="1">
              <a:spcBef>
                <a:spcPct val="0"/>
              </a:spcBef>
              <a:spcAft>
                <a:spcPct val="0"/>
              </a:spcAft>
              <a:defRPr sz="3300">
                <a:solidFill>
                  <a:schemeClr val="tx1"/>
                </a:solidFill>
                <a:latin typeface="Calibri" pitchFamily="34" charset="0"/>
              </a:defRPr>
            </a:lvl4pPr>
            <a:lvl5pPr algn="ctr" rtl="0" eaLnBrk="1" fontAlgn="base" hangingPunct="1">
              <a:spcBef>
                <a:spcPct val="0"/>
              </a:spcBef>
              <a:spcAft>
                <a:spcPct val="0"/>
              </a:spcAft>
              <a:defRPr sz="3300">
                <a:solidFill>
                  <a:schemeClr val="tx1"/>
                </a:solidFill>
                <a:latin typeface="Calibri" pitchFamily="34"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a:lstStyle>
          <a:p>
            <a:r>
              <a:rPr lang="en-US" sz="2800" dirty="0">
                <a:latin typeface="Arial" panose="020B0604020202020204" pitchFamily="34" charset="0"/>
                <a:cs typeface="Arial" panose="020B0604020202020204" pitchFamily="34" charset="0"/>
              </a:rPr>
              <a:t>Incentives for TCI innovations</a:t>
            </a:r>
          </a:p>
        </p:txBody>
      </p:sp>
    </p:spTree>
    <p:extLst>
      <p:ext uri="{BB962C8B-B14F-4D97-AF65-F5344CB8AC3E}">
        <p14:creationId xmlns:p14="http://schemas.microsoft.com/office/powerpoint/2010/main" val="1071318026"/>
      </p:ext>
    </p:extLst>
  </p:cSld>
  <p:clrMapOvr>
    <a:masterClrMapping/>
  </p:clrMapOvr>
  <p:transition spd="slow">
    <p:pull/>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93520" y="1360486"/>
            <a:ext cx="10996656" cy="4876826"/>
          </a:xfrm>
        </p:spPr>
        <p:txBody>
          <a:bodyPr/>
          <a:lstStyle/>
          <a:p>
            <a:pPr marL="0" indent="0">
              <a:buNone/>
            </a:pPr>
            <a:endParaRPr lang="en-US" sz="2100" b="1" u="sng"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What classification of the textile materials do you know?</a:t>
            </a:r>
          </a:p>
          <a:p>
            <a:pPr algn="just"/>
            <a:r>
              <a:rPr lang="en-US" sz="2400" dirty="0">
                <a:latin typeface="Arial" panose="020B0604020202020204" pitchFamily="34" charset="0"/>
                <a:cs typeface="Arial" panose="020B0604020202020204" pitchFamily="34" charset="0"/>
              </a:rPr>
              <a:t>What is the difference between open and closed innovations?</a:t>
            </a:r>
          </a:p>
          <a:p>
            <a:pPr algn="just"/>
            <a:r>
              <a:rPr lang="en-US" sz="2400" dirty="0">
                <a:latin typeface="Arial" panose="020B0604020202020204" pitchFamily="34" charset="0"/>
                <a:cs typeface="Arial" panose="020B0604020202020204" pitchFamily="34" charset="0"/>
              </a:rPr>
              <a:t>Why does business economics depend on textile industry?</a:t>
            </a:r>
          </a:p>
          <a:p>
            <a:pPr algn="just"/>
            <a:r>
              <a:rPr lang="en-US" dirty="0">
                <a:latin typeface="Arial" panose="020B0604020202020204" pitchFamily="34" charset="0"/>
                <a:cs typeface="Arial" panose="020B0604020202020204" pitchFamily="34" charset="0"/>
              </a:rPr>
              <a:t>What EU </a:t>
            </a:r>
            <a:r>
              <a:rPr lang="en-US" dirty="0" err="1">
                <a:latin typeface="Arial" panose="020B0604020202020204" pitchFamily="34" charset="0"/>
                <a:cs typeface="Arial" panose="020B0604020202020204" pitchFamily="34" charset="0"/>
              </a:rPr>
              <a:t>programmes</a:t>
            </a:r>
            <a:r>
              <a:rPr lang="en-US" dirty="0">
                <a:latin typeface="Arial" panose="020B0604020202020204" pitchFamily="34" charset="0"/>
                <a:cs typeface="Arial" panose="020B0604020202020204" pitchFamily="34" charset="0"/>
              </a:rPr>
              <a:t> for innovation do you know?</a:t>
            </a:r>
          </a:p>
          <a:p>
            <a:pPr algn="just"/>
            <a:r>
              <a:rPr lang="en-US" dirty="0">
                <a:latin typeface="Arial" panose="020B0604020202020204" pitchFamily="34" charset="0"/>
                <a:cs typeface="Arial" panose="020B0604020202020204" pitchFamily="34" charset="0"/>
              </a:rPr>
              <a:t>Evaluate the innovativeness of your T&amp;C business idea by comparing it with your competitors and by using an innovation checklist. For example: </a:t>
            </a:r>
            <a:r>
              <a:rPr lang="en-US" dirty="0">
                <a:latin typeface="Arial" panose="020B0604020202020204" pitchFamily="34" charset="0"/>
                <a:cs typeface="Arial" panose="020B0604020202020204" pitchFamily="34" charset="0"/>
                <a:hlinkClick r:id="rId2"/>
              </a:rPr>
              <a:t>https://businessagility.institute/learn/nurturing-innovation/312</a:t>
            </a:r>
            <a:r>
              <a:rPr lang="en-US" dirty="0">
                <a:latin typeface="Arial" panose="020B0604020202020204" pitchFamily="34" charset="0"/>
                <a:cs typeface="Arial" panose="020B0604020202020204" pitchFamily="34" charset="0"/>
              </a:rPr>
              <a:t>.</a:t>
            </a:r>
          </a:p>
          <a:p>
            <a:pPr algn="just"/>
            <a:endParaRPr lang="en-US"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pPr marL="685800" lvl="2" indent="0">
              <a:buNone/>
            </a:pPr>
            <a:endParaRPr lang="en-GB" b="1" dirty="0"/>
          </a:p>
        </p:txBody>
      </p:sp>
      <p:pic>
        <p:nvPicPr>
          <p:cNvPr id="4" name="Picture 2" descr="untitle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34ED4766-5C26-457B-873A-58B7F164CFB2}"/>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Questions and tasks for discussion</a:t>
            </a:r>
          </a:p>
        </p:txBody>
      </p:sp>
    </p:spTree>
    <p:extLst>
      <p:ext uri="{BB962C8B-B14F-4D97-AF65-F5344CB8AC3E}">
        <p14:creationId xmlns:p14="http://schemas.microsoft.com/office/powerpoint/2010/main" val="4257975106"/>
      </p:ext>
    </p:extLst>
  </p:cSld>
  <p:clrMapOvr>
    <a:masterClrMapping/>
  </p:clrMapOvr>
  <p:transition spd="slow">
    <p:pull/>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186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09600" y="885032"/>
            <a:ext cx="9086800" cy="1027113"/>
          </a:xfrm>
        </p:spPr>
        <p:txBody>
          <a:bodyPr/>
          <a:lstStyle/>
          <a:p>
            <a:pPr lvl="0"/>
            <a:r>
              <a:rPr lang="en-GB" sz="2800" dirty="0">
                <a:latin typeface="Arial" panose="020B0604020202020204" pitchFamily="34" charset="0"/>
                <a:cs typeface="Arial" panose="020B0604020202020204" pitchFamily="34" charset="0"/>
              </a:rPr>
              <a:t>Innovations in textile</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973394-7D0E-4C95-A604-7D3706786620}"/>
              </a:ext>
            </a:extLst>
          </p:cNvPr>
          <p:cNvSpPr>
            <a:spLocks noGrp="1"/>
          </p:cNvSpPr>
          <p:nvPr>
            <p:ph idx="1"/>
          </p:nvPr>
        </p:nvSpPr>
        <p:spPr>
          <a:xfrm>
            <a:off x="609600" y="1989136"/>
            <a:ext cx="10972800" cy="4137028"/>
          </a:xfrm>
        </p:spPr>
        <p:txBody>
          <a:bodyPr/>
          <a:lstStyle/>
          <a:p>
            <a:pPr marL="0" indent="0">
              <a:buNone/>
            </a:pPr>
            <a:r>
              <a:rPr lang="en-US" b="1" dirty="0">
                <a:latin typeface="Arial" panose="020B0604020202020204" pitchFamily="34" charset="0"/>
                <a:cs typeface="Arial" panose="020B0604020202020204" pitchFamily="34" charset="0"/>
              </a:rPr>
              <a:t>Innovation</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breakthrough</a:t>
            </a:r>
            <a:r>
              <a:rPr lang="en-US" dirty="0">
                <a:latin typeface="Arial" panose="020B0604020202020204" pitchFamily="34" charset="0"/>
                <a:cs typeface="Arial" panose="020B0604020202020204" pitchFamily="34" charset="0"/>
              </a:rPr>
              <a:t>:</a:t>
            </a:r>
            <a:endParaRPr lang="bg-BG"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How to find out the technological or materials breakthrough?</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авоъгълник 4"/>
          <p:cNvSpPr/>
          <p:nvPr/>
        </p:nvSpPr>
        <p:spPr>
          <a:xfrm>
            <a:off x="615885" y="2852936"/>
            <a:ext cx="6096000" cy="1938992"/>
          </a:xfrm>
          <a:prstGeom prst="rect">
            <a:avLst/>
          </a:prstGeom>
        </p:spPr>
        <p:txBody>
          <a:bodyPr>
            <a:spAutoFit/>
          </a:bodyPr>
          <a:lstStyle/>
          <a:p>
            <a:pPr marL="342900" indent="-342900">
              <a:buFont typeface="Arial" panose="020B0604020202020204" pitchFamily="34" charset="0"/>
              <a:buChar char="•"/>
            </a:pPr>
            <a:r>
              <a:rPr lang="en-US" sz="2400" dirty="0"/>
              <a:t>Smart materials and products.</a:t>
            </a:r>
          </a:p>
          <a:p>
            <a:pPr marL="342900" indent="-342900">
              <a:buFont typeface="Arial" panose="020B0604020202020204" pitchFamily="34" charset="0"/>
              <a:buChar char="•"/>
            </a:pPr>
            <a:r>
              <a:rPr lang="pl-PL" sz="2400" dirty="0"/>
              <a:t>Digital manufacturing</a:t>
            </a:r>
            <a:r>
              <a:rPr lang="en-US" sz="2400" dirty="0"/>
              <a:t>.</a:t>
            </a:r>
          </a:p>
          <a:p>
            <a:pPr marL="342900" indent="-342900">
              <a:buFont typeface="Arial" panose="020B0604020202020204" pitchFamily="34" charset="0"/>
              <a:buChar char="•"/>
            </a:pPr>
            <a:r>
              <a:rPr lang="pl-PL" sz="2400" dirty="0"/>
              <a:t>Bio-based materials</a:t>
            </a:r>
            <a:r>
              <a:rPr lang="en-US" sz="2400" dirty="0"/>
              <a:t>.</a:t>
            </a:r>
            <a:endParaRPr lang="bg-BG" sz="2400" dirty="0"/>
          </a:p>
          <a:p>
            <a:endParaRPr lang="bg-BG" sz="2400" dirty="0"/>
          </a:p>
          <a:p>
            <a:endParaRPr lang="bg-BG" sz="2400" dirty="0"/>
          </a:p>
        </p:txBody>
      </p:sp>
      <p:pic>
        <p:nvPicPr>
          <p:cNvPr id="6" name="Картина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676" y="4221088"/>
            <a:ext cx="3391103" cy="2485083"/>
          </a:xfrm>
          <a:prstGeom prst="rect">
            <a:avLst/>
          </a:prstGeom>
        </p:spPr>
      </p:pic>
      <p:pic>
        <p:nvPicPr>
          <p:cNvPr id="9" name="Картина 8" descr="Картина, която съдържа лице, закрито, изправен&#10;&#10;Описанието е генерирано автоматично">
            <a:extLst>
              <a:ext uri="{FF2B5EF4-FFF2-40B4-BE49-F238E27FC236}">
                <a16:creationId xmlns:a16="http://schemas.microsoft.com/office/drawing/2014/main" id="{21AC41FF-CF33-427C-9815-A2DF17E26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168" y="2996951"/>
            <a:ext cx="4268132" cy="2845421"/>
          </a:xfrm>
          <a:prstGeom prst="rect">
            <a:avLst/>
          </a:prstGeom>
        </p:spPr>
      </p:pic>
    </p:spTree>
    <p:extLst>
      <p:ext uri="{BB962C8B-B14F-4D97-AF65-F5344CB8AC3E}">
        <p14:creationId xmlns:p14="http://schemas.microsoft.com/office/powerpoint/2010/main" val="407657760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онтейнер за съдържание 4" descr="Картина, която съдържа маса, закрито, работна маса&#10;&#10;Описанието е генерирано автоматично">
            <a:extLst>
              <a:ext uri="{FF2B5EF4-FFF2-40B4-BE49-F238E27FC236}">
                <a16:creationId xmlns:a16="http://schemas.microsoft.com/office/drawing/2014/main" id="{4B20F6B7-91D2-4172-9AD3-CC709D13A4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02570" y="1894110"/>
            <a:ext cx="5887606" cy="4137025"/>
          </a:xfrm>
        </p:spPr>
      </p:pic>
      <p:sp>
        <p:nvSpPr>
          <p:cNvPr id="7" name="Текстово поле 6">
            <a:extLst>
              <a:ext uri="{FF2B5EF4-FFF2-40B4-BE49-F238E27FC236}">
                <a16:creationId xmlns:a16="http://schemas.microsoft.com/office/drawing/2014/main" id="{0D6DB3A3-F1A4-4A8C-8B26-B51D6C99EA55}"/>
              </a:ext>
            </a:extLst>
          </p:cNvPr>
          <p:cNvSpPr txBox="1"/>
          <p:nvPr/>
        </p:nvSpPr>
        <p:spPr>
          <a:xfrm>
            <a:off x="712222" y="1745566"/>
            <a:ext cx="4951730" cy="3416320"/>
          </a:xfrm>
          <a:prstGeom prst="rect">
            <a:avLst/>
          </a:prstGeom>
          <a:noFill/>
        </p:spPr>
        <p:txBody>
          <a:bodyPr wrap="square">
            <a:spAutoFit/>
          </a:bodyPr>
          <a:lstStyle/>
          <a:p>
            <a:pPr algn="just"/>
            <a:r>
              <a:rPr lang="en-US" sz="2400" dirty="0"/>
              <a:t>Researchers at Carnegie Mellon University and Rochester Institute of Technology have collaborated to develop a range of 3D objects which integrate simple embedded textiles. The new research indicates how advanced printings can be augmented with textiles to create functional prototypes.</a:t>
            </a:r>
            <a:endParaRPr lang="bg-BG" sz="2400" dirty="0"/>
          </a:p>
        </p:txBody>
      </p:sp>
      <p:pic>
        <p:nvPicPr>
          <p:cNvPr id="4" name="Picture 2" descr="untitled4">
            <a:extLst>
              <a:ext uri="{FF2B5EF4-FFF2-40B4-BE49-F238E27FC236}">
                <a16:creationId xmlns:a16="http://schemas.microsoft.com/office/drawing/2014/main" id="{A21D46B7-AFE7-429E-825A-3132FEA55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0E60794-2315-4630-9868-1C5A9ACA76EF}"/>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 in textile</a:t>
            </a:r>
          </a:p>
        </p:txBody>
      </p:sp>
      <p:sp>
        <p:nvSpPr>
          <p:cNvPr id="8" name="Текстово поле 7">
            <a:extLst>
              <a:ext uri="{FF2B5EF4-FFF2-40B4-BE49-F238E27FC236}">
                <a16:creationId xmlns:a16="http://schemas.microsoft.com/office/drawing/2014/main" id="{EEC3ABBB-A47D-4E68-99B4-1E2EE596DDB7}"/>
              </a:ext>
            </a:extLst>
          </p:cNvPr>
          <p:cNvSpPr txBox="1"/>
          <p:nvPr/>
        </p:nvSpPr>
        <p:spPr>
          <a:xfrm>
            <a:off x="8040216" y="6453336"/>
            <a:ext cx="4010000" cy="261610"/>
          </a:xfrm>
          <a:prstGeom prst="rect">
            <a:avLst/>
          </a:prstGeom>
          <a:noFill/>
        </p:spPr>
        <p:txBody>
          <a:bodyPr wrap="square" rtlCol="0">
            <a:spAutoFit/>
          </a:bodyPr>
          <a:lstStyle/>
          <a:p>
            <a:r>
              <a:rPr lang="en-US" sz="1100" dirty="0"/>
              <a:t>Source: www.tevonews.com</a:t>
            </a:r>
            <a:endParaRPr lang="bg-BG" sz="1100" dirty="0"/>
          </a:p>
        </p:txBody>
      </p:sp>
    </p:spTree>
    <p:extLst>
      <p:ext uri="{BB962C8B-B14F-4D97-AF65-F5344CB8AC3E}">
        <p14:creationId xmlns:p14="http://schemas.microsoft.com/office/powerpoint/2010/main" val="3252631228"/>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о поле 6">
            <a:extLst>
              <a:ext uri="{FF2B5EF4-FFF2-40B4-BE49-F238E27FC236}">
                <a16:creationId xmlns:a16="http://schemas.microsoft.com/office/drawing/2014/main" id="{0D6DB3A3-F1A4-4A8C-8B26-B51D6C99EA55}"/>
              </a:ext>
            </a:extLst>
          </p:cNvPr>
          <p:cNvSpPr txBox="1"/>
          <p:nvPr/>
        </p:nvSpPr>
        <p:spPr>
          <a:xfrm>
            <a:off x="712222" y="1745566"/>
            <a:ext cx="4951730" cy="3416320"/>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bg-BG" altLang="bg-BG" sz="2400" i="0" u="none" strike="noStrike" cap="none" normalizeH="0" baseline="0" dirty="0" err="1">
                <a:ln>
                  <a:noFill/>
                </a:ln>
                <a:solidFill>
                  <a:schemeClr val="tx1"/>
                </a:solidFill>
                <a:effectLst/>
                <a:cs typeface="Arial" panose="020B0604020202020204" pitchFamily="34" charset="0"/>
              </a:rPr>
              <a:t>Scientists</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at</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the</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University</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of</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Exeter</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have</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developed</a:t>
            </a:r>
            <a:r>
              <a:rPr kumimoji="0" lang="bg-BG" altLang="bg-BG" sz="2400" i="0" u="none" strike="noStrike" cap="none" normalizeH="0" baseline="0" dirty="0">
                <a:ln>
                  <a:noFill/>
                </a:ln>
                <a:solidFill>
                  <a:schemeClr val="tx1"/>
                </a:solidFill>
                <a:effectLst/>
                <a:cs typeface="Arial" panose="020B0604020202020204" pitchFamily="34" charset="0"/>
              </a:rPr>
              <a:t> a </a:t>
            </a:r>
            <a:r>
              <a:rPr kumimoji="0" lang="bg-BG" altLang="bg-BG" sz="2400" i="0" u="none" strike="noStrike" cap="none" normalizeH="0" baseline="0" dirty="0" err="1">
                <a:ln>
                  <a:noFill/>
                </a:ln>
                <a:solidFill>
                  <a:schemeClr val="tx1"/>
                </a:solidFill>
                <a:effectLst/>
                <a:cs typeface="Arial" panose="020B0604020202020204" pitchFamily="34" charset="0"/>
              </a:rPr>
              <a:t>method</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of</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weaving</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graphene</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fibres</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within</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fabrics</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to</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provide</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power</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to</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smart</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clothing</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The</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new</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research</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used</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polypropylene</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fibres</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to</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attach</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graphene-based</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electronic</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fibres</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to</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create</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touch-sensor</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and</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light</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emitting</a:t>
            </a:r>
            <a:r>
              <a:rPr kumimoji="0" lang="bg-BG" altLang="bg-BG" sz="2400" i="0" u="none" strike="noStrike" cap="none" normalizeH="0" baseline="0" dirty="0">
                <a:ln>
                  <a:noFill/>
                </a:ln>
                <a:solidFill>
                  <a:schemeClr val="tx1"/>
                </a:solidFill>
                <a:effectLst/>
                <a:cs typeface="Arial" panose="020B0604020202020204" pitchFamily="34" charset="0"/>
              </a:rPr>
              <a:t> </a:t>
            </a:r>
            <a:r>
              <a:rPr kumimoji="0" lang="bg-BG" altLang="bg-BG" sz="2400" i="0" u="none" strike="noStrike" cap="none" normalizeH="0" baseline="0" dirty="0" err="1">
                <a:ln>
                  <a:noFill/>
                </a:ln>
                <a:solidFill>
                  <a:schemeClr val="tx1"/>
                </a:solidFill>
                <a:effectLst/>
                <a:cs typeface="Arial" panose="020B0604020202020204" pitchFamily="34" charset="0"/>
              </a:rPr>
              <a:t>devices</a:t>
            </a:r>
            <a:r>
              <a:rPr kumimoji="0" lang="bg-BG" altLang="bg-BG" sz="2400" i="0" u="none" strike="noStrike" cap="none" normalizeH="0" baseline="0" dirty="0">
                <a:ln>
                  <a:noFill/>
                </a:ln>
                <a:solidFill>
                  <a:schemeClr val="tx1"/>
                </a:solidFill>
                <a:effectLst/>
                <a:cs typeface="Arial" panose="020B0604020202020204" pitchFamily="34" charset="0"/>
              </a:rPr>
              <a:t>.</a:t>
            </a:r>
          </a:p>
        </p:txBody>
      </p:sp>
      <p:pic>
        <p:nvPicPr>
          <p:cNvPr id="4" name="Picture 2" descr="untitled4">
            <a:extLst>
              <a:ext uri="{FF2B5EF4-FFF2-40B4-BE49-F238E27FC236}">
                <a16:creationId xmlns:a16="http://schemas.microsoft.com/office/drawing/2014/main" id="{A21D46B7-AFE7-429E-825A-3132FEA55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0E60794-2315-4630-9868-1C5A9ACA76EF}"/>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 in textile</a:t>
            </a:r>
          </a:p>
        </p:txBody>
      </p:sp>
      <p:pic>
        <p:nvPicPr>
          <p:cNvPr id="8" name="Контейнер за съдържание 4">
            <a:extLst>
              <a:ext uri="{FF2B5EF4-FFF2-40B4-BE49-F238E27FC236}">
                <a16:creationId xmlns:a16="http://schemas.microsoft.com/office/drawing/2014/main" id="{16BED03E-6CE3-4C36-B41C-61CF8D7B4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80141" y="1905379"/>
            <a:ext cx="591003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Текстово поле 8">
            <a:extLst>
              <a:ext uri="{FF2B5EF4-FFF2-40B4-BE49-F238E27FC236}">
                <a16:creationId xmlns:a16="http://schemas.microsoft.com/office/drawing/2014/main" id="{830C2775-6976-4F83-B81E-47E50B3A48D5}"/>
              </a:ext>
            </a:extLst>
          </p:cNvPr>
          <p:cNvSpPr txBox="1"/>
          <p:nvPr/>
        </p:nvSpPr>
        <p:spPr>
          <a:xfrm>
            <a:off x="8040216" y="6453336"/>
            <a:ext cx="4010000" cy="261610"/>
          </a:xfrm>
          <a:prstGeom prst="rect">
            <a:avLst/>
          </a:prstGeom>
          <a:noFill/>
        </p:spPr>
        <p:txBody>
          <a:bodyPr wrap="square" rtlCol="0">
            <a:spAutoFit/>
          </a:bodyPr>
          <a:lstStyle/>
          <a:p>
            <a:r>
              <a:rPr lang="en-US" sz="1100" dirty="0"/>
              <a:t>Source: www.tevonews.com</a:t>
            </a:r>
            <a:endParaRPr lang="bg-BG" sz="1100" dirty="0"/>
          </a:p>
        </p:txBody>
      </p:sp>
    </p:spTree>
    <p:extLst>
      <p:ext uri="{BB962C8B-B14F-4D97-AF65-F5344CB8AC3E}">
        <p14:creationId xmlns:p14="http://schemas.microsoft.com/office/powerpoint/2010/main" val="1851323472"/>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о поле 6">
            <a:extLst>
              <a:ext uri="{FF2B5EF4-FFF2-40B4-BE49-F238E27FC236}">
                <a16:creationId xmlns:a16="http://schemas.microsoft.com/office/drawing/2014/main" id="{0D6DB3A3-F1A4-4A8C-8B26-B51D6C99EA55}"/>
              </a:ext>
            </a:extLst>
          </p:cNvPr>
          <p:cNvSpPr txBox="1"/>
          <p:nvPr/>
        </p:nvSpPr>
        <p:spPr>
          <a:xfrm>
            <a:off x="712222" y="1745566"/>
            <a:ext cx="4951730" cy="4524315"/>
          </a:xfrm>
          <a:prstGeom prst="rect">
            <a:avLst/>
          </a:prstGeom>
          <a:noFill/>
        </p:spPr>
        <p:txBody>
          <a:bodyPr wrap="square">
            <a:spAutoFit/>
          </a:bodyPr>
          <a:lstStyle/>
          <a:p>
            <a:pPr algn="just"/>
            <a:r>
              <a:rPr lang="en-US" sz="2400" dirty="0"/>
              <a:t>A research team at Simon Fraser University has developed a 3D printable solution for wireless sensors which involves the use of cellulose-based materials to replace plastic components in electronics.</a:t>
            </a:r>
          </a:p>
          <a:p>
            <a:pPr algn="just"/>
            <a:r>
              <a:rPr lang="en-US" sz="2400" dirty="0"/>
              <a:t>The concept eliminates the waste from circuit boards used in textile technologies which are deemed a hazardous source of contamination to the environment.</a:t>
            </a:r>
          </a:p>
        </p:txBody>
      </p:sp>
      <p:pic>
        <p:nvPicPr>
          <p:cNvPr id="4" name="Picture 2" descr="untitled4">
            <a:extLst>
              <a:ext uri="{FF2B5EF4-FFF2-40B4-BE49-F238E27FC236}">
                <a16:creationId xmlns:a16="http://schemas.microsoft.com/office/drawing/2014/main" id="{A21D46B7-AFE7-429E-825A-3132FEA55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0E60794-2315-4630-9868-1C5A9ACA76EF}"/>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Example for innovation in textile</a:t>
            </a:r>
          </a:p>
        </p:txBody>
      </p:sp>
      <p:pic>
        <p:nvPicPr>
          <p:cNvPr id="9" name="Контейнер за съдържание 4" descr="Картина, която съдържа закрито, облечен&#10;&#10;Описанието е генерирано автоматично">
            <a:extLst>
              <a:ext uri="{FF2B5EF4-FFF2-40B4-BE49-F238E27FC236}">
                <a16:creationId xmlns:a16="http://schemas.microsoft.com/office/drawing/2014/main" id="{4DFBCAAE-E033-4EBC-BE43-78024AC65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80141" y="1894108"/>
            <a:ext cx="5910035"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Текстово поле 7">
            <a:extLst>
              <a:ext uri="{FF2B5EF4-FFF2-40B4-BE49-F238E27FC236}">
                <a16:creationId xmlns:a16="http://schemas.microsoft.com/office/drawing/2014/main" id="{B8FDC57B-AE35-4A6E-B882-474F33A758C6}"/>
              </a:ext>
            </a:extLst>
          </p:cNvPr>
          <p:cNvSpPr txBox="1"/>
          <p:nvPr/>
        </p:nvSpPr>
        <p:spPr>
          <a:xfrm>
            <a:off x="8040216" y="6453336"/>
            <a:ext cx="4010000" cy="261610"/>
          </a:xfrm>
          <a:prstGeom prst="rect">
            <a:avLst/>
          </a:prstGeom>
          <a:noFill/>
        </p:spPr>
        <p:txBody>
          <a:bodyPr wrap="square" rtlCol="0">
            <a:spAutoFit/>
          </a:bodyPr>
          <a:lstStyle/>
          <a:p>
            <a:r>
              <a:rPr lang="en-US" sz="1100" dirty="0"/>
              <a:t>Source: www.tevonews.com</a:t>
            </a:r>
            <a:endParaRPr lang="bg-BG" sz="1100" dirty="0"/>
          </a:p>
        </p:txBody>
      </p:sp>
    </p:spTree>
    <p:extLst>
      <p:ext uri="{BB962C8B-B14F-4D97-AF65-F5344CB8AC3E}">
        <p14:creationId xmlns:p14="http://schemas.microsoft.com/office/powerpoint/2010/main" val="80466706"/>
      </p:ext>
    </p:extLst>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ово поле 6">
            <a:extLst>
              <a:ext uri="{FF2B5EF4-FFF2-40B4-BE49-F238E27FC236}">
                <a16:creationId xmlns:a16="http://schemas.microsoft.com/office/drawing/2014/main" id="{7AAB4FC8-4816-43B3-86F0-78FBA60A9F37}"/>
              </a:ext>
            </a:extLst>
          </p:cNvPr>
          <p:cNvSpPr txBox="1"/>
          <p:nvPr/>
        </p:nvSpPr>
        <p:spPr>
          <a:xfrm>
            <a:off x="720818" y="1872150"/>
            <a:ext cx="6094428" cy="2462213"/>
          </a:xfrm>
          <a:prstGeom prst="rect">
            <a:avLst/>
          </a:prstGeom>
          <a:noFill/>
        </p:spPr>
        <p:txBody>
          <a:bodyPr wrap="square">
            <a:spAutoFit/>
          </a:bodyPr>
          <a:lstStyle/>
          <a:p>
            <a:pPr marL="342900" lvl="1" indent="-342900" algn="just">
              <a:spcAft>
                <a:spcPts val="600"/>
              </a:spcAft>
              <a:buFont typeface="Arial" panose="020B0604020202020204" pitchFamily="34" charset="0"/>
              <a:buChar char="•"/>
            </a:pPr>
            <a:r>
              <a:rPr lang="en-US" sz="2400" b="1" dirty="0"/>
              <a:t>First-generation</a:t>
            </a:r>
            <a:r>
              <a:rPr lang="en-US" sz="2400" dirty="0"/>
              <a:t> of textile fibers: procured directly from the nature;</a:t>
            </a:r>
          </a:p>
          <a:p>
            <a:pPr marL="342900" lvl="2" indent="-342900" algn="just">
              <a:spcAft>
                <a:spcPts val="600"/>
              </a:spcAft>
              <a:buFont typeface="Arial" panose="020B0604020202020204" pitchFamily="34" charset="0"/>
              <a:buChar char="•"/>
            </a:pPr>
            <a:r>
              <a:rPr lang="en-US" sz="2400" b="1" dirty="0"/>
              <a:t>Second generation</a:t>
            </a:r>
            <a:r>
              <a:rPr lang="en-US" sz="2400" dirty="0"/>
              <a:t>: man-made fibers like nylon and polyester (1950-);</a:t>
            </a:r>
          </a:p>
          <a:p>
            <a:pPr marL="342900" lvl="2" indent="-342900" algn="just">
              <a:spcAft>
                <a:spcPts val="600"/>
              </a:spcAft>
              <a:buFont typeface="Arial" panose="020B0604020202020204" pitchFamily="34" charset="0"/>
              <a:buChar char="•"/>
            </a:pPr>
            <a:r>
              <a:rPr lang="en-US" sz="2400" b="1" dirty="0"/>
              <a:t>Third generation</a:t>
            </a:r>
            <a:r>
              <a:rPr lang="en-US" sz="2400" dirty="0"/>
              <a:t>: under-utilized natural resources.</a:t>
            </a:r>
          </a:p>
        </p:txBody>
      </p:sp>
      <p:sp>
        <p:nvSpPr>
          <p:cNvPr id="2" name="Title 1">
            <a:extLst>
              <a:ext uri="{FF2B5EF4-FFF2-40B4-BE49-F238E27FC236}">
                <a16:creationId xmlns:a16="http://schemas.microsoft.com/office/drawing/2014/main" id="{3F1405A8-2923-40DC-9133-DF4307C9A6AD}"/>
              </a:ext>
            </a:extLst>
          </p:cNvPr>
          <p:cNvSpPr>
            <a:spLocks noGrp="1"/>
          </p:cNvSpPr>
          <p:nvPr>
            <p:ph type="title"/>
          </p:nvPr>
        </p:nvSpPr>
        <p:spPr>
          <a:xfrm>
            <a:off x="695400" y="1097182"/>
            <a:ext cx="9008298" cy="378398"/>
          </a:xfrm>
        </p:spPr>
        <p:txBody>
          <a:bodyPr/>
          <a:lstStyle/>
          <a:p>
            <a:pPr lvl="0"/>
            <a:r>
              <a:rPr lang="en-US" sz="2800" dirty="0">
                <a:latin typeface="Arial" panose="020B0604020202020204" pitchFamily="34" charset="0"/>
                <a:cs typeface="Arial" panose="020B0604020202020204" pitchFamily="34" charset="0"/>
              </a:rPr>
              <a:t>Innovations in materials. Journey of textile fibers</a:t>
            </a:r>
          </a:p>
        </p:txBody>
      </p:sp>
      <p:pic>
        <p:nvPicPr>
          <p:cNvPr id="4" name="Picture 2" descr="untitled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0376" y="826865"/>
            <a:ext cx="2209800" cy="87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Картина 7">
            <a:extLst>
              <a:ext uri="{FF2B5EF4-FFF2-40B4-BE49-F238E27FC236}">
                <a16:creationId xmlns:a16="http://schemas.microsoft.com/office/drawing/2014/main" id="{4D10B2A8-F692-483A-ACAF-CE7F8A07B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686" y="1872150"/>
            <a:ext cx="4947379" cy="3960000"/>
          </a:xfrm>
          <a:prstGeom prst="rect">
            <a:avLst/>
          </a:prstGeom>
        </p:spPr>
      </p:pic>
    </p:spTree>
    <p:extLst>
      <p:ext uri="{BB962C8B-B14F-4D97-AF65-F5344CB8AC3E}">
        <p14:creationId xmlns:p14="http://schemas.microsoft.com/office/powerpoint/2010/main" val="1012237613"/>
      </p:ext>
    </p:extLst>
  </p:cSld>
  <p:clrMapOvr>
    <a:masterClrMapping/>
  </p:clrMapOvr>
  <p:transition spd="slow">
    <p:pull/>
  </p:transition>
</p:sld>
</file>

<file path=ppt/theme/theme1.xml><?xml version="1.0" encoding="utf-8"?>
<a:theme xmlns:a="http://schemas.openxmlformats.org/drawingml/2006/main" name="ICT-TEX-Course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with info.pptx" id="{C9B4EDE3-46DA-45E1-8BA3-AF33F848E530}" vid="{D3DA44B2-A564-4FAE-B029-2D7C878D20EE}"/>
    </a:ext>
  </a:ext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ICT-TEX-Course presentation Template</Template>
  <TotalTime>1329</TotalTime>
  <Words>3429</Words>
  <Application>Microsoft Office PowerPoint</Application>
  <PresentationFormat>Широк екран</PresentationFormat>
  <Paragraphs>249</Paragraphs>
  <Slides>47</Slides>
  <Notes>15</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47</vt:i4>
      </vt:variant>
    </vt:vector>
  </HeadingPairs>
  <TitlesOfParts>
    <vt:vector size="51" baseType="lpstr">
      <vt:lpstr>Arial</vt:lpstr>
      <vt:lpstr>Calibri</vt:lpstr>
      <vt:lpstr>Corbel</vt:lpstr>
      <vt:lpstr>ICT-TEX-Course presentation Template</vt:lpstr>
      <vt:lpstr>Презентация на PowerPoint</vt:lpstr>
      <vt:lpstr>AGENDA</vt:lpstr>
      <vt:lpstr>Innovations in T&amp;C</vt:lpstr>
      <vt:lpstr>Open innovation funnel</vt:lpstr>
      <vt:lpstr>Innovations in textile</vt:lpstr>
      <vt:lpstr>Example for innovation in textile</vt:lpstr>
      <vt:lpstr>Example for innovation in textile</vt:lpstr>
      <vt:lpstr>Example for innovation in textile</vt:lpstr>
      <vt:lpstr>Innovations in materials. Journey of textile fibers</vt:lpstr>
      <vt:lpstr>Innovations in materials and textile</vt:lpstr>
      <vt:lpstr>Innovations in materials. Innovative textile fibres </vt:lpstr>
      <vt:lpstr>Innovations in materials</vt:lpstr>
      <vt:lpstr>Example for innovations in materials</vt:lpstr>
      <vt:lpstr>Assignment 1</vt:lpstr>
      <vt:lpstr>Презентация на PowerPoint</vt:lpstr>
      <vt:lpstr>Презентация на PowerPoint</vt:lpstr>
      <vt:lpstr>Example for innovations in technics</vt:lpstr>
      <vt:lpstr>Example for innovation in technics</vt:lpstr>
      <vt:lpstr>Example for innovations in technics</vt:lpstr>
      <vt:lpstr>Example for innovation in technics</vt:lpstr>
      <vt:lpstr>Examples for automatic-sewing-systems</vt:lpstr>
      <vt:lpstr>Презентация на PowerPoint</vt:lpstr>
      <vt:lpstr>Technics to innovation breakthrough</vt:lpstr>
      <vt:lpstr>Technics to innovation breakthrough</vt:lpstr>
      <vt:lpstr>Technics to innovation breakthrough</vt:lpstr>
      <vt:lpstr>Classification of innovations in TCI</vt:lpstr>
      <vt:lpstr>Презентация на PowerPoint</vt:lpstr>
      <vt:lpstr>Презентация на PowerPoint</vt:lpstr>
      <vt:lpstr>Assessment of innovative ideas</vt:lpstr>
      <vt:lpstr>Assessment of innovative ideas</vt:lpstr>
      <vt:lpstr>Assessment of innovative ideas. Metrics for innovation ideas </vt:lpstr>
      <vt:lpstr>Assessment of innovative ideas. Metrics for innovation ideas </vt:lpstr>
      <vt:lpstr>Assessment of innovative ideas. Metrics for innovation ideas</vt:lpstr>
      <vt:lpstr>Assessment of innovative ideas. Metrics for innovation ideas</vt:lpstr>
      <vt:lpstr>Assessment of innovative ideas. Metrics for innovation ideas</vt:lpstr>
      <vt:lpstr>Creative problem solving in your business</vt:lpstr>
      <vt:lpstr>Steps in programs and contests for TCI innovations</vt:lpstr>
      <vt:lpstr>Assignment 4</vt:lpstr>
      <vt:lpstr>Assignment 5</vt:lpstr>
      <vt:lpstr>Assignment 5</vt:lpstr>
      <vt:lpstr>Презентация на PowerPoint</vt:lpstr>
      <vt:lpstr>Assignment 6</vt:lpstr>
      <vt:lpstr>Assignment 6</vt:lpstr>
      <vt:lpstr>Презентация на PowerPoint</vt:lpstr>
      <vt:lpstr>Презентация на PowerPoint</vt:lpstr>
      <vt:lpstr>Questions and tasks for discussion</vt:lpstr>
      <vt:lpstr>Презентация на PowerPoint</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TOPICS THAT SHOULD INCLUDE THE PRESENTATION OF EACH PARTNER</dc:title>
  <dc:creator>private</dc:creator>
  <cp:lastModifiedBy>Dimcho Dimov</cp:lastModifiedBy>
  <cp:revision>168</cp:revision>
  <dcterms:created xsi:type="dcterms:W3CDTF">2020-11-18T13:31:09Z</dcterms:created>
  <dcterms:modified xsi:type="dcterms:W3CDTF">2021-06-18T09:56:02Z</dcterms:modified>
</cp:coreProperties>
</file>