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0" r:id="rId5"/>
    <p:sldId id="261" r:id="rId6"/>
    <p:sldId id="262" r:id="rId7"/>
    <p:sldId id="269" r:id="rId8"/>
    <p:sldId id="265" r:id="rId9"/>
    <p:sldId id="273" r:id="rId10"/>
    <p:sldId id="267" r:id="rId11"/>
    <p:sldId id="271" r:id="rId12"/>
    <p:sldId id="272" r:id="rId13"/>
    <p:sldId id="268" r:id="rId14"/>
  </p:sldIdLst>
  <p:sldSz cx="9144000" cy="6858000" type="screen4x3"/>
  <p:notesSz cx="6735763" cy="98663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1886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811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4792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7218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6801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9333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855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9592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6616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353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5483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8067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E5DA2C-7D8D-4BA4-9EFA-B590134B2C13}" type="datetimeFigureOut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27.9.2021 г.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BC2E45-3626-44D1-9DCE-C7A3C60D7F25}" type="slidenum">
              <a:rPr lang="bg-BG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bg-B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5608" y="1988840"/>
            <a:ext cx="74980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000" b="1" dirty="0"/>
              <a:t>COMPANY MAK PLC PRESENTATION</a:t>
            </a:r>
            <a:endParaRPr lang="bg-BG" sz="2000" b="1" dirty="0"/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ICT IN TEXTILE AND CLOTHING HIGHER EDUCATION AND BUSINESS (ICT-TEX)</a:t>
            </a:r>
            <a:endParaRPr lang="bg-BG" sz="2400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694"/>
            <a:ext cx="3096344" cy="2120399"/>
          </a:xfrm>
          <a:prstGeom prst="rect">
            <a:avLst/>
          </a:prstGeom>
        </p:spPr>
      </p:pic>
      <p:sp>
        <p:nvSpPr>
          <p:cNvPr id="10" name="AutoShape 6" descr="Мак АД с 5.33% повече приходи в консолидирания отчет към март - Money.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314979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956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GB" sz="2000" b="1" dirty="0">
              <a:latin typeface="Corbel" pitchFamily="34" charset="0"/>
            </a:endParaRPr>
          </a:p>
          <a:p>
            <a:pPr marL="82296" indent="0" algn="ctr">
              <a:buNone/>
            </a:pPr>
            <a:r>
              <a:rPr lang="en-GB" sz="2000" b="1" dirty="0"/>
              <a:t>CERTIFICATES</a:t>
            </a:r>
          </a:p>
          <a:p>
            <a:pPr marL="82296" indent="0" algn="ctr">
              <a:buNone/>
            </a:pPr>
            <a:endParaRPr lang="en-GB" sz="2000" b="1" dirty="0">
              <a:latin typeface="Corbel" pitchFamily="34" charset="0"/>
            </a:endParaRPr>
          </a:p>
          <a:p>
            <a:pPr marL="82296" indent="0" algn="ctr">
              <a:buNone/>
            </a:pPr>
            <a:r>
              <a:rPr lang="en-GB" sz="2000" b="1" dirty="0">
                <a:latin typeface="Corbe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16815"/>
            <a:ext cx="2808312" cy="192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51" y="2395038"/>
            <a:ext cx="2841271" cy="405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0" y="2492896"/>
            <a:ext cx="2838144" cy="40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1841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sz="2000" b="1" dirty="0"/>
              <a:t>POLICY</a:t>
            </a:r>
            <a:endParaRPr lang="bg-BG" sz="2000" b="1" dirty="0"/>
          </a:p>
          <a:p>
            <a:r>
              <a:rPr lang="en-US" sz="1400" b="1" dirty="0"/>
              <a:t>Reducing or limiting the use of hazardous substances in production processes</a:t>
            </a:r>
            <a:endParaRPr lang="bg-BG" sz="1400" b="1" dirty="0"/>
          </a:p>
          <a:p>
            <a:r>
              <a:rPr lang="en-US" sz="1400" b="1" dirty="0"/>
              <a:t>Rational use of materials and resources, including water and energy</a:t>
            </a:r>
          </a:p>
          <a:p>
            <a:r>
              <a:rPr lang="en-US" sz="1400" b="1" dirty="0"/>
              <a:t>Implementation of general and specific environmental objectives and environmental programs</a:t>
            </a:r>
            <a:endParaRPr lang="bg-BG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171399"/>
            <a:ext cx="2952908" cy="1944216"/>
          </a:xfrm>
          <a:prstGeom prst="rect">
            <a:avLst/>
          </a:prstGeom>
        </p:spPr>
      </p:pic>
      <p:pic>
        <p:nvPicPr>
          <p:cNvPr id="5" name="Picture 4" descr="Policy - Handwriting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3868502" cy="2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810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82296" indent="0" algn="ctr">
              <a:buNone/>
            </a:pPr>
            <a:r>
              <a:rPr lang="en-US" sz="2000" b="1" dirty="0"/>
              <a:t>CORPORATE GOVERNANCE</a:t>
            </a:r>
          </a:p>
          <a:p>
            <a:r>
              <a:rPr lang="en-US" sz="2000" b="1" dirty="0"/>
              <a:t> </a:t>
            </a:r>
            <a:r>
              <a:rPr lang="en-US" sz="1400" b="1" dirty="0"/>
              <a:t>Balanced relationship between the Company's governing bodies, its shareholders and all interested parties </a:t>
            </a:r>
          </a:p>
          <a:p>
            <a:r>
              <a:rPr lang="en-US" sz="1400" b="1" dirty="0"/>
              <a:t>Transparency and fair cooperation</a:t>
            </a:r>
            <a:r>
              <a:rPr lang="bg-BG" sz="1400" b="1" dirty="0"/>
              <a:t> </a:t>
            </a:r>
            <a:r>
              <a:rPr lang="en-US" sz="1400" b="1" dirty="0"/>
              <a:t>between the company and stakeholders</a:t>
            </a:r>
          </a:p>
          <a:p>
            <a:r>
              <a:rPr lang="en-US" sz="1400" b="1" dirty="0"/>
              <a:t>The corporate governance of “MAK” AD is  based on the rules and standards of the National Corporate Governance Code</a:t>
            </a:r>
            <a:endParaRPr lang="bg-BG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14062"/>
            <a:ext cx="3096344" cy="2120399"/>
          </a:xfrm>
          <a:prstGeom prst="rect">
            <a:avLst/>
          </a:prstGeom>
        </p:spPr>
      </p:pic>
      <p:pic>
        <p:nvPicPr>
          <p:cNvPr id="5" name="Picture 4" descr="Corporate Governance in today's Market-driven World | KnowLa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69" y="4005064"/>
            <a:ext cx="2850195" cy="21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7361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n-US" sz="3600" dirty="0">
              <a:latin typeface="Corbel" panose="020B0503020204020204" pitchFamily="34" charset="0"/>
            </a:endParaRPr>
          </a:p>
          <a:p>
            <a:pPr algn="ctr"/>
            <a:endParaRPr lang="en-US" sz="3600" dirty="0">
              <a:latin typeface="Corbel" panose="020B0503020204020204" pitchFamily="34" charset="0"/>
            </a:endParaRPr>
          </a:p>
          <a:p>
            <a:pPr algn="ctr"/>
            <a:r>
              <a:rPr lang="en-US" sz="3600" dirty="0">
                <a:latin typeface="Corbel" panose="020B0503020204020204" pitchFamily="34" charset="0"/>
              </a:rPr>
              <a:t>Thank you for your attention!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08" y="260648"/>
            <a:ext cx="3096344" cy="21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308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82296" indent="0" algn="ctr">
              <a:buNone/>
            </a:pPr>
            <a:r>
              <a:rPr lang="en-US" sz="2800" dirty="0"/>
              <a:t>LEADER OF  Working package 9</a:t>
            </a:r>
          </a:p>
          <a:p>
            <a:pPr marL="82296" indent="0" algn="ctr">
              <a:buNone/>
            </a:pPr>
            <a:endParaRPr lang="en-US" sz="2800" dirty="0"/>
          </a:p>
          <a:p>
            <a:pPr marL="82296" indent="0" algn="ctr">
              <a:buNone/>
            </a:pPr>
            <a:endParaRPr lang="en-US" sz="2800" dirty="0"/>
          </a:p>
          <a:p>
            <a:pPr marL="82296" indent="0" algn="ctr">
              <a:buNone/>
            </a:pPr>
            <a:r>
              <a:rPr lang="en-GB" sz="2800" dirty="0"/>
              <a:t>DEVELOPMENT OF SYLLABUSES IN DESIGN AND PRODUCTION OF WOVEN FABRICS</a:t>
            </a:r>
          </a:p>
          <a:p>
            <a:pPr marL="82296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694"/>
            <a:ext cx="3096344" cy="212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3096344" cy="21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03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1929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algn="ctr"/>
            <a:r>
              <a:rPr lang="en-US" sz="2800" b="1" dirty="0">
                <a:latin typeface="Corbe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ABOUT THE COMPANY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HISTORY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Established in 1912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100 years later – monthly output between 250 000 and 300 000 meters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250 employees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694"/>
            <a:ext cx="3096344" cy="212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00" y="4259712"/>
            <a:ext cx="3198800" cy="239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82" y="4586628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275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sz="1800" dirty="0"/>
              <a:t>OUR FABRICS </a:t>
            </a:r>
          </a:p>
          <a:p>
            <a:pPr marL="82296" indent="0">
              <a:buNone/>
            </a:pPr>
            <a:r>
              <a:rPr lang="en-US" sz="1800" dirty="0"/>
              <a:t>Company MAK has more  than 500 different cotton and cotton type fabrics, developed in blends with polyester, polyamide, 100% polyamide or 100% polyester fabrics, in wide range of weights starting from 40 g/m² to 550 g/m</a:t>
            </a:r>
            <a:r>
              <a:rPr lang="en-US" sz="1800" dirty="0">
                <a:cs typeface="Calibri" panose="020F0502020204030204" pitchFamily="34" charset="0"/>
              </a:rPr>
              <a:t>²</a:t>
            </a:r>
            <a:r>
              <a:rPr lang="en-US" sz="1800" dirty="0"/>
              <a:t>, Dobby weaving</a:t>
            </a:r>
          </a:p>
          <a:p>
            <a:pPr marL="82296" indent="0">
              <a:buNone/>
            </a:pPr>
            <a:endParaRPr lang="en-US" sz="1800" dirty="0"/>
          </a:p>
          <a:p>
            <a:r>
              <a:rPr lang="en-US" sz="1800" dirty="0"/>
              <a:t>Medical fabrics</a:t>
            </a:r>
          </a:p>
          <a:p>
            <a:r>
              <a:rPr lang="en-US" sz="1800" dirty="0"/>
              <a:t>Special fabrics</a:t>
            </a:r>
          </a:p>
          <a:p>
            <a:r>
              <a:rPr lang="en-US" sz="1800" dirty="0"/>
              <a:t>Military fabrics</a:t>
            </a:r>
          </a:p>
          <a:p>
            <a:r>
              <a:rPr lang="en-US" sz="1800" dirty="0" err="1"/>
              <a:t>Workwear</a:t>
            </a:r>
            <a:endParaRPr lang="en-US" sz="1800" dirty="0"/>
          </a:p>
          <a:p>
            <a:r>
              <a:rPr lang="en-US" sz="1800" dirty="0"/>
              <a:t>Shirts 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82296" indent="0" algn="ctr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694"/>
            <a:ext cx="3096344" cy="21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380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96" y="1417638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sz="2000" b="1" dirty="0">
              <a:latin typeface="Corbel" pitchFamily="34" charset="0"/>
            </a:endParaRPr>
          </a:p>
          <a:p>
            <a:pPr marL="82296" indent="0" algn="ctr">
              <a:buNone/>
            </a:pPr>
            <a:endParaRPr lang="en-US" sz="1600" b="1" dirty="0">
              <a:latin typeface="Corbel" pitchFamily="34" charset="0"/>
            </a:endParaRPr>
          </a:p>
          <a:p>
            <a:pPr marL="82296" indent="0" algn="ctr">
              <a:buNone/>
            </a:pPr>
            <a:r>
              <a:rPr lang="en-US" sz="1600" b="1" dirty="0"/>
              <a:t>OUR MACHINES</a:t>
            </a:r>
          </a:p>
          <a:p>
            <a:pPr marL="82296" indent="0">
              <a:buNone/>
            </a:pPr>
            <a:r>
              <a:rPr lang="en-US" sz="1400" b="1" dirty="0"/>
              <a:t>WEAVING DEPARTMENT</a:t>
            </a:r>
          </a:p>
          <a:p>
            <a:r>
              <a:rPr lang="en-US" sz="1400" dirty="0"/>
              <a:t>Warping machines BENNINGER and HACOBA</a:t>
            </a:r>
          </a:p>
          <a:p>
            <a:r>
              <a:rPr lang="en-US" sz="1400" dirty="0"/>
              <a:t>Sizing machine – Sucker M</a:t>
            </a:r>
            <a:r>
              <a:rPr lang="en-US" sz="1400" dirty="0">
                <a:cs typeface="Calibri" panose="020F0502020204030204" pitchFamily="34" charset="0"/>
              </a:rPr>
              <a:t>üller</a:t>
            </a:r>
          </a:p>
          <a:p>
            <a:r>
              <a:rPr lang="en-US" sz="1400" dirty="0">
                <a:cs typeface="Calibri" panose="020F0502020204030204" pitchFamily="34" charset="0"/>
              </a:rPr>
              <a:t>15 Twisting machines</a:t>
            </a:r>
          </a:p>
          <a:p>
            <a:r>
              <a:rPr lang="en-US" sz="1400" dirty="0">
                <a:cs typeface="Calibri" panose="020F0502020204030204" pitchFamily="34" charset="0"/>
              </a:rPr>
              <a:t>2 assembly winding machines </a:t>
            </a:r>
          </a:p>
          <a:p>
            <a:r>
              <a:rPr lang="en-US" sz="1400" dirty="0">
                <a:cs typeface="Calibri" panose="020F0502020204030204" pitchFamily="34" charset="0"/>
              </a:rPr>
              <a:t>21 PICANOL looms – Rapier and Air-jet</a:t>
            </a:r>
          </a:p>
          <a:p>
            <a:pPr marL="82296" indent="0">
              <a:buNone/>
            </a:pPr>
            <a:r>
              <a:rPr lang="en-US" sz="1400" b="1" dirty="0">
                <a:cs typeface="Calibri" panose="020F0502020204030204" pitchFamily="34" charset="0"/>
              </a:rPr>
              <a:t>FINISHING DEPARTMENT </a:t>
            </a:r>
            <a:endParaRPr lang="en-US" sz="1400" b="1" dirty="0"/>
          </a:p>
          <a:p>
            <a:r>
              <a:rPr lang="en-US" sz="1400" dirty="0"/>
              <a:t>ZIMMER and STORK printing machines</a:t>
            </a:r>
          </a:p>
          <a:p>
            <a:r>
              <a:rPr lang="en-US" sz="1400" dirty="0"/>
              <a:t>BENNINGER PAD steamer</a:t>
            </a:r>
          </a:p>
          <a:p>
            <a:r>
              <a:rPr lang="en-US" sz="1400" dirty="0"/>
              <a:t>KUSTERS PAD steamer</a:t>
            </a:r>
          </a:p>
          <a:p>
            <a:r>
              <a:rPr lang="en-US" sz="1400" dirty="0"/>
              <a:t>KUSTERS Dyeing Foulard </a:t>
            </a:r>
          </a:p>
          <a:p>
            <a:r>
              <a:rPr lang="en-US" sz="1400" dirty="0"/>
              <a:t>HOT – MELTING LAMINATION LINE</a:t>
            </a:r>
          </a:p>
          <a:p>
            <a:pPr marL="82296" indent="0">
              <a:buNone/>
            </a:pPr>
            <a:endParaRPr lang="en-US" sz="1400" b="1" dirty="0">
              <a:latin typeface="Corbel" pitchFamily="34" charset="0"/>
            </a:endParaRPr>
          </a:p>
          <a:p>
            <a:endParaRPr lang="en-US" sz="1400" b="1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544"/>
            <a:ext cx="2880320" cy="19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185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sz="2000" dirty="0"/>
              <a:t>GARMENTS</a:t>
            </a:r>
          </a:p>
          <a:p>
            <a:r>
              <a:rPr lang="en-GB" sz="1400" b="1" dirty="0"/>
              <a:t>Manufacturing  of military, police, firefighter uniforms and equipment, ballistic vests, overalls, protective rain suits and raincoats, sleeping bags, rucksacks, tactical vests, protective coveralls against COVID and more. </a:t>
            </a:r>
          </a:p>
          <a:p>
            <a:endParaRPr lang="en-GB" sz="1400" b="1" dirty="0">
              <a:latin typeface="Corbel" panose="020B0503020204020204" pitchFamily="34" charset="0"/>
            </a:endParaRPr>
          </a:p>
          <a:p>
            <a:pPr marL="82296" indent="0">
              <a:buNone/>
            </a:pPr>
            <a:br>
              <a:rPr lang="en-GB" sz="1400" b="1" dirty="0">
                <a:latin typeface="Corbel" panose="020B0503020204020204" pitchFamily="34" charset="0"/>
              </a:rPr>
            </a:br>
            <a:endParaRPr lang="bg-BG" sz="1400" b="1" dirty="0">
              <a:latin typeface="Corbel" panose="020B0503020204020204" pitchFamily="34" charset="0"/>
            </a:endParaRPr>
          </a:p>
          <a:p>
            <a:pPr marL="82296" indent="0">
              <a:buNone/>
            </a:pPr>
            <a:r>
              <a:rPr lang="en-US" sz="2000" dirty="0"/>
              <a:t>			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694"/>
            <a:ext cx="3096344" cy="212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3096344" cy="212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4" y="3983530"/>
            <a:ext cx="3168352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8520" y="3704608"/>
            <a:ext cx="3356992" cy="25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988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32975"/>
            <a:ext cx="7498080" cy="4800600"/>
          </a:xfrm>
        </p:spPr>
        <p:txBody>
          <a:bodyPr>
            <a:noAutofit/>
          </a:bodyPr>
          <a:lstStyle/>
          <a:p>
            <a:pPr marL="82296" lvl="0" indent="0" algn="ctr">
              <a:buNone/>
            </a:pPr>
            <a:r>
              <a:rPr lang="en-US" sz="2000" b="1" dirty="0"/>
              <a:t>QUALITY CONTROL</a:t>
            </a:r>
            <a:endParaRPr lang="bg-BG" sz="2000" b="1" dirty="0"/>
          </a:p>
          <a:p>
            <a:pPr lvl="0">
              <a:buFontTx/>
              <a:buChar char="-"/>
            </a:pPr>
            <a:r>
              <a:rPr lang="en-US" sz="1400" b="1" dirty="0"/>
              <a:t>ACREDITED LABOURATORY </a:t>
            </a:r>
          </a:p>
          <a:p>
            <a:pPr lvl="0">
              <a:buFontTx/>
              <a:buChar char="-"/>
            </a:pPr>
            <a:r>
              <a:rPr lang="en-US" sz="1400" b="1" dirty="0"/>
              <a:t>MORE THAN 140 EUROPEAN STANDARDS</a:t>
            </a:r>
          </a:p>
          <a:p>
            <a:pPr marL="82296" lvl="0" indent="0">
              <a:buNone/>
            </a:pPr>
            <a:endParaRPr lang="en-US" sz="1400" b="1" dirty="0"/>
          </a:p>
          <a:p>
            <a:pPr marL="82296" lvl="0" indent="0">
              <a:buNone/>
            </a:pP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387424"/>
            <a:ext cx="3096344" cy="2120399"/>
          </a:xfrm>
          <a:prstGeom prst="rect">
            <a:avLst/>
          </a:prstGeom>
        </p:spPr>
      </p:pic>
      <p:pic>
        <p:nvPicPr>
          <p:cNvPr id="2056" name="Picture 8" descr="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46557"/>
            <a:ext cx="6106322" cy="19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2484894" cy="18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45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47800"/>
            <a:ext cx="7498080" cy="52215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b="1" dirty="0"/>
          </a:p>
          <a:p>
            <a:pPr marL="82296" indent="0" algn="ctr">
              <a:buNone/>
            </a:pPr>
            <a:r>
              <a:rPr lang="en-US" sz="2000" b="1" dirty="0"/>
              <a:t>PROJECTS</a:t>
            </a:r>
          </a:p>
          <a:p>
            <a:pPr marL="82296" indent="0" algn="ctr">
              <a:buNone/>
            </a:pPr>
            <a:endParaRPr lang="en-US" sz="2000" b="1" dirty="0"/>
          </a:p>
          <a:p>
            <a:pPr marL="82296" indent="0" algn="ctr">
              <a:buNone/>
            </a:pPr>
            <a:endParaRPr lang="en-US" sz="2000" b="1" dirty="0"/>
          </a:p>
          <a:p>
            <a:pPr marL="82296" indent="0" algn="ctr">
              <a:buNone/>
            </a:pPr>
            <a:endParaRPr lang="en-US" sz="2000" b="1" dirty="0"/>
          </a:p>
          <a:p>
            <a:r>
              <a:rPr lang="en-US" sz="1400" b="1" dirty="0"/>
              <a:t>Increasing the competitiveness of the company “MAK” AD through technological modernization of the production process“</a:t>
            </a:r>
          </a:p>
          <a:p>
            <a:pPr marL="82296" indent="0">
              <a:buNone/>
            </a:pPr>
            <a:endParaRPr lang="en-US" sz="1400" b="1" dirty="0"/>
          </a:p>
          <a:p>
            <a:r>
              <a:rPr lang="en-US" sz="1400" b="1" dirty="0"/>
              <a:t>"Safe and healthy work environment at “MAK” AD“</a:t>
            </a:r>
          </a:p>
          <a:p>
            <a:pPr marL="82296" indent="0">
              <a:buNone/>
            </a:pPr>
            <a:endParaRPr lang="en-US" sz="1400" b="1" dirty="0"/>
          </a:p>
          <a:p>
            <a:r>
              <a:rPr lang="en-US" sz="1400" b="1" dirty="0"/>
              <a:t>MAK AD with New Better and Safer Working Conditions", under contract BG05M9OP001-1.008-2400 of 09.06.2017, financed by procedure BG05M9OP001-1.008 "Good and Safe Working Conditions" of the Operational Human Resources Development Program 2014-2020.</a:t>
            </a:r>
          </a:p>
          <a:p>
            <a:pPr marL="82296" indent="0" algn="ctr">
              <a:buNone/>
            </a:pPr>
            <a:endParaRPr lang="en-US" sz="1400" b="1" dirty="0">
              <a:latin typeface="Corbel" panose="020B0503020204020204" pitchFamily="34" charset="0"/>
            </a:endParaRPr>
          </a:p>
          <a:p>
            <a:pPr marL="82296" indent="0" algn="ctr">
              <a:buNone/>
            </a:pPr>
            <a:endParaRPr lang="en-US" sz="1400" b="1" dirty="0">
              <a:latin typeface="Corbel" panose="020B0503020204020204" pitchFamily="34" charset="0"/>
            </a:endParaRPr>
          </a:p>
          <a:p>
            <a:pPr marL="82296" indent="0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5688"/>
            <a:ext cx="2808312" cy="1923152"/>
          </a:xfrm>
          <a:prstGeom prst="rect">
            <a:avLst/>
          </a:prstGeom>
        </p:spPr>
      </p:pic>
      <p:pic>
        <p:nvPicPr>
          <p:cNvPr id="7" name="Picture 6" descr="European regional development fund (ERDF) | Atlantic Are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04" y="1556792"/>
            <a:ext cx="1665312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25" y="1816720"/>
            <a:ext cx="2277427" cy="11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62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bg-BG" dirty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dirty="0"/>
              <a:t>ICT-TEX CHALLENGE</a:t>
            </a:r>
          </a:p>
          <a:p>
            <a:pPr marL="82296" indent="0">
              <a:buNone/>
            </a:pPr>
            <a:endParaRPr lang="en-US" sz="1400" dirty="0"/>
          </a:p>
          <a:p>
            <a:r>
              <a:rPr lang="en-US" sz="1400" b="1" dirty="0"/>
              <a:t>Overview the existing study programs, in the sphere of Design and production of woven fabrics – aims, competencies, knowledge</a:t>
            </a:r>
          </a:p>
          <a:p>
            <a:pPr marL="82296" indent="0">
              <a:buNone/>
            </a:pPr>
            <a:endParaRPr lang="en-US" sz="1400" b="1" dirty="0"/>
          </a:p>
          <a:p>
            <a:r>
              <a:rPr lang="en-US" sz="1400" b="1" dirty="0"/>
              <a:t>Identification of the good university practices</a:t>
            </a:r>
          </a:p>
          <a:p>
            <a:pPr marL="82296" indent="0">
              <a:buNone/>
            </a:pPr>
            <a:endParaRPr lang="en-US" sz="1400" b="1" dirty="0"/>
          </a:p>
          <a:p>
            <a:r>
              <a:rPr lang="en-US" sz="1400" b="1" dirty="0"/>
              <a:t>Development a study programs, collaborating with the partner universities (P1-P4)</a:t>
            </a:r>
          </a:p>
          <a:p>
            <a:pPr marL="82296" indent="0">
              <a:buNone/>
            </a:pPr>
            <a:endParaRPr lang="bg-BG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632"/>
            <a:ext cx="3096344" cy="21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4532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BF4A20FDBE94BB2087CCEE57117D1" ma:contentTypeVersion="9" ma:contentTypeDescription="Create a new document." ma:contentTypeScope="" ma:versionID="5078574804466b5b44dc1c708c0e174b">
  <xsd:schema xmlns:xsd="http://www.w3.org/2001/XMLSchema" xmlns:xs="http://www.w3.org/2001/XMLSchema" xmlns:p="http://schemas.microsoft.com/office/2006/metadata/properties" xmlns:ns2="ebd4f370-f316-4e65-85b0-192adfc4043b" targetNamespace="http://schemas.microsoft.com/office/2006/metadata/properties" ma:root="true" ma:fieldsID="8c537de2b9c86b11ef6ed1e9ea190d44" ns2:_="">
    <xsd:import namespace="ebd4f370-f316-4e65-85b0-192adfc40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f370-f316-4e65-85b0-192adfc40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32FDD-07FE-4C9E-8869-0A7FB5C9F288}"/>
</file>

<file path=customXml/itemProps2.xml><?xml version="1.0" encoding="utf-8"?>
<ds:datastoreItem xmlns:ds="http://schemas.openxmlformats.org/officeDocument/2006/customXml" ds:itemID="{97F33544-0795-4B58-801E-D313885CDFFA}"/>
</file>

<file path=customXml/itemProps3.xml><?xml version="1.0" encoding="utf-8"?>
<ds:datastoreItem xmlns:ds="http://schemas.openxmlformats.org/officeDocument/2006/customXml" ds:itemID="{705E6703-9065-489B-A49A-E655FFC9758D}"/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411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Gill Sans MT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TOPICS THAT SHOULD INCLUDE THE PRESENTATION OF EACH PARTNER</dc:title>
  <dc:creator>private</dc:creator>
  <cp:lastModifiedBy>Angel Terziev</cp:lastModifiedBy>
  <cp:revision>96</cp:revision>
  <cp:lastPrinted>2021-09-21T07:44:12Z</cp:lastPrinted>
  <dcterms:created xsi:type="dcterms:W3CDTF">2020-11-18T13:31:09Z</dcterms:created>
  <dcterms:modified xsi:type="dcterms:W3CDTF">2021-09-27T16:29:09Z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0x010100A6CBF4A20FDBE94BB2087CCEE57117D1</vt:lpwstr>
  </property>
</Properties>
</file>