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318" r:id="rId2"/>
    <p:sldId id="335" r:id="rId3"/>
    <p:sldId id="312" r:id="rId4"/>
    <p:sldId id="310" r:id="rId5"/>
    <p:sldId id="375" r:id="rId6"/>
    <p:sldId id="379" r:id="rId7"/>
    <p:sldId id="378" r:id="rId8"/>
    <p:sldId id="377" r:id="rId9"/>
    <p:sldId id="376" r:id="rId10"/>
    <p:sldId id="337" r:id="rId11"/>
    <p:sldId id="339" r:id="rId12"/>
    <p:sldId id="341" r:id="rId13"/>
    <p:sldId id="313" r:id="rId14"/>
    <p:sldId id="314" r:id="rId15"/>
    <p:sldId id="315" r:id="rId16"/>
    <p:sldId id="348" r:id="rId17"/>
    <p:sldId id="349" r:id="rId18"/>
    <p:sldId id="351" r:id="rId19"/>
    <p:sldId id="352" r:id="rId20"/>
    <p:sldId id="353" r:id="rId21"/>
    <p:sldId id="354" r:id="rId22"/>
    <p:sldId id="355" r:id="rId23"/>
    <p:sldId id="356" r:id="rId24"/>
    <p:sldId id="357" r:id="rId25"/>
    <p:sldId id="358" r:id="rId26"/>
    <p:sldId id="360" r:id="rId27"/>
    <p:sldId id="359" r:id="rId28"/>
    <p:sldId id="361" r:id="rId29"/>
    <p:sldId id="362" r:id="rId30"/>
    <p:sldId id="363" r:id="rId31"/>
    <p:sldId id="323" r:id="rId32"/>
    <p:sldId id="321" r:id="rId3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ен стил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9271" autoAdjust="0"/>
  </p:normalViewPr>
  <p:slideViewPr>
    <p:cSldViewPr>
      <p:cViewPr varScale="1">
        <p:scale>
          <a:sx n="64" d="100"/>
          <a:sy n="64" d="100"/>
        </p:scale>
        <p:origin x="133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5B4F1-EF33-4DD6-9B4E-C4E2B4E6345B}" type="datetimeFigureOut">
              <a:rPr lang="bg-BG" smtClean="0"/>
              <a:t>18.6.2021 г.</a:t>
            </a:fld>
            <a:endParaRPr lang="bg-BG"/>
          </a:p>
        </p:txBody>
      </p:sp>
      <p:sp>
        <p:nvSpPr>
          <p:cNvPr id="4" name="Контейнер за изображение на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3452F-BDF9-47C0-81B1-E8BF1EA1E662}" type="slidenum">
              <a:rPr lang="bg-BG" smtClean="0"/>
              <a:t>‹#›</a:t>
            </a:fld>
            <a:endParaRPr lang="bg-BG"/>
          </a:p>
        </p:txBody>
      </p:sp>
    </p:spTree>
    <p:extLst>
      <p:ext uri="{BB962C8B-B14F-4D97-AF65-F5344CB8AC3E}">
        <p14:creationId xmlns:p14="http://schemas.microsoft.com/office/powerpoint/2010/main" val="301847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CA93452F-BDF9-47C0-81B1-E8BF1EA1E662}" type="slidenum">
              <a:rPr lang="bg-BG" smtClean="0"/>
              <a:t>1</a:t>
            </a:fld>
            <a:endParaRPr lang="bg-BG"/>
          </a:p>
        </p:txBody>
      </p:sp>
    </p:spTree>
    <p:extLst>
      <p:ext uri="{BB962C8B-B14F-4D97-AF65-F5344CB8AC3E}">
        <p14:creationId xmlns:p14="http://schemas.microsoft.com/office/powerpoint/2010/main" val="3228404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CA93452F-BDF9-47C0-81B1-E8BF1EA1E662}" type="slidenum">
              <a:rPr lang="bg-BG" smtClean="0"/>
              <a:t>14</a:t>
            </a:fld>
            <a:endParaRPr lang="bg-BG" dirty="0"/>
          </a:p>
        </p:txBody>
      </p:sp>
    </p:spTree>
    <p:extLst>
      <p:ext uri="{BB962C8B-B14F-4D97-AF65-F5344CB8AC3E}">
        <p14:creationId xmlns:p14="http://schemas.microsoft.com/office/powerpoint/2010/main" val="3488823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CA93452F-BDF9-47C0-81B1-E8BF1EA1E662}" type="slidenum">
              <a:rPr lang="bg-BG" smtClean="0"/>
              <a:t>15</a:t>
            </a:fld>
            <a:endParaRPr lang="bg-BG" dirty="0"/>
          </a:p>
        </p:txBody>
      </p:sp>
    </p:spTree>
    <p:extLst>
      <p:ext uri="{BB962C8B-B14F-4D97-AF65-F5344CB8AC3E}">
        <p14:creationId xmlns:p14="http://schemas.microsoft.com/office/powerpoint/2010/main" val="4013089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textile and clothing (T&amp;C) sector is an important part of the European manufacturing industry, playing a crucial role in the economy and social well-being in many regions of Europe. The sector includes ca. 160,000 companies (of which 99.8% are micro &amp; small companies), employing 1.5 million people and generating a turnover of €162 billion. The textile and clothing industry covers a wide range of activities, from the transformation of natural or manmade </a:t>
            </a:r>
            <a:r>
              <a:rPr lang="en-US" sz="1200" kern="1200" dirty="0" err="1">
                <a:solidFill>
                  <a:schemeClr val="tx1"/>
                </a:solidFill>
                <a:effectLst/>
                <a:latin typeface="+mn-lt"/>
                <a:ea typeface="+mn-ea"/>
                <a:cs typeface="+mn-cs"/>
              </a:rPr>
              <a:t>fibres</a:t>
            </a:r>
            <a:r>
              <a:rPr lang="en-US" sz="1200" kern="1200" dirty="0">
                <a:solidFill>
                  <a:schemeClr val="tx1"/>
                </a:solidFill>
                <a:effectLst/>
                <a:latin typeface="+mn-lt"/>
                <a:ea typeface="+mn-ea"/>
                <a:cs typeface="+mn-cs"/>
              </a:rPr>
              <a:t> into yarns and fabrics, to the production of a wide variety of products such as hi-tech synthetic yarns, bed-linens, industrial filters, and clothing and fashion. The corona crisis has confirmed the strategic importance of the sector: the safety of healthcare workers and the population at large depend on textiles, but their importance goes far beyond. Without textile materials, no cars, airplanes or buildings can be built, nor can </a:t>
            </a:r>
            <a:r>
              <a:rPr lang="en-US" sz="1200" kern="1200" dirty="0" err="1">
                <a:solidFill>
                  <a:schemeClr val="tx1"/>
                </a:solidFill>
                <a:effectLst/>
                <a:latin typeface="+mn-lt"/>
                <a:ea typeface="+mn-ea"/>
                <a:cs typeface="+mn-cs"/>
              </a:rPr>
              <a:t>agrifood</a:t>
            </a:r>
            <a:r>
              <a:rPr lang="en-US" sz="1200" kern="1200" dirty="0">
                <a:solidFill>
                  <a:schemeClr val="tx1"/>
                </a:solidFill>
                <a:effectLst/>
                <a:latin typeface="+mn-lt"/>
                <a:ea typeface="+mn-ea"/>
                <a:cs typeface="+mn-cs"/>
              </a:rPr>
              <a:t> workers, </a:t>
            </a:r>
            <a:r>
              <a:rPr lang="en-US" sz="1200" kern="1200" dirty="0" err="1">
                <a:solidFill>
                  <a:schemeClr val="tx1"/>
                </a:solidFill>
                <a:effectLst/>
                <a:latin typeface="+mn-lt"/>
                <a:ea typeface="+mn-ea"/>
                <a:cs typeface="+mn-cs"/>
              </a:rPr>
              <a:t>defence</a:t>
            </a:r>
            <a:r>
              <a:rPr lang="en-US" sz="1200" kern="1200" dirty="0">
                <a:solidFill>
                  <a:schemeClr val="tx1"/>
                </a:solidFill>
                <a:effectLst/>
                <a:latin typeface="+mn-lt"/>
                <a:ea typeface="+mn-ea"/>
                <a:cs typeface="+mn-cs"/>
              </a:rPr>
              <a:t> and security forces or craftsmen, do their work in full.</a:t>
            </a:r>
          </a:p>
          <a:p>
            <a:endParaRPr lang="bg-BG" dirty="0"/>
          </a:p>
        </p:txBody>
      </p:sp>
      <p:sp>
        <p:nvSpPr>
          <p:cNvPr id="4" name="Контейнер за номер на слайда 3"/>
          <p:cNvSpPr>
            <a:spLocks noGrp="1"/>
          </p:cNvSpPr>
          <p:nvPr>
            <p:ph type="sldNum" sz="quarter" idx="5"/>
          </p:nvPr>
        </p:nvSpPr>
        <p:spPr/>
        <p:txBody>
          <a:bodyPr/>
          <a:lstStyle/>
          <a:p>
            <a:fld id="{CA93452F-BDF9-47C0-81B1-E8BF1EA1E662}" type="slidenum">
              <a:rPr lang="bg-BG" smtClean="0"/>
              <a:t>16</a:t>
            </a:fld>
            <a:endParaRPr lang="bg-BG"/>
          </a:p>
        </p:txBody>
      </p:sp>
    </p:spTree>
    <p:extLst>
      <p:ext uri="{BB962C8B-B14F-4D97-AF65-F5344CB8AC3E}">
        <p14:creationId xmlns:p14="http://schemas.microsoft.com/office/powerpoint/2010/main" val="405425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CA93452F-BDF9-47C0-81B1-E8BF1EA1E662}" type="slidenum">
              <a:rPr lang="bg-BG" smtClean="0"/>
              <a:t>3</a:t>
            </a:fld>
            <a:endParaRPr lang="bg-BG" dirty="0"/>
          </a:p>
        </p:txBody>
      </p:sp>
    </p:spTree>
    <p:extLst>
      <p:ext uri="{BB962C8B-B14F-4D97-AF65-F5344CB8AC3E}">
        <p14:creationId xmlns:p14="http://schemas.microsoft.com/office/powerpoint/2010/main" val="26784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CA93452F-BDF9-47C0-81B1-E8BF1EA1E662}" type="slidenum">
              <a:rPr lang="bg-BG" smtClean="0"/>
              <a:t>4</a:t>
            </a:fld>
            <a:endParaRPr lang="bg-BG" dirty="0"/>
          </a:p>
        </p:txBody>
      </p:sp>
    </p:spTree>
    <p:extLst>
      <p:ext uri="{BB962C8B-B14F-4D97-AF65-F5344CB8AC3E}">
        <p14:creationId xmlns:p14="http://schemas.microsoft.com/office/powerpoint/2010/main" val="394237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CA93452F-BDF9-47C0-81B1-E8BF1EA1E662}" type="slidenum">
              <a:rPr lang="bg-BG" smtClean="0"/>
              <a:t>5</a:t>
            </a:fld>
            <a:endParaRPr lang="bg-BG" dirty="0"/>
          </a:p>
        </p:txBody>
      </p:sp>
    </p:spTree>
    <p:extLst>
      <p:ext uri="{BB962C8B-B14F-4D97-AF65-F5344CB8AC3E}">
        <p14:creationId xmlns:p14="http://schemas.microsoft.com/office/powerpoint/2010/main" val="946431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3452F-BDF9-47C0-81B1-E8BF1EA1E662}" type="slidenum">
              <a:rPr lang="bg-BG" smtClean="0"/>
              <a:t>6</a:t>
            </a:fld>
            <a:endParaRPr lang="bg-BG"/>
          </a:p>
        </p:txBody>
      </p:sp>
    </p:spTree>
    <p:extLst>
      <p:ext uri="{BB962C8B-B14F-4D97-AF65-F5344CB8AC3E}">
        <p14:creationId xmlns:p14="http://schemas.microsoft.com/office/powerpoint/2010/main" val="2835798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CA93452F-BDF9-47C0-81B1-E8BF1EA1E662}" type="slidenum">
              <a:rPr lang="bg-BG" smtClean="0"/>
              <a:t>8</a:t>
            </a:fld>
            <a:endParaRPr lang="bg-BG" dirty="0"/>
          </a:p>
        </p:txBody>
      </p:sp>
    </p:spTree>
    <p:extLst>
      <p:ext uri="{BB962C8B-B14F-4D97-AF65-F5344CB8AC3E}">
        <p14:creationId xmlns:p14="http://schemas.microsoft.com/office/powerpoint/2010/main" val="3649265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CA93452F-BDF9-47C0-81B1-E8BF1EA1E662}" type="slidenum">
              <a:rPr lang="bg-BG" smtClean="0"/>
              <a:t>9</a:t>
            </a:fld>
            <a:endParaRPr lang="bg-BG" dirty="0"/>
          </a:p>
        </p:txBody>
      </p:sp>
    </p:spTree>
    <p:extLst>
      <p:ext uri="{BB962C8B-B14F-4D97-AF65-F5344CB8AC3E}">
        <p14:creationId xmlns:p14="http://schemas.microsoft.com/office/powerpoint/2010/main" val="184466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pPr lvl="2">
              <a:defRPr/>
            </a:pPr>
            <a:r>
              <a:rPr lang="en-GB" dirty="0">
                <a:highlight>
                  <a:srgbClr val="FFFF00"/>
                </a:highlight>
                <a:latin typeface="Times New Roman" pitchFamily="18" charset="0"/>
              </a:rPr>
              <a:t>The input is transformed into products and</a:t>
            </a:r>
          </a:p>
          <a:p>
            <a:pPr marL="685800" lvl="2" indent="0">
              <a:buNone/>
              <a:defRPr/>
            </a:pPr>
            <a:r>
              <a:rPr lang="en-GB" dirty="0">
                <a:highlight>
                  <a:srgbClr val="FFFF00"/>
                </a:highlight>
                <a:latin typeface="Times New Roman" pitchFamily="18" charset="0"/>
              </a:rPr>
              <a:t>services through production process </a:t>
            </a:r>
          </a:p>
          <a:p>
            <a:pPr lvl="2">
              <a:defRPr/>
            </a:pPr>
            <a:r>
              <a:rPr lang="en-GB" dirty="0">
                <a:highlight>
                  <a:srgbClr val="FFFF00"/>
                </a:highlight>
                <a:latin typeface="Times New Roman" pitchFamily="18" charset="0"/>
              </a:rPr>
              <a:t>Sells goods and services for profit</a:t>
            </a:r>
          </a:p>
          <a:p>
            <a:pPr lvl="2">
              <a:defRPr/>
            </a:pPr>
            <a:r>
              <a:rPr lang="en-US" altLang="bg-BG" dirty="0">
                <a:highlight>
                  <a:srgbClr val="FFFF00"/>
                </a:highlight>
                <a:latin typeface="Times New Roman" pitchFamily="18" charset="0"/>
              </a:rPr>
              <a:t>Hires employees</a:t>
            </a:r>
          </a:p>
          <a:p>
            <a:pPr lvl="2">
              <a:defRPr/>
            </a:pPr>
            <a:r>
              <a:rPr lang="en-US" altLang="bg-BG" dirty="0">
                <a:highlight>
                  <a:srgbClr val="FFFF00"/>
                </a:highlight>
                <a:latin typeface="Times New Roman" pitchFamily="18" charset="0"/>
              </a:rPr>
              <a:t>Operates under certain name</a:t>
            </a:r>
          </a:p>
          <a:p>
            <a:endParaRPr lang="bg-BG" dirty="0"/>
          </a:p>
        </p:txBody>
      </p:sp>
      <p:sp>
        <p:nvSpPr>
          <p:cNvPr id="4" name="Контейнер за номер на слайда 3"/>
          <p:cNvSpPr>
            <a:spLocks noGrp="1"/>
          </p:cNvSpPr>
          <p:nvPr>
            <p:ph type="sldNum" sz="quarter" idx="5"/>
          </p:nvPr>
        </p:nvSpPr>
        <p:spPr/>
        <p:txBody>
          <a:bodyPr/>
          <a:lstStyle/>
          <a:p>
            <a:fld id="{CA93452F-BDF9-47C0-81B1-E8BF1EA1E662}" type="slidenum">
              <a:rPr lang="bg-BG" smtClean="0"/>
              <a:t>10</a:t>
            </a:fld>
            <a:endParaRPr lang="bg-BG"/>
          </a:p>
        </p:txBody>
      </p:sp>
    </p:spTree>
    <p:extLst>
      <p:ext uri="{BB962C8B-B14F-4D97-AF65-F5344CB8AC3E}">
        <p14:creationId xmlns:p14="http://schemas.microsoft.com/office/powerpoint/2010/main" val="405538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CA93452F-BDF9-47C0-81B1-E8BF1EA1E662}" type="slidenum">
              <a:rPr lang="bg-BG" smtClean="0"/>
              <a:t>13</a:t>
            </a:fld>
            <a:endParaRPr lang="bg-BG" dirty="0"/>
          </a:p>
        </p:txBody>
      </p:sp>
    </p:spTree>
    <p:extLst>
      <p:ext uri="{BB962C8B-B14F-4D97-AF65-F5344CB8AC3E}">
        <p14:creationId xmlns:p14="http://schemas.microsoft.com/office/powerpoint/2010/main" val="1942529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ict-tex.eu/"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slide" Target="../slides/slide32.xml"/><Relationship Id="rId4" Type="http://schemas.openxmlformats.org/officeDocument/2006/relationships/slide" Target="../slides/sl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093156"/>
            <a:ext cx="10363200" cy="1470025"/>
          </a:xfrm>
        </p:spPr>
        <p:txBody>
          <a:bodyPr/>
          <a:lstStyle>
            <a:lvl1pPr>
              <a:defRPr/>
            </a:lvl1pPr>
          </a:lstStyle>
          <a:p>
            <a:r>
              <a:rPr lang="en-US" dirty="0"/>
              <a:t>Course title goes here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endParaRPr lang="bg-BG" dirty="0">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12" name="Picture 3" descr="E:\Disc D\Knowledge Alliances\Logos\ICTTEX-Logo-v6.png">
            <a:extLst>
              <a:ext uri="{FF2B5EF4-FFF2-40B4-BE49-F238E27FC236}">
                <a16:creationId xmlns:a16="http://schemas.microsoft.com/office/drawing/2014/main" id="{748CF3E6-512B-4261-B0C8-AB635F8BB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Резултат с изображение за „co-funded by the erasmus+ programme of the european union logo“">
            <a:extLst>
              <a:ext uri="{FF2B5EF4-FFF2-40B4-BE49-F238E27FC236}">
                <a16:creationId xmlns:a16="http://schemas.microsoft.com/office/drawing/2014/main" id="{5B23C7FD-9EBB-464E-BC6D-B4417F9F6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23BF5E7F-302F-4947-996B-69017E1D9063}"/>
              </a:ext>
            </a:extLst>
          </p:cNvPr>
          <p:cNvSpPr txBox="1">
            <a:spLocks/>
          </p:cNvSpPr>
          <p:nvPr userDrawn="1"/>
        </p:nvSpPr>
        <p:spPr>
          <a:xfrm>
            <a:off x="767080" y="5567472"/>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dirty="0">
              <a:effectLst/>
              <a:latin typeface="Corbel" pitchFamily="34" charset="0"/>
            </a:endParaRPr>
          </a:p>
        </p:txBody>
      </p:sp>
      <p:sp>
        <p:nvSpPr>
          <p:cNvPr id="10" name="Title 1">
            <a:extLst>
              <a:ext uri="{FF2B5EF4-FFF2-40B4-BE49-F238E27FC236}">
                <a16:creationId xmlns:a16="http://schemas.microsoft.com/office/drawing/2014/main" id="{231586BF-CD81-4676-A1F4-FFD2A83A12E6}"/>
              </a:ext>
            </a:extLst>
          </p:cNvPr>
          <p:cNvSpPr txBox="1">
            <a:spLocks/>
          </p:cNvSpPr>
          <p:nvPr userDrawn="1"/>
        </p:nvSpPr>
        <p:spPr bwMode="auto">
          <a:xfrm>
            <a:off x="640081" y="3738798"/>
            <a:ext cx="1097279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400" kern="1200">
                <a:solidFill>
                  <a:srgbClr val="0064F6"/>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defRPr/>
            </a:pPr>
            <a:r>
              <a:rPr lang="en-US" sz="1600" dirty="0">
                <a:latin typeface="+mn-lt"/>
              </a:rPr>
              <a:t>The course is developed under Erasmus+ Program </a:t>
            </a:r>
            <a:r>
              <a:rPr lang="en-US" sz="1600" dirty="0">
                <a:solidFill>
                  <a:srgbClr val="000000"/>
                </a:solidFill>
                <a:latin typeface="+mn-lt"/>
              </a:rPr>
              <a:t>Key Action 2: </a:t>
            </a:r>
            <a:br>
              <a:rPr lang="en-US" sz="1600" dirty="0">
                <a:solidFill>
                  <a:srgbClr val="000000"/>
                </a:solidFill>
                <a:latin typeface="+mn-lt"/>
              </a:rPr>
            </a:br>
            <a:r>
              <a:rPr lang="en-US" sz="1600" dirty="0">
                <a:solidFill>
                  <a:srgbClr val="000000"/>
                </a:solidFill>
                <a:latin typeface="+mn-lt"/>
              </a:rPr>
              <a:t>Cooperation for innovation and the exchange of good practices </a:t>
            </a:r>
            <a:r>
              <a:rPr lang="en-US" sz="1600" dirty="0">
                <a:latin typeface="+mn-lt"/>
              </a:rPr>
              <a:t>Knowledge Alliance</a:t>
            </a:r>
            <a:endParaRPr lang="bg-BG" sz="1600" dirty="0">
              <a:latin typeface="+mn-lt"/>
            </a:endParaRPr>
          </a:p>
        </p:txBody>
      </p:sp>
      <p:sp>
        <p:nvSpPr>
          <p:cNvPr id="11" name="Rectangle 16">
            <a:extLst>
              <a:ext uri="{FF2B5EF4-FFF2-40B4-BE49-F238E27FC236}">
                <a16:creationId xmlns:a16="http://schemas.microsoft.com/office/drawing/2014/main" id="{CBEB3862-9F0B-4373-B400-3B7B449FD83A}"/>
              </a:ext>
            </a:extLst>
          </p:cNvPr>
          <p:cNvSpPr/>
          <p:nvPr userDrawn="1"/>
        </p:nvSpPr>
        <p:spPr>
          <a:xfrm>
            <a:off x="1173481" y="4630403"/>
            <a:ext cx="10058400" cy="369332"/>
          </a:xfrm>
          <a:prstGeom prst="rect">
            <a:avLst/>
          </a:prstGeom>
        </p:spPr>
        <p:txBody>
          <a:bodyPr wrap="square">
            <a:spAutoFit/>
          </a:bodyPr>
          <a:lstStyle/>
          <a:p>
            <a:pPr algn="ctr">
              <a:defRPr/>
            </a:pPr>
            <a:r>
              <a:rPr lang="en-US" b="1" dirty="0">
                <a:solidFill>
                  <a:srgbClr val="00B0F0"/>
                </a:solidFill>
                <a:latin typeface="Arial" charset="0"/>
                <a:ea typeface="+mj-ea"/>
                <a:cs typeface="+mj-cs"/>
              </a:rPr>
              <a:t>ICT IN TEXTILE AND CLOTHING HIGHER EDUCATION AND BUSINESS</a:t>
            </a:r>
            <a:endParaRPr lang="bg-BG" dirty="0">
              <a:solidFill>
                <a:srgbClr val="00B0F0"/>
              </a:solidFill>
              <a:latin typeface="Arial" charset="0"/>
            </a:endParaRPr>
          </a:p>
        </p:txBody>
      </p:sp>
      <p:sp>
        <p:nvSpPr>
          <p:cNvPr id="13" name="Rectangle 17">
            <a:extLst>
              <a:ext uri="{FF2B5EF4-FFF2-40B4-BE49-F238E27FC236}">
                <a16:creationId xmlns:a16="http://schemas.microsoft.com/office/drawing/2014/main" id="{95F6AF39-28A8-4F70-99BD-0570E6675E43}"/>
              </a:ext>
            </a:extLst>
          </p:cNvPr>
          <p:cNvSpPr/>
          <p:nvPr userDrawn="1"/>
        </p:nvSpPr>
        <p:spPr>
          <a:xfrm>
            <a:off x="3790475" y="5053140"/>
            <a:ext cx="4824412" cy="338137"/>
          </a:xfrm>
          <a:prstGeom prst="rect">
            <a:avLst/>
          </a:prstGeom>
        </p:spPr>
        <p:txBody>
          <a:bodyPr>
            <a:spAutoFit/>
          </a:bodyPr>
          <a:lstStyle/>
          <a:p>
            <a:pPr>
              <a:defRPr/>
            </a:pPr>
            <a:r>
              <a:rPr lang="en-US" sz="1600" dirty="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dirty="0">
              <a:latin typeface="Arial" charset="0"/>
            </a:endParaRPr>
          </a:p>
        </p:txBody>
      </p:sp>
    </p:spTree>
    <p:extLst>
      <p:ext uri="{BB962C8B-B14F-4D97-AF65-F5344CB8AC3E}">
        <p14:creationId xmlns:p14="http://schemas.microsoft.com/office/powerpoint/2010/main" val="3827565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239375-DA25-4D5F-A6A1-D61BFA94ED54}"/>
              </a:ext>
            </a:extLst>
          </p:cNvPr>
          <p:cNvSpPr txBox="1">
            <a:spLocks/>
          </p:cNvSpPr>
          <p:nvPr/>
        </p:nvSpPr>
        <p:spPr>
          <a:xfrm>
            <a:off x="609601" y="188913"/>
            <a:ext cx="7497763" cy="863600"/>
          </a:xfrm>
          <a:prstGeom prst="rect">
            <a:avLst/>
          </a:prstGeom>
        </p:spPr>
        <p:txBody>
          <a:bodyPr anchor="ct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sz="2900" dirty="0"/>
              <a:t>CONTACTS</a:t>
            </a:r>
            <a:endParaRPr lang="en-GB" sz="2900" dirty="0"/>
          </a:p>
        </p:txBody>
      </p:sp>
      <p:pic>
        <p:nvPicPr>
          <p:cNvPr id="8" name="Picture 2" descr="E:\Disc D\Knowledge Alliances\Logos\ICTTEX-Logo-v7.png">
            <a:extLst>
              <a:ext uri="{FF2B5EF4-FFF2-40B4-BE49-F238E27FC236}">
                <a16:creationId xmlns:a16="http://schemas.microsoft.com/office/drawing/2014/main" id="{B5B78590-DE9C-4851-A251-69B7173A6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126"/>
          <a:stretch>
            <a:fillRect/>
          </a:stretch>
        </p:blipFill>
        <p:spPr bwMode="auto">
          <a:xfrm>
            <a:off x="9601200" y="4749800"/>
            <a:ext cx="1752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Резултат с изображение за „co-funded by the erasmus+ programme of the european union logo“">
            <a:extLst>
              <a:ext uri="{FF2B5EF4-FFF2-40B4-BE49-F238E27FC236}">
                <a16:creationId xmlns:a16="http://schemas.microsoft.com/office/drawing/2014/main" id="{ADA477D9-EF0C-4831-AADF-99C286B68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r="12125" b="4472"/>
          <a:stretch>
            <a:fillRect/>
          </a:stretch>
        </p:blipFill>
        <p:spPr bwMode="auto">
          <a:xfrm>
            <a:off x="655639" y="4749803"/>
            <a:ext cx="45624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61EE29E5-E2A3-4430-933E-C4384E062924}"/>
              </a:ext>
            </a:extLst>
          </p:cNvPr>
          <p:cNvSpPr txBox="1">
            <a:spLocks/>
          </p:cNvSpPr>
          <p:nvPr/>
        </p:nvSpPr>
        <p:spPr>
          <a:xfrm>
            <a:off x="723900" y="5962338"/>
            <a:ext cx="10744200" cy="565151"/>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9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900" b="1" dirty="0">
              <a:effectLst/>
              <a:latin typeface="Corbel" pitchFamily="34" charset="0"/>
            </a:endParaRPr>
          </a:p>
        </p:txBody>
      </p:sp>
      <p:sp>
        <p:nvSpPr>
          <p:cNvPr id="12" name="TextBox 11">
            <a:extLst>
              <a:ext uri="{FF2B5EF4-FFF2-40B4-BE49-F238E27FC236}">
                <a16:creationId xmlns:a16="http://schemas.microsoft.com/office/drawing/2014/main" id="{CA4CB5FC-9AA1-4072-9D48-964EF668F36F}"/>
              </a:ext>
            </a:extLst>
          </p:cNvPr>
          <p:cNvSpPr txBox="1"/>
          <p:nvPr/>
        </p:nvSpPr>
        <p:spPr>
          <a:xfrm>
            <a:off x="655637" y="1198250"/>
            <a:ext cx="6735763" cy="3416320"/>
          </a:xfrm>
          <a:prstGeom prst="rect">
            <a:avLst/>
          </a:prstGeom>
          <a:noFill/>
        </p:spPr>
        <p:txBody>
          <a:bodyPr wrap="square">
            <a:spAutoFit/>
          </a:bodyPr>
          <a:lstStyle/>
          <a:p>
            <a:pPr marL="0" indent="0">
              <a:spcBef>
                <a:spcPct val="0"/>
              </a:spcBef>
              <a:buNone/>
            </a:pPr>
            <a:r>
              <a:rPr lang="en-US" altLang="nl-BE" sz="2400" b="1" dirty="0">
                <a:latin typeface="Corbel" panose="020B0503020204020204" pitchFamily="34" charset="0"/>
              </a:rPr>
              <a:t>Coordinator: </a:t>
            </a:r>
          </a:p>
          <a:p>
            <a:pPr marL="0" indent="0">
              <a:spcBef>
                <a:spcPct val="0"/>
              </a:spcBef>
              <a:buNone/>
            </a:pPr>
            <a:r>
              <a:rPr lang="en-US" altLang="nl-BE" sz="2400" dirty="0">
                <a:latin typeface="Corbel" panose="020B0503020204020204" pitchFamily="34" charset="0"/>
              </a:rPr>
              <a:t>Technical University of Sofia</a:t>
            </a:r>
            <a:endParaRPr lang="bg-BG" altLang="nl-BE" sz="2400" dirty="0">
              <a:latin typeface="Corbel" panose="020B0503020204020204" pitchFamily="34" charset="0"/>
            </a:endParaRPr>
          </a:p>
          <a:p>
            <a:pPr marL="0" indent="0">
              <a:spcBef>
                <a:spcPct val="0"/>
              </a:spcBef>
              <a:buNone/>
            </a:pPr>
            <a:r>
              <a:rPr lang="en-US" altLang="nl-BE" sz="2400" dirty="0">
                <a:latin typeface="Corbel" panose="020B0503020204020204" pitchFamily="34" charset="0"/>
              </a:rPr>
              <a:t>Department of Textile Engineering</a:t>
            </a:r>
          </a:p>
          <a:p>
            <a:pPr marL="0" indent="0">
              <a:spcBef>
                <a:spcPct val="0"/>
              </a:spcBef>
              <a:buNone/>
            </a:pPr>
            <a:endParaRPr lang="en-US" altLang="nl-BE" sz="2400" dirty="0">
              <a:latin typeface="Corbel" panose="020B0503020204020204" pitchFamily="34" charset="0"/>
            </a:endParaRPr>
          </a:p>
          <a:p>
            <a:pPr marL="0" indent="0">
              <a:spcBef>
                <a:spcPct val="0"/>
              </a:spcBef>
              <a:buNone/>
            </a:pPr>
            <a:r>
              <a:rPr lang="en-US" altLang="nl-BE" sz="2400" b="1" dirty="0">
                <a:latin typeface="Corbel" panose="020B0503020204020204" pitchFamily="34" charset="0"/>
              </a:rPr>
              <a:t>Project Manager of ICT-TEX:</a:t>
            </a:r>
          </a:p>
          <a:p>
            <a:pPr marL="0" indent="0">
              <a:spcBef>
                <a:spcPct val="0"/>
              </a:spcBef>
              <a:buNone/>
            </a:pPr>
            <a:r>
              <a:rPr lang="en-US" altLang="nl-BE" sz="2400" dirty="0">
                <a:latin typeface="Corbel" panose="020B0503020204020204" pitchFamily="34" charset="0"/>
              </a:rPr>
              <a:t>assoc. prof. </a:t>
            </a:r>
            <a:r>
              <a:rPr lang="en-US" altLang="nl-BE" sz="2400" b="0" dirty="0">
                <a:latin typeface="Corbel" panose="020B0503020204020204" pitchFamily="34" charset="0"/>
              </a:rPr>
              <a:t>Angel </a:t>
            </a:r>
            <a:r>
              <a:rPr lang="en-US" altLang="nl-BE" sz="2400" b="0" dirty="0" err="1">
                <a:latin typeface="Corbel" panose="020B0503020204020204" pitchFamily="34" charset="0"/>
              </a:rPr>
              <a:t>Terziev</a:t>
            </a:r>
            <a:r>
              <a:rPr lang="en-US" altLang="nl-BE" sz="2400" b="0" dirty="0">
                <a:latin typeface="Corbel" panose="020B0503020204020204" pitchFamily="34" charset="0"/>
              </a:rPr>
              <a:t>, PhD</a:t>
            </a:r>
          </a:p>
          <a:p>
            <a:pPr marL="0" indent="0">
              <a:spcBef>
                <a:spcPct val="0"/>
              </a:spcBef>
              <a:buNone/>
            </a:pPr>
            <a:r>
              <a:rPr lang="en-US" altLang="nl-BE" sz="2400" dirty="0">
                <a:latin typeface="Corbel" panose="020B0503020204020204" pitchFamily="34" charset="0"/>
              </a:rPr>
              <a:t>aterziev@tu-sofia.bg</a:t>
            </a:r>
          </a:p>
          <a:p>
            <a:pPr marL="0" indent="0">
              <a:spcBef>
                <a:spcPct val="0"/>
              </a:spcBef>
              <a:buNone/>
            </a:pPr>
            <a:endParaRPr lang="en-US" altLang="nl-BE" sz="2400" dirty="0">
              <a:latin typeface="Corbel" panose="020B0503020204020204" pitchFamily="34" charset="0"/>
            </a:endParaRPr>
          </a:p>
          <a:p>
            <a:pPr marL="0" indent="0">
              <a:spcBef>
                <a:spcPct val="0"/>
              </a:spcBef>
              <a:buNone/>
            </a:pPr>
            <a:r>
              <a:rPr lang="en-US" altLang="nl-BE" sz="2400" b="1" dirty="0">
                <a:latin typeface="Corbel" panose="020B0503020204020204" pitchFamily="34" charset="0"/>
              </a:rPr>
              <a:t>Web-site</a:t>
            </a:r>
            <a:r>
              <a:rPr lang="en-US" altLang="nl-BE" sz="2400" dirty="0">
                <a:latin typeface="Corbel" panose="020B0503020204020204" pitchFamily="34" charset="0"/>
              </a:rPr>
              <a:t>: </a:t>
            </a:r>
            <a:r>
              <a:rPr lang="en-US" altLang="nl-BE" sz="2400" dirty="0">
                <a:latin typeface="Corbel" panose="020B0503020204020204" pitchFamily="34" charset="0"/>
                <a:hlinkClick r:id="rId4"/>
              </a:rPr>
              <a:t>ICT-TEX.eu</a:t>
            </a:r>
            <a:endParaRPr lang="en-US" altLang="nl-BE" sz="2400" dirty="0">
              <a:latin typeface="Corbel" panose="020B0503020204020204" pitchFamily="34" charset="0"/>
            </a:endParaRPr>
          </a:p>
        </p:txBody>
      </p:sp>
    </p:spTree>
    <p:extLst>
      <p:ext uri="{BB962C8B-B14F-4D97-AF65-F5344CB8AC3E}">
        <p14:creationId xmlns:p14="http://schemas.microsoft.com/office/powerpoint/2010/main" val="3154691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rmal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767856"/>
            <a:ext cx="10363200" cy="1470025"/>
          </a:xfrm>
        </p:spPr>
        <p:txBody>
          <a:bodyPr/>
          <a:lstStyle>
            <a:lvl1pPr>
              <a:defRPr sz="4000" b="1" cap="small" baseline="0"/>
            </a:lvl1pPr>
          </a:lstStyle>
          <a:p>
            <a:r>
              <a:rPr lang="en-US" dirty="0"/>
              <a:t>Presentation title goes here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12" name="Picture 3" descr="E:\Disc D\Knowledge Alliances\Logos\ICTTEX-Logo-v6.png">
            <a:extLst>
              <a:ext uri="{FF2B5EF4-FFF2-40B4-BE49-F238E27FC236}">
                <a16:creationId xmlns:a16="http://schemas.microsoft.com/office/drawing/2014/main" id="{748CF3E6-512B-4261-B0C8-AB635F8BB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Резултат с изображение за „co-funded by the erasmus+ programme of the european union logo“">
            <a:extLst>
              <a:ext uri="{FF2B5EF4-FFF2-40B4-BE49-F238E27FC236}">
                <a16:creationId xmlns:a16="http://schemas.microsoft.com/office/drawing/2014/main" id="{5B23C7FD-9EBB-464E-BC6D-B4417F9F6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a:extLst>
              <a:ext uri="{FF2B5EF4-FFF2-40B4-BE49-F238E27FC236}">
                <a16:creationId xmlns:a16="http://schemas.microsoft.com/office/drawing/2014/main" id="{33D7147D-4040-4BD7-8813-545A1A92CAB7}"/>
              </a:ext>
            </a:extLst>
          </p:cNvPr>
          <p:cNvSpPr>
            <a:spLocks noGrp="1"/>
          </p:cNvSpPr>
          <p:nvPr>
            <p:ph type="body" sz="quarter" idx="13" hasCustomPrompt="1"/>
          </p:nvPr>
        </p:nvSpPr>
        <p:spPr>
          <a:xfrm>
            <a:off x="914400" y="3501008"/>
            <a:ext cx="10363200" cy="1064319"/>
          </a:xfrm>
        </p:spPr>
        <p:txBody>
          <a:bodyPr/>
          <a:lstStyle>
            <a:lvl1pPr>
              <a:buNone/>
              <a:defRPr lang="en-US" sz="2800" kern="1200" dirty="0" smtClean="0">
                <a:solidFill>
                  <a:srgbClr val="00B0F0"/>
                </a:solidFill>
                <a:latin typeface="+mn-lt"/>
                <a:ea typeface="+mn-ea"/>
                <a:cs typeface="+mn-cs"/>
              </a:defRPr>
            </a:lvl1pPr>
            <a:lvl2pPr>
              <a:buNone/>
              <a:defRPr/>
            </a:lvl2pPr>
          </a:lstStyle>
          <a:p>
            <a:pPr lvl="0"/>
            <a:r>
              <a:rPr lang="en-US" dirty="0"/>
              <a:t>Subtitle…</a:t>
            </a:r>
          </a:p>
          <a:p>
            <a:pPr lvl="0"/>
            <a:endParaRPr lang="en-US" dirty="0"/>
          </a:p>
        </p:txBody>
      </p:sp>
    </p:spTree>
    <p:extLst>
      <p:ext uri="{BB962C8B-B14F-4D97-AF65-F5344CB8AC3E}">
        <p14:creationId xmlns:p14="http://schemas.microsoft.com/office/powerpoint/2010/main" val="166499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40617" y="1953431"/>
            <a:ext cx="10972800" cy="4137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16604-E46D-40B1-8880-D7FECF30AA8D}"/>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C8CA1BB3-1F0D-4AC1-A7BE-330114C2CF55}"/>
              </a:ext>
            </a:extLst>
          </p:cNvPr>
          <p:cNvSpPr>
            <a:spLocks noGrp="1"/>
          </p:cNvSpPr>
          <p:nvPr>
            <p:ph type="ftr" sz="quarter" idx="11"/>
          </p:nvPr>
        </p:nvSpPr>
        <p:spPr/>
        <p:txBody>
          <a:bodyPr/>
          <a:lstStyle>
            <a:lvl1pPr>
              <a:defRPr/>
            </a:lvl1pPr>
          </a:lstStyle>
          <a:p>
            <a:endParaRPr lang="bg-BG" dirty="0">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06D78837-8001-4C8E-98F1-275505FEB712}"/>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8" name="Picture 3" descr="E:\Disc D\Knowledge Alliances\Logos\ICTTEX-Logo-v6.png">
            <a:extLst>
              <a:ext uri="{FF2B5EF4-FFF2-40B4-BE49-F238E27FC236}">
                <a16:creationId xmlns:a16="http://schemas.microsoft.com/office/drawing/2014/main" id="{8446F62B-ABE9-4494-A329-3E22B0000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Резултат с изображение за „co-funded by the erasmus+ programme of the european union logo“">
            <a:extLst>
              <a:ext uri="{FF2B5EF4-FFF2-40B4-BE49-F238E27FC236}">
                <a16:creationId xmlns:a16="http://schemas.microsoft.com/office/drawing/2014/main" id="{D4306D58-B1B1-45EF-AD00-E0ABE8AA1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ово поле 8"/>
          <p:cNvSpPr txBox="1"/>
          <p:nvPr userDrawn="1"/>
        </p:nvSpPr>
        <p:spPr>
          <a:xfrm>
            <a:off x="609600" y="6385023"/>
            <a:ext cx="509464" cy="307777"/>
          </a:xfrm>
          <a:prstGeom prst="rect">
            <a:avLst/>
          </a:prstGeom>
          <a:noFill/>
          <a:ln>
            <a:noFill/>
          </a:ln>
        </p:spPr>
        <p:txBody>
          <a:bodyPr wrap="square" rtlCol="0">
            <a:spAutoFit/>
          </a:bodyPr>
          <a:lstStyle/>
          <a:p>
            <a:r>
              <a:rPr lang="en-US" sz="1400" dirty="0">
                <a:latin typeface="+mn-lt"/>
                <a:cs typeface="Times New Roman" panose="02020603050405020304" pitchFamily="18" charset="0"/>
                <a:hlinkClick r:id="rId4" action="ppaction://hlinksldjump"/>
              </a:rPr>
              <a:t>top</a:t>
            </a:r>
            <a:endParaRPr lang="bg-BG" sz="1400" dirty="0">
              <a:latin typeface="+mn-lt"/>
              <a:cs typeface="Times New Roman" panose="02020603050405020304" pitchFamily="18" charset="0"/>
            </a:endParaRPr>
          </a:p>
        </p:txBody>
      </p:sp>
      <p:sp>
        <p:nvSpPr>
          <p:cNvPr id="11" name="Текстово поле 10"/>
          <p:cNvSpPr txBox="1"/>
          <p:nvPr userDrawn="1"/>
        </p:nvSpPr>
        <p:spPr>
          <a:xfrm>
            <a:off x="1225945" y="6385024"/>
            <a:ext cx="864096" cy="307777"/>
          </a:xfrm>
          <a:prstGeom prst="rect">
            <a:avLst/>
          </a:prstGeom>
          <a:noFill/>
          <a:ln>
            <a:noFill/>
          </a:ln>
        </p:spPr>
        <p:txBody>
          <a:bodyPr wrap="square" rtlCol="0">
            <a:spAutoFit/>
          </a:bodyPr>
          <a:lstStyle/>
          <a:p>
            <a:r>
              <a:rPr lang="en-US" sz="1400" dirty="0">
                <a:latin typeface="+mn-lt"/>
                <a:cs typeface="Times New Roman" panose="02020603050405020304" pitchFamily="18" charset="0"/>
                <a:hlinkClick r:id="" action="ppaction://hlinkshowjump?jump=previousslide"/>
              </a:rPr>
              <a:t>previous</a:t>
            </a:r>
            <a:endParaRPr lang="bg-BG" sz="1400" dirty="0">
              <a:latin typeface="+mn-lt"/>
              <a:cs typeface="Times New Roman" panose="02020603050405020304" pitchFamily="18" charset="0"/>
            </a:endParaRPr>
          </a:p>
        </p:txBody>
      </p:sp>
      <p:sp>
        <p:nvSpPr>
          <p:cNvPr id="12" name="Текстово поле 11"/>
          <p:cNvSpPr txBox="1"/>
          <p:nvPr userDrawn="1"/>
        </p:nvSpPr>
        <p:spPr>
          <a:xfrm>
            <a:off x="2131368" y="6385025"/>
            <a:ext cx="864096" cy="307777"/>
          </a:xfrm>
          <a:prstGeom prst="rect">
            <a:avLst/>
          </a:prstGeom>
          <a:noFill/>
          <a:ln>
            <a:noFill/>
          </a:ln>
        </p:spPr>
        <p:txBody>
          <a:bodyPr wrap="square" rtlCol="0">
            <a:spAutoFit/>
          </a:bodyPr>
          <a:lstStyle/>
          <a:p>
            <a:r>
              <a:rPr lang="en-US" sz="1400" dirty="0">
                <a:latin typeface="+mn-lt"/>
                <a:cs typeface="Times New Roman" panose="02020603050405020304" pitchFamily="18" charset="0"/>
                <a:hlinkClick r:id="" action="ppaction://hlinkshowjump?jump=nextslide"/>
              </a:rPr>
              <a:t>next</a:t>
            </a:r>
            <a:endParaRPr lang="bg-BG" sz="1400" dirty="0">
              <a:latin typeface="+mn-lt"/>
              <a:cs typeface="Times New Roman" panose="02020603050405020304" pitchFamily="18" charset="0"/>
            </a:endParaRPr>
          </a:p>
        </p:txBody>
      </p:sp>
      <p:sp>
        <p:nvSpPr>
          <p:cNvPr id="13" name="Текстово поле 12"/>
          <p:cNvSpPr txBox="1"/>
          <p:nvPr userDrawn="1"/>
        </p:nvSpPr>
        <p:spPr>
          <a:xfrm>
            <a:off x="2762487" y="6385026"/>
            <a:ext cx="864096" cy="307777"/>
          </a:xfrm>
          <a:prstGeom prst="rect">
            <a:avLst/>
          </a:prstGeom>
          <a:noFill/>
          <a:ln>
            <a:noFill/>
          </a:ln>
        </p:spPr>
        <p:txBody>
          <a:bodyPr wrap="square" rtlCol="0">
            <a:spAutoFit/>
          </a:bodyPr>
          <a:lstStyle/>
          <a:p>
            <a:r>
              <a:rPr lang="en-US" sz="1400" dirty="0">
                <a:latin typeface="+mn-lt"/>
                <a:cs typeface="Times New Roman" panose="02020603050405020304" pitchFamily="18" charset="0"/>
                <a:hlinkClick r:id="rId5" action="ppaction://hlinksldjump"/>
              </a:rPr>
              <a:t>bottom</a:t>
            </a:r>
            <a:endParaRPr lang="bg-BG" sz="1400" dirty="0">
              <a:latin typeface="+mn-lt"/>
              <a:cs typeface="Times New Roman" panose="02020603050405020304" pitchFamily="18" charset="0"/>
            </a:endParaRPr>
          </a:p>
        </p:txBody>
      </p:sp>
    </p:spTree>
    <p:extLst>
      <p:ext uri="{BB962C8B-B14F-4D97-AF65-F5344CB8AC3E}">
        <p14:creationId xmlns:p14="http://schemas.microsoft.com/office/powerpoint/2010/main" val="699654325"/>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rgbClr val="00B0F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6C5B9-3711-4273-8949-0963388C3562}"/>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213C411D-70FC-4084-8068-61BD41D19764}"/>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10C3930A-04A8-486E-B0D5-DA24C9E44C5D}"/>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8" name="Picture 3" descr="E:\Disc D\Knowledge Alliances\Logos\ICTTEX-Logo-v6.png">
            <a:extLst>
              <a:ext uri="{FF2B5EF4-FFF2-40B4-BE49-F238E27FC236}">
                <a16:creationId xmlns:a16="http://schemas.microsoft.com/office/drawing/2014/main" id="{667066D8-FC4C-4F53-BC6D-D829EE4D0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Резултат с изображение за „co-funded by the erasmus+ programme of the european union logo“">
            <a:extLst>
              <a:ext uri="{FF2B5EF4-FFF2-40B4-BE49-F238E27FC236}">
                <a16:creationId xmlns:a16="http://schemas.microsoft.com/office/drawing/2014/main" id="{B1CDA603-6F3C-49C2-AF81-A93BE4F34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179265"/>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42330"/>
            <a:ext cx="5384800" cy="39838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42330"/>
            <a:ext cx="5384800" cy="398383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670761A-0EAA-4F33-893E-F70AD0369E41}"/>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6" name="Footer Placeholder 4">
            <a:extLst>
              <a:ext uri="{FF2B5EF4-FFF2-40B4-BE49-F238E27FC236}">
                <a16:creationId xmlns:a16="http://schemas.microsoft.com/office/drawing/2014/main" id="{9D620CA6-9217-49A7-9D4A-A5D959C71F92}"/>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7" name="Slide Number Placeholder 5">
            <a:extLst>
              <a:ext uri="{FF2B5EF4-FFF2-40B4-BE49-F238E27FC236}">
                <a16:creationId xmlns:a16="http://schemas.microsoft.com/office/drawing/2014/main" id="{12C86B75-C438-49F3-A102-FB18CA1E7560}"/>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9" name="Picture 3" descr="E:\Disc D\Knowledge Alliances\Logos\ICTTEX-Logo-v6.png">
            <a:extLst>
              <a:ext uri="{FF2B5EF4-FFF2-40B4-BE49-F238E27FC236}">
                <a16:creationId xmlns:a16="http://schemas.microsoft.com/office/drawing/2014/main" id="{D9EE2860-342D-4F90-AF35-5549BA5E9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4781C366-6094-482F-8303-128BCBBFA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80648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29302"/>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824959"/>
            <a:ext cx="5386917" cy="330120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2048669"/>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824957"/>
            <a:ext cx="5389033" cy="330120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166E057-6874-4543-AF00-D7475BB7CAEA}"/>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8" name="Footer Placeholder 4">
            <a:extLst>
              <a:ext uri="{FF2B5EF4-FFF2-40B4-BE49-F238E27FC236}">
                <a16:creationId xmlns:a16="http://schemas.microsoft.com/office/drawing/2014/main" id="{F6FFA505-8EC6-4A0E-B379-C04598F3EF79}"/>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9" name="Slide Number Placeholder 5">
            <a:extLst>
              <a:ext uri="{FF2B5EF4-FFF2-40B4-BE49-F238E27FC236}">
                <a16:creationId xmlns:a16="http://schemas.microsoft.com/office/drawing/2014/main" id="{2D6C9D80-470A-4749-8744-CC1E1B1308CF}"/>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11" name="Picture 3" descr="E:\Disc D\Knowledge Alliances\Logos\ICTTEX-Logo-v6.png">
            <a:extLst>
              <a:ext uri="{FF2B5EF4-FFF2-40B4-BE49-F238E27FC236}">
                <a16:creationId xmlns:a16="http://schemas.microsoft.com/office/drawing/2014/main" id="{650E6741-6792-4CC4-9276-38308A168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Резултат с изображение за „co-funded by the erasmus+ programme of the european union logo“">
            <a:extLst>
              <a:ext uri="{FF2B5EF4-FFF2-40B4-BE49-F238E27FC236}">
                <a16:creationId xmlns:a16="http://schemas.microsoft.com/office/drawing/2014/main" id="{131E74BB-5FB4-4211-8988-CDAC05912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76175"/>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54089"/>
            <a:ext cx="10972800" cy="1027113"/>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1A82342-1786-43F6-828A-95D01ACF43AB}"/>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4" name="Footer Placeholder 4">
            <a:extLst>
              <a:ext uri="{FF2B5EF4-FFF2-40B4-BE49-F238E27FC236}">
                <a16:creationId xmlns:a16="http://schemas.microsoft.com/office/drawing/2014/main" id="{BB5FB45A-085F-4EF4-9833-D53D1E2ECF4C}"/>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5" name="Slide Number Placeholder 5">
            <a:extLst>
              <a:ext uri="{FF2B5EF4-FFF2-40B4-BE49-F238E27FC236}">
                <a16:creationId xmlns:a16="http://schemas.microsoft.com/office/drawing/2014/main" id="{F414F271-E7F9-4636-9D54-54B583953063}"/>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7" name="Picture 3" descr="E:\Disc D\Knowledge Alliances\Logos\ICTTEX-Logo-v6.png">
            <a:extLst>
              <a:ext uri="{FF2B5EF4-FFF2-40B4-BE49-F238E27FC236}">
                <a16:creationId xmlns:a16="http://schemas.microsoft.com/office/drawing/2014/main" id="{4050A7ED-351D-4772-B6E8-A0FD9727B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Резултат с изображение за „co-funded by the erasmus+ programme of the european union logo“">
            <a:extLst>
              <a:ext uri="{FF2B5EF4-FFF2-40B4-BE49-F238E27FC236}">
                <a16:creationId xmlns:a16="http://schemas.microsoft.com/office/drawing/2014/main" id="{5A72D003-2458-4750-9443-717273592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553121"/>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9DD4B0-B230-4EF9-BB29-E4AA82C61DA7}"/>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3" name="Footer Placeholder 4">
            <a:extLst>
              <a:ext uri="{FF2B5EF4-FFF2-40B4-BE49-F238E27FC236}">
                <a16:creationId xmlns:a16="http://schemas.microsoft.com/office/drawing/2014/main" id="{B01903F4-27D0-4593-ADAE-F4ADB8569ED0}"/>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4" name="Slide Number Placeholder 5">
            <a:extLst>
              <a:ext uri="{FF2B5EF4-FFF2-40B4-BE49-F238E27FC236}">
                <a16:creationId xmlns:a16="http://schemas.microsoft.com/office/drawing/2014/main" id="{131C6108-5E6D-4B73-AFAD-3D3FD818A1C4}"/>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6" name="Picture 3" descr="E:\Disc D\Knowledge Alliances\Logos\ICTTEX-Logo-v6.png">
            <a:extLst>
              <a:ext uri="{FF2B5EF4-FFF2-40B4-BE49-F238E27FC236}">
                <a16:creationId xmlns:a16="http://schemas.microsoft.com/office/drawing/2014/main" id="{FA96DD97-3AC1-41CB-A41F-E4E30360D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Резултат с изображение за „co-funded by the erasmus+ programme of the european union logo“">
            <a:extLst>
              <a:ext uri="{FF2B5EF4-FFF2-40B4-BE49-F238E27FC236}">
                <a16:creationId xmlns:a16="http://schemas.microsoft.com/office/drawing/2014/main" id="{5C2183F7-54DF-451A-93B8-E935726A2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253351"/>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7006" y="1080294"/>
            <a:ext cx="4011084" cy="1162050"/>
          </a:xfrm>
        </p:spPr>
        <p:txBody>
          <a:bodyPr anchor="b"/>
          <a:lstStyle>
            <a:lvl1pPr algn="l">
              <a:defRPr sz="1500" b="1"/>
            </a:lvl1pPr>
          </a:lstStyle>
          <a:p>
            <a:r>
              <a:rPr lang="en-US" dirty="0"/>
              <a:t>Click to edit Master title style</a:t>
            </a:r>
          </a:p>
        </p:txBody>
      </p:sp>
      <p:sp>
        <p:nvSpPr>
          <p:cNvPr id="3" name="Content Placeholder 2"/>
          <p:cNvSpPr>
            <a:spLocks noGrp="1"/>
          </p:cNvSpPr>
          <p:nvPr>
            <p:ph idx="1"/>
          </p:nvPr>
        </p:nvSpPr>
        <p:spPr>
          <a:xfrm>
            <a:off x="4766733" y="1038226"/>
            <a:ext cx="6815667" cy="50879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2362200"/>
            <a:ext cx="4011084" cy="3763964"/>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CF8FAC0-9C74-416C-AC66-BE6364FEE865}"/>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6" name="Footer Placeholder 4">
            <a:extLst>
              <a:ext uri="{FF2B5EF4-FFF2-40B4-BE49-F238E27FC236}">
                <a16:creationId xmlns:a16="http://schemas.microsoft.com/office/drawing/2014/main" id="{506F9AA2-E16E-4CDE-90B4-070900086BAB}"/>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7" name="Slide Number Placeholder 5">
            <a:extLst>
              <a:ext uri="{FF2B5EF4-FFF2-40B4-BE49-F238E27FC236}">
                <a16:creationId xmlns:a16="http://schemas.microsoft.com/office/drawing/2014/main" id="{58E99897-5C6F-4F2C-A390-D37C17DD0375}"/>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9" name="Picture 3" descr="E:\Disc D\Knowledge Alliances\Logos\ICTTEX-Logo-v6.png">
            <a:extLst>
              <a:ext uri="{FF2B5EF4-FFF2-40B4-BE49-F238E27FC236}">
                <a16:creationId xmlns:a16="http://schemas.microsoft.com/office/drawing/2014/main" id="{F6B1E5AD-02E6-4808-BCA3-AE2D9F746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D566F8F5-59E4-4548-9FE8-26867BB79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688883"/>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1066801"/>
            <a:ext cx="7315200" cy="366077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3A3D0CA-29DF-4605-9249-322AE4A3B9D0}"/>
              </a:ext>
            </a:extLst>
          </p:cNvPr>
          <p:cNvSpPr>
            <a:spLocks noGrp="1"/>
          </p:cNvSpPr>
          <p:nvPr>
            <p:ph type="dt" sz="half" idx="10"/>
          </p:nvPr>
        </p:nvSpPr>
        <p:spPr/>
        <p:txBody>
          <a:bodyPr/>
          <a:lstStyle>
            <a:lvl1pPr>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6" name="Footer Placeholder 4">
            <a:extLst>
              <a:ext uri="{FF2B5EF4-FFF2-40B4-BE49-F238E27FC236}">
                <a16:creationId xmlns:a16="http://schemas.microsoft.com/office/drawing/2014/main" id="{6891D852-EC49-4B0C-825C-6393B0F359A2}"/>
              </a:ext>
            </a:extLst>
          </p:cNvPr>
          <p:cNvSpPr>
            <a:spLocks noGrp="1"/>
          </p:cNvSpPr>
          <p:nvPr>
            <p:ph type="ftr" sz="quarter" idx="11"/>
          </p:nvPr>
        </p:nvSpPr>
        <p:spPr/>
        <p:txBody>
          <a:bodyPr/>
          <a:lstStyle>
            <a:lvl1pPr>
              <a:defRPr/>
            </a:lvl1pPr>
          </a:lstStyle>
          <a:p>
            <a:endParaRPr lang="bg-BG">
              <a:solidFill>
                <a:srgbClr val="E7DEC9">
                  <a:shade val="50000"/>
                  <a:satMod val="200000"/>
                </a:srgbClr>
              </a:solidFill>
            </a:endParaRPr>
          </a:p>
        </p:txBody>
      </p:sp>
      <p:sp>
        <p:nvSpPr>
          <p:cNvPr id="7" name="Slide Number Placeholder 5">
            <a:extLst>
              <a:ext uri="{FF2B5EF4-FFF2-40B4-BE49-F238E27FC236}">
                <a16:creationId xmlns:a16="http://schemas.microsoft.com/office/drawing/2014/main" id="{4C147F2D-3837-480E-896F-2823A86A7DDA}"/>
              </a:ext>
            </a:extLst>
          </p:cNvPr>
          <p:cNvSpPr>
            <a:spLocks noGrp="1"/>
          </p:cNvSpPr>
          <p:nvPr>
            <p:ph type="sldNum" sz="quarter" idx="12"/>
          </p:nvPr>
        </p:nvSpPr>
        <p:spPr/>
        <p:txBody>
          <a:bodyPr/>
          <a:lstStyle>
            <a:lvl1pPr>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pic>
        <p:nvPicPr>
          <p:cNvPr id="9" name="Picture 3" descr="E:\Disc D\Knowledge Alliances\Logos\ICTTEX-Logo-v6.png">
            <a:extLst>
              <a:ext uri="{FF2B5EF4-FFF2-40B4-BE49-F238E27FC236}">
                <a16:creationId xmlns:a16="http://schemas.microsoft.com/office/drawing/2014/main" id="{A561259C-E18F-4167-8496-ABE1E6E5D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8"/>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Резултат с изображение за „co-funded by the erasmus+ programme of the european union logo“">
            <a:extLst>
              <a:ext uri="{FF2B5EF4-FFF2-40B4-BE49-F238E27FC236}">
                <a16:creationId xmlns:a16="http://schemas.microsoft.com/office/drawing/2014/main" id="{93846246-06C9-47D1-8C24-C89193F04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32126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BFBC39-3470-453A-ABD7-5868C7BC91F3}"/>
              </a:ext>
            </a:extLst>
          </p:cNvPr>
          <p:cNvSpPr>
            <a:spLocks noGrp="1"/>
          </p:cNvSpPr>
          <p:nvPr>
            <p:ph type="title"/>
          </p:nvPr>
        </p:nvSpPr>
        <p:spPr bwMode="auto">
          <a:xfrm>
            <a:off x="609600" y="885032"/>
            <a:ext cx="109728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endParaRPr lang="en-US" altLang="nl-BE" dirty="0"/>
          </a:p>
        </p:txBody>
      </p:sp>
      <p:sp>
        <p:nvSpPr>
          <p:cNvPr id="1027" name="Text Placeholder 2">
            <a:extLst>
              <a:ext uri="{FF2B5EF4-FFF2-40B4-BE49-F238E27FC236}">
                <a16:creationId xmlns:a16="http://schemas.microsoft.com/office/drawing/2014/main" id="{8C60D217-C3D6-407A-A318-A2A0C848C58B}"/>
              </a:ext>
            </a:extLst>
          </p:cNvPr>
          <p:cNvSpPr>
            <a:spLocks noGrp="1"/>
          </p:cNvSpPr>
          <p:nvPr>
            <p:ph type="body" idx="1"/>
          </p:nvPr>
        </p:nvSpPr>
        <p:spPr bwMode="auto">
          <a:xfrm>
            <a:off x="609600" y="1989136"/>
            <a:ext cx="10972800" cy="413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dirty="0"/>
              <a:t>Click to edit Master text styles</a:t>
            </a:r>
          </a:p>
          <a:p>
            <a:pPr lvl="1"/>
            <a:r>
              <a:rPr lang="en-US" altLang="nl-BE" dirty="0"/>
              <a:t>Second level</a:t>
            </a:r>
          </a:p>
          <a:p>
            <a:pPr lvl="2"/>
            <a:r>
              <a:rPr lang="en-US" altLang="nl-BE" dirty="0"/>
              <a:t>Third level</a:t>
            </a:r>
          </a:p>
          <a:p>
            <a:pPr lvl="3"/>
            <a:r>
              <a:rPr lang="en-US" altLang="nl-BE" dirty="0"/>
              <a:t>Fourth level</a:t>
            </a:r>
          </a:p>
          <a:p>
            <a:pPr lvl="4"/>
            <a:r>
              <a:rPr lang="en-US" altLang="nl-BE" dirty="0"/>
              <a:t>Fifth level</a:t>
            </a:r>
          </a:p>
        </p:txBody>
      </p:sp>
      <p:sp>
        <p:nvSpPr>
          <p:cNvPr id="4" name="Date Placeholder 3">
            <a:extLst>
              <a:ext uri="{FF2B5EF4-FFF2-40B4-BE49-F238E27FC236}">
                <a16:creationId xmlns:a16="http://schemas.microsoft.com/office/drawing/2014/main" id="{81A8C573-89A2-47C2-8530-66109F05F925}"/>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fld id="{2CE5DA2C-7D8D-4BA4-9EFA-B590134B2C13}" type="datetimeFigureOut">
              <a:rPr lang="bg-BG" smtClean="0">
                <a:solidFill>
                  <a:srgbClr val="E7DEC9">
                    <a:shade val="50000"/>
                    <a:satMod val="200000"/>
                  </a:srgbClr>
                </a:solidFill>
              </a:rPr>
              <a:pPr/>
              <a:t>18.6.2021 г.</a:t>
            </a:fld>
            <a:endParaRPr lang="bg-BG">
              <a:solidFill>
                <a:srgbClr val="E7DEC9">
                  <a:shade val="50000"/>
                  <a:satMod val="200000"/>
                </a:srgbClr>
              </a:solidFill>
            </a:endParaRPr>
          </a:p>
        </p:txBody>
      </p:sp>
      <p:sp>
        <p:nvSpPr>
          <p:cNvPr id="5" name="Footer Placeholder 4">
            <a:extLst>
              <a:ext uri="{FF2B5EF4-FFF2-40B4-BE49-F238E27FC236}">
                <a16:creationId xmlns:a16="http://schemas.microsoft.com/office/drawing/2014/main" id="{FD09289D-A5D9-4C5E-8B0A-EE595ADA8FA4}"/>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endParaRPr lang="bg-BG">
              <a:solidFill>
                <a:srgbClr val="E7DEC9">
                  <a:shade val="50000"/>
                  <a:satMod val="200000"/>
                </a:srgbClr>
              </a:solidFill>
            </a:endParaRPr>
          </a:p>
        </p:txBody>
      </p:sp>
      <p:sp>
        <p:nvSpPr>
          <p:cNvPr id="6" name="Slide Number Placeholder 5">
            <a:extLst>
              <a:ext uri="{FF2B5EF4-FFF2-40B4-BE49-F238E27FC236}">
                <a16:creationId xmlns:a16="http://schemas.microsoft.com/office/drawing/2014/main" id="{298C24BB-46E7-4178-B533-0B9625280827}"/>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2BC2E45-3626-44D1-9DCE-C7A3C60D7F25}" type="slidenum">
              <a:rPr lang="bg-BG" smtClean="0">
                <a:solidFill>
                  <a:srgbClr val="E7DEC9">
                    <a:shade val="50000"/>
                    <a:satMod val="200000"/>
                  </a:srgbClr>
                </a:solidFill>
              </a:rPr>
              <a:pPr/>
              <a:t>‹#›</a:t>
            </a:fld>
            <a:endParaRPr lang="bg-BG">
              <a:solidFill>
                <a:srgbClr val="E7DEC9">
                  <a:shade val="50000"/>
                  <a:satMod val="200000"/>
                </a:srgbClr>
              </a:solidFill>
            </a:endParaRPr>
          </a:p>
        </p:txBody>
      </p:sp>
    </p:spTree>
    <p:extLst>
      <p:ext uri="{BB962C8B-B14F-4D97-AF65-F5344CB8AC3E}">
        <p14:creationId xmlns:p14="http://schemas.microsoft.com/office/powerpoint/2010/main" val="8553459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Lst>
  <p:transition spd="slow">
    <p:pull/>
  </p:transition>
  <p:txStyles>
    <p:titleStyle>
      <a:lvl1pPr algn="l" rtl="0" eaLnBrk="1" fontAlgn="base" hangingPunct="1">
        <a:spcBef>
          <a:spcPct val="0"/>
        </a:spcBef>
        <a:spcAft>
          <a:spcPct val="0"/>
        </a:spcAft>
        <a:defRPr sz="3300" kern="1200">
          <a:solidFill>
            <a:srgbClr val="0064F6"/>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webp"/><Relationship Id="rId5" Type="http://schemas.openxmlformats.org/officeDocument/2006/relationships/image" Target="../media/image16.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053620A-1560-4F93-85B0-4867BCC55640}"/>
              </a:ext>
            </a:extLst>
          </p:cNvPr>
          <p:cNvSpPr txBox="1">
            <a:spLocks/>
          </p:cNvSpPr>
          <p:nvPr/>
        </p:nvSpPr>
        <p:spPr bwMode="auto">
          <a:xfrm>
            <a:off x="0" y="2420888"/>
            <a:ext cx="12192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300" kern="1200">
                <a:solidFill>
                  <a:srgbClr val="0064F6"/>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pPr algn="ctr"/>
            <a:r>
              <a:rPr lang="fr-FR" sz="3200" b="1" dirty="0">
                <a:solidFill>
                  <a:srgbClr val="C00000"/>
                </a:solidFill>
                <a:latin typeface="Arial" panose="020B0604020202020204" pitchFamily="34" charset="0"/>
                <a:cs typeface="Arial" panose="020B0604020202020204" pitchFamily="34" charset="0"/>
              </a:rPr>
              <a:t>TOPIC 1. </a:t>
            </a:r>
            <a:r>
              <a:rPr lang="en-US" sz="3200" b="1" dirty="0">
                <a:solidFill>
                  <a:srgbClr val="C00000"/>
                </a:solidFill>
                <a:latin typeface="Arial" panose="020B0604020202020204" pitchFamily="34" charset="0"/>
                <a:cs typeface="Arial" panose="020B0604020202020204" pitchFamily="34" charset="0"/>
              </a:rPr>
              <a:t>FUNDAMENTALS OF ENTREPRENEURSHIP</a:t>
            </a:r>
          </a:p>
          <a:p>
            <a:pPr algn="ctr"/>
            <a:r>
              <a:rPr lang="en-US" sz="3200" b="1" dirty="0">
                <a:solidFill>
                  <a:srgbClr val="C00000"/>
                </a:solidFill>
                <a:latin typeface="Arial" panose="020B0604020202020204" pitchFamily="34" charset="0"/>
                <a:cs typeface="Arial" panose="020B0604020202020204" pitchFamily="34" charset="0"/>
              </a:rPr>
              <a:t>IN THE TEXTILE AND CLOTHING INDUSTRY</a:t>
            </a:r>
            <a:endParaRPr lang="fr-FR"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1282799"/>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a16="http://schemas.microsoft.com/office/drawing/2014/main" id="{D331FA59-A1BC-4827-B981-E0B8DDB028C1}"/>
              </a:ext>
            </a:extLst>
          </p:cNvPr>
          <p:cNvPicPr>
            <a:picLocks/>
          </p:cNvPicPr>
          <p:nvPr/>
        </p:nvPicPr>
        <p:blipFill rotWithShape="1">
          <a:blip r:embed="rId3" cstate="print">
            <a:extLst>
              <a:ext uri="{28A0092B-C50C-407E-A947-70E740481C1C}">
                <a14:useLocalDpi xmlns:a14="http://schemas.microsoft.com/office/drawing/2010/main" val="0"/>
              </a:ext>
            </a:extLst>
          </a:blip>
          <a:srcRect t="3801" b="13250"/>
          <a:stretch/>
        </p:blipFill>
        <p:spPr>
          <a:xfrm>
            <a:off x="4223792" y="2133152"/>
            <a:ext cx="3564000" cy="2664000"/>
          </a:xfrm>
          <a:prstGeom prst="rect">
            <a:avLst/>
          </a:prstGeom>
        </p:spPr>
      </p:pic>
      <p:sp>
        <p:nvSpPr>
          <p:cNvPr id="4" name="Правоъгълник 3">
            <a:extLst>
              <a:ext uri="{FF2B5EF4-FFF2-40B4-BE49-F238E27FC236}">
                <a16:creationId xmlns:a16="http://schemas.microsoft.com/office/drawing/2014/main" id="{E5CE5D4F-3B01-4654-A1BA-7D8DD0E1C673}"/>
              </a:ext>
            </a:extLst>
          </p:cNvPr>
          <p:cNvSpPr/>
          <p:nvPr/>
        </p:nvSpPr>
        <p:spPr>
          <a:xfrm>
            <a:off x="4379052" y="2232079"/>
            <a:ext cx="3219189" cy="2485386"/>
          </a:xfrm>
          <a:prstGeom prst="rect">
            <a:avLst/>
          </a:prstGeom>
          <a:no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grpSp>
        <p:nvGrpSpPr>
          <p:cNvPr id="5" name="Group 4">
            <a:extLst>
              <a:ext uri="{FF2B5EF4-FFF2-40B4-BE49-F238E27FC236}">
                <a16:creationId xmlns:a16="http://schemas.microsoft.com/office/drawing/2014/main" id="{1C9C485E-1B1C-4FF2-937B-51EFD2F1DD23}"/>
              </a:ext>
            </a:extLst>
          </p:cNvPr>
          <p:cNvGrpSpPr/>
          <p:nvPr/>
        </p:nvGrpSpPr>
        <p:grpSpPr>
          <a:xfrm>
            <a:off x="4379052" y="2429608"/>
            <a:ext cx="3219189" cy="2085969"/>
            <a:chOff x="4672207" y="3724636"/>
            <a:chExt cx="3219189" cy="2085969"/>
          </a:xfrm>
        </p:grpSpPr>
        <p:sp>
          <p:nvSpPr>
            <p:cNvPr id="6" name="TextBox 18">
              <a:extLst>
                <a:ext uri="{FF2B5EF4-FFF2-40B4-BE49-F238E27FC236}">
                  <a16:creationId xmlns:a16="http://schemas.microsoft.com/office/drawing/2014/main" id="{787B7E05-F51C-4A7B-9AA1-94F99B860567}"/>
                </a:ext>
              </a:extLst>
            </p:cNvPr>
            <p:cNvSpPr txBox="1"/>
            <p:nvPr/>
          </p:nvSpPr>
          <p:spPr>
            <a:xfrm>
              <a:off x="4672207" y="3724636"/>
              <a:ext cx="3219189"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Avanti" panose="020B7200000000000000" pitchFamily="34" charset="0"/>
                  <a:cs typeface="Arial" panose="020B0604020202020204" pitchFamily="34" charset="0"/>
                </a:rPr>
                <a:t>Managers</a:t>
              </a:r>
            </a:p>
          </p:txBody>
        </p:sp>
        <p:sp>
          <p:nvSpPr>
            <p:cNvPr id="7" name="TextBox 19">
              <a:extLst>
                <a:ext uri="{FF2B5EF4-FFF2-40B4-BE49-F238E27FC236}">
                  <a16:creationId xmlns:a16="http://schemas.microsoft.com/office/drawing/2014/main" id="{A23A5111-B3B8-462F-8FDE-ABF6BFB60813}"/>
                </a:ext>
              </a:extLst>
            </p:cNvPr>
            <p:cNvSpPr txBox="1"/>
            <p:nvPr/>
          </p:nvSpPr>
          <p:spPr>
            <a:xfrm>
              <a:off x="4707585" y="5287385"/>
              <a:ext cx="3183811"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Avanti" panose="020B7200000000000000" pitchFamily="34" charset="0"/>
                  <a:cs typeface="Arial" panose="020B0604020202020204" pitchFamily="34" charset="0"/>
                </a:rPr>
                <a:t>Workers</a:t>
              </a:r>
            </a:p>
          </p:txBody>
        </p:sp>
      </p:grpSp>
      <p:sp>
        <p:nvSpPr>
          <p:cNvPr id="8" name="Стрелка надясно 7">
            <a:extLst>
              <a:ext uri="{FF2B5EF4-FFF2-40B4-BE49-F238E27FC236}">
                <a16:creationId xmlns:a16="http://schemas.microsoft.com/office/drawing/2014/main" id="{745BD0B9-47B1-42A1-AC54-C1960CF0EA21}"/>
              </a:ext>
            </a:extLst>
          </p:cNvPr>
          <p:cNvSpPr/>
          <p:nvPr/>
        </p:nvSpPr>
        <p:spPr>
          <a:xfrm>
            <a:off x="3733872" y="2395943"/>
            <a:ext cx="634850" cy="590550"/>
          </a:xfrm>
          <a:prstGeom prst="rightArrow">
            <a:avLst/>
          </a:prstGeom>
          <a:gradFill>
            <a:gsLst>
              <a:gs pos="0">
                <a:srgbClr val="00B0F0"/>
              </a:gs>
              <a:gs pos="74000">
                <a:srgbClr val="0070C0"/>
              </a:gs>
              <a:gs pos="83000">
                <a:srgbClr val="0070C0"/>
              </a:gs>
              <a:gs pos="100000">
                <a:schemeClr val="accent1">
                  <a:lumMod val="75000"/>
                </a:schemeClr>
              </a:gs>
            </a:gsLst>
            <a:lin ang="42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9" name="Стрелка надясно 8">
            <a:extLst>
              <a:ext uri="{FF2B5EF4-FFF2-40B4-BE49-F238E27FC236}">
                <a16:creationId xmlns:a16="http://schemas.microsoft.com/office/drawing/2014/main" id="{213C95FE-EAFA-4956-AEBB-C34936FF9558}"/>
              </a:ext>
            </a:extLst>
          </p:cNvPr>
          <p:cNvSpPr/>
          <p:nvPr/>
        </p:nvSpPr>
        <p:spPr>
          <a:xfrm>
            <a:off x="3728701" y="3964772"/>
            <a:ext cx="640021" cy="590550"/>
          </a:xfrm>
          <a:prstGeom prst="rightArrow">
            <a:avLst/>
          </a:prstGeom>
          <a:gradFill>
            <a:gsLst>
              <a:gs pos="0">
                <a:srgbClr val="00B0F0"/>
              </a:gs>
              <a:gs pos="74000">
                <a:srgbClr val="0070C0"/>
              </a:gs>
              <a:gs pos="83000">
                <a:srgbClr val="0070C0"/>
              </a:gs>
              <a:gs pos="100000">
                <a:schemeClr val="accent1">
                  <a:lumMod val="75000"/>
                </a:schemeClr>
              </a:gs>
            </a:gsLst>
            <a:lin ang="42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0" name="Стрелка надясно 9">
            <a:extLst>
              <a:ext uri="{FF2B5EF4-FFF2-40B4-BE49-F238E27FC236}">
                <a16:creationId xmlns:a16="http://schemas.microsoft.com/office/drawing/2014/main" id="{F45F1DF8-069C-4E24-BE50-05A61D25C8F5}"/>
              </a:ext>
            </a:extLst>
          </p:cNvPr>
          <p:cNvSpPr/>
          <p:nvPr/>
        </p:nvSpPr>
        <p:spPr>
          <a:xfrm>
            <a:off x="7606446" y="3957002"/>
            <a:ext cx="635309" cy="590550"/>
          </a:xfrm>
          <a:prstGeom prst="rightArrow">
            <a:avLst/>
          </a:prstGeom>
          <a:gradFill>
            <a:gsLst>
              <a:gs pos="0">
                <a:srgbClr val="00B0F0"/>
              </a:gs>
              <a:gs pos="74000">
                <a:srgbClr val="0070C0"/>
              </a:gs>
              <a:gs pos="83000">
                <a:srgbClr val="0070C0"/>
              </a:gs>
              <a:gs pos="100000">
                <a:schemeClr val="accent1">
                  <a:lumMod val="75000"/>
                </a:schemeClr>
              </a:gs>
            </a:gsLst>
            <a:lin ang="42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1" name="Стрелка надясно 10">
            <a:extLst>
              <a:ext uri="{FF2B5EF4-FFF2-40B4-BE49-F238E27FC236}">
                <a16:creationId xmlns:a16="http://schemas.microsoft.com/office/drawing/2014/main" id="{7D4E9D5B-01C1-4F88-8029-FEE7E599E6BE}"/>
              </a:ext>
            </a:extLst>
          </p:cNvPr>
          <p:cNvSpPr/>
          <p:nvPr/>
        </p:nvSpPr>
        <p:spPr>
          <a:xfrm>
            <a:off x="7608570" y="2402457"/>
            <a:ext cx="628649" cy="590550"/>
          </a:xfrm>
          <a:prstGeom prst="rightArrow">
            <a:avLst/>
          </a:prstGeom>
          <a:gradFill>
            <a:gsLst>
              <a:gs pos="0">
                <a:srgbClr val="00B0F0"/>
              </a:gs>
              <a:gs pos="74000">
                <a:srgbClr val="0070C0"/>
              </a:gs>
              <a:gs pos="83000">
                <a:srgbClr val="0070C0"/>
              </a:gs>
              <a:gs pos="100000">
                <a:schemeClr val="accent1">
                  <a:lumMod val="75000"/>
                </a:schemeClr>
              </a:gs>
            </a:gsLst>
            <a:lin ang="42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2" name="Правоъгълник: със заоблени ъгли 11">
            <a:extLst>
              <a:ext uri="{FF2B5EF4-FFF2-40B4-BE49-F238E27FC236}">
                <a16:creationId xmlns:a16="http://schemas.microsoft.com/office/drawing/2014/main" id="{2C718C74-DA5C-4C3A-857C-1BAEB15E97BC}"/>
              </a:ext>
            </a:extLst>
          </p:cNvPr>
          <p:cNvSpPr/>
          <p:nvPr/>
        </p:nvSpPr>
        <p:spPr>
          <a:xfrm>
            <a:off x="1999055" y="2453597"/>
            <a:ext cx="1724487" cy="488272"/>
          </a:xfrm>
          <a:prstGeom prst="roundRect">
            <a:avLst/>
          </a:prstGeom>
          <a:gradFill>
            <a:gsLst>
              <a:gs pos="0">
                <a:srgbClr val="00B0F0"/>
              </a:gs>
              <a:gs pos="74000">
                <a:srgbClr val="0070C0"/>
              </a:gs>
              <a:gs pos="83000">
                <a:srgbClr val="0070C0"/>
              </a:gs>
              <a:gs pos="100000">
                <a:schemeClr val="accent1">
                  <a:lumMod val="75000"/>
                </a:schemeClr>
              </a:gs>
            </a:gsLst>
            <a:lin ang="4200000" scaled="0"/>
          </a:gra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3" name="Правоъгълник: със заоблени ъгли 12">
            <a:extLst>
              <a:ext uri="{FF2B5EF4-FFF2-40B4-BE49-F238E27FC236}">
                <a16:creationId xmlns:a16="http://schemas.microsoft.com/office/drawing/2014/main" id="{9186E92C-A805-4E0F-880D-12AD21EDE619}"/>
              </a:ext>
            </a:extLst>
          </p:cNvPr>
          <p:cNvSpPr/>
          <p:nvPr/>
        </p:nvSpPr>
        <p:spPr>
          <a:xfrm>
            <a:off x="1996011" y="4009831"/>
            <a:ext cx="1724487" cy="488272"/>
          </a:xfrm>
          <a:prstGeom prst="roundRect">
            <a:avLst/>
          </a:prstGeom>
          <a:gradFill>
            <a:gsLst>
              <a:gs pos="0">
                <a:srgbClr val="00B0F0"/>
              </a:gs>
              <a:gs pos="74000">
                <a:srgbClr val="0070C0"/>
              </a:gs>
              <a:gs pos="83000">
                <a:srgbClr val="0070C0"/>
              </a:gs>
              <a:gs pos="100000">
                <a:schemeClr val="accent1">
                  <a:lumMod val="75000"/>
                </a:schemeClr>
              </a:gs>
            </a:gsLst>
            <a:lin ang="4200000" scaled="0"/>
          </a:gra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4" name="Правоъгълник: със заоблени ъгли 13">
            <a:extLst>
              <a:ext uri="{FF2B5EF4-FFF2-40B4-BE49-F238E27FC236}">
                <a16:creationId xmlns:a16="http://schemas.microsoft.com/office/drawing/2014/main" id="{DAEAB451-532E-432A-9917-C84F7A76BC51}"/>
              </a:ext>
            </a:extLst>
          </p:cNvPr>
          <p:cNvSpPr/>
          <p:nvPr/>
        </p:nvSpPr>
        <p:spPr>
          <a:xfrm>
            <a:off x="8255075" y="2439201"/>
            <a:ext cx="1724487" cy="488272"/>
          </a:xfrm>
          <a:prstGeom prst="roundRect">
            <a:avLst/>
          </a:prstGeom>
          <a:gradFill>
            <a:gsLst>
              <a:gs pos="0">
                <a:srgbClr val="00B0F0"/>
              </a:gs>
              <a:gs pos="74000">
                <a:srgbClr val="0070C0"/>
              </a:gs>
              <a:gs pos="83000">
                <a:srgbClr val="0070C0"/>
              </a:gs>
              <a:gs pos="100000">
                <a:schemeClr val="accent1">
                  <a:lumMod val="75000"/>
                </a:schemeClr>
              </a:gs>
            </a:gsLst>
            <a:lin ang="4200000" scaled="0"/>
          </a:gra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5" name="Правоъгълник: със заоблени ъгли 14">
            <a:extLst>
              <a:ext uri="{FF2B5EF4-FFF2-40B4-BE49-F238E27FC236}">
                <a16:creationId xmlns:a16="http://schemas.microsoft.com/office/drawing/2014/main" id="{64F76DEA-E0C2-4D5F-89E6-230C7EA0D41D}"/>
              </a:ext>
            </a:extLst>
          </p:cNvPr>
          <p:cNvSpPr/>
          <p:nvPr/>
        </p:nvSpPr>
        <p:spPr>
          <a:xfrm>
            <a:off x="8255075" y="4015912"/>
            <a:ext cx="1724487" cy="488272"/>
          </a:xfrm>
          <a:prstGeom prst="roundRect">
            <a:avLst/>
          </a:prstGeom>
          <a:gradFill>
            <a:gsLst>
              <a:gs pos="0">
                <a:srgbClr val="00B0F0"/>
              </a:gs>
              <a:gs pos="74000">
                <a:srgbClr val="0070C0"/>
              </a:gs>
              <a:gs pos="83000">
                <a:srgbClr val="0070C0"/>
              </a:gs>
              <a:gs pos="100000">
                <a:schemeClr val="accent1">
                  <a:lumMod val="75000"/>
                </a:schemeClr>
              </a:gs>
            </a:gsLst>
            <a:lin ang="4200000" scaled="0"/>
          </a:gra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6" name="Стрелка надясно 15">
            <a:extLst>
              <a:ext uri="{FF2B5EF4-FFF2-40B4-BE49-F238E27FC236}">
                <a16:creationId xmlns:a16="http://schemas.microsoft.com/office/drawing/2014/main" id="{2F068B06-3C59-4618-9F4B-07A8C664463F}"/>
              </a:ext>
            </a:extLst>
          </p:cNvPr>
          <p:cNvSpPr/>
          <p:nvPr/>
        </p:nvSpPr>
        <p:spPr>
          <a:xfrm rot="5400000">
            <a:off x="5399826" y="3172013"/>
            <a:ext cx="590550" cy="590550"/>
          </a:xfrm>
          <a:prstGeom prst="rightArrow">
            <a:avLst/>
          </a:prstGeom>
          <a:gradFill>
            <a:gsLst>
              <a:gs pos="0">
                <a:srgbClr val="00B0F0"/>
              </a:gs>
              <a:gs pos="51000">
                <a:srgbClr val="0070C0"/>
              </a:gs>
              <a:gs pos="83000">
                <a:srgbClr val="0070C0"/>
              </a:gs>
              <a:gs pos="100000">
                <a:schemeClr val="accent1">
                  <a:lumMod val="75000"/>
                </a:schemeClr>
              </a:gs>
            </a:gsLst>
            <a:lin ang="4200000" scaled="0"/>
          </a:gra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7" name="Стрелка надясно 16">
            <a:extLst>
              <a:ext uri="{FF2B5EF4-FFF2-40B4-BE49-F238E27FC236}">
                <a16:creationId xmlns:a16="http://schemas.microsoft.com/office/drawing/2014/main" id="{54BB9A68-36E2-4139-9407-37C87099B257}"/>
              </a:ext>
            </a:extLst>
          </p:cNvPr>
          <p:cNvSpPr/>
          <p:nvPr/>
        </p:nvSpPr>
        <p:spPr>
          <a:xfrm rot="16200000">
            <a:off x="6006335" y="3160485"/>
            <a:ext cx="590550" cy="590550"/>
          </a:xfrm>
          <a:prstGeom prst="rightArrow">
            <a:avLst/>
          </a:prstGeom>
          <a:gradFill>
            <a:gsLst>
              <a:gs pos="0">
                <a:srgbClr val="00B0F0"/>
              </a:gs>
              <a:gs pos="74000">
                <a:srgbClr val="0070C0"/>
              </a:gs>
              <a:gs pos="83000">
                <a:srgbClr val="0070C0"/>
              </a:gs>
              <a:gs pos="100000">
                <a:schemeClr val="accent1">
                  <a:lumMod val="75000"/>
                </a:schemeClr>
              </a:gs>
            </a:gsLst>
            <a:lin ang="4200000" scaled="0"/>
          </a:gra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18" name="TextBox 18">
            <a:extLst>
              <a:ext uri="{FF2B5EF4-FFF2-40B4-BE49-F238E27FC236}">
                <a16:creationId xmlns:a16="http://schemas.microsoft.com/office/drawing/2014/main" id="{3832FD75-7ABD-48D3-A894-EB3745F41667}"/>
              </a:ext>
            </a:extLst>
          </p:cNvPr>
          <p:cNvSpPr txBox="1"/>
          <p:nvPr/>
        </p:nvSpPr>
        <p:spPr>
          <a:xfrm>
            <a:off x="1996010" y="2482289"/>
            <a:ext cx="1724487" cy="430887"/>
          </a:xfrm>
          <a:prstGeom prst="rect">
            <a:avLst/>
          </a:prstGeom>
          <a:noFill/>
        </p:spPr>
        <p:txBody>
          <a:bodyPr wrap="square" rtlCol="0">
            <a:spAutoFit/>
          </a:bodyPr>
          <a:lstStyle/>
          <a:p>
            <a:pPr algn="ctr"/>
            <a:r>
              <a:rPr lang="en-US" sz="2200" dirty="0">
                <a:solidFill>
                  <a:schemeClr val="bg1"/>
                </a:solidFill>
                <a:latin typeface="Avanti" panose="020B7200000000000000" pitchFamily="34" charset="0"/>
                <a:cs typeface="Arial" panose="020B0604020202020204" pitchFamily="34" charset="0"/>
              </a:rPr>
              <a:t>Information</a:t>
            </a:r>
          </a:p>
        </p:txBody>
      </p:sp>
      <p:sp>
        <p:nvSpPr>
          <p:cNvPr id="19" name="TextBox 18">
            <a:extLst>
              <a:ext uri="{FF2B5EF4-FFF2-40B4-BE49-F238E27FC236}">
                <a16:creationId xmlns:a16="http://schemas.microsoft.com/office/drawing/2014/main" id="{918774B0-47C6-44AB-858B-958F7D7E7EA4}"/>
              </a:ext>
            </a:extLst>
          </p:cNvPr>
          <p:cNvSpPr txBox="1"/>
          <p:nvPr/>
        </p:nvSpPr>
        <p:spPr>
          <a:xfrm>
            <a:off x="8255074" y="2467893"/>
            <a:ext cx="1724488" cy="430887"/>
          </a:xfrm>
          <a:prstGeom prst="rect">
            <a:avLst/>
          </a:prstGeom>
          <a:noFill/>
        </p:spPr>
        <p:txBody>
          <a:bodyPr wrap="square" rtlCol="0">
            <a:spAutoFit/>
          </a:bodyPr>
          <a:lstStyle/>
          <a:p>
            <a:pPr algn="ctr"/>
            <a:r>
              <a:rPr lang="en-US" sz="2200" dirty="0">
                <a:solidFill>
                  <a:schemeClr val="bg1"/>
                </a:solidFill>
                <a:latin typeface="Avanti" panose="020B7200000000000000" pitchFamily="34" charset="0"/>
                <a:cs typeface="Arial" panose="020B0604020202020204" pitchFamily="34" charset="0"/>
              </a:rPr>
              <a:t>Information</a:t>
            </a:r>
          </a:p>
        </p:txBody>
      </p:sp>
      <p:sp>
        <p:nvSpPr>
          <p:cNvPr id="20" name="TextBox 18">
            <a:extLst>
              <a:ext uri="{FF2B5EF4-FFF2-40B4-BE49-F238E27FC236}">
                <a16:creationId xmlns:a16="http://schemas.microsoft.com/office/drawing/2014/main" id="{FD2593ED-892D-48AE-AAB3-01ED9B71946A}"/>
              </a:ext>
            </a:extLst>
          </p:cNvPr>
          <p:cNvSpPr txBox="1"/>
          <p:nvPr/>
        </p:nvSpPr>
        <p:spPr>
          <a:xfrm>
            <a:off x="1996010" y="4036834"/>
            <a:ext cx="1724487" cy="430887"/>
          </a:xfrm>
          <a:prstGeom prst="rect">
            <a:avLst/>
          </a:prstGeom>
          <a:noFill/>
        </p:spPr>
        <p:txBody>
          <a:bodyPr wrap="square" rtlCol="0">
            <a:spAutoFit/>
          </a:bodyPr>
          <a:lstStyle/>
          <a:p>
            <a:pPr algn="ctr"/>
            <a:r>
              <a:rPr lang="en-US" sz="2200" dirty="0">
                <a:solidFill>
                  <a:schemeClr val="bg1"/>
                </a:solidFill>
                <a:latin typeface="Avanti" panose="020B7200000000000000" pitchFamily="34" charset="0"/>
                <a:cs typeface="Arial" panose="020B0604020202020204" pitchFamily="34" charset="0"/>
              </a:rPr>
              <a:t>Resources</a:t>
            </a:r>
          </a:p>
        </p:txBody>
      </p:sp>
      <p:sp>
        <p:nvSpPr>
          <p:cNvPr id="21" name="TextBox 18">
            <a:extLst>
              <a:ext uri="{FF2B5EF4-FFF2-40B4-BE49-F238E27FC236}">
                <a16:creationId xmlns:a16="http://schemas.microsoft.com/office/drawing/2014/main" id="{AEC079D8-A3D2-4A89-B0E1-5E66CB1B81BB}"/>
              </a:ext>
            </a:extLst>
          </p:cNvPr>
          <p:cNvSpPr txBox="1"/>
          <p:nvPr/>
        </p:nvSpPr>
        <p:spPr>
          <a:xfrm>
            <a:off x="8241756" y="4044604"/>
            <a:ext cx="1724487" cy="430887"/>
          </a:xfrm>
          <a:prstGeom prst="rect">
            <a:avLst/>
          </a:prstGeom>
          <a:noFill/>
        </p:spPr>
        <p:txBody>
          <a:bodyPr wrap="square" rtlCol="0">
            <a:spAutoFit/>
          </a:bodyPr>
          <a:lstStyle/>
          <a:p>
            <a:pPr algn="ctr"/>
            <a:r>
              <a:rPr lang="en-US" sz="2200" dirty="0">
                <a:solidFill>
                  <a:schemeClr val="bg1"/>
                </a:solidFill>
                <a:latin typeface="Avanti" panose="020B7200000000000000" pitchFamily="34" charset="0"/>
                <a:cs typeface="Arial" panose="020B0604020202020204" pitchFamily="34" charset="0"/>
              </a:rPr>
              <a:t>Products</a:t>
            </a:r>
          </a:p>
        </p:txBody>
      </p:sp>
      <p:sp>
        <p:nvSpPr>
          <p:cNvPr id="24" name="TextBox 18">
            <a:extLst>
              <a:ext uri="{FF2B5EF4-FFF2-40B4-BE49-F238E27FC236}">
                <a16:creationId xmlns:a16="http://schemas.microsoft.com/office/drawing/2014/main" id="{A631B6F0-CAA2-401A-94F8-506E11B40F95}"/>
              </a:ext>
            </a:extLst>
          </p:cNvPr>
          <p:cNvSpPr txBox="1"/>
          <p:nvPr/>
        </p:nvSpPr>
        <p:spPr>
          <a:xfrm>
            <a:off x="1248658" y="3217529"/>
            <a:ext cx="3219189" cy="523220"/>
          </a:xfrm>
          <a:prstGeom prst="rect">
            <a:avLst/>
          </a:prstGeom>
          <a:noFill/>
        </p:spPr>
        <p:txBody>
          <a:bodyPr wrap="square" rtlCol="0">
            <a:spAutoFit/>
          </a:bodyPr>
          <a:lstStyle/>
          <a:p>
            <a:pPr algn="ctr"/>
            <a:r>
              <a:rPr lang="en-US" sz="2800" dirty="0">
                <a:solidFill>
                  <a:srgbClr val="0070C0"/>
                </a:solidFill>
                <a:latin typeface="Avanti" panose="020B7200000000000000" pitchFamily="34" charset="0"/>
                <a:cs typeface="Arial" panose="020B0604020202020204" pitchFamily="34" charset="0"/>
              </a:rPr>
              <a:t>Input</a:t>
            </a:r>
          </a:p>
        </p:txBody>
      </p:sp>
      <p:sp>
        <p:nvSpPr>
          <p:cNvPr id="25" name="TextBox 18">
            <a:extLst>
              <a:ext uri="{FF2B5EF4-FFF2-40B4-BE49-F238E27FC236}">
                <a16:creationId xmlns:a16="http://schemas.microsoft.com/office/drawing/2014/main" id="{4A1D7DC3-6522-4B09-AFFF-5EEBE4071C95}"/>
              </a:ext>
            </a:extLst>
          </p:cNvPr>
          <p:cNvSpPr txBox="1"/>
          <p:nvPr/>
        </p:nvSpPr>
        <p:spPr>
          <a:xfrm>
            <a:off x="7494404" y="3194149"/>
            <a:ext cx="3219189" cy="523220"/>
          </a:xfrm>
          <a:prstGeom prst="rect">
            <a:avLst/>
          </a:prstGeom>
          <a:noFill/>
        </p:spPr>
        <p:txBody>
          <a:bodyPr wrap="square" rtlCol="0">
            <a:spAutoFit/>
          </a:bodyPr>
          <a:lstStyle/>
          <a:p>
            <a:pPr algn="ctr"/>
            <a:r>
              <a:rPr lang="en-US" sz="2800" dirty="0">
                <a:solidFill>
                  <a:srgbClr val="0070C0"/>
                </a:solidFill>
                <a:latin typeface="Avanti" panose="020B7200000000000000" pitchFamily="34" charset="0"/>
                <a:cs typeface="Arial" panose="020B0604020202020204" pitchFamily="34" charset="0"/>
              </a:rPr>
              <a:t>Output</a:t>
            </a:r>
          </a:p>
        </p:txBody>
      </p:sp>
      <p:pic>
        <p:nvPicPr>
          <p:cNvPr id="26" name="Picture 2" descr="untitled4">
            <a:extLst>
              <a:ext uri="{FF2B5EF4-FFF2-40B4-BE49-F238E27FC236}">
                <a16:creationId xmlns:a16="http://schemas.microsoft.com/office/drawing/2014/main" id="{BBE329BB-B7FB-4EC4-930E-9A77331D0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Текстово поле 26">
            <a:extLst>
              <a:ext uri="{FF2B5EF4-FFF2-40B4-BE49-F238E27FC236}">
                <a16:creationId xmlns:a16="http://schemas.microsoft.com/office/drawing/2014/main" id="{8EBAAE50-6CCC-455B-B694-01ABFE6BEC63}"/>
              </a:ext>
            </a:extLst>
          </p:cNvPr>
          <p:cNvSpPr txBox="1"/>
          <p:nvPr/>
        </p:nvSpPr>
        <p:spPr>
          <a:xfrm>
            <a:off x="695400" y="4957098"/>
            <a:ext cx="10994776" cy="1200329"/>
          </a:xfrm>
          <a:prstGeom prst="rect">
            <a:avLst/>
          </a:prstGeom>
          <a:noFill/>
        </p:spPr>
        <p:txBody>
          <a:bodyPr wrap="square">
            <a:spAutoFit/>
          </a:bodyPr>
          <a:lstStyle/>
          <a:p>
            <a:pPr marL="0" lvl="1" algn="just">
              <a:defRPr/>
            </a:pPr>
            <a:r>
              <a:rPr lang="en-US" altLang="bg-BG" sz="2400" dirty="0">
                <a:latin typeface="Arial" panose="020B0604020202020204" pitchFamily="34" charset="0"/>
                <a:cs typeface="Arial" panose="020B0604020202020204" pitchFamily="34" charset="0"/>
              </a:rPr>
              <a:t>The </a:t>
            </a:r>
            <a:r>
              <a:rPr lang="en-US" altLang="bg-BG" sz="2400" dirty="0">
                <a:cs typeface="Arial" panose="020B0604020202020204" pitchFamily="34" charset="0"/>
              </a:rPr>
              <a:t>TCI </a:t>
            </a:r>
            <a:r>
              <a:rPr lang="en-US" altLang="bg-BG" sz="2400" dirty="0">
                <a:latin typeface="Arial" panose="020B0604020202020204" pitchFamily="34" charset="0"/>
                <a:cs typeface="Arial" panose="020B0604020202020204" pitchFamily="34" charset="0"/>
              </a:rPr>
              <a:t>enterprise is an aggregation of processes and activities for production and distribution of goods and services in the textile and clothing industry. It is a way of organizing the economic activity of individuals with common goal.</a:t>
            </a:r>
          </a:p>
        </p:txBody>
      </p:sp>
      <p:sp>
        <p:nvSpPr>
          <p:cNvPr id="28" name="Title 1">
            <a:extLst>
              <a:ext uri="{FF2B5EF4-FFF2-40B4-BE49-F238E27FC236}">
                <a16:creationId xmlns:a16="http://schemas.microsoft.com/office/drawing/2014/main" id="{3887DA3C-BAB8-41ED-8B5F-2AB37B418974}"/>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TCI enterprise as a system</a:t>
            </a:r>
          </a:p>
        </p:txBody>
      </p:sp>
    </p:spTree>
    <p:extLst>
      <p:ext uri="{BB962C8B-B14F-4D97-AF65-F5344CB8AC3E}">
        <p14:creationId xmlns:p14="http://schemas.microsoft.com/office/powerpoint/2010/main" val="2816002016"/>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Картина 77">
            <a:extLst>
              <a:ext uri="{FF2B5EF4-FFF2-40B4-BE49-F238E27FC236}">
                <a16:creationId xmlns:a16="http://schemas.microsoft.com/office/drawing/2014/main" id="{01F69F36-E06D-4641-802E-80401C7995BC}"/>
              </a:ext>
            </a:extLst>
          </p:cNvPr>
          <p:cNvPicPr>
            <a:picLocks noChangeAspect="1"/>
          </p:cNvPicPr>
          <p:nvPr/>
        </p:nvPicPr>
        <p:blipFill>
          <a:blip r:embed="rId2"/>
          <a:stretch>
            <a:fillRect/>
          </a:stretch>
        </p:blipFill>
        <p:spPr>
          <a:xfrm>
            <a:off x="1775520" y="1475580"/>
            <a:ext cx="8640960" cy="4860540"/>
          </a:xfrm>
          <a:prstGeom prst="rect">
            <a:avLst/>
          </a:prstGeom>
        </p:spPr>
      </p:pic>
      <p:pic>
        <p:nvPicPr>
          <p:cNvPr id="79" name="Picture 2" descr="untitled4">
            <a:extLst>
              <a:ext uri="{FF2B5EF4-FFF2-40B4-BE49-F238E27FC236}">
                <a16:creationId xmlns:a16="http://schemas.microsoft.com/office/drawing/2014/main" id="{505A9F6C-6DD9-4DDB-9EC2-BC9ACF2BA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3082624-B1C8-424A-A61F-D8657E1B1324}"/>
              </a:ext>
            </a:extLst>
          </p:cNvPr>
          <p:cNvSpPr>
            <a:spLocks noGrp="1"/>
          </p:cNvSpPr>
          <p:nvPr>
            <p:ph type="title"/>
          </p:nvPr>
        </p:nvSpPr>
        <p:spPr>
          <a:xfrm>
            <a:off x="695400" y="1097182"/>
            <a:ext cx="9008298" cy="378398"/>
          </a:xfrm>
        </p:spPr>
        <p:txBody>
          <a:bodyPr/>
          <a:lstStyle/>
          <a:p>
            <a:r>
              <a:rPr lang="en-US" sz="2800" dirty="0">
                <a:latin typeface="Arial" panose="020B0604020202020204" pitchFamily="34" charset="0"/>
                <a:cs typeface="Arial" panose="020B0604020202020204" pitchFamily="34" charset="0"/>
              </a:rPr>
              <a:t>External environment of the TCI enterprise </a:t>
            </a:r>
            <a:endParaRPr lang="bg-BG"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239290"/>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a16="http://schemas.microsoft.com/office/drawing/2014/main" id="{A0C02019-1D75-4C23-819A-8A5F93F8E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692" y="2332696"/>
            <a:ext cx="4236720" cy="2304534"/>
          </a:xfrm>
          <a:prstGeom prst="rect">
            <a:avLst/>
          </a:prstGeom>
        </p:spPr>
      </p:pic>
      <p:sp>
        <p:nvSpPr>
          <p:cNvPr id="4" name="Овал 3">
            <a:extLst>
              <a:ext uri="{FF2B5EF4-FFF2-40B4-BE49-F238E27FC236}">
                <a16:creationId xmlns:a16="http://schemas.microsoft.com/office/drawing/2014/main" id="{771D6E0F-2084-41A2-BAC2-BF41AD62B07D}"/>
              </a:ext>
            </a:extLst>
          </p:cNvPr>
          <p:cNvSpPr/>
          <p:nvPr/>
        </p:nvSpPr>
        <p:spPr>
          <a:xfrm>
            <a:off x="1703924" y="1950719"/>
            <a:ext cx="4236720" cy="3638521"/>
          </a:xfrm>
          <a:prstGeom prst="ellipse">
            <a:avLst/>
          </a:prstGeom>
          <a:noFill/>
          <a:ln w="60325">
            <a:solidFill>
              <a:srgbClr val="3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dirty="0"/>
          </a:p>
        </p:txBody>
      </p:sp>
      <p:sp>
        <p:nvSpPr>
          <p:cNvPr id="5" name="Rounded Rectangle 40">
            <a:extLst>
              <a:ext uri="{FF2B5EF4-FFF2-40B4-BE49-F238E27FC236}">
                <a16:creationId xmlns:a16="http://schemas.microsoft.com/office/drawing/2014/main" id="{0DAD970F-A250-4687-8E24-4293E6FA4A0A}"/>
              </a:ext>
            </a:extLst>
          </p:cNvPr>
          <p:cNvSpPr/>
          <p:nvPr/>
        </p:nvSpPr>
        <p:spPr>
          <a:xfrm>
            <a:off x="4788104" y="2888941"/>
            <a:ext cx="2305080" cy="720079"/>
          </a:xfrm>
          <a:prstGeom prst="roundRect">
            <a:avLst>
              <a:gd name="adj" fmla="val 46081"/>
            </a:avLst>
          </a:prstGeom>
          <a:gradFill flip="none" rotWithShape="1">
            <a:gsLst>
              <a:gs pos="0">
                <a:schemeClr val="tx1"/>
              </a:gs>
              <a:gs pos="50000">
                <a:schemeClr val="tx1"/>
              </a:gs>
              <a:gs pos="100000">
                <a:schemeClr val="tx1">
                  <a:lumMod val="75000"/>
                  <a:lumOff val="25000"/>
                </a:schemeClr>
              </a:gs>
            </a:gsLst>
            <a:lin ang="13500000" scaled="1"/>
            <a:tileRect/>
          </a:gradFill>
          <a:ln w="31750">
            <a:solidFill>
              <a:srgbClr val="00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dirty="0">
              <a:latin typeface="Arial" pitchFamily="34" charset="0"/>
              <a:cs typeface="Arial" pitchFamily="34" charset="0"/>
            </a:endParaRPr>
          </a:p>
          <a:p>
            <a:pPr algn="ctr"/>
            <a:r>
              <a:rPr lang="en-US" sz="2800" dirty="0">
                <a:latin typeface="Arial" pitchFamily="34" charset="0"/>
                <a:cs typeface="Arial" pitchFamily="34" charset="0"/>
              </a:rPr>
              <a:t>Personnel</a:t>
            </a:r>
            <a:endParaRPr lang="bg-BG" sz="2800" dirty="0">
              <a:latin typeface="Arial" pitchFamily="34" charset="0"/>
              <a:cs typeface="Arial" pitchFamily="34" charset="0"/>
            </a:endParaRPr>
          </a:p>
          <a:p>
            <a:pPr algn="ctr"/>
            <a:endParaRPr lang="bg-BG" sz="1600" dirty="0">
              <a:latin typeface="Arial" pitchFamily="34" charset="0"/>
              <a:cs typeface="Arial" pitchFamily="34" charset="0"/>
            </a:endParaRPr>
          </a:p>
        </p:txBody>
      </p:sp>
      <p:sp>
        <p:nvSpPr>
          <p:cNvPr id="6" name="Rounded Rectangle 40">
            <a:extLst>
              <a:ext uri="{FF2B5EF4-FFF2-40B4-BE49-F238E27FC236}">
                <a16:creationId xmlns:a16="http://schemas.microsoft.com/office/drawing/2014/main" id="{3B25108E-92D9-41EF-A022-B832EC37D57F}"/>
              </a:ext>
            </a:extLst>
          </p:cNvPr>
          <p:cNvSpPr/>
          <p:nvPr/>
        </p:nvSpPr>
        <p:spPr>
          <a:xfrm>
            <a:off x="551384" y="2888941"/>
            <a:ext cx="2305080" cy="720079"/>
          </a:xfrm>
          <a:prstGeom prst="roundRect">
            <a:avLst>
              <a:gd name="adj" fmla="val 46081"/>
            </a:avLst>
          </a:prstGeom>
          <a:gradFill flip="none" rotWithShape="1">
            <a:gsLst>
              <a:gs pos="0">
                <a:schemeClr val="tx1">
                  <a:alpha val="53000"/>
                </a:schemeClr>
              </a:gs>
              <a:gs pos="50000">
                <a:schemeClr val="tx1"/>
              </a:gs>
              <a:gs pos="100000">
                <a:schemeClr val="tx1">
                  <a:lumMod val="75000"/>
                  <a:lumOff val="25000"/>
                </a:schemeClr>
              </a:gs>
            </a:gsLst>
            <a:lin ang="13500000" scaled="1"/>
            <a:tileRect/>
          </a:gradFill>
          <a:ln w="31750">
            <a:solidFill>
              <a:srgbClr val="00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dirty="0">
              <a:latin typeface="Arial" pitchFamily="34" charset="0"/>
              <a:cs typeface="Arial" pitchFamily="34" charset="0"/>
            </a:endParaRPr>
          </a:p>
          <a:p>
            <a:pPr algn="ctr"/>
            <a:r>
              <a:rPr lang="en-US" sz="2800" dirty="0">
                <a:latin typeface="Arial" pitchFamily="34" charset="0"/>
                <a:cs typeface="Arial" pitchFamily="34" charset="0"/>
              </a:rPr>
              <a:t>Technology</a:t>
            </a:r>
            <a:endParaRPr lang="bg-BG" sz="2800" dirty="0">
              <a:latin typeface="Arial" pitchFamily="34" charset="0"/>
              <a:cs typeface="Arial" pitchFamily="34" charset="0"/>
            </a:endParaRPr>
          </a:p>
          <a:p>
            <a:pPr algn="ctr"/>
            <a:endParaRPr lang="bg-BG" sz="1600" dirty="0">
              <a:latin typeface="Arial" pitchFamily="34" charset="0"/>
              <a:cs typeface="Arial" pitchFamily="34" charset="0"/>
            </a:endParaRPr>
          </a:p>
        </p:txBody>
      </p:sp>
      <p:sp>
        <p:nvSpPr>
          <p:cNvPr id="7" name="Rounded Rectangle 40">
            <a:extLst>
              <a:ext uri="{FF2B5EF4-FFF2-40B4-BE49-F238E27FC236}">
                <a16:creationId xmlns:a16="http://schemas.microsoft.com/office/drawing/2014/main" id="{0F4102EC-C727-4B3C-A7A6-3EF857373A92}"/>
              </a:ext>
            </a:extLst>
          </p:cNvPr>
          <p:cNvSpPr/>
          <p:nvPr/>
        </p:nvSpPr>
        <p:spPr>
          <a:xfrm>
            <a:off x="4288418" y="4525304"/>
            <a:ext cx="2286020" cy="720079"/>
          </a:xfrm>
          <a:prstGeom prst="roundRect">
            <a:avLst>
              <a:gd name="adj" fmla="val 46081"/>
            </a:avLst>
          </a:prstGeom>
          <a:gradFill flip="none" rotWithShape="1">
            <a:gsLst>
              <a:gs pos="0">
                <a:schemeClr val="tx1">
                  <a:alpha val="53000"/>
                </a:schemeClr>
              </a:gs>
              <a:gs pos="50000">
                <a:schemeClr val="tx1"/>
              </a:gs>
              <a:gs pos="100000">
                <a:schemeClr val="tx1">
                  <a:lumMod val="75000"/>
                  <a:lumOff val="25000"/>
                </a:schemeClr>
              </a:gs>
            </a:gsLst>
            <a:lin ang="13500000" scaled="1"/>
            <a:tileRect/>
          </a:gradFill>
          <a:ln w="31750">
            <a:solidFill>
              <a:srgbClr val="00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dirty="0">
              <a:latin typeface="Arial" pitchFamily="34" charset="0"/>
              <a:cs typeface="Arial" pitchFamily="34" charset="0"/>
            </a:endParaRPr>
          </a:p>
          <a:p>
            <a:pPr algn="ctr"/>
            <a:r>
              <a:rPr lang="en-US" sz="2800" dirty="0">
                <a:latin typeface="Arial" pitchFamily="34" charset="0"/>
                <a:cs typeface="Arial" pitchFamily="34" charset="0"/>
              </a:rPr>
              <a:t>Tasks</a:t>
            </a:r>
            <a:endParaRPr lang="bg-BG" sz="2800" dirty="0">
              <a:latin typeface="Arial" pitchFamily="34" charset="0"/>
              <a:cs typeface="Arial" pitchFamily="34" charset="0"/>
            </a:endParaRPr>
          </a:p>
          <a:p>
            <a:pPr algn="ctr"/>
            <a:endParaRPr lang="bg-BG" sz="1600" dirty="0">
              <a:latin typeface="Arial" pitchFamily="34" charset="0"/>
              <a:cs typeface="Arial" pitchFamily="34" charset="0"/>
            </a:endParaRPr>
          </a:p>
        </p:txBody>
      </p:sp>
      <p:sp>
        <p:nvSpPr>
          <p:cNvPr id="8" name="Rounded Rectangle 40">
            <a:extLst>
              <a:ext uri="{FF2B5EF4-FFF2-40B4-BE49-F238E27FC236}">
                <a16:creationId xmlns:a16="http://schemas.microsoft.com/office/drawing/2014/main" id="{EAE39EEA-6B8D-4AFD-972A-D2B8070FBB30}"/>
              </a:ext>
            </a:extLst>
          </p:cNvPr>
          <p:cNvSpPr/>
          <p:nvPr/>
        </p:nvSpPr>
        <p:spPr>
          <a:xfrm>
            <a:off x="1070130" y="4547221"/>
            <a:ext cx="2286020" cy="720079"/>
          </a:xfrm>
          <a:prstGeom prst="roundRect">
            <a:avLst>
              <a:gd name="adj" fmla="val 46081"/>
            </a:avLst>
          </a:prstGeom>
          <a:gradFill flip="none" rotWithShape="1">
            <a:gsLst>
              <a:gs pos="0">
                <a:schemeClr val="tx1">
                  <a:alpha val="53000"/>
                </a:schemeClr>
              </a:gs>
              <a:gs pos="50000">
                <a:schemeClr val="tx1"/>
              </a:gs>
              <a:gs pos="100000">
                <a:schemeClr val="tx1">
                  <a:lumMod val="75000"/>
                  <a:lumOff val="25000"/>
                </a:schemeClr>
              </a:gs>
            </a:gsLst>
            <a:lin ang="13500000" scaled="1"/>
            <a:tileRect/>
          </a:gradFill>
          <a:ln w="31750">
            <a:solidFill>
              <a:srgbClr val="00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dirty="0">
              <a:latin typeface="Arial" pitchFamily="34" charset="0"/>
              <a:cs typeface="Arial" pitchFamily="34" charset="0"/>
            </a:endParaRPr>
          </a:p>
          <a:p>
            <a:pPr algn="ctr"/>
            <a:r>
              <a:rPr lang="en-US" sz="2800" dirty="0">
                <a:latin typeface="Arial" pitchFamily="34" charset="0"/>
                <a:cs typeface="Arial" pitchFamily="34" charset="0"/>
              </a:rPr>
              <a:t>Structure</a:t>
            </a:r>
            <a:endParaRPr lang="bg-BG" sz="2800" dirty="0">
              <a:latin typeface="Arial" pitchFamily="34" charset="0"/>
              <a:cs typeface="Arial" pitchFamily="34" charset="0"/>
            </a:endParaRPr>
          </a:p>
          <a:p>
            <a:pPr algn="ctr"/>
            <a:endParaRPr lang="bg-BG" sz="1600" dirty="0">
              <a:latin typeface="Arial" pitchFamily="34" charset="0"/>
              <a:cs typeface="Arial" pitchFamily="34" charset="0"/>
            </a:endParaRPr>
          </a:p>
        </p:txBody>
      </p:sp>
      <p:sp>
        <p:nvSpPr>
          <p:cNvPr id="9" name="Rounded Rectangle 40">
            <a:extLst>
              <a:ext uri="{FF2B5EF4-FFF2-40B4-BE49-F238E27FC236}">
                <a16:creationId xmlns:a16="http://schemas.microsoft.com/office/drawing/2014/main" id="{A6E83D9A-D6A2-479E-862C-179363736D1C}"/>
              </a:ext>
            </a:extLst>
          </p:cNvPr>
          <p:cNvSpPr/>
          <p:nvPr/>
        </p:nvSpPr>
        <p:spPr>
          <a:xfrm>
            <a:off x="2669744" y="1612617"/>
            <a:ext cx="2305080" cy="720079"/>
          </a:xfrm>
          <a:prstGeom prst="roundRect">
            <a:avLst>
              <a:gd name="adj" fmla="val 46081"/>
            </a:avLst>
          </a:prstGeom>
          <a:gradFill flip="none" rotWithShape="1">
            <a:gsLst>
              <a:gs pos="0">
                <a:schemeClr val="tx1">
                  <a:alpha val="53000"/>
                </a:schemeClr>
              </a:gs>
              <a:gs pos="50000">
                <a:schemeClr val="tx1"/>
              </a:gs>
              <a:gs pos="100000">
                <a:schemeClr val="tx1">
                  <a:lumMod val="75000"/>
                  <a:lumOff val="25000"/>
                </a:schemeClr>
              </a:gs>
            </a:gsLst>
            <a:lin ang="13500000" scaled="1"/>
            <a:tileRect/>
          </a:gradFill>
          <a:ln w="31750">
            <a:solidFill>
              <a:srgbClr val="00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dirty="0">
              <a:latin typeface="Arial" pitchFamily="34" charset="0"/>
              <a:cs typeface="Arial" pitchFamily="34" charset="0"/>
            </a:endParaRPr>
          </a:p>
          <a:p>
            <a:pPr algn="ctr"/>
            <a:r>
              <a:rPr lang="en-US" sz="2800" dirty="0">
                <a:latin typeface="Arial" pitchFamily="34" charset="0"/>
                <a:cs typeface="Arial" pitchFamily="34" charset="0"/>
              </a:rPr>
              <a:t>Personnel</a:t>
            </a:r>
            <a:endParaRPr lang="bg-BG" sz="2800" dirty="0">
              <a:latin typeface="Arial" pitchFamily="34" charset="0"/>
              <a:cs typeface="Arial" pitchFamily="34" charset="0"/>
            </a:endParaRPr>
          </a:p>
          <a:p>
            <a:pPr algn="ctr"/>
            <a:endParaRPr lang="bg-BG" sz="1600" dirty="0">
              <a:latin typeface="Arial" pitchFamily="34" charset="0"/>
              <a:cs typeface="Arial" pitchFamily="34" charset="0"/>
            </a:endParaRPr>
          </a:p>
        </p:txBody>
      </p:sp>
      <p:sp>
        <p:nvSpPr>
          <p:cNvPr id="10" name="Rounded Rectangle 40">
            <a:extLst>
              <a:ext uri="{FF2B5EF4-FFF2-40B4-BE49-F238E27FC236}">
                <a16:creationId xmlns:a16="http://schemas.microsoft.com/office/drawing/2014/main" id="{3D698063-97A0-4E6B-8001-DDD112316A2E}"/>
              </a:ext>
            </a:extLst>
          </p:cNvPr>
          <p:cNvSpPr/>
          <p:nvPr/>
        </p:nvSpPr>
        <p:spPr>
          <a:xfrm>
            <a:off x="4788104" y="2888941"/>
            <a:ext cx="2305080" cy="720079"/>
          </a:xfrm>
          <a:prstGeom prst="roundRect">
            <a:avLst>
              <a:gd name="adj" fmla="val 46081"/>
            </a:avLst>
          </a:prstGeom>
          <a:gradFill flip="none" rotWithShape="1">
            <a:gsLst>
              <a:gs pos="0">
                <a:schemeClr val="tx1">
                  <a:alpha val="53000"/>
                </a:schemeClr>
              </a:gs>
              <a:gs pos="50000">
                <a:schemeClr val="tx1"/>
              </a:gs>
              <a:gs pos="100000">
                <a:schemeClr val="tx1">
                  <a:lumMod val="75000"/>
                  <a:lumOff val="25000"/>
                </a:schemeClr>
              </a:gs>
            </a:gsLst>
            <a:lin ang="13500000" scaled="1"/>
            <a:tileRect/>
          </a:gradFill>
          <a:ln w="31750">
            <a:solidFill>
              <a:srgbClr val="00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dirty="0">
              <a:latin typeface="Arial" pitchFamily="34" charset="0"/>
              <a:cs typeface="Arial" pitchFamily="34" charset="0"/>
            </a:endParaRPr>
          </a:p>
          <a:p>
            <a:pPr algn="ctr"/>
            <a:r>
              <a:rPr lang="en-US" sz="2800" dirty="0">
                <a:latin typeface="Arial" pitchFamily="34" charset="0"/>
                <a:cs typeface="Arial" pitchFamily="34" charset="0"/>
              </a:rPr>
              <a:t>Goals</a:t>
            </a:r>
            <a:endParaRPr lang="bg-BG" sz="2800" dirty="0">
              <a:latin typeface="Arial" pitchFamily="34" charset="0"/>
              <a:cs typeface="Arial" pitchFamily="34" charset="0"/>
            </a:endParaRPr>
          </a:p>
          <a:p>
            <a:pPr algn="ctr"/>
            <a:endParaRPr lang="bg-BG" sz="1600" dirty="0">
              <a:latin typeface="Arial" pitchFamily="34" charset="0"/>
              <a:cs typeface="Arial" pitchFamily="34" charset="0"/>
            </a:endParaRPr>
          </a:p>
        </p:txBody>
      </p:sp>
      <p:sp>
        <p:nvSpPr>
          <p:cNvPr id="12" name="Текстово поле 11">
            <a:extLst>
              <a:ext uri="{FF2B5EF4-FFF2-40B4-BE49-F238E27FC236}">
                <a16:creationId xmlns:a16="http://schemas.microsoft.com/office/drawing/2014/main" id="{9045DB05-0FC4-497B-946B-6FBB714078AF}"/>
              </a:ext>
            </a:extLst>
          </p:cNvPr>
          <p:cNvSpPr txBox="1"/>
          <p:nvPr/>
        </p:nvSpPr>
        <p:spPr>
          <a:xfrm>
            <a:off x="7730120" y="1803321"/>
            <a:ext cx="3939830" cy="3123932"/>
          </a:xfrm>
          <a:prstGeom prst="rect">
            <a:avLst/>
          </a:prstGeom>
          <a:noFill/>
        </p:spPr>
        <p:txBody>
          <a:bodyPr wrap="square" rtlCol="0">
            <a:spAutoFit/>
          </a:bodyPr>
          <a:lstStyle/>
          <a:p>
            <a:r>
              <a:rPr lang="en-US" sz="2400" dirty="0"/>
              <a:t>The main inner factors of the textile and clothing enterprise are:</a:t>
            </a:r>
          </a:p>
          <a:p>
            <a:pPr marL="342900" indent="-342900">
              <a:spcBef>
                <a:spcPts val="600"/>
              </a:spcBef>
              <a:buFont typeface="Arial" panose="020B0604020202020204" pitchFamily="34" charset="0"/>
              <a:buChar char="•"/>
            </a:pPr>
            <a:r>
              <a:rPr lang="en-US" sz="2400" dirty="0"/>
              <a:t>Goals;</a:t>
            </a:r>
          </a:p>
          <a:p>
            <a:pPr marL="342900" indent="-342900">
              <a:buFont typeface="Arial" panose="020B0604020202020204" pitchFamily="34" charset="0"/>
              <a:buChar char="•"/>
            </a:pPr>
            <a:r>
              <a:rPr lang="en-US" sz="2400" dirty="0"/>
              <a:t>Tasks;</a:t>
            </a:r>
          </a:p>
          <a:p>
            <a:pPr marL="342900" indent="-342900">
              <a:buFont typeface="Arial" panose="020B0604020202020204" pitchFamily="34" charset="0"/>
              <a:buChar char="•"/>
            </a:pPr>
            <a:r>
              <a:rPr lang="en-US" sz="2400" dirty="0"/>
              <a:t>Personnel;</a:t>
            </a:r>
          </a:p>
          <a:p>
            <a:pPr marL="342900" indent="-342900">
              <a:buFont typeface="Arial" panose="020B0604020202020204" pitchFamily="34" charset="0"/>
              <a:buChar char="•"/>
            </a:pPr>
            <a:r>
              <a:rPr lang="en-US" sz="2400" dirty="0"/>
              <a:t>Structure;</a:t>
            </a:r>
          </a:p>
          <a:p>
            <a:pPr marL="342900" indent="-342900">
              <a:buFont typeface="Arial" panose="020B0604020202020204" pitchFamily="34" charset="0"/>
              <a:buChar char="•"/>
            </a:pPr>
            <a:r>
              <a:rPr lang="en-US" sz="2400" dirty="0"/>
              <a:t>Technology.</a:t>
            </a:r>
            <a:endParaRPr lang="bg-BG" sz="2400" dirty="0"/>
          </a:p>
        </p:txBody>
      </p:sp>
      <p:pic>
        <p:nvPicPr>
          <p:cNvPr id="13" name="Picture 2" descr="untitled4">
            <a:extLst>
              <a:ext uri="{FF2B5EF4-FFF2-40B4-BE49-F238E27FC236}">
                <a16:creationId xmlns:a16="http://schemas.microsoft.com/office/drawing/2014/main" id="{517A29A6-841E-4AC1-ADBE-58F1F01F3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EA3CA2AF-70C5-4053-9E32-B578955742F6}"/>
              </a:ext>
            </a:extLst>
          </p:cNvPr>
          <p:cNvSpPr>
            <a:spLocks noGrp="1"/>
          </p:cNvSpPr>
          <p:nvPr>
            <p:ph type="title"/>
          </p:nvPr>
        </p:nvSpPr>
        <p:spPr>
          <a:xfrm>
            <a:off x="695400" y="1097182"/>
            <a:ext cx="9008298" cy="378398"/>
          </a:xfrm>
        </p:spPr>
        <p:txBody>
          <a:bodyPr/>
          <a:lstStyle/>
          <a:p>
            <a:r>
              <a:rPr lang="en-US" sz="2800" dirty="0">
                <a:latin typeface="Arial" panose="020B0604020202020204" pitchFamily="34" charset="0"/>
                <a:cs typeface="Arial" panose="020B0604020202020204" pitchFamily="34" charset="0"/>
              </a:rPr>
              <a:t>Inner factors of the TCI enterprise </a:t>
            </a:r>
            <a:endParaRPr lang="bg-BG"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396894"/>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Картина 9" descr="Картина, която съдържа закрито, полагане, сиво, сив&#10;&#10;Описанието е генерирано автоматично">
            <a:extLst>
              <a:ext uri="{FF2B5EF4-FFF2-40B4-BE49-F238E27FC236}">
                <a16:creationId xmlns:a16="http://schemas.microsoft.com/office/drawing/2014/main" id="{06282B47-E72D-4FE2-A104-F13F7A354E38}"/>
              </a:ext>
            </a:extLst>
          </p:cNvPr>
          <p:cNvPicPr>
            <a:picLocks noChangeAspect="1"/>
          </p:cNvPicPr>
          <p:nvPr/>
        </p:nvPicPr>
        <p:blipFill rotWithShape="1">
          <a:blip r:embed="rId3">
            <a:extLst>
              <a:ext uri="{28A0092B-C50C-407E-A947-70E740481C1C}">
                <a14:useLocalDpi xmlns:a14="http://schemas.microsoft.com/office/drawing/2010/main" val="0"/>
              </a:ext>
            </a:extLst>
          </a:blip>
          <a:srcRect l="23932"/>
          <a:stretch/>
        </p:blipFill>
        <p:spPr>
          <a:xfrm>
            <a:off x="4007768" y="3842195"/>
            <a:ext cx="3072068" cy="2695575"/>
          </a:xfrm>
          <a:prstGeom prst="rect">
            <a:avLst/>
          </a:prstGeom>
        </p:spPr>
      </p:pic>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95400" y="1745897"/>
            <a:ext cx="10887000" cy="4137028"/>
          </a:xfrm>
        </p:spPr>
        <p:txBody>
          <a:bodyPr/>
          <a:lstStyle/>
          <a:p>
            <a:pPr marL="0" indent="0" algn="just">
              <a:buNone/>
            </a:pPr>
            <a:r>
              <a:rPr lang="en-GB" b="1" dirty="0">
                <a:latin typeface="Arial" panose="020B0604020202020204" pitchFamily="34" charset="0"/>
                <a:cs typeface="Arial" panose="020B0604020202020204" pitchFamily="34" charset="0"/>
              </a:rPr>
              <a:t>Innovation </a:t>
            </a:r>
            <a:r>
              <a:rPr lang="en-US" dirty="0">
                <a:latin typeface="Arial" panose="020B0604020202020204" pitchFamily="34" charset="0"/>
                <a:cs typeface="Arial" panose="020B0604020202020204" pitchFamily="34" charset="0"/>
              </a:rPr>
              <a:t>refers to something new or to a change made to an existing product or field in the TCI. A</a:t>
            </a:r>
            <a:r>
              <a:rPr lang="en-US" dirty="0">
                <a:effectLst/>
                <a:latin typeface="Arial" panose="020B0604020202020204" pitchFamily="34" charset="0"/>
              </a:rPr>
              <a:t>n innovation is a new or improved product or process (or combination thereof) that differs significantly from the unit’s previous products or processes and that has been made available to potential users (product) or brought into use by the unit (process). </a:t>
            </a:r>
            <a:r>
              <a:rPr lang="en-US" sz="2000" i="1" dirty="0">
                <a:effectLst/>
                <a:latin typeface="Arial" panose="020B0604020202020204" pitchFamily="34" charset="0"/>
              </a:rPr>
              <a:t>Oslo Manual, 2018</a:t>
            </a:r>
            <a:endParaRPr lang="pl-PL" sz="2000" i="1" dirty="0"/>
          </a:p>
        </p:txBody>
      </p:sp>
      <p:pic>
        <p:nvPicPr>
          <p:cNvPr id="4" name="Picture 2" descr="untitle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2C0C1E3-745B-446D-9657-48A2E96F1C92}"/>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Innovation in TCI</a:t>
            </a:r>
          </a:p>
        </p:txBody>
      </p:sp>
      <p:pic>
        <p:nvPicPr>
          <p:cNvPr id="5" name="Картина 4">
            <a:extLst>
              <a:ext uri="{FF2B5EF4-FFF2-40B4-BE49-F238E27FC236}">
                <a16:creationId xmlns:a16="http://schemas.microsoft.com/office/drawing/2014/main" id="{806ED72E-7394-40AF-967D-DCEA84C77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9836" y="3717032"/>
            <a:ext cx="4610340" cy="2945904"/>
          </a:xfrm>
          <a:prstGeom prst="rect">
            <a:avLst/>
          </a:prstGeom>
        </p:spPr>
      </p:pic>
      <p:pic>
        <p:nvPicPr>
          <p:cNvPr id="8" name="Картина 7">
            <a:extLst>
              <a:ext uri="{FF2B5EF4-FFF2-40B4-BE49-F238E27FC236}">
                <a16:creationId xmlns:a16="http://schemas.microsoft.com/office/drawing/2014/main" id="{091C2247-F786-42A2-A307-C596F413A3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454"/>
          <a:stretch/>
        </p:blipFill>
        <p:spPr>
          <a:xfrm>
            <a:off x="695400" y="3993317"/>
            <a:ext cx="3312368" cy="2393333"/>
          </a:xfrm>
          <a:prstGeom prst="rect">
            <a:avLst/>
          </a:prstGeom>
        </p:spPr>
      </p:pic>
    </p:spTree>
    <p:extLst>
      <p:ext uri="{BB962C8B-B14F-4D97-AF65-F5344CB8AC3E}">
        <p14:creationId xmlns:p14="http://schemas.microsoft.com/office/powerpoint/2010/main" val="2991985334"/>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Картина 9">
            <a:extLst>
              <a:ext uri="{FF2B5EF4-FFF2-40B4-BE49-F238E27FC236}">
                <a16:creationId xmlns:a16="http://schemas.microsoft.com/office/drawing/2014/main" id="{EECE45DB-5434-4A6B-AF45-10EE9AD0D6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0746" y="4188587"/>
            <a:ext cx="4229430" cy="2379054"/>
          </a:xfrm>
          <a:prstGeom prst="rect">
            <a:avLst/>
          </a:prstGeom>
        </p:spPr>
      </p:pic>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95400" y="1475580"/>
            <a:ext cx="5976664" cy="4137028"/>
          </a:xfrm>
        </p:spPr>
        <p:txBody>
          <a:bodyPr/>
          <a:lstStyle/>
          <a:p>
            <a:pPr marL="0" indent="0" algn="just">
              <a:buNone/>
            </a:pPr>
            <a:endParaRPr lang="en-GB" sz="1500" b="1" dirty="0">
              <a:latin typeface="Arial" panose="020B0604020202020204" pitchFamily="34" charset="0"/>
              <a:cs typeface="Arial" panose="020B0604020202020204" pitchFamily="34" charset="0"/>
            </a:endParaRPr>
          </a:p>
          <a:p>
            <a:pPr marL="0" indent="0" algn="just">
              <a:buNone/>
            </a:pPr>
            <a:r>
              <a:rPr lang="en-US" dirty="0">
                <a:latin typeface="Arial" panose="020B0604020202020204" pitchFamily="34" charset="0"/>
                <a:cs typeface="Arial" panose="020B0604020202020204" pitchFamily="34" charset="0"/>
              </a:rPr>
              <a:t>An</a:t>
            </a:r>
            <a:r>
              <a:rPr lang="en-US" b="1" dirty="0">
                <a:latin typeface="Arial" panose="020B0604020202020204" pitchFamily="34" charset="0"/>
                <a:cs typeface="Arial" panose="020B0604020202020204" pitchFamily="34" charset="0"/>
              </a:rPr>
              <a:t> invention</a:t>
            </a:r>
            <a:r>
              <a:rPr lang="en-GB"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a unique or novel device, composition or method. It may be an improvement upon a machine or product or a new process for creating an object or a result. An invention is a result of a study or experiment. An invention that achieves a completely unique function or result may be a radical breakthrough.</a:t>
            </a:r>
            <a:r>
              <a:rPr lang="en-US" sz="24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t is  something that did not existed before.</a:t>
            </a:r>
            <a:endParaRPr lang="pl-PL" sz="2400" dirty="0">
              <a:latin typeface="Arial" panose="020B0604020202020204" pitchFamily="34" charset="0"/>
              <a:cs typeface="Arial" panose="020B0604020202020204" pitchFamily="34" charset="0"/>
            </a:endParaRPr>
          </a:p>
        </p:txBody>
      </p:sp>
      <p:pic>
        <p:nvPicPr>
          <p:cNvPr id="4" name="Picture 2" descr="untitle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E88F1D7-A004-4F0A-8B6E-465A7BEC49BD}"/>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Invention in TCI</a:t>
            </a:r>
          </a:p>
        </p:txBody>
      </p:sp>
      <p:pic>
        <p:nvPicPr>
          <p:cNvPr id="8" name="Картина 7" descr="Картина, която съдържа закрито&#10;&#10;Описанието е генерирано автоматично">
            <a:extLst>
              <a:ext uri="{FF2B5EF4-FFF2-40B4-BE49-F238E27FC236}">
                <a16:creationId xmlns:a16="http://schemas.microsoft.com/office/drawing/2014/main" id="{2938858E-679E-406F-8E80-BB651F3C3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746" y="1935688"/>
            <a:ext cx="4229430" cy="2368481"/>
          </a:xfrm>
          <a:prstGeom prst="rect">
            <a:avLst/>
          </a:prstGeom>
        </p:spPr>
      </p:pic>
    </p:spTree>
    <p:extLst>
      <p:ext uri="{BB962C8B-B14F-4D97-AF65-F5344CB8AC3E}">
        <p14:creationId xmlns:p14="http://schemas.microsoft.com/office/powerpoint/2010/main" val="2776425982"/>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732676" y="1467598"/>
            <a:ext cx="10972800" cy="4137028"/>
          </a:xfrm>
        </p:spPr>
        <p:txBody>
          <a:bodyPr/>
          <a:lstStyle/>
          <a:p>
            <a:pPr marL="0" indent="0">
              <a:buNone/>
            </a:pPr>
            <a:endParaRPr lang="en-GB" sz="1500" b="1" dirty="0">
              <a:latin typeface="Arial" panose="020B0604020202020204" pitchFamily="34" charset="0"/>
              <a:cs typeface="Arial" panose="020B0604020202020204" pitchFamily="34" charset="0"/>
            </a:endParaRPr>
          </a:p>
          <a:p>
            <a:pPr marL="342900" lvl="1" indent="0">
              <a:buNone/>
              <a:defRPr/>
            </a:pPr>
            <a:endParaRPr lang="pl-PL" dirty="0"/>
          </a:p>
        </p:txBody>
      </p:sp>
      <p:pic>
        <p:nvPicPr>
          <p:cNvPr id="4"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Картина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954" y="1700807"/>
            <a:ext cx="3647486" cy="4525417"/>
          </a:xfrm>
          <a:prstGeom prst="rect">
            <a:avLst/>
          </a:prstGeom>
        </p:spPr>
      </p:pic>
      <p:sp>
        <p:nvSpPr>
          <p:cNvPr id="8" name="Title 1">
            <a:extLst>
              <a:ext uri="{FF2B5EF4-FFF2-40B4-BE49-F238E27FC236}">
                <a16:creationId xmlns:a16="http://schemas.microsoft.com/office/drawing/2014/main" id="{55E20A6B-72CD-44D2-B107-0751DAF206A6}"/>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Invention vs innovation</a:t>
            </a:r>
          </a:p>
        </p:txBody>
      </p:sp>
      <p:graphicFrame>
        <p:nvGraphicFramePr>
          <p:cNvPr id="10" name="Таблица 6">
            <a:extLst>
              <a:ext uri="{FF2B5EF4-FFF2-40B4-BE49-F238E27FC236}">
                <a16:creationId xmlns:a16="http://schemas.microsoft.com/office/drawing/2014/main" id="{8BA858E7-6503-4E60-BBA6-EA087FB763D6}"/>
              </a:ext>
            </a:extLst>
          </p:cNvPr>
          <p:cNvGraphicFramePr>
            <a:graphicFrameLocks noGrp="1"/>
          </p:cNvGraphicFramePr>
          <p:nvPr>
            <p:extLst>
              <p:ext uri="{D42A27DB-BD31-4B8C-83A1-F6EECF244321}">
                <p14:modId xmlns:p14="http://schemas.microsoft.com/office/powerpoint/2010/main" val="1385366066"/>
              </p:ext>
            </p:extLst>
          </p:nvPr>
        </p:nvGraphicFramePr>
        <p:xfrm>
          <a:off x="2279576" y="1959025"/>
          <a:ext cx="7632848" cy="4267200"/>
        </p:xfrm>
        <a:graphic>
          <a:graphicData uri="http://schemas.openxmlformats.org/drawingml/2006/table">
            <a:tbl>
              <a:tblPr firstRow="1" bandRow="1">
                <a:tableStyleId>{5C22544A-7EE6-4342-B048-85BDC9FD1C3A}</a:tableStyleId>
              </a:tblPr>
              <a:tblGrid>
                <a:gridCol w="3816424">
                  <a:extLst>
                    <a:ext uri="{9D8B030D-6E8A-4147-A177-3AD203B41FA5}">
                      <a16:colId xmlns:a16="http://schemas.microsoft.com/office/drawing/2014/main" val="3494681412"/>
                    </a:ext>
                  </a:extLst>
                </a:gridCol>
                <a:gridCol w="3816424">
                  <a:extLst>
                    <a:ext uri="{9D8B030D-6E8A-4147-A177-3AD203B41FA5}">
                      <a16:colId xmlns:a16="http://schemas.microsoft.com/office/drawing/2014/main" val="1581829840"/>
                    </a:ext>
                  </a:extLst>
                </a:gridCol>
              </a:tblGrid>
              <a:tr h="309906">
                <a:tc>
                  <a:txBody>
                    <a:bodyPr/>
                    <a:lstStyle/>
                    <a:p>
                      <a:r>
                        <a:rPr lang="en-US" sz="2000" b="0" dirty="0">
                          <a:latin typeface="Arial" panose="020B0604020202020204" pitchFamily="34" charset="0"/>
                          <a:cs typeface="Arial" panose="020B0604020202020204" pitchFamily="34" charset="0"/>
                        </a:rPr>
                        <a:t>Invention</a:t>
                      </a:r>
                      <a:endParaRPr lang="bg-BG" sz="2000" b="0" dirty="0">
                        <a:latin typeface="Arial" panose="020B0604020202020204" pitchFamily="34" charset="0"/>
                        <a:cs typeface="Arial" panose="020B0604020202020204" pitchFamily="34" charset="0"/>
                      </a:endParaRPr>
                    </a:p>
                  </a:txBody>
                  <a:tcPr>
                    <a:solidFill>
                      <a:schemeClr val="accent1">
                        <a:alpha val="83000"/>
                      </a:schemeClr>
                    </a:solidFill>
                  </a:tcPr>
                </a:tc>
                <a:tc>
                  <a:txBody>
                    <a:bodyPr/>
                    <a:lstStyle/>
                    <a:p>
                      <a:r>
                        <a:rPr lang="en-US" sz="2000" b="0" dirty="0">
                          <a:latin typeface="Arial" panose="020B0604020202020204" pitchFamily="34" charset="0"/>
                          <a:cs typeface="Arial" panose="020B0604020202020204" pitchFamily="34" charset="0"/>
                        </a:rPr>
                        <a:t>Innovation</a:t>
                      </a:r>
                      <a:endParaRPr lang="bg-BG" sz="2000" b="0" dirty="0">
                        <a:latin typeface="Arial" panose="020B0604020202020204" pitchFamily="34" charset="0"/>
                        <a:cs typeface="Arial" panose="020B0604020202020204" pitchFamily="34" charset="0"/>
                      </a:endParaRPr>
                    </a:p>
                  </a:txBody>
                  <a:tcPr>
                    <a:solidFill>
                      <a:schemeClr val="accent1">
                        <a:alpha val="77000"/>
                      </a:schemeClr>
                    </a:solidFill>
                  </a:tcPr>
                </a:tc>
                <a:extLst>
                  <a:ext uri="{0D108BD9-81ED-4DB2-BD59-A6C34878D82A}">
                    <a16:rowId xmlns:a16="http://schemas.microsoft.com/office/drawing/2014/main" val="1313933325"/>
                  </a:ext>
                </a:extLst>
              </a:tr>
              <a:tr h="715168">
                <a:tc>
                  <a:txBody>
                    <a:bodyPr/>
                    <a:lstStyle/>
                    <a:p>
                      <a:r>
                        <a:rPr lang="en-US" sz="1600" dirty="0">
                          <a:effectLst/>
                          <a:latin typeface="Arial" panose="020B0604020202020204" pitchFamily="34" charset="0"/>
                          <a:cs typeface="Arial" panose="020B0604020202020204" pitchFamily="34" charset="0"/>
                        </a:rPr>
                        <a:t>Refers to the occurrence of a new idea for a product  or process that has never been made before.</a:t>
                      </a:r>
                      <a:endParaRPr lang="bg-BG" sz="1600" dirty="0">
                        <a:latin typeface="Arial" panose="020B0604020202020204" pitchFamily="34" charset="0"/>
                        <a:cs typeface="Arial" panose="020B0604020202020204" pitchFamily="34" charset="0"/>
                      </a:endParaRPr>
                    </a:p>
                  </a:txBody>
                  <a:tcPr>
                    <a:solidFill>
                      <a:schemeClr val="accent1">
                        <a:tint val="40000"/>
                        <a:alpha val="80000"/>
                      </a:schemeClr>
                    </a:solidFill>
                  </a:tcPr>
                </a:tc>
                <a:tc>
                  <a:txBody>
                    <a:bodyPr/>
                    <a:lstStyle/>
                    <a:p>
                      <a:r>
                        <a:rPr lang="en-US" sz="1600" dirty="0">
                          <a:effectLst/>
                          <a:latin typeface="Arial" panose="020B0604020202020204" pitchFamily="34" charset="0"/>
                          <a:cs typeface="Arial" panose="020B0604020202020204" pitchFamily="34" charset="0"/>
                        </a:rPr>
                        <a:t>Refers to the implementation of the idea for the product or process for the very first time.</a:t>
                      </a:r>
                      <a:endParaRPr lang="bg-BG" sz="1600" dirty="0">
                        <a:latin typeface="Arial" panose="020B0604020202020204" pitchFamily="34" charset="0"/>
                        <a:cs typeface="Arial" panose="020B0604020202020204" pitchFamily="34" charset="0"/>
                      </a:endParaRPr>
                    </a:p>
                  </a:txBody>
                  <a:tcPr>
                    <a:solidFill>
                      <a:schemeClr val="accent1">
                        <a:tint val="40000"/>
                        <a:alpha val="80000"/>
                      </a:schemeClr>
                    </a:solidFill>
                  </a:tcPr>
                </a:tc>
                <a:extLst>
                  <a:ext uri="{0D108BD9-81ED-4DB2-BD59-A6C34878D82A}">
                    <a16:rowId xmlns:a16="http://schemas.microsoft.com/office/drawing/2014/main" val="436150959"/>
                  </a:ext>
                </a:extLst>
              </a:tr>
              <a:tr h="71516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Creation of a new thing. Technical solution.</a:t>
                      </a:r>
                      <a:endParaRPr lang="bg-BG" sz="1600" dirty="0">
                        <a:latin typeface="Arial" panose="020B0604020202020204" pitchFamily="34" charset="0"/>
                        <a:cs typeface="Arial" panose="020B0604020202020204" pitchFamily="34" charset="0"/>
                      </a:endParaRPr>
                    </a:p>
                    <a:p>
                      <a:endParaRPr lang="bg-BG" sz="1600" dirty="0">
                        <a:latin typeface="Arial" panose="020B0604020202020204" pitchFamily="34" charset="0"/>
                        <a:cs typeface="Arial" panose="020B0604020202020204" pitchFamily="34" charset="0"/>
                      </a:endParaRPr>
                    </a:p>
                  </a:txBody>
                  <a:tcPr>
                    <a:solidFill>
                      <a:schemeClr val="accent1">
                        <a:tint val="20000"/>
                        <a:alpha val="80000"/>
                      </a:schemeClr>
                    </a:solidFill>
                  </a:tcPr>
                </a:tc>
                <a:tc>
                  <a:txBody>
                    <a:bodyPr/>
                    <a:lstStyle/>
                    <a:p>
                      <a:r>
                        <a:rPr lang="en-US" sz="1600" dirty="0">
                          <a:effectLst/>
                          <a:latin typeface="Arial" panose="020B0604020202020204" pitchFamily="34" charset="0"/>
                          <a:cs typeface="Arial" panose="020B0604020202020204" pitchFamily="34" charset="0"/>
                        </a:rPr>
                        <a:t>Adding value and transforming the new thing into a product.</a:t>
                      </a:r>
                      <a:endParaRPr lang="bg-BG" sz="1600" dirty="0">
                        <a:latin typeface="Arial" panose="020B0604020202020204" pitchFamily="34" charset="0"/>
                        <a:cs typeface="Arial" panose="020B0604020202020204" pitchFamily="34" charset="0"/>
                      </a:endParaRPr>
                    </a:p>
                  </a:txBody>
                  <a:tcPr>
                    <a:solidFill>
                      <a:schemeClr val="accent1">
                        <a:tint val="20000"/>
                        <a:alpha val="80000"/>
                      </a:schemeClr>
                    </a:solidFill>
                  </a:tcPr>
                </a:tc>
                <a:extLst>
                  <a:ext uri="{0D108BD9-81ED-4DB2-BD59-A6C34878D82A}">
                    <a16:rowId xmlns:a16="http://schemas.microsoft.com/office/drawing/2014/main" val="3528216438"/>
                  </a:ext>
                </a:extLst>
              </a:tr>
              <a:tr h="929718">
                <a:tc>
                  <a:txBody>
                    <a:bodyPr/>
                    <a:lstStyle/>
                    <a:p>
                      <a:r>
                        <a:rPr lang="en-US" sz="1600" dirty="0">
                          <a:latin typeface="Arial" panose="020B0604020202020204" pitchFamily="34" charset="0"/>
                          <a:cs typeface="Arial" panose="020B0604020202020204" pitchFamily="34" charset="0"/>
                        </a:rPr>
                        <a:t>An original idea which strikes the inventor. Technical and scientific skills are required.</a:t>
                      </a:r>
                      <a:endParaRPr lang="bg-BG" sz="1600" dirty="0">
                        <a:latin typeface="Arial" panose="020B0604020202020204" pitchFamily="34" charset="0"/>
                        <a:cs typeface="Arial" panose="020B0604020202020204" pitchFamily="34" charset="0"/>
                      </a:endParaRPr>
                    </a:p>
                  </a:txBody>
                  <a:tcPr>
                    <a:solidFill>
                      <a:schemeClr val="accent1">
                        <a:tint val="40000"/>
                        <a:alpha val="80000"/>
                      </a:schemeClr>
                    </a:solidFill>
                  </a:tcPr>
                </a:tc>
                <a:tc>
                  <a:txBody>
                    <a:bodyPr/>
                    <a:lstStyle/>
                    <a:p>
                      <a:r>
                        <a:rPr lang="en-US" sz="1600" dirty="0">
                          <a:effectLst/>
                          <a:latin typeface="Arial" panose="020B0604020202020204" pitchFamily="34" charset="0"/>
                          <a:cs typeface="Arial" panose="020B0604020202020204" pitchFamily="34" charset="0"/>
                        </a:rPr>
                        <a:t>A need for the product or its improvement is felt. Marketing , technical and management skills are required.</a:t>
                      </a:r>
                      <a:endParaRPr lang="bg-BG" sz="1600" dirty="0">
                        <a:latin typeface="Arial" panose="020B0604020202020204" pitchFamily="34" charset="0"/>
                        <a:cs typeface="Arial" panose="020B0604020202020204" pitchFamily="34" charset="0"/>
                      </a:endParaRPr>
                    </a:p>
                  </a:txBody>
                  <a:tcPr>
                    <a:solidFill>
                      <a:schemeClr val="accent1">
                        <a:tint val="40000"/>
                        <a:alpha val="80000"/>
                      </a:schemeClr>
                    </a:solidFill>
                  </a:tcPr>
                </a:tc>
                <a:extLst>
                  <a:ext uri="{0D108BD9-81ED-4DB2-BD59-A6C34878D82A}">
                    <a16:rowId xmlns:a16="http://schemas.microsoft.com/office/drawing/2014/main" val="1071368890"/>
                  </a:ext>
                </a:extLst>
              </a:tr>
              <a:tr h="500618">
                <a:tc>
                  <a:txBody>
                    <a:bodyPr/>
                    <a:lstStyle/>
                    <a:p>
                      <a:r>
                        <a:rPr lang="en-US" sz="1600" dirty="0">
                          <a:effectLst/>
                          <a:latin typeface="Arial" panose="020B0604020202020204" pitchFamily="34" charset="0"/>
                          <a:cs typeface="Arial" panose="020B0604020202020204" pitchFamily="34" charset="0"/>
                        </a:rPr>
                        <a:t>Single solution or process.</a:t>
                      </a:r>
                      <a:endParaRPr lang="bg-BG" sz="1600" dirty="0">
                        <a:latin typeface="Arial" panose="020B0604020202020204" pitchFamily="34" charset="0"/>
                        <a:cs typeface="Arial" panose="020B0604020202020204" pitchFamily="34" charset="0"/>
                      </a:endParaRPr>
                    </a:p>
                  </a:txBody>
                  <a:tcPr>
                    <a:solidFill>
                      <a:schemeClr val="accent1">
                        <a:tint val="20000"/>
                        <a:alpha val="80000"/>
                      </a:schemeClr>
                    </a:solidFill>
                  </a:tcPr>
                </a:tc>
                <a:tc>
                  <a:txBody>
                    <a:bodyPr/>
                    <a:lstStyle/>
                    <a:p>
                      <a:r>
                        <a:rPr lang="en-US" sz="1600" dirty="0">
                          <a:effectLst/>
                          <a:latin typeface="Arial" panose="020B0604020202020204" pitchFamily="34" charset="0"/>
                          <a:cs typeface="Arial" panose="020B0604020202020204" pitchFamily="34" charset="0"/>
                        </a:rPr>
                        <a:t>A combination of various solutions and processes.</a:t>
                      </a:r>
                      <a:endParaRPr lang="bg-BG" sz="1600" dirty="0">
                        <a:latin typeface="Arial" panose="020B0604020202020204" pitchFamily="34" charset="0"/>
                        <a:cs typeface="Arial" panose="020B0604020202020204" pitchFamily="34" charset="0"/>
                      </a:endParaRPr>
                    </a:p>
                  </a:txBody>
                  <a:tcPr>
                    <a:solidFill>
                      <a:schemeClr val="accent1">
                        <a:tint val="20000"/>
                        <a:alpha val="80000"/>
                      </a:schemeClr>
                    </a:solidFill>
                  </a:tcPr>
                </a:tc>
                <a:extLst>
                  <a:ext uri="{0D108BD9-81ED-4DB2-BD59-A6C34878D82A}">
                    <a16:rowId xmlns:a16="http://schemas.microsoft.com/office/drawing/2014/main" val="2341796679"/>
                  </a:ext>
                </a:extLst>
              </a:tr>
              <a:tr h="500618">
                <a:tc>
                  <a:txBody>
                    <a:bodyPr/>
                    <a:lstStyle/>
                    <a:p>
                      <a:r>
                        <a:rPr lang="en-US" sz="1600" dirty="0">
                          <a:effectLst/>
                          <a:latin typeface="Arial" panose="020B0604020202020204" pitchFamily="34" charset="0"/>
                          <a:cs typeface="Arial" panose="020B0604020202020204" pitchFamily="34" charset="0"/>
                        </a:rPr>
                        <a:t>Limited to the R&amp;D function.</a:t>
                      </a:r>
                      <a:endParaRPr lang="bg-BG" sz="1600" dirty="0">
                        <a:latin typeface="Arial" panose="020B0604020202020204" pitchFamily="34" charset="0"/>
                        <a:cs typeface="Arial" panose="020B0604020202020204" pitchFamily="34" charset="0"/>
                      </a:endParaRPr>
                    </a:p>
                  </a:txBody>
                  <a:tcPr>
                    <a:solidFill>
                      <a:schemeClr val="accent1">
                        <a:tint val="40000"/>
                        <a:alpha val="80000"/>
                      </a:schemeClr>
                    </a:solidFill>
                  </a:tcPr>
                </a:tc>
                <a:tc>
                  <a:txBody>
                    <a:bodyPr/>
                    <a:lstStyle/>
                    <a:p>
                      <a:r>
                        <a:rPr lang="en-US" sz="1600" dirty="0">
                          <a:effectLst/>
                          <a:latin typeface="Arial" panose="020B0604020202020204" pitchFamily="34" charset="0"/>
                          <a:cs typeface="Arial" panose="020B0604020202020204" pitchFamily="34" charset="0"/>
                        </a:rPr>
                        <a:t>Spreads through the whole organization.</a:t>
                      </a:r>
                      <a:endParaRPr lang="bg-BG" sz="1600" dirty="0">
                        <a:latin typeface="Arial" panose="020B0604020202020204" pitchFamily="34" charset="0"/>
                        <a:cs typeface="Arial" panose="020B0604020202020204" pitchFamily="34" charset="0"/>
                      </a:endParaRPr>
                    </a:p>
                  </a:txBody>
                  <a:tcPr>
                    <a:solidFill>
                      <a:schemeClr val="accent1">
                        <a:tint val="40000"/>
                        <a:alpha val="80000"/>
                      </a:schemeClr>
                    </a:solidFill>
                  </a:tcPr>
                </a:tc>
                <a:extLst>
                  <a:ext uri="{0D108BD9-81ED-4DB2-BD59-A6C34878D82A}">
                    <a16:rowId xmlns:a16="http://schemas.microsoft.com/office/drawing/2014/main" val="47782484"/>
                  </a:ext>
                </a:extLst>
              </a:tr>
            </a:tbl>
          </a:graphicData>
        </a:graphic>
      </p:graphicFrame>
    </p:spTree>
    <p:extLst>
      <p:ext uri="{BB962C8B-B14F-4D97-AF65-F5344CB8AC3E}">
        <p14:creationId xmlns:p14="http://schemas.microsoft.com/office/powerpoint/2010/main" val="2081508978"/>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93518841-6BE3-4ACA-AD5C-33A06C3E91EC}"/>
              </a:ext>
            </a:extLst>
          </p:cNvPr>
          <p:cNvPicPr>
            <a:picLocks noChangeAspect="1"/>
          </p:cNvPicPr>
          <p:nvPr/>
        </p:nvPicPr>
        <p:blipFill rotWithShape="1">
          <a:blip r:embed="rId3"/>
          <a:srcRect l="26375" t="17452" r="42322" b="9101"/>
          <a:stretch/>
        </p:blipFill>
        <p:spPr>
          <a:xfrm>
            <a:off x="3719736" y="-13692"/>
            <a:ext cx="5206525" cy="6871692"/>
          </a:xfrm>
          <a:prstGeom prst="rect">
            <a:avLst/>
          </a:prstGeom>
        </p:spPr>
      </p:pic>
      <p:pic>
        <p:nvPicPr>
          <p:cNvPr id="4" name="Picture 2" descr="untitled4">
            <a:extLst>
              <a:ext uri="{FF2B5EF4-FFF2-40B4-BE49-F238E27FC236}">
                <a16:creationId xmlns:a16="http://schemas.microsoft.com/office/drawing/2014/main" id="{CF94A84F-4F78-4E10-85C8-C7754E412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ово поле 2">
            <a:extLst>
              <a:ext uri="{FF2B5EF4-FFF2-40B4-BE49-F238E27FC236}">
                <a16:creationId xmlns:a16="http://schemas.microsoft.com/office/drawing/2014/main" id="{310EE27F-DF15-4E29-9A39-C1114CA3248B}"/>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r>
              <a:rPr lang="en-US" sz="1100" dirty="0"/>
              <a:t> and Eurostat</a:t>
            </a:r>
            <a:endParaRPr lang="bg-BG" sz="1100" dirty="0"/>
          </a:p>
        </p:txBody>
      </p:sp>
      <p:sp>
        <p:nvSpPr>
          <p:cNvPr id="6" name="Текстово поле 5">
            <a:extLst>
              <a:ext uri="{FF2B5EF4-FFF2-40B4-BE49-F238E27FC236}">
                <a16:creationId xmlns:a16="http://schemas.microsoft.com/office/drawing/2014/main" id="{8D805C7D-1962-42F7-8BF5-002018BA264C}"/>
              </a:ext>
            </a:extLst>
          </p:cNvPr>
          <p:cNvSpPr txBox="1"/>
          <p:nvPr/>
        </p:nvSpPr>
        <p:spPr>
          <a:xfrm>
            <a:off x="672522" y="2819498"/>
            <a:ext cx="3047214" cy="2462213"/>
          </a:xfrm>
          <a:prstGeom prst="rect">
            <a:avLst/>
          </a:prstGeom>
          <a:noFill/>
        </p:spPr>
        <p:txBody>
          <a:bodyPr wrap="square">
            <a:spAutoFit/>
          </a:bodyPr>
          <a:lstStyle/>
          <a:p>
            <a:r>
              <a:rPr lang="en-US" sz="2200" dirty="0">
                <a:latin typeface="Arial" panose="020B0604020202020204" pitchFamily="34" charset="0"/>
                <a:cs typeface="Arial" panose="020B0604020202020204" pitchFamily="34" charset="0"/>
              </a:rPr>
              <a:t>The European </a:t>
            </a:r>
            <a:r>
              <a:rPr lang="en-US" sz="2200" dirty="0">
                <a:cs typeface="Arial" panose="020B0604020202020204" pitchFamily="34" charset="0"/>
              </a:rPr>
              <a:t>T</a:t>
            </a:r>
            <a:r>
              <a:rPr lang="en-US" sz="2200" dirty="0">
                <a:latin typeface="Arial" panose="020B0604020202020204" pitchFamily="34" charset="0"/>
                <a:cs typeface="Arial" panose="020B0604020202020204" pitchFamily="34" charset="0"/>
              </a:rPr>
              <a:t>extiles and </a:t>
            </a:r>
            <a:r>
              <a:rPr lang="en-US" sz="2200" dirty="0">
                <a:cs typeface="Arial" panose="020B0604020202020204" pitchFamily="34" charset="0"/>
              </a:rPr>
              <a:t>C</a:t>
            </a:r>
            <a:r>
              <a:rPr lang="en-US" sz="2200" dirty="0">
                <a:latin typeface="Arial" panose="020B0604020202020204" pitchFamily="34" charset="0"/>
                <a:cs typeface="Arial" panose="020B0604020202020204" pitchFamily="34" charset="0"/>
              </a:rPr>
              <a:t>lothing sector is a very globalized industry, with annual exports exceeding €61 </a:t>
            </a:r>
            <a:r>
              <a:rPr lang="en-US" sz="2200" dirty="0" err="1">
                <a:latin typeface="Arial" panose="020B0604020202020204" pitchFamily="34" charset="0"/>
                <a:cs typeface="Arial" panose="020B0604020202020204" pitchFamily="34" charset="0"/>
              </a:rPr>
              <a:t>bln</a:t>
            </a:r>
            <a:r>
              <a:rPr lang="en-US" sz="2200" dirty="0">
                <a:latin typeface="Arial" panose="020B0604020202020204" pitchFamily="34" charset="0"/>
                <a:cs typeface="Arial" panose="020B0604020202020204" pitchFamily="34" charset="0"/>
              </a:rPr>
              <a:t> and imports well over €109 </a:t>
            </a:r>
            <a:r>
              <a:rPr lang="en-US" sz="2200" dirty="0" err="1">
                <a:latin typeface="Arial" panose="020B0604020202020204" pitchFamily="34" charset="0"/>
                <a:cs typeface="Arial" panose="020B0604020202020204" pitchFamily="34" charset="0"/>
              </a:rPr>
              <a:t>bln</a:t>
            </a:r>
            <a:r>
              <a:rPr lang="en-US" sz="2200" dirty="0">
                <a:latin typeface="Arial" panose="020B0604020202020204" pitchFamily="34" charset="0"/>
                <a:cs typeface="Arial" panose="020B0604020202020204" pitchFamily="34" charset="0"/>
              </a:rPr>
              <a:t>. </a:t>
            </a:r>
          </a:p>
        </p:txBody>
      </p:sp>
      <p:sp>
        <p:nvSpPr>
          <p:cNvPr id="8" name="Текстово поле 7">
            <a:extLst>
              <a:ext uri="{FF2B5EF4-FFF2-40B4-BE49-F238E27FC236}">
                <a16:creationId xmlns:a16="http://schemas.microsoft.com/office/drawing/2014/main" id="{1434AB65-1DE4-4AF2-A3BC-C6C50A108DFF}"/>
              </a:ext>
            </a:extLst>
          </p:cNvPr>
          <p:cNvSpPr txBox="1"/>
          <p:nvPr/>
        </p:nvSpPr>
        <p:spPr>
          <a:xfrm>
            <a:off x="672522" y="1095127"/>
            <a:ext cx="3047214" cy="1846659"/>
          </a:xfrm>
          <a:prstGeom prst="rect">
            <a:avLst/>
          </a:prstGeom>
          <a:noFill/>
        </p:spPr>
        <p:txBody>
          <a:bodyPr wrap="square">
            <a:spAutoFit/>
          </a:bodyPr>
          <a:lstStyle/>
          <a:p>
            <a:r>
              <a:rPr lang="en-US" sz="2400" dirty="0">
                <a:solidFill>
                  <a:srgbClr val="007DFA"/>
                </a:solidFill>
                <a:latin typeface="Arial" panose="020B0604020202020204" pitchFamily="34" charset="0"/>
                <a:cs typeface="Arial" panose="020B0604020202020204" pitchFamily="34" charset="0"/>
              </a:rPr>
              <a:t>Key figures of the European textile &amp; clothing industry, 2019</a:t>
            </a:r>
            <a:br>
              <a:rPr lang="en-US" sz="1800" dirty="0">
                <a:latin typeface="Arial" panose="020B0604020202020204" pitchFamily="34" charset="0"/>
                <a:cs typeface="Arial" panose="020B0604020202020204" pitchFamily="34" charset="0"/>
              </a:rPr>
            </a:br>
            <a:endParaRPr lang="bg-BG" dirty="0"/>
          </a:p>
        </p:txBody>
      </p:sp>
    </p:spTree>
    <p:extLst>
      <p:ext uri="{BB962C8B-B14F-4D97-AF65-F5344CB8AC3E}">
        <p14:creationId xmlns:p14="http://schemas.microsoft.com/office/powerpoint/2010/main" val="345941854"/>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BDEB94A7-1391-47AF-B32C-E5810C268077}"/>
              </a:ext>
            </a:extLst>
          </p:cNvPr>
          <p:cNvPicPr>
            <a:picLocks noChangeAspect="1"/>
          </p:cNvPicPr>
          <p:nvPr/>
        </p:nvPicPr>
        <p:blipFill rotWithShape="1">
          <a:blip r:embed="rId2"/>
          <a:srcRect l="24013" t="16401" r="39369" b="19551"/>
          <a:stretch/>
        </p:blipFill>
        <p:spPr>
          <a:xfrm>
            <a:off x="3890435" y="885032"/>
            <a:ext cx="5805965" cy="5712320"/>
          </a:xfrm>
          <a:prstGeom prst="rect">
            <a:avLst/>
          </a:prstGeom>
        </p:spPr>
      </p:pic>
      <p:pic>
        <p:nvPicPr>
          <p:cNvPr id="6" name="Picture 2" descr="untitled4">
            <a:extLst>
              <a:ext uri="{FF2B5EF4-FFF2-40B4-BE49-F238E27FC236}">
                <a16:creationId xmlns:a16="http://schemas.microsoft.com/office/drawing/2014/main" id="{BF81BA5E-CFBC-49B5-8219-6F3C4C155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ово поле 6">
            <a:extLst>
              <a:ext uri="{FF2B5EF4-FFF2-40B4-BE49-F238E27FC236}">
                <a16:creationId xmlns:a16="http://schemas.microsoft.com/office/drawing/2014/main" id="{57500114-DB3D-4EA8-ABCA-CE909E9148A4}"/>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8" name="Title 1">
            <a:extLst>
              <a:ext uri="{FF2B5EF4-FFF2-40B4-BE49-F238E27FC236}">
                <a16:creationId xmlns:a16="http://schemas.microsoft.com/office/drawing/2014/main" id="{417C0440-625E-4396-AE3E-9EE3529AB4FA}"/>
              </a:ext>
            </a:extLst>
          </p:cNvPr>
          <p:cNvSpPr>
            <a:spLocks noGrp="1"/>
          </p:cNvSpPr>
          <p:nvPr>
            <p:ph type="title"/>
          </p:nvPr>
        </p:nvSpPr>
        <p:spPr>
          <a:xfrm>
            <a:off x="695400" y="1511609"/>
            <a:ext cx="3448337" cy="378398"/>
          </a:xfrm>
        </p:spPr>
        <p:txBody>
          <a:bodyPr/>
          <a:lstStyle/>
          <a:p>
            <a:pPr lvl="0"/>
            <a:r>
              <a:rPr lang="en-US" sz="2800" dirty="0">
                <a:latin typeface="Arial" panose="020B0604020202020204" pitchFamily="34" charset="0"/>
                <a:cs typeface="Arial" panose="020B0604020202020204" pitchFamily="34" charset="0"/>
              </a:rPr>
              <a:t>The textile manufacturing process</a:t>
            </a:r>
          </a:p>
        </p:txBody>
      </p:sp>
      <p:sp>
        <p:nvSpPr>
          <p:cNvPr id="9" name="Текстово поле 8">
            <a:extLst>
              <a:ext uri="{FF2B5EF4-FFF2-40B4-BE49-F238E27FC236}">
                <a16:creationId xmlns:a16="http://schemas.microsoft.com/office/drawing/2014/main" id="{16BDC288-755B-44C4-BFC5-89B4E81FA0E8}"/>
              </a:ext>
            </a:extLst>
          </p:cNvPr>
          <p:cNvSpPr txBox="1"/>
          <p:nvPr/>
        </p:nvSpPr>
        <p:spPr>
          <a:xfrm>
            <a:off x="695400" y="2516584"/>
            <a:ext cx="3768865" cy="830997"/>
          </a:xfrm>
          <a:prstGeom prst="rect">
            <a:avLst/>
          </a:prstGeom>
          <a:noFill/>
        </p:spPr>
        <p:txBody>
          <a:bodyPr wrap="square">
            <a:spAutoFit/>
          </a:bodyPr>
          <a:lstStyle/>
          <a:p>
            <a:r>
              <a:rPr lang="pt-BR" sz="2400" dirty="0">
                <a:cs typeface="Arial" panose="020B0604020202020204" pitchFamily="34" charset="0"/>
              </a:rPr>
              <a:t>A complex value chain and diversity of product</a:t>
            </a:r>
          </a:p>
        </p:txBody>
      </p:sp>
    </p:spTree>
    <p:extLst>
      <p:ext uri="{BB962C8B-B14F-4D97-AF65-F5344CB8AC3E}">
        <p14:creationId xmlns:p14="http://schemas.microsoft.com/office/powerpoint/2010/main" val="3636264543"/>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4227CA4C-14F8-4BCA-BE37-65D1914AD8E5}"/>
              </a:ext>
            </a:extLst>
          </p:cNvPr>
          <p:cNvPicPr>
            <a:picLocks noChangeAspect="1"/>
          </p:cNvPicPr>
          <p:nvPr/>
        </p:nvPicPr>
        <p:blipFill rotWithShape="1">
          <a:blip r:embed="rId2"/>
          <a:srcRect l="10428" t="27439" r="25785" b="20125"/>
          <a:stretch/>
        </p:blipFill>
        <p:spPr>
          <a:xfrm>
            <a:off x="1811524" y="2203150"/>
            <a:ext cx="8568952" cy="3962299"/>
          </a:xfrm>
          <a:prstGeom prst="rect">
            <a:avLst/>
          </a:prstGeom>
        </p:spPr>
      </p:pic>
      <p:pic>
        <p:nvPicPr>
          <p:cNvPr id="6" name="Picture 2" descr="untitled4">
            <a:extLst>
              <a:ext uri="{FF2B5EF4-FFF2-40B4-BE49-F238E27FC236}">
                <a16:creationId xmlns:a16="http://schemas.microsoft.com/office/drawing/2014/main" id="{996C6B6C-7087-4E39-9DD1-B39DBEE7B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DF32BB6E-352B-4911-9E45-83BC09870DF3}"/>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TCI share in total manufacturing activities, 2018</a:t>
            </a:r>
          </a:p>
        </p:txBody>
      </p:sp>
      <p:sp>
        <p:nvSpPr>
          <p:cNvPr id="7" name="Текстово поле 6">
            <a:extLst>
              <a:ext uri="{FF2B5EF4-FFF2-40B4-BE49-F238E27FC236}">
                <a16:creationId xmlns:a16="http://schemas.microsoft.com/office/drawing/2014/main" id="{97C8E177-A1A0-4D8A-B80A-05F8A033AA56}"/>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8" name="Текстово поле 7">
            <a:extLst>
              <a:ext uri="{FF2B5EF4-FFF2-40B4-BE49-F238E27FC236}">
                <a16:creationId xmlns:a16="http://schemas.microsoft.com/office/drawing/2014/main" id="{33960008-B366-4904-83CA-5C5CBDE1BDDF}"/>
              </a:ext>
            </a:extLst>
          </p:cNvPr>
          <p:cNvSpPr txBox="1"/>
          <p:nvPr/>
        </p:nvSpPr>
        <p:spPr>
          <a:xfrm>
            <a:off x="695400" y="1691293"/>
            <a:ext cx="10994776" cy="461665"/>
          </a:xfrm>
          <a:prstGeom prst="rect">
            <a:avLst/>
          </a:prstGeom>
          <a:noFill/>
        </p:spPr>
        <p:txBody>
          <a:bodyPr wrap="square">
            <a:spAutoFit/>
          </a:bodyPr>
          <a:lstStyle/>
          <a:p>
            <a:r>
              <a:rPr lang="pt-BR" sz="2400" dirty="0">
                <a:solidFill>
                  <a:schemeClr val="tx1"/>
                </a:solidFill>
                <a:latin typeface="Arial" panose="020B0604020202020204" pitchFamily="34" charset="0"/>
                <a:ea typeface="+mn-ea"/>
                <a:cs typeface="Arial" panose="020B0604020202020204" pitchFamily="34" charset="0"/>
              </a:rPr>
              <a:t>Nearly 1 out of 10 manufacturing companies in EU belongs to the T&amp;C sector.</a:t>
            </a:r>
            <a:endParaRPr lang="bg-BG" sz="2400" dirty="0"/>
          </a:p>
        </p:txBody>
      </p:sp>
    </p:spTree>
    <p:extLst>
      <p:ext uri="{BB962C8B-B14F-4D97-AF65-F5344CB8AC3E}">
        <p14:creationId xmlns:p14="http://schemas.microsoft.com/office/powerpoint/2010/main" val="2332231702"/>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онтейнер за съдържание 4">
            <a:extLst>
              <a:ext uri="{FF2B5EF4-FFF2-40B4-BE49-F238E27FC236}">
                <a16:creationId xmlns:a16="http://schemas.microsoft.com/office/drawing/2014/main" id="{D66A834E-2AF3-418B-B71F-EAED3803A0B4}"/>
              </a:ext>
            </a:extLst>
          </p:cNvPr>
          <p:cNvPicPr>
            <a:picLocks noGrp="1" noChangeAspect="1"/>
          </p:cNvPicPr>
          <p:nvPr>
            <p:ph idx="1"/>
          </p:nvPr>
        </p:nvPicPr>
        <p:blipFill rotWithShape="1">
          <a:blip r:embed="rId2"/>
          <a:srcRect l="13342" t="23844" r="28892" b="6912"/>
          <a:stretch/>
        </p:blipFill>
        <p:spPr>
          <a:xfrm>
            <a:off x="2836374" y="1628800"/>
            <a:ext cx="6519251" cy="4392488"/>
          </a:xfrm>
        </p:spPr>
      </p:pic>
      <p:pic>
        <p:nvPicPr>
          <p:cNvPr id="4" name="Picture 2" descr="untitled4">
            <a:extLst>
              <a:ext uri="{FF2B5EF4-FFF2-40B4-BE49-F238E27FC236}">
                <a16:creationId xmlns:a16="http://schemas.microsoft.com/office/drawing/2014/main" id="{BF7A57BF-B997-4355-87E2-31C1520FD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A4A823A-F9D1-4F2E-89F4-FF52BF908509}"/>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Size of companies (number of employees), share</a:t>
            </a:r>
          </a:p>
        </p:txBody>
      </p:sp>
      <p:sp>
        <p:nvSpPr>
          <p:cNvPr id="7" name="Текстово поле 6">
            <a:extLst>
              <a:ext uri="{FF2B5EF4-FFF2-40B4-BE49-F238E27FC236}">
                <a16:creationId xmlns:a16="http://schemas.microsoft.com/office/drawing/2014/main" id="{BCCC15B9-DE22-4A2F-9CD0-AAD251C24C52}"/>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8" name="Текстово поле 7">
            <a:extLst>
              <a:ext uri="{FF2B5EF4-FFF2-40B4-BE49-F238E27FC236}">
                <a16:creationId xmlns:a16="http://schemas.microsoft.com/office/drawing/2014/main" id="{216313BE-E1AE-4BEC-AB3D-3B893754596F}"/>
              </a:ext>
            </a:extLst>
          </p:cNvPr>
          <p:cNvSpPr txBox="1"/>
          <p:nvPr/>
        </p:nvSpPr>
        <p:spPr>
          <a:xfrm>
            <a:off x="695400" y="1713438"/>
            <a:ext cx="2304256" cy="1938992"/>
          </a:xfrm>
          <a:prstGeom prst="rect">
            <a:avLst/>
          </a:prstGeom>
          <a:noFill/>
        </p:spPr>
        <p:txBody>
          <a:bodyPr wrap="square">
            <a:spAutoFit/>
          </a:bodyPr>
          <a:lstStyle/>
          <a:p>
            <a:r>
              <a:rPr lang="pt-BR" sz="2400" dirty="0">
                <a:cs typeface="Arial" panose="020B0604020202020204" pitchFamily="34" charset="0"/>
              </a:rPr>
              <a:t>Small  and medium sized enterprises are at the core of the industry.</a:t>
            </a:r>
            <a:endParaRPr lang="en-US" sz="2400" dirty="0">
              <a:cs typeface="Arial" panose="020B0604020202020204" pitchFamily="34" charset="0"/>
            </a:endParaRPr>
          </a:p>
        </p:txBody>
      </p:sp>
    </p:spTree>
    <p:extLst>
      <p:ext uri="{BB962C8B-B14F-4D97-AF65-F5344CB8AC3E}">
        <p14:creationId xmlns:p14="http://schemas.microsoft.com/office/powerpoint/2010/main" val="1467553296"/>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05A8-2923-40DC-9133-DF4307C9A6AD}"/>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95400" y="1745897"/>
            <a:ext cx="11044808" cy="3168056"/>
          </a:xfrm>
        </p:spPr>
        <p:txBody>
          <a:bodyPr/>
          <a:lstStyle/>
          <a:p>
            <a:r>
              <a:rPr lang="en-US" b="1" u="sng" dirty="0">
                <a:latin typeface="Arial" panose="020B0604020202020204" pitchFamily="34" charset="0"/>
                <a:cs typeface="Arial" panose="020B0604020202020204" pitchFamily="34" charset="0"/>
              </a:rPr>
              <a:t>Fundamentals of Entrepreneurship</a:t>
            </a:r>
          </a:p>
          <a:p>
            <a:r>
              <a:rPr lang="en-GB" b="1" u="sng" dirty="0">
                <a:latin typeface="Arial" panose="020B0604020202020204" pitchFamily="34" charset="0"/>
                <a:cs typeface="Arial" panose="020B0604020202020204" pitchFamily="34" charset="0"/>
              </a:rPr>
              <a:t>The Business Enterprise as a System</a:t>
            </a:r>
          </a:p>
          <a:p>
            <a:r>
              <a:rPr lang="en-GB" b="1" u="sng" dirty="0">
                <a:latin typeface="Arial" panose="020B0604020202020204" pitchFamily="34" charset="0"/>
                <a:cs typeface="Arial" panose="020B0604020202020204" pitchFamily="34" charset="0"/>
              </a:rPr>
              <a:t>Invention and Innovation</a:t>
            </a:r>
          </a:p>
          <a:p>
            <a:r>
              <a:rPr lang="en-US" b="1" u="sng" dirty="0">
                <a:latin typeface="Arial" panose="020B0604020202020204" pitchFamily="34" charset="0"/>
                <a:cs typeface="Arial" panose="020B0604020202020204" pitchFamily="34" charset="0"/>
              </a:rPr>
              <a:t>Facts </a:t>
            </a:r>
            <a:r>
              <a:rPr lang="en-US" b="1" u="sng">
                <a:latin typeface="Arial" panose="020B0604020202020204" pitchFamily="34" charset="0"/>
                <a:cs typeface="Arial" panose="020B0604020202020204" pitchFamily="34" charset="0"/>
              </a:rPr>
              <a:t>and Key </a:t>
            </a:r>
            <a:r>
              <a:rPr lang="en-US" b="1" u="sng" dirty="0">
                <a:latin typeface="Arial" panose="020B0604020202020204" pitchFamily="34" charset="0"/>
                <a:cs typeface="Arial" panose="020B0604020202020204" pitchFamily="34" charset="0"/>
              </a:rPr>
              <a:t>F</a:t>
            </a:r>
            <a:r>
              <a:rPr lang="en-US" b="1" u="sng">
                <a:latin typeface="Arial" panose="020B0604020202020204" pitchFamily="34" charset="0"/>
                <a:cs typeface="Arial" panose="020B0604020202020204" pitchFamily="34" charset="0"/>
              </a:rPr>
              <a:t>igures </a:t>
            </a:r>
            <a:r>
              <a:rPr lang="en-US" b="1" u="sng" dirty="0">
                <a:latin typeface="Arial" panose="020B0604020202020204" pitchFamily="34" charset="0"/>
                <a:cs typeface="Arial" panose="020B0604020202020204" pitchFamily="34" charset="0"/>
              </a:rPr>
              <a:t>of the </a:t>
            </a:r>
            <a:r>
              <a:rPr lang="en-US" b="1" u="sng">
                <a:latin typeface="Arial" panose="020B0604020202020204" pitchFamily="34" charset="0"/>
                <a:cs typeface="Arial" panose="020B0604020202020204" pitchFamily="34" charset="0"/>
              </a:rPr>
              <a:t>European Textile and Clothing </a:t>
            </a:r>
            <a:r>
              <a:rPr lang="en-US" b="1" u="sng" dirty="0">
                <a:latin typeface="Arial" panose="020B0604020202020204" pitchFamily="34" charset="0"/>
                <a:cs typeface="Arial" panose="020B0604020202020204" pitchFamily="34" charset="0"/>
              </a:rPr>
              <a:t>I</a:t>
            </a:r>
            <a:r>
              <a:rPr lang="en-US" b="1" u="sng">
                <a:latin typeface="Arial" panose="020B0604020202020204" pitchFamily="34" charset="0"/>
                <a:cs typeface="Arial" panose="020B0604020202020204" pitchFamily="34" charset="0"/>
              </a:rPr>
              <a:t>ndustry</a:t>
            </a:r>
            <a:endParaRPr lang="en-GB" b="1" dirty="0"/>
          </a:p>
          <a:p>
            <a:endParaRPr lang="en-US" b="1" dirty="0"/>
          </a:p>
          <a:p>
            <a:endParaRPr lang="en-US" dirty="0"/>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774727"/>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3F72E7D4-7EDE-44E8-8B43-DD9F499AD40F}"/>
              </a:ext>
            </a:extLst>
          </p:cNvPr>
          <p:cNvPicPr>
            <a:picLocks noChangeAspect="1"/>
          </p:cNvPicPr>
          <p:nvPr/>
        </p:nvPicPr>
        <p:blipFill rotWithShape="1">
          <a:blip r:embed="rId2"/>
          <a:srcRect l="14563" t="31068" r="29919" b="30294"/>
          <a:stretch/>
        </p:blipFill>
        <p:spPr>
          <a:xfrm>
            <a:off x="1424848" y="2652022"/>
            <a:ext cx="9342303" cy="3657298"/>
          </a:xfrm>
          <a:prstGeom prst="rect">
            <a:avLst/>
          </a:prstGeom>
        </p:spPr>
      </p:pic>
      <p:pic>
        <p:nvPicPr>
          <p:cNvPr id="6" name="Picture 2" descr="untitled4">
            <a:extLst>
              <a:ext uri="{FF2B5EF4-FFF2-40B4-BE49-F238E27FC236}">
                <a16:creationId xmlns:a16="http://schemas.microsoft.com/office/drawing/2014/main" id="{85092A26-1D6E-4208-A92A-84313D478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ADFD6332-B5E4-4614-8ADF-4FF3D4500116}"/>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Evolution of </a:t>
            </a:r>
            <a:r>
              <a:rPr lang="en-US" sz="2800" dirty="0" err="1">
                <a:latin typeface="Arial" panose="020B0604020202020204" pitchFamily="34" charset="0"/>
                <a:cs typeface="Arial" panose="020B0604020202020204" pitchFamily="34" charset="0"/>
              </a:rPr>
              <a:t>labour</a:t>
            </a:r>
            <a:r>
              <a:rPr lang="en-US" sz="2800" dirty="0">
                <a:latin typeface="Arial" panose="020B0604020202020204" pitchFamily="34" charset="0"/>
                <a:cs typeface="Arial" panose="020B0604020202020204" pitchFamily="34" charset="0"/>
              </a:rPr>
              <a:t> force and productivity per employee</a:t>
            </a:r>
          </a:p>
        </p:txBody>
      </p:sp>
      <p:sp>
        <p:nvSpPr>
          <p:cNvPr id="7" name="Текстово поле 6">
            <a:extLst>
              <a:ext uri="{FF2B5EF4-FFF2-40B4-BE49-F238E27FC236}">
                <a16:creationId xmlns:a16="http://schemas.microsoft.com/office/drawing/2014/main" id="{DCD19BF2-18D4-4C51-8AC3-D43B7B84E236}"/>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8" name="Текстово поле 7">
            <a:extLst>
              <a:ext uri="{FF2B5EF4-FFF2-40B4-BE49-F238E27FC236}">
                <a16:creationId xmlns:a16="http://schemas.microsoft.com/office/drawing/2014/main" id="{5B4512C8-FF67-4639-BC0F-177C0716B562}"/>
              </a:ext>
            </a:extLst>
          </p:cNvPr>
          <p:cNvSpPr txBox="1"/>
          <p:nvPr/>
        </p:nvSpPr>
        <p:spPr>
          <a:xfrm>
            <a:off x="725530" y="1721504"/>
            <a:ext cx="10964646" cy="830997"/>
          </a:xfrm>
          <a:prstGeom prst="rect">
            <a:avLst/>
          </a:prstGeom>
          <a:noFill/>
        </p:spPr>
        <p:txBody>
          <a:bodyPr wrap="square">
            <a:spAutoFit/>
          </a:bodyPr>
          <a:lstStyle/>
          <a:p>
            <a:pPr algn="just"/>
            <a:r>
              <a:rPr lang="en-US" sz="2400" dirty="0">
                <a:solidFill>
                  <a:schemeClr val="tx1"/>
                </a:solidFill>
                <a:latin typeface="Arial" panose="020B0604020202020204" pitchFamily="34" charset="0"/>
                <a:ea typeface="+mn-ea"/>
                <a:cs typeface="Arial" panose="020B0604020202020204" pitchFamily="34" charset="0"/>
              </a:rPr>
              <a:t>The EU T&amp;C industry has achieved considerable gains in productivity per employee over the years.</a:t>
            </a:r>
            <a:endParaRPr lang="bg-BG" sz="2400" dirty="0"/>
          </a:p>
        </p:txBody>
      </p:sp>
    </p:spTree>
    <p:extLst>
      <p:ext uri="{BB962C8B-B14F-4D97-AF65-F5344CB8AC3E}">
        <p14:creationId xmlns:p14="http://schemas.microsoft.com/office/powerpoint/2010/main" val="3372044809"/>
      </p:ext>
    </p:extLst>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5B7FFD9B-A890-4A8C-83AD-51E8656189A1}"/>
              </a:ext>
            </a:extLst>
          </p:cNvPr>
          <p:cNvPicPr>
            <a:picLocks noChangeAspect="1"/>
          </p:cNvPicPr>
          <p:nvPr/>
        </p:nvPicPr>
        <p:blipFill rotWithShape="1">
          <a:blip r:embed="rId2"/>
          <a:srcRect l="33463" t="30452" r="31100" b="12904"/>
          <a:stretch/>
        </p:blipFill>
        <p:spPr>
          <a:xfrm>
            <a:off x="4016479" y="1844824"/>
            <a:ext cx="4159042" cy="3739492"/>
          </a:xfrm>
          <a:prstGeom prst="rect">
            <a:avLst/>
          </a:prstGeom>
        </p:spPr>
      </p:pic>
      <p:pic>
        <p:nvPicPr>
          <p:cNvPr id="6" name="Picture 2" descr="untitled4">
            <a:extLst>
              <a:ext uri="{FF2B5EF4-FFF2-40B4-BE49-F238E27FC236}">
                <a16:creationId xmlns:a16="http://schemas.microsoft.com/office/drawing/2014/main" id="{B8AF7001-6888-443D-9A3B-18680BE85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B8B8CC80-EFF2-4A55-900A-8A6A8CCDA210}"/>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Employment in the TCI by gender, 2018</a:t>
            </a:r>
          </a:p>
        </p:txBody>
      </p:sp>
      <p:sp>
        <p:nvSpPr>
          <p:cNvPr id="7" name="Текстово поле 6">
            <a:extLst>
              <a:ext uri="{FF2B5EF4-FFF2-40B4-BE49-F238E27FC236}">
                <a16:creationId xmlns:a16="http://schemas.microsoft.com/office/drawing/2014/main" id="{50582C70-C63F-4B89-83F5-D0D364EFA4D8}"/>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8" name="Текстово поле 7">
            <a:extLst>
              <a:ext uri="{FF2B5EF4-FFF2-40B4-BE49-F238E27FC236}">
                <a16:creationId xmlns:a16="http://schemas.microsoft.com/office/drawing/2014/main" id="{852EF827-C750-4DF4-A191-97E4BC8F7F92}"/>
              </a:ext>
            </a:extLst>
          </p:cNvPr>
          <p:cNvSpPr txBox="1"/>
          <p:nvPr/>
        </p:nvSpPr>
        <p:spPr>
          <a:xfrm>
            <a:off x="695399" y="1856093"/>
            <a:ext cx="2808313" cy="1569660"/>
          </a:xfrm>
          <a:prstGeom prst="rect">
            <a:avLst/>
          </a:prstGeom>
          <a:noFill/>
        </p:spPr>
        <p:txBody>
          <a:bodyPr wrap="square">
            <a:spAutoFit/>
          </a:bodyPr>
          <a:lstStyle/>
          <a:p>
            <a:pPr marL="0" indent="0">
              <a:buNone/>
            </a:pPr>
            <a:r>
              <a:rPr lang="en-US" sz="2400" dirty="0">
                <a:latin typeface="Arial" panose="020B0604020202020204" pitchFamily="34" charset="0"/>
                <a:cs typeface="Arial" panose="020B0604020202020204" pitchFamily="34" charset="0"/>
              </a:rPr>
              <a:t>Woman represent more than 70% of all employees in the sector.</a:t>
            </a:r>
          </a:p>
        </p:txBody>
      </p:sp>
    </p:spTree>
    <p:extLst>
      <p:ext uri="{BB962C8B-B14F-4D97-AF65-F5344CB8AC3E}">
        <p14:creationId xmlns:p14="http://schemas.microsoft.com/office/powerpoint/2010/main" val="3646620487"/>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866DDDB4-5770-432D-A941-39793BEB380D}"/>
              </a:ext>
            </a:extLst>
          </p:cNvPr>
          <p:cNvPicPr>
            <a:picLocks noChangeAspect="1"/>
          </p:cNvPicPr>
          <p:nvPr/>
        </p:nvPicPr>
        <p:blipFill rotWithShape="1">
          <a:blip r:embed="rId2"/>
          <a:srcRect l="11020" t="27116" r="24603" b="22047"/>
          <a:stretch/>
        </p:blipFill>
        <p:spPr>
          <a:xfrm>
            <a:off x="2567608" y="1844824"/>
            <a:ext cx="9472536" cy="4383284"/>
          </a:xfrm>
          <a:prstGeom prst="rect">
            <a:avLst/>
          </a:prstGeom>
        </p:spPr>
      </p:pic>
      <p:pic>
        <p:nvPicPr>
          <p:cNvPr id="6" name="Picture 2" descr="untitled4">
            <a:extLst>
              <a:ext uri="{FF2B5EF4-FFF2-40B4-BE49-F238E27FC236}">
                <a16:creationId xmlns:a16="http://schemas.microsoft.com/office/drawing/2014/main" id="{4AB986AE-CBC1-4A97-96D7-2DFABD05D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BF20BC8-027C-4039-AD24-6FD2390F8287}"/>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Share of turnover by sector, 2019e</a:t>
            </a:r>
          </a:p>
        </p:txBody>
      </p:sp>
      <p:sp>
        <p:nvSpPr>
          <p:cNvPr id="2" name="Правоъгълник 1">
            <a:extLst>
              <a:ext uri="{FF2B5EF4-FFF2-40B4-BE49-F238E27FC236}">
                <a16:creationId xmlns:a16="http://schemas.microsoft.com/office/drawing/2014/main" id="{F045D88B-A101-42DB-890D-BC071E9B8A71}"/>
              </a:ext>
            </a:extLst>
          </p:cNvPr>
          <p:cNvSpPr/>
          <p:nvPr/>
        </p:nvSpPr>
        <p:spPr>
          <a:xfrm>
            <a:off x="8400256" y="4365104"/>
            <a:ext cx="2304256" cy="234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 name="Текстово поле 7">
            <a:extLst>
              <a:ext uri="{FF2B5EF4-FFF2-40B4-BE49-F238E27FC236}">
                <a16:creationId xmlns:a16="http://schemas.microsoft.com/office/drawing/2014/main" id="{5D8BB02D-D5DE-4FEC-88BC-DBBCCE4F516F}"/>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Tree>
    <p:extLst>
      <p:ext uri="{BB962C8B-B14F-4D97-AF65-F5344CB8AC3E}">
        <p14:creationId xmlns:p14="http://schemas.microsoft.com/office/powerpoint/2010/main" val="3374175766"/>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FAC6515A-FFC5-4387-BA6E-D30EA0077393}"/>
              </a:ext>
            </a:extLst>
          </p:cNvPr>
          <p:cNvPicPr>
            <a:picLocks noChangeAspect="1"/>
          </p:cNvPicPr>
          <p:nvPr/>
        </p:nvPicPr>
        <p:blipFill rotWithShape="1">
          <a:blip r:embed="rId2"/>
          <a:srcRect l="12201" t="35227" r="26375" b="21649"/>
          <a:stretch/>
        </p:blipFill>
        <p:spPr>
          <a:xfrm>
            <a:off x="1260943" y="2348880"/>
            <a:ext cx="9670114" cy="3818767"/>
          </a:xfrm>
          <a:prstGeom prst="rect">
            <a:avLst/>
          </a:prstGeom>
        </p:spPr>
      </p:pic>
      <p:pic>
        <p:nvPicPr>
          <p:cNvPr id="6" name="Picture 2" descr="untitled4">
            <a:extLst>
              <a:ext uri="{FF2B5EF4-FFF2-40B4-BE49-F238E27FC236}">
                <a16:creationId xmlns:a16="http://schemas.microsoft.com/office/drawing/2014/main" id="{D1AF0AAD-DEAB-41E3-87A8-CA7DC9946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6183AFE-F6AC-456F-B423-614E1CE49B4C}"/>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EU28 yearly evolution of exports to turnover ratio</a:t>
            </a:r>
          </a:p>
        </p:txBody>
      </p:sp>
      <p:sp>
        <p:nvSpPr>
          <p:cNvPr id="7" name="Текстово поле 6">
            <a:extLst>
              <a:ext uri="{FF2B5EF4-FFF2-40B4-BE49-F238E27FC236}">
                <a16:creationId xmlns:a16="http://schemas.microsoft.com/office/drawing/2014/main" id="{973CD185-275D-48AC-8AE3-AC899366D1B3}"/>
              </a:ext>
            </a:extLst>
          </p:cNvPr>
          <p:cNvSpPr txBox="1"/>
          <p:nvPr/>
        </p:nvSpPr>
        <p:spPr>
          <a:xfrm>
            <a:off x="695400" y="1745897"/>
            <a:ext cx="10994776"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The T&amp;C industry becomes more competitive on global markets.</a:t>
            </a:r>
          </a:p>
        </p:txBody>
      </p:sp>
    </p:spTree>
    <p:extLst>
      <p:ext uri="{BB962C8B-B14F-4D97-AF65-F5344CB8AC3E}">
        <p14:creationId xmlns:p14="http://schemas.microsoft.com/office/powerpoint/2010/main" val="3819299745"/>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D7EFB9B9-0855-4CBB-AD59-9532B4FB12AB}"/>
              </a:ext>
            </a:extLst>
          </p:cNvPr>
          <p:cNvPicPr>
            <a:picLocks noChangeAspect="1"/>
          </p:cNvPicPr>
          <p:nvPr/>
        </p:nvPicPr>
        <p:blipFill rotWithShape="1">
          <a:blip r:embed="rId2"/>
          <a:srcRect l="19878" t="18500" r="32872" b="34250"/>
          <a:stretch/>
        </p:blipFill>
        <p:spPr>
          <a:xfrm>
            <a:off x="2783632" y="1124744"/>
            <a:ext cx="8483880" cy="4851061"/>
          </a:xfrm>
          <a:prstGeom prst="rect">
            <a:avLst/>
          </a:prstGeom>
        </p:spPr>
      </p:pic>
      <p:pic>
        <p:nvPicPr>
          <p:cNvPr id="6" name="Picture 2" descr="untitled4">
            <a:extLst>
              <a:ext uri="{FF2B5EF4-FFF2-40B4-BE49-F238E27FC236}">
                <a16:creationId xmlns:a16="http://schemas.microsoft.com/office/drawing/2014/main" id="{6FFA8074-FE46-404A-B6FE-5AC37E25C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авоъгълник 1">
            <a:extLst>
              <a:ext uri="{FF2B5EF4-FFF2-40B4-BE49-F238E27FC236}">
                <a16:creationId xmlns:a16="http://schemas.microsoft.com/office/drawing/2014/main" id="{8D47A541-6139-4E64-A003-7B5BADF80674}"/>
              </a:ext>
            </a:extLst>
          </p:cNvPr>
          <p:cNvSpPr/>
          <p:nvPr/>
        </p:nvSpPr>
        <p:spPr>
          <a:xfrm>
            <a:off x="2999656" y="4351557"/>
            <a:ext cx="1080120" cy="1682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 name="Title 1">
            <a:extLst>
              <a:ext uri="{FF2B5EF4-FFF2-40B4-BE49-F238E27FC236}">
                <a16:creationId xmlns:a16="http://schemas.microsoft.com/office/drawing/2014/main" id="{FFC7823C-6BD1-4691-81C0-B8768DD13B14}"/>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Product share by sub-sector</a:t>
            </a:r>
          </a:p>
        </p:txBody>
      </p:sp>
      <p:sp>
        <p:nvSpPr>
          <p:cNvPr id="8" name="Текстово поле 7">
            <a:extLst>
              <a:ext uri="{FF2B5EF4-FFF2-40B4-BE49-F238E27FC236}">
                <a16:creationId xmlns:a16="http://schemas.microsoft.com/office/drawing/2014/main" id="{C884DEB9-B2A3-4189-98C2-32D32DD04132}"/>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9" name="Текстово поле 8">
            <a:extLst>
              <a:ext uri="{FF2B5EF4-FFF2-40B4-BE49-F238E27FC236}">
                <a16:creationId xmlns:a16="http://schemas.microsoft.com/office/drawing/2014/main" id="{D08CF8E2-6724-4C6F-AE9C-59BAABB85E56}"/>
              </a:ext>
            </a:extLst>
          </p:cNvPr>
          <p:cNvSpPr txBox="1"/>
          <p:nvPr/>
        </p:nvSpPr>
        <p:spPr>
          <a:xfrm>
            <a:off x="695400" y="1745897"/>
            <a:ext cx="3024336"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The clothing manufacturing is the main contributor to the total production </a:t>
            </a:r>
          </a:p>
          <a:p>
            <a:r>
              <a:rPr lang="en-US" sz="2400" dirty="0">
                <a:latin typeface="Arial" panose="020B0604020202020204" pitchFamily="34" charset="0"/>
                <a:cs typeface="Arial" panose="020B0604020202020204" pitchFamily="34" charset="0"/>
              </a:rPr>
              <a:t>and technical textiles is growing importance.</a:t>
            </a:r>
          </a:p>
        </p:txBody>
      </p:sp>
    </p:spTree>
    <p:extLst>
      <p:ext uri="{BB962C8B-B14F-4D97-AF65-F5344CB8AC3E}">
        <p14:creationId xmlns:p14="http://schemas.microsoft.com/office/powerpoint/2010/main" val="1453046084"/>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62929F40-A7F8-40BD-ADAF-52C994227CF9}"/>
              </a:ext>
            </a:extLst>
          </p:cNvPr>
          <p:cNvPicPr>
            <a:picLocks noChangeAspect="1"/>
          </p:cNvPicPr>
          <p:nvPr/>
        </p:nvPicPr>
        <p:blipFill rotWithShape="1">
          <a:blip r:embed="rId2"/>
          <a:srcRect l="19288" t="26564" r="34180" b="30991"/>
          <a:stretch/>
        </p:blipFill>
        <p:spPr>
          <a:xfrm>
            <a:off x="3791744" y="1819262"/>
            <a:ext cx="8208912" cy="4211873"/>
          </a:xfrm>
          <a:prstGeom prst="rect">
            <a:avLst/>
          </a:prstGeom>
        </p:spPr>
      </p:pic>
      <p:pic>
        <p:nvPicPr>
          <p:cNvPr id="6" name="Picture 2" descr="untitled4">
            <a:extLst>
              <a:ext uri="{FF2B5EF4-FFF2-40B4-BE49-F238E27FC236}">
                <a16:creationId xmlns:a16="http://schemas.microsoft.com/office/drawing/2014/main" id="{440CE529-187F-4AB9-83ED-A4C9B3E26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455DF81-7CCF-457D-902B-D7BFFE1304FE}"/>
              </a:ext>
            </a:extLst>
          </p:cNvPr>
          <p:cNvSpPr txBox="1">
            <a:spLocks/>
          </p:cNvSpPr>
          <p:nvPr/>
        </p:nvSpPr>
        <p:spPr bwMode="auto">
          <a:xfrm>
            <a:off x="695400" y="1097182"/>
            <a:ext cx="9008298" cy="37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300" kern="1200">
                <a:solidFill>
                  <a:srgbClr val="0064F6"/>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r>
              <a:rPr lang="en-US" sz="2800" dirty="0">
                <a:latin typeface="Arial" panose="020B0604020202020204" pitchFamily="34" charset="0"/>
                <a:cs typeface="Arial" panose="020B0604020202020204" pitchFamily="34" charset="0"/>
              </a:rPr>
              <a:t>Investments</a:t>
            </a:r>
          </a:p>
        </p:txBody>
      </p:sp>
      <p:sp>
        <p:nvSpPr>
          <p:cNvPr id="8" name="Текстово поле 7">
            <a:extLst>
              <a:ext uri="{FF2B5EF4-FFF2-40B4-BE49-F238E27FC236}">
                <a16:creationId xmlns:a16="http://schemas.microsoft.com/office/drawing/2014/main" id="{13304543-454E-40DC-B346-E89E57D4F8E8}"/>
              </a:ext>
            </a:extLst>
          </p:cNvPr>
          <p:cNvSpPr txBox="1"/>
          <p:nvPr/>
        </p:nvSpPr>
        <p:spPr>
          <a:xfrm>
            <a:off x="695400" y="1796230"/>
            <a:ext cx="2952328"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The T&amp;C industry </a:t>
            </a:r>
          </a:p>
          <a:p>
            <a:r>
              <a:rPr lang="en-US" sz="2400" dirty="0">
                <a:latin typeface="Arial" panose="020B0604020202020204" pitchFamily="34" charset="0"/>
                <a:cs typeface="Arial" panose="020B0604020202020204" pitchFamily="34" charset="0"/>
              </a:rPr>
              <a:t>continues to invest in its future.</a:t>
            </a:r>
          </a:p>
        </p:txBody>
      </p:sp>
      <p:sp>
        <p:nvSpPr>
          <p:cNvPr id="9" name="Текстово поле 8">
            <a:extLst>
              <a:ext uri="{FF2B5EF4-FFF2-40B4-BE49-F238E27FC236}">
                <a16:creationId xmlns:a16="http://schemas.microsoft.com/office/drawing/2014/main" id="{643811F8-B0BD-4A43-ACD6-B75060EA89DB}"/>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Tree>
    <p:extLst>
      <p:ext uri="{BB962C8B-B14F-4D97-AF65-F5344CB8AC3E}">
        <p14:creationId xmlns:p14="http://schemas.microsoft.com/office/powerpoint/2010/main" val="1641755916"/>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EA802591-AA1E-4E6A-ACB8-A00D31876219}"/>
              </a:ext>
            </a:extLst>
          </p:cNvPr>
          <p:cNvPicPr>
            <a:picLocks noChangeAspect="1"/>
          </p:cNvPicPr>
          <p:nvPr/>
        </p:nvPicPr>
        <p:blipFill rotWithShape="1">
          <a:blip r:embed="rId2"/>
          <a:srcRect l="5001" t="33201" r="21650" b="27882"/>
          <a:stretch/>
        </p:blipFill>
        <p:spPr>
          <a:xfrm>
            <a:off x="-34037" y="2161880"/>
            <a:ext cx="12192000" cy="3638716"/>
          </a:xfrm>
          <a:prstGeom prst="rect">
            <a:avLst/>
          </a:prstGeom>
        </p:spPr>
      </p:pic>
      <p:sp>
        <p:nvSpPr>
          <p:cNvPr id="3" name="Текстово поле 2">
            <a:extLst>
              <a:ext uri="{FF2B5EF4-FFF2-40B4-BE49-F238E27FC236}">
                <a16:creationId xmlns:a16="http://schemas.microsoft.com/office/drawing/2014/main" id="{D5D00B07-4E08-4276-9789-83F53920B4B7}"/>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6" name="Текстово поле 5">
            <a:extLst>
              <a:ext uri="{FF2B5EF4-FFF2-40B4-BE49-F238E27FC236}">
                <a16:creationId xmlns:a16="http://schemas.microsoft.com/office/drawing/2014/main" id="{2771A893-CB42-4132-8623-F4263B03F4AC}"/>
              </a:ext>
            </a:extLst>
          </p:cNvPr>
          <p:cNvSpPr txBox="1"/>
          <p:nvPr/>
        </p:nvSpPr>
        <p:spPr>
          <a:xfrm>
            <a:off x="695400" y="1634064"/>
            <a:ext cx="6094428" cy="461665"/>
          </a:xfrm>
          <a:prstGeom prst="rect">
            <a:avLst/>
          </a:prstGeom>
          <a:noFill/>
        </p:spPr>
        <p:txBody>
          <a:bodyPr wrap="square">
            <a:spAutoFit/>
          </a:bodyPr>
          <a:lstStyle/>
          <a:p>
            <a:pPr algn="just"/>
            <a:r>
              <a:rPr lang="en-US" sz="2400" dirty="0">
                <a:solidFill>
                  <a:schemeClr val="tx1"/>
                </a:solidFill>
                <a:latin typeface="Arial" panose="020B0604020202020204" pitchFamily="34" charset="0"/>
                <a:ea typeface="+mn-ea"/>
                <a:cs typeface="Arial" panose="020B0604020202020204" pitchFamily="34" charset="0"/>
              </a:rPr>
              <a:t>EU is a key market for fashion.</a:t>
            </a:r>
            <a:endParaRPr lang="bg-BG" sz="2400" dirty="0"/>
          </a:p>
        </p:txBody>
      </p:sp>
      <p:sp>
        <p:nvSpPr>
          <p:cNvPr id="7" name="Title 1">
            <a:extLst>
              <a:ext uri="{FF2B5EF4-FFF2-40B4-BE49-F238E27FC236}">
                <a16:creationId xmlns:a16="http://schemas.microsoft.com/office/drawing/2014/main" id="{30F27F6A-5373-4413-BDE8-BC9614C5AFD6}"/>
              </a:ext>
            </a:extLst>
          </p:cNvPr>
          <p:cNvSpPr txBox="1">
            <a:spLocks/>
          </p:cNvSpPr>
          <p:nvPr/>
        </p:nvSpPr>
        <p:spPr bwMode="auto">
          <a:xfrm>
            <a:off x="695400" y="1097182"/>
            <a:ext cx="9008298" cy="37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300" kern="1200">
                <a:solidFill>
                  <a:srgbClr val="0064F6"/>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r>
              <a:rPr lang="en-US" sz="2800" dirty="0">
                <a:latin typeface="Arial" panose="020B0604020202020204" pitchFamily="34" charset="0"/>
                <a:cs typeface="Arial" panose="020B0604020202020204" pitchFamily="34" charset="0"/>
              </a:rPr>
              <a:t>Household consumption</a:t>
            </a:r>
          </a:p>
        </p:txBody>
      </p:sp>
    </p:spTree>
    <p:extLst>
      <p:ext uri="{BB962C8B-B14F-4D97-AF65-F5344CB8AC3E}">
        <p14:creationId xmlns:p14="http://schemas.microsoft.com/office/powerpoint/2010/main" val="844019511"/>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1A041308-E33E-4167-9FCC-50B6CEF037F8}"/>
              </a:ext>
            </a:extLst>
          </p:cNvPr>
          <p:cNvPicPr>
            <a:picLocks noChangeAspect="1"/>
          </p:cNvPicPr>
          <p:nvPr/>
        </p:nvPicPr>
        <p:blipFill rotWithShape="1">
          <a:blip r:embed="rId2"/>
          <a:srcRect l="15744" t="23750" r="31691" b="12905"/>
          <a:stretch/>
        </p:blipFill>
        <p:spPr>
          <a:xfrm>
            <a:off x="767408" y="826865"/>
            <a:ext cx="8352928" cy="5662062"/>
          </a:xfrm>
          <a:prstGeom prst="rect">
            <a:avLst/>
          </a:prstGeom>
        </p:spPr>
      </p:pic>
      <p:pic>
        <p:nvPicPr>
          <p:cNvPr id="6" name="Picture 2" descr="untitled4">
            <a:extLst>
              <a:ext uri="{FF2B5EF4-FFF2-40B4-BE49-F238E27FC236}">
                <a16:creationId xmlns:a16="http://schemas.microsoft.com/office/drawing/2014/main" id="{12E4B5E2-A96F-4969-93E4-1AA87EFE4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Текстово поле 3">
            <a:extLst>
              <a:ext uri="{FF2B5EF4-FFF2-40B4-BE49-F238E27FC236}">
                <a16:creationId xmlns:a16="http://schemas.microsoft.com/office/drawing/2014/main" id="{9ED8DA85-E4CB-498D-B543-E2338946481A}"/>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7" name="Title 1">
            <a:extLst>
              <a:ext uri="{FF2B5EF4-FFF2-40B4-BE49-F238E27FC236}">
                <a16:creationId xmlns:a16="http://schemas.microsoft.com/office/drawing/2014/main" id="{96BC3B24-F28C-475E-A750-950B52B92396}"/>
              </a:ext>
            </a:extLst>
          </p:cNvPr>
          <p:cNvSpPr txBox="1">
            <a:spLocks/>
          </p:cNvSpPr>
          <p:nvPr/>
        </p:nvSpPr>
        <p:spPr bwMode="auto">
          <a:xfrm>
            <a:off x="695400" y="1097182"/>
            <a:ext cx="9008298" cy="37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300" kern="1200">
                <a:solidFill>
                  <a:srgbClr val="0064F6"/>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r>
              <a:rPr lang="en-US" sz="2800">
                <a:latin typeface="Arial" panose="020B0604020202020204" pitchFamily="34" charset="0"/>
                <a:cs typeface="Arial" panose="020B0604020202020204" pitchFamily="34" charset="0"/>
              </a:rPr>
              <a:t>E-Commerce</a:t>
            </a:r>
            <a:endParaRPr lang="en-US" sz="2800" dirty="0">
              <a:latin typeface="Arial" panose="020B0604020202020204" pitchFamily="34" charset="0"/>
              <a:cs typeface="Arial" panose="020B0604020202020204" pitchFamily="34" charset="0"/>
            </a:endParaRPr>
          </a:p>
        </p:txBody>
      </p:sp>
      <p:sp>
        <p:nvSpPr>
          <p:cNvPr id="8" name="Текстово поле 7">
            <a:extLst>
              <a:ext uri="{FF2B5EF4-FFF2-40B4-BE49-F238E27FC236}">
                <a16:creationId xmlns:a16="http://schemas.microsoft.com/office/drawing/2014/main" id="{9E65B116-A71C-4FB6-AC29-DA81F6B3D5C2}"/>
              </a:ext>
            </a:extLst>
          </p:cNvPr>
          <p:cNvSpPr txBox="1"/>
          <p:nvPr/>
        </p:nvSpPr>
        <p:spPr>
          <a:xfrm>
            <a:off x="695400" y="1658673"/>
            <a:ext cx="8496944" cy="830997"/>
          </a:xfrm>
          <a:prstGeom prst="rect">
            <a:avLst/>
          </a:prstGeom>
          <a:noFill/>
        </p:spPr>
        <p:txBody>
          <a:bodyPr wrap="square">
            <a:spAutoFit/>
          </a:bodyPr>
          <a:lstStyle/>
          <a:p>
            <a:r>
              <a:rPr lang="en-US" sz="2400" dirty="0">
                <a:solidFill>
                  <a:schemeClr val="tx1"/>
                </a:solidFill>
                <a:latin typeface="Arial" panose="020B0604020202020204" pitchFamily="34" charset="0"/>
                <a:ea typeface="+mn-ea"/>
                <a:cs typeface="Arial" panose="020B0604020202020204" pitchFamily="34" charset="0"/>
              </a:rPr>
              <a:t>Clothing and sports goods: most popular online purchases </a:t>
            </a:r>
            <a:br>
              <a:rPr lang="en-US" sz="2400" dirty="0">
                <a:solidFill>
                  <a:schemeClr val="tx1"/>
                </a:solidFill>
                <a:latin typeface="Arial" panose="020B0604020202020204" pitchFamily="34" charset="0"/>
                <a:ea typeface="+mn-ea"/>
                <a:cs typeface="Arial" panose="020B0604020202020204" pitchFamily="34" charset="0"/>
              </a:rPr>
            </a:br>
            <a:r>
              <a:rPr lang="en-US" sz="2400" dirty="0">
                <a:solidFill>
                  <a:schemeClr val="tx1"/>
                </a:solidFill>
                <a:latin typeface="Arial" panose="020B0604020202020204" pitchFamily="34" charset="0"/>
                <a:ea typeface="+mn-ea"/>
                <a:cs typeface="Arial" panose="020B0604020202020204" pitchFamily="34" charset="0"/>
              </a:rPr>
              <a:t>by E-shoppers in the EU.</a:t>
            </a:r>
            <a:endParaRPr lang="bg-BG" sz="2400" dirty="0"/>
          </a:p>
        </p:txBody>
      </p:sp>
    </p:spTree>
    <p:extLst>
      <p:ext uri="{BB962C8B-B14F-4D97-AF65-F5344CB8AC3E}">
        <p14:creationId xmlns:p14="http://schemas.microsoft.com/office/powerpoint/2010/main" val="2385644711"/>
      </p:ext>
    </p:extLst>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9CA18A83-E00D-4D4A-A679-C48F2FAAB047}"/>
              </a:ext>
            </a:extLst>
          </p:cNvPr>
          <p:cNvPicPr>
            <a:picLocks noChangeAspect="1"/>
          </p:cNvPicPr>
          <p:nvPr/>
        </p:nvPicPr>
        <p:blipFill rotWithShape="1">
          <a:blip r:embed="rId2"/>
          <a:srcRect l="11019" t="32583" r="28147" b="9050"/>
          <a:stretch/>
        </p:blipFill>
        <p:spPr>
          <a:xfrm>
            <a:off x="695400" y="1716512"/>
            <a:ext cx="8628344" cy="4656556"/>
          </a:xfrm>
          <a:prstGeom prst="rect">
            <a:avLst/>
          </a:prstGeom>
        </p:spPr>
      </p:pic>
      <p:pic>
        <p:nvPicPr>
          <p:cNvPr id="6" name="Picture 2" descr="untitled4">
            <a:extLst>
              <a:ext uri="{FF2B5EF4-FFF2-40B4-BE49-F238E27FC236}">
                <a16:creationId xmlns:a16="http://schemas.microsoft.com/office/drawing/2014/main" id="{F73E6792-0D41-4BA4-A6E4-849EA4868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9F88BEE-AE90-46F3-BAA3-2C0E50AF048C}"/>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World exports of textile</a:t>
            </a:r>
          </a:p>
        </p:txBody>
      </p:sp>
      <p:sp>
        <p:nvSpPr>
          <p:cNvPr id="7" name="Текстово поле 6">
            <a:extLst>
              <a:ext uri="{FF2B5EF4-FFF2-40B4-BE49-F238E27FC236}">
                <a16:creationId xmlns:a16="http://schemas.microsoft.com/office/drawing/2014/main" id="{A4C20906-143A-45A6-93CB-9172710D6340}"/>
              </a:ext>
            </a:extLst>
          </p:cNvPr>
          <p:cNvSpPr txBox="1"/>
          <p:nvPr/>
        </p:nvSpPr>
        <p:spPr>
          <a:xfrm>
            <a:off x="8904312" y="1745897"/>
            <a:ext cx="3096344" cy="4154984"/>
          </a:xfrm>
          <a:prstGeom prst="rect">
            <a:avLst/>
          </a:prstGeom>
          <a:noFill/>
        </p:spPr>
        <p:txBody>
          <a:bodyPr wrap="square">
            <a:spAutoFit/>
          </a:bodyPr>
          <a:lstStyle/>
          <a:p>
            <a:r>
              <a:rPr lang="en-US" sz="2200" dirty="0">
                <a:latin typeface="Arial" panose="020B0604020202020204" pitchFamily="34" charset="0"/>
                <a:cs typeface="Arial" panose="020B0604020202020204" pitchFamily="34" charset="0"/>
              </a:rPr>
              <a:t>Europe is </a:t>
            </a:r>
          </a:p>
          <a:p>
            <a:r>
              <a:rPr lang="en-US" sz="2200" dirty="0">
                <a:latin typeface="Arial" panose="020B0604020202020204" pitchFamily="34" charset="0"/>
                <a:cs typeface="Arial" panose="020B0604020202020204" pitchFamily="34" charset="0"/>
              </a:rPr>
              <a:t>the world’s 2</a:t>
            </a:r>
            <a:r>
              <a:rPr lang="en-US" sz="2200" baseline="30000" dirty="0">
                <a:latin typeface="Arial" panose="020B0604020202020204" pitchFamily="34" charset="0"/>
                <a:cs typeface="Arial" panose="020B0604020202020204" pitchFamily="34" charset="0"/>
              </a:rPr>
              <a:t>nd</a:t>
            </a:r>
            <a:r>
              <a:rPr lang="en-US" sz="2200" dirty="0">
                <a:latin typeface="Arial" panose="020B0604020202020204" pitchFamily="34" charset="0"/>
                <a:cs typeface="Arial" panose="020B0604020202020204" pitchFamily="34" charset="0"/>
              </a:rPr>
              <a:t> exporter </a:t>
            </a:r>
          </a:p>
          <a:p>
            <a:r>
              <a:rPr lang="en-US" sz="2200" dirty="0">
                <a:latin typeface="Arial" panose="020B0604020202020204" pitchFamily="34" charset="0"/>
                <a:cs typeface="Arial" panose="020B0604020202020204" pitchFamily="34" charset="0"/>
              </a:rPr>
              <a:t>in our industry.</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38% of the industry’s turnover is sold on global markets, whereby SMEs are particularly active (covering more than 50% of those global sales).</a:t>
            </a:r>
          </a:p>
        </p:txBody>
      </p:sp>
      <p:sp>
        <p:nvSpPr>
          <p:cNvPr id="8" name="Текстово поле 7">
            <a:extLst>
              <a:ext uri="{FF2B5EF4-FFF2-40B4-BE49-F238E27FC236}">
                <a16:creationId xmlns:a16="http://schemas.microsoft.com/office/drawing/2014/main" id="{80E29CE6-5638-4F4E-B152-55F98B59CB3F}"/>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Tree>
    <p:extLst>
      <p:ext uri="{BB962C8B-B14F-4D97-AF65-F5344CB8AC3E}">
        <p14:creationId xmlns:p14="http://schemas.microsoft.com/office/powerpoint/2010/main" val="688439702"/>
      </p:ext>
    </p:extLst>
  </p:cSld>
  <p:clrMapOvr>
    <a:masterClrMapping/>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B7ECE380-5A3C-4E99-A840-59E543298F85}"/>
              </a:ext>
            </a:extLst>
          </p:cNvPr>
          <p:cNvPicPr>
            <a:picLocks noChangeAspect="1"/>
          </p:cNvPicPr>
          <p:nvPr/>
        </p:nvPicPr>
        <p:blipFill rotWithShape="1">
          <a:blip r:embed="rId2"/>
          <a:srcRect l="10001" t="23941" r="25194" b="17992"/>
          <a:stretch/>
        </p:blipFill>
        <p:spPr>
          <a:xfrm>
            <a:off x="3143672" y="1792105"/>
            <a:ext cx="8801341" cy="4436003"/>
          </a:xfrm>
          <a:prstGeom prst="rect">
            <a:avLst/>
          </a:prstGeom>
        </p:spPr>
      </p:pic>
      <p:pic>
        <p:nvPicPr>
          <p:cNvPr id="6" name="Picture 2" descr="untitled4">
            <a:extLst>
              <a:ext uri="{FF2B5EF4-FFF2-40B4-BE49-F238E27FC236}">
                <a16:creationId xmlns:a16="http://schemas.microsoft.com/office/drawing/2014/main" id="{7824647C-1FC3-47B9-9E56-EAC8D4059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58D5D25-F597-470F-96D8-51704D504B9A}"/>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World exports of clothing</a:t>
            </a:r>
          </a:p>
        </p:txBody>
      </p:sp>
      <p:sp>
        <p:nvSpPr>
          <p:cNvPr id="7" name="Текстово поле 6">
            <a:extLst>
              <a:ext uri="{FF2B5EF4-FFF2-40B4-BE49-F238E27FC236}">
                <a16:creationId xmlns:a16="http://schemas.microsoft.com/office/drawing/2014/main" id="{88A4EB90-4227-4E7A-BBC9-F7649FEC7CE7}"/>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8" name="Текстово поле 7">
            <a:extLst>
              <a:ext uri="{FF2B5EF4-FFF2-40B4-BE49-F238E27FC236}">
                <a16:creationId xmlns:a16="http://schemas.microsoft.com/office/drawing/2014/main" id="{CF547B47-2DAE-434E-8586-E47280BD24C8}"/>
              </a:ext>
            </a:extLst>
          </p:cNvPr>
          <p:cNvSpPr txBox="1"/>
          <p:nvPr/>
        </p:nvSpPr>
        <p:spPr>
          <a:xfrm>
            <a:off x="695400" y="1859340"/>
            <a:ext cx="2880320" cy="1569660"/>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Europe is </a:t>
            </a:r>
          </a:p>
          <a:p>
            <a:r>
              <a:rPr lang="en-US" sz="2400" dirty="0">
                <a:latin typeface="Arial" panose="020B0604020202020204" pitchFamily="34" charset="0"/>
                <a:cs typeface="Arial" panose="020B0604020202020204" pitchFamily="34" charset="0"/>
              </a:rPr>
              <a:t>the world’s 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exporter </a:t>
            </a:r>
          </a:p>
          <a:p>
            <a:r>
              <a:rPr lang="en-US" sz="2400" dirty="0">
                <a:latin typeface="Arial" panose="020B0604020202020204" pitchFamily="34" charset="0"/>
                <a:cs typeface="Arial" panose="020B0604020202020204" pitchFamily="34" charset="0"/>
              </a:rPr>
              <a:t>in our industry.</a:t>
            </a:r>
          </a:p>
        </p:txBody>
      </p:sp>
    </p:spTree>
    <p:extLst>
      <p:ext uri="{BB962C8B-B14F-4D97-AF65-F5344CB8AC3E}">
        <p14:creationId xmlns:p14="http://schemas.microsoft.com/office/powerpoint/2010/main" val="2755034291"/>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95400" y="1745897"/>
            <a:ext cx="11013464" cy="4137028"/>
          </a:xfrm>
        </p:spPr>
        <p:txBody>
          <a:bodyPr/>
          <a:lstStyle/>
          <a:p>
            <a:pPr marL="0" indent="0" algn="just">
              <a:buNone/>
            </a:pPr>
            <a:r>
              <a:rPr lang="en-GB" b="1" dirty="0">
                <a:latin typeface="Arial" panose="020B0604020202020204" pitchFamily="34" charset="0"/>
                <a:cs typeface="Arial" panose="020B0604020202020204" pitchFamily="34" charset="0"/>
              </a:rPr>
              <a:t>Entrepreneurship </a:t>
            </a:r>
            <a:r>
              <a:rPr lang="en-US" sz="2400" dirty="0">
                <a:latin typeface="Arial" panose="020B0604020202020204" pitchFamily="34" charset="0"/>
                <a:cs typeface="Arial" panose="020B0604020202020204" pitchFamily="34" charset="0"/>
              </a:rPr>
              <a:t>refers to the process of creating a new venture and bearing any of its risks, with the view of making the profit. It is an act of seeking investment and production opportunity, developing and managing a business enterprise, so as to undertake production function, arranging inputs like land, </a:t>
            </a:r>
            <a:r>
              <a:rPr lang="en-US" sz="2400" dirty="0" err="1">
                <a:latin typeface="Arial" panose="020B0604020202020204" pitchFamily="34" charset="0"/>
                <a:cs typeface="Arial" panose="020B0604020202020204" pitchFamily="34" charset="0"/>
              </a:rPr>
              <a:t>labour</a:t>
            </a:r>
            <a:r>
              <a:rPr lang="en-US" sz="2400" dirty="0">
                <a:latin typeface="Arial" panose="020B0604020202020204" pitchFamily="34" charset="0"/>
                <a:cs typeface="Arial" panose="020B0604020202020204" pitchFamily="34" charset="0"/>
              </a:rPr>
              <a:t>, material and capital, introducing new techniques and products, identifying new sources for the enterprise.</a:t>
            </a:r>
          </a:p>
          <a:p>
            <a:pPr marL="0" indent="0" algn="just">
              <a:buNone/>
            </a:pPr>
            <a:r>
              <a:rPr lang="en-US" dirty="0">
                <a:effectLst/>
                <a:latin typeface="Arial" panose="020B0604020202020204" pitchFamily="34" charset="0"/>
              </a:rPr>
              <a:t>The entrepreneur can create a new </a:t>
            </a:r>
            <a:r>
              <a:rPr lang="en-US" dirty="0">
                <a:latin typeface="Arial" panose="020B0604020202020204" pitchFamily="34" charset="0"/>
              </a:rPr>
              <a:t>business</a:t>
            </a:r>
            <a:r>
              <a:rPr lang="en-US" dirty="0">
                <a:effectLst/>
                <a:latin typeface="Arial" panose="020B0604020202020204" pitchFamily="34" charset="0"/>
              </a:rPr>
              <a:t> or develop a strategy to revitalize mature </a:t>
            </a:r>
            <a:r>
              <a:rPr lang="en-US" dirty="0" err="1">
                <a:effectLst/>
                <a:latin typeface="Arial" panose="020B0604020202020204" pitchFamily="34" charset="0"/>
              </a:rPr>
              <a:t>organisation</a:t>
            </a:r>
            <a:r>
              <a:rPr lang="en-US" dirty="0">
                <a:effectLst/>
                <a:latin typeface="Arial" panose="020B0604020202020204" pitchFamily="34" charset="0"/>
              </a:rPr>
              <a:t> in response to a perceived opportunity. </a:t>
            </a:r>
            <a:endParaRPr lang="en-US" altLang="bg-BG" sz="2400" dirty="0">
              <a:latin typeface="Arial" panose="020B0604020202020204" pitchFamily="34" charset="0"/>
              <a:cs typeface="Arial" panose="020B0604020202020204" pitchFamily="34" charset="0"/>
            </a:endParaRPr>
          </a:p>
        </p:txBody>
      </p:sp>
      <p:pic>
        <p:nvPicPr>
          <p:cNvPr id="4"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68F97A5-DBA0-49E0-9151-444979646E9B}"/>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Entrepreneurship definition</a:t>
            </a:r>
          </a:p>
        </p:txBody>
      </p:sp>
      <p:pic>
        <p:nvPicPr>
          <p:cNvPr id="6" name="Картина 5" descr="Картина, която съдържа текст&#10;&#10;Описанието е генерирано автоматично">
            <a:extLst>
              <a:ext uri="{FF2B5EF4-FFF2-40B4-BE49-F238E27FC236}">
                <a16:creationId xmlns:a16="http://schemas.microsoft.com/office/drawing/2014/main" id="{E1EA69AC-8C25-426C-ABCF-C16C51914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0233" y="4869160"/>
            <a:ext cx="4577751" cy="1800200"/>
          </a:xfrm>
          <a:prstGeom prst="rect">
            <a:avLst/>
          </a:prstGeom>
        </p:spPr>
      </p:pic>
    </p:spTree>
    <p:extLst>
      <p:ext uri="{BB962C8B-B14F-4D97-AF65-F5344CB8AC3E}">
        <p14:creationId xmlns:p14="http://schemas.microsoft.com/office/powerpoint/2010/main" val="4032700524"/>
      </p:ext>
    </p:extLst>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Картина 4">
            <a:extLst>
              <a:ext uri="{FF2B5EF4-FFF2-40B4-BE49-F238E27FC236}">
                <a16:creationId xmlns:a16="http://schemas.microsoft.com/office/drawing/2014/main" id="{A2FEDB44-1226-49CA-B140-6F6145DC0AE7}"/>
              </a:ext>
            </a:extLst>
          </p:cNvPr>
          <p:cNvPicPr>
            <a:picLocks noChangeAspect="1"/>
          </p:cNvPicPr>
          <p:nvPr/>
        </p:nvPicPr>
        <p:blipFill rotWithShape="1">
          <a:blip r:embed="rId2"/>
          <a:srcRect l="13511" t="25850" r="26796" b="9051"/>
          <a:stretch/>
        </p:blipFill>
        <p:spPr>
          <a:xfrm>
            <a:off x="875454" y="1124744"/>
            <a:ext cx="8568952" cy="5256584"/>
          </a:xfrm>
          <a:prstGeom prst="rect">
            <a:avLst/>
          </a:prstGeom>
        </p:spPr>
      </p:pic>
      <p:pic>
        <p:nvPicPr>
          <p:cNvPr id="6" name="Picture 2" descr="untitled4">
            <a:extLst>
              <a:ext uri="{FF2B5EF4-FFF2-40B4-BE49-F238E27FC236}">
                <a16:creationId xmlns:a16="http://schemas.microsoft.com/office/drawing/2014/main" id="{875AB797-A7F8-4B3B-9579-A8FAB8E29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Текстово поле 3">
            <a:extLst>
              <a:ext uri="{FF2B5EF4-FFF2-40B4-BE49-F238E27FC236}">
                <a16:creationId xmlns:a16="http://schemas.microsoft.com/office/drawing/2014/main" id="{90B545A4-4FBF-4317-83BC-3952AD38AE96}"/>
              </a:ext>
            </a:extLst>
          </p:cNvPr>
          <p:cNvSpPr txBox="1"/>
          <p:nvPr/>
        </p:nvSpPr>
        <p:spPr>
          <a:xfrm>
            <a:off x="9840416" y="6453336"/>
            <a:ext cx="2209800" cy="261610"/>
          </a:xfrm>
          <a:prstGeom prst="rect">
            <a:avLst/>
          </a:prstGeom>
          <a:noFill/>
        </p:spPr>
        <p:txBody>
          <a:bodyPr wrap="square" rtlCol="0">
            <a:spAutoFit/>
          </a:bodyPr>
          <a:lstStyle/>
          <a:p>
            <a:r>
              <a:rPr lang="en-US" sz="1100" dirty="0"/>
              <a:t>Source: </a:t>
            </a:r>
            <a:r>
              <a:rPr lang="en-US" sz="1100" dirty="0" err="1"/>
              <a:t>Euratex</a:t>
            </a:r>
            <a:endParaRPr lang="bg-BG" sz="1100" dirty="0"/>
          </a:p>
        </p:txBody>
      </p:sp>
      <p:sp>
        <p:nvSpPr>
          <p:cNvPr id="7" name="Текстово поле 6">
            <a:extLst>
              <a:ext uri="{FF2B5EF4-FFF2-40B4-BE49-F238E27FC236}">
                <a16:creationId xmlns:a16="http://schemas.microsoft.com/office/drawing/2014/main" id="{336D7A98-6974-4FED-9553-367FACBCA972}"/>
              </a:ext>
            </a:extLst>
          </p:cNvPr>
          <p:cNvSpPr txBox="1"/>
          <p:nvPr/>
        </p:nvSpPr>
        <p:spPr>
          <a:xfrm>
            <a:off x="9480376" y="1844824"/>
            <a:ext cx="2569840" cy="2123658"/>
          </a:xfrm>
          <a:prstGeom prst="rect">
            <a:avLst/>
          </a:prstGeom>
          <a:noFill/>
        </p:spPr>
        <p:txBody>
          <a:bodyPr wrap="square">
            <a:spAutoFit/>
          </a:bodyPr>
          <a:lstStyle/>
          <a:p>
            <a:r>
              <a:rPr lang="en-US" sz="2200" dirty="0">
                <a:solidFill>
                  <a:schemeClr val="tx1"/>
                </a:solidFill>
                <a:latin typeface="Arial" panose="020B0604020202020204" pitchFamily="34" charset="0"/>
                <a:ea typeface="+mn-ea"/>
                <a:cs typeface="Arial" panose="020B0604020202020204" pitchFamily="34" charset="0"/>
              </a:rPr>
              <a:t>EU trade exports’ growth in Europe has been driven by the </a:t>
            </a:r>
            <a:br>
              <a:rPr lang="en-US" sz="2200" dirty="0">
                <a:solidFill>
                  <a:schemeClr val="tx1"/>
                </a:solidFill>
                <a:latin typeface="Arial" panose="020B0604020202020204" pitchFamily="34" charset="0"/>
                <a:ea typeface="+mn-ea"/>
                <a:cs typeface="Arial" panose="020B0604020202020204" pitchFamily="34" charset="0"/>
              </a:rPr>
            </a:br>
            <a:r>
              <a:rPr lang="en-US" sz="2200" dirty="0">
                <a:solidFill>
                  <a:schemeClr val="tx1"/>
                </a:solidFill>
                <a:latin typeface="Arial" panose="020B0604020202020204" pitchFamily="34" charset="0"/>
                <a:ea typeface="+mn-ea"/>
                <a:cs typeface="Arial" panose="020B0604020202020204" pitchFamily="34" charset="0"/>
              </a:rPr>
              <a:t>clothing sub – segment.</a:t>
            </a:r>
            <a:endParaRPr lang="bg-BG" sz="2200" dirty="0"/>
          </a:p>
        </p:txBody>
      </p:sp>
      <p:sp>
        <p:nvSpPr>
          <p:cNvPr id="8" name="Title 1">
            <a:extLst>
              <a:ext uri="{FF2B5EF4-FFF2-40B4-BE49-F238E27FC236}">
                <a16:creationId xmlns:a16="http://schemas.microsoft.com/office/drawing/2014/main" id="{3DE056AC-6DBD-4EE3-ABB7-391F74A7E09A}"/>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EU exports by product</a:t>
            </a:r>
          </a:p>
        </p:txBody>
      </p:sp>
    </p:spTree>
    <p:extLst>
      <p:ext uri="{BB962C8B-B14F-4D97-AF65-F5344CB8AC3E}">
        <p14:creationId xmlns:p14="http://schemas.microsoft.com/office/powerpoint/2010/main" val="1067488323"/>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93520" y="1360486"/>
            <a:ext cx="10996656" cy="4876826"/>
          </a:xfrm>
        </p:spPr>
        <p:txBody>
          <a:bodyPr/>
          <a:lstStyle/>
          <a:p>
            <a:pPr marL="0" indent="0">
              <a:buNone/>
            </a:pPr>
            <a:endParaRPr lang="en-US" sz="2100" b="1" u="sng" dirty="0">
              <a:latin typeface="Arial" panose="020B0604020202020204" pitchFamily="34" charset="0"/>
              <a:cs typeface="Arial" panose="020B0604020202020204" pitchFamily="34" charset="0"/>
            </a:endParaRPr>
          </a:p>
          <a:p>
            <a:pPr algn="just">
              <a:spcBef>
                <a:spcPts val="0"/>
              </a:spcBef>
            </a:pPr>
            <a:r>
              <a:rPr lang="en-US" sz="2200" dirty="0">
                <a:latin typeface="Arial" panose="020B0604020202020204" pitchFamily="34" charset="0"/>
                <a:cs typeface="Arial" panose="020B0604020202020204" pitchFamily="34" charset="0"/>
              </a:rPr>
              <a:t>What is entrepreneurship?</a:t>
            </a:r>
          </a:p>
          <a:p>
            <a:pPr algn="just">
              <a:spcBef>
                <a:spcPts val="0"/>
              </a:spcBef>
            </a:pPr>
            <a:r>
              <a:rPr lang="en-US" sz="2200" dirty="0">
                <a:latin typeface="Arial" panose="020B0604020202020204" pitchFamily="34" charset="0"/>
                <a:cs typeface="Arial" panose="020B0604020202020204" pitchFamily="34" charset="0"/>
              </a:rPr>
              <a:t>Who is an entrepreneur and how does he/she influence the business economics?</a:t>
            </a:r>
          </a:p>
          <a:p>
            <a:pPr algn="just">
              <a:spcBef>
                <a:spcPts val="0"/>
              </a:spcBef>
            </a:pPr>
            <a:r>
              <a:rPr lang="en-US" sz="2200" dirty="0">
                <a:latin typeface="Arial" panose="020B0604020202020204" pitchFamily="34" charset="0"/>
                <a:cs typeface="Arial" panose="020B0604020202020204" pitchFamily="34" charset="0"/>
              </a:rPr>
              <a:t>What are the differences between an intrapreneur and an entrepreneur?</a:t>
            </a:r>
          </a:p>
          <a:p>
            <a:pPr algn="just">
              <a:spcBef>
                <a:spcPts val="0"/>
              </a:spcBef>
            </a:pPr>
            <a:r>
              <a:rPr lang="en-US" sz="2200" dirty="0">
                <a:latin typeface="Arial" panose="020B0604020202020204" pitchFamily="34" charset="0"/>
                <a:cs typeface="Arial" panose="020B0604020202020204" pitchFamily="34" charset="0"/>
              </a:rPr>
              <a:t>What are the external factors of the TCI enterprise and how they influence its activities?</a:t>
            </a:r>
          </a:p>
          <a:p>
            <a:pPr algn="just">
              <a:spcBef>
                <a:spcPts val="0"/>
              </a:spcBef>
            </a:pPr>
            <a:r>
              <a:rPr lang="en-US" sz="2200" dirty="0">
                <a:latin typeface="Arial" panose="020B0604020202020204" pitchFamily="34" charset="0"/>
                <a:cs typeface="Arial" panose="020B0604020202020204" pitchFamily="34" charset="0"/>
              </a:rPr>
              <a:t>Name at least five personal characteristics that an entrepreneur needs. Think about some characteristics of an entrepreneur and determine if entrepreneurship is really right for you.</a:t>
            </a:r>
          </a:p>
          <a:p>
            <a:pPr algn="just">
              <a:spcBef>
                <a:spcPts val="0"/>
              </a:spcBef>
            </a:pPr>
            <a:r>
              <a:rPr lang="en-US" sz="2200" dirty="0">
                <a:latin typeface="Arial" panose="020B0604020202020204" pitchFamily="34" charset="0"/>
                <a:cs typeface="Arial" panose="020B0604020202020204" pitchFamily="34" charset="0"/>
              </a:rPr>
              <a:t>List several personal characteristics that might hinder someone from becoming an entrepreneur. In what ways could these characteristics also prevent someone from becoming a valued employee?</a:t>
            </a:r>
          </a:p>
          <a:p>
            <a:pPr algn="just">
              <a:spcBef>
                <a:spcPts val="0"/>
              </a:spcBef>
            </a:pPr>
            <a:r>
              <a:rPr lang="en-US" sz="2200" dirty="0">
                <a:latin typeface="Arial" panose="020B0604020202020204" pitchFamily="34" charset="0"/>
                <a:cs typeface="Arial" panose="020B0604020202020204" pitchFamily="34" charset="0"/>
              </a:rPr>
              <a:t>What is innovation and what </a:t>
            </a:r>
            <a:r>
              <a:rPr lang="en-US" sz="2200">
                <a:latin typeface="Arial" panose="020B0604020202020204" pitchFamily="34" charset="0"/>
                <a:cs typeface="Arial" panose="020B0604020202020204" pitchFamily="34" charset="0"/>
              </a:rPr>
              <a:t>is invention? </a:t>
            </a:r>
            <a:r>
              <a:rPr lang="en-US" sz="2200" dirty="0">
                <a:latin typeface="Arial" panose="020B0604020202020204" pitchFamily="34" charset="0"/>
                <a:cs typeface="Arial" panose="020B0604020202020204" pitchFamily="34" charset="0"/>
              </a:rPr>
              <a:t>Give examples for the TCI.</a:t>
            </a:r>
          </a:p>
          <a:p>
            <a:pPr algn="just">
              <a:spcBef>
                <a:spcPts val="0"/>
              </a:spcBef>
            </a:pPr>
            <a:r>
              <a:rPr lang="en-US" sz="2200" dirty="0">
                <a:latin typeface="Arial" panose="020B0604020202020204" pitchFamily="34" charset="0"/>
                <a:cs typeface="Arial" panose="020B0604020202020204" pitchFamily="34" charset="0"/>
              </a:rPr>
              <a:t>Which are the most developed sub-sectors of the textile and clothing industry in your country and town?</a:t>
            </a:r>
            <a:endParaRPr lang="en-US" sz="2200" b="1" dirty="0">
              <a:latin typeface="Arial" panose="020B0604020202020204" pitchFamily="34" charset="0"/>
              <a:cs typeface="Arial" panose="020B0604020202020204" pitchFamily="34" charset="0"/>
            </a:endParaRPr>
          </a:p>
          <a:p>
            <a:pPr marL="685800" lvl="2" indent="0">
              <a:buNone/>
            </a:pPr>
            <a:endParaRPr lang="en-GB" b="1" dirty="0"/>
          </a:p>
        </p:txBody>
      </p:sp>
      <p:pic>
        <p:nvPicPr>
          <p:cNvPr id="4" name="Picture 2" descr="untitle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34ED4766-5C26-457B-873A-58B7F164CFB2}"/>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4257975106"/>
      </p:ext>
    </p:extLst>
  </p:cSld>
  <p:clrMapOvr>
    <a:masterClrMapping/>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41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95401" y="1360486"/>
            <a:ext cx="8324135" cy="4732810"/>
          </a:xfrm>
        </p:spPr>
        <p:txBody>
          <a:bodyPr/>
          <a:lstStyle/>
          <a:p>
            <a:pPr marL="0" indent="0">
              <a:buNone/>
            </a:pPr>
            <a:endParaRPr lang="en-GB" b="1" dirty="0">
              <a:latin typeface="Arial" panose="020B0604020202020204" pitchFamily="34" charset="0"/>
              <a:cs typeface="Arial" panose="020B0604020202020204" pitchFamily="34" charset="0"/>
            </a:endParaRPr>
          </a:p>
          <a:p>
            <a:pPr marL="0" indent="0" algn="just">
              <a:spcBef>
                <a:spcPts val="0"/>
              </a:spcBef>
              <a:buNone/>
            </a:pPr>
            <a:r>
              <a:rPr lang="en-GB" b="1" dirty="0">
                <a:latin typeface="Arial" panose="020B0604020202020204" pitchFamily="34" charset="0"/>
                <a:cs typeface="Arial" panose="020B0604020202020204" pitchFamily="34" charset="0"/>
              </a:rPr>
              <a:t>Entrepreneur </a:t>
            </a:r>
            <a:r>
              <a:rPr lang="en-US" dirty="0">
                <a:latin typeface="Arial" panose="020B0604020202020204" pitchFamily="34" charset="0"/>
                <a:cs typeface="Arial" panose="020B0604020202020204" pitchFamily="34" charset="0"/>
              </a:rPr>
              <a:t>is an individual who creates a new business, bearing most of the risks and enjoying most of the rewards. The entrepreneur is commonly seen as an innovator, a source of new ideas, goods, services, and a business model and procedures. The entrepreneur </a:t>
            </a:r>
            <a:r>
              <a:rPr lang="en-US" dirty="0">
                <a:effectLst/>
                <a:latin typeface="Arial" panose="020B0604020202020204" pitchFamily="34" charset="0"/>
              </a:rPr>
              <a:t>undertakes innovations, finance and business acumen in an effort to transform innovations into economic goods</a:t>
            </a:r>
            <a:r>
              <a:rPr lang="en-US" dirty="0">
                <a:latin typeface="Arial" panose="020B0604020202020204" pitchFamily="34" charset="0"/>
                <a:cs typeface="Arial" panose="020B0604020202020204" pitchFamily="34" charset="0"/>
              </a:rPr>
              <a:t>.</a:t>
            </a:r>
          </a:p>
          <a:p>
            <a:pPr marL="0" indent="0" algn="just">
              <a:spcBef>
                <a:spcPts val="0"/>
              </a:spcBef>
              <a:buNone/>
            </a:pPr>
            <a:r>
              <a:rPr lang="en-US" dirty="0">
                <a:latin typeface="Arial" panose="020B0604020202020204" pitchFamily="34" charset="0"/>
              </a:rPr>
              <a:t>“</a:t>
            </a:r>
            <a:r>
              <a:rPr lang="en-US" dirty="0">
                <a:effectLst/>
                <a:latin typeface="Arial" panose="020B0604020202020204" pitchFamily="34" charset="0"/>
              </a:rPr>
              <a:t>Entrepreneur is someone who takes resources from a lower level of productivity and raise them to a higher level.” J. Schumpeter</a:t>
            </a:r>
            <a:endParaRPr lang="en-US" dirty="0">
              <a:latin typeface="Arial" panose="020B0604020202020204" pitchFamily="34" charset="0"/>
              <a:cs typeface="Arial" panose="020B0604020202020204" pitchFamily="34" charset="0"/>
            </a:endParaRPr>
          </a:p>
          <a:p>
            <a:pPr marL="0" indent="0" algn="just">
              <a:spcBef>
                <a:spcPts val="0"/>
              </a:spcBef>
              <a:buNone/>
            </a:pPr>
            <a:r>
              <a:rPr lang="en-US" altLang="bg-BG" dirty="0">
                <a:latin typeface="Arial" panose="020B0604020202020204" pitchFamily="34" charset="0"/>
                <a:cs typeface="Arial" panose="020B0604020202020204" pitchFamily="34" charset="0"/>
              </a:rPr>
              <a:t>The entrepreneurs impact and help the development and the growth of the economy.</a:t>
            </a:r>
          </a:p>
        </p:txBody>
      </p:sp>
      <p:pic>
        <p:nvPicPr>
          <p:cNvPr id="4"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5CDF564-D86F-4CAC-8123-B5B927DCA0A7}"/>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Entrepreneur definition</a:t>
            </a:r>
          </a:p>
        </p:txBody>
      </p:sp>
      <p:pic>
        <p:nvPicPr>
          <p:cNvPr id="7" name="Картина 4">
            <a:extLst>
              <a:ext uri="{FF2B5EF4-FFF2-40B4-BE49-F238E27FC236}">
                <a16:creationId xmlns:a16="http://schemas.microsoft.com/office/drawing/2014/main" id="{2FF8757F-735F-42AE-A69C-B9CCA26947CF}"/>
              </a:ext>
            </a:extLst>
          </p:cNvPr>
          <p:cNvPicPr>
            <a:picLocks noChangeAspect="1"/>
          </p:cNvPicPr>
          <p:nvPr/>
        </p:nvPicPr>
        <p:blipFill rotWithShape="1">
          <a:blip r:embed="rId4">
            <a:extLst>
              <a:ext uri="{28A0092B-C50C-407E-A947-70E740481C1C}">
                <a14:useLocalDpi xmlns:a14="http://schemas.microsoft.com/office/drawing/2010/main" val="0"/>
              </a:ext>
            </a:extLst>
          </a:blip>
          <a:srcRect t="-4730" b="7840"/>
          <a:stretch/>
        </p:blipFill>
        <p:spPr>
          <a:xfrm>
            <a:off x="9019536" y="2180558"/>
            <a:ext cx="2670640" cy="3850577"/>
          </a:xfrm>
          <a:prstGeom prst="rect">
            <a:avLst/>
          </a:prstGeom>
        </p:spPr>
      </p:pic>
    </p:spTree>
    <p:extLst>
      <p:ext uri="{BB962C8B-B14F-4D97-AF65-F5344CB8AC3E}">
        <p14:creationId xmlns:p14="http://schemas.microsoft.com/office/powerpoint/2010/main" val="1937429709"/>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95400" y="1360486"/>
            <a:ext cx="10996133" cy="4137028"/>
          </a:xfrm>
        </p:spPr>
        <p:txBody>
          <a:bodyPr/>
          <a:lstStyle/>
          <a:p>
            <a:pPr marL="0" indent="0">
              <a:buNone/>
            </a:pPr>
            <a:endParaRPr lang="en-GB" b="1" dirty="0">
              <a:latin typeface="Arial" panose="020B0604020202020204" pitchFamily="34" charset="0"/>
              <a:cs typeface="Arial" panose="020B0604020202020204" pitchFamily="34" charset="0"/>
            </a:endParaRPr>
          </a:p>
          <a:p>
            <a:pPr marL="0" indent="0" algn="just">
              <a:spcBef>
                <a:spcPts val="0"/>
              </a:spcBef>
              <a:buNone/>
            </a:pPr>
            <a:r>
              <a:rPr lang="en-US" dirty="0">
                <a:effectLst/>
                <a:latin typeface="Arial" panose="020B0604020202020204" pitchFamily="34" charset="0"/>
              </a:rPr>
              <a:t>The entrepreneur, who is a business leader, looks for ideas and puts them into effect in fostering economic growth and development.</a:t>
            </a:r>
          </a:p>
          <a:p>
            <a:pPr marL="0" indent="0" algn="just">
              <a:spcBef>
                <a:spcPts val="0"/>
              </a:spcBef>
              <a:buNone/>
            </a:pPr>
            <a:r>
              <a:rPr lang="en-US" dirty="0">
                <a:latin typeface="Arial" panose="020B0604020202020204" pitchFamily="34" charset="0"/>
              </a:rPr>
              <a:t>The entrepreneur:</a:t>
            </a:r>
            <a:endParaRPr lang="en-US" dirty="0">
              <a:effectLst/>
              <a:latin typeface="Arial" panose="020B0604020202020204" pitchFamily="34" charset="0"/>
            </a:endParaRPr>
          </a:p>
          <a:p>
            <a:pPr algn="just">
              <a:spcBef>
                <a:spcPts val="600"/>
              </a:spcBef>
            </a:pPr>
            <a:r>
              <a:rPr lang="en-US" dirty="0">
                <a:effectLst/>
                <a:latin typeface="Arial" panose="020B0604020202020204" pitchFamily="34" charset="0"/>
              </a:rPr>
              <a:t>Promotes capital formation;</a:t>
            </a:r>
          </a:p>
          <a:p>
            <a:pPr algn="just">
              <a:spcBef>
                <a:spcPts val="0"/>
              </a:spcBef>
            </a:pPr>
            <a:r>
              <a:rPr lang="en-US" altLang="bg-BG" sz="2400" dirty="0">
                <a:latin typeface="Arial" panose="020B0604020202020204" pitchFamily="34" charset="0"/>
                <a:cs typeface="Arial" panose="020B0604020202020204" pitchFamily="34" charset="0"/>
              </a:rPr>
              <a:t>Creates large-scale e</a:t>
            </a:r>
            <a:r>
              <a:rPr lang="en-US" altLang="bg-BG" dirty="0">
                <a:latin typeface="Arial" panose="020B0604020202020204" pitchFamily="34" charset="0"/>
                <a:cs typeface="Arial" panose="020B0604020202020204" pitchFamily="34" charset="0"/>
              </a:rPr>
              <a:t>mployment opportunities;</a:t>
            </a:r>
          </a:p>
          <a:p>
            <a:pPr algn="just">
              <a:spcBef>
                <a:spcPts val="0"/>
              </a:spcBef>
            </a:pPr>
            <a:r>
              <a:rPr lang="en-US" altLang="bg-BG" sz="2400" dirty="0">
                <a:latin typeface="Arial" panose="020B0604020202020204" pitchFamily="34" charset="0"/>
                <a:cs typeface="Arial" panose="020B0604020202020204" pitchFamily="34" charset="0"/>
              </a:rPr>
              <a:t>Promotes balances </a:t>
            </a:r>
            <a:r>
              <a:rPr lang="en-US" altLang="bg-BG" dirty="0">
                <a:latin typeface="Arial" panose="020B0604020202020204" pitchFamily="34" charset="0"/>
                <a:cs typeface="Arial" panose="020B0604020202020204" pitchFamily="34" charset="0"/>
              </a:rPr>
              <a:t>r</a:t>
            </a:r>
            <a:r>
              <a:rPr lang="en-US" altLang="bg-BG" sz="2400" dirty="0">
                <a:latin typeface="Arial" panose="020B0604020202020204" pitchFamily="34" charset="0"/>
                <a:cs typeface="Arial" panose="020B0604020202020204" pitchFamily="34" charset="0"/>
              </a:rPr>
              <a:t>egional </a:t>
            </a:r>
            <a:r>
              <a:rPr lang="en-US" altLang="bg-BG" dirty="0">
                <a:latin typeface="Arial" panose="020B0604020202020204" pitchFamily="34" charset="0"/>
                <a:cs typeface="Arial" panose="020B0604020202020204" pitchFamily="34" charset="0"/>
              </a:rPr>
              <a:t>d</a:t>
            </a:r>
            <a:r>
              <a:rPr lang="en-US" altLang="bg-BG" sz="2400" dirty="0">
                <a:latin typeface="Arial" panose="020B0604020202020204" pitchFamily="34" charset="0"/>
                <a:cs typeface="Arial" panose="020B0604020202020204" pitchFamily="34" charset="0"/>
              </a:rPr>
              <a:t>evelopment;</a:t>
            </a:r>
          </a:p>
          <a:p>
            <a:pPr algn="just">
              <a:spcBef>
                <a:spcPts val="0"/>
              </a:spcBef>
            </a:pPr>
            <a:r>
              <a:rPr lang="en-US" altLang="bg-BG" dirty="0">
                <a:latin typeface="Arial" panose="020B0604020202020204" pitchFamily="34" charset="0"/>
                <a:cs typeface="Arial" panose="020B0604020202020204" pitchFamily="34" charset="0"/>
              </a:rPr>
              <a:t>Creates and distributes wealth;</a:t>
            </a:r>
          </a:p>
          <a:p>
            <a:pPr algn="just">
              <a:spcBef>
                <a:spcPts val="0"/>
              </a:spcBef>
            </a:pPr>
            <a:r>
              <a:rPr lang="en-US" dirty="0">
                <a:effectLst/>
                <a:latin typeface="Arial" panose="020B0604020202020204" pitchFamily="34" charset="0"/>
              </a:rPr>
              <a:t>Increases Gross Domestic Product.</a:t>
            </a:r>
            <a:endParaRPr lang="en-US" altLang="bg-BG" sz="2400" dirty="0">
              <a:latin typeface="Arial" panose="020B0604020202020204" pitchFamily="34" charset="0"/>
              <a:cs typeface="Arial" panose="020B0604020202020204" pitchFamily="34" charset="0"/>
            </a:endParaRPr>
          </a:p>
        </p:txBody>
      </p:sp>
      <p:pic>
        <p:nvPicPr>
          <p:cNvPr id="4"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5CDF564-D86F-4CAC-8123-B5B927DCA0A7}"/>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Entrepreneur and economic development</a:t>
            </a:r>
          </a:p>
        </p:txBody>
      </p:sp>
      <p:pic>
        <p:nvPicPr>
          <p:cNvPr id="7" name="Картина 6">
            <a:extLst>
              <a:ext uri="{FF2B5EF4-FFF2-40B4-BE49-F238E27FC236}">
                <a16:creationId xmlns:a16="http://schemas.microsoft.com/office/drawing/2014/main" id="{42AB949F-0F9A-45A0-8664-AD986A6DE940}"/>
              </a:ext>
            </a:extLst>
          </p:cNvPr>
          <p:cNvPicPr>
            <a:picLocks noChangeAspect="1"/>
          </p:cNvPicPr>
          <p:nvPr/>
        </p:nvPicPr>
        <p:blipFill rotWithShape="1">
          <a:blip r:embed="rId4">
            <a:extLst>
              <a:ext uri="{28A0092B-C50C-407E-A947-70E740481C1C}">
                <a14:useLocalDpi xmlns:a14="http://schemas.microsoft.com/office/drawing/2010/main" val="0"/>
              </a:ext>
            </a:extLst>
          </a:blip>
          <a:srcRect t="14218" b="54200"/>
          <a:stretch/>
        </p:blipFill>
        <p:spPr>
          <a:xfrm>
            <a:off x="6395277" y="4725145"/>
            <a:ext cx="5294900" cy="1806014"/>
          </a:xfrm>
          <a:prstGeom prst="rect">
            <a:avLst/>
          </a:prstGeom>
        </p:spPr>
      </p:pic>
    </p:spTree>
    <p:extLst>
      <p:ext uri="{BB962C8B-B14F-4D97-AF65-F5344CB8AC3E}">
        <p14:creationId xmlns:p14="http://schemas.microsoft.com/office/powerpoint/2010/main" val="247706471"/>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99" y="764704"/>
            <a:ext cx="10918017" cy="1027113"/>
          </a:xfrm>
        </p:spPr>
        <p:txBody>
          <a:bodyPr/>
          <a:lstStyle/>
          <a:p>
            <a:r>
              <a:rPr lang="en-US" sz="2800" dirty="0">
                <a:latin typeface="Arial" panose="020B0604020202020204" pitchFamily="34" charset="0"/>
                <a:cs typeface="Arial" panose="020B0604020202020204" pitchFamily="34" charset="0"/>
              </a:rPr>
              <a:t>Advantages and challenges of being entrepreneur</a:t>
            </a:r>
          </a:p>
        </p:txBody>
      </p:sp>
      <p:sp>
        <p:nvSpPr>
          <p:cNvPr id="3" name="Content Placeholder 2"/>
          <p:cNvSpPr>
            <a:spLocks noGrp="1"/>
          </p:cNvSpPr>
          <p:nvPr>
            <p:ph idx="1"/>
          </p:nvPr>
        </p:nvSpPr>
        <p:spPr>
          <a:xfrm>
            <a:off x="695399" y="1707864"/>
            <a:ext cx="10972799" cy="4137028"/>
          </a:xfrm>
        </p:spPr>
        <p:txBody>
          <a:bodyPr/>
          <a:lstStyle/>
          <a:p>
            <a:pPr algn="just"/>
            <a:r>
              <a:rPr lang="en-US" dirty="0">
                <a:latin typeface="Arial" panose="020B0604020202020204" pitchFamily="34" charset="0"/>
              </a:rPr>
              <a:t>Starting your own business can be an exciting and rewarding experience. It offers numerous advantages like being your own boss, setting your own schedule, and making a living doing something you enjoy.</a:t>
            </a:r>
          </a:p>
          <a:p>
            <a:pPr algn="just"/>
            <a:r>
              <a:rPr lang="en-US" dirty="0">
                <a:latin typeface="Arial" panose="020B0604020202020204" pitchFamily="34" charset="0"/>
              </a:rPr>
              <a:t>Entrepreneurship brings with it a variety of challenges. Becoming a successful entrepreneur requires sound planning, creativity and hard work, and it also involves taking risks, because all businesses require some form of investment, usually time or money.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3617" y="843768"/>
            <a:ext cx="2209800" cy="785032"/>
          </a:xfrm>
          <a:prstGeom prst="rect">
            <a:avLst/>
          </a:prstGeom>
        </p:spPr>
      </p:pic>
      <p:pic>
        <p:nvPicPr>
          <p:cNvPr id="9" name="Картина 8" descr="Картина, която съдържа текст&#10;&#10;Описанието е генерирано автоматично">
            <a:extLst>
              <a:ext uri="{FF2B5EF4-FFF2-40B4-BE49-F238E27FC236}">
                <a16:creationId xmlns:a16="http://schemas.microsoft.com/office/drawing/2014/main" id="{E58AACCA-FECF-49B3-8E2A-B3FDEE86DE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3603" y="4581128"/>
            <a:ext cx="4309813" cy="1885543"/>
          </a:xfrm>
          <a:prstGeom prst="rect">
            <a:avLst/>
          </a:prstGeom>
        </p:spPr>
      </p:pic>
    </p:spTree>
    <p:extLst>
      <p:ext uri="{BB962C8B-B14F-4D97-AF65-F5344CB8AC3E}">
        <p14:creationId xmlns:p14="http://schemas.microsoft.com/office/powerpoint/2010/main" val="85804633"/>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Контейнер за съдържание 3">
            <a:extLst>
              <a:ext uri="{FF2B5EF4-FFF2-40B4-BE49-F238E27FC236}">
                <a16:creationId xmlns:a16="http://schemas.microsoft.com/office/drawing/2014/main" id="{550ED2B9-80C1-46BE-9E01-3D941A3B2A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542" b="2247"/>
          <a:stretch/>
        </p:blipFill>
        <p:spPr>
          <a:xfrm>
            <a:off x="3323692" y="1772816"/>
            <a:ext cx="5544616" cy="4536504"/>
          </a:xfrm>
          <a:prstGeom prst="rect">
            <a:avLst/>
          </a:prstGeom>
        </p:spPr>
      </p:pic>
      <p:sp>
        <p:nvSpPr>
          <p:cNvPr id="5" name="Title 1">
            <a:extLst>
              <a:ext uri="{FF2B5EF4-FFF2-40B4-BE49-F238E27FC236}">
                <a16:creationId xmlns:a16="http://schemas.microsoft.com/office/drawing/2014/main" id="{700089CF-D257-46AE-82BC-2B170C58E9C5}"/>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Entrepreneurs Vs intrapreneurs</a:t>
            </a:r>
          </a:p>
        </p:txBody>
      </p:sp>
    </p:spTree>
    <p:extLst>
      <p:ext uri="{BB962C8B-B14F-4D97-AF65-F5344CB8AC3E}">
        <p14:creationId xmlns:p14="http://schemas.microsoft.com/office/powerpoint/2010/main" val="2767765175"/>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5CDF564-D86F-4CAC-8123-B5B927DCA0A7}"/>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Entrepreneurs Vs intrapreneurs</a:t>
            </a:r>
          </a:p>
        </p:txBody>
      </p:sp>
      <p:graphicFrame>
        <p:nvGraphicFramePr>
          <p:cNvPr id="6" name="Таблица 6">
            <a:extLst>
              <a:ext uri="{FF2B5EF4-FFF2-40B4-BE49-F238E27FC236}">
                <a16:creationId xmlns:a16="http://schemas.microsoft.com/office/drawing/2014/main" id="{93420EC1-B557-45F5-9957-44C61B7941D3}"/>
              </a:ext>
            </a:extLst>
          </p:cNvPr>
          <p:cNvGraphicFramePr>
            <a:graphicFrameLocks noGrp="1"/>
          </p:cNvGraphicFramePr>
          <p:nvPr>
            <p:extLst>
              <p:ext uri="{D42A27DB-BD31-4B8C-83A1-F6EECF244321}">
                <p14:modId xmlns:p14="http://schemas.microsoft.com/office/powerpoint/2010/main" val="981625227"/>
              </p:ext>
            </p:extLst>
          </p:nvPr>
        </p:nvGraphicFramePr>
        <p:xfrm>
          <a:off x="1847528" y="2089623"/>
          <a:ext cx="8528496" cy="4158893"/>
        </p:xfrm>
        <a:graphic>
          <a:graphicData uri="http://schemas.openxmlformats.org/drawingml/2006/table">
            <a:tbl>
              <a:tblPr firstRow="1" bandRow="1">
                <a:tableStyleId>{5C22544A-7EE6-4342-B048-85BDC9FD1C3A}</a:tableStyleId>
              </a:tblPr>
              <a:tblGrid>
                <a:gridCol w="4264248">
                  <a:extLst>
                    <a:ext uri="{9D8B030D-6E8A-4147-A177-3AD203B41FA5}">
                      <a16:colId xmlns:a16="http://schemas.microsoft.com/office/drawing/2014/main" val="3494681412"/>
                    </a:ext>
                  </a:extLst>
                </a:gridCol>
                <a:gridCol w="4264248">
                  <a:extLst>
                    <a:ext uri="{9D8B030D-6E8A-4147-A177-3AD203B41FA5}">
                      <a16:colId xmlns:a16="http://schemas.microsoft.com/office/drawing/2014/main" val="1581829840"/>
                    </a:ext>
                  </a:extLst>
                </a:gridCol>
              </a:tblGrid>
              <a:tr h="414826">
                <a:tc>
                  <a:txBody>
                    <a:bodyPr/>
                    <a:lstStyle/>
                    <a:p>
                      <a:r>
                        <a:rPr lang="en-US" sz="2000" b="0" dirty="0">
                          <a:latin typeface="Arial" panose="020B0604020202020204" pitchFamily="34" charset="0"/>
                          <a:cs typeface="Arial" panose="020B0604020202020204" pitchFamily="34" charset="0"/>
                        </a:rPr>
                        <a:t>Entrepreneurs</a:t>
                      </a:r>
                      <a:endParaRPr lang="bg-BG" sz="2000" b="0" dirty="0">
                        <a:latin typeface="Arial" panose="020B0604020202020204" pitchFamily="34" charset="0"/>
                        <a:cs typeface="Arial" panose="020B0604020202020204" pitchFamily="34" charset="0"/>
                      </a:endParaRPr>
                    </a:p>
                  </a:txBody>
                  <a:tcPr>
                    <a:solidFill>
                      <a:schemeClr val="accent1">
                        <a:alpha val="83000"/>
                      </a:schemeClr>
                    </a:solidFill>
                  </a:tcPr>
                </a:tc>
                <a:tc>
                  <a:txBody>
                    <a:bodyPr/>
                    <a:lstStyle/>
                    <a:p>
                      <a:r>
                        <a:rPr lang="en-US" sz="2000" b="0" dirty="0">
                          <a:latin typeface="Arial" panose="020B0604020202020204" pitchFamily="34" charset="0"/>
                          <a:cs typeface="Arial" panose="020B0604020202020204" pitchFamily="34" charset="0"/>
                        </a:rPr>
                        <a:t>Intrapreneurs</a:t>
                      </a:r>
                      <a:endParaRPr lang="bg-BG" sz="2000" b="0" dirty="0">
                        <a:latin typeface="Arial" panose="020B0604020202020204" pitchFamily="34" charset="0"/>
                        <a:cs typeface="Arial" panose="020B0604020202020204" pitchFamily="34" charset="0"/>
                      </a:endParaRPr>
                    </a:p>
                  </a:txBody>
                  <a:tcPr>
                    <a:solidFill>
                      <a:schemeClr val="accent1">
                        <a:alpha val="77000"/>
                      </a:schemeClr>
                    </a:solidFill>
                  </a:tcPr>
                </a:tc>
                <a:extLst>
                  <a:ext uri="{0D108BD9-81ED-4DB2-BD59-A6C34878D82A}">
                    <a16:rowId xmlns:a16="http://schemas.microsoft.com/office/drawing/2014/main" val="1313933325"/>
                  </a:ext>
                </a:extLst>
              </a:tr>
              <a:tr h="388234">
                <a:tc>
                  <a:txBody>
                    <a:bodyPr/>
                    <a:lstStyle/>
                    <a:p>
                      <a:r>
                        <a:rPr lang="en-US" sz="1800" dirty="0">
                          <a:effectLst/>
                          <a:latin typeface="Arial" panose="020B0604020202020204" pitchFamily="34" charset="0"/>
                        </a:rPr>
                        <a:t>Provide the spark.</a:t>
                      </a:r>
                      <a:endParaRPr lang="bg-BG" sz="1800" dirty="0"/>
                    </a:p>
                  </a:txBody>
                  <a:tcPr>
                    <a:solidFill>
                      <a:schemeClr val="accent1">
                        <a:tint val="40000"/>
                        <a:alpha val="80000"/>
                      </a:schemeClr>
                    </a:solidFill>
                  </a:tcPr>
                </a:tc>
                <a:tc>
                  <a:txBody>
                    <a:bodyPr/>
                    <a:lstStyle/>
                    <a:p>
                      <a:r>
                        <a:rPr lang="en-US" sz="1800" dirty="0">
                          <a:effectLst/>
                          <a:latin typeface="Arial" panose="020B0604020202020204" pitchFamily="34" charset="0"/>
                        </a:rPr>
                        <a:t>Keep the flame going.</a:t>
                      </a:r>
                      <a:endParaRPr lang="bg-BG" sz="1800" dirty="0"/>
                    </a:p>
                  </a:txBody>
                  <a:tcPr>
                    <a:solidFill>
                      <a:schemeClr val="accent1">
                        <a:tint val="40000"/>
                        <a:alpha val="80000"/>
                      </a:schemeClr>
                    </a:solidFill>
                  </a:tcPr>
                </a:tc>
                <a:extLst>
                  <a:ext uri="{0D108BD9-81ED-4DB2-BD59-A6C34878D82A}">
                    <a16:rowId xmlns:a16="http://schemas.microsoft.com/office/drawing/2014/main" val="436150959"/>
                  </a:ext>
                </a:extLst>
              </a:tr>
              <a:tr h="670103">
                <a:tc>
                  <a:txBody>
                    <a:bodyPr/>
                    <a:lstStyle/>
                    <a:p>
                      <a:r>
                        <a:rPr lang="en-US" sz="1800" dirty="0">
                          <a:effectLst/>
                          <a:latin typeface="Arial" panose="020B0604020202020204" pitchFamily="34" charset="0"/>
                        </a:rPr>
                        <a:t>Are found anywhere their vision takes them.</a:t>
                      </a:r>
                      <a:endParaRPr lang="bg-BG" sz="1800" dirty="0"/>
                    </a:p>
                  </a:txBody>
                  <a:tcPr>
                    <a:solidFill>
                      <a:schemeClr val="accent1">
                        <a:tint val="20000"/>
                        <a:alpha val="80000"/>
                      </a:schemeClr>
                    </a:solidFill>
                  </a:tcPr>
                </a:tc>
                <a:tc>
                  <a:txBody>
                    <a:bodyPr/>
                    <a:lstStyle/>
                    <a:p>
                      <a:r>
                        <a:rPr lang="en-US" sz="1800" dirty="0">
                          <a:effectLst/>
                          <a:latin typeface="Arial" panose="020B0604020202020204" pitchFamily="34" charset="0"/>
                        </a:rPr>
                        <a:t>Work within the confines of an </a:t>
                      </a:r>
                      <a:r>
                        <a:rPr lang="en-US" sz="1800" dirty="0" err="1">
                          <a:effectLst/>
                          <a:latin typeface="Arial" panose="020B0604020202020204" pitchFamily="34" charset="0"/>
                        </a:rPr>
                        <a:t>organisation</a:t>
                      </a:r>
                      <a:r>
                        <a:rPr lang="en-US" sz="1800" dirty="0">
                          <a:effectLst/>
                          <a:latin typeface="Arial" panose="020B0604020202020204" pitchFamily="34" charset="0"/>
                        </a:rPr>
                        <a:t>.</a:t>
                      </a:r>
                      <a:endParaRPr lang="bg-BG" sz="1800" dirty="0"/>
                    </a:p>
                  </a:txBody>
                  <a:tcPr>
                    <a:solidFill>
                      <a:schemeClr val="accent1">
                        <a:tint val="20000"/>
                        <a:alpha val="80000"/>
                      </a:schemeClr>
                    </a:solidFill>
                  </a:tcPr>
                </a:tc>
                <a:extLst>
                  <a:ext uri="{0D108BD9-81ED-4DB2-BD59-A6C34878D82A}">
                    <a16:rowId xmlns:a16="http://schemas.microsoft.com/office/drawing/2014/main" val="3528216438"/>
                  </a:ext>
                </a:extLst>
              </a:tr>
              <a:tr h="957290">
                <a:tc>
                  <a:txBody>
                    <a:bodyPr/>
                    <a:lstStyle/>
                    <a:p>
                      <a:r>
                        <a:rPr lang="en-US" sz="1800" dirty="0">
                          <a:effectLst/>
                          <a:latin typeface="Arial" panose="020B0604020202020204" pitchFamily="34" charset="0"/>
                        </a:rPr>
                        <a:t>Face many hurdles and they are sometimes ridiculed and riddled with setbacks.</a:t>
                      </a:r>
                      <a:endParaRPr lang="bg-BG" sz="1800" dirty="0"/>
                    </a:p>
                  </a:txBody>
                  <a:tcPr>
                    <a:solidFill>
                      <a:schemeClr val="accent1">
                        <a:tint val="40000"/>
                        <a:alpha val="80000"/>
                      </a:schemeClr>
                    </a:solidFill>
                  </a:tcPr>
                </a:tc>
                <a:tc>
                  <a:txBody>
                    <a:bodyPr/>
                    <a:lstStyle/>
                    <a:p>
                      <a:r>
                        <a:rPr lang="en-US" sz="1800" dirty="0">
                          <a:effectLst/>
                          <a:latin typeface="Arial" panose="020B0604020202020204" pitchFamily="34" charset="0"/>
                        </a:rPr>
                        <a:t>May sometimes have to deal with conflict within the </a:t>
                      </a:r>
                      <a:r>
                        <a:rPr lang="en-US" sz="1800" dirty="0" err="1">
                          <a:effectLst/>
                          <a:latin typeface="Arial" panose="020B0604020202020204" pitchFamily="34" charset="0"/>
                        </a:rPr>
                        <a:t>organisation</a:t>
                      </a:r>
                      <a:r>
                        <a:rPr lang="en-US" sz="1800" dirty="0">
                          <a:effectLst/>
                          <a:latin typeface="Arial" panose="020B0604020202020204" pitchFamily="34" charset="0"/>
                        </a:rPr>
                        <a:t>.</a:t>
                      </a:r>
                      <a:endParaRPr lang="bg-BG" sz="1800" dirty="0"/>
                    </a:p>
                  </a:txBody>
                  <a:tcPr>
                    <a:solidFill>
                      <a:schemeClr val="accent1">
                        <a:tint val="40000"/>
                        <a:alpha val="80000"/>
                      </a:schemeClr>
                    </a:solidFill>
                  </a:tcPr>
                </a:tc>
                <a:extLst>
                  <a:ext uri="{0D108BD9-81ED-4DB2-BD59-A6C34878D82A}">
                    <a16:rowId xmlns:a16="http://schemas.microsoft.com/office/drawing/2014/main" val="1071368890"/>
                  </a:ext>
                </a:extLst>
              </a:tr>
              <a:tr h="670103">
                <a:tc>
                  <a:txBody>
                    <a:bodyPr/>
                    <a:lstStyle/>
                    <a:p>
                      <a:r>
                        <a:rPr lang="en-US" sz="1800" dirty="0">
                          <a:effectLst/>
                          <a:latin typeface="Arial" panose="020B0604020202020204" pitchFamily="34" charset="0"/>
                        </a:rPr>
                        <a:t>May find it difficult to get resources.</a:t>
                      </a:r>
                      <a:endParaRPr lang="bg-BG" sz="1800" dirty="0"/>
                    </a:p>
                  </a:txBody>
                  <a:tcPr>
                    <a:solidFill>
                      <a:schemeClr val="accent1">
                        <a:tint val="20000"/>
                        <a:alpha val="80000"/>
                      </a:schemeClr>
                    </a:solidFill>
                  </a:tcPr>
                </a:tc>
                <a:tc>
                  <a:txBody>
                    <a:bodyPr/>
                    <a:lstStyle/>
                    <a:p>
                      <a:r>
                        <a:rPr lang="en-US" sz="1800" dirty="0">
                          <a:effectLst/>
                          <a:latin typeface="Arial" panose="020B0604020202020204" pitchFamily="34" charset="0"/>
                        </a:rPr>
                        <a:t>Have their resources readily available to them.</a:t>
                      </a:r>
                      <a:endParaRPr lang="bg-BG" sz="1800" dirty="0"/>
                    </a:p>
                  </a:txBody>
                  <a:tcPr>
                    <a:solidFill>
                      <a:schemeClr val="accent1">
                        <a:tint val="20000"/>
                        <a:alpha val="80000"/>
                      </a:schemeClr>
                    </a:solidFill>
                  </a:tcPr>
                </a:tc>
                <a:extLst>
                  <a:ext uri="{0D108BD9-81ED-4DB2-BD59-A6C34878D82A}">
                    <a16:rowId xmlns:a16="http://schemas.microsoft.com/office/drawing/2014/main" val="2341796679"/>
                  </a:ext>
                </a:extLst>
              </a:tr>
              <a:tr h="670103">
                <a:tc>
                  <a:txBody>
                    <a:bodyPr/>
                    <a:lstStyle/>
                    <a:p>
                      <a:r>
                        <a:rPr lang="en-US" sz="1800" dirty="0">
                          <a:effectLst/>
                          <a:latin typeface="Arial" panose="020B0604020202020204" pitchFamily="34" charset="0"/>
                        </a:rPr>
                        <a:t>May lose everything when they fail.</a:t>
                      </a:r>
                      <a:endParaRPr lang="bg-BG" sz="1800" dirty="0"/>
                    </a:p>
                  </a:txBody>
                  <a:tcPr>
                    <a:solidFill>
                      <a:schemeClr val="accent1">
                        <a:tint val="40000"/>
                        <a:alpha val="80000"/>
                      </a:schemeClr>
                    </a:solidFill>
                  </a:tcPr>
                </a:tc>
                <a:tc>
                  <a:txBody>
                    <a:bodyPr/>
                    <a:lstStyle/>
                    <a:p>
                      <a:r>
                        <a:rPr lang="en-US" sz="1800" dirty="0">
                          <a:effectLst/>
                          <a:latin typeface="Arial" panose="020B0604020202020204" pitchFamily="34" charset="0"/>
                        </a:rPr>
                        <a:t>Still have a paycheck to look forward to if they fail.</a:t>
                      </a:r>
                      <a:endParaRPr lang="bg-BG" sz="1800" dirty="0"/>
                    </a:p>
                  </a:txBody>
                  <a:tcPr>
                    <a:solidFill>
                      <a:schemeClr val="accent1">
                        <a:tint val="40000"/>
                        <a:alpha val="80000"/>
                      </a:schemeClr>
                    </a:solidFill>
                  </a:tcPr>
                </a:tc>
                <a:extLst>
                  <a:ext uri="{0D108BD9-81ED-4DB2-BD59-A6C34878D82A}">
                    <a16:rowId xmlns:a16="http://schemas.microsoft.com/office/drawing/2014/main" val="47782484"/>
                  </a:ext>
                </a:extLst>
              </a:tr>
              <a:tr h="388234">
                <a:tc>
                  <a:txBody>
                    <a:bodyPr/>
                    <a:lstStyle/>
                    <a:p>
                      <a:r>
                        <a:rPr lang="en-US" sz="1800" dirty="0">
                          <a:effectLst/>
                          <a:latin typeface="Arial" panose="020B0604020202020204" pitchFamily="34" charset="0"/>
                        </a:rPr>
                        <a:t>Know the business on a macro scale.</a:t>
                      </a:r>
                      <a:endParaRPr lang="bg-BG" sz="1800" dirty="0"/>
                    </a:p>
                  </a:txBody>
                  <a:tcPr>
                    <a:solidFill>
                      <a:schemeClr val="accent1">
                        <a:tint val="20000"/>
                        <a:alpha val="80000"/>
                      </a:schemeClr>
                    </a:solidFill>
                  </a:tcPr>
                </a:tc>
                <a:tc>
                  <a:txBody>
                    <a:bodyPr/>
                    <a:lstStyle/>
                    <a:p>
                      <a:r>
                        <a:rPr lang="en-US" sz="1800" dirty="0">
                          <a:effectLst/>
                          <a:latin typeface="Arial" panose="020B0604020202020204" pitchFamily="34" charset="0"/>
                        </a:rPr>
                        <a:t>Are highly skilled and specialized.</a:t>
                      </a:r>
                      <a:endParaRPr lang="bg-BG" sz="1800" dirty="0"/>
                    </a:p>
                  </a:txBody>
                  <a:tcPr>
                    <a:solidFill>
                      <a:schemeClr val="accent1">
                        <a:tint val="20000"/>
                        <a:alpha val="80000"/>
                      </a:schemeClr>
                    </a:solidFill>
                  </a:tcPr>
                </a:tc>
                <a:extLst>
                  <a:ext uri="{0D108BD9-81ED-4DB2-BD59-A6C34878D82A}">
                    <a16:rowId xmlns:a16="http://schemas.microsoft.com/office/drawing/2014/main" val="1136264164"/>
                  </a:ext>
                </a:extLst>
              </a:tr>
            </a:tbl>
          </a:graphicData>
        </a:graphic>
      </p:graphicFrame>
    </p:spTree>
    <p:extLst>
      <p:ext uri="{BB962C8B-B14F-4D97-AF65-F5344CB8AC3E}">
        <p14:creationId xmlns:p14="http://schemas.microsoft.com/office/powerpoint/2010/main" val="4189464396"/>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973394-7D0E-4C95-A604-7D3706786620}"/>
              </a:ext>
            </a:extLst>
          </p:cNvPr>
          <p:cNvSpPr>
            <a:spLocks noGrp="1"/>
          </p:cNvSpPr>
          <p:nvPr>
            <p:ph idx="1"/>
          </p:nvPr>
        </p:nvSpPr>
        <p:spPr>
          <a:xfrm>
            <a:off x="695400" y="1360486"/>
            <a:ext cx="10996133" cy="4137028"/>
          </a:xfrm>
        </p:spPr>
        <p:txBody>
          <a:bodyPr/>
          <a:lstStyle/>
          <a:p>
            <a:pPr marL="0" indent="0">
              <a:buNone/>
            </a:pPr>
            <a:endParaRPr lang="en-GB" b="1" dirty="0">
              <a:latin typeface="Arial" panose="020B0604020202020204" pitchFamily="34" charset="0"/>
              <a:cs typeface="Arial" panose="020B0604020202020204" pitchFamily="34" charset="0"/>
            </a:endParaRPr>
          </a:p>
          <a:p>
            <a:pPr marL="0" indent="0" algn="just">
              <a:spcBef>
                <a:spcPts val="0"/>
              </a:spcBef>
              <a:buNone/>
            </a:pPr>
            <a:r>
              <a:rPr lang="en-US" dirty="0">
                <a:latin typeface="Arial" panose="020B0604020202020204" pitchFamily="34" charset="0"/>
              </a:rPr>
              <a:t>The</a:t>
            </a:r>
            <a:r>
              <a:rPr lang="en-US" dirty="0">
                <a:effectLst/>
                <a:latin typeface="Arial" panose="020B0604020202020204" pitchFamily="34" charset="0"/>
              </a:rPr>
              <a:t> successful entrepreneur possesses a combination of traits that show both innovation and leadership qualities:</a:t>
            </a:r>
            <a:endParaRPr lang="en-GB" b="1" u="sng" dirty="0">
              <a:latin typeface="Arial" panose="020B0604020202020204" pitchFamily="34" charset="0"/>
              <a:cs typeface="Arial" panose="020B0604020202020204" pitchFamily="34" charset="0"/>
            </a:endParaRPr>
          </a:p>
          <a:p>
            <a:pPr algn="just">
              <a:spcBef>
                <a:spcPts val="600"/>
              </a:spcBef>
            </a:pPr>
            <a:r>
              <a:rPr lang="en-US" dirty="0">
                <a:effectLst/>
                <a:latin typeface="Arial" panose="020B0604020202020204" pitchFamily="34" charset="0"/>
              </a:rPr>
              <a:t>Ambition;</a:t>
            </a:r>
          </a:p>
          <a:p>
            <a:pPr algn="just">
              <a:spcBef>
                <a:spcPts val="0"/>
              </a:spcBef>
            </a:pPr>
            <a:r>
              <a:rPr lang="en-US" altLang="bg-BG" sz="2400" dirty="0">
                <a:latin typeface="Arial" panose="020B0604020202020204" pitchFamily="34" charset="0"/>
                <a:cs typeface="Arial" panose="020B0604020202020204" pitchFamily="34" charset="0"/>
              </a:rPr>
              <a:t>Enthusiasm</a:t>
            </a:r>
            <a:r>
              <a:rPr lang="en-US" altLang="bg-BG" dirty="0">
                <a:latin typeface="Arial" panose="020B0604020202020204" pitchFamily="34" charset="0"/>
                <a:cs typeface="Arial" panose="020B0604020202020204" pitchFamily="34" charset="0"/>
              </a:rPr>
              <a:t>;</a:t>
            </a:r>
          </a:p>
          <a:p>
            <a:pPr algn="just">
              <a:spcBef>
                <a:spcPts val="0"/>
              </a:spcBef>
            </a:pPr>
            <a:r>
              <a:rPr lang="en-US" altLang="bg-BG" sz="2400" dirty="0">
                <a:latin typeface="Arial" panose="020B0604020202020204" pitchFamily="34" charset="0"/>
                <a:cs typeface="Arial" panose="020B0604020202020204" pitchFamily="34" charset="0"/>
              </a:rPr>
              <a:t>Creativity;</a:t>
            </a:r>
          </a:p>
          <a:p>
            <a:pPr algn="just">
              <a:spcBef>
                <a:spcPts val="0"/>
              </a:spcBef>
            </a:pPr>
            <a:r>
              <a:rPr lang="en-US" altLang="bg-BG" dirty="0">
                <a:latin typeface="Arial" panose="020B0604020202020204" pitchFamily="34" charset="0"/>
                <a:cs typeface="Arial" panose="020B0604020202020204" pitchFamily="34" charset="0"/>
              </a:rPr>
              <a:t>Problem-solving;</a:t>
            </a:r>
            <a:endParaRPr lang="en-US" altLang="bg-BG" sz="2400" dirty="0">
              <a:latin typeface="Arial" panose="020B0604020202020204" pitchFamily="34" charset="0"/>
              <a:cs typeface="Arial" panose="020B0604020202020204" pitchFamily="34" charset="0"/>
            </a:endParaRPr>
          </a:p>
          <a:p>
            <a:pPr algn="just">
              <a:spcBef>
                <a:spcPts val="0"/>
              </a:spcBef>
            </a:pPr>
            <a:r>
              <a:rPr lang="en-US" altLang="bg-BG" dirty="0">
                <a:latin typeface="Arial" panose="020B0604020202020204" pitchFamily="34" charset="0"/>
                <a:cs typeface="Arial" panose="020B0604020202020204" pitchFamily="34" charset="0"/>
              </a:rPr>
              <a:t>Decision-making;</a:t>
            </a:r>
          </a:p>
          <a:p>
            <a:pPr algn="just">
              <a:spcBef>
                <a:spcPts val="0"/>
              </a:spcBef>
            </a:pPr>
            <a:r>
              <a:rPr lang="en-US" dirty="0">
                <a:effectLst/>
                <a:latin typeface="Arial" panose="020B0604020202020204" pitchFamily="34" charset="0"/>
              </a:rPr>
              <a:t>Perseverance;</a:t>
            </a:r>
          </a:p>
          <a:p>
            <a:pPr algn="just">
              <a:spcBef>
                <a:spcPts val="0"/>
              </a:spcBef>
            </a:pPr>
            <a:r>
              <a:rPr lang="en-US" altLang="bg-BG" sz="2400" dirty="0">
                <a:latin typeface="Arial" panose="020B0604020202020204" pitchFamily="34" charset="0"/>
                <a:cs typeface="Arial" panose="020B0604020202020204" pitchFamily="34" charset="0"/>
              </a:rPr>
              <a:t>Discipline.</a:t>
            </a:r>
          </a:p>
        </p:txBody>
      </p:sp>
      <p:pic>
        <p:nvPicPr>
          <p:cNvPr id="4" name="Picture 2"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826865"/>
            <a:ext cx="2209800" cy="8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5CDF564-D86F-4CAC-8123-B5B927DCA0A7}"/>
              </a:ext>
            </a:extLst>
          </p:cNvPr>
          <p:cNvSpPr>
            <a:spLocks noGrp="1"/>
          </p:cNvSpPr>
          <p:nvPr>
            <p:ph type="title"/>
          </p:nvPr>
        </p:nvSpPr>
        <p:spPr>
          <a:xfrm>
            <a:off x="695400" y="1097182"/>
            <a:ext cx="9008298" cy="378398"/>
          </a:xfrm>
        </p:spPr>
        <p:txBody>
          <a:bodyPr/>
          <a:lstStyle/>
          <a:p>
            <a:pPr lvl="0"/>
            <a:r>
              <a:rPr lang="en-US" sz="2800" dirty="0">
                <a:latin typeface="Arial" panose="020B0604020202020204" pitchFamily="34" charset="0"/>
                <a:cs typeface="Arial" panose="020B0604020202020204" pitchFamily="34" charset="0"/>
              </a:rPr>
              <a:t>Characteristics of an entrepreneur</a:t>
            </a:r>
          </a:p>
        </p:txBody>
      </p:sp>
      <p:pic>
        <p:nvPicPr>
          <p:cNvPr id="6" name="Картина 5" descr="Картина, която съдържа текст&#10;&#10;Описанието е генерирано автоматично">
            <a:extLst>
              <a:ext uri="{FF2B5EF4-FFF2-40B4-BE49-F238E27FC236}">
                <a16:creationId xmlns:a16="http://schemas.microsoft.com/office/drawing/2014/main" id="{3D90C3C0-980B-404F-A373-A02247B14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195" y="2852936"/>
            <a:ext cx="6611981" cy="3672408"/>
          </a:xfrm>
          <a:prstGeom prst="rect">
            <a:avLst/>
          </a:prstGeom>
        </p:spPr>
      </p:pic>
    </p:spTree>
    <p:extLst>
      <p:ext uri="{BB962C8B-B14F-4D97-AF65-F5344CB8AC3E}">
        <p14:creationId xmlns:p14="http://schemas.microsoft.com/office/powerpoint/2010/main" val="2576319200"/>
      </p:ext>
    </p:extLst>
  </p:cSld>
  <p:clrMapOvr>
    <a:masterClrMapping/>
  </p:clrMapOvr>
  <p:transition spd="slow">
    <p:pull/>
  </p:transition>
</p:sld>
</file>

<file path=ppt/theme/theme1.xml><?xml version="1.0" encoding="utf-8"?>
<a:theme xmlns:a="http://schemas.openxmlformats.org/drawingml/2006/main" name="ICT-TEX-Course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with info.pptx" id="{C9B4EDE3-46DA-45E1-8BA3-AF33F848E530}" vid="{D3DA44B2-A564-4FAE-B029-2D7C878D20EE}"/>
    </a:ext>
  </a:extLst>
</a:theme>
</file>

<file path=ppt/theme/theme2.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ICT-TEX-Course presentation Template</Template>
  <TotalTime>1344</TotalTime>
  <Words>1597</Words>
  <Application>Microsoft Office PowerPoint</Application>
  <PresentationFormat>Широк екран</PresentationFormat>
  <Paragraphs>180</Paragraphs>
  <Slides>32</Slides>
  <Notes>12</Notes>
  <HiddenSlides>0</HiddenSlides>
  <MMClips>0</MMClips>
  <ScaleCrop>false</ScaleCrop>
  <HeadingPairs>
    <vt:vector size="6" baseType="variant">
      <vt:variant>
        <vt:lpstr>Използвани шрифтове</vt:lpstr>
      </vt:variant>
      <vt:variant>
        <vt:i4>5</vt:i4>
      </vt:variant>
      <vt:variant>
        <vt:lpstr>Тема</vt:lpstr>
      </vt:variant>
      <vt:variant>
        <vt:i4>1</vt:i4>
      </vt:variant>
      <vt:variant>
        <vt:lpstr>Заглавия на слайдовете</vt:lpstr>
      </vt:variant>
      <vt:variant>
        <vt:i4>32</vt:i4>
      </vt:variant>
    </vt:vector>
  </HeadingPairs>
  <TitlesOfParts>
    <vt:vector size="38" baseType="lpstr">
      <vt:lpstr>Arial</vt:lpstr>
      <vt:lpstr>Avanti</vt:lpstr>
      <vt:lpstr>Calibri</vt:lpstr>
      <vt:lpstr>Corbel</vt:lpstr>
      <vt:lpstr>Times New Roman</vt:lpstr>
      <vt:lpstr>ICT-TEX-Course presentation Template</vt:lpstr>
      <vt:lpstr>Презентация на PowerPoint</vt:lpstr>
      <vt:lpstr>AGENDA</vt:lpstr>
      <vt:lpstr>Entrepreneurship definition</vt:lpstr>
      <vt:lpstr>Entrepreneur definition</vt:lpstr>
      <vt:lpstr>Entrepreneur and economic development</vt:lpstr>
      <vt:lpstr>Advantages and challenges of being entrepreneur</vt:lpstr>
      <vt:lpstr>Entrepreneurs Vs intrapreneurs</vt:lpstr>
      <vt:lpstr>Entrepreneurs Vs intrapreneurs</vt:lpstr>
      <vt:lpstr>Characteristics of an entrepreneur</vt:lpstr>
      <vt:lpstr>TCI enterprise as a system</vt:lpstr>
      <vt:lpstr>External environment of the TCI enterprise </vt:lpstr>
      <vt:lpstr>Inner factors of the TCI enterprise </vt:lpstr>
      <vt:lpstr>Innovation in TCI</vt:lpstr>
      <vt:lpstr>Invention in TCI</vt:lpstr>
      <vt:lpstr>Invention vs innovation</vt:lpstr>
      <vt:lpstr>Презентация на PowerPoint</vt:lpstr>
      <vt:lpstr>The textile manufacturing process</vt:lpstr>
      <vt:lpstr>TCI share in total manufacturing activities, 2018</vt:lpstr>
      <vt:lpstr>Size of companies (number of employees), share</vt:lpstr>
      <vt:lpstr>Evolution of labour force and productivity per employee</vt:lpstr>
      <vt:lpstr>Employment in the TCI by gender, 2018</vt:lpstr>
      <vt:lpstr>Share of turnover by sector, 2019e</vt:lpstr>
      <vt:lpstr>EU28 yearly evolution of exports to turnover ratio</vt:lpstr>
      <vt:lpstr>Product share by sub-sector</vt:lpstr>
      <vt:lpstr>Презентация на PowerPoint</vt:lpstr>
      <vt:lpstr>Презентация на PowerPoint</vt:lpstr>
      <vt:lpstr>Презентация на PowerPoint</vt:lpstr>
      <vt:lpstr>World exports of textile</vt:lpstr>
      <vt:lpstr>World exports of clothing</vt:lpstr>
      <vt:lpstr>EU exports by product</vt:lpstr>
      <vt:lpstr>Questions for discussion</vt:lpstr>
      <vt:lpstr>Презентация на PowerPoint</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TOPICS THAT SHOULD INCLUDE THE PRESENTATION OF EACH PARTNER</dc:title>
  <dc:creator>private</dc:creator>
  <cp:lastModifiedBy>Dimcho Dimov</cp:lastModifiedBy>
  <cp:revision>159</cp:revision>
  <dcterms:created xsi:type="dcterms:W3CDTF">2020-11-18T13:31:09Z</dcterms:created>
  <dcterms:modified xsi:type="dcterms:W3CDTF">2021-06-18T08:40:09Z</dcterms:modified>
</cp:coreProperties>
</file>