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58" r:id="rId2"/>
    <p:sldId id="362" r:id="rId3"/>
    <p:sldId id="334" r:id="rId4"/>
    <p:sldId id="283" r:id="rId5"/>
    <p:sldId id="363" r:id="rId6"/>
    <p:sldId id="375" r:id="rId7"/>
    <p:sldId id="365" r:id="rId8"/>
    <p:sldId id="346" r:id="rId9"/>
    <p:sldId id="374" r:id="rId10"/>
    <p:sldId id="367" r:id="rId11"/>
    <p:sldId id="376" r:id="rId12"/>
    <p:sldId id="370" r:id="rId13"/>
    <p:sldId id="371" r:id="rId14"/>
    <p:sldId id="368" r:id="rId15"/>
    <p:sldId id="380" r:id="rId16"/>
    <p:sldId id="377" r:id="rId17"/>
    <p:sldId id="382" r:id="rId18"/>
    <p:sldId id="395" r:id="rId19"/>
    <p:sldId id="393" r:id="rId20"/>
    <p:sldId id="384" r:id="rId21"/>
    <p:sldId id="394" r:id="rId22"/>
    <p:sldId id="385" r:id="rId23"/>
    <p:sldId id="378" r:id="rId24"/>
    <p:sldId id="390" r:id="rId25"/>
    <p:sldId id="379" r:id="rId26"/>
    <p:sldId id="387" r:id="rId27"/>
    <p:sldId id="392" r:id="rId28"/>
    <p:sldId id="323" r:id="rId29"/>
    <p:sldId id="389" r:id="rId30"/>
    <p:sldId id="361"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2211" autoAdjust="0"/>
  </p:normalViewPr>
  <p:slideViewPr>
    <p:cSldViewPr>
      <p:cViewPr varScale="1">
        <p:scale>
          <a:sx n="76" d="100"/>
          <a:sy n="76" d="100"/>
        </p:scale>
        <p:origin x="87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may be done independently by the individuals in a group, results being compared afterwards.</a:t>
            </a:r>
            <a:endParaRPr lang="en-US" i="1" dirty="0">
              <a:latin typeface="Arial" panose="020B060402020202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14</a:t>
            </a:fld>
            <a:endParaRPr lang="bg-BG"/>
          </a:p>
        </p:txBody>
      </p:sp>
    </p:spTree>
    <p:extLst>
      <p:ext uri="{BB962C8B-B14F-4D97-AF65-F5344CB8AC3E}">
        <p14:creationId xmlns:p14="http://schemas.microsoft.com/office/powerpoint/2010/main" val="344417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spcBef>
                <a:spcPts val="0"/>
              </a:spcBef>
              <a:buNone/>
            </a:pPr>
            <a:r>
              <a:rPr lang="en-US" dirty="0">
                <a:latin typeface="Arial" panose="020B0604020202020204" pitchFamily="34" charset="0"/>
                <a:cs typeface="Arial" panose="020B0604020202020204" pitchFamily="34" charset="0"/>
              </a:rPr>
              <a:t>You will need to know what others in T&amp;C industry are doing, even if they are not your direct competitors. Trade Associations and your local Chamber of Commerce are good places to start. Use the Internet to find reports and analysis of your industry. This will help you see if experts are predicting a downward or upward trend, any new laws and regulations that you have to conform to and ascertain the general feelings toward the T&amp;C industry.</a:t>
            </a:r>
          </a:p>
          <a:p>
            <a:pPr marL="0" indent="0" algn="just">
              <a:spcBef>
                <a:spcPts val="0"/>
              </a:spcBef>
              <a:buNone/>
            </a:pPr>
            <a:r>
              <a:rPr lang="en-US" dirty="0">
                <a:latin typeface="Arial" panose="020B0604020202020204" pitchFamily="34" charset="0"/>
                <a:cs typeface="Arial" panose="020B0604020202020204" pitchFamily="34" charset="0"/>
              </a:rPr>
              <a:t>There is no one market research source that will answer all of your questions, so you’ll need to get information from multiple sources. Additionally, market research is essential to the ongoing success of your business even after you start. You should never stop learning about your customers, competition, or industry; they are constantly changing.</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17</a:t>
            </a:fld>
            <a:endParaRPr lang="bg-BG"/>
          </a:p>
        </p:txBody>
      </p:sp>
    </p:spTree>
    <p:extLst>
      <p:ext uri="{BB962C8B-B14F-4D97-AF65-F5344CB8AC3E}">
        <p14:creationId xmlns:p14="http://schemas.microsoft.com/office/powerpoint/2010/main" val="10396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18</a:t>
            </a:fld>
            <a:endParaRPr lang="bg-BG"/>
          </a:p>
        </p:txBody>
      </p:sp>
    </p:spTree>
    <p:extLst>
      <p:ext uri="{BB962C8B-B14F-4D97-AF65-F5344CB8AC3E}">
        <p14:creationId xmlns:p14="http://schemas.microsoft.com/office/powerpoint/2010/main" val="183990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19</a:t>
            </a:fld>
            <a:endParaRPr lang="bg-BG"/>
          </a:p>
        </p:txBody>
      </p:sp>
    </p:spTree>
    <p:extLst>
      <p:ext uri="{BB962C8B-B14F-4D97-AF65-F5344CB8AC3E}">
        <p14:creationId xmlns:p14="http://schemas.microsoft.com/office/powerpoint/2010/main" val="49481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advantage of finding your own niche is less competition. They need to be where their target customers are, and where there is a healthy amount of competition. If there are a few competitors, it means that there is a market and a need for your type of product and concept. You can always tweak your concept, values, business strategies and products to differentiate yourself from the others. By doing this, startups will increase their chances of growing.</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21</a:t>
            </a:fld>
            <a:endParaRPr lang="bg-BG"/>
          </a:p>
        </p:txBody>
      </p:sp>
    </p:spTree>
    <p:extLst>
      <p:ext uri="{BB962C8B-B14F-4D97-AF65-F5344CB8AC3E}">
        <p14:creationId xmlns:p14="http://schemas.microsoft.com/office/powerpoint/2010/main" val="331231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spcBef>
                <a:spcPts val="0"/>
              </a:spcBef>
              <a:buNone/>
            </a:pPr>
            <a:r>
              <a:rPr lang="en-US" dirty="0">
                <a:latin typeface="Arial" panose="020B0604020202020204" pitchFamily="34" charset="0"/>
                <a:cs typeface="Arial" panose="020B0604020202020204" pitchFamily="34" charset="0"/>
              </a:rPr>
              <a:t>Use the web to conduct a search on popular business listings in the fashion market. Assess how your offerings compare to your competitors. </a:t>
            </a:r>
          </a:p>
          <a:p>
            <a:pPr marL="0" algn="just">
              <a:spcBef>
                <a:spcPts val="0"/>
              </a:spcBef>
            </a:pPr>
            <a:r>
              <a:rPr lang="en-US" dirty="0">
                <a:latin typeface="Arial" panose="020B0604020202020204" pitchFamily="34" charset="0"/>
                <a:cs typeface="Arial" panose="020B0604020202020204" pitchFamily="34" charset="0"/>
              </a:rPr>
              <a:t>How can you work that into your marketing plan to set you apart from the competition? </a:t>
            </a:r>
          </a:p>
          <a:p>
            <a:pPr marL="0" algn="just">
              <a:spcBef>
                <a:spcPts val="0"/>
              </a:spcBef>
            </a:pPr>
            <a:r>
              <a:rPr lang="en-US" dirty="0">
                <a:latin typeface="Arial" panose="020B0604020202020204" pitchFamily="34" charset="0"/>
                <a:cs typeface="Arial" panose="020B0604020202020204" pitchFamily="34" charset="0"/>
              </a:rPr>
              <a:t>Is your competition only local (for example, with a boutique shop) or is it global (any products that can be shipped or services that can be done remotely can get to your customers from anywhere in the world)?</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22</a:t>
            </a:fld>
            <a:endParaRPr lang="bg-BG"/>
          </a:p>
        </p:txBody>
      </p:sp>
    </p:spTree>
    <p:extLst>
      <p:ext uri="{BB962C8B-B14F-4D97-AF65-F5344CB8AC3E}">
        <p14:creationId xmlns:p14="http://schemas.microsoft.com/office/powerpoint/2010/main" val="1827981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30.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614721" y="6369439"/>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66663" y="6373964"/>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115715" y="6373964"/>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76990" y="6378489"/>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sYdaa02CS5E?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7innovation.net/2013/11/13/process-innovation-zara/"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ReM1uqmVfP0?feature=oembed"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DCC47E-0C1C-4006-96C7-0D0EE75D6A76}"/>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4. </a:t>
            </a:r>
            <a:r>
              <a:rPr lang="en-US" sz="3200" b="1" dirty="0">
                <a:solidFill>
                  <a:srgbClr val="C00000"/>
                </a:solidFill>
                <a:latin typeface="Arial" panose="020B0604020202020204" pitchFamily="34" charset="0"/>
                <a:cs typeface="Arial" panose="020B0604020202020204" pitchFamily="34" charset="0"/>
              </a:rPr>
              <a:t>TCI ENVIORNMENT FOR ENTREPRENEURS </a:t>
            </a: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298069"/>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07121" y="1728873"/>
            <a:ext cx="10964312" cy="4137028"/>
          </a:xfrm>
        </p:spPr>
        <p:txBody>
          <a:bodyPr/>
          <a:lstStyle/>
          <a:p>
            <a:pPr marL="0" indent="0" algn="just">
              <a:buNone/>
            </a:pPr>
            <a:r>
              <a:rPr lang="en-US" sz="2400" b="1" dirty="0">
                <a:latin typeface="Arial" panose="020B0604020202020204" pitchFamily="34" charset="0"/>
                <a:cs typeface="Arial" panose="020B0604020202020204" pitchFamily="34" charset="0"/>
              </a:rPr>
              <a:t>Opportunity</a:t>
            </a:r>
            <a:r>
              <a:rPr lang="en-US" sz="2400" dirty="0">
                <a:latin typeface="Arial" panose="020B0604020202020204" pitchFamily="34" charset="0"/>
                <a:cs typeface="Arial" panose="020B0604020202020204" pitchFamily="34" charset="0"/>
              </a:rPr>
              <a:t> is any </a:t>
            </a:r>
            <a:r>
              <a:rPr lang="en-US" sz="2400" dirty="0" err="1">
                <a:latin typeface="Arial" panose="020B0604020202020204" pitchFamily="34" charset="0"/>
                <a:cs typeface="Arial" panose="020B0604020202020204" pitchFamily="34" charset="0"/>
              </a:rPr>
              <a:t>favourable</a:t>
            </a:r>
            <a:r>
              <a:rPr lang="en-US" sz="2400" dirty="0">
                <a:latin typeface="Arial" panose="020B0604020202020204" pitchFamily="34" charset="0"/>
                <a:cs typeface="Arial" panose="020B0604020202020204" pitchFamily="34" charset="0"/>
              </a:rPr>
              <a:t> situation in the </a:t>
            </a:r>
            <a:r>
              <a:rPr lang="en-US" sz="2400" dirty="0" err="1">
                <a:latin typeface="Arial" panose="020B0604020202020204" pitchFamily="34" charset="0"/>
                <a:cs typeface="Arial" panose="020B0604020202020204" pitchFamily="34" charset="0"/>
              </a:rPr>
              <a:t>organisation's</a:t>
            </a:r>
            <a:r>
              <a:rPr lang="en-US" sz="2400" dirty="0">
                <a:latin typeface="Arial" panose="020B0604020202020204" pitchFamily="34" charset="0"/>
                <a:cs typeface="Arial" panose="020B0604020202020204" pitchFamily="34" charset="0"/>
              </a:rPr>
              <a:t> environment. It is usually a trend or change of some kind or an overlooked need that increases demand for a product or service and permits the firm to enhance its position by supplying it.</a:t>
            </a:r>
          </a:p>
          <a:p>
            <a:pPr marL="0" indent="0" algn="just">
              <a:spcBef>
                <a:spcPts val="600"/>
              </a:spcBef>
              <a:buNone/>
            </a:pPr>
            <a:r>
              <a:rPr lang="en-US" sz="2400" b="1" dirty="0">
                <a:latin typeface="Arial" panose="020B0604020202020204" pitchFamily="34" charset="0"/>
                <a:cs typeface="Arial" panose="020B0604020202020204" pitchFamily="34" charset="0"/>
              </a:rPr>
              <a:t>Threats</a:t>
            </a:r>
            <a:r>
              <a:rPr lang="en-US" sz="2400" dirty="0">
                <a:latin typeface="Arial" panose="020B0604020202020204" pitchFamily="34" charset="0"/>
                <a:cs typeface="Arial" panose="020B0604020202020204" pitchFamily="34" charset="0"/>
              </a:rPr>
              <a:t> are anything that could cause damage to your organization, venture, or product. This could include anything from other companies (who might intrude on your market), to supply shortages (which might prevent you from manufacturing a product).</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72C4B25C-80E8-47F9-ABBB-3027775424D6}"/>
              </a:ext>
            </a:extLst>
          </p:cNvPr>
          <p:cNvSpPr>
            <a:spLocks noGrp="1"/>
          </p:cNvSpPr>
          <p:nvPr>
            <p:ph type="title"/>
          </p:nvPr>
        </p:nvSpPr>
        <p:spPr>
          <a:xfrm>
            <a:off x="707121" y="750279"/>
            <a:ext cx="8970536" cy="1027113"/>
          </a:xfrm>
        </p:spPr>
        <p:txBody>
          <a:bodyPr/>
          <a:lstStyle/>
          <a:p>
            <a:pPr lvl="0"/>
            <a:r>
              <a:rPr lang="en-US" sz="2800" dirty="0">
                <a:latin typeface="Arial" panose="020B0604020202020204" pitchFamily="34" charset="0"/>
                <a:cs typeface="Arial" panose="020B0604020202020204" pitchFamily="34" charset="0"/>
              </a:rPr>
              <a:t>Opportunities and threats of the TCI environment</a:t>
            </a:r>
            <a:endParaRPr lang="en-US" sz="2800" dirty="0">
              <a:solidFill>
                <a:srgbClr val="0078FA"/>
              </a:solidFill>
              <a:latin typeface="Arial" panose="020B0604020202020204" pitchFamily="34" charset="0"/>
              <a:cs typeface="Arial" panose="020B0604020202020204" pitchFamily="34" charset="0"/>
            </a:endParaRPr>
          </a:p>
        </p:txBody>
      </p:sp>
      <p:pic>
        <p:nvPicPr>
          <p:cNvPr id="5" name="Картина 4" descr="Картина, която съдържа текст, графична колекция&#10;&#10;Описанието е генерирано автоматично">
            <a:extLst>
              <a:ext uri="{FF2B5EF4-FFF2-40B4-BE49-F238E27FC236}">
                <a16:creationId xmlns:a16="http://schemas.microsoft.com/office/drawing/2014/main" id="{414EAD35-0F25-4BB2-8AC0-9FC8A2FA6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2408" y="4498971"/>
            <a:ext cx="4007768" cy="2036447"/>
          </a:xfrm>
          <a:prstGeom prst="rect">
            <a:avLst/>
          </a:prstGeom>
        </p:spPr>
      </p:pic>
    </p:spTree>
    <p:extLst>
      <p:ext uri="{BB962C8B-B14F-4D97-AF65-F5344CB8AC3E}">
        <p14:creationId xmlns:p14="http://schemas.microsoft.com/office/powerpoint/2010/main" val="153359287"/>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авоъгълник 10">
            <a:extLst>
              <a:ext uri="{FF2B5EF4-FFF2-40B4-BE49-F238E27FC236}">
                <a16:creationId xmlns:a16="http://schemas.microsoft.com/office/drawing/2014/main" id="{BEA27E42-A067-45F8-BA0E-48C306A2794D}"/>
              </a:ext>
            </a:extLst>
          </p:cNvPr>
          <p:cNvSpPr/>
          <p:nvPr/>
        </p:nvSpPr>
        <p:spPr>
          <a:xfrm>
            <a:off x="1415480" y="2996952"/>
            <a:ext cx="4320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Правоъгълник 11">
            <a:extLst>
              <a:ext uri="{FF2B5EF4-FFF2-40B4-BE49-F238E27FC236}">
                <a16:creationId xmlns:a16="http://schemas.microsoft.com/office/drawing/2014/main" id="{525DF07F-17D4-47ED-B57A-E1E47A98411F}"/>
              </a:ext>
            </a:extLst>
          </p:cNvPr>
          <p:cNvSpPr/>
          <p:nvPr/>
        </p:nvSpPr>
        <p:spPr>
          <a:xfrm>
            <a:off x="3790885" y="3032956"/>
            <a:ext cx="4320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Правоъгълник 12">
            <a:extLst>
              <a:ext uri="{FF2B5EF4-FFF2-40B4-BE49-F238E27FC236}">
                <a16:creationId xmlns:a16="http://schemas.microsoft.com/office/drawing/2014/main" id="{8FC0044E-4846-4B9C-B5C2-7231B2377984}"/>
              </a:ext>
            </a:extLst>
          </p:cNvPr>
          <p:cNvSpPr/>
          <p:nvPr/>
        </p:nvSpPr>
        <p:spPr>
          <a:xfrm>
            <a:off x="6356756" y="3043240"/>
            <a:ext cx="4320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Правоъгълник 13">
            <a:extLst>
              <a:ext uri="{FF2B5EF4-FFF2-40B4-BE49-F238E27FC236}">
                <a16:creationId xmlns:a16="http://schemas.microsoft.com/office/drawing/2014/main" id="{9B07FD1B-0DBC-4156-861B-FCB4517C6876}"/>
              </a:ext>
            </a:extLst>
          </p:cNvPr>
          <p:cNvSpPr/>
          <p:nvPr/>
        </p:nvSpPr>
        <p:spPr>
          <a:xfrm>
            <a:off x="8803558" y="3076384"/>
            <a:ext cx="4320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Картина 2" descr="Картина, която съдържа маса&#10;&#10;Описанието е генерирано автоматично">
            <a:extLst>
              <a:ext uri="{FF2B5EF4-FFF2-40B4-BE49-F238E27FC236}">
                <a16:creationId xmlns:a16="http://schemas.microsoft.com/office/drawing/2014/main" id="{CF3058B8-6A78-4326-B4C0-0AB209FAE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495" y="1906340"/>
            <a:ext cx="5594681" cy="4124795"/>
          </a:xfrm>
          <a:prstGeom prst="rect">
            <a:avLst/>
          </a:prstGeom>
        </p:spPr>
      </p:pic>
      <p:sp>
        <p:nvSpPr>
          <p:cNvPr id="8" name="Title 1">
            <a:extLst>
              <a:ext uri="{FF2B5EF4-FFF2-40B4-BE49-F238E27FC236}">
                <a16:creationId xmlns:a16="http://schemas.microsoft.com/office/drawing/2014/main" id="{094AB6B4-40BC-4C19-8682-3697C6BAD71C}"/>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Blue Ocean Strategy</a:t>
            </a:r>
          </a:p>
        </p:txBody>
      </p:sp>
      <p:sp>
        <p:nvSpPr>
          <p:cNvPr id="9" name="Текстово поле 8">
            <a:extLst>
              <a:ext uri="{FF2B5EF4-FFF2-40B4-BE49-F238E27FC236}">
                <a16:creationId xmlns:a16="http://schemas.microsoft.com/office/drawing/2014/main" id="{33A273DF-AD0B-4489-93CD-E327DF63331B}"/>
              </a:ext>
            </a:extLst>
          </p:cNvPr>
          <p:cNvSpPr txBox="1"/>
          <p:nvPr/>
        </p:nvSpPr>
        <p:spPr>
          <a:xfrm>
            <a:off x="8328248" y="6453336"/>
            <a:ext cx="3721968" cy="261610"/>
          </a:xfrm>
          <a:prstGeom prst="rect">
            <a:avLst/>
          </a:prstGeom>
          <a:noFill/>
        </p:spPr>
        <p:txBody>
          <a:bodyPr wrap="square" rtlCol="0">
            <a:spAutoFit/>
          </a:bodyPr>
          <a:lstStyle/>
          <a:p>
            <a:r>
              <a:rPr lang="en-US" sz="1100" dirty="0"/>
              <a:t>Source: www.business-to-you.com/blue-ocean-strategy/</a:t>
            </a:r>
            <a:endParaRPr lang="bg-BG" sz="1100" dirty="0"/>
          </a:p>
        </p:txBody>
      </p:sp>
      <p:pic>
        <p:nvPicPr>
          <p:cNvPr id="2" name="Онлайн мултимедия 1" title="The Explainer: Blue Ocean Strategy">
            <a:hlinkClick r:id="" action="ppaction://media"/>
            <a:extLst>
              <a:ext uri="{FF2B5EF4-FFF2-40B4-BE49-F238E27FC236}">
                <a16:creationId xmlns:a16="http://schemas.microsoft.com/office/drawing/2014/main" id="{D2F3796A-FCBE-439C-A3AD-94BD492CE23F}"/>
              </a:ext>
            </a:extLst>
          </p:cNvPr>
          <p:cNvPicPr>
            <a:picLocks noRot="1" noChangeAspect="1"/>
          </p:cNvPicPr>
          <p:nvPr>
            <a:videoFile r:link="rId1"/>
          </p:nvPr>
        </p:nvPicPr>
        <p:blipFill>
          <a:blip r:embed="rId5"/>
          <a:stretch>
            <a:fillRect/>
          </a:stretch>
        </p:blipFill>
        <p:spPr>
          <a:xfrm>
            <a:off x="698793" y="2691977"/>
            <a:ext cx="4460673" cy="2520280"/>
          </a:xfrm>
          <a:prstGeom prst="rect">
            <a:avLst/>
          </a:prstGeom>
        </p:spPr>
      </p:pic>
    </p:spTree>
    <p:extLst>
      <p:ext uri="{BB962C8B-B14F-4D97-AF65-F5344CB8AC3E}">
        <p14:creationId xmlns:p14="http://schemas.microsoft.com/office/powerpoint/2010/main" val="23894925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191" y="1767750"/>
            <a:ext cx="10964312" cy="4137028"/>
          </a:xfrm>
        </p:spPr>
        <p:txBody>
          <a:bodyPr/>
          <a:lstStyle/>
          <a:p>
            <a:pPr marL="0" indent="0">
              <a:buNone/>
            </a:pPr>
            <a:r>
              <a:rPr lang="en-GB" dirty="0">
                <a:latin typeface="Arial" panose="020B0604020202020204" pitchFamily="34" charset="0"/>
                <a:cs typeface="Arial" panose="020B0604020202020204" pitchFamily="34" charset="0"/>
              </a:rPr>
              <a:t>Give examples for some of the current TCI environmental trends:</a:t>
            </a:r>
            <a:endParaRPr lang="en-GB" sz="21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introduction of a better alternative for an impersonal apparel product, incl. f</a:t>
            </a:r>
            <a:r>
              <a:rPr lang="pl-PL" sz="2400" dirty="0">
                <a:latin typeface="Arial" panose="020B0604020202020204" pitchFamily="34" charset="0"/>
                <a:cs typeface="Arial" panose="020B0604020202020204" pitchFamily="34" charset="0"/>
              </a:rPr>
              <a:t>ast fashion</a:t>
            </a:r>
            <a:r>
              <a:rPr lang="en-US" sz="2400" dirty="0">
                <a:latin typeface="Arial" panose="020B0604020202020204" pitchFamily="34" charset="0"/>
                <a:cs typeface="Arial" panose="020B0604020202020204" pitchFamily="34" charset="0"/>
              </a:rPr>
              <a:t> development and apparel and fabrics p</a:t>
            </a:r>
            <a:r>
              <a:rPr lang="pl-PL" sz="2400" dirty="0">
                <a:latin typeface="Arial" panose="020B0604020202020204" pitchFamily="34" charset="0"/>
                <a:cs typeface="Arial" panose="020B0604020202020204" pitchFamily="34" charset="0"/>
              </a:rPr>
              <a:t>ersonalization</a:t>
            </a:r>
            <a:r>
              <a:rPr lang="en-US" sz="2400" dirty="0">
                <a:latin typeface="Arial" panose="020B0604020202020204" pitchFamily="34" charset="0"/>
                <a:cs typeface="Arial" panose="020B0604020202020204" pitchFamily="34" charset="0"/>
              </a:rPr>
              <a:t>.</a:t>
            </a:r>
          </a:p>
          <a:p>
            <a:r>
              <a:rPr lang="pl-PL" sz="2400" dirty="0">
                <a:latin typeface="Arial" panose="020B0604020202020204" pitchFamily="34" charset="0"/>
                <a:cs typeface="Arial" panose="020B0604020202020204" pitchFamily="34" charset="0"/>
              </a:rPr>
              <a:t>Gender/Generation </a:t>
            </a:r>
            <a:r>
              <a:rPr lang="en-US" sz="2400" dirty="0">
                <a:latin typeface="Arial" panose="020B0604020202020204" pitchFamily="34" charset="0"/>
                <a:cs typeface="Arial" panose="020B0604020202020204" pitchFamily="34" charset="0"/>
              </a:rPr>
              <a:t>f</a:t>
            </a:r>
            <a:r>
              <a:rPr lang="pl-PL" sz="2400" dirty="0">
                <a:latin typeface="Arial" panose="020B0604020202020204" pitchFamily="34" charset="0"/>
                <a:cs typeface="Arial" panose="020B0604020202020204" pitchFamily="34" charset="0"/>
              </a:rPr>
              <a:t>eatures</a:t>
            </a:r>
            <a:r>
              <a:rPr lang="en-US" sz="2400" dirty="0">
                <a:latin typeface="Arial" panose="020B0604020202020204" pitchFamily="34" charset="0"/>
                <a:cs typeface="Arial" panose="020B0604020202020204" pitchFamily="34" charset="0"/>
              </a:rPr>
              <a:t> of textile and clothing, incl. </a:t>
            </a:r>
            <a:r>
              <a:rPr lang="pl-PL" sz="2400" dirty="0">
                <a:latin typeface="Arial" panose="020B0604020202020204" pitchFamily="34" charset="0"/>
                <a:cs typeface="Arial" panose="020B0604020202020204" pitchFamily="34" charset="0"/>
              </a:rPr>
              <a:t>Generation X</a:t>
            </a:r>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Generation Y</a:t>
            </a:r>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Generation Z</a:t>
            </a:r>
            <a:r>
              <a:rPr lang="en-US" sz="2400" dirty="0">
                <a:latin typeface="Arial" panose="020B0604020202020204" pitchFamily="34" charset="0"/>
                <a:cs typeface="Arial" panose="020B0604020202020204" pitchFamily="34" charset="0"/>
              </a:rPr>
              <a:t>.</a:t>
            </a:r>
          </a:p>
          <a:p>
            <a:r>
              <a:rPr lang="pl-PL" sz="2400" dirty="0">
                <a:latin typeface="Arial" panose="020B0604020202020204" pitchFamily="34" charset="0"/>
                <a:cs typeface="Arial" panose="020B0604020202020204" pitchFamily="34" charset="0"/>
              </a:rPr>
              <a:t>New laws </a:t>
            </a:r>
            <a:r>
              <a:rPr lang="en-US" sz="2400" dirty="0">
                <a:latin typeface="Arial" panose="020B0604020202020204" pitchFamily="34" charset="0"/>
                <a:cs typeface="Arial" panose="020B0604020202020204" pitchFamily="34" charset="0"/>
              </a:rPr>
              <a:t>for clean environment production of fabrics.</a:t>
            </a:r>
          </a:p>
          <a:p>
            <a:r>
              <a:rPr lang="en-US" sz="2400" dirty="0">
                <a:latin typeface="Arial" panose="020B0604020202020204" pitchFamily="34" charset="0"/>
                <a:cs typeface="Arial" panose="020B0604020202020204" pitchFamily="34" charset="0"/>
              </a:rPr>
              <a:t>Growing digitalization of the economy and apparel o</a:t>
            </a:r>
            <a:r>
              <a:rPr lang="pl-PL" sz="2400" dirty="0">
                <a:latin typeface="Arial" panose="020B0604020202020204" pitchFamily="34" charset="0"/>
                <a:cs typeface="Arial" panose="020B0604020202020204" pitchFamily="34" charset="0"/>
              </a:rPr>
              <a:t>nline shopping</a:t>
            </a:r>
            <a:r>
              <a:rPr lang="en-US" sz="24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Attention to sustainability and circular economy.</a:t>
            </a:r>
          </a:p>
          <a:p>
            <a:r>
              <a:rPr lang="pl-PL" sz="2400" dirty="0">
                <a:latin typeface="Arial" panose="020B0604020202020204" pitchFamily="34" charset="0"/>
                <a:cs typeface="Arial" panose="020B0604020202020204" pitchFamily="34" charset="0"/>
              </a:rPr>
              <a:t>Use of artificial intelligence</a:t>
            </a:r>
            <a:r>
              <a:rPr lang="en-US"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Importance of social media and influencers for the apparel design.</a:t>
            </a: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97DF270-8A0F-4532-9B72-F521E752465F}"/>
              </a:ext>
            </a:extLst>
          </p:cNvPr>
          <p:cNvSpPr>
            <a:spLocks noGrp="1"/>
          </p:cNvSpPr>
          <p:nvPr>
            <p:ph type="title"/>
          </p:nvPr>
        </p:nvSpPr>
        <p:spPr>
          <a:xfrm>
            <a:off x="707121" y="750279"/>
            <a:ext cx="8970536" cy="1027113"/>
          </a:xfrm>
        </p:spPr>
        <p:txBody>
          <a:bodyPr/>
          <a:lstStyle/>
          <a:p>
            <a:pPr lvl="0"/>
            <a:r>
              <a:rPr lang="en-US" sz="2800" dirty="0">
                <a:latin typeface="Arial" panose="020B0604020202020204" pitchFamily="34" charset="0"/>
                <a:cs typeface="Arial" panose="020B0604020202020204" pitchFamily="34" charset="0"/>
              </a:rPr>
              <a:t>Assignment 1</a:t>
            </a:r>
            <a:endParaRPr lang="en-US" sz="2800" dirty="0">
              <a:solidFill>
                <a:srgbClr val="0078F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359743"/>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13844" y="1718978"/>
            <a:ext cx="10964312" cy="4137028"/>
          </a:xfrm>
        </p:spPr>
        <p:txBody>
          <a:bodyPr/>
          <a:lstStyle/>
          <a:p>
            <a:pPr marL="0" lvl="1" indent="0">
              <a:spcBef>
                <a:spcPts val="0"/>
              </a:spcBef>
              <a:buNone/>
            </a:pPr>
            <a:r>
              <a:rPr lang="en-GB" sz="2400" dirty="0">
                <a:latin typeface="Arial" panose="020B0604020202020204" pitchFamily="34" charset="0"/>
                <a:cs typeface="Arial" panose="020B0604020202020204" pitchFamily="34" charset="0"/>
              </a:rPr>
              <a:t>Find out some of the TCI environmental trends in the </a:t>
            </a:r>
            <a:r>
              <a:rPr lang="en-US" sz="2400" dirty="0">
                <a:latin typeface="Arial" panose="020B0604020202020204" pitchFamily="34" charset="0"/>
                <a:cs typeface="Arial" panose="020B0604020202020204" pitchFamily="34" charset="0"/>
              </a:rPr>
              <a:t>Zara example: </a:t>
            </a:r>
            <a:r>
              <a:rPr lang="pl-PL" sz="2400" dirty="0">
                <a:latin typeface="Arial" panose="020B0604020202020204" pitchFamily="34" charset="0"/>
                <a:cs typeface="Arial" panose="020B0604020202020204" pitchFamily="34" charset="0"/>
                <a:hlinkClick r:id="rId2"/>
              </a:rPr>
              <a:t>Process Innovation – Zara – 7innovation</a:t>
            </a:r>
            <a:r>
              <a:rPr lang="en-US" sz="2400" dirty="0">
                <a:latin typeface="Arial" panose="020B0604020202020204" pitchFamily="34" charset="0"/>
                <a:cs typeface="Arial" panose="020B0604020202020204" pitchFamily="34" charset="0"/>
              </a:rPr>
              <a:t>. Place the given trends onto the dashboard.</a:t>
            </a:r>
            <a:endParaRPr lang="bg-BG" sz="2400" dirty="0">
              <a:latin typeface="Arial" panose="020B0604020202020204" pitchFamily="34" charset="0"/>
              <a:cs typeface="Arial" panose="020B0604020202020204" pitchFamily="34" charset="0"/>
            </a:endParaRPr>
          </a:p>
          <a:p>
            <a:pPr marL="0" lvl="1" indent="0">
              <a:spcBef>
                <a:spcPts val="0"/>
              </a:spcBef>
              <a:buNone/>
            </a:pP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Право съединение 4">
            <a:extLst>
              <a:ext uri="{FF2B5EF4-FFF2-40B4-BE49-F238E27FC236}">
                <a16:creationId xmlns:a16="http://schemas.microsoft.com/office/drawing/2014/main" id="{C3C0991F-C477-4B4D-A8F5-3E0F3E14576F}"/>
              </a:ext>
            </a:extLst>
          </p:cNvPr>
          <p:cNvCxnSpPr/>
          <p:nvPr/>
        </p:nvCxnSpPr>
        <p:spPr>
          <a:xfrm>
            <a:off x="5771964" y="3421361"/>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аво съединение 6">
            <a:extLst>
              <a:ext uri="{FF2B5EF4-FFF2-40B4-BE49-F238E27FC236}">
                <a16:creationId xmlns:a16="http://schemas.microsoft.com/office/drawing/2014/main" id="{6ABF3818-3882-4D9D-AD11-266452D70119}"/>
              </a:ext>
            </a:extLst>
          </p:cNvPr>
          <p:cNvCxnSpPr/>
          <p:nvPr/>
        </p:nvCxnSpPr>
        <p:spPr>
          <a:xfrm>
            <a:off x="4511824" y="4717505"/>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Текстово поле 7">
            <a:extLst>
              <a:ext uri="{FF2B5EF4-FFF2-40B4-BE49-F238E27FC236}">
                <a16:creationId xmlns:a16="http://schemas.microsoft.com/office/drawing/2014/main" id="{A5AC9FFF-CCF1-4D28-955E-F05B26B0C284}"/>
              </a:ext>
            </a:extLst>
          </p:cNvPr>
          <p:cNvSpPr txBox="1"/>
          <p:nvPr/>
        </p:nvSpPr>
        <p:spPr>
          <a:xfrm>
            <a:off x="3755740" y="3421361"/>
            <a:ext cx="1368152" cy="323165"/>
          </a:xfrm>
          <a:prstGeom prst="rect">
            <a:avLst/>
          </a:prstGeom>
          <a:noFill/>
        </p:spPr>
        <p:txBody>
          <a:bodyPr wrap="square" rtlCol="0">
            <a:spAutoFit/>
          </a:bodyPr>
          <a:lstStyle/>
          <a:p>
            <a:r>
              <a:rPr lang="en-US" sz="1500" dirty="0"/>
              <a:t>opportunities</a:t>
            </a:r>
            <a:endParaRPr lang="bg-BG" sz="1500" dirty="0"/>
          </a:p>
        </p:txBody>
      </p:sp>
      <p:sp>
        <p:nvSpPr>
          <p:cNvPr id="9" name="Текстово поле 8">
            <a:extLst>
              <a:ext uri="{FF2B5EF4-FFF2-40B4-BE49-F238E27FC236}">
                <a16:creationId xmlns:a16="http://schemas.microsoft.com/office/drawing/2014/main" id="{1A1DA4B8-7735-4BB3-905E-8BD102D676CB}"/>
              </a:ext>
            </a:extLst>
          </p:cNvPr>
          <p:cNvSpPr txBox="1"/>
          <p:nvPr/>
        </p:nvSpPr>
        <p:spPr>
          <a:xfrm>
            <a:off x="6566553" y="5618195"/>
            <a:ext cx="1368152" cy="323165"/>
          </a:xfrm>
          <a:prstGeom prst="rect">
            <a:avLst/>
          </a:prstGeom>
          <a:noFill/>
        </p:spPr>
        <p:txBody>
          <a:bodyPr wrap="square" rtlCol="0">
            <a:spAutoFit/>
          </a:bodyPr>
          <a:lstStyle/>
          <a:p>
            <a:r>
              <a:rPr lang="en-US" sz="1500" dirty="0"/>
              <a:t>weakness</a:t>
            </a:r>
            <a:endParaRPr lang="bg-BG" sz="1500" dirty="0"/>
          </a:p>
        </p:txBody>
      </p:sp>
      <p:sp>
        <p:nvSpPr>
          <p:cNvPr id="10" name="Текстово поле 9">
            <a:extLst>
              <a:ext uri="{FF2B5EF4-FFF2-40B4-BE49-F238E27FC236}">
                <a16:creationId xmlns:a16="http://schemas.microsoft.com/office/drawing/2014/main" id="{92246A93-B0AE-4D89-BCE8-4252B29C3CEC}"/>
              </a:ext>
            </a:extLst>
          </p:cNvPr>
          <p:cNvSpPr txBox="1"/>
          <p:nvPr/>
        </p:nvSpPr>
        <p:spPr>
          <a:xfrm>
            <a:off x="3773741" y="5618196"/>
            <a:ext cx="1571177" cy="323165"/>
          </a:xfrm>
          <a:prstGeom prst="rect">
            <a:avLst/>
          </a:prstGeom>
          <a:noFill/>
        </p:spPr>
        <p:txBody>
          <a:bodyPr wrap="square" rtlCol="0">
            <a:spAutoFit/>
          </a:bodyPr>
          <a:lstStyle/>
          <a:p>
            <a:r>
              <a:rPr lang="en-US" sz="1500" dirty="0"/>
              <a:t>threats</a:t>
            </a:r>
            <a:endParaRPr lang="bg-BG" sz="1500" dirty="0"/>
          </a:p>
        </p:txBody>
      </p:sp>
      <p:sp>
        <p:nvSpPr>
          <p:cNvPr id="11" name="Текстово поле 10">
            <a:extLst>
              <a:ext uri="{FF2B5EF4-FFF2-40B4-BE49-F238E27FC236}">
                <a16:creationId xmlns:a16="http://schemas.microsoft.com/office/drawing/2014/main" id="{E5AC41AD-3110-4736-8F93-D199658B904C}"/>
              </a:ext>
            </a:extLst>
          </p:cNvPr>
          <p:cNvSpPr txBox="1"/>
          <p:nvPr/>
        </p:nvSpPr>
        <p:spPr>
          <a:xfrm>
            <a:off x="6456039" y="3421360"/>
            <a:ext cx="1620181" cy="323165"/>
          </a:xfrm>
          <a:prstGeom prst="rect">
            <a:avLst/>
          </a:prstGeom>
          <a:noFill/>
        </p:spPr>
        <p:txBody>
          <a:bodyPr wrap="square" rtlCol="0">
            <a:spAutoFit/>
          </a:bodyPr>
          <a:lstStyle/>
          <a:p>
            <a:r>
              <a:rPr lang="en-US" sz="1500" dirty="0"/>
              <a:t>strengths</a:t>
            </a:r>
            <a:endParaRPr lang="bg-BG" sz="1500" dirty="0"/>
          </a:p>
        </p:txBody>
      </p:sp>
      <p:pic>
        <p:nvPicPr>
          <p:cNvPr id="12" name="Картина 11">
            <a:extLst>
              <a:ext uri="{FF2B5EF4-FFF2-40B4-BE49-F238E27FC236}">
                <a16:creationId xmlns:a16="http://schemas.microsoft.com/office/drawing/2014/main" id="{E3DEA5E1-D6D7-4A63-9A5A-426F92396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989" y="3773814"/>
            <a:ext cx="431293" cy="457201"/>
          </a:xfrm>
          <a:prstGeom prst="rect">
            <a:avLst/>
          </a:prstGeom>
        </p:spPr>
      </p:pic>
      <p:pic>
        <p:nvPicPr>
          <p:cNvPr id="13" name="Картина 12">
            <a:extLst>
              <a:ext uri="{FF2B5EF4-FFF2-40B4-BE49-F238E27FC236}">
                <a16:creationId xmlns:a16="http://schemas.microsoft.com/office/drawing/2014/main" id="{CCED4669-F47F-4140-83C2-6A575F22B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476" y="3773814"/>
            <a:ext cx="431293" cy="457201"/>
          </a:xfrm>
          <a:prstGeom prst="rect">
            <a:avLst/>
          </a:prstGeom>
        </p:spPr>
      </p:pic>
      <p:pic>
        <p:nvPicPr>
          <p:cNvPr id="14" name="Картина 13">
            <a:extLst>
              <a:ext uri="{FF2B5EF4-FFF2-40B4-BE49-F238E27FC236}">
                <a16:creationId xmlns:a16="http://schemas.microsoft.com/office/drawing/2014/main" id="{ACBE92DF-0794-4C58-85AE-B0D32F9501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4746" y="4812068"/>
            <a:ext cx="431293" cy="457201"/>
          </a:xfrm>
          <a:prstGeom prst="rect">
            <a:avLst/>
          </a:prstGeom>
        </p:spPr>
      </p:pic>
      <p:pic>
        <p:nvPicPr>
          <p:cNvPr id="15" name="Картина 14">
            <a:extLst>
              <a:ext uri="{FF2B5EF4-FFF2-40B4-BE49-F238E27FC236}">
                <a16:creationId xmlns:a16="http://schemas.microsoft.com/office/drawing/2014/main" id="{6DF35628-B8D0-425F-9FDC-3A78AE522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5519" y="5389594"/>
            <a:ext cx="431293" cy="457201"/>
          </a:xfrm>
          <a:prstGeom prst="rect">
            <a:avLst/>
          </a:prstGeom>
        </p:spPr>
      </p:pic>
      <p:pic>
        <p:nvPicPr>
          <p:cNvPr id="16" name="Картина 15">
            <a:extLst>
              <a:ext uri="{FF2B5EF4-FFF2-40B4-BE49-F238E27FC236}">
                <a16:creationId xmlns:a16="http://schemas.microsoft.com/office/drawing/2014/main" id="{30CB520B-7CF5-42A1-B96E-11E4FE57D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5841" y="4144426"/>
            <a:ext cx="431293" cy="457201"/>
          </a:xfrm>
          <a:prstGeom prst="rect">
            <a:avLst/>
          </a:prstGeom>
        </p:spPr>
      </p:pic>
      <p:sp>
        <p:nvSpPr>
          <p:cNvPr id="17" name="Title 1">
            <a:extLst>
              <a:ext uri="{FF2B5EF4-FFF2-40B4-BE49-F238E27FC236}">
                <a16:creationId xmlns:a16="http://schemas.microsoft.com/office/drawing/2014/main" id="{564A8C02-4317-4E8C-B62D-5A547D301701}"/>
              </a:ext>
            </a:extLst>
          </p:cNvPr>
          <p:cNvSpPr>
            <a:spLocks noGrp="1"/>
          </p:cNvSpPr>
          <p:nvPr>
            <p:ph type="title"/>
          </p:nvPr>
        </p:nvSpPr>
        <p:spPr>
          <a:xfrm>
            <a:off x="707121" y="750279"/>
            <a:ext cx="8970536" cy="1027113"/>
          </a:xfrm>
        </p:spPr>
        <p:txBody>
          <a:bodyPr/>
          <a:lstStyle/>
          <a:p>
            <a:pPr lvl="0"/>
            <a:r>
              <a:rPr lang="en-US" sz="2800" dirty="0">
                <a:latin typeface="Arial" panose="020B0604020202020204" pitchFamily="34" charset="0"/>
                <a:cs typeface="Arial" panose="020B0604020202020204" pitchFamily="34" charset="0"/>
              </a:rPr>
              <a:t>Assignment 2</a:t>
            </a:r>
            <a:endParaRPr lang="en-US" sz="2800" dirty="0">
              <a:solidFill>
                <a:srgbClr val="0078F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026456"/>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07121" y="1777176"/>
            <a:ext cx="10964312" cy="4137028"/>
          </a:xfrm>
        </p:spPr>
        <p:txBody>
          <a:bodyPr/>
          <a:lstStyle/>
          <a:p>
            <a:pPr algn="just"/>
            <a:r>
              <a:rPr lang="en-US" dirty="0">
                <a:latin typeface="Arial" panose="020B0604020202020204" pitchFamily="34" charset="0"/>
                <a:cs typeface="Arial" panose="020B0604020202020204" pitchFamily="34" charset="0"/>
              </a:rPr>
              <a:t>Collect a set of key facts about a T&amp;C enterprise from your country and its environment. This will include facts about the </a:t>
            </a:r>
            <a:r>
              <a:rPr lang="en-US" dirty="0" err="1">
                <a:latin typeface="Arial" panose="020B0604020202020204" pitchFamily="34" charset="0"/>
                <a:cs typeface="Arial" panose="020B0604020202020204" pitchFamily="34" charset="0"/>
              </a:rPr>
              <a:t>organisation's</a:t>
            </a:r>
            <a:r>
              <a:rPr lang="en-US" dirty="0">
                <a:latin typeface="Arial" panose="020B0604020202020204" pitchFamily="34" charset="0"/>
                <a:cs typeface="Arial" panose="020B0604020202020204" pitchFamily="34" charset="0"/>
              </a:rPr>
              <a:t> markets, competition, financial resources, facilities, employees, inventories, marketing and distribution system, R&amp;D; management, environmental setting (e.g. technological, political, social, and economic trends), history and reputation.</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Evaluate the data to determine whether they constitute strengths, weaknesses, opportunities or threats for the enterprise.</a:t>
            </a:r>
          </a:p>
          <a:p>
            <a:pPr marL="0" indent="0" algn="just">
              <a:buNone/>
            </a:pPr>
            <a:r>
              <a:rPr lang="en-US" dirty="0">
                <a:latin typeface="Arial" panose="020B0604020202020204" pitchFamily="34" charset="0"/>
                <a:cs typeface="Arial" panose="020B0604020202020204" pitchFamily="34" charset="0"/>
              </a:rPr>
              <a:t>	</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ED7CCB3-D156-4002-840E-8EA464AF5E92}"/>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3</a:t>
            </a:r>
          </a:p>
        </p:txBody>
      </p:sp>
    </p:spTree>
    <p:extLst>
      <p:ext uri="{BB962C8B-B14F-4D97-AF65-F5344CB8AC3E}">
        <p14:creationId xmlns:p14="http://schemas.microsoft.com/office/powerpoint/2010/main" val="2942802482"/>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Картина 12">
            <a:extLst>
              <a:ext uri="{FF2B5EF4-FFF2-40B4-BE49-F238E27FC236}">
                <a16:creationId xmlns:a16="http://schemas.microsoft.com/office/drawing/2014/main" id="{4F598E25-D6F9-4C11-A6D3-6C1109B3D5B8}"/>
              </a:ext>
            </a:extLst>
          </p:cNvPr>
          <p:cNvPicPr>
            <a:picLocks noChangeAspect="1"/>
          </p:cNvPicPr>
          <p:nvPr/>
        </p:nvPicPr>
        <p:blipFill rotWithShape="1">
          <a:blip r:embed="rId2">
            <a:extLst>
              <a:ext uri="{28A0092B-C50C-407E-A947-70E740481C1C}">
                <a14:useLocalDpi xmlns:a14="http://schemas.microsoft.com/office/drawing/2010/main" val="0"/>
              </a:ext>
            </a:extLst>
          </a:blip>
          <a:srcRect t="58150" b="8582"/>
          <a:stretch/>
        </p:blipFill>
        <p:spPr>
          <a:xfrm>
            <a:off x="1" y="5229200"/>
            <a:ext cx="12192000" cy="1152128"/>
          </a:xfrm>
          <a:prstGeom prst="rect">
            <a:avLst/>
          </a:prstGeom>
        </p:spPr>
      </p:pic>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EF56EA8-4A6D-4C9E-BCCF-536722A5625F}"/>
              </a:ext>
            </a:extLst>
          </p:cNvPr>
          <p:cNvSpPr>
            <a:spLocks noGrp="1"/>
          </p:cNvSpPr>
          <p:nvPr>
            <p:ph type="title"/>
          </p:nvPr>
        </p:nvSpPr>
        <p:spPr>
          <a:xfrm>
            <a:off x="707121" y="750279"/>
            <a:ext cx="8970536" cy="1027113"/>
          </a:xfrm>
        </p:spPr>
        <p:txBody>
          <a:bodyPr/>
          <a:lstStyle/>
          <a:p>
            <a:pPr lvl="0"/>
            <a:r>
              <a:rPr lang="en-US" sz="2800" dirty="0">
                <a:latin typeface="Arial" panose="020B0604020202020204" pitchFamily="34" charset="0"/>
                <a:cs typeface="Arial" panose="020B0604020202020204" pitchFamily="34" charset="0"/>
              </a:rPr>
              <a:t>Market research and analysis</a:t>
            </a:r>
            <a:endParaRPr lang="en-US" sz="2800" dirty="0">
              <a:solidFill>
                <a:srgbClr val="0078FA"/>
              </a:solidFill>
              <a:latin typeface="Arial" panose="020B0604020202020204" pitchFamily="34" charset="0"/>
              <a:cs typeface="Arial" panose="020B0604020202020204" pitchFamily="34" charset="0"/>
            </a:endParaRPr>
          </a:p>
        </p:txBody>
      </p:sp>
      <p:pic>
        <p:nvPicPr>
          <p:cNvPr id="15" name="Картина 14">
            <a:extLst>
              <a:ext uri="{FF2B5EF4-FFF2-40B4-BE49-F238E27FC236}">
                <a16:creationId xmlns:a16="http://schemas.microsoft.com/office/drawing/2014/main" id="{CE71343A-12BE-4FF5-B172-EB370047D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03947"/>
            <a:ext cx="12192000" cy="3850105"/>
          </a:xfrm>
          <a:prstGeom prst="rect">
            <a:avLst/>
          </a:prstGeom>
        </p:spPr>
      </p:pic>
    </p:spTree>
    <p:extLst>
      <p:ext uri="{BB962C8B-B14F-4D97-AF65-F5344CB8AC3E}">
        <p14:creationId xmlns:p14="http://schemas.microsoft.com/office/powerpoint/2010/main" val="2161602984"/>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EF56EA8-4A6D-4C9E-BCCF-536722A5625F}"/>
              </a:ext>
            </a:extLst>
          </p:cNvPr>
          <p:cNvSpPr>
            <a:spLocks noGrp="1"/>
          </p:cNvSpPr>
          <p:nvPr>
            <p:ph type="title"/>
          </p:nvPr>
        </p:nvSpPr>
        <p:spPr>
          <a:xfrm>
            <a:off x="707121" y="750279"/>
            <a:ext cx="8970536" cy="1027113"/>
          </a:xfrm>
        </p:spPr>
        <p:txBody>
          <a:bodyPr/>
          <a:lstStyle/>
          <a:p>
            <a:pPr lvl="0"/>
            <a:r>
              <a:rPr lang="en-US" sz="2800" dirty="0">
                <a:latin typeface="Arial" panose="020B0604020202020204" pitchFamily="34" charset="0"/>
                <a:cs typeface="Arial" panose="020B0604020202020204" pitchFamily="34" charset="0"/>
              </a:rPr>
              <a:t>Market research and analysis</a:t>
            </a:r>
            <a:endParaRPr lang="en-US" sz="2800" dirty="0">
              <a:solidFill>
                <a:srgbClr val="0078FA"/>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FA90087-996D-4E2D-8BDB-B1D421E2B3E9}"/>
              </a:ext>
            </a:extLst>
          </p:cNvPr>
          <p:cNvSpPr>
            <a:spLocks noGrp="1"/>
          </p:cNvSpPr>
          <p:nvPr>
            <p:ph idx="1"/>
          </p:nvPr>
        </p:nvSpPr>
        <p:spPr>
          <a:xfrm>
            <a:off x="725864" y="1745897"/>
            <a:ext cx="6882304" cy="4320184"/>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Market research is the process of determining the viability of a new service or product through research conducted directly with potential customers. Market research allows a company to discover the target market and get opinions and other feedback from consumers about their interest in the product or service. Investopedia</a:t>
            </a:r>
          </a:p>
        </p:txBody>
      </p:sp>
      <p:pic>
        <p:nvPicPr>
          <p:cNvPr id="9" name="Картина 8">
            <a:extLst>
              <a:ext uri="{FF2B5EF4-FFF2-40B4-BE49-F238E27FC236}">
                <a16:creationId xmlns:a16="http://schemas.microsoft.com/office/drawing/2014/main" id="{4DA27503-C58F-421E-9234-FC9E7B74F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1916832"/>
            <a:ext cx="4148310" cy="2469232"/>
          </a:xfrm>
          <a:prstGeom prst="rect">
            <a:avLst/>
          </a:prstGeom>
        </p:spPr>
      </p:pic>
      <p:pic>
        <p:nvPicPr>
          <p:cNvPr id="13" name="Картина 12">
            <a:extLst>
              <a:ext uri="{FF2B5EF4-FFF2-40B4-BE49-F238E27FC236}">
                <a16:creationId xmlns:a16="http://schemas.microsoft.com/office/drawing/2014/main" id="{4F598E25-D6F9-4C11-A6D3-6C1109B3D5B8}"/>
              </a:ext>
            </a:extLst>
          </p:cNvPr>
          <p:cNvPicPr>
            <a:picLocks noChangeAspect="1"/>
          </p:cNvPicPr>
          <p:nvPr/>
        </p:nvPicPr>
        <p:blipFill rotWithShape="1">
          <a:blip r:embed="rId4">
            <a:extLst>
              <a:ext uri="{28A0092B-C50C-407E-A947-70E740481C1C}">
                <a14:useLocalDpi xmlns:a14="http://schemas.microsoft.com/office/drawing/2010/main" val="0"/>
              </a:ext>
            </a:extLst>
          </a:blip>
          <a:srcRect t="58151"/>
          <a:stretch/>
        </p:blipFill>
        <p:spPr>
          <a:xfrm>
            <a:off x="830995" y="4836629"/>
            <a:ext cx="11141507" cy="1431437"/>
          </a:xfrm>
          <a:prstGeom prst="rect">
            <a:avLst/>
          </a:prstGeom>
        </p:spPr>
      </p:pic>
    </p:spTree>
    <p:extLst>
      <p:ext uri="{BB962C8B-B14F-4D97-AF65-F5344CB8AC3E}">
        <p14:creationId xmlns:p14="http://schemas.microsoft.com/office/powerpoint/2010/main" val="3629773700"/>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EF56EA8-4A6D-4C9E-BCCF-536722A5625F}"/>
              </a:ext>
            </a:extLst>
          </p:cNvPr>
          <p:cNvSpPr>
            <a:spLocks noGrp="1"/>
          </p:cNvSpPr>
          <p:nvPr>
            <p:ph type="title"/>
          </p:nvPr>
        </p:nvSpPr>
        <p:spPr>
          <a:xfrm>
            <a:off x="685480" y="980728"/>
            <a:ext cx="10972800" cy="1027113"/>
          </a:xfrm>
        </p:spPr>
        <p:txBody>
          <a:bodyPr/>
          <a:lstStyle/>
          <a:p>
            <a:r>
              <a:rPr lang="en-US" sz="2800" dirty="0">
                <a:latin typeface="Arial" panose="020B0604020202020204" pitchFamily="34" charset="0"/>
                <a:cs typeface="Arial" panose="020B0604020202020204" pitchFamily="34" charset="0"/>
              </a:rPr>
              <a:t>Research the T&amp;C industry</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715547" y="1745897"/>
            <a:ext cx="10972800" cy="4137028"/>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You will need to know what others in T&amp;C industry are doing, even if they are not your direct competitors.</a:t>
            </a:r>
          </a:p>
          <a:p>
            <a:pPr algn="just">
              <a:spcBef>
                <a:spcPts val="0"/>
              </a:spcBef>
            </a:pPr>
            <a:r>
              <a:rPr lang="en-US" dirty="0">
                <a:latin typeface="Arial" panose="020B0604020202020204" pitchFamily="34" charset="0"/>
                <a:cs typeface="Arial" panose="020B0604020202020204" pitchFamily="34" charset="0"/>
              </a:rPr>
              <a:t>Trade Associations and your local Chamber of Commerce as information sources.</a:t>
            </a:r>
          </a:p>
          <a:p>
            <a:pPr algn="just">
              <a:spcBef>
                <a:spcPts val="0"/>
              </a:spcBef>
            </a:pPr>
            <a:r>
              <a:rPr lang="en-US" dirty="0">
                <a:latin typeface="Arial" panose="020B0604020202020204" pitchFamily="34" charset="0"/>
                <a:cs typeface="Arial" panose="020B0604020202020204" pitchFamily="34" charset="0"/>
              </a:rPr>
              <a:t>Use Internet to find reports and analysis of your industry. This will help you see if experts are predicting a downward or upward trend, any new laws and regulations that you have to conform to and ascertain the general feelings toward the T&amp;C industry.</a:t>
            </a:r>
          </a:p>
          <a:p>
            <a:pPr marL="0" indent="0" algn="just">
              <a:spcBef>
                <a:spcPts val="0"/>
              </a:spcBef>
              <a:buNone/>
            </a:pPr>
            <a:r>
              <a:rPr lang="en-US" dirty="0">
                <a:latin typeface="Arial" panose="020B0604020202020204" pitchFamily="34" charset="0"/>
                <a:cs typeface="Arial" panose="020B0604020202020204" pitchFamily="34" charset="0"/>
              </a:rPr>
              <a:t>You should never stop learning about your customers, competition, or industry; they are constantly changing.</a:t>
            </a:r>
          </a:p>
          <a:p>
            <a:endParaRPr lang="en-US" dirty="0"/>
          </a:p>
        </p:txBody>
      </p:sp>
    </p:spTree>
    <p:extLst>
      <p:ext uri="{BB962C8B-B14F-4D97-AF65-F5344CB8AC3E}">
        <p14:creationId xmlns:p14="http://schemas.microsoft.com/office/powerpoint/2010/main" val="2173681894"/>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0" y="-495151"/>
            <a:ext cx="6096000" cy="369332"/>
          </a:xfrm>
          <a:prstGeom prst="rect">
            <a:avLst/>
          </a:prstGeom>
        </p:spPr>
        <p:txBody>
          <a:bodyPr>
            <a:spAutoFit/>
          </a:bodyPr>
          <a:lstStyle/>
          <a:p>
            <a:endParaRPr lang="en-US" dirty="0"/>
          </a:p>
        </p:txBody>
      </p:sp>
      <p:sp>
        <p:nvSpPr>
          <p:cNvPr id="5" name="Title 1">
            <a:extLst>
              <a:ext uri="{FF2B5EF4-FFF2-40B4-BE49-F238E27FC236}">
                <a16:creationId xmlns:a16="http://schemas.microsoft.com/office/drawing/2014/main" id="{4E708AD0-5CDE-4D67-AEE4-0844D5DE02FB}"/>
              </a:ext>
            </a:extLst>
          </p:cNvPr>
          <p:cNvSpPr>
            <a:spLocks noGrp="1"/>
          </p:cNvSpPr>
          <p:nvPr>
            <p:ph type="title"/>
          </p:nvPr>
        </p:nvSpPr>
        <p:spPr>
          <a:xfrm>
            <a:off x="711200" y="659534"/>
            <a:ext cx="10972800" cy="1027113"/>
          </a:xfrm>
        </p:spPr>
        <p:txBody>
          <a:bodyPr/>
          <a:lstStyle/>
          <a:p>
            <a:r>
              <a:rPr lang="en-US" sz="2800" dirty="0">
                <a:latin typeface="Arial" panose="020B0604020202020204" pitchFamily="34" charset="0"/>
                <a:cs typeface="Arial" panose="020B0604020202020204" pitchFamily="34" charset="0"/>
              </a:rPr>
              <a:t>Define your customer </a:t>
            </a:r>
          </a:p>
        </p:txBody>
      </p:sp>
      <p:sp>
        <p:nvSpPr>
          <p:cNvPr id="6" name="Content Placeholder 2">
            <a:extLst>
              <a:ext uri="{FF2B5EF4-FFF2-40B4-BE49-F238E27FC236}">
                <a16:creationId xmlns:a16="http://schemas.microsoft.com/office/drawing/2014/main" id="{3F74B62D-F9B0-42AF-8442-F4AC01411D96}"/>
              </a:ext>
            </a:extLst>
          </p:cNvPr>
          <p:cNvSpPr>
            <a:spLocks noGrp="1"/>
          </p:cNvSpPr>
          <p:nvPr>
            <p:ph sz="half" idx="1"/>
          </p:nvPr>
        </p:nvSpPr>
        <p:spPr>
          <a:xfrm>
            <a:off x="711200" y="1916832"/>
            <a:ext cx="5384800" cy="3983834"/>
          </a:xfrm>
        </p:spPr>
        <p:txBody>
          <a:bodyPr/>
          <a:lstStyle/>
          <a:p>
            <a:pPr marL="0" indent="0" algn="just">
              <a:spcBef>
                <a:spcPts val="0"/>
              </a:spcBef>
              <a:buNone/>
            </a:pPr>
            <a:r>
              <a:rPr lang="en-US" sz="2400" dirty="0">
                <a:latin typeface="Arial" panose="020B0604020202020204" pitchFamily="34" charset="0"/>
                <a:cs typeface="Arial" panose="020B0604020202020204" pitchFamily="34" charset="0"/>
              </a:rPr>
              <a:t>You need to know who your target customers are. Know your customers’ preferences, where they shop, what they like, what they do not like. You have to create a target customer profile.  </a:t>
            </a:r>
          </a:p>
          <a:p>
            <a:pPr marL="0" indent="0" algn="just">
              <a:spcBef>
                <a:spcPts val="0"/>
              </a:spcBef>
              <a:buNone/>
            </a:pPr>
            <a:r>
              <a:rPr lang="en-US" sz="2400" dirty="0">
                <a:latin typeface="Arial" panose="020B0604020202020204" pitchFamily="34" charset="0"/>
                <a:cs typeface="Arial" panose="020B0604020202020204" pitchFamily="34" charset="0"/>
              </a:rPr>
              <a:t>The customer profiling has to be completely unique, based on your mission, values, and your business goals. These documents should be alive and change along the way, together with your business. </a:t>
            </a:r>
          </a:p>
          <a:p>
            <a:endParaRPr lang="en-US" dirty="0"/>
          </a:p>
        </p:txBody>
      </p:sp>
      <p:pic>
        <p:nvPicPr>
          <p:cNvPr id="7" name="Контейнер за съдържание 6" descr="Картина, която съдържа жена, лице, закрито&#10;&#10;Описанието е генерирано автоматично">
            <a:extLst>
              <a:ext uri="{FF2B5EF4-FFF2-40B4-BE49-F238E27FC236}">
                <a16:creationId xmlns:a16="http://schemas.microsoft.com/office/drawing/2014/main" id="{F78BBB1C-F035-4FC7-93CD-13C424660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2076299"/>
            <a:ext cx="5585643" cy="3723762"/>
          </a:xfrm>
          <a:prstGeom prst="rect">
            <a:avLst/>
          </a:prstGeom>
        </p:spPr>
      </p:pic>
    </p:spTree>
    <p:extLst>
      <p:ext uri="{BB962C8B-B14F-4D97-AF65-F5344CB8AC3E}">
        <p14:creationId xmlns:p14="http://schemas.microsoft.com/office/powerpoint/2010/main" val="2757458332"/>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0" y="-495151"/>
            <a:ext cx="6096000" cy="369332"/>
          </a:xfrm>
          <a:prstGeom prst="rect">
            <a:avLst/>
          </a:prstGeom>
        </p:spPr>
        <p:txBody>
          <a:bodyPr>
            <a:spAutoFit/>
          </a:bodyPr>
          <a:lstStyle/>
          <a:p>
            <a:endParaRPr lang="en-US" dirty="0"/>
          </a:p>
        </p:txBody>
      </p:sp>
      <p:pic>
        <p:nvPicPr>
          <p:cNvPr id="8" name="Картина 7" descr="Картина, която съдържа текст, графика&#10;&#10;Описанието е генерирано автоматично">
            <a:extLst>
              <a:ext uri="{FF2B5EF4-FFF2-40B4-BE49-F238E27FC236}">
                <a16:creationId xmlns:a16="http://schemas.microsoft.com/office/drawing/2014/main" id="{C23FC07A-73BF-4D9F-97E2-27F3692BF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032" y="1916832"/>
            <a:ext cx="5704511" cy="3208787"/>
          </a:xfrm>
          <a:prstGeom prst="rect">
            <a:avLst/>
          </a:prstGeom>
        </p:spPr>
      </p:pic>
      <p:sp>
        <p:nvSpPr>
          <p:cNvPr id="9" name="Title 1">
            <a:extLst>
              <a:ext uri="{FF2B5EF4-FFF2-40B4-BE49-F238E27FC236}">
                <a16:creationId xmlns:a16="http://schemas.microsoft.com/office/drawing/2014/main" id="{569D9E32-7FCD-404C-B053-BFBA0CCABE0A}"/>
              </a:ext>
            </a:extLst>
          </p:cNvPr>
          <p:cNvSpPr>
            <a:spLocks noGrp="1"/>
          </p:cNvSpPr>
          <p:nvPr>
            <p:ph type="title"/>
          </p:nvPr>
        </p:nvSpPr>
        <p:spPr>
          <a:xfrm>
            <a:off x="609600" y="1187251"/>
            <a:ext cx="10972800" cy="1027113"/>
          </a:xfrm>
        </p:spPr>
        <p:txBody>
          <a:bodyPr/>
          <a:lstStyle/>
          <a:p>
            <a:r>
              <a:rPr lang="en-US" sz="2800" dirty="0">
                <a:latin typeface="Arial" panose="020B0604020202020204" pitchFamily="34" charset="0"/>
                <a:cs typeface="Arial" panose="020B0604020202020204" pitchFamily="34" charset="0"/>
              </a:rPr>
              <a:t>Define your customer profiling in segments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75D07241-441C-4041-825F-889F538270B9}"/>
              </a:ext>
            </a:extLst>
          </p:cNvPr>
          <p:cNvSpPr>
            <a:spLocks noGrp="1"/>
          </p:cNvSpPr>
          <p:nvPr>
            <p:ph sz="half" idx="1"/>
          </p:nvPr>
        </p:nvSpPr>
        <p:spPr>
          <a:xfrm>
            <a:off x="501824" y="1556792"/>
            <a:ext cx="7178352" cy="2016224"/>
          </a:xfrm>
        </p:spPr>
        <p:txBody>
          <a:bodyPr/>
          <a:lstStyle/>
          <a:p>
            <a:pPr marL="0" algn="just">
              <a:spcBef>
                <a:spcPts val="0"/>
              </a:spcBef>
            </a:pPr>
            <a:r>
              <a:rPr lang="en-US" sz="2200" b="1" dirty="0">
                <a:latin typeface="Arial" panose="020B0604020202020204" pitchFamily="34" charset="0"/>
                <a:cs typeface="Arial" panose="020B0604020202020204" pitchFamily="34" charset="0"/>
              </a:rPr>
              <a:t>Demographical:</a:t>
            </a:r>
            <a:endParaRPr lang="en-US" sz="2200" dirty="0">
              <a:latin typeface="Arial" panose="020B0604020202020204" pitchFamily="34" charset="0"/>
              <a:cs typeface="Arial" panose="020B0604020202020204" pitchFamily="34" charset="0"/>
            </a:endParaRPr>
          </a:p>
          <a:p>
            <a:pPr marL="0" lvl="0" indent="0" algn="just">
              <a:spcBef>
                <a:spcPts val="0"/>
              </a:spcBef>
              <a:buNone/>
            </a:pPr>
            <a:r>
              <a:rPr lang="en-US" sz="2200" dirty="0">
                <a:latin typeface="Arial" panose="020B0604020202020204" pitchFamily="34" charset="0"/>
                <a:cs typeface="Arial" panose="020B0604020202020204" pitchFamily="34" charset="0"/>
              </a:rPr>
              <a:t>Gender; Age; Marital Status; Education; Job; Income; Religion; Country; Living environment.</a:t>
            </a:r>
          </a:p>
          <a:p>
            <a:pPr marL="0" algn="just">
              <a:spcBef>
                <a:spcPts val="0"/>
              </a:spcBef>
            </a:pPr>
            <a:r>
              <a:rPr lang="en-US" sz="2200" b="1" dirty="0">
                <a:latin typeface="Arial" panose="020B0604020202020204" pitchFamily="34" charset="0"/>
                <a:cs typeface="Arial" panose="020B0604020202020204" pitchFamily="34" charset="0"/>
              </a:rPr>
              <a:t>Psychological:</a:t>
            </a:r>
            <a:endParaRPr lang="en-US" sz="2200" dirty="0">
              <a:latin typeface="Arial" panose="020B0604020202020204" pitchFamily="34" charset="0"/>
              <a:cs typeface="Arial" panose="020B0604020202020204" pitchFamily="34" charset="0"/>
            </a:endParaRPr>
          </a:p>
          <a:p>
            <a:pPr marL="0" lvl="0" indent="0" algn="just">
              <a:spcBef>
                <a:spcPts val="0"/>
              </a:spcBef>
              <a:buNone/>
            </a:pPr>
            <a:r>
              <a:rPr lang="en-US" sz="2200" dirty="0">
                <a:latin typeface="Arial" panose="020B0604020202020204" pitchFamily="34" charset="0"/>
                <a:cs typeface="Arial" panose="020B0604020202020204" pitchFamily="34" charset="0"/>
              </a:rPr>
              <a:t>Life style; Interests; Values; Style; Vacation and free time; Shopping behavior and motive; Online or offline shopping preferences; Goals and aspirations.</a:t>
            </a:r>
          </a:p>
          <a:p>
            <a:pPr marL="0" algn="just">
              <a:spcBef>
                <a:spcPts val="0"/>
              </a:spcBef>
            </a:pPr>
            <a:r>
              <a:rPr lang="en-US" sz="2200" b="1" dirty="0">
                <a:latin typeface="Arial" panose="020B0604020202020204" pitchFamily="34" charset="0"/>
                <a:cs typeface="Arial" panose="020B0604020202020204" pitchFamily="34" charset="0"/>
              </a:rPr>
              <a:t>Customer info:</a:t>
            </a:r>
            <a:endParaRPr lang="en-US" sz="2200" dirty="0">
              <a:latin typeface="Arial" panose="020B0604020202020204" pitchFamily="34" charset="0"/>
              <a:cs typeface="Arial" panose="020B0604020202020204" pitchFamily="34" charset="0"/>
            </a:endParaRPr>
          </a:p>
          <a:p>
            <a:pPr marL="0" lvl="0" indent="0" algn="just">
              <a:spcBef>
                <a:spcPts val="0"/>
              </a:spcBef>
              <a:buNone/>
            </a:pPr>
            <a:r>
              <a:rPr lang="en-US" sz="2200" dirty="0">
                <a:latin typeface="Arial" panose="020B0604020202020204" pitchFamily="34" charset="0"/>
                <a:cs typeface="Arial" panose="020B0604020202020204" pitchFamily="34" charset="0"/>
              </a:rPr>
              <a:t>What social networks do they prefer?; Where do they consume their news?; What challenges do they face?; What are their problems?; How do they decide to spend their money?; What would make your customers recommend your brand to their friends?; Best ways to reach your customer.</a:t>
            </a:r>
          </a:p>
          <a:p>
            <a:pPr marL="0" indent="0" algn="just">
              <a:spcBef>
                <a:spcPts val="0"/>
              </a:spcBef>
              <a:buNone/>
            </a:pPr>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72276634"/>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Entrepreneurial Goals and Objectives. Goal Setting</a:t>
            </a:r>
          </a:p>
          <a:p>
            <a:r>
              <a:rPr lang="en-GB" b="1" u="sng" dirty="0">
                <a:latin typeface="Arial" panose="020B0604020202020204" pitchFamily="34" charset="0"/>
                <a:cs typeface="Arial" panose="020B0604020202020204" pitchFamily="34" charset="0"/>
              </a:rPr>
              <a:t>Blue Ocean Strategy</a:t>
            </a:r>
          </a:p>
          <a:p>
            <a:r>
              <a:rPr lang="en-GB" b="1" u="sng" dirty="0">
                <a:latin typeface="Arial" panose="020B0604020202020204" pitchFamily="34" charset="0"/>
                <a:cs typeface="Arial" panose="020B0604020202020204" pitchFamily="34" charset="0"/>
              </a:rPr>
              <a:t>Opportunities and Threats of the TCI Environment</a:t>
            </a:r>
          </a:p>
          <a:p>
            <a:r>
              <a:rPr lang="en-GB" b="1" u="sng" dirty="0">
                <a:latin typeface="Arial" panose="020B0604020202020204" pitchFamily="34" charset="0"/>
                <a:cs typeface="Arial" panose="020B0604020202020204" pitchFamily="34" charset="0"/>
              </a:rPr>
              <a:t>Market Research and Analysis</a:t>
            </a:r>
          </a:p>
          <a:p>
            <a:r>
              <a:rPr lang="en-GB" b="1" u="sng" dirty="0">
                <a:latin typeface="Arial" panose="020B0604020202020204" pitchFamily="34" charset="0"/>
                <a:cs typeface="Arial" panose="020B0604020202020204" pitchFamily="34" charset="0"/>
              </a:rPr>
              <a:t>Porter’s Five Forces of Competitive Position Analysis</a:t>
            </a:r>
          </a:p>
          <a:p>
            <a:r>
              <a:rPr lang="en-GB" b="1" u="sng" dirty="0">
                <a:latin typeface="Arial" panose="020B0604020202020204" pitchFamily="34" charset="0"/>
                <a:cs typeface="Arial" panose="020B0604020202020204" pitchFamily="34" charset="0"/>
              </a:rPr>
              <a:t>Value Proposition Canvas </a:t>
            </a:r>
          </a:p>
          <a:p>
            <a:pPr marL="0" indent="0">
              <a:buNone/>
            </a:pPr>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968784"/>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EF56EA8-4A6D-4C9E-BCCF-536722A5625F}"/>
              </a:ext>
            </a:extLst>
          </p:cNvPr>
          <p:cNvSpPr>
            <a:spLocks noGrp="1"/>
          </p:cNvSpPr>
          <p:nvPr>
            <p:ph type="title"/>
          </p:nvPr>
        </p:nvSpPr>
        <p:spPr>
          <a:xfrm>
            <a:off x="695400" y="1062583"/>
            <a:ext cx="11551254" cy="1358305"/>
          </a:xfrm>
        </p:spPr>
        <p:txBody>
          <a:bodyPr/>
          <a:lstStyle/>
          <a:p>
            <a:r>
              <a:rPr lang="en-GB" sz="2800" dirty="0">
                <a:latin typeface="Arial" panose="020B0604020202020204" pitchFamily="34" charset="0"/>
                <a:cs typeface="Arial" panose="020B0604020202020204" pitchFamily="34" charset="0"/>
              </a:rPr>
              <a:t>Assignment 4</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Determine your target market and define </a:t>
            </a:r>
            <a:br>
              <a:rPr lang="bg-BG"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your customer</a:t>
            </a:r>
            <a:br>
              <a:rPr lang="en-US" sz="2800" dirty="0"/>
            </a:br>
            <a:endParaRPr lang="en-US" sz="2800" dirty="0">
              <a:solidFill>
                <a:srgbClr val="0078FA"/>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93453" y="1987691"/>
            <a:ext cx="10972800" cy="4569372"/>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Think about who your potential customers are and make a list defining their demographics, including age, education level, geographic location, and income level. You need to know what potential customers want, what price they are willing to pay, how they decide what to buy, and where they buy it. A common mistake with new business owners is assuming that if the business owner would buy the product, everyone else will as well. </a:t>
            </a:r>
          </a:p>
          <a:p>
            <a:pPr marL="0" indent="0" algn="just">
              <a:spcBef>
                <a:spcPts val="0"/>
              </a:spcBef>
              <a:buNone/>
            </a:pPr>
            <a:r>
              <a:rPr lang="en-US" dirty="0">
                <a:latin typeface="Arial" panose="020B0604020202020204" pitchFamily="34" charset="0"/>
                <a:cs typeface="Arial" panose="020B0604020202020204" pitchFamily="34" charset="0"/>
              </a:rPr>
              <a:t>Use customer reviews on Amazon.com and take a look at the customer reviews posted about businesses or products similar to your idea. </a:t>
            </a:r>
          </a:p>
          <a:p>
            <a:endParaRPr lang="en-US" dirty="0"/>
          </a:p>
        </p:txBody>
      </p:sp>
      <p:sp>
        <p:nvSpPr>
          <p:cNvPr id="3" name="Rectangle 2"/>
          <p:cNvSpPr/>
          <p:nvPr/>
        </p:nvSpPr>
        <p:spPr>
          <a:xfrm>
            <a:off x="3048000" y="-495151"/>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917496519"/>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0" y="-495151"/>
            <a:ext cx="6096000" cy="369332"/>
          </a:xfrm>
          <a:prstGeom prst="rect">
            <a:avLst/>
          </a:prstGeom>
        </p:spPr>
        <p:txBody>
          <a:bodyPr>
            <a:spAutoFit/>
          </a:bodyPr>
          <a:lstStyle/>
          <a:p>
            <a:endParaRPr lang="en-US" dirty="0"/>
          </a:p>
        </p:txBody>
      </p:sp>
      <p:sp>
        <p:nvSpPr>
          <p:cNvPr id="5" name="Title 1">
            <a:extLst>
              <a:ext uri="{FF2B5EF4-FFF2-40B4-BE49-F238E27FC236}">
                <a16:creationId xmlns:a16="http://schemas.microsoft.com/office/drawing/2014/main" id="{960A95FB-AB1F-4987-B433-2241B6A48B46}"/>
              </a:ext>
            </a:extLst>
          </p:cNvPr>
          <p:cNvSpPr>
            <a:spLocks noGrp="1"/>
          </p:cNvSpPr>
          <p:nvPr>
            <p:ph type="title"/>
          </p:nvPr>
        </p:nvSpPr>
        <p:spPr>
          <a:xfrm>
            <a:off x="609600" y="885032"/>
            <a:ext cx="10972800" cy="1027113"/>
          </a:xfrm>
        </p:spPr>
        <p:txBody>
          <a:bodyPr/>
          <a:lstStyle/>
          <a:p>
            <a:r>
              <a:rPr lang="en-US" sz="2800" dirty="0">
                <a:latin typeface="Arial" panose="020B0604020202020204" pitchFamily="34" charset="0"/>
                <a:cs typeface="Arial" panose="020B0604020202020204" pitchFamily="34" charset="0"/>
              </a:rPr>
              <a:t>Define your niche in a three trillion dollar fashion industry</a:t>
            </a:r>
          </a:p>
        </p:txBody>
      </p:sp>
      <p:sp>
        <p:nvSpPr>
          <p:cNvPr id="6" name="Content Placeholder 2">
            <a:extLst>
              <a:ext uri="{FF2B5EF4-FFF2-40B4-BE49-F238E27FC236}">
                <a16:creationId xmlns:a16="http://schemas.microsoft.com/office/drawing/2014/main" id="{685946E0-2ABF-4154-A164-8EC16D3244DA}"/>
              </a:ext>
            </a:extLst>
          </p:cNvPr>
          <p:cNvSpPr>
            <a:spLocks noGrp="1"/>
          </p:cNvSpPr>
          <p:nvPr>
            <p:ph sz="half" idx="1"/>
          </p:nvPr>
        </p:nvSpPr>
        <p:spPr>
          <a:xfrm>
            <a:off x="609600" y="2142330"/>
            <a:ext cx="5384800" cy="3983834"/>
          </a:xfrm>
        </p:spPr>
        <p:txBody>
          <a:bodyPr/>
          <a:lstStyle/>
          <a:p>
            <a:pPr marL="0" indent="0" algn="just">
              <a:spcBef>
                <a:spcPts val="0"/>
              </a:spcBef>
              <a:buNone/>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niche market </a:t>
            </a:r>
            <a:r>
              <a:rPr lang="en-US" sz="2400" dirty="0">
                <a:latin typeface="Arial" panose="020B0604020202020204" pitchFamily="34" charset="0"/>
                <a:cs typeface="Arial" panose="020B0604020202020204" pitchFamily="34" charset="0"/>
              </a:rPr>
              <a:t>is a small subset of the market for a specific demographic, product type, a particular price point, and a certain quality. A place where there is high demand and low supply. </a:t>
            </a:r>
          </a:p>
          <a:p>
            <a:pPr marL="0" indent="0" algn="just">
              <a:spcBef>
                <a:spcPts val="0"/>
              </a:spcBef>
              <a:buNone/>
            </a:pPr>
            <a:r>
              <a:rPr lang="en-US" sz="2400" dirty="0">
                <a:latin typeface="Arial" panose="020B0604020202020204" pitchFamily="34" charset="0"/>
                <a:cs typeface="Arial" panose="020B0604020202020204" pitchFamily="34" charset="0"/>
              </a:rPr>
              <a:t>For startups to enter the market, they need to place themselves in a relatively small niche.  </a:t>
            </a:r>
          </a:p>
          <a:p>
            <a:endParaRPr lang="en-US" dirty="0"/>
          </a:p>
        </p:txBody>
      </p:sp>
      <p:pic>
        <p:nvPicPr>
          <p:cNvPr id="7" name="Контейнер за съдържание 6" descr="Картина, която съдържа лице, дрехи, изправен, позиращ&#10;&#10;Описанието е генерирано автоматично">
            <a:extLst>
              <a:ext uri="{FF2B5EF4-FFF2-40B4-BE49-F238E27FC236}">
                <a16:creationId xmlns:a16="http://schemas.microsoft.com/office/drawing/2014/main" id="{2EE4D92A-7EA1-40D5-B1E0-B21E1F699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532" y="2141538"/>
            <a:ext cx="4654935" cy="3984625"/>
          </a:xfrm>
          <a:prstGeom prst="rect">
            <a:avLst/>
          </a:prstGeom>
        </p:spPr>
      </p:pic>
    </p:spTree>
    <p:extLst>
      <p:ext uri="{BB962C8B-B14F-4D97-AF65-F5344CB8AC3E}">
        <p14:creationId xmlns:p14="http://schemas.microsoft.com/office/powerpoint/2010/main" val="779236341"/>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затвори, облицован&#10;&#10;Описанието е генерирано автоматично">
            <a:extLst>
              <a:ext uri="{FF2B5EF4-FFF2-40B4-BE49-F238E27FC236}">
                <a16:creationId xmlns:a16="http://schemas.microsoft.com/office/drawing/2014/main" id="{8B601A21-EC68-4F34-8B76-FE91C697B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050" y="1951504"/>
            <a:ext cx="5244075" cy="3933056"/>
          </a:xfrm>
          <a:prstGeom prst="rect">
            <a:avLst/>
          </a:prstGeom>
        </p:spPr>
      </p:pic>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0" y="-495151"/>
            <a:ext cx="6096000" cy="369332"/>
          </a:xfrm>
          <a:prstGeom prst="rect">
            <a:avLst/>
          </a:prstGeom>
        </p:spPr>
        <p:txBody>
          <a:bodyPr>
            <a:spAutoFit/>
          </a:bodyPr>
          <a:lstStyle/>
          <a:p>
            <a:endParaRPr lang="en-US" dirty="0"/>
          </a:p>
        </p:txBody>
      </p:sp>
      <p:sp>
        <p:nvSpPr>
          <p:cNvPr id="2" name="Content Placeholder 1"/>
          <p:cNvSpPr>
            <a:spLocks noGrp="1"/>
          </p:cNvSpPr>
          <p:nvPr>
            <p:ph idx="1"/>
          </p:nvPr>
        </p:nvSpPr>
        <p:spPr>
          <a:xfrm>
            <a:off x="695400" y="1916832"/>
            <a:ext cx="5832650" cy="4497364"/>
          </a:xfrm>
        </p:spPr>
        <p:txBody>
          <a:bodyPr/>
          <a:lstStyle/>
          <a:p>
            <a:pPr algn="just">
              <a:spcBef>
                <a:spcPts val="0"/>
              </a:spcBef>
            </a:pPr>
            <a:r>
              <a:rPr lang="en-US" dirty="0">
                <a:latin typeface="Arial" panose="020B0604020202020204" pitchFamily="34" charset="0"/>
                <a:cs typeface="Arial" panose="020B0604020202020204" pitchFamily="34" charset="0"/>
              </a:rPr>
              <a:t>Who are your competitors?</a:t>
            </a:r>
          </a:p>
          <a:p>
            <a:pPr algn="just">
              <a:spcBef>
                <a:spcPts val="0"/>
              </a:spcBef>
            </a:pPr>
            <a:r>
              <a:rPr lang="en-US" dirty="0">
                <a:latin typeface="Arial" panose="020B0604020202020204" pitchFamily="34" charset="0"/>
                <a:cs typeface="Arial" panose="020B0604020202020204" pitchFamily="34" charset="0"/>
              </a:rPr>
              <a:t>What price ranges are there?</a:t>
            </a:r>
          </a:p>
          <a:p>
            <a:pPr algn="just">
              <a:spcBef>
                <a:spcPts val="0"/>
              </a:spcBef>
            </a:pPr>
            <a:r>
              <a:rPr lang="en-US" dirty="0">
                <a:latin typeface="Arial" panose="020B0604020202020204" pitchFamily="34" charset="0"/>
                <a:cs typeface="Arial" panose="020B0604020202020204" pitchFamily="34" charset="0"/>
              </a:rPr>
              <a:t>What quality do your competitors offer at what price?</a:t>
            </a:r>
          </a:p>
          <a:p>
            <a:pPr algn="just">
              <a:spcBef>
                <a:spcPts val="0"/>
              </a:spcBef>
            </a:pPr>
            <a:r>
              <a:rPr lang="en-US" dirty="0">
                <a:latin typeface="Arial" panose="020B0604020202020204" pitchFamily="34" charset="0"/>
                <a:cs typeface="Arial" panose="020B0604020202020204" pitchFamily="34" charset="0"/>
              </a:rPr>
              <a:t>Do you know the collections, the colors, the materials, the marketing, the stories, and the pitches of the competitors?</a:t>
            </a:r>
          </a:p>
          <a:p>
            <a:pPr algn="just">
              <a:spcBef>
                <a:spcPts val="0"/>
              </a:spcBef>
            </a:pPr>
            <a:r>
              <a:rPr lang="en-US" dirty="0">
                <a:latin typeface="Arial" panose="020B0604020202020204" pitchFamily="34" charset="0"/>
                <a:cs typeface="Arial" panose="020B0604020202020204" pitchFamily="34" charset="0"/>
              </a:rPr>
              <a:t>What do you offer that is unique? </a:t>
            </a:r>
          </a:p>
          <a:p>
            <a:pPr algn="just">
              <a:spcBef>
                <a:spcPts val="0"/>
              </a:spcBef>
            </a:pPr>
            <a:r>
              <a:rPr lang="en-US" dirty="0">
                <a:latin typeface="Arial" panose="020B0604020202020204" pitchFamily="34" charset="0"/>
                <a:cs typeface="Arial" panose="020B0604020202020204" pitchFamily="34" charset="0"/>
              </a:rPr>
              <a:t>With what your business will be better or different?</a:t>
            </a:r>
          </a:p>
          <a:p>
            <a:pPr algn="just">
              <a:spcBef>
                <a:spcPts val="0"/>
              </a:spcBef>
            </a:pPr>
            <a:r>
              <a:rPr lang="en-US" dirty="0">
                <a:latin typeface="Arial" panose="020B0604020202020204" pitchFamily="34" charset="0"/>
                <a:cs typeface="Arial" panose="020B0604020202020204" pitchFamily="34" charset="0"/>
              </a:rPr>
              <a:t>Is your competition only local or global?</a:t>
            </a:r>
          </a:p>
          <a:p>
            <a:pPr algn="just"/>
            <a:endParaRPr lang="en-US" dirty="0"/>
          </a:p>
        </p:txBody>
      </p:sp>
      <p:sp>
        <p:nvSpPr>
          <p:cNvPr id="7" name="Title 1">
            <a:extLst>
              <a:ext uri="{FF2B5EF4-FFF2-40B4-BE49-F238E27FC236}">
                <a16:creationId xmlns:a16="http://schemas.microsoft.com/office/drawing/2014/main" id="{2B22B09E-683F-43F3-8442-1B36EC80E110}"/>
              </a:ext>
            </a:extLst>
          </p:cNvPr>
          <p:cNvSpPr txBox="1">
            <a:spLocks/>
          </p:cNvSpPr>
          <p:nvPr/>
        </p:nvSpPr>
        <p:spPr bwMode="auto">
          <a:xfrm>
            <a:off x="695400" y="1322410"/>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Get to now your competition</a:t>
            </a:r>
          </a:p>
        </p:txBody>
      </p:sp>
    </p:spTree>
    <p:extLst>
      <p:ext uri="{BB962C8B-B14F-4D97-AF65-F5344CB8AC3E}">
        <p14:creationId xmlns:p14="http://schemas.microsoft.com/office/powerpoint/2010/main" val="267157581"/>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EF56EA8-4A6D-4C9E-BCCF-536722A5625F}"/>
              </a:ext>
            </a:extLst>
          </p:cNvPr>
          <p:cNvSpPr>
            <a:spLocks noGrp="1"/>
          </p:cNvSpPr>
          <p:nvPr>
            <p:ph type="title"/>
          </p:nvPr>
        </p:nvSpPr>
        <p:spPr>
          <a:xfrm>
            <a:off x="707121" y="750279"/>
            <a:ext cx="8970536" cy="1027113"/>
          </a:xfrm>
        </p:spPr>
        <p:txBody>
          <a:bodyPr/>
          <a:lstStyle/>
          <a:p>
            <a:pPr lvl="0"/>
            <a:r>
              <a:rPr lang="en-US" sz="2800" dirty="0">
                <a:latin typeface="Arial" panose="020B0604020202020204" pitchFamily="34" charset="0"/>
                <a:cs typeface="Arial" panose="020B0604020202020204" pitchFamily="34" charset="0"/>
              </a:rPr>
              <a:t>Porter’s five forces of competitive analysis</a:t>
            </a:r>
            <a:endParaRPr lang="en-US" sz="2800" dirty="0">
              <a:solidFill>
                <a:srgbClr val="0078FA"/>
              </a:solidFill>
              <a:latin typeface="Arial" panose="020B0604020202020204" pitchFamily="34" charset="0"/>
              <a:cs typeface="Arial" panose="020B0604020202020204" pitchFamily="34" charset="0"/>
            </a:endParaRPr>
          </a:p>
        </p:txBody>
      </p:sp>
      <p:pic>
        <p:nvPicPr>
          <p:cNvPr id="3" name="Картина 2">
            <a:extLst>
              <a:ext uri="{FF2B5EF4-FFF2-40B4-BE49-F238E27FC236}">
                <a16:creationId xmlns:a16="http://schemas.microsoft.com/office/drawing/2014/main" id="{B77D39CA-097B-48AC-B055-A01EDCBF8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860" y="1484784"/>
            <a:ext cx="8616280" cy="4843096"/>
          </a:xfrm>
          <a:prstGeom prst="rect">
            <a:avLst/>
          </a:prstGeom>
        </p:spPr>
      </p:pic>
      <p:sp>
        <p:nvSpPr>
          <p:cNvPr id="7" name="Текстово поле 6">
            <a:extLst>
              <a:ext uri="{FF2B5EF4-FFF2-40B4-BE49-F238E27FC236}">
                <a16:creationId xmlns:a16="http://schemas.microsoft.com/office/drawing/2014/main" id="{91A88AEB-1347-400D-81C9-DEE59AAB6DD5}"/>
              </a:ext>
            </a:extLst>
          </p:cNvPr>
          <p:cNvSpPr txBox="1"/>
          <p:nvPr/>
        </p:nvSpPr>
        <p:spPr>
          <a:xfrm>
            <a:off x="8040216" y="6453336"/>
            <a:ext cx="4010000" cy="261610"/>
          </a:xfrm>
          <a:prstGeom prst="rect">
            <a:avLst/>
          </a:prstGeom>
          <a:noFill/>
        </p:spPr>
        <p:txBody>
          <a:bodyPr wrap="square" rtlCol="0">
            <a:spAutoFit/>
          </a:bodyPr>
          <a:lstStyle/>
          <a:p>
            <a:r>
              <a:rPr lang="en-US" sz="1100" dirty="0"/>
              <a:t>Source: https://www.business-to-you.com/porters-five-forces/</a:t>
            </a:r>
            <a:endParaRPr lang="bg-BG" sz="1100" dirty="0"/>
          </a:p>
        </p:txBody>
      </p:sp>
    </p:spTree>
    <p:extLst>
      <p:ext uri="{BB962C8B-B14F-4D97-AF65-F5344CB8AC3E}">
        <p14:creationId xmlns:p14="http://schemas.microsoft.com/office/powerpoint/2010/main" val="2122192290"/>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EF56EA8-4A6D-4C9E-BCCF-536722A5625F}"/>
              </a:ext>
            </a:extLst>
          </p:cNvPr>
          <p:cNvSpPr>
            <a:spLocks noGrp="1"/>
          </p:cNvSpPr>
          <p:nvPr>
            <p:ph type="title"/>
          </p:nvPr>
        </p:nvSpPr>
        <p:spPr>
          <a:xfrm>
            <a:off x="775433" y="962023"/>
            <a:ext cx="10972800" cy="1027113"/>
          </a:xfrm>
        </p:spPr>
        <p:txBody>
          <a:bodyPr/>
          <a:lstStyle/>
          <a:p>
            <a:r>
              <a:rPr lang="en-US" sz="28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442815"/>
            <a:ext cx="10972800" cy="4641380"/>
          </a:xfrm>
        </p:spPr>
        <p:txBody>
          <a:bodyPr/>
          <a:lstStyle/>
          <a:p>
            <a:pPr marL="0" indent="0">
              <a:spcBef>
                <a:spcPts val="2400"/>
              </a:spcBef>
              <a:buNone/>
            </a:pPr>
            <a:r>
              <a:rPr lang="en-US" sz="2800" dirty="0">
                <a:solidFill>
                  <a:srgbClr val="0064F6"/>
                </a:solidFill>
                <a:latin typeface="Arial" panose="020B0604020202020204" pitchFamily="34" charset="0"/>
                <a:ea typeface="+mj-ea"/>
                <a:cs typeface="Arial" panose="020B0604020202020204" pitchFamily="34" charset="0"/>
              </a:rPr>
              <a:t>What problems can you solve?</a:t>
            </a:r>
            <a:br>
              <a:rPr lang="en-US" sz="2800" dirty="0">
                <a:solidFill>
                  <a:srgbClr val="0064F6"/>
                </a:solidFill>
                <a:latin typeface="Arial" panose="020B0604020202020204" pitchFamily="34" charset="0"/>
                <a:ea typeface="+mj-ea"/>
                <a:cs typeface="Arial" panose="020B0604020202020204" pitchFamily="34" charset="0"/>
              </a:rPr>
            </a:br>
            <a:r>
              <a:rPr lang="en-US" dirty="0">
                <a:latin typeface="Arial" panose="020B0604020202020204" pitchFamily="34" charset="0"/>
                <a:cs typeface="Arial" panose="020B0604020202020204" pitchFamily="34" charset="0"/>
              </a:rPr>
              <a:t>Most of the successful apparel brands in the market, solve some sort of a problem for their target customer. What needs does your target customer have and how are you going to solve his problems?  </a:t>
            </a:r>
          </a:p>
          <a:p>
            <a:pPr marL="0" indent="0" algn="just">
              <a:spcBef>
                <a:spcPts val="0"/>
              </a:spcBef>
              <a:buNone/>
            </a:pPr>
            <a:endParaRPr lang="en-US" sz="2800" dirty="0">
              <a:solidFill>
                <a:srgbClr val="0064F6"/>
              </a:solidFill>
              <a:latin typeface="Arial" panose="020B0604020202020204" pitchFamily="34" charset="0"/>
              <a:ea typeface="+mj-ea"/>
              <a:cs typeface="Arial" panose="020B0604020202020204" pitchFamily="34" charset="0"/>
            </a:endParaRPr>
          </a:p>
          <a:p>
            <a:pPr marL="0" indent="0" algn="just">
              <a:spcBef>
                <a:spcPts val="0"/>
              </a:spcBef>
              <a:buNone/>
            </a:pPr>
            <a:r>
              <a:rPr lang="en-US" sz="2800" dirty="0">
                <a:solidFill>
                  <a:srgbClr val="0064F6"/>
                </a:solidFill>
                <a:latin typeface="Arial" panose="020B0604020202020204" pitchFamily="34" charset="0"/>
                <a:ea typeface="+mj-ea"/>
                <a:cs typeface="Arial" panose="020B0604020202020204" pitchFamily="34" charset="0"/>
              </a:rPr>
              <a:t>Testing of your T&amp;C business idea and products</a:t>
            </a:r>
          </a:p>
          <a:p>
            <a:pPr marL="0" indent="0" algn="just">
              <a:spcBef>
                <a:spcPts val="0"/>
              </a:spcBef>
              <a:buNone/>
            </a:pPr>
            <a:r>
              <a:rPr lang="en-US" dirty="0">
                <a:latin typeface="Arial" panose="020B0604020202020204" pitchFamily="34" charset="0"/>
                <a:cs typeface="Arial" panose="020B0604020202020204" pitchFamily="34" charset="0"/>
              </a:rPr>
              <a:t>When you test your idea, you will have lots of valuable information to tweak your product offering. You will also know how to talk your customer’s language, making it easier for you to connect, attract and keep your customers. Be aware of how small your niche is. If there are not that many customers that want your products, you will have a hard time to grow your business. </a:t>
            </a:r>
          </a:p>
        </p:txBody>
      </p:sp>
    </p:spTree>
    <p:extLst>
      <p:ext uri="{BB962C8B-B14F-4D97-AF65-F5344CB8AC3E}">
        <p14:creationId xmlns:p14="http://schemas.microsoft.com/office/powerpoint/2010/main" val="3212008223"/>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EF56EA8-4A6D-4C9E-BCCF-536722A5625F}"/>
              </a:ext>
            </a:extLst>
          </p:cNvPr>
          <p:cNvSpPr>
            <a:spLocks noGrp="1"/>
          </p:cNvSpPr>
          <p:nvPr>
            <p:ph type="title"/>
          </p:nvPr>
        </p:nvSpPr>
        <p:spPr>
          <a:xfrm>
            <a:off x="707121" y="750279"/>
            <a:ext cx="8970536" cy="1027113"/>
          </a:xfrm>
        </p:spPr>
        <p:txBody>
          <a:bodyPr/>
          <a:lstStyle/>
          <a:p>
            <a:pPr lvl="0"/>
            <a:r>
              <a:rPr lang="en-US" sz="2800" dirty="0">
                <a:latin typeface="Arial" panose="020B0604020202020204" pitchFamily="34" charset="0"/>
                <a:cs typeface="Arial" panose="020B0604020202020204" pitchFamily="34" charset="0"/>
              </a:rPr>
              <a:t>Value Proposition Canvas</a:t>
            </a:r>
            <a:endParaRPr lang="en-US" sz="2800" dirty="0">
              <a:solidFill>
                <a:srgbClr val="0078FA"/>
              </a:solidFill>
              <a:latin typeface="Arial" panose="020B0604020202020204" pitchFamily="34" charset="0"/>
              <a:cs typeface="Arial" panose="020B0604020202020204" pitchFamily="34" charset="0"/>
            </a:endParaRPr>
          </a:p>
        </p:txBody>
      </p:sp>
      <p:pic>
        <p:nvPicPr>
          <p:cNvPr id="3" name="Картина 2">
            <a:extLst>
              <a:ext uri="{FF2B5EF4-FFF2-40B4-BE49-F238E27FC236}">
                <a16:creationId xmlns:a16="http://schemas.microsoft.com/office/drawing/2014/main" id="{3CF8D9D4-01E7-460B-AAAE-AA2969CC16D8}"/>
              </a:ext>
            </a:extLst>
          </p:cNvPr>
          <p:cNvPicPr>
            <a:picLocks noChangeAspect="1"/>
          </p:cNvPicPr>
          <p:nvPr/>
        </p:nvPicPr>
        <p:blipFill rotWithShape="1">
          <a:blip r:embed="rId4"/>
          <a:srcRect l="20469" t="34251" r="20623" b="14300"/>
          <a:stretch/>
        </p:blipFill>
        <p:spPr>
          <a:xfrm>
            <a:off x="4654692" y="1988840"/>
            <a:ext cx="7035484" cy="3456384"/>
          </a:xfrm>
          <a:prstGeom prst="rect">
            <a:avLst/>
          </a:prstGeom>
        </p:spPr>
      </p:pic>
      <p:sp>
        <p:nvSpPr>
          <p:cNvPr id="7" name="Текстово поле 6">
            <a:extLst>
              <a:ext uri="{FF2B5EF4-FFF2-40B4-BE49-F238E27FC236}">
                <a16:creationId xmlns:a16="http://schemas.microsoft.com/office/drawing/2014/main" id="{C3E739EF-1DF3-433B-9D9B-A89DB68915D2}"/>
              </a:ext>
            </a:extLst>
          </p:cNvPr>
          <p:cNvSpPr txBox="1"/>
          <p:nvPr/>
        </p:nvSpPr>
        <p:spPr>
          <a:xfrm>
            <a:off x="8040216" y="6453336"/>
            <a:ext cx="4010000" cy="261610"/>
          </a:xfrm>
          <a:prstGeom prst="rect">
            <a:avLst/>
          </a:prstGeom>
          <a:noFill/>
        </p:spPr>
        <p:txBody>
          <a:bodyPr wrap="square" rtlCol="0">
            <a:spAutoFit/>
          </a:bodyPr>
          <a:lstStyle/>
          <a:p>
            <a:r>
              <a:rPr lang="en-US" sz="1100" dirty="0"/>
              <a:t>Source: www.strategyzer.com</a:t>
            </a:r>
            <a:endParaRPr lang="bg-BG" sz="1100" dirty="0"/>
          </a:p>
        </p:txBody>
      </p:sp>
      <p:pic>
        <p:nvPicPr>
          <p:cNvPr id="5" name="Онлайн мултимедия 4" title="Strategyzer's Value Proposition Canvas Explained">
            <a:hlinkClick r:id="" action="ppaction://media"/>
            <a:extLst>
              <a:ext uri="{FF2B5EF4-FFF2-40B4-BE49-F238E27FC236}">
                <a16:creationId xmlns:a16="http://schemas.microsoft.com/office/drawing/2014/main" id="{63EC0837-A975-4553-90AA-47ADA6CEF57F}"/>
              </a:ext>
            </a:extLst>
          </p:cNvPr>
          <p:cNvPicPr>
            <a:picLocks noRot="1" noChangeAspect="1"/>
          </p:cNvPicPr>
          <p:nvPr>
            <a:videoFile r:link="rId1"/>
          </p:nvPr>
        </p:nvPicPr>
        <p:blipFill>
          <a:blip r:embed="rId5"/>
          <a:stretch>
            <a:fillRect/>
          </a:stretch>
        </p:blipFill>
        <p:spPr>
          <a:xfrm>
            <a:off x="765046" y="2621612"/>
            <a:ext cx="3889646" cy="2197650"/>
          </a:xfrm>
          <a:prstGeom prst="rect">
            <a:avLst/>
          </a:prstGeom>
        </p:spPr>
      </p:pic>
    </p:spTree>
    <p:extLst>
      <p:ext uri="{BB962C8B-B14F-4D97-AF65-F5344CB8AC3E}">
        <p14:creationId xmlns:p14="http://schemas.microsoft.com/office/powerpoint/2010/main" val="38823880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407368" y="1444067"/>
            <a:ext cx="10996656" cy="5140130"/>
          </a:xfrm>
        </p:spPr>
        <p:txBody>
          <a:bodyPr/>
          <a:lstStyle/>
          <a:p>
            <a:pPr marL="0" indent="0">
              <a:buNone/>
            </a:pPr>
            <a:endParaRPr lang="en-US" sz="2100" b="1" u="sng" dirty="0">
              <a:latin typeface="Arial" panose="020B0604020202020204" pitchFamily="34" charset="0"/>
              <a:cs typeface="Arial" panose="020B0604020202020204" pitchFamily="34" charset="0"/>
            </a:endParaRPr>
          </a:p>
          <a:p>
            <a:pPr marL="342900" lvl="1" indent="0">
              <a:buNone/>
            </a:pPr>
            <a:r>
              <a:rPr lang="en-US" sz="2400" dirty="0">
                <a:latin typeface="Arial" panose="020B0604020202020204" pitchFamily="34" charset="0"/>
                <a:cs typeface="Arial" panose="020B0604020202020204" pitchFamily="34" charset="0"/>
              </a:rPr>
              <a:t>Having in mind your T&amp;C business idea answer these questions:</a:t>
            </a:r>
          </a:p>
          <a:p>
            <a:pPr marL="704850" lvl="2" indent="-342900" algn="just">
              <a:spcBef>
                <a:spcPts val="0"/>
              </a:spcBef>
            </a:pPr>
            <a:r>
              <a:rPr lang="en-US" sz="2400" dirty="0">
                <a:latin typeface="Arial" panose="020B0604020202020204" pitchFamily="34" charset="0"/>
                <a:cs typeface="Arial" panose="020B0604020202020204" pitchFamily="34" charset="0"/>
              </a:rPr>
              <a:t>What segment do you want to start in? Menswear, bridalwear, sportswear, streetwear, childrenswear, etc.? </a:t>
            </a:r>
          </a:p>
          <a:p>
            <a:pPr marL="361950" lvl="2" indent="314325" algn="just">
              <a:spcBef>
                <a:spcPts val="0"/>
              </a:spcBef>
            </a:pPr>
            <a:r>
              <a:rPr lang="en-US" sz="2400" dirty="0">
                <a:latin typeface="Arial" panose="020B0604020202020204" pitchFamily="34" charset="0"/>
                <a:cs typeface="Arial" panose="020B0604020202020204" pitchFamily="34" charset="0"/>
              </a:rPr>
              <a:t>What gender should it be for? Men’s, women’s, kids, unisex?</a:t>
            </a:r>
          </a:p>
          <a:p>
            <a:pPr marL="361950" lvl="2" indent="314325" algn="just">
              <a:spcBef>
                <a:spcPts val="0"/>
              </a:spcBef>
            </a:pPr>
            <a:r>
              <a:rPr lang="en-US" sz="2400" dirty="0">
                <a:latin typeface="Arial" panose="020B0604020202020204" pitchFamily="34" charset="0"/>
                <a:cs typeface="Arial" panose="020B0604020202020204" pitchFamily="34" charset="0"/>
              </a:rPr>
              <a:t>Do you want to sell online, retail, a mix?</a:t>
            </a:r>
          </a:p>
          <a:p>
            <a:pPr marL="361950" lvl="2" indent="314325" algn="just">
              <a:spcBef>
                <a:spcPts val="0"/>
              </a:spcBef>
            </a:pPr>
            <a:r>
              <a:rPr lang="en-US" sz="2400" dirty="0">
                <a:latin typeface="Arial" panose="020B0604020202020204" pitchFamily="34" charset="0"/>
                <a:cs typeface="Arial" panose="020B0604020202020204" pitchFamily="34" charset="0"/>
              </a:rPr>
              <a:t>What is your geography?</a:t>
            </a:r>
          </a:p>
          <a:p>
            <a:pPr marL="361950" lvl="2" indent="314325" algn="just">
              <a:spcBef>
                <a:spcPts val="0"/>
              </a:spcBef>
            </a:pPr>
            <a:r>
              <a:rPr lang="en-US" sz="2400" dirty="0">
                <a:latin typeface="Arial" panose="020B0604020202020204" pitchFamily="34" charset="0"/>
                <a:cs typeface="Arial" panose="020B0604020202020204" pitchFamily="34" charset="0"/>
              </a:rPr>
              <a:t>Where is your customer?</a:t>
            </a:r>
          </a:p>
          <a:p>
            <a:pPr marL="361950" lvl="2" indent="314325" algn="just">
              <a:spcBef>
                <a:spcPts val="0"/>
              </a:spcBef>
            </a:pPr>
            <a:r>
              <a:rPr lang="en-US" sz="2400" dirty="0">
                <a:latin typeface="Arial" panose="020B0604020202020204" pitchFamily="34" charset="0"/>
                <a:cs typeface="Arial" panose="020B0604020202020204" pitchFamily="34" charset="0"/>
              </a:rPr>
              <a:t>What price segment will your products be in?</a:t>
            </a:r>
          </a:p>
          <a:p>
            <a:pPr marL="704850" lvl="2" indent="-342900" algn="just">
              <a:spcBef>
                <a:spcPts val="0"/>
              </a:spcBef>
            </a:pPr>
            <a:r>
              <a:rPr lang="en-US" sz="2400" dirty="0">
                <a:latin typeface="Arial" panose="020B0604020202020204" pitchFamily="34" charset="0"/>
                <a:cs typeface="Arial" panose="020B0604020202020204" pitchFamily="34" charset="0"/>
              </a:rPr>
              <a:t>What quality do you want to have? (this is often related to the product price)</a:t>
            </a:r>
            <a:r>
              <a:rPr lang="bg-BG"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lvl="2">
              <a:buFont typeface="Wingdings" panose="05000000000000000000" pitchFamily="2" charset="2"/>
              <a:buChar char="Ø"/>
            </a:pPr>
            <a:endParaRPr lang="en-GB" sz="2400"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64704"/>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 5</a:t>
            </a:r>
          </a:p>
        </p:txBody>
      </p:sp>
    </p:spTree>
    <p:extLst>
      <p:ext uri="{BB962C8B-B14F-4D97-AF65-F5344CB8AC3E}">
        <p14:creationId xmlns:p14="http://schemas.microsoft.com/office/powerpoint/2010/main" val="3393469483"/>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FC222DC2-967D-45DF-BB99-EBD6FADDF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EF56EA8-4A6D-4C9E-BCCF-536722A5625F}"/>
              </a:ext>
            </a:extLst>
          </p:cNvPr>
          <p:cNvSpPr>
            <a:spLocks noGrp="1"/>
          </p:cNvSpPr>
          <p:nvPr>
            <p:ph type="title"/>
          </p:nvPr>
        </p:nvSpPr>
        <p:spPr>
          <a:xfrm>
            <a:off x="695400" y="1062583"/>
            <a:ext cx="11551254" cy="1358305"/>
          </a:xfrm>
        </p:spPr>
        <p:txBody>
          <a:bodyPr/>
          <a:lstStyle/>
          <a:p>
            <a:r>
              <a:rPr lang="en-GB" sz="2800" dirty="0">
                <a:latin typeface="Arial" panose="020B0604020202020204" pitchFamily="34" charset="0"/>
                <a:cs typeface="Arial" panose="020B0604020202020204" pitchFamily="34" charset="0"/>
              </a:rPr>
              <a:t>Assignment 6</a:t>
            </a:r>
            <a:br>
              <a:rPr lang="en-US" sz="2800" dirty="0">
                <a:latin typeface="Arial" panose="020B0604020202020204" pitchFamily="34" charset="0"/>
                <a:cs typeface="Arial" panose="020B0604020202020204" pitchFamily="34" charset="0"/>
              </a:rPr>
            </a:br>
            <a:endParaRPr lang="en-US" sz="2800" dirty="0">
              <a:solidFill>
                <a:srgbClr val="0078FA"/>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93453" y="1987691"/>
            <a:ext cx="10972800" cy="4569372"/>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Talk directly to potential customers. If you know people that fit your ideal customer profile, talk to them. Tell them about your concept and ideas and show them product ideas. Stay super focused on your true ideal customer. See how they react to your idea. Would they buy your product? Ask them what elements are important to them, whether it’s price, quality, reputation in the T&amp;C industry, or something else.</a:t>
            </a:r>
          </a:p>
          <a:p>
            <a:endParaRPr lang="en-US" dirty="0"/>
          </a:p>
        </p:txBody>
      </p:sp>
      <p:sp>
        <p:nvSpPr>
          <p:cNvPr id="3" name="Rectangle 2"/>
          <p:cNvSpPr/>
          <p:nvPr/>
        </p:nvSpPr>
        <p:spPr>
          <a:xfrm>
            <a:off x="3048000" y="-495151"/>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100003800"/>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60486"/>
            <a:ext cx="10996656" cy="4876826"/>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spcBef>
                <a:spcPts val="0"/>
              </a:spcBef>
            </a:pPr>
            <a:r>
              <a:rPr lang="en-US" sz="2400" dirty="0">
                <a:latin typeface="Arial" panose="020B0604020202020204" pitchFamily="34" charset="0"/>
                <a:cs typeface="Arial" panose="020B0604020202020204" pitchFamily="34" charset="0"/>
              </a:rPr>
              <a:t>Give an example for a long-term business goal.</a:t>
            </a:r>
          </a:p>
          <a:p>
            <a:pPr algn="just">
              <a:spcBef>
                <a:spcPts val="0"/>
              </a:spcBef>
            </a:pPr>
            <a:r>
              <a:rPr lang="en-US" dirty="0">
                <a:latin typeface="Arial" panose="020B0604020202020204" pitchFamily="34" charset="0"/>
                <a:cs typeface="Arial" panose="020B0604020202020204" pitchFamily="34" charset="0"/>
              </a:rPr>
              <a:t>Give an example for  a short-term business goal.</a:t>
            </a:r>
          </a:p>
          <a:p>
            <a:pPr algn="just">
              <a:spcBef>
                <a:spcPts val="0"/>
              </a:spcBef>
            </a:pPr>
            <a:r>
              <a:rPr lang="en-US" sz="2400" dirty="0">
                <a:latin typeface="Arial" panose="020B0604020202020204" pitchFamily="34" charset="0"/>
                <a:cs typeface="Arial" panose="020B0604020202020204" pitchFamily="34" charset="0"/>
              </a:rPr>
              <a:t>What does the acronym SMART stand for?</a:t>
            </a:r>
          </a:p>
          <a:p>
            <a:pPr algn="just">
              <a:spcBef>
                <a:spcPts val="0"/>
              </a:spcBef>
            </a:pPr>
            <a:r>
              <a:rPr lang="en-US" sz="2400" dirty="0">
                <a:latin typeface="Arial" panose="020B0604020202020204" pitchFamily="34" charset="0"/>
                <a:cs typeface="Arial" panose="020B0604020202020204" pitchFamily="34" charset="0"/>
              </a:rPr>
              <a:t>What is the difference between </a:t>
            </a:r>
            <a:r>
              <a:rPr lang="en-US" dirty="0">
                <a:latin typeface="Arial" panose="020B0604020202020204" pitchFamily="34" charset="0"/>
                <a:cs typeface="Arial" panose="020B0604020202020204" pitchFamily="34" charset="0"/>
              </a:rPr>
              <a:t>the red and the blue ocean in the Blue Ocean Strategy? </a:t>
            </a:r>
            <a:endParaRPr lang="en-GB" b="1" dirty="0">
              <a:latin typeface="Arial" panose="020B0604020202020204" pitchFamily="34" charset="0"/>
              <a:cs typeface="Arial" panose="020B0604020202020204" pitchFamily="34" charset="0"/>
            </a:endParaRPr>
          </a:p>
          <a:p>
            <a:pPr algn="just">
              <a:spcBef>
                <a:spcPts val="0"/>
              </a:spcBef>
            </a:pPr>
            <a:r>
              <a:rPr lang="en-GB" dirty="0">
                <a:latin typeface="Arial" panose="020B0604020202020204" pitchFamily="34" charset="0"/>
                <a:cs typeface="Arial" panose="020B0604020202020204" pitchFamily="34" charset="0"/>
              </a:rPr>
              <a:t>What opportunities do you see around you to start your own business in the TCI?</a:t>
            </a:r>
          </a:p>
          <a:p>
            <a:pPr algn="just">
              <a:spcBef>
                <a:spcPts val="0"/>
              </a:spcBef>
            </a:pPr>
            <a:r>
              <a:rPr lang="en-GB" dirty="0">
                <a:latin typeface="Arial" panose="020B0604020202020204" pitchFamily="34" charset="0"/>
                <a:cs typeface="Arial" panose="020B0604020202020204" pitchFamily="34" charset="0"/>
              </a:rPr>
              <a:t>What challenges </a:t>
            </a:r>
            <a:r>
              <a:rPr lang="en-US" dirty="0">
                <a:latin typeface="Arial" panose="020B0604020202020204" pitchFamily="34" charset="0"/>
                <a:cs typeface="Arial" panose="020B0604020202020204" pitchFamily="34" charset="0"/>
              </a:rPr>
              <a:t>can you anticipate</a:t>
            </a:r>
            <a:r>
              <a:rPr lang="en-GB" dirty="0">
                <a:latin typeface="Arial" panose="020B0604020202020204" pitchFamily="34" charset="0"/>
                <a:cs typeface="Arial" panose="020B0604020202020204" pitchFamily="34" charset="0"/>
              </a:rPr>
              <a:t> starting your own business?</a:t>
            </a:r>
          </a:p>
          <a:p>
            <a:pPr algn="just">
              <a:spcBef>
                <a:spcPts val="0"/>
              </a:spcBef>
            </a:pPr>
            <a:r>
              <a:rPr lang="en-US" dirty="0">
                <a:latin typeface="Arial" panose="020B0604020202020204" pitchFamily="34" charset="0"/>
                <a:cs typeface="Arial" panose="020B0604020202020204" pitchFamily="34" charset="0"/>
              </a:rPr>
              <a:t>In the segment area that you have defined, what are the problems that you are going to solve for your customers? How are you going to do this through your products?</a:t>
            </a:r>
          </a:p>
          <a:p>
            <a:pPr algn="just">
              <a:spcBef>
                <a:spcPts val="0"/>
              </a:spcBef>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475580"/>
            <a:ext cx="10996656" cy="4761732"/>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Define a niche for your product. Evaluate your product offering and the receiving in your market. Adjust your offer to serve your niche better.</a:t>
            </a:r>
          </a:p>
          <a:p>
            <a:pPr algn="just">
              <a:spcBef>
                <a:spcPts val="0"/>
              </a:spcBef>
            </a:pPr>
            <a:r>
              <a:rPr lang="en-US" dirty="0">
                <a:latin typeface="Arial" panose="020B0604020202020204" pitchFamily="34" charset="0"/>
                <a:cs typeface="Arial" panose="020B0604020202020204" pitchFamily="34" charset="0"/>
              </a:rPr>
              <a:t>Visit a trade fair for your type of products. Imagine your product being exhibited next to all other brands and products in this fair. How would you get noticed? What would set you apart?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1347472364"/>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ово поле 10">
            <a:extLst>
              <a:ext uri="{FF2B5EF4-FFF2-40B4-BE49-F238E27FC236}">
                <a16:creationId xmlns:a16="http://schemas.microsoft.com/office/drawing/2014/main" id="{34D36514-DEC2-43DF-9282-A78E845D68D3}"/>
              </a:ext>
            </a:extLst>
          </p:cNvPr>
          <p:cNvSpPr txBox="1"/>
          <p:nvPr/>
        </p:nvSpPr>
        <p:spPr>
          <a:xfrm>
            <a:off x="676338" y="3339976"/>
            <a:ext cx="10994776" cy="1015663"/>
          </a:xfrm>
          <a:prstGeom prst="rect">
            <a:avLst/>
          </a:prstGeom>
          <a:noFill/>
        </p:spPr>
        <p:txBody>
          <a:bodyPr wrap="square">
            <a:spAutoFit/>
          </a:bodyPr>
          <a:lstStyle/>
          <a:p>
            <a:pPr algn="just"/>
            <a:r>
              <a:rPr lang="en-US" sz="2000" dirty="0">
                <a:solidFill>
                  <a:srgbClr val="2F2F2F"/>
                </a:solidFill>
                <a:latin typeface="Arial" panose="020B0604020202020204" pitchFamily="34" charset="0"/>
                <a:cs typeface="Arial" panose="020B0604020202020204" pitchFamily="34" charset="0"/>
              </a:rPr>
              <a:t>Entrepreneurial goals and objectives defined. Innovative goals and Blue Ocean Strategy. Opportunities and threats of</a:t>
            </a:r>
            <a:r>
              <a:rPr lang="en-US" sz="2000" dirty="0">
                <a:solidFill>
                  <a:srgbClr val="2F2F2F"/>
                </a:solidFill>
                <a:cs typeface="Arial" panose="020B0604020202020204" pitchFamily="34" charset="0"/>
              </a:rPr>
              <a:t> the TCI. Market analysis. Porter’s Five Forces of Competitive Position Analysis. The Value Proposition Canvas.</a:t>
            </a:r>
            <a:endParaRPr lang="bg-BG" sz="2000"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C71969B-5E68-41AE-B3D7-7CD99E0BB3B6}"/>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Learning goals and objectives</a:t>
            </a:r>
          </a:p>
        </p:txBody>
      </p:sp>
      <p:sp>
        <p:nvSpPr>
          <p:cNvPr id="6" name="Title 1">
            <a:extLst>
              <a:ext uri="{FF2B5EF4-FFF2-40B4-BE49-F238E27FC236}">
                <a16:creationId xmlns:a16="http://schemas.microsoft.com/office/drawing/2014/main" id="{CBCAD626-91C3-4555-93CE-F4BDDDA8202C}"/>
              </a:ext>
            </a:extLst>
          </p:cNvPr>
          <p:cNvSpPr txBox="1">
            <a:spLocks/>
          </p:cNvSpPr>
          <p:nvPr/>
        </p:nvSpPr>
        <p:spPr bwMode="auto">
          <a:xfrm>
            <a:off x="695400" y="4395845"/>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Expected results</a:t>
            </a:r>
          </a:p>
        </p:txBody>
      </p:sp>
      <p:sp>
        <p:nvSpPr>
          <p:cNvPr id="7" name="Title 1">
            <a:extLst>
              <a:ext uri="{FF2B5EF4-FFF2-40B4-BE49-F238E27FC236}">
                <a16:creationId xmlns:a16="http://schemas.microsoft.com/office/drawing/2014/main" id="{37F060D6-83BF-4C94-B65B-6A1588C4F6A4}"/>
              </a:ext>
            </a:extLst>
          </p:cNvPr>
          <p:cNvSpPr txBox="1">
            <a:spLocks/>
          </p:cNvSpPr>
          <p:nvPr/>
        </p:nvSpPr>
        <p:spPr bwMode="auto">
          <a:xfrm>
            <a:off x="695400" y="2916277"/>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Short summary of content</a:t>
            </a:r>
          </a:p>
        </p:txBody>
      </p:sp>
      <p:sp>
        <p:nvSpPr>
          <p:cNvPr id="9" name="Текстово поле 8">
            <a:extLst>
              <a:ext uri="{FF2B5EF4-FFF2-40B4-BE49-F238E27FC236}">
                <a16:creationId xmlns:a16="http://schemas.microsoft.com/office/drawing/2014/main" id="{26F2619D-3F2D-40DD-BD5B-26390401652A}"/>
              </a:ext>
            </a:extLst>
          </p:cNvPr>
          <p:cNvSpPr txBox="1"/>
          <p:nvPr/>
        </p:nvSpPr>
        <p:spPr>
          <a:xfrm>
            <a:off x="695400" y="4827527"/>
            <a:ext cx="10994776" cy="1323439"/>
          </a:xfrm>
          <a:prstGeom prst="rect">
            <a:avLst/>
          </a:prstGeom>
          <a:noFill/>
        </p:spPr>
        <p:txBody>
          <a:bodyPr wrap="square">
            <a:spAutoFit/>
          </a:bodyPr>
          <a:lstStyle/>
          <a:p>
            <a:pPr algn="just"/>
            <a:r>
              <a:rPr lang="en-US" sz="2000" dirty="0">
                <a:solidFill>
                  <a:srgbClr val="2F2F2F"/>
                </a:solidFill>
                <a:latin typeface="Arial" panose="020B0604020202020204" pitchFamily="34" charset="0"/>
                <a:cs typeface="Arial" panose="020B0604020202020204" pitchFamily="34" charset="0"/>
              </a:rPr>
              <a:t>Students </a:t>
            </a:r>
            <a:r>
              <a:rPr lang="en-US" sz="2000" dirty="0"/>
              <a:t>to set SMART goals for their business</a:t>
            </a:r>
            <a:r>
              <a:rPr lang="bg-BG" sz="2000" dirty="0"/>
              <a:t>,</a:t>
            </a:r>
            <a:r>
              <a:rPr lang="en-US" sz="2000" dirty="0"/>
              <a:t> taking into account the opportunities and threats from the external environment and on this basis to create an innovation that add value for the customers.</a:t>
            </a:r>
            <a:r>
              <a:rPr lang="en-US" sz="2000" dirty="0">
                <a:solidFill>
                  <a:srgbClr val="2F2F2F"/>
                </a:solidFill>
                <a:latin typeface="Arial" panose="020B0604020202020204" pitchFamily="34" charset="0"/>
                <a:cs typeface="Arial" panose="020B0604020202020204" pitchFamily="34" charset="0"/>
              </a:rPr>
              <a:t> Using different entrepreneurial tools, they can easily identify customers’ problems and find business opportunities to meet the customers’ needs.</a:t>
            </a:r>
            <a:endParaRPr lang="bg-BG" sz="2000" dirty="0"/>
          </a:p>
        </p:txBody>
      </p:sp>
      <p:sp>
        <p:nvSpPr>
          <p:cNvPr id="10" name="Текстово поле 9">
            <a:extLst>
              <a:ext uri="{FF2B5EF4-FFF2-40B4-BE49-F238E27FC236}">
                <a16:creationId xmlns:a16="http://schemas.microsoft.com/office/drawing/2014/main" id="{32C99BD2-2E64-4EC8-ACA1-A652D4535A4D}"/>
              </a:ext>
            </a:extLst>
          </p:cNvPr>
          <p:cNvSpPr txBox="1"/>
          <p:nvPr/>
        </p:nvSpPr>
        <p:spPr>
          <a:xfrm>
            <a:off x="695400" y="1539554"/>
            <a:ext cx="10994776" cy="1323439"/>
          </a:xfrm>
          <a:prstGeom prst="rect">
            <a:avLst/>
          </a:prstGeom>
          <a:noFill/>
        </p:spPr>
        <p:txBody>
          <a:bodyPr wrap="square">
            <a:spAutoFit/>
          </a:bodyPr>
          <a:lstStyle/>
          <a:p>
            <a:pPr algn="just"/>
            <a:r>
              <a:rPr lang="en-US" sz="2000" dirty="0">
                <a:solidFill>
                  <a:srgbClr val="2F2F2F"/>
                </a:solidFill>
                <a:latin typeface="Arial" panose="020B0604020202020204" pitchFamily="34" charset="0"/>
                <a:cs typeface="Arial" panose="020B0604020202020204" pitchFamily="34" charset="0"/>
              </a:rPr>
              <a:t>In this topic the students will learn how to set goals and objectives for thei</a:t>
            </a:r>
            <a:r>
              <a:rPr lang="en-US" sz="2000" dirty="0">
                <a:solidFill>
                  <a:srgbClr val="2F2F2F"/>
                </a:solidFill>
                <a:cs typeface="Arial" panose="020B0604020202020204" pitchFamily="34" charset="0"/>
              </a:rPr>
              <a:t>r </a:t>
            </a:r>
            <a:r>
              <a:rPr lang="en-US" sz="2000" dirty="0">
                <a:solidFill>
                  <a:srgbClr val="2F2F2F"/>
                </a:solidFill>
                <a:latin typeface="Arial" panose="020B0604020202020204" pitchFamily="34" charset="0"/>
                <a:cs typeface="Arial" panose="020B0604020202020204" pitchFamily="34" charset="0"/>
              </a:rPr>
              <a:t>business and to use different</a:t>
            </a:r>
            <a:r>
              <a:rPr lang="bg-BG" sz="2000" dirty="0">
                <a:solidFill>
                  <a:srgbClr val="2F2F2F"/>
                </a:solidFill>
                <a:latin typeface="Arial" panose="020B0604020202020204" pitchFamily="34" charset="0"/>
                <a:cs typeface="Arial" panose="020B0604020202020204" pitchFamily="34" charset="0"/>
              </a:rPr>
              <a:t> </a:t>
            </a:r>
            <a:r>
              <a:rPr lang="en-US" sz="2000" dirty="0">
                <a:solidFill>
                  <a:srgbClr val="2F2F2F"/>
                </a:solidFill>
                <a:latin typeface="Arial" panose="020B0604020202020204" pitchFamily="34" charset="0"/>
                <a:cs typeface="Arial" panose="020B0604020202020204" pitchFamily="34" charset="0"/>
              </a:rPr>
              <a:t>entrepreneurial strategies. They should learn how to use specific instruments and tools to analyze the market and challenge their competitors. </a:t>
            </a:r>
            <a:r>
              <a:rPr lang="en-US" sz="2000" dirty="0">
                <a:solidFill>
                  <a:srgbClr val="2F2F2F"/>
                </a:solidFill>
                <a:cs typeface="Arial" panose="020B0604020202020204" pitchFamily="34" charset="0"/>
              </a:rPr>
              <a:t>The s</a:t>
            </a:r>
            <a:r>
              <a:rPr lang="en-US" sz="2000" dirty="0">
                <a:solidFill>
                  <a:srgbClr val="2F2F2F"/>
                </a:solidFill>
                <a:latin typeface="Arial" panose="020B0604020202020204" pitchFamily="34" charset="0"/>
                <a:cs typeface="Arial" panose="020B0604020202020204" pitchFamily="34" charset="0"/>
              </a:rPr>
              <a:t>tudents will learn how to put in practice the value proposition model.</a:t>
            </a:r>
            <a:endParaRPr lang="bg-BG" sz="2000" dirty="0"/>
          </a:p>
        </p:txBody>
      </p:sp>
    </p:spTree>
    <p:extLst>
      <p:ext uri="{BB962C8B-B14F-4D97-AF65-F5344CB8AC3E}">
        <p14:creationId xmlns:p14="http://schemas.microsoft.com/office/powerpoint/2010/main" val="2706312995"/>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71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DF0A957B-A3DC-4A8A-9F9B-876CEB087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093" y="3408716"/>
            <a:ext cx="5175302" cy="3411454"/>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25864" y="1745897"/>
            <a:ext cx="6882304" cy="4320184"/>
          </a:xfrm>
        </p:spPr>
        <p:txBody>
          <a:bodyPr/>
          <a:lstStyle/>
          <a:p>
            <a:pPr marL="0" indent="0" algn="just">
              <a:spcBef>
                <a:spcPts val="0"/>
              </a:spcBef>
              <a:buNone/>
            </a:pPr>
            <a:r>
              <a:rPr lang="en-US" sz="2200" b="1" dirty="0">
                <a:latin typeface="Arial" panose="020B0604020202020204" pitchFamily="34" charset="0"/>
                <a:cs typeface="Arial" panose="020B0604020202020204" pitchFamily="34" charset="0"/>
              </a:rPr>
              <a:t>Goals and objectives </a:t>
            </a:r>
            <a:r>
              <a:rPr lang="en-US" sz="2200" dirty="0">
                <a:latin typeface="Arial" panose="020B0604020202020204" pitchFamily="34" charset="0"/>
                <a:cs typeface="Arial" panose="020B0604020202020204" pitchFamily="34" charset="0"/>
              </a:rPr>
              <a:t>are a critical component of management, both in terms of planning and in terms of the larger Planning-Organizing-Leading-Controlling framework that is used in entrepreneurship.</a:t>
            </a:r>
          </a:p>
          <a:p>
            <a:pPr marL="0" indent="0" algn="just">
              <a:spcBef>
                <a:spcPts val="600"/>
              </a:spcBef>
              <a:buNone/>
            </a:pPr>
            <a:r>
              <a:rPr lang="en-US" sz="2200" b="1" dirty="0">
                <a:latin typeface="Arial" panose="020B0604020202020204" pitchFamily="34" charset="0"/>
                <a:cs typeface="Arial" panose="020B0604020202020204" pitchFamily="34" charset="0"/>
              </a:rPr>
              <a:t>Goals</a:t>
            </a:r>
            <a:r>
              <a:rPr lang="en-US" sz="2200" dirty="0">
                <a:latin typeface="Arial" panose="020B0604020202020204" pitchFamily="34" charset="0"/>
                <a:cs typeface="Arial" panose="020B0604020202020204" pitchFamily="34" charset="0"/>
              </a:rPr>
              <a:t> are outcome statements that define what an </a:t>
            </a:r>
            <a:r>
              <a:rPr lang="en-US" sz="2200" dirty="0" err="1">
                <a:latin typeface="Arial" panose="020B0604020202020204" pitchFamily="34" charset="0"/>
                <a:cs typeface="Arial" panose="020B0604020202020204" pitchFamily="34" charset="0"/>
              </a:rPr>
              <a:t>organisation</a:t>
            </a:r>
            <a:r>
              <a:rPr lang="en-US" sz="2200" dirty="0">
                <a:latin typeface="Arial" panose="020B0604020202020204" pitchFamily="34" charset="0"/>
                <a:cs typeface="Arial" panose="020B0604020202020204" pitchFamily="34" charset="0"/>
              </a:rPr>
              <a:t> is trying to accomplish, both programmatically and organizationally. Goals are usually a collection of related programs, a reflection of major actions of the organization and provide rallying points for managers. </a:t>
            </a:r>
          </a:p>
          <a:p>
            <a:pPr marL="0" indent="0" algn="just">
              <a:spcBef>
                <a:spcPts val="600"/>
              </a:spcBef>
              <a:buNone/>
            </a:pPr>
            <a:r>
              <a:rPr lang="en-US" sz="2200" b="1" dirty="0">
                <a:latin typeface="Arial" panose="020B0604020202020204" pitchFamily="34" charset="0"/>
                <a:cs typeface="Arial" panose="020B0604020202020204" pitchFamily="34" charset="0"/>
              </a:rPr>
              <a:t>For example</a:t>
            </a:r>
            <a:r>
              <a:rPr lang="en-US" sz="2200" dirty="0">
                <a:latin typeface="Arial" panose="020B0604020202020204" pitchFamily="34" charset="0"/>
                <a:cs typeface="Arial" panose="020B0604020202020204" pitchFamily="34" charset="0"/>
              </a:rPr>
              <a:t>: the T&amp;C company might state a financial goal of growing its revenues 20% per year or has a goal of growing its international markets.</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19C6FA5-FF14-47D6-9182-8DB4FDC82C02}"/>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Entrepreneurial goals and objectives</a:t>
            </a:r>
          </a:p>
        </p:txBody>
      </p:sp>
    </p:spTree>
    <p:extLst>
      <p:ext uri="{BB962C8B-B14F-4D97-AF65-F5344CB8AC3E}">
        <p14:creationId xmlns:p14="http://schemas.microsoft.com/office/powerpoint/2010/main" val="2149402810"/>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25864" y="1745897"/>
            <a:ext cx="10964312" cy="4320184"/>
          </a:xfrm>
        </p:spPr>
        <p:txBody>
          <a:bodyPr/>
          <a:lstStyle/>
          <a:p>
            <a:pPr marL="0" indent="0" algn="just">
              <a:spcBef>
                <a:spcPts val="0"/>
              </a:spcBef>
              <a:buNone/>
            </a:pPr>
            <a:r>
              <a:rPr lang="en-US" b="1" dirty="0">
                <a:latin typeface="Arial" panose="020B0604020202020204" pitchFamily="34" charset="0"/>
                <a:cs typeface="Arial" panose="020B0604020202020204" pitchFamily="34" charset="0"/>
              </a:rPr>
              <a:t>Objectives </a:t>
            </a:r>
            <a:r>
              <a:rPr lang="en-US" dirty="0">
                <a:latin typeface="Arial" panose="020B0604020202020204" pitchFamily="34" charset="0"/>
                <a:cs typeface="Arial" panose="020B0604020202020204" pitchFamily="34" charset="0"/>
              </a:rPr>
              <a:t>are very precise, time-based, measurable actions that support the completion of a goal. Objectives typically must: </a:t>
            </a:r>
          </a:p>
          <a:p>
            <a:pPr algn="just">
              <a:spcBef>
                <a:spcPts val="600"/>
              </a:spcBef>
            </a:pPr>
            <a:r>
              <a:rPr lang="en-US" dirty="0">
                <a:latin typeface="Arial" panose="020B0604020202020204" pitchFamily="34" charset="0"/>
                <a:cs typeface="Arial" panose="020B0604020202020204" pitchFamily="34" charset="0"/>
              </a:rPr>
              <a:t>be related directly to the goal; </a:t>
            </a:r>
          </a:p>
          <a:p>
            <a:pPr algn="just">
              <a:spcBef>
                <a:spcPts val="0"/>
              </a:spcBef>
            </a:pPr>
            <a:r>
              <a:rPr lang="en-US" dirty="0">
                <a:latin typeface="Arial" panose="020B0604020202020204" pitchFamily="34" charset="0"/>
                <a:cs typeface="Arial" panose="020B0604020202020204" pitchFamily="34" charset="0"/>
              </a:rPr>
              <a:t>be clear, concise and understandable;</a:t>
            </a:r>
          </a:p>
          <a:p>
            <a:pPr algn="just">
              <a:spcBef>
                <a:spcPts val="0"/>
              </a:spcBef>
            </a:pPr>
            <a:r>
              <a:rPr lang="en-US" dirty="0">
                <a:latin typeface="Arial" panose="020B0604020202020204" pitchFamily="34" charset="0"/>
                <a:cs typeface="Arial" panose="020B0604020202020204" pitchFamily="34" charset="0"/>
              </a:rPr>
              <a:t>be stated in terms of results;</a:t>
            </a:r>
          </a:p>
          <a:p>
            <a:pPr algn="just">
              <a:spcBef>
                <a:spcPts val="0"/>
              </a:spcBef>
            </a:pPr>
            <a:r>
              <a:rPr lang="en-US" dirty="0">
                <a:latin typeface="Arial" panose="020B0604020202020204" pitchFamily="34" charset="0"/>
                <a:cs typeface="Arial" panose="020B0604020202020204" pitchFamily="34" charset="0"/>
              </a:rPr>
              <a:t>begin with an action verb;</a:t>
            </a:r>
          </a:p>
          <a:p>
            <a:pPr algn="just">
              <a:spcBef>
                <a:spcPts val="0"/>
              </a:spcBef>
            </a:pPr>
            <a:r>
              <a:rPr lang="en-US" dirty="0">
                <a:latin typeface="Arial" panose="020B0604020202020204" pitchFamily="34" charset="0"/>
                <a:cs typeface="Arial" panose="020B0604020202020204" pitchFamily="34" charset="0"/>
              </a:rPr>
              <a:t>specify a date for accomplishment;</a:t>
            </a:r>
          </a:p>
          <a:p>
            <a:pPr algn="just">
              <a:spcBef>
                <a:spcPts val="0"/>
              </a:spcBef>
            </a:pPr>
            <a:r>
              <a:rPr lang="en-US" dirty="0">
                <a:latin typeface="Arial" panose="020B0604020202020204" pitchFamily="34" charset="0"/>
                <a:cs typeface="Arial" panose="020B0604020202020204" pitchFamily="34" charset="0"/>
              </a:rPr>
              <a:t>be measurable.</a:t>
            </a:r>
          </a:p>
          <a:p>
            <a:pPr algn="just">
              <a:spcBef>
                <a:spcPts val="0"/>
              </a:spcBef>
            </a:pPr>
            <a:endParaRPr lang="en-US" dirty="0">
              <a:latin typeface="Arial" panose="020B0604020202020204" pitchFamily="34" charset="0"/>
              <a:cs typeface="Arial" panose="020B0604020202020204" pitchFamily="34" charset="0"/>
            </a:endParaRPr>
          </a:p>
          <a:p>
            <a:pPr marL="0" indent="0" algn="just">
              <a:spcBef>
                <a:spcPts val="0"/>
              </a:spcBef>
              <a:buNone/>
            </a:pPr>
            <a:r>
              <a:rPr lang="en-US" b="1" dirty="0">
                <a:latin typeface="Arial" panose="020B0604020202020204" pitchFamily="34" charset="0"/>
                <a:cs typeface="Arial" panose="020B0604020202020204" pitchFamily="34" charset="0"/>
              </a:rPr>
              <a:t>E</a:t>
            </a:r>
            <a:r>
              <a:rPr lang="en-US" sz="2400" b="1" dirty="0">
                <a:latin typeface="Arial" panose="020B0604020202020204" pitchFamily="34" charset="0"/>
                <a:cs typeface="Arial" panose="020B0604020202020204" pitchFamily="34" charset="0"/>
              </a:rPr>
              <a:t>xample</a:t>
            </a:r>
            <a:r>
              <a:rPr lang="en-US" sz="2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oing back to our textile company’s example and in support of the company’s 20% revenue growth goal, one objective might be to open three new stores in the next six months.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19C6FA5-FF14-47D6-9182-8DB4FDC82C02}"/>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Objectives in the TCI</a:t>
            </a:r>
          </a:p>
        </p:txBody>
      </p:sp>
    </p:spTree>
    <p:extLst>
      <p:ext uri="{BB962C8B-B14F-4D97-AF65-F5344CB8AC3E}">
        <p14:creationId xmlns:p14="http://schemas.microsoft.com/office/powerpoint/2010/main" val="3479894179"/>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онтейнер за съдържание 4">
            <a:extLst>
              <a:ext uri="{FF2B5EF4-FFF2-40B4-BE49-F238E27FC236}">
                <a16:creationId xmlns:a16="http://schemas.microsoft.com/office/drawing/2014/main" id="{3D9B172B-0BE7-42E1-89CE-8FEA0AC65C8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63" t="24879" r="2063" b="7869"/>
          <a:stretch/>
        </p:blipFill>
        <p:spPr>
          <a:xfrm>
            <a:off x="263352" y="1302420"/>
            <a:ext cx="11243102" cy="4253159"/>
          </a:xfrm>
        </p:spPr>
      </p:pic>
      <p:pic>
        <p:nvPicPr>
          <p:cNvPr id="6" name="Picture 2" descr="untitled4">
            <a:extLst>
              <a:ext uri="{FF2B5EF4-FFF2-40B4-BE49-F238E27FC236}">
                <a16:creationId xmlns:a16="http://schemas.microsoft.com/office/drawing/2014/main" id="{DF38B690-7A41-40A1-B249-71BA0C16A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E25701E2-680D-4249-833A-FF2B8569DB89}"/>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Innovative goals</a:t>
            </a:r>
          </a:p>
        </p:txBody>
      </p:sp>
    </p:spTree>
    <p:extLst>
      <p:ext uri="{BB962C8B-B14F-4D97-AF65-F5344CB8AC3E}">
        <p14:creationId xmlns:p14="http://schemas.microsoft.com/office/powerpoint/2010/main" val="3164143121"/>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94776" cy="4320184"/>
          </a:xfrm>
        </p:spPr>
        <p:txBody>
          <a:bodyPr/>
          <a:lstStyle/>
          <a:p>
            <a:pPr marL="457200" indent="-457200" algn="just">
              <a:buAutoNum type="arabicPeriod"/>
            </a:pPr>
            <a:r>
              <a:rPr lang="en-US" sz="2400" dirty="0">
                <a:latin typeface="Arial" panose="020B0604020202020204" pitchFamily="34" charset="0"/>
                <a:cs typeface="Arial" panose="020B0604020202020204" pitchFamily="34" charset="0"/>
              </a:rPr>
              <a:t>To promote an understanding of fashion and textile </a:t>
            </a:r>
            <a:r>
              <a:rPr lang="en-US"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esign in relation to the needs of fashion, contractual furnishings, home textiles, and B2B textile products.</a:t>
            </a:r>
          </a:p>
          <a:p>
            <a:pPr marL="457200" indent="-457200" algn="just">
              <a:buAutoNum type="arabicPeriod"/>
            </a:pPr>
            <a:r>
              <a:rPr lang="en-US" sz="2400" dirty="0">
                <a:latin typeface="Arial" panose="020B0604020202020204" pitchFamily="34" charset="0"/>
                <a:cs typeface="Arial" panose="020B0604020202020204" pitchFamily="34" charset="0"/>
              </a:rPr>
              <a:t>To provide hands-on experience using a set of complex technologies found in industry today to build prototypical solutions to solve current needs.</a:t>
            </a:r>
          </a:p>
          <a:p>
            <a:pPr marL="457200" indent="-457200" algn="just">
              <a:buAutoNum type="arabicPeriod"/>
            </a:pPr>
            <a:r>
              <a:rPr lang="en-US" sz="2400" dirty="0">
                <a:latin typeface="Arial" panose="020B0604020202020204" pitchFamily="34" charset="0"/>
                <a:cs typeface="Arial" panose="020B0604020202020204" pitchFamily="34" charset="0"/>
              </a:rPr>
              <a:t>To provide business experience in responding to fashion and textile market opportunities with creative and innovative products that integrate textile materials, design fundamentals, business fundamentals, sourcing, data mining of market information, and new developments in material science and engineering.</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FE4A70A-3634-49AC-8F25-4121C365110B}"/>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Innovative goals</a:t>
            </a:r>
          </a:p>
        </p:txBody>
      </p:sp>
    </p:spTree>
    <p:extLst>
      <p:ext uri="{BB962C8B-B14F-4D97-AF65-F5344CB8AC3E}">
        <p14:creationId xmlns:p14="http://schemas.microsoft.com/office/powerpoint/2010/main" val="3883415013"/>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64312" cy="4137028"/>
          </a:xfrm>
        </p:spPr>
        <p:txBody>
          <a:bodyPr/>
          <a:lstStyle/>
          <a:p>
            <a:pPr marL="0" indent="0" algn="just">
              <a:buNone/>
            </a:pPr>
            <a:r>
              <a:rPr lang="en-US" sz="2400" dirty="0">
                <a:latin typeface="Arial" panose="020B0604020202020204" pitchFamily="34" charset="0"/>
                <a:cs typeface="Arial" panose="020B0604020202020204" pitchFamily="34" charset="0"/>
              </a:rPr>
              <a:t>4. To create an internal entrepreneurial environment that approximates the actual conditions in industry by building studios and workshops containing state-of-the-art systems, resources, technologies, and a community of creativity and innovation. </a:t>
            </a:r>
          </a:p>
          <a:p>
            <a:pPr marL="0" indent="0" algn="just">
              <a:buNone/>
            </a:pPr>
            <a:r>
              <a:rPr lang="en-US" sz="2400" dirty="0">
                <a:latin typeface="Arial" panose="020B0604020202020204" pitchFamily="34" charset="0"/>
                <a:cs typeface="Arial" panose="020B0604020202020204" pitchFamily="34" charset="0"/>
              </a:rPr>
              <a:t>5. To develop strong multi-functional teamwork and communication skills using visual and verbal presentation assignments and interfaces with practitioners in the design community and the textile industry.</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79FF42-AB3B-461E-A16B-C1B47CCFF90C}"/>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Innovative goals</a:t>
            </a:r>
          </a:p>
        </p:txBody>
      </p:sp>
    </p:spTree>
    <p:extLst>
      <p:ext uri="{BB962C8B-B14F-4D97-AF65-F5344CB8AC3E}">
        <p14:creationId xmlns:p14="http://schemas.microsoft.com/office/powerpoint/2010/main" val="3817209692"/>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авоъгълник 10">
            <a:extLst>
              <a:ext uri="{FF2B5EF4-FFF2-40B4-BE49-F238E27FC236}">
                <a16:creationId xmlns:a16="http://schemas.microsoft.com/office/drawing/2014/main" id="{BEA27E42-A067-45F8-BA0E-48C306A2794D}"/>
              </a:ext>
            </a:extLst>
          </p:cNvPr>
          <p:cNvSpPr/>
          <p:nvPr/>
        </p:nvSpPr>
        <p:spPr>
          <a:xfrm>
            <a:off x="1415480" y="2996952"/>
            <a:ext cx="4320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Правоъгълник 11">
            <a:extLst>
              <a:ext uri="{FF2B5EF4-FFF2-40B4-BE49-F238E27FC236}">
                <a16:creationId xmlns:a16="http://schemas.microsoft.com/office/drawing/2014/main" id="{525DF07F-17D4-47ED-B57A-E1E47A98411F}"/>
              </a:ext>
            </a:extLst>
          </p:cNvPr>
          <p:cNvSpPr/>
          <p:nvPr/>
        </p:nvSpPr>
        <p:spPr>
          <a:xfrm>
            <a:off x="3790885" y="3032956"/>
            <a:ext cx="4320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Правоъгълник 12">
            <a:extLst>
              <a:ext uri="{FF2B5EF4-FFF2-40B4-BE49-F238E27FC236}">
                <a16:creationId xmlns:a16="http://schemas.microsoft.com/office/drawing/2014/main" id="{8FC0044E-4846-4B9C-B5C2-7231B2377984}"/>
              </a:ext>
            </a:extLst>
          </p:cNvPr>
          <p:cNvSpPr/>
          <p:nvPr/>
        </p:nvSpPr>
        <p:spPr>
          <a:xfrm>
            <a:off x="6356756" y="3043240"/>
            <a:ext cx="4320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Правоъгълник 13">
            <a:extLst>
              <a:ext uri="{FF2B5EF4-FFF2-40B4-BE49-F238E27FC236}">
                <a16:creationId xmlns:a16="http://schemas.microsoft.com/office/drawing/2014/main" id="{9B07FD1B-0DBC-4156-861B-FCB4517C6876}"/>
              </a:ext>
            </a:extLst>
          </p:cNvPr>
          <p:cNvSpPr/>
          <p:nvPr/>
        </p:nvSpPr>
        <p:spPr>
          <a:xfrm>
            <a:off x="8803558" y="3076384"/>
            <a:ext cx="4320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21" name="Картина 20">
            <a:extLst>
              <a:ext uri="{FF2B5EF4-FFF2-40B4-BE49-F238E27FC236}">
                <a16:creationId xmlns:a16="http://schemas.microsoft.com/office/drawing/2014/main" id="{F6EF6503-EAAB-429E-8070-C3ADF7B2F262}"/>
              </a:ext>
            </a:extLst>
          </p:cNvPr>
          <p:cNvPicPr>
            <a:picLocks noChangeAspect="1"/>
          </p:cNvPicPr>
          <p:nvPr/>
        </p:nvPicPr>
        <p:blipFill rotWithShape="1">
          <a:blip r:embed="rId3">
            <a:extLst>
              <a:ext uri="{28A0092B-C50C-407E-A947-70E740481C1C}">
                <a14:useLocalDpi xmlns:a14="http://schemas.microsoft.com/office/drawing/2010/main" val="0"/>
              </a:ext>
            </a:extLst>
          </a:blip>
          <a:srcRect b="5751"/>
          <a:stretch/>
        </p:blipFill>
        <p:spPr>
          <a:xfrm>
            <a:off x="967976" y="1169190"/>
            <a:ext cx="9076476" cy="5212138"/>
          </a:xfrm>
          <a:prstGeom prst="rect">
            <a:avLst/>
          </a:prstGeom>
        </p:spPr>
      </p:pic>
      <p:sp>
        <p:nvSpPr>
          <p:cNvPr id="9" name="Title 1">
            <a:extLst>
              <a:ext uri="{FF2B5EF4-FFF2-40B4-BE49-F238E27FC236}">
                <a16:creationId xmlns:a16="http://schemas.microsoft.com/office/drawing/2014/main" id="{D4A32978-8C99-4995-93C1-0E32DA49A7A5}"/>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Innovative sustainable goals</a:t>
            </a:r>
          </a:p>
        </p:txBody>
      </p:sp>
    </p:spTree>
    <p:extLst>
      <p:ext uri="{BB962C8B-B14F-4D97-AF65-F5344CB8AC3E}">
        <p14:creationId xmlns:p14="http://schemas.microsoft.com/office/powerpoint/2010/main" val="2881602175"/>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1305</TotalTime>
  <Words>2412</Words>
  <Application>Microsoft Office PowerPoint</Application>
  <PresentationFormat>Широк екран</PresentationFormat>
  <Paragraphs>141</Paragraphs>
  <Slides>30</Slides>
  <Notes>6</Notes>
  <HiddenSlides>0</HiddenSlides>
  <MMClips>2</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30</vt:i4>
      </vt:variant>
    </vt:vector>
  </HeadingPairs>
  <TitlesOfParts>
    <vt:vector size="35" baseType="lpstr">
      <vt:lpstr>Arial</vt:lpstr>
      <vt:lpstr>Calibri</vt:lpstr>
      <vt:lpstr>Corbel</vt:lpstr>
      <vt:lpstr>Wingdings</vt:lpstr>
      <vt:lpstr>ICT-TEX-Course presentation Template</vt:lpstr>
      <vt:lpstr>Презентация на PowerPoint</vt:lpstr>
      <vt:lpstr>AGENDA</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Opportunities and threats of the TCI environment</vt:lpstr>
      <vt:lpstr>Презентация на PowerPoint</vt:lpstr>
      <vt:lpstr>Assignment 1</vt:lpstr>
      <vt:lpstr>Assignment 2</vt:lpstr>
      <vt:lpstr>Презентация на PowerPoint</vt:lpstr>
      <vt:lpstr>Market research and analysis</vt:lpstr>
      <vt:lpstr>Market research and analysis</vt:lpstr>
      <vt:lpstr>Research the T&amp;C industry </vt:lpstr>
      <vt:lpstr>Define your customer </vt:lpstr>
      <vt:lpstr>Define your customer profiling in segments  </vt:lpstr>
      <vt:lpstr>Assignment 4. Determine your target market and define  your customer </vt:lpstr>
      <vt:lpstr>Define your niche in a three trillion dollar fashion industry</vt:lpstr>
      <vt:lpstr>Презентация на PowerPoint</vt:lpstr>
      <vt:lpstr>Porter’s five forces of competitive analysis</vt:lpstr>
      <vt:lpstr>  </vt:lpstr>
      <vt:lpstr>Value Proposition Canvas</vt:lpstr>
      <vt:lpstr>Assignment 5</vt:lpstr>
      <vt:lpstr>Assignment 6 </vt:lpstr>
      <vt:lpstr>Questions for discussion</vt:lpstr>
      <vt:lpstr>Questions for discussion and tasks</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144</cp:revision>
  <dcterms:created xsi:type="dcterms:W3CDTF">2020-11-18T13:31:09Z</dcterms:created>
  <dcterms:modified xsi:type="dcterms:W3CDTF">2021-06-18T08:58:18Z</dcterms:modified>
</cp:coreProperties>
</file>