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37f22f3d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37f22f3d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37f22f3d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37f22f3d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https://3dprintedart.stratasys.com/#/irisvanherpenfoliagedress/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37f22f3d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37f22f3d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https://3dprintedart.stratasys.com/#/irisvanherpenfoliagedress/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37f22f3d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f37f22f3d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https://3dprintedart.stratasys.com/#/the-chromorpho-collection/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37f22f3dc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f37f22f3d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https://3dprintedart.stratasys.com/#/irisvanherpenfoliagedress/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37f22f3d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37f22f3d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https://3dprintedart.stratasys.com/#/digital-bedouin-3d-embroidery-dress/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37f22f3dc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f37f22f3dc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37f22f3d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f37f22f3d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https://3dprintedart.stratasys.com/#/new-page/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37f22f3d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37f22f3d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37f22f3dc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f37f22f3dc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https://3dprintedart.stratasys.com/#/new-gallery-2/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334c0065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f334c0065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f37f22f3dc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f37f22f3dc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f37f22f3dc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f37f22f3dc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37f22f3d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f37f22f3d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334c0065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334c0065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37f22f3d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37f22f3d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37f22f3d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f37f22f3d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37f22f3d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37f22f3d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37f22f3d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f37f22f3d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37f22f3d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37f22f3d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share.vidyard.com/watch/ZEpekVuRAz53CqhU493wxs?#_ga=2.217426710.1620781613.1634569755-271000422.1634569755"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youtube.com/watch?v=5oenEXB5QGY"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youtube.com/watch?v=bwIvEfcik-c" TargetMode="Externa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www.youtube.com/watch?v=V4iOuSjgP0o" TargetMode="Externa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LznHCTVd_q0" TargetMode="Externa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5" y="1553100"/>
            <a:ext cx="9144000" cy="250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1" lang="it" sz="1800">
                <a:solidFill>
                  <a:schemeClr val="dk1"/>
                </a:solidFill>
                <a:latin typeface="Helvetica Neue"/>
                <a:ea typeface="Helvetica Neue"/>
                <a:cs typeface="Helvetica Neue"/>
                <a:sym typeface="Helvetica Neue"/>
              </a:rPr>
            </a:br>
            <a:r>
              <a:rPr b="1" lang="it" sz="4500">
                <a:solidFill>
                  <a:srgbClr val="007DFA"/>
                </a:solidFill>
                <a:latin typeface="Helvetica Neue"/>
                <a:ea typeface="Helvetica Neue"/>
                <a:cs typeface="Helvetica Neue"/>
                <a:sym typeface="Helvetica Neue"/>
              </a:rPr>
              <a:t>ICT - TEX</a:t>
            </a:r>
            <a:br>
              <a:rPr b="1" lang="it" sz="1800">
                <a:solidFill>
                  <a:schemeClr val="dk1"/>
                </a:solidFill>
                <a:latin typeface="Helvetica Neue"/>
                <a:ea typeface="Helvetica Neue"/>
                <a:cs typeface="Helvetica Neue"/>
                <a:sym typeface="Helvetica Neue"/>
              </a:rPr>
            </a:br>
            <a:r>
              <a:rPr b="1" lang="it" sz="1900">
                <a:solidFill>
                  <a:schemeClr val="dk1"/>
                </a:solidFill>
                <a:latin typeface="Helvetica Neue"/>
                <a:ea typeface="Helvetica Neue"/>
                <a:cs typeface="Helvetica Neue"/>
                <a:sym typeface="Helvetica Neue"/>
              </a:rPr>
              <a:t>WP 10</a:t>
            </a:r>
            <a:br>
              <a:rPr b="1" lang="it" sz="1900">
                <a:solidFill>
                  <a:schemeClr val="dk1"/>
                </a:solidFill>
                <a:latin typeface="Helvetica Neue"/>
                <a:ea typeface="Helvetica Neue"/>
                <a:cs typeface="Helvetica Neue"/>
                <a:sym typeface="Helvetica Neue"/>
              </a:rPr>
            </a:br>
            <a:r>
              <a:rPr lang="it" sz="1900">
                <a:solidFill>
                  <a:srgbClr val="007DFA"/>
                </a:solidFill>
                <a:latin typeface="Helvetica Neue"/>
                <a:ea typeface="Helvetica Neue"/>
                <a:cs typeface="Helvetica Neue"/>
                <a:sym typeface="Helvetica Neue"/>
              </a:rPr>
              <a:t>Software applications</a:t>
            </a:r>
            <a:endParaRPr sz="1900">
              <a:solidFill>
                <a:srgbClr val="007DFA"/>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dk1"/>
              </a:buClr>
              <a:buSzPts val="1100"/>
              <a:buFont typeface="Arial"/>
              <a:buNone/>
            </a:pPr>
            <a:r>
              <a:t/>
            </a:r>
            <a:endParaRPr sz="1900">
              <a:solidFill>
                <a:srgbClr val="007DFA"/>
              </a:solidFill>
              <a:latin typeface="Helvetica Neue"/>
              <a:ea typeface="Helvetica Neue"/>
              <a:cs typeface="Helvetica Neue"/>
              <a:sym typeface="Helvetica Neue"/>
            </a:endParaRPr>
          </a:p>
          <a:p>
            <a:pPr indent="0" lvl="0" marL="0" marR="0" rtl="0" algn="ctr">
              <a:lnSpc>
                <a:spcPct val="100000"/>
              </a:lnSpc>
              <a:spcBef>
                <a:spcPts val="0"/>
              </a:spcBef>
              <a:spcAft>
                <a:spcPts val="0"/>
              </a:spcAft>
              <a:buNone/>
            </a:pPr>
            <a:r>
              <a:t/>
            </a:r>
            <a:endParaRPr sz="1900">
              <a:solidFill>
                <a:srgbClr val="007DFA"/>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i="0" sz="1800" u="none" cap="none" strike="noStrike">
              <a:solidFill>
                <a:srgbClr val="FFFFFF"/>
              </a:solidFill>
              <a:latin typeface="Helvetica Neue"/>
              <a:ea typeface="Helvetica Neue"/>
              <a:cs typeface="Helvetica Neue"/>
              <a:sym typeface="Helvetica Neue"/>
            </a:endParaRPr>
          </a:p>
        </p:txBody>
      </p:sp>
      <p:pic>
        <p:nvPicPr>
          <p:cNvPr id="55" name="Google Shape;55;p13"/>
          <p:cNvPicPr preferRelativeResize="0"/>
          <p:nvPr/>
        </p:nvPicPr>
        <p:blipFill>
          <a:blip r:embed="rId3">
            <a:alphaModFix/>
          </a:blip>
          <a:stretch>
            <a:fillRect/>
          </a:stretch>
        </p:blipFill>
        <p:spPr>
          <a:xfrm>
            <a:off x="361950" y="4216025"/>
            <a:ext cx="3887800" cy="679825"/>
          </a:xfrm>
          <a:prstGeom prst="rect">
            <a:avLst/>
          </a:prstGeom>
          <a:noFill/>
          <a:ln>
            <a:noFill/>
          </a:ln>
        </p:spPr>
      </p:pic>
      <p:pic>
        <p:nvPicPr>
          <p:cNvPr id="56" name="Google Shape;56;p13"/>
          <p:cNvPicPr preferRelativeResize="0"/>
          <p:nvPr/>
        </p:nvPicPr>
        <p:blipFill>
          <a:blip r:embed="rId4">
            <a:alphaModFix/>
          </a:blip>
          <a:stretch>
            <a:fillRect/>
          </a:stretch>
        </p:blipFill>
        <p:spPr>
          <a:xfrm>
            <a:off x="6780675" y="247650"/>
            <a:ext cx="2039475" cy="679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a:hlinkClick r:id="rId3"/>
          </p:cNvPr>
          <p:cNvPicPr preferRelativeResize="0"/>
          <p:nvPr/>
        </p:nvPicPr>
        <p:blipFill>
          <a:blip r:embed="rId4">
            <a:alphaModFix/>
          </a:blip>
          <a:stretch>
            <a:fillRect/>
          </a:stretch>
        </p:blipFill>
        <p:spPr>
          <a:xfrm>
            <a:off x="1247775" y="711638"/>
            <a:ext cx="6648451" cy="3720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nvSpPr>
        <p:spPr>
          <a:xfrm>
            <a:off x="618725" y="359600"/>
            <a:ext cx="4143900" cy="2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b="1" lang="it" sz="1100">
                <a:solidFill>
                  <a:srgbClr val="007DFA"/>
                </a:solidFill>
                <a:latin typeface="Helvetica Neue"/>
                <a:ea typeface="Helvetica Neue"/>
                <a:cs typeface="Helvetica Neue"/>
                <a:sym typeface="Helvetica Neue"/>
              </a:rPr>
              <a:t>APPLICATION: </a:t>
            </a:r>
            <a:r>
              <a:rPr lang="it" sz="1100">
                <a:solidFill>
                  <a:srgbClr val="007DFA"/>
                </a:solidFill>
              </a:rPr>
              <a:t>Art and Fashion</a:t>
            </a:r>
            <a:endParaRPr sz="1100">
              <a:solidFill>
                <a:srgbClr val="007DFA"/>
              </a:solidFill>
            </a:endParaRPr>
          </a:p>
        </p:txBody>
      </p:sp>
      <p:pic>
        <p:nvPicPr>
          <p:cNvPr descr="A close look inside the process of creating the ‘Ludi Naturae’ Couture collection, diving deeper into the design and production of the Foliage dress.&#10;&#10;With 'Ludi Naturae', Iris van Herpen examines the natural and manmade landscapes of our world from a bird’s-eye view, tracing the laws of entropy.&#10;&#10;“I zoomed out to look at the earth’s skin, trying to find the forces behind the forms. Looking from this perspective, I felt inspired by the patterns of chaos and order, nature and civilization blending into infinite hybrids.”&#10;&#10;The fabric of the Foliage dress is laid into a 3D printer that uses PolyJet technology to print different materials simultaneously. The dress was printed directly onto tulle as thin as 0.8 mm, creating optimal softness. The resin material cures when exposed to ultraviolet light. By alternating three variations of this material on droplet level, variations in color and transparency were achieved. Researchers developed a parametric model to translate 2D patterns into 3D data, defining the variations of color and transparency. After 260 hours of 3D printing, the parts obtained their final shape after post-processing when stresses within the material deform the printed elements. This design is a fusion of precisely controlled digital 3D modeling and the less predictable analog nature of deformation. In collaboration with TU Delft.&#10;&#10;&#10;Video by Ryan McDaniels" id="122" name="Google Shape;122;p23" title="Iris van Herpen | Ludi Naturae | Process film (short)">
            <a:hlinkClick r:id="rId3"/>
          </p:cNvPr>
          <p:cNvPicPr preferRelativeResize="0"/>
          <p:nvPr/>
        </p:nvPicPr>
        <p:blipFill>
          <a:blip r:embed="rId4">
            <a:alphaModFix/>
          </a:blip>
          <a:stretch>
            <a:fillRect/>
          </a:stretch>
        </p:blipFill>
        <p:spPr>
          <a:xfrm>
            <a:off x="644550" y="1685925"/>
            <a:ext cx="3632176" cy="2724125"/>
          </a:xfrm>
          <a:prstGeom prst="rect">
            <a:avLst/>
          </a:prstGeom>
          <a:noFill/>
          <a:ln>
            <a:noFill/>
          </a:ln>
        </p:spPr>
      </p:pic>
      <p:sp>
        <p:nvSpPr>
          <p:cNvPr id="123" name="Google Shape;123;p23"/>
          <p:cNvSpPr txBox="1"/>
          <p:nvPr/>
        </p:nvSpPr>
        <p:spPr>
          <a:xfrm>
            <a:off x="4772025" y="1685925"/>
            <a:ext cx="3000000" cy="319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it" sz="1100">
                <a:solidFill>
                  <a:schemeClr val="dk1"/>
                </a:solidFill>
                <a:latin typeface="Helvetica Neue"/>
                <a:ea typeface="Helvetica Neue"/>
                <a:cs typeface="Helvetica Neue"/>
                <a:sym typeface="Helvetica Neue"/>
              </a:rPr>
              <a:t>Presented at the Galerie de Minéralogie et de Géologie in Paris, part of the Ludi Naturae haute couture collection from Iris Van Herpen, developed by TU Delft scientists and 3D printed using Stratasys PolyJet technology.</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it" sz="1100">
                <a:solidFill>
                  <a:schemeClr val="dk1"/>
                </a:solidFill>
                <a:latin typeface="Helvetica Neue"/>
                <a:ea typeface="Helvetica Neue"/>
                <a:cs typeface="Helvetica Neue"/>
                <a:sym typeface="Helvetica Neue"/>
              </a:rPr>
              <a:t>A close look inside the process of creating the 'Ludi Naturae' Couture collection, diving deeper into the design and production of the Foliage dress. Video by Ryan McDaniels The fabric of the Foliage dress is laid into a 3D printer that uses PolyJet technology to print different materials simultaneously.</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sz="1100">
              <a:solidFill>
                <a:srgbClr val="007DFA"/>
              </a:solidFill>
            </a:endParaRPr>
          </a:p>
        </p:txBody>
      </p:sp>
      <p:sp>
        <p:nvSpPr>
          <p:cNvPr id="124" name="Google Shape;124;p23"/>
          <p:cNvSpPr txBox="1"/>
          <p:nvPr/>
        </p:nvSpPr>
        <p:spPr>
          <a:xfrm>
            <a:off x="618725" y="1064450"/>
            <a:ext cx="4143900" cy="2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2400"/>
              </a:spcBef>
              <a:spcAft>
                <a:spcPts val="0"/>
              </a:spcAft>
              <a:buNone/>
            </a:pPr>
            <a:r>
              <a:rPr b="1" lang="it" sz="1700">
                <a:solidFill>
                  <a:srgbClr val="007DFA"/>
                </a:solidFill>
                <a:latin typeface="Helvetica Neue"/>
                <a:ea typeface="Helvetica Neue"/>
                <a:cs typeface="Helvetica Neue"/>
                <a:sym typeface="Helvetica Neue"/>
              </a:rPr>
              <a:t>Foliage Dress</a:t>
            </a:r>
            <a:endParaRPr b="1" sz="2900">
              <a:solidFill>
                <a:schemeClr val="dk1"/>
              </a:solidFill>
            </a:endParaRPr>
          </a:p>
          <a:p>
            <a:pPr indent="0" lvl="0" marL="0" rtl="0" algn="l">
              <a:lnSpc>
                <a:spcPct val="115000"/>
              </a:lnSpc>
              <a:spcBef>
                <a:spcPts val="1200"/>
              </a:spcBef>
              <a:spcAft>
                <a:spcPts val="1200"/>
              </a:spcAft>
              <a:buNone/>
            </a:pPr>
            <a:r>
              <a:t/>
            </a:r>
            <a:endParaRPr b="1" sz="1100">
              <a:solidFill>
                <a:srgbClr val="007DFA"/>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4"/>
          <p:cNvPicPr preferRelativeResize="0"/>
          <p:nvPr/>
        </p:nvPicPr>
        <p:blipFill>
          <a:blip r:embed="rId3">
            <a:alphaModFix/>
          </a:blip>
          <a:stretch>
            <a:fillRect/>
          </a:stretch>
        </p:blipFill>
        <p:spPr>
          <a:xfrm>
            <a:off x="171450" y="152400"/>
            <a:ext cx="3220289" cy="4838702"/>
          </a:xfrm>
          <a:prstGeom prst="rect">
            <a:avLst/>
          </a:prstGeom>
          <a:noFill/>
          <a:ln>
            <a:noFill/>
          </a:ln>
        </p:spPr>
      </p:pic>
      <p:pic>
        <p:nvPicPr>
          <p:cNvPr id="130" name="Google Shape;130;p24"/>
          <p:cNvPicPr preferRelativeResize="0"/>
          <p:nvPr/>
        </p:nvPicPr>
        <p:blipFill rotWithShape="1">
          <a:blip r:embed="rId3">
            <a:alphaModFix/>
          </a:blip>
          <a:srcRect b="50000" l="37859" r="38477" t="35039"/>
          <a:stretch/>
        </p:blipFill>
        <p:spPr>
          <a:xfrm>
            <a:off x="3505200" y="152400"/>
            <a:ext cx="3924298" cy="37281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Innovative designer, Julia Koerner, explores digital setae pattern design and multi-color 3D printing on fabric. The design was inspired by microscopic butterﬂy wing patterns and 3D printed without any support material, directly on fabric.&#10;&#10;Creative Director: Naomi Kaempfer" id="135" name="Google Shape;135;p25" title="SETAE JACKET 2019 For Chro-Morpho Collection by Stratasys">
            <a:hlinkClick r:id="rId3"/>
          </p:cNvPr>
          <p:cNvPicPr preferRelativeResize="0"/>
          <p:nvPr/>
        </p:nvPicPr>
        <p:blipFill>
          <a:blip r:embed="rId4">
            <a:alphaModFix/>
          </a:blip>
          <a:stretch>
            <a:fillRect/>
          </a:stretch>
        </p:blipFill>
        <p:spPr>
          <a:xfrm>
            <a:off x="644550" y="1685925"/>
            <a:ext cx="3632176" cy="2724124"/>
          </a:xfrm>
          <a:prstGeom prst="rect">
            <a:avLst/>
          </a:prstGeom>
          <a:noFill/>
          <a:ln>
            <a:noFill/>
          </a:ln>
        </p:spPr>
      </p:pic>
      <p:sp>
        <p:nvSpPr>
          <p:cNvPr id="136" name="Google Shape;136;p25"/>
          <p:cNvSpPr txBox="1"/>
          <p:nvPr/>
        </p:nvSpPr>
        <p:spPr>
          <a:xfrm>
            <a:off x="618725" y="359600"/>
            <a:ext cx="4143900" cy="2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b="1" lang="it" sz="1100">
                <a:solidFill>
                  <a:srgbClr val="007DFA"/>
                </a:solidFill>
                <a:latin typeface="Helvetica Neue"/>
                <a:ea typeface="Helvetica Neue"/>
                <a:cs typeface="Helvetica Neue"/>
                <a:sym typeface="Helvetica Neue"/>
              </a:rPr>
              <a:t>APPLICATION: </a:t>
            </a:r>
            <a:r>
              <a:rPr lang="it" sz="1100">
                <a:solidFill>
                  <a:srgbClr val="007DFA"/>
                </a:solidFill>
              </a:rPr>
              <a:t>Art and Fashion</a:t>
            </a:r>
            <a:endParaRPr sz="1100">
              <a:solidFill>
                <a:srgbClr val="007DFA"/>
              </a:solidFill>
            </a:endParaRPr>
          </a:p>
        </p:txBody>
      </p:sp>
      <p:sp>
        <p:nvSpPr>
          <p:cNvPr id="137" name="Google Shape;137;p25"/>
          <p:cNvSpPr txBox="1"/>
          <p:nvPr/>
        </p:nvSpPr>
        <p:spPr>
          <a:xfrm>
            <a:off x="4772025" y="1685925"/>
            <a:ext cx="3000000" cy="303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it" sz="1100">
                <a:solidFill>
                  <a:schemeClr val="dk1"/>
                </a:solidFill>
              </a:rPr>
              <a:t>Julia Koerner’s</a:t>
            </a:r>
            <a:r>
              <a:rPr b="1" lang="it" sz="1100">
                <a:solidFill>
                  <a:schemeClr val="dk1"/>
                </a:solidFill>
              </a:rPr>
              <a:t> SETAE </a:t>
            </a:r>
            <a:r>
              <a:rPr lang="it" sz="1100">
                <a:solidFill>
                  <a:schemeClr val="dk1"/>
                </a:solidFill>
              </a:rPr>
              <a:t>design, a unique visualization of the Madagascar Sunset Butterfly, Exploring biomimicry, Koerner’s morphing design relies on 2D macro scans of butterfly wings that are digitized into an algorithm and translated into 3D patterns. By dividing the photographs into thousands of thin pixels that map out the butterfly wings and colors, the butterfly pattern can be replicated into 3D-printed strands on flexible fabric. Due to the movement and delicate color transformation, it expresses a true organic animal flow that comes to life.</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sz="1100">
              <a:solidFill>
                <a:srgbClr val="007DFA"/>
              </a:solidFill>
            </a:endParaRPr>
          </a:p>
        </p:txBody>
      </p:sp>
      <p:sp>
        <p:nvSpPr>
          <p:cNvPr id="138" name="Google Shape;138;p25"/>
          <p:cNvSpPr txBox="1"/>
          <p:nvPr/>
        </p:nvSpPr>
        <p:spPr>
          <a:xfrm>
            <a:off x="618725" y="1064450"/>
            <a:ext cx="4143900" cy="2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2400"/>
              </a:spcBef>
              <a:spcAft>
                <a:spcPts val="0"/>
              </a:spcAft>
              <a:buNone/>
            </a:pPr>
            <a:r>
              <a:rPr b="1" lang="it" sz="1700">
                <a:solidFill>
                  <a:srgbClr val="007DFA"/>
                </a:solidFill>
                <a:latin typeface="Helvetica Neue"/>
                <a:ea typeface="Helvetica Neue"/>
                <a:cs typeface="Helvetica Neue"/>
                <a:sym typeface="Helvetica Neue"/>
              </a:rPr>
              <a:t>Setae Jacket</a:t>
            </a:r>
            <a:endParaRPr b="1" sz="2300">
              <a:solidFill>
                <a:schemeClr val="dk1"/>
              </a:solidFill>
            </a:endParaRPr>
          </a:p>
          <a:p>
            <a:pPr indent="0" lvl="0" marL="0" rtl="0" algn="l">
              <a:lnSpc>
                <a:spcPct val="115000"/>
              </a:lnSpc>
              <a:spcBef>
                <a:spcPts val="2400"/>
              </a:spcBef>
              <a:spcAft>
                <a:spcPts val="0"/>
              </a:spcAft>
              <a:buNone/>
            </a:pPr>
            <a:r>
              <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b="1" sz="1100">
              <a:solidFill>
                <a:srgbClr val="007DFA"/>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6"/>
          <p:cNvPicPr preferRelativeResize="0"/>
          <p:nvPr/>
        </p:nvPicPr>
        <p:blipFill>
          <a:blip r:embed="rId3">
            <a:alphaModFix/>
          </a:blip>
          <a:stretch>
            <a:fillRect/>
          </a:stretch>
        </p:blipFill>
        <p:spPr>
          <a:xfrm>
            <a:off x="201050" y="152400"/>
            <a:ext cx="3456553" cy="4838702"/>
          </a:xfrm>
          <a:prstGeom prst="rect">
            <a:avLst/>
          </a:prstGeom>
          <a:noFill/>
          <a:ln>
            <a:noFill/>
          </a:ln>
        </p:spPr>
      </p:pic>
      <p:pic>
        <p:nvPicPr>
          <p:cNvPr id="144" name="Google Shape;144;p26"/>
          <p:cNvPicPr preferRelativeResize="0"/>
          <p:nvPr/>
        </p:nvPicPr>
        <p:blipFill>
          <a:blip r:embed="rId4">
            <a:alphaModFix/>
          </a:blip>
          <a:stretch>
            <a:fillRect/>
          </a:stretch>
        </p:blipFill>
        <p:spPr>
          <a:xfrm>
            <a:off x="3810003" y="152400"/>
            <a:ext cx="3456553" cy="4838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nvSpPr>
        <p:spPr>
          <a:xfrm>
            <a:off x="618725" y="359600"/>
            <a:ext cx="4143900" cy="2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b="1" lang="it" sz="1100">
                <a:solidFill>
                  <a:srgbClr val="007DFA"/>
                </a:solidFill>
                <a:latin typeface="Helvetica Neue"/>
                <a:ea typeface="Helvetica Neue"/>
                <a:cs typeface="Helvetica Neue"/>
                <a:sym typeface="Helvetica Neue"/>
              </a:rPr>
              <a:t>APPLICATION: </a:t>
            </a:r>
            <a:r>
              <a:rPr lang="it" sz="1100">
                <a:solidFill>
                  <a:srgbClr val="007DFA"/>
                </a:solidFill>
              </a:rPr>
              <a:t>Art and Fashion</a:t>
            </a:r>
            <a:endParaRPr sz="1100">
              <a:solidFill>
                <a:srgbClr val="007DFA"/>
              </a:solidFill>
            </a:endParaRPr>
          </a:p>
        </p:txBody>
      </p:sp>
      <p:sp>
        <p:nvSpPr>
          <p:cNvPr id="150" name="Google Shape;150;p27"/>
          <p:cNvSpPr txBox="1"/>
          <p:nvPr/>
        </p:nvSpPr>
        <p:spPr>
          <a:xfrm>
            <a:off x="4772025" y="1685925"/>
            <a:ext cx="3000000" cy="299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it" sz="1100">
                <a:solidFill>
                  <a:schemeClr val="dk1"/>
                </a:solidFill>
              </a:rPr>
              <a:t>Digital Bedouin 3D Embroidery - exploring the art of 3D printing on textiles. Topical color application on thousands of tiny modular printed units mimicking the meditative process of hand embroidery, The effective translation of Bedouin embroidery motives and patterns into 3D-printed elements on delicate silk Crepe de Chine provided disparate challenges . Cuts had to be redesigned to fit the size restriction of the Stratasys printing machines.</a:t>
            </a:r>
            <a:endParaRPr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1200"/>
              </a:spcAft>
              <a:buNone/>
            </a:pPr>
            <a:r>
              <a:t/>
            </a:r>
            <a:endParaRPr sz="1100">
              <a:solidFill>
                <a:srgbClr val="007DFA"/>
              </a:solidFill>
            </a:endParaRPr>
          </a:p>
        </p:txBody>
      </p:sp>
      <p:sp>
        <p:nvSpPr>
          <p:cNvPr id="151" name="Google Shape;151;p27"/>
          <p:cNvSpPr txBox="1"/>
          <p:nvPr/>
        </p:nvSpPr>
        <p:spPr>
          <a:xfrm>
            <a:off x="618725" y="1064450"/>
            <a:ext cx="6010800" cy="2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2400"/>
              </a:spcBef>
              <a:spcAft>
                <a:spcPts val="0"/>
              </a:spcAft>
              <a:buNone/>
            </a:pPr>
            <a:r>
              <a:rPr b="1" lang="it" sz="1700">
                <a:solidFill>
                  <a:srgbClr val="007DFA"/>
                </a:solidFill>
                <a:latin typeface="Helvetica Neue"/>
                <a:ea typeface="Helvetica Neue"/>
                <a:cs typeface="Helvetica Neue"/>
                <a:sym typeface="Helvetica Neue"/>
              </a:rPr>
              <a:t>Digital Bedouin 3D Embroidery - Dress</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2400"/>
              </a:spcBef>
              <a:spcAft>
                <a:spcPts val="0"/>
              </a:spcAft>
              <a:buNone/>
            </a:pPr>
            <a:r>
              <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2400"/>
              </a:spcBef>
              <a:spcAft>
                <a:spcPts val="0"/>
              </a:spcAft>
              <a:buNone/>
            </a:pPr>
            <a:r>
              <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b="1" sz="1100">
              <a:solidFill>
                <a:srgbClr val="007DFA"/>
              </a:solidFill>
              <a:latin typeface="Helvetica Neue"/>
              <a:ea typeface="Helvetica Neue"/>
              <a:cs typeface="Helvetica Neue"/>
              <a:sym typeface="Helvetica Neue"/>
            </a:endParaRPr>
          </a:p>
        </p:txBody>
      </p:sp>
      <p:pic>
        <p:nvPicPr>
          <p:cNvPr id="152" name="Google Shape;152;p27"/>
          <p:cNvPicPr preferRelativeResize="0"/>
          <p:nvPr/>
        </p:nvPicPr>
        <p:blipFill>
          <a:blip r:embed="rId3">
            <a:alphaModFix/>
          </a:blip>
          <a:stretch>
            <a:fillRect/>
          </a:stretch>
        </p:blipFill>
        <p:spPr>
          <a:xfrm>
            <a:off x="740413" y="1769300"/>
            <a:ext cx="3900523" cy="2600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8"/>
          <p:cNvPicPr preferRelativeResize="0"/>
          <p:nvPr/>
        </p:nvPicPr>
        <p:blipFill>
          <a:blip r:embed="rId3">
            <a:alphaModFix/>
          </a:blip>
          <a:stretch>
            <a:fillRect/>
          </a:stretch>
        </p:blipFill>
        <p:spPr>
          <a:xfrm>
            <a:off x="203200" y="152400"/>
            <a:ext cx="3225802" cy="4838702"/>
          </a:xfrm>
          <a:prstGeom prst="rect">
            <a:avLst/>
          </a:prstGeom>
          <a:noFill/>
          <a:ln>
            <a:noFill/>
          </a:ln>
        </p:spPr>
      </p:pic>
      <p:pic>
        <p:nvPicPr>
          <p:cNvPr id="158" name="Google Shape;158;p28"/>
          <p:cNvPicPr preferRelativeResize="0"/>
          <p:nvPr/>
        </p:nvPicPr>
        <p:blipFill>
          <a:blip r:embed="rId4">
            <a:alphaModFix/>
          </a:blip>
          <a:stretch>
            <a:fillRect/>
          </a:stretch>
        </p:blipFill>
        <p:spPr>
          <a:xfrm>
            <a:off x="3581402" y="152400"/>
            <a:ext cx="3225802" cy="48387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Teaming with innovative designers threeASFOUR, Travis Fitch, and Julia Koerner, the Chro-Morpho Collection is inspired by the microscopic colors and light filtering of butterfly and insect wings. The polymers were added straight to the pieces, a first-of-its-kind approach to 3D printing directly onto fabric.&#10;&#10;Creative Director: Naomi Kaempfer" id="163" name="Google Shape;163;p29" title="The Chro-Morpho Collection by Stratasys">
            <a:hlinkClick r:id="rId3"/>
          </p:cNvPr>
          <p:cNvPicPr preferRelativeResize="0"/>
          <p:nvPr/>
        </p:nvPicPr>
        <p:blipFill>
          <a:blip r:embed="rId4">
            <a:alphaModFix/>
          </a:blip>
          <a:stretch>
            <a:fillRect/>
          </a:stretch>
        </p:blipFill>
        <p:spPr>
          <a:xfrm>
            <a:off x="671500" y="1769300"/>
            <a:ext cx="3900500" cy="2925375"/>
          </a:xfrm>
          <a:prstGeom prst="rect">
            <a:avLst/>
          </a:prstGeom>
          <a:noFill/>
          <a:ln>
            <a:noFill/>
          </a:ln>
        </p:spPr>
      </p:pic>
      <p:sp>
        <p:nvSpPr>
          <p:cNvPr id="164" name="Google Shape;164;p29"/>
          <p:cNvSpPr txBox="1"/>
          <p:nvPr/>
        </p:nvSpPr>
        <p:spPr>
          <a:xfrm>
            <a:off x="618725" y="359600"/>
            <a:ext cx="4143900" cy="2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b="1" lang="it" sz="1100">
                <a:solidFill>
                  <a:srgbClr val="007DFA"/>
                </a:solidFill>
                <a:latin typeface="Helvetica Neue"/>
                <a:ea typeface="Helvetica Neue"/>
                <a:cs typeface="Helvetica Neue"/>
                <a:sym typeface="Helvetica Neue"/>
              </a:rPr>
              <a:t>APPLICATION: </a:t>
            </a:r>
            <a:r>
              <a:rPr lang="it" sz="1100">
                <a:solidFill>
                  <a:srgbClr val="007DFA"/>
                </a:solidFill>
              </a:rPr>
              <a:t>Art and Fashion</a:t>
            </a:r>
            <a:endParaRPr sz="1100">
              <a:solidFill>
                <a:srgbClr val="007DFA"/>
              </a:solidFill>
            </a:endParaRPr>
          </a:p>
        </p:txBody>
      </p:sp>
      <p:sp>
        <p:nvSpPr>
          <p:cNvPr id="165" name="Google Shape;165;p29"/>
          <p:cNvSpPr txBox="1"/>
          <p:nvPr/>
        </p:nvSpPr>
        <p:spPr>
          <a:xfrm>
            <a:off x="4772025" y="1685925"/>
            <a:ext cx="3000000" cy="397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it" sz="1100">
                <a:solidFill>
                  <a:schemeClr val="dk1"/>
                </a:solidFill>
              </a:rPr>
              <a:t>The latest creation of the US designer trio threeASFOUR, together with designer Travis Fitch, is a high-end, commercialize dress that explores the microscopic venation of butterfly wings, especially the insect coloration regarding play with light. Printing directly onto polyester fabric, threeASFOUR and Fitch developed a cellular approach, using the lenticular effect to play with light and color in the design. By printing spherical, fish skin sized cells onto the fabric that consist of a clear lens, with two strips of color underlying it, the color of the dress shifts with each diminutive change of angle of illumination, creating an iridescent and mesmerising display of golden-blue color diversity. </a:t>
            </a:r>
            <a:endParaRPr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1200"/>
              </a:spcAft>
              <a:buNone/>
            </a:pPr>
            <a:r>
              <a:t/>
            </a:r>
            <a:endParaRPr sz="1100">
              <a:solidFill>
                <a:srgbClr val="007DFA"/>
              </a:solidFill>
            </a:endParaRPr>
          </a:p>
        </p:txBody>
      </p:sp>
      <p:sp>
        <p:nvSpPr>
          <p:cNvPr id="166" name="Google Shape;166;p29"/>
          <p:cNvSpPr txBox="1"/>
          <p:nvPr/>
        </p:nvSpPr>
        <p:spPr>
          <a:xfrm>
            <a:off x="618725" y="1064450"/>
            <a:ext cx="6010800" cy="2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2400"/>
              </a:spcBef>
              <a:spcAft>
                <a:spcPts val="0"/>
              </a:spcAft>
              <a:buNone/>
            </a:pPr>
            <a:r>
              <a:rPr b="1" lang="it" sz="1700">
                <a:solidFill>
                  <a:srgbClr val="007DFA"/>
                </a:solidFill>
                <a:latin typeface="Helvetica Neue"/>
                <a:ea typeface="Helvetica Neue"/>
                <a:cs typeface="Helvetica Neue"/>
                <a:sym typeface="Helvetica Neue"/>
              </a:rPr>
              <a:t>Greta Oto Dress</a:t>
            </a:r>
            <a:endParaRPr b="1" sz="2300">
              <a:solidFill>
                <a:schemeClr val="dk1"/>
              </a:solidFill>
            </a:endParaRPr>
          </a:p>
          <a:p>
            <a:pPr indent="0" lvl="0" marL="0" rtl="0" algn="l">
              <a:lnSpc>
                <a:spcPct val="115000"/>
              </a:lnSpc>
              <a:spcBef>
                <a:spcPts val="2400"/>
              </a:spcBef>
              <a:spcAft>
                <a:spcPts val="0"/>
              </a:spcAft>
              <a:buNone/>
            </a:pPr>
            <a:r>
              <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2400"/>
              </a:spcBef>
              <a:spcAft>
                <a:spcPts val="0"/>
              </a:spcAft>
              <a:buNone/>
            </a:pPr>
            <a:r>
              <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2400"/>
              </a:spcBef>
              <a:spcAft>
                <a:spcPts val="0"/>
              </a:spcAft>
              <a:buNone/>
            </a:pPr>
            <a:r>
              <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b="1" sz="1100">
              <a:solidFill>
                <a:srgbClr val="007DFA"/>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0"/>
          <p:cNvPicPr preferRelativeResize="0"/>
          <p:nvPr/>
        </p:nvPicPr>
        <p:blipFill>
          <a:blip r:embed="rId3">
            <a:alphaModFix/>
          </a:blip>
          <a:stretch>
            <a:fillRect/>
          </a:stretch>
        </p:blipFill>
        <p:spPr>
          <a:xfrm>
            <a:off x="209550" y="152400"/>
            <a:ext cx="3227376" cy="4838702"/>
          </a:xfrm>
          <a:prstGeom prst="rect">
            <a:avLst/>
          </a:prstGeom>
          <a:noFill/>
          <a:ln>
            <a:noFill/>
          </a:ln>
        </p:spPr>
      </p:pic>
      <p:pic>
        <p:nvPicPr>
          <p:cNvPr id="172" name="Google Shape;172;p30"/>
          <p:cNvPicPr preferRelativeResize="0"/>
          <p:nvPr/>
        </p:nvPicPr>
        <p:blipFill>
          <a:blip r:embed="rId4">
            <a:alphaModFix/>
          </a:blip>
          <a:stretch>
            <a:fillRect/>
          </a:stretch>
        </p:blipFill>
        <p:spPr>
          <a:xfrm>
            <a:off x="3589326" y="152400"/>
            <a:ext cx="5135574" cy="278871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1"/>
          <p:cNvPicPr preferRelativeResize="0"/>
          <p:nvPr/>
        </p:nvPicPr>
        <p:blipFill>
          <a:blip r:embed="rId3">
            <a:alphaModFix/>
          </a:blip>
          <a:stretch>
            <a:fillRect/>
          </a:stretch>
        </p:blipFill>
        <p:spPr>
          <a:xfrm>
            <a:off x="671500" y="1769300"/>
            <a:ext cx="3900498" cy="2989300"/>
          </a:xfrm>
          <a:prstGeom prst="rect">
            <a:avLst/>
          </a:prstGeom>
          <a:noFill/>
          <a:ln>
            <a:noFill/>
          </a:ln>
        </p:spPr>
      </p:pic>
      <p:sp>
        <p:nvSpPr>
          <p:cNvPr id="178" name="Google Shape;178;p31"/>
          <p:cNvSpPr txBox="1"/>
          <p:nvPr/>
        </p:nvSpPr>
        <p:spPr>
          <a:xfrm>
            <a:off x="618725" y="359600"/>
            <a:ext cx="4143900" cy="2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b="1" lang="it" sz="1100">
                <a:solidFill>
                  <a:srgbClr val="007DFA"/>
                </a:solidFill>
                <a:latin typeface="Helvetica Neue"/>
                <a:ea typeface="Helvetica Neue"/>
                <a:cs typeface="Helvetica Neue"/>
                <a:sym typeface="Helvetica Neue"/>
              </a:rPr>
              <a:t>APPLICATION: </a:t>
            </a:r>
            <a:r>
              <a:rPr lang="it" sz="1100">
                <a:solidFill>
                  <a:srgbClr val="007DFA"/>
                </a:solidFill>
              </a:rPr>
              <a:t>Art and Fashion</a:t>
            </a:r>
            <a:endParaRPr sz="1100">
              <a:solidFill>
                <a:srgbClr val="007DFA"/>
              </a:solidFill>
            </a:endParaRPr>
          </a:p>
        </p:txBody>
      </p:sp>
      <p:sp>
        <p:nvSpPr>
          <p:cNvPr id="179" name="Google Shape;179;p31"/>
          <p:cNvSpPr txBox="1"/>
          <p:nvPr/>
        </p:nvSpPr>
        <p:spPr>
          <a:xfrm>
            <a:off x="4772025" y="1685925"/>
            <a:ext cx="3000000" cy="358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it" sz="1100">
                <a:solidFill>
                  <a:schemeClr val="dk1"/>
                </a:solidFill>
              </a:rPr>
              <a:t>As one of the two selected artists for Re-FREAM,  a Horizon 2020 European funded project , Julia Koerner continues to collaborate with Stratasys to revolutionize design possibilities in the fashion industry through Stratasys Polyjet 3D Printing on Textiles.</a:t>
            </a:r>
            <a:endParaRPr sz="1100">
              <a:solidFill>
                <a:schemeClr val="dk1"/>
              </a:solidFill>
            </a:endParaRPr>
          </a:p>
          <a:p>
            <a:pPr indent="0" lvl="0" marL="0" rtl="0" algn="l">
              <a:lnSpc>
                <a:spcPct val="115000"/>
              </a:lnSpc>
              <a:spcBef>
                <a:spcPts val="1200"/>
              </a:spcBef>
              <a:spcAft>
                <a:spcPts val="0"/>
              </a:spcAft>
              <a:buNone/>
            </a:pPr>
            <a:r>
              <a:rPr lang="it" sz="1100">
                <a:solidFill>
                  <a:schemeClr val="dk1"/>
                </a:solidFill>
              </a:rPr>
              <a:t>Julia Koerner’s research “Digital Vogue – Between Organic and Synthetic Processes” focused on digital processes from 2D to 3D for nature-inspired geometries; and the connectivity and adaptability of textiles with multi-color 3D-printed parts; with an underlying focus of material efficiency and sustainability.</a:t>
            </a:r>
            <a:endParaRPr sz="1100">
              <a:solidFill>
                <a:schemeClr val="dk1"/>
              </a:solidFill>
            </a:endParaRPr>
          </a:p>
          <a:p>
            <a:pPr indent="0" lvl="0" marL="0" rtl="0" algn="l">
              <a:lnSpc>
                <a:spcPct val="115000"/>
              </a:lnSpc>
              <a:spcBef>
                <a:spcPts val="1200"/>
              </a:spcBef>
              <a:spcAft>
                <a:spcPts val="1200"/>
              </a:spcAft>
              <a:buNone/>
            </a:pPr>
            <a:r>
              <a:t/>
            </a:r>
            <a:endParaRPr sz="1100">
              <a:solidFill>
                <a:srgbClr val="007DFA"/>
              </a:solidFill>
            </a:endParaRPr>
          </a:p>
        </p:txBody>
      </p:sp>
      <p:sp>
        <p:nvSpPr>
          <p:cNvPr id="180" name="Google Shape;180;p31"/>
          <p:cNvSpPr txBox="1"/>
          <p:nvPr/>
        </p:nvSpPr>
        <p:spPr>
          <a:xfrm>
            <a:off x="618725" y="1064450"/>
            <a:ext cx="6010800" cy="2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2400"/>
              </a:spcBef>
              <a:spcAft>
                <a:spcPts val="0"/>
              </a:spcAft>
              <a:buNone/>
            </a:pPr>
            <a:r>
              <a:rPr b="1" lang="it" sz="1700">
                <a:solidFill>
                  <a:srgbClr val="007DFA"/>
                </a:solidFill>
                <a:latin typeface="Helvetica Neue"/>
                <a:ea typeface="Helvetica Neue"/>
                <a:cs typeface="Helvetica Neue"/>
                <a:sym typeface="Helvetica Neue"/>
              </a:rPr>
              <a:t>Arid Collection</a:t>
            </a:r>
            <a:endParaRPr b="1" sz="2300">
              <a:solidFill>
                <a:schemeClr val="dk1"/>
              </a:solidFill>
            </a:endParaRPr>
          </a:p>
          <a:p>
            <a:pPr indent="0" lvl="0" marL="0" rtl="0" algn="l">
              <a:lnSpc>
                <a:spcPct val="115000"/>
              </a:lnSpc>
              <a:spcBef>
                <a:spcPts val="2400"/>
              </a:spcBef>
              <a:spcAft>
                <a:spcPts val="0"/>
              </a:spcAft>
              <a:buNone/>
            </a:pPr>
            <a:r>
              <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2400"/>
              </a:spcBef>
              <a:spcAft>
                <a:spcPts val="0"/>
              </a:spcAft>
              <a:buNone/>
            </a:pPr>
            <a:r>
              <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2400"/>
              </a:spcBef>
              <a:spcAft>
                <a:spcPts val="0"/>
              </a:spcAft>
              <a:buNone/>
            </a:pPr>
            <a:r>
              <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2400"/>
              </a:spcBef>
              <a:spcAft>
                <a:spcPts val="0"/>
              </a:spcAft>
              <a:buNone/>
            </a:pPr>
            <a:r>
              <a:t/>
            </a:r>
            <a:endParaRPr b="1" sz="1700">
              <a:solidFill>
                <a:srgbClr val="007DFA"/>
              </a:solidFill>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b="1" sz="1100">
              <a:solidFill>
                <a:srgbClr val="007DFA"/>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0" y="0"/>
            <a:ext cx="9144000" cy="5143500"/>
          </a:xfrm>
          <a:prstGeom prst="rect">
            <a:avLst/>
          </a:prstGeom>
          <a:solidFill>
            <a:srgbClr val="50555B"/>
          </a:solidFill>
          <a:ln cap="flat" cmpd="sng" w="25400">
            <a:solidFill>
              <a:srgbClr val="5055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007DFA"/>
              </a:solidFill>
              <a:latin typeface="Arial"/>
              <a:ea typeface="Arial"/>
              <a:cs typeface="Arial"/>
              <a:sym typeface="Arial"/>
            </a:endParaRPr>
          </a:p>
        </p:txBody>
      </p:sp>
      <p:sp>
        <p:nvSpPr>
          <p:cNvPr id="62" name="Google Shape;62;p14"/>
          <p:cNvSpPr txBox="1"/>
          <p:nvPr/>
        </p:nvSpPr>
        <p:spPr>
          <a:xfrm>
            <a:off x="1032487" y="2390848"/>
            <a:ext cx="72543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 sz="1800" u="none" cap="none" strike="noStrike">
                <a:solidFill>
                  <a:srgbClr val="007DFA"/>
                </a:solidFill>
                <a:latin typeface="Helvetica Neue"/>
                <a:ea typeface="Helvetica Neue"/>
                <a:cs typeface="Helvetica Neue"/>
                <a:sym typeface="Helvetica Neue"/>
              </a:rPr>
              <a:t>//</a:t>
            </a:r>
            <a:r>
              <a:rPr b="1" i="0" lang="it" sz="1800" u="none" cap="none" strike="noStrike">
                <a:solidFill>
                  <a:srgbClr val="FF3308"/>
                </a:solidFill>
                <a:latin typeface="Helvetica Neue"/>
                <a:ea typeface="Helvetica Neue"/>
                <a:cs typeface="Helvetica Neue"/>
                <a:sym typeface="Helvetica Neue"/>
              </a:rPr>
              <a:t>  </a:t>
            </a:r>
            <a:r>
              <a:rPr b="1" lang="it" sz="2300">
                <a:solidFill>
                  <a:schemeClr val="lt1"/>
                </a:solidFill>
                <a:latin typeface="Helvetica Neue"/>
                <a:ea typeface="Helvetica Neue"/>
                <a:cs typeface="Helvetica Neue"/>
                <a:sym typeface="Helvetica Neue"/>
              </a:rPr>
              <a:t>Sense Fabric </a:t>
            </a:r>
            <a:r>
              <a:rPr lang="it" sz="1000">
                <a:solidFill>
                  <a:schemeClr val="lt1"/>
                </a:solidFill>
                <a:latin typeface="Helvetica Neue"/>
                <a:ea typeface="Helvetica Neue"/>
                <a:cs typeface="Helvetica Neue"/>
                <a:sym typeface="Helvetica Neue"/>
              </a:rPr>
              <a:t>sense-immaterialreality.com</a:t>
            </a:r>
            <a:endParaRPr sz="100">
              <a:solidFill>
                <a:schemeClr val="dk1"/>
              </a:solidFill>
            </a:endParaRPr>
          </a:p>
          <a:p>
            <a:pPr indent="0" lvl="0" marL="0" marR="0" rtl="0" algn="l">
              <a:lnSpc>
                <a:spcPct val="100000"/>
              </a:lnSpc>
              <a:spcBef>
                <a:spcPts val="0"/>
              </a:spcBef>
              <a:spcAft>
                <a:spcPts val="0"/>
              </a:spcAft>
              <a:buNone/>
            </a:pPr>
            <a:r>
              <a:t/>
            </a:r>
            <a:endParaRPr b="1" sz="2300">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2300">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1800">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i="0" sz="18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2"/>
          <p:cNvPicPr preferRelativeResize="0"/>
          <p:nvPr/>
        </p:nvPicPr>
        <p:blipFill>
          <a:blip r:embed="rId3">
            <a:alphaModFix/>
          </a:blip>
          <a:stretch>
            <a:fillRect/>
          </a:stretch>
        </p:blipFill>
        <p:spPr>
          <a:xfrm>
            <a:off x="158850" y="152400"/>
            <a:ext cx="4838702" cy="4838702"/>
          </a:xfrm>
          <a:prstGeom prst="rect">
            <a:avLst/>
          </a:prstGeom>
          <a:noFill/>
          <a:ln>
            <a:noFill/>
          </a:ln>
        </p:spPr>
      </p:pic>
      <p:pic>
        <p:nvPicPr>
          <p:cNvPr id="186" name="Google Shape;186;p32"/>
          <p:cNvPicPr preferRelativeResize="0"/>
          <p:nvPr/>
        </p:nvPicPr>
        <p:blipFill>
          <a:blip r:embed="rId4">
            <a:alphaModFix/>
          </a:blip>
          <a:stretch>
            <a:fillRect/>
          </a:stretch>
        </p:blipFill>
        <p:spPr>
          <a:xfrm>
            <a:off x="5149952" y="152400"/>
            <a:ext cx="3454191" cy="48387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nvSpPr>
        <p:spPr>
          <a:xfrm>
            <a:off x="4772025" y="1209675"/>
            <a:ext cx="3000000" cy="334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it" sz="1100">
                <a:solidFill>
                  <a:schemeClr val="dk1"/>
                </a:solidFill>
              </a:rPr>
              <a:t>The design process is driven and inspired by imagery of natural artifacts with a juxtaposition of oceanic and arid environments. The digital designs are 3D printed in an innovative way, without any support material and directly on sustainable fabrics and in multicolor, creating an enigmatic visual effect when the garment is in motion while maintaining the comfort and wearability of fabric garments. We used the 3DF Polyjet printer by Stratasys.</a:t>
            </a:r>
            <a:endParaRPr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1200"/>
              </a:spcAft>
              <a:buNone/>
            </a:pPr>
            <a:r>
              <a:t/>
            </a:r>
            <a:endParaRPr sz="1100">
              <a:solidFill>
                <a:srgbClr val="007DFA"/>
              </a:solidFill>
            </a:endParaRPr>
          </a:p>
        </p:txBody>
      </p:sp>
      <p:pic>
        <p:nvPicPr>
          <p:cNvPr id="192" name="Google Shape;192;p33"/>
          <p:cNvPicPr preferRelativeResize="0"/>
          <p:nvPr/>
        </p:nvPicPr>
        <p:blipFill>
          <a:blip r:embed="rId3">
            <a:alphaModFix/>
          </a:blip>
          <a:stretch>
            <a:fillRect/>
          </a:stretch>
        </p:blipFill>
        <p:spPr>
          <a:xfrm>
            <a:off x="716250" y="1293050"/>
            <a:ext cx="3855749" cy="2571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p:nvPr/>
        </p:nvSpPr>
        <p:spPr>
          <a:xfrm>
            <a:off x="0" y="0"/>
            <a:ext cx="91440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Why choose imagination if you can have immaterial?" id="68" name="Google Shape;68;p15" title="New Sense Fabric">
            <a:hlinkClick r:id="rId3"/>
          </p:cNvPr>
          <p:cNvPicPr preferRelativeResize="0"/>
          <p:nvPr/>
        </p:nvPicPr>
        <p:blipFill>
          <a:blip r:embed="rId4">
            <a:alphaModFix/>
          </a:blip>
          <a:stretch>
            <a:fillRect/>
          </a:stretch>
        </p:blipFill>
        <p:spPr>
          <a:xfrm>
            <a:off x="2228850" y="7429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nvSpPr>
        <p:spPr>
          <a:xfrm>
            <a:off x="5829300" y="902525"/>
            <a:ext cx="2756400" cy="716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it" sz="1100">
                <a:solidFill>
                  <a:schemeClr val="dk1"/>
                </a:solidFill>
                <a:latin typeface="Helvetica Neue"/>
                <a:ea typeface="Helvetica Neue"/>
                <a:cs typeface="Helvetica Neue"/>
                <a:sym typeface="Helvetica Neue"/>
              </a:rPr>
              <a:t>Starting from any type of source, both from physical samples and using files from digital tools, such as CAD, the Sense team is able to dematerialize the product, give it life and apply it to a 3D model in Immaterial Reality.</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it" sz="1100">
                <a:solidFill>
                  <a:schemeClr val="dk1"/>
                </a:solidFill>
                <a:latin typeface="Helvetica Neue"/>
                <a:ea typeface="Helvetica Neue"/>
                <a:cs typeface="Helvetica Neue"/>
                <a:sym typeface="Helvetica Neue"/>
              </a:rPr>
              <a:t>The same is true on the contrary: if we want to present a finished product, we can show it in all the color/material variants available on the market.</a:t>
            </a:r>
            <a:endParaRPr sz="1100">
              <a:solidFill>
                <a:schemeClr val="dk1"/>
              </a:solidFill>
              <a:latin typeface="Helvetica Neue"/>
              <a:ea typeface="Helvetica Neue"/>
              <a:cs typeface="Helvetica Neue"/>
              <a:sym typeface="Helvetica Neue"/>
            </a:endParaRPr>
          </a:p>
          <a:p>
            <a:pPr indent="0" lvl="0" marL="0" marR="0" rtl="0" algn="just">
              <a:lnSpc>
                <a:spcPct val="100000"/>
              </a:lnSpc>
              <a:spcBef>
                <a:spcPts val="1200"/>
              </a:spcBef>
              <a:spcAft>
                <a:spcPts val="0"/>
              </a:spcAft>
              <a:buNone/>
            </a:pPr>
            <a:r>
              <a:t/>
            </a:r>
            <a:endParaRPr sz="1100">
              <a:solidFill>
                <a:schemeClr val="dk1"/>
              </a:solidFill>
            </a:endParaRPr>
          </a:p>
        </p:txBody>
      </p:sp>
      <p:pic>
        <p:nvPicPr>
          <p:cNvPr id="74" name="Google Shape;74;p16"/>
          <p:cNvPicPr preferRelativeResize="0"/>
          <p:nvPr/>
        </p:nvPicPr>
        <p:blipFill>
          <a:blip r:embed="rId3">
            <a:alphaModFix/>
          </a:blip>
          <a:stretch>
            <a:fillRect/>
          </a:stretch>
        </p:blipFill>
        <p:spPr>
          <a:xfrm>
            <a:off x="533400" y="902525"/>
            <a:ext cx="4763749" cy="37480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p:nvPr/>
        </p:nvSpPr>
        <p:spPr>
          <a:xfrm>
            <a:off x="0" y="0"/>
            <a:ext cx="54294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txBox="1"/>
          <p:nvPr/>
        </p:nvSpPr>
        <p:spPr>
          <a:xfrm>
            <a:off x="5829300" y="902525"/>
            <a:ext cx="2756400" cy="716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lang="it" sz="1100">
                <a:solidFill>
                  <a:schemeClr val="dk1"/>
                </a:solidFill>
                <a:latin typeface="Helvetica Neue"/>
                <a:ea typeface="Helvetica Neue"/>
                <a:cs typeface="Helvetica Neue"/>
                <a:sym typeface="Helvetica Neue"/>
              </a:rPr>
              <a:t>An Immaterial Fabric* is a digital sample showing the structure and simulating all the physical and aesthetic behaviours of the real fabric.</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400"/>
              </a:spcBef>
              <a:spcAft>
                <a:spcPts val="0"/>
              </a:spcAft>
              <a:buClr>
                <a:schemeClr val="dk1"/>
              </a:buClr>
              <a:buSzPts val="1100"/>
              <a:buFont typeface="Arial"/>
              <a:buNone/>
            </a:pPr>
            <a:r>
              <a:rPr lang="it" sz="1100">
                <a:solidFill>
                  <a:schemeClr val="dk1"/>
                </a:solidFill>
                <a:latin typeface="Helvetica Neue"/>
                <a:ea typeface="Helvetica Neue"/>
                <a:cs typeface="Helvetica Neue"/>
                <a:sym typeface="Helvetica Neue"/>
              </a:rPr>
              <a:t>	</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400"/>
              </a:spcBef>
              <a:spcAft>
                <a:spcPts val="0"/>
              </a:spcAft>
              <a:buClr>
                <a:schemeClr val="dk1"/>
              </a:buClr>
              <a:buSzPts val="1100"/>
              <a:buFont typeface="Arial"/>
              <a:buNone/>
            </a:pPr>
            <a:r>
              <a:rPr lang="it" sz="1100">
                <a:solidFill>
                  <a:schemeClr val="dk1"/>
                </a:solidFill>
                <a:latin typeface="Helvetica Neue"/>
                <a:ea typeface="Helvetica Neue"/>
                <a:cs typeface="Helvetica Neue"/>
                <a:sym typeface="Helvetica Neue"/>
              </a:rPr>
              <a:t>*Function only available in App</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100">
              <a:solidFill>
                <a:schemeClr val="dk1"/>
              </a:solidFill>
              <a:latin typeface="Helvetica Neue"/>
              <a:ea typeface="Helvetica Neue"/>
              <a:cs typeface="Helvetica Neue"/>
              <a:sym typeface="Helvetica Neue"/>
            </a:endParaRPr>
          </a:p>
          <a:p>
            <a:pPr indent="0" lvl="0" marL="0" marR="0" rtl="0" algn="just">
              <a:lnSpc>
                <a:spcPct val="100000"/>
              </a:lnSpc>
              <a:spcBef>
                <a:spcPts val="1200"/>
              </a:spcBef>
              <a:spcAft>
                <a:spcPts val="0"/>
              </a:spcAft>
              <a:buNone/>
            </a:pPr>
            <a:r>
              <a:t/>
            </a:r>
            <a:endParaRPr sz="1100">
              <a:solidFill>
                <a:schemeClr val="dk1"/>
              </a:solidFill>
            </a:endParaRPr>
          </a:p>
        </p:txBody>
      </p:sp>
      <p:pic>
        <p:nvPicPr>
          <p:cNvPr id="81" name="Google Shape;81;p17"/>
          <p:cNvPicPr preferRelativeResize="0"/>
          <p:nvPr/>
        </p:nvPicPr>
        <p:blipFill>
          <a:blip r:embed="rId3">
            <a:alphaModFix/>
          </a:blip>
          <a:stretch>
            <a:fillRect/>
          </a:stretch>
        </p:blipFill>
        <p:spPr>
          <a:xfrm>
            <a:off x="223276" y="902525"/>
            <a:ext cx="4982827" cy="3748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nvSpPr>
        <p:spPr>
          <a:xfrm>
            <a:off x="5829300" y="902525"/>
            <a:ext cx="2756400" cy="716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it" sz="1100">
                <a:solidFill>
                  <a:schemeClr val="dk1"/>
                </a:solidFill>
                <a:latin typeface="Helvetica Neue"/>
                <a:ea typeface="Helvetica Neue"/>
                <a:cs typeface="Helvetica Neue"/>
                <a:sym typeface="Helvetica Neue"/>
              </a:rPr>
              <a:t>The immaterial fabric will appear full screen and can be lifted with the finger, blown, shaken, and zoomed in to appreciate all the physical and aesthetic characteristics of the material.</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400"/>
              </a:spcBef>
              <a:spcAft>
                <a:spcPts val="0"/>
              </a:spcAft>
              <a:buClr>
                <a:schemeClr val="dk1"/>
              </a:buClr>
              <a:buSzPts val="1100"/>
              <a:buFont typeface="Arial"/>
              <a:buNone/>
            </a:pPr>
            <a:r>
              <a:rPr lang="it" sz="1100">
                <a:solidFill>
                  <a:schemeClr val="dk1"/>
                </a:solidFill>
                <a:latin typeface="Helvetica Neue"/>
                <a:ea typeface="Helvetica Neue"/>
                <a:cs typeface="Helvetica Neue"/>
                <a:sym typeface="Helvetica Neue"/>
              </a:rPr>
              <a:t>The App will also be able to provide technical information about the fabric: washes, certificates, actual dimensions.</a:t>
            </a:r>
            <a:endParaRPr b="1" sz="1300">
              <a:solidFill>
                <a:schemeClr val="dk1"/>
              </a:solidFill>
            </a:endParaRPr>
          </a:p>
          <a:p>
            <a:pPr indent="0" lvl="0" marL="0" rtl="0" algn="l">
              <a:lnSpc>
                <a:spcPct val="115000"/>
              </a:lnSpc>
              <a:spcBef>
                <a:spcPts val="1400"/>
              </a:spcBef>
              <a:spcAft>
                <a:spcPts val="0"/>
              </a:spcAft>
              <a:buNone/>
            </a:pPr>
            <a:r>
              <a:t/>
            </a:r>
            <a:endParaRPr sz="1100">
              <a:solidFill>
                <a:schemeClr val="dk1"/>
              </a:solidFill>
              <a:latin typeface="Helvetica Neue"/>
              <a:ea typeface="Helvetica Neue"/>
              <a:cs typeface="Helvetica Neue"/>
              <a:sym typeface="Helvetica Neue"/>
            </a:endParaRPr>
          </a:p>
          <a:p>
            <a:pPr indent="0" lvl="0" marL="0" marR="0" rtl="0" algn="just">
              <a:lnSpc>
                <a:spcPct val="100000"/>
              </a:lnSpc>
              <a:spcBef>
                <a:spcPts val="1200"/>
              </a:spcBef>
              <a:spcAft>
                <a:spcPts val="0"/>
              </a:spcAft>
              <a:buNone/>
            </a:pPr>
            <a:r>
              <a:t/>
            </a:r>
            <a:endParaRPr sz="1100">
              <a:solidFill>
                <a:schemeClr val="dk1"/>
              </a:solidFill>
            </a:endParaRPr>
          </a:p>
        </p:txBody>
      </p:sp>
      <p:sp>
        <p:nvSpPr>
          <p:cNvPr id="87" name="Google Shape;87;p18"/>
          <p:cNvSpPr/>
          <p:nvPr/>
        </p:nvSpPr>
        <p:spPr>
          <a:xfrm>
            <a:off x="0" y="0"/>
            <a:ext cx="54294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8"/>
          <p:cNvPicPr preferRelativeResize="0"/>
          <p:nvPr/>
        </p:nvPicPr>
        <p:blipFill rotWithShape="1">
          <a:blip r:embed="rId3">
            <a:alphaModFix/>
          </a:blip>
          <a:srcRect b="0" l="0" r="39375" t="0"/>
          <a:stretch/>
        </p:blipFill>
        <p:spPr>
          <a:xfrm>
            <a:off x="352500" y="250935"/>
            <a:ext cx="4724398" cy="2393413"/>
          </a:xfrm>
          <a:prstGeom prst="rect">
            <a:avLst/>
          </a:prstGeom>
          <a:noFill/>
          <a:ln cap="flat" cmpd="sng" w="9525">
            <a:solidFill>
              <a:schemeClr val="dk1"/>
            </a:solidFill>
            <a:prstDash val="solid"/>
            <a:round/>
            <a:headEnd len="sm" w="sm" type="none"/>
            <a:tailEnd len="sm" w="sm" type="none"/>
          </a:ln>
        </p:spPr>
      </p:pic>
      <p:pic>
        <p:nvPicPr>
          <p:cNvPr id="89" name="Google Shape;89;p18"/>
          <p:cNvPicPr preferRelativeResize="0"/>
          <p:nvPr/>
        </p:nvPicPr>
        <p:blipFill rotWithShape="1">
          <a:blip r:embed="rId3">
            <a:alphaModFix/>
          </a:blip>
          <a:srcRect b="0" l="61250" r="0" t="0"/>
          <a:stretch/>
        </p:blipFill>
        <p:spPr>
          <a:xfrm>
            <a:off x="1204844" y="2601712"/>
            <a:ext cx="3019720" cy="2393413"/>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p:nvPr/>
        </p:nvSpPr>
        <p:spPr>
          <a:xfrm>
            <a:off x="0" y="0"/>
            <a:ext cx="91440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9"/>
          <p:cNvPicPr preferRelativeResize="0"/>
          <p:nvPr/>
        </p:nvPicPr>
        <p:blipFill>
          <a:blip r:embed="rId3">
            <a:alphaModFix/>
          </a:blip>
          <a:stretch>
            <a:fillRect/>
          </a:stretch>
        </p:blipFill>
        <p:spPr>
          <a:xfrm>
            <a:off x="390525" y="806950"/>
            <a:ext cx="8210550" cy="3724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nvSpPr>
        <p:spPr>
          <a:xfrm>
            <a:off x="618725" y="1064450"/>
            <a:ext cx="1790700" cy="1459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it" sz="1100">
                <a:solidFill>
                  <a:srgbClr val="007DFA"/>
                </a:solidFill>
                <a:latin typeface="Helvetica Neue"/>
                <a:ea typeface="Helvetica Neue"/>
                <a:cs typeface="Helvetica Neue"/>
                <a:sym typeface="Helvetica Neue"/>
              </a:rPr>
              <a:t>SUSTAINABILITY</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Fewer Samples</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Less Packaging</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Less Baggage Weight</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Less Shipping</a:t>
            </a:r>
            <a:endParaRPr sz="1100">
              <a:solidFill>
                <a:schemeClr val="dk1"/>
              </a:solidFill>
              <a:latin typeface="Helvetica Neue"/>
              <a:ea typeface="Helvetica Neue"/>
              <a:cs typeface="Helvetica Neue"/>
              <a:sym typeface="Helvetica Neue"/>
            </a:endParaRPr>
          </a:p>
          <a:p>
            <a:pPr indent="0" lvl="0" marL="0" marR="0" rtl="0" algn="just">
              <a:lnSpc>
                <a:spcPct val="100000"/>
              </a:lnSpc>
              <a:spcBef>
                <a:spcPts val="1200"/>
              </a:spcBef>
              <a:spcAft>
                <a:spcPts val="0"/>
              </a:spcAft>
              <a:buNone/>
            </a:pPr>
            <a:r>
              <a:t/>
            </a:r>
            <a:endParaRPr sz="1100">
              <a:solidFill>
                <a:schemeClr val="dk1"/>
              </a:solidFill>
            </a:endParaRPr>
          </a:p>
        </p:txBody>
      </p:sp>
      <p:sp>
        <p:nvSpPr>
          <p:cNvPr id="101" name="Google Shape;101;p20"/>
          <p:cNvSpPr txBox="1"/>
          <p:nvPr/>
        </p:nvSpPr>
        <p:spPr>
          <a:xfrm>
            <a:off x="3180950" y="1064450"/>
            <a:ext cx="2334000" cy="1459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it" sz="1100">
                <a:solidFill>
                  <a:srgbClr val="007DFA"/>
                </a:solidFill>
                <a:latin typeface="Helvetica Neue"/>
                <a:ea typeface="Helvetica Neue"/>
                <a:cs typeface="Helvetica Neue"/>
                <a:sym typeface="Helvetica Neue"/>
              </a:rPr>
              <a:t>L</a:t>
            </a:r>
            <a:r>
              <a:rPr b="1" lang="it" sz="1100">
                <a:solidFill>
                  <a:srgbClr val="007DFA"/>
                </a:solidFill>
                <a:latin typeface="Helvetica Neue"/>
                <a:ea typeface="Helvetica Neue"/>
                <a:cs typeface="Helvetica Neue"/>
                <a:sym typeface="Helvetica Neue"/>
              </a:rPr>
              <a:t>ESS TIME</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Fewer Prototypes</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Real-Time Catalog Update</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Immediate Catalog Delivery</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100">
              <a:solidFill>
                <a:schemeClr val="dk1"/>
              </a:solidFill>
              <a:latin typeface="Helvetica Neue"/>
              <a:ea typeface="Helvetica Neue"/>
              <a:cs typeface="Helvetica Neue"/>
              <a:sym typeface="Helvetica Neue"/>
            </a:endParaRPr>
          </a:p>
          <a:p>
            <a:pPr indent="0" lvl="0" marL="0" marR="0" rtl="0" algn="just">
              <a:lnSpc>
                <a:spcPct val="100000"/>
              </a:lnSpc>
              <a:spcBef>
                <a:spcPts val="1200"/>
              </a:spcBef>
              <a:spcAft>
                <a:spcPts val="0"/>
              </a:spcAft>
              <a:buNone/>
            </a:pPr>
            <a:r>
              <a:t/>
            </a:r>
            <a:endParaRPr sz="1100">
              <a:solidFill>
                <a:schemeClr val="dk1"/>
              </a:solidFill>
            </a:endParaRPr>
          </a:p>
        </p:txBody>
      </p:sp>
      <p:sp>
        <p:nvSpPr>
          <p:cNvPr id="102" name="Google Shape;102;p20"/>
          <p:cNvSpPr txBox="1"/>
          <p:nvPr/>
        </p:nvSpPr>
        <p:spPr>
          <a:xfrm>
            <a:off x="6143225" y="1064450"/>
            <a:ext cx="2334000" cy="1459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it" sz="1100">
                <a:solidFill>
                  <a:srgbClr val="007DFA"/>
                </a:solidFill>
                <a:latin typeface="Helvetica Neue"/>
                <a:ea typeface="Helvetica Neue"/>
                <a:cs typeface="Helvetica Neue"/>
                <a:sym typeface="Helvetica Neue"/>
              </a:rPr>
              <a:t>LOWER COSTS</a:t>
            </a:r>
            <a:br>
              <a:rPr b="1" lang="it" sz="1300">
                <a:solidFill>
                  <a:schemeClr val="dk1"/>
                </a:solidFill>
              </a:rPr>
            </a:br>
            <a:r>
              <a:rPr lang="it" sz="1100">
                <a:solidFill>
                  <a:schemeClr val="dk1"/>
                </a:solidFill>
                <a:latin typeface="Helvetica Neue"/>
                <a:ea typeface="Helvetica Neue"/>
                <a:cs typeface="Helvetica Neue"/>
                <a:sym typeface="Helvetica Neue"/>
              </a:rPr>
              <a:t>- Less Travel</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Fewer samples to Produce, Cut, and Package</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Less Packaging</a:t>
            </a:r>
            <a:endParaRPr b="1" sz="1300">
              <a:solidFill>
                <a:schemeClr val="dk1"/>
              </a:solidFill>
            </a:endParaRPr>
          </a:p>
          <a:p>
            <a:pPr indent="0" lvl="0" marL="0" rtl="0" algn="l">
              <a:lnSpc>
                <a:spcPct val="115000"/>
              </a:lnSpc>
              <a:spcBef>
                <a:spcPts val="120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100">
              <a:solidFill>
                <a:schemeClr val="dk1"/>
              </a:solidFill>
              <a:latin typeface="Helvetica Neue"/>
              <a:ea typeface="Helvetica Neue"/>
              <a:cs typeface="Helvetica Neue"/>
              <a:sym typeface="Helvetica Neue"/>
            </a:endParaRPr>
          </a:p>
          <a:p>
            <a:pPr indent="0" lvl="0" marL="0" marR="0" rtl="0" algn="just">
              <a:lnSpc>
                <a:spcPct val="100000"/>
              </a:lnSpc>
              <a:spcBef>
                <a:spcPts val="1200"/>
              </a:spcBef>
              <a:spcAft>
                <a:spcPts val="0"/>
              </a:spcAft>
              <a:buNone/>
            </a:pPr>
            <a:r>
              <a:t/>
            </a:r>
            <a:endParaRPr sz="1100">
              <a:solidFill>
                <a:schemeClr val="dk1"/>
              </a:solidFill>
            </a:endParaRPr>
          </a:p>
        </p:txBody>
      </p:sp>
      <p:sp>
        <p:nvSpPr>
          <p:cNvPr id="103" name="Google Shape;103;p20"/>
          <p:cNvSpPr txBox="1"/>
          <p:nvPr/>
        </p:nvSpPr>
        <p:spPr>
          <a:xfrm>
            <a:off x="618725" y="2788475"/>
            <a:ext cx="1790700" cy="1459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it" sz="1100">
                <a:solidFill>
                  <a:srgbClr val="007DFA"/>
                </a:solidFill>
                <a:latin typeface="Helvetica Neue"/>
                <a:ea typeface="Helvetica Neue"/>
                <a:cs typeface="Helvetica Neue"/>
                <a:sym typeface="Helvetica Neue"/>
              </a:rPr>
              <a:t>ENGAGEMENT</a:t>
            </a:r>
            <a:br>
              <a:rPr b="1" lang="it" sz="1100">
                <a:solidFill>
                  <a:srgbClr val="007DFA"/>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Marketing</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Social Media</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Events</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Immaterial Showroom</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b="1" sz="1100">
              <a:solidFill>
                <a:schemeClr val="dk1"/>
              </a:solidFill>
              <a:latin typeface="Helvetica Neue"/>
              <a:ea typeface="Helvetica Neue"/>
              <a:cs typeface="Helvetica Neue"/>
              <a:sym typeface="Helvetica Neue"/>
            </a:endParaRPr>
          </a:p>
          <a:p>
            <a:pPr indent="0" lvl="0" marL="0" marR="0" rtl="0" algn="just">
              <a:lnSpc>
                <a:spcPct val="100000"/>
              </a:lnSpc>
              <a:spcBef>
                <a:spcPts val="1200"/>
              </a:spcBef>
              <a:spcAft>
                <a:spcPts val="0"/>
              </a:spcAft>
              <a:buNone/>
            </a:pPr>
            <a:r>
              <a:t/>
            </a:r>
            <a:endParaRPr sz="1100">
              <a:solidFill>
                <a:schemeClr val="dk1"/>
              </a:solidFill>
            </a:endParaRPr>
          </a:p>
        </p:txBody>
      </p:sp>
      <p:sp>
        <p:nvSpPr>
          <p:cNvPr id="104" name="Google Shape;104;p20"/>
          <p:cNvSpPr txBox="1"/>
          <p:nvPr/>
        </p:nvSpPr>
        <p:spPr>
          <a:xfrm>
            <a:off x="3180950" y="2788475"/>
            <a:ext cx="2334000" cy="1459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it" sz="1100">
                <a:solidFill>
                  <a:srgbClr val="007DFA"/>
                </a:solidFill>
                <a:latin typeface="Helvetica Neue"/>
                <a:ea typeface="Helvetica Neue"/>
                <a:cs typeface="Helvetica Neue"/>
                <a:sym typeface="Helvetica Neue"/>
              </a:rPr>
              <a:t>PRIVACY GUARANTEE</a:t>
            </a:r>
            <a:br>
              <a:rPr b="1"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Possibility to Partialize the Collection (in App)</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Make visible only part of the collection via private code (sent by the company)</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Access and User Control</a:t>
            </a:r>
            <a:endParaRPr sz="1300">
              <a:solidFill>
                <a:schemeClr val="dk1"/>
              </a:solidFill>
            </a:endParaRPr>
          </a:p>
          <a:p>
            <a:pPr indent="0" lvl="0" marL="0" rtl="0" algn="l">
              <a:lnSpc>
                <a:spcPct val="115000"/>
              </a:lnSpc>
              <a:spcBef>
                <a:spcPts val="1200"/>
              </a:spcBef>
              <a:spcAft>
                <a:spcPts val="0"/>
              </a:spcAft>
              <a:buNone/>
            </a:pPr>
            <a:r>
              <a:t/>
            </a:r>
            <a:endParaRPr b="1"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100">
              <a:solidFill>
                <a:schemeClr val="dk1"/>
              </a:solidFill>
              <a:latin typeface="Helvetica Neue"/>
              <a:ea typeface="Helvetica Neue"/>
              <a:cs typeface="Helvetica Neue"/>
              <a:sym typeface="Helvetica Neue"/>
            </a:endParaRPr>
          </a:p>
          <a:p>
            <a:pPr indent="0" lvl="0" marL="0" marR="0" rtl="0" algn="just">
              <a:lnSpc>
                <a:spcPct val="100000"/>
              </a:lnSpc>
              <a:spcBef>
                <a:spcPts val="1200"/>
              </a:spcBef>
              <a:spcAft>
                <a:spcPts val="0"/>
              </a:spcAft>
              <a:buNone/>
            </a:pPr>
            <a:r>
              <a:t/>
            </a:r>
            <a:endParaRPr sz="1100">
              <a:solidFill>
                <a:schemeClr val="dk1"/>
              </a:solidFill>
            </a:endParaRPr>
          </a:p>
        </p:txBody>
      </p:sp>
      <p:sp>
        <p:nvSpPr>
          <p:cNvPr id="105" name="Google Shape;105;p20"/>
          <p:cNvSpPr txBox="1"/>
          <p:nvPr/>
        </p:nvSpPr>
        <p:spPr>
          <a:xfrm>
            <a:off x="6143225" y="2788475"/>
            <a:ext cx="2334000" cy="1459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it" sz="1100">
                <a:solidFill>
                  <a:srgbClr val="007DFA"/>
                </a:solidFill>
                <a:latin typeface="Helvetica Neue"/>
                <a:ea typeface="Helvetica Neue"/>
                <a:cs typeface="Helvetica Neue"/>
                <a:sym typeface="Helvetica Neue"/>
              </a:rPr>
              <a:t>CUSTOMER REACH WITH NO CHARGE</a:t>
            </a:r>
            <a:br>
              <a:rPr b="1"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Immediate delivery of the immaterial catalog with no costs</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Expand the number of immaterial samples sent</a:t>
            </a:r>
            <a:br>
              <a:rPr lang="it" sz="1100">
                <a:solidFill>
                  <a:schemeClr val="dk1"/>
                </a:solidFill>
                <a:latin typeface="Helvetica Neue"/>
                <a:ea typeface="Helvetica Neue"/>
                <a:cs typeface="Helvetica Neue"/>
                <a:sym typeface="Helvetica Neue"/>
              </a:rPr>
            </a:br>
            <a:r>
              <a:rPr lang="it" sz="1100">
                <a:solidFill>
                  <a:schemeClr val="dk1"/>
                </a:solidFill>
                <a:latin typeface="Helvetica Neue"/>
                <a:ea typeface="Helvetica Neue"/>
                <a:cs typeface="Helvetica Neue"/>
                <a:sym typeface="Helvetica Neue"/>
              </a:rPr>
              <a:t>- Sending of updated collections referring to physical references already sent previously</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400"/>
              </a:spcBef>
              <a:spcAft>
                <a:spcPts val="0"/>
              </a:spcAft>
              <a:buNone/>
            </a:pPr>
            <a:r>
              <a:t/>
            </a:r>
            <a:endParaRPr b="1"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sz="1100">
              <a:solidFill>
                <a:schemeClr val="dk1"/>
              </a:solidFill>
              <a:latin typeface="Helvetica Neue"/>
              <a:ea typeface="Helvetica Neue"/>
              <a:cs typeface="Helvetica Neue"/>
              <a:sym typeface="Helvetica Neue"/>
            </a:endParaRPr>
          </a:p>
          <a:p>
            <a:pPr indent="0" lvl="0" marL="0" marR="0" rtl="0" algn="just">
              <a:lnSpc>
                <a:spcPct val="100000"/>
              </a:lnSpc>
              <a:spcBef>
                <a:spcPts val="1200"/>
              </a:spcBef>
              <a:spcAft>
                <a:spcPts val="0"/>
              </a:spcAft>
              <a:buNone/>
            </a:pPr>
            <a:r>
              <a:t/>
            </a:r>
            <a:endParaRPr sz="1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p:nvPr/>
        </p:nvSpPr>
        <p:spPr>
          <a:xfrm>
            <a:off x="0" y="0"/>
            <a:ext cx="9144000" cy="5143500"/>
          </a:xfrm>
          <a:prstGeom prst="rect">
            <a:avLst/>
          </a:prstGeom>
          <a:solidFill>
            <a:srgbClr val="50555B"/>
          </a:solidFill>
          <a:ln cap="flat" cmpd="sng" w="25400">
            <a:solidFill>
              <a:srgbClr val="5055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007DFA"/>
              </a:solidFill>
              <a:latin typeface="Arial"/>
              <a:ea typeface="Arial"/>
              <a:cs typeface="Arial"/>
              <a:sym typeface="Arial"/>
            </a:endParaRPr>
          </a:p>
        </p:txBody>
      </p:sp>
      <p:sp>
        <p:nvSpPr>
          <p:cNvPr id="111" name="Google Shape;111;p21"/>
          <p:cNvSpPr txBox="1"/>
          <p:nvPr/>
        </p:nvSpPr>
        <p:spPr>
          <a:xfrm>
            <a:off x="1032487" y="2390848"/>
            <a:ext cx="72543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 sz="1800" u="none" cap="none" strike="noStrike">
                <a:solidFill>
                  <a:srgbClr val="007DFA"/>
                </a:solidFill>
                <a:latin typeface="Helvetica Neue"/>
                <a:ea typeface="Helvetica Neue"/>
                <a:cs typeface="Helvetica Neue"/>
                <a:sym typeface="Helvetica Neue"/>
              </a:rPr>
              <a:t>//</a:t>
            </a:r>
            <a:r>
              <a:rPr b="1" i="0" lang="it" sz="1800" u="none" cap="none" strike="noStrike">
                <a:solidFill>
                  <a:srgbClr val="FF3308"/>
                </a:solidFill>
                <a:latin typeface="Helvetica Neue"/>
                <a:ea typeface="Helvetica Neue"/>
                <a:cs typeface="Helvetica Neue"/>
                <a:sym typeface="Helvetica Neue"/>
              </a:rPr>
              <a:t>  </a:t>
            </a:r>
            <a:r>
              <a:rPr b="1" lang="it" sz="2300">
                <a:solidFill>
                  <a:schemeClr val="lt1"/>
                </a:solidFill>
                <a:latin typeface="Helvetica Neue"/>
                <a:ea typeface="Helvetica Neue"/>
                <a:cs typeface="Helvetica Neue"/>
                <a:sym typeface="Helvetica Neue"/>
              </a:rPr>
              <a:t>Stratasys  </a:t>
            </a:r>
            <a:r>
              <a:rPr lang="it" sz="1000">
                <a:solidFill>
                  <a:schemeClr val="lt1"/>
                </a:solidFill>
                <a:latin typeface="Helvetica Neue"/>
                <a:ea typeface="Helvetica Neue"/>
                <a:cs typeface="Helvetica Neue"/>
                <a:sym typeface="Helvetica Neue"/>
              </a:rPr>
              <a:t>stratasys.com</a:t>
            </a:r>
            <a:endParaRPr b="1" sz="1300">
              <a:solidFill>
                <a:schemeClr val="dk1"/>
              </a:solidFill>
            </a:endParaRPr>
          </a:p>
          <a:p>
            <a:pPr indent="0" lvl="0" marL="0" marR="0" rtl="0" algn="l">
              <a:lnSpc>
                <a:spcPct val="100000"/>
              </a:lnSpc>
              <a:spcBef>
                <a:spcPts val="0"/>
              </a:spcBef>
              <a:spcAft>
                <a:spcPts val="0"/>
              </a:spcAft>
              <a:buNone/>
            </a:pPr>
            <a:r>
              <a:t/>
            </a:r>
            <a:endParaRPr b="1" sz="2300">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2300">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sz="1800">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b="1" i="0" sz="18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