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382" r:id="rId2"/>
    <p:sldId id="335" r:id="rId3"/>
    <p:sldId id="395" r:id="rId4"/>
    <p:sldId id="396" r:id="rId5"/>
    <p:sldId id="397" r:id="rId6"/>
    <p:sldId id="417" r:id="rId7"/>
    <p:sldId id="368" r:id="rId8"/>
    <p:sldId id="405" r:id="rId9"/>
    <p:sldId id="332" r:id="rId10"/>
    <p:sldId id="369" r:id="rId11"/>
    <p:sldId id="427" r:id="rId12"/>
    <p:sldId id="377" r:id="rId13"/>
    <p:sldId id="432" r:id="rId14"/>
    <p:sldId id="406" r:id="rId15"/>
    <p:sldId id="431" r:id="rId16"/>
    <p:sldId id="430" r:id="rId17"/>
    <p:sldId id="420" r:id="rId18"/>
    <p:sldId id="421" r:id="rId19"/>
    <p:sldId id="422" r:id="rId20"/>
    <p:sldId id="423" r:id="rId21"/>
    <p:sldId id="424" r:id="rId22"/>
    <p:sldId id="428" r:id="rId23"/>
    <p:sldId id="371" r:id="rId24"/>
    <p:sldId id="410" r:id="rId25"/>
    <p:sldId id="409" r:id="rId26"/>
    <p:sldId id="412" r:id="rId27"/>
    <p:sldId id="375" r:id="rId28"/>
    <p:sldId id="429" r:id="rId29"/>
    <p:sldId id="387" r:id="rId30"/>
    <p:sldId id="413" r:id="rId31"/>
    <p:sldId id="360" r:id="rId32"/>
    <p:sldId id="402" r:id="rId33"/>
    <p:sldId id="401" r:id="rId34"/>
    <p:sldId id="403" r:id="rId35"/>
    <p:sldId id="418" r:id="rId36"/>
    <p:sldId id="419" r:id="rId37"/>
    <p:sldId id="404" r:id="rId38"/>
    <p:sldId id="425" r:id="rId39"/>
    <p:sldId id="426" r:id="rId40"/>
    <p:sldId id="323" r:id="rId41"/>
    <p:sldId id="415" r:id="rId42"/>
    <p:sldId id="416" r:id="rId43"/>
    <p:sldId id="386" r:id="rId4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78" d="100"/>
          <a:sy n="78" d="100"/>
        </p:scale>
        <p:origin x="78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a:t>
            </a:fld>
            <a:endParaRPr lang="bg-BG"/>
          </a:p>
        </p:txBody>
      </p:sp>
    </p:spTree>
    <p:extLst>
      <p:ext uri="{BB962C8B-B14F-4D97-AF65-F5344CB8AC3E}">
        <p14:creationId xmlns:p14="http://schemas.microsoft.com/office/powerpoint/2010/main" val="428869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34</a:t>
            </a:fld>
            <a:endParaRPr lang="bg-BG" dirty="0"/>
          </a:p>
        </p:txBody>
      </p:sp>
    </p:spTree>
    <p:extLst>
      <p:ext uri="{BB962C8B-B14F-4D97-AF65-F5344CB8AC3E}">
        <p14:creationId xmlns:p14="http://schemas.microsoft.com/office/powerpoint/2010/main" val="222973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35</a:t>
            </a:fld>
            <a:endParaRPr lang="bg-BG" dirty="0"/>
          </a:p>
        </p:txBody>
      </p:sp>
    </p:spTree>
    <p:extLst>
      <p:ext uri="{BB962C8B-B14F-4D97-AF65-F5344CB8AC3E}">
        <p14:creationId xmlns:p14="http://schemas.microsoft.com/office/powerpoint/2010/main" val="113868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36</a:t>
            </a:fld>
            <a:endParaRPr lang="bg-BG" dirty="0"/>
          </a:p>
        </p:txBody>
      </p:sp>
    </p:spTree>
    <p:extLst>
      <p:ext uri="{BB962C8B-B14F-4D97-AF65-F5344CB8AC3E}">
        <p14:creationId xmlns:p14="http://schemas.microsoft.com/office/powerpoint/2010/main" val="160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9</a:t>
            </a:fld>
            <a:endParaRPr lang="bg-BG" dirty="0"/>
          </a:p>
        </p:txBody>
      </p:sp>
    </p:spTree>
    <p:extLst>
      <p:ext uri="{BB962C8B-B14F-4D97-AF65-F5344CB8AC3E}">
        <p14:creationId xmlns:p14="http://schemas.microsoft.com/office/powerpoint/2010/main" val="163922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r>
              <a:rPr lang="en-US" sz="1200" b="1" dirty="0">
                <a:latin typeface="Arial" panose="020B0604020202020204" pitchFamily="34" charset="0"/>
                <a:cs typeface="Arial" panose="020B0604020202020204" pitchFamily="34" charset="0"/>
              </a:rPr>
              <a:t>Introduction</a:t>
            </a:r>
          </a:p>
          <a:p>
            <a:pPr algn="just"/>
            <a:r>
              <a:rPr lang="en-US" sz="1200" dirty="0">
                <a:latin typeface="Arial" panose="020B0604020202020204" pitchFamily="34" charset="0"/>
                <a:cs typeface="Arial" panose="020B0604020202020204" pitchFamily="34" charset="0"/>
              </a:rPr>
              <a:t>This stage is generally the most expensive stage of a product’s life span. Sales are generally low at this stage while initial expenses such as R&amp;D and promotion may be very high. The business’s main purpose during this stage of the product life cycle is creating product awareness and generating demand. </a:t>
            </a:r>
          </a:p>
          <a:p>
            <a:pPr algn="just"/>
            <a:r>
              <a:rPr lang="en-US" sz="1200" dirty="0">
                <a:latin typeface="Arial" panose="020B0604020202020204" pitchFamily="34" charset="0"/>
                <a:cs typeface="Arial" panose="020B0604020202020204" pitchFamily="34" charset="0"/>
              </a:rPr>
              <a:t>Inform potential customers how your product will benefit them (e.g., save money or time, ease of use, convenience, increase productivity, adding prestige, etc.). Promotion efforts should target specific audiences or consumers most likely to accept your high-tech product or service. </a:t>
            </a:r>
          </a:p>
          <a:p>
            <a:pPr algn="just"/>
            <a:r>
              <a:rPr lang="en-US" sz="1200" dirty="0">
                <a:latin typeface="Arial" panose="020B0604020202020204" pitchFamily="34" charset="0"/>
                <a:cs typeface="Arial" panose="020B0604020202020204" pitchFamily="34" charset="0"/>
              </a:rPr>
              <a:t>Some examples of high-tech products in this stage include wearable tech and 3D printers.</a:t>
            </a:r>
          </a:p>
          <a:p>
            <a:pPr algn="just"/>
            <a:r>
              <a:rPr lang="en-US" sz="1200" b="1" dirty="0">
                <a:latin typeface="Arial" panose="020B0604020202020204" pitchFamily="34" charset="0"/>
                <a:cs typeface="Arial" panose="020B0604020202020204" pitchFamily="34" charset="0"/>
              </a:rPr>
              <a:t>Growth</a:t>
            </a:r>
          </a:p>
          <a:p>
            <a:pPr algn="just"/>
            <a:r>
              <a:rPr lang="en-US" sz="1200" dirty="0">
                <a:latin typeface="Arial" panose="020B0604020202020204" pitchFamily="34" charset="0"/>
                <a:cs typeface="Arial" panose="020B0604020202020204" pitchFamily="34" charset="0"/>
              </a:rPr>
              <a:t>The product moves from the Introduction stage to the Growth state as customer demand for the product increases while production costs decrease. Businesses experience the majority of their sales and realize their highest profit margin during this stage. </a:t>
            </a:r>
          </a:p>
          <a:p>
            <a:pPr algn="just"/>
            <a:r>
              <a:rPr lang="en-US" sz="1200" dirty="0">
                <a:latin typeface="Arial" panose="020B0604020202020204" pitchFamily="34" charset="0"/>
                <a:cs typeface="Arial" panose="020B0604020202020204" pitchFamily="34" charset="0"/>
              </a:rPr>
              <a:t>Marketing efforts are shifted toward a broader audience to increase market share and create customer loyalty. A business may also alter its marketing strategy as it faces increased competition from other businesses entering the market with their version of the high-tech product. </a:t>
            </a:r>
          </a:p>
          <a:p>
            <a:pPr algn="just"/>
            <a:r>
              <a:rPr lang="en-US" sz="1200" dirty="0">
                <a:latin typeface="Arial" panose="020B0604020202020204" pitchFamily="34" charset="0"/>
                <a:cs typeface="Arial" panose="020B0604020202020204" pitchFamily="34" charset="0"/>
              </a:rPr>
              <a:t>Tablets and smart phones are examples of products at the Growth stage of the product life cycle.</a:t>
            </a:r>
          </a:p>
          <a:p>
            <a:pPr algn="just"/>
            <a:r>
              <a:rPr lang="en-US" sz="1200" b="1" dirty="0">
                <a:latin typeface="Arial" panose="020B0604020202020204" pitchFamily="34" charset="0"/>
                <a:cs typeface="Arial" panose="020B0604020202020204" pitchFamily="34" charset="0"/>
              </a:rPr>
              <a:t>Maturity</a:t>
            </a:r>
          </a:p>
          <a:p>
            <a:pPr algn="just"/>
            <a:r>
              <a:rPr lang="en-US" sz="1200" dirty="0">
                <a:latin typeface="Arial" panose="020B0604020202020204" pitchFamily="34" charset="0"/>
                <a:cs typeface="Arial" panose="020B0604020202020204" pitchFamily="34" charset="0"/>
              </a:rPr>
              <a:t>The Maturity stage is characterized by a peak in sales volumes and declining profits. This stage is considered the most challenging as businesses aim to maintain their market share in a market which has become saturated while customer demand has decreased. </a:t>
            </a:r>
          </a:p>
          <a:p>
            <a:pPr algn="just"/>
            <a:r>
              <a:rPr lang="en-US" sz="1200" dirty="0">
                <a:latin typeface="Arial" panose="020B0604020202020204" pitchFamily="34" charset="0"/>
                <a:cs typeface="Arial" panose="020B0604020202020204" pitchFamily="34" charset="0"/>
              </a:rPr>
              <a:t>Marketing efforts at this stage focus on product differentiation among the competition. Businesses may also consider other means of gaining a competitive advantage such as by improving business processes. </a:t>
            </a:r>
          </a:p>
          <a:p>
            <a:pPr algn="just"/>
            <a:r>
              <a:rPr lang="en-US" sz="1200" dirty="0">
                <a:latin typeface="Arial" panose="020B0604020202020204" pitchFamily="34" charset="0"/>
                <a:cs typeface="Arial" panose="020B0604020202020204" pitchFamily="34" charset="0"/>
              </a:rPr>
              <a:t>PCs, laptop computers and digital phones may be considered examples of products in the Maturity stage.</a:t>
            </a:r>
          </a:p>
          <a:p>
            <a:pPr algn="just"/>
            <a:r>
              <a:rPr lang="en-US" sz="1200" b="1" dirty="0">
                <a:latin typeface="Arial" panose="020B0604020202020204" pitchFamily="34" charset="0"/>
                <a:cs typeface="Arial" panose="020B0604020202020204" pitchFamily="34" charset="0"/>
              </a:rPr>
              <a:t>Decline</a:t>
            </a:r>
          </a:p>
          <a:p>
            <a:pPr algn="just"/>
            <a:r>
              <a:rPr lang="en-US" sz="1200" dirty="0">
                <a:latin typeface="Arial" panose="020B0604020202020204" pitchFamily="34" charset="0"/>
                <a:cs typeface="Arial" panose="020B0604020202020204" pitchFamily="34" charset="0"/>
              </a:rPr>
              <a:t>The end of the product life cycle is marked by steadily declining sales and profits. The product may become obsolete at this point as new, improved products assume their positions and takeover market share. Companies at this stage may decide to discontinue the product or seek ways to reduce other costs.</a:t>
            </a:r>
          </a:p>
          <a:p>
            <a:pPr algn="just"/>
            <a:r>
              <a:rPr lang="en-US" sz="1200" dirty="0">
                <a:latin typeface="Arial" panose="020B0604020202020204" pitchFamily="34" charset="0"/>
                <a:cs typeface="Arial" panose="020B0604020202020204" pitchFamily="34" charset="0"/>
              </a:rPr>
              <a:t>Fax machines, and land line telephones may be considered by some to be examples of products in the decline stage. Can you think of some other examples?</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11</a:t>
            </a:fld>
            <a:endParaRPr lang="bg-BG"/>
          </a:p>
        </p:txBody>
      </p:sp>
    </p:spTree>
    <p:extLst>
      <p:ext uri="{BB962C8B-B14F-4D97-AF65-F5344CB8AC3E}">
        <p14:creationId xmlns:p14="http://schemas.microsoft.com/office/powerpoint/2010/main" val="111401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Product Diffusion Curve model reflects the adoption rates of new products and discontinuous innovations, respectively, by demographic groups. Innovators are your first customers, followed closely by the early adopters and early majority. More cautious buyers make up the late majority, with your last potential customers being laggards who resist change.</a:t>
            </a:r>
          </a:p>
          <a:p>
            <a:r>
              <a:rPr lang="en-US" dirty="0"/>
              <a:t>The Product Diffusion Curve was developed in 1957 and originally applied to agriculture. It was a result of research conducted to study farmers' adoption of hybrid corn seed. Its application has been extended to various product categories including continuous innovations. </a:t>
            </a:r>
          </a:p>
          <a:p>
            <a:r>
              <a:rPr lang="en-US" dirty="0"/>
              <a:t>Note that the adoption rate among the groups forms a bell curve. Those first and last to adopt innovation are at the extreme ends of the bell curve while the majority of customers fall in the middle of the curve. Understanding how these groups respond to new products will help you develop your marketing strategies.</a:t>
            </a:r>
          </a:p>
          <a:p>
            <a:r>
              <a:rPr lang="en-US" b="1" dirty="0"/>
              <a:t>Innovators</a:t>
            </a:r>
          </a:p>
          <a:p>
            <a:r>
              <a:rPr lang="en-US" dirty="0"/>
              <a:t>Innovators make up the smallest group of consumers of new products. They are the first to readily adopt new technology. They keep up-to-date on the latest technology in a particular industry. They are eager to try the latest innovation and are willing to take risks when it comes to purchasing untested products. Their adoption of a new product is likely to influence the Early Adopters.</a:t>
            </a:r>
          </a:p>
          <a:p>
            <a:r>
              <a:rPr lang="en-US" dirty="0"/>
              <a:t>An example of this is an online technology blogger who reviews new products. A great review by a prominent reviewer will have a huge influence on early adopters.</a:t>
            </a:r>
          </a:p>
          <a:p>
            <a:r>
              <a:rPr lang="en-US" b="1" dirty="0"/>
              <a:t>Early Adopters</a:t>
            </a:r>
          </a:p>
          <a:p>
            <a:r>
              <a:rPr lang="en-US" dirty="0"/>
              <a:t>Early Adopters, like Innovators, also readily adopt new products. Early Adopters regard themselves as trendsetters and respond to promotions appealing to their sense of prestige. Early Adopters also seek new products to gain a competitive advantage. They are well-informed and willing to learn new technologies. They are willing to take a risk and pay for it, too, although they prefer to wait until the Innovators have weighed in.</a:t>
            </a:r>
          </a:p>
          <a:p>
            <a:r>
              <a:rPr lang="en-US" b="1" dirty="0"/>
              <a:t>Early Majority</a:t>
            </a:r>
          </a:p>
          <a:p>
            <a:r>
              <a:rPr lang="en-US" dirty="0"/>
              <a:t>The Early Majority comprises approximately one-third of all potential consumers; therefore, it's essential to gain their adoption. They are not as willing to rush toward purchasing a new product. They're open to innovation, but cautious. They want proof that the product works, meets their requirements, and is easy to use, requiring little or no time to learn how to operate. Price plays a significant role in the decision-making process whether to adopt the innovation.</a:t>
            </a:r>
          </a:p>
          <a:p>
            <a:r>
              <a:rPr lang="en-US" dirty="0"/>
              <a:t>There is often a wide gap between the Early Adopters and the Early Majority - this is referred to as a Chasm. The Chasm occurs as a result of declining or stagnant sales in the early market and a simultaneous lag or delay in adoption by the Early Majority. Whereas Innovators and Early Adopters are eager to adopt and spend their money on high-technology, saturating the Early Market, the Early Adopters prefer to take a wait and see approach to ensure the product works and costs decline before adopting the innovation. </a:t>
            </a:r>
          </a:p>
          <a:p>
            <a:r>
              <a:rPr lang="en-US" dirty="0"/>
              <a:t>To overcome or cross the chasm and enter into the Mainstream Market, you must readjust your marketing strategy to address the needs of a select segment of the entry group.</a:t>
            </a:r>
          </a:p>
          <a:p>
            <a:r>
              <a:rPr lang="en-US" b="1" dirty="0"/>
              <a:t>Late Majority</a:t>
            </a:r>
          </a:p>
          <a:p>
            <a:r>
              <a:rPr lang="en-US" dirty="0"/>
              <a:t>The Late Majority also makes up approximately one-third of all potential customers. The Late Majority is characterized as somewhat conservative. They prefer to wait to adopt an innovation until it has become widespread and standard. They also tend to wait until the price is lower.</a:t>
            </a:r>
          </a:p>
          <a:p>
            <a:r>
              <a:rPr lang="en-US" b="1" dirty="0"/>
              <a:t>Laggards</a:t>
            </a:r>
          </a:p>
          <a:p>
            <a:r>
              <a:rPr lang="en-US" dirty="0"/>
              <a:t>Laggards dislike change and, generally speaking, will only adopt a new product when there is no other option available to meet their requirements. </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12</a:t>
            </a:fld>
            <a:endParaRPr lang="bg-BG"/>
          </a:p>
        </p:txBody>
      </p:sp>
    </p:spTree>
    <p:extLst>
      <p:ext uri="{BB962C8B-B14F-4D97-AF65-F5344CB8AC3E}">
        <p14:creationId xmlns:p14="http://schemas.microsoft.com/office/powerpoint/2010/main" val="11120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20</a:t>
            </a:fld>
            <a:endParaRPr lang="bg-BG" dirty="0"/>
          </a:p>
        </p:txBody>
      </p:sp>
    </p:spTree>
    <p:extLst>
      <p:ext uri="{BB962C8B-B14F-4D97-AF65-F5344CB8AC3E}">
        <p14:creationId xmlns:p14="http://schemas.microsoft.com/office/powerpoint/2010/main" val="113868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21</a:t>
            </a:fld>
            <a:endParaRPr lang="bg-BG" dirty="0"/>
          </a:p>
        </p:txBody>
      </p:sp>
    </p:spTree>
    <p:extLst>
      <p:ext uri="{BB962C8B-B14F-4D97-AF65-F5344CB8AC3E}">
        <p14:creationId xmlns:p14="http://schemas.microsoft.com/office/powerpoint/2010/main" val="160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31</a:t>
            </a:fld>
            <a:endParaRPr lang="bg-BG" dirty="0"/>
          </a:p>
        </p:txBody>
      </p:sp>
    </p:spTree>
    <p:extLst>
      <p:ext uri="{BB962C8B-B14F-4D97-AF65-F5344CB8AC3E}">
        <p14:creationId xmlns:p14="http://schemas.microsoft.com/office/powerpoint/2010/main" val="277053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32</a:t>
            </a:fld>
            <a:endParaRPr lang="bg-BG" dirty="0"/>
          </a:p>
        </p:txBody>
      </p:sp>
    </p:spTree>
    <p:extLst>
      <p:ext uri="{BB962C8B-B14F-4D97-AF65-F5344CB8AC3E}">
        <p14:creationId xmlns:p14="http://schemas.microsoft.com/office/powerpoint/2010/main" val="48977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33</a:t>
            </a:fld>
            <a:endParaRPr lang="bg-BG" dirty="0"/>
          </a:p>
        </p:txBody>
      </p:sp>
    </p:spTree>
    <p:extLst>
      <p:ext uri="{BB962C8B-B14F-4D97-AF65-F5344CB8AC3E}">
        <p14:creationId xmlns:p14="http://schemas.microsoft.com/office/powerpoint/2010/main" val="3644575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43.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web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ferralcandy.com/blog/fashion-marketing-exampl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c.com/brit-morse/2018-biggest-marketing-branding-fails.html" TargetMode="Externa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mmonthreadco.com/blogs/coachs-corner/fashion-marketing-ecommerce#conversion-rat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lovefashionretail.com/case-studies/built-audience-streetwear-label-around-kpop-culture/"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web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UIwTZDJMwyY"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ommonthreadco.com/blogs/coachs-corner/fashion-marketing-ecommerce#conversion-rat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re.ac.uk/download/pdf/148694812.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nrz2I_tcS5A" TargetMode="Externa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igcommerce.com/blog/how-to-start-an-online-clothing-store/#choose-a-clothing-niche" TargetMode="Externa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74AECA-CE8F-441C-92E6-8440F4213167}"/>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5. </a:t>
            </a:r>
            <a:r>
              <a:rPr lang="en-US" sz="3200" b="1" dirty="0">
                <a:solidFill>
                  <a:srgbClr val="C00000"/>
                </a:solidFill>
                <a:latin typeface="Arial" panose="020B0604020202020204" pitchFamily="34" charset="0"/>
                <a:cs typeface="Arial" panose="020B0604020202020204" pitchFamily="34" charset="0"/>
              </a:rPr>
              <a:t>MARKETING PLANNING</a:t>
            </a:r>
          </a:p>
          <a:p>
            <a:pPr algn="ctr"/>
            <a:r>
              <a:rPr lang="en-US" sz="3200" b="1" dirty="0">
                <a:solidFill>
                  <a:srgbClr val="C00000"/>
                </a:solidFill>
                <a:latin typeface="Arial" panose="020B0604020202020204" pitchFamily="34" charset="0"/>
                <a:cs typeface="Arial" panose="020B0604020202020204" pitchFamily="34" charset="0"/>
              </a:rPr>
              <a:t>OF THE TEXTILE AND CLOTHING BUSINESS</a:t>
            </a:r>
            <a:endParaRPr lang="fr-FR" sz="3200" b="1" dirty="0">
              <a:solidFill>
                <a:srgbClr val="C00000"/>
              </a:solidFill>
              <a:latin typeface="Arial" panose="020B0604020202020204" pitchFamily="34" charset="0"/>
              <a:cs typeface="Arial" panose="020B0604020202020204" pitchFamily="34" charset="0"/>
            </a:endParaRPr>
          </a:p>
        </p:txBody>
      </p:sp>
      <p:pic>
        <p:nvPicPr>
          <p:cNvPr id="1026"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45224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Таблица 6"/>
          <p:cNvGraphicFramePr>
            <a:graphicFrameLocks noGrp="1"/>
          </p:cNvGraphicFramePr>
          <p:nvPr>
            <p:extLst>
              <p:ext uri="{D42A27DB-BD31-4B8C-83A1-F6EECF244321}">
                <p14:modId xmlns:p14="http://schemas.microsoft.com/office/powerpoint/2010/main" val="4107447194"/>
              </p:ext>
            </p:extLst>
          </p:nvPr>
        </p:nvGraphicFramePr>
        <p:xfrm>
          <a:off x="3517009" y="1196752"/>
          <a:ext cx="5754370" cy="2345373"/>
        </p:xfrm>
        <a:graphic>
          <a:graphicData uri="http://schemas.openxmlformats.org/drawingml/2006/table">
            <a:tbl>
              <a:tblPr firstRow="1" firstCol="1" bandRow="1">
                <a:tableStyleId>{5C22544A-7EE6-4342-B048-85BDC9FD1C3A}</a:tableStyleId>
              </a:tblPr>
              <a:tblGrid>
                <a:gridCol w="5754370">
                  <a:extLst>
                    <a:ext uri="{9D8B030D-6E8A-4147-A177-3AD203B41FA5}">
                      <a16:colId xmlns:a16="http://schemas.microsoft.com/office/drawing/2014/main" val="452549426"/>
                    </a:ext>
                  </a:extLst>
                </a:gridCol>
              </a:tblGrid>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13.10 Preparation and spinning of textile </a:t>
                      </a:r>
                      <a:r>
                        <a:rPr lang="en-US" sz="1400" b="0" noProof="0" dirty="0" err="1">
                          <a:effectLst/>
                          <a:latin typeface="Arial" panose="020B0604020202020204" pitchFamily="34" charset="0"/>
                          <a:cs typeface="Arial" panose="020B0604020202020204" pitchFamily="34" charset="0"/>
                        </a:rPr>
                        <a:t>fibres</a:t>
                      </a:r>
                      <a:r>
                        <a:rPr lang="en-US" sz="1400" b="0" noProof="0" dirty="0">
                          <a:effectLst/>
                          <a:latin typeface="Arial" panose="020B0604020202020204" pitchFamily="34" charset="0"/>
                          <a:cs typeface="Arial" panose="020B0604020202020204" pitchFamily="34" charset="0"/>
                        </a:rPr>
                        <a:t>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08666212"/>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13.20 Weaving of textiles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1359415"/>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13.30 Finishing of textiles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1527080"/>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13.91 Manufacture of knitted and crocheted fabrics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1461388"/>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13.92 Manufacture of made-up textile articles, except apparel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128464"/>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13.93 Manufacture of carpets and rugs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3388668"/>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13.94 Manufacture of cordage, rope, twine and netting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2700533"/>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13.95 Manufacture of non-</a:t>
                      </a:r>
                      <a:r>
                        <a:rPr lang="en-US" sz="1400" b="0" noProof="0" dirty="0" err="1">
                          <a:effectLst/>
                          <a:latin typeface="Arial" panose="020B0604020202020204" pitchFamily="34" charset="0"/>
                          <a:cs typeface="Arial" panose="020B0604020202020204" pitchFamily="34" charset="0"/>
                        </a:rPr>
                        <a:t>wovens</a:t>
                      </a:r>
                      <a:r>
                        <a:rPr lang="en-US" sz="1400" b="0" noProof="0" dirty="0">
                          <a:effectLst/>
                          <a:latin typeface="Arial" panose="020B0604020202020204" pitchFamily="34" charset="0"/>
                          <a:cs typeface="Arial" panose="020B0604020202020204" pitchFamily="34" charset="0"/>
                        </a:rPr>
                        <a:t> and articles made from non-</a:t>
                      </a:r>
                      <a:r>
                        <a:rPr lang="en-US" sz="1400" b="0" noProof="0" dirty="0" err="1">
                          <a:effectLst/>
                          <a:latin typeface="Arial" panose="020B0604020202020204" pitchFamily="34" charset="0"/>
                          <a:cs typeface="Arial" panose="020B0604020202020204" pitchFamily="34" charset="0"/>
                        </a:rPr>
                        <a:t>wovens</a:t>
                      </a:r>
                      <a:r>
                        <a:rPr lang="en-US" sz="1400" b="0" noProof="0" dirty="0">
                          <a:effectLst/>
                          <a:latin typeface="Arial" panose="020B0604020202020204" pitchFamily="34" charset="0"/>
                          <a:cs typeface="Arial" panose="020B0604020202020204" pitchFamily="34" charset="0"/>
                        </a:rPr>
                        <a:t>, except apparel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78337961"/>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13.96 Manufacture of other technical and industrial textiles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41309778"/>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13.99 Manufacture of other textiles </a:t>
                      </a:r>
                      <a:r>
                        <a:rPr lang="en-US" sz="1400" b="0" noProof="0" dirty="0" err="1">
                          <a:effectLst/>
                          <a:latin typeface="Arial" panose="020B0604020202020204" pitchFamily="34" charset="0"/>
                          <a:cs typeface="Arial" panose="020B0604020202020204" pitchFamily="34" charset="0"/>
                        </a:rPr>
                        <a:t>n.e.c</a:t>
                      </a:r>
                      <a:r>
                        <a:rPr lang="en-US" sz="1400" b="0" noProof="0" dirty="0">
                          <a:effectLst/>
                          <a:latin typeface="Arial" panose="020B0604020202020204" pitchFamily="34" charset="0"/>
                          <a:cs typeface="Arial" panose="020B0604020202020204" pitchFamily="34" charset="0"/>
                        </a:rPr>
                        <a:t>.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47193906"/>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410417499"/>
              </p:ext>
            </p:extLst>
          </p:nvPr>
        </p:nvGraphicFramePr>
        <p:xfrm>
          <a:off x="3503564" y="3717032"/>
          <a:ext cx="5754370" cy="2557082"/>
        </p:xfrm>
        <a:graphic>
          <a:graphicData uri="http://schemas.openxmlformats.org/drawingml/2006/table">
            <a:tbl>
              <a:tblPr firstRow="1" firstCol="1" bandRow="1">
                <a:tableStyleId>{5C22544A-7EE6-4342-B048-85BDC9FD1C3A}</a:tableStyleId>
              </a:tblPr>
              <a:tblGrid>
                <a:gridCol w="5754370">
                  <a:extLst>
                    <a:ext uri="{9D8B030D-6E8A-4147-A177-3AD203B41FA5}">
                      <a16:colId xmlns:a16="http://schemas.microsoft.com/office/drawing/2014/main" val="3698572967"/>
                    </a:ext>
                  </a:extLst>
                </a:gridCol>
              </a:tblGrid>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14.11 Manufacture of leather clothes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4943576"/>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14.12 Manufacture of </a:t>
                      </a:r>
                      <a:r>
                        <a:rPr lang="en-US" sz="1400" b="0" noProof="0" dirty="0" err="1">
                          <a:effectLst/>
                          <a:latin typeface="Arial" panose="020B0604020202020204" pitchFamily="34" charset="0"/>
                          <a:cs typeface="Arial" panose="020B0604020202020204" pitchFamily="34" charset="0"/>
                        </a:rPr>
                        <a:t>workwear</a:t>
                      </a:r>
                      <a:r>
                        <a:rPr lang="en-US" sz="1400" b="0" noProof="0" dirty="0">
                          <a:effectLst/>
                          <a:latin typeface="Arial" panose="020B0604020202020204" pitchFamily="34" charset="0"/>
                          <a:cs typeface="Arial" panose="020B0604020202020204" pitchFamily="34" charset="0"/>
                        </a:rPr>
                        <a:t>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2821858"/>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14.13 Manufacture of other outerwear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15194785"/>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14.14 Manufacture of underwear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2029962"/>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14.19 Manufacture of other wearing apparel and accessories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7196879"/>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14.20 Manufacture of articles of fur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29846021"/>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14.31 Manufacture of knitted and crocheted hosiery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3873673"/>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14.39 Manufacture of other knitted and crocheted apparel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8277545"/>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15.11 Tanning and dressing of leather; dressing and dyeing of fur </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9864608"/>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15.12 Manufacture of luggage, handbags and the like, saddlery and harness</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0650034"/>
                  </a:ext>
                </a:extLst>
              </a:tr>
              <a:tr h="0">
                <a:tc>
                  <a:txBody>
                    <a:bodyPr/>
                    <a:lstStyle/>
                    <a:p>
                      <a:pPr>
                        <a:lnSpc>
                          <a:spcPct val="107000"/>
                        </a:lnSpc>
                        <a:spcAft>
                          <a:spcPts val="0"/>
                        </a:spcAft>
                      </a:pPr>
                      <a:r>
                        <a:rPr lang="en-US" sz="1400" b="0" noProof="0" dirty="0">
                          <a:effectLst/>
                          <a:latin typeface="Arial" panose="020B0604020202020204" pitchFamily="34" charset="0"/>
                          <a:cs typeface="Arial" panose="020B0604020202020204" pitchFamily="34" charset="0"/>
                        </a:rPr>
                        <a:t>15.20 Manufacture of footwear</a:t>
                      </a:r>
                      <a:endParaRPr lang="en-US" sz="1400" b="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659258"/>
                  </a:ext>
                </a:extLst>
              </a:tr>
            </a:tbl>
          </a:graphicData>
        </a:graphic>
      </p:graphicFrame>
      <p:sp>
        <p:nvSpPr>
          <p:cNvPr id="9" name="Title 1">
            <a:extLst>
              <a:ext uri="{FF2B5EF4-FFF2-40B4-BE49-F238E27FC236}">
                <a16:creationId xmlns:a16="http://schemas.microsoft.com/office/drawing/2014/main" id="{55B053A9-D1C3-4409-8E1F-D0BD618CF7BB}"/>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TCI products</a:t>
            </a:r>
          </a:p>
        </p:txBody>
      </p:sp>
      <p:pic>
        <p:nvPicPr>
          <p:cNvPr id="1026" name="Picture 2" descr="Technical textiles | Willy Hermann">
            <a:extLst>
              <a:ext uri="{FF2B5EF4-FFF2-40B4-BE49-F238E27FC236}">
                <a16:creationId xmlns:a16="http://schemas.microsoft.com/office/drawing/2014/main" id="{2310935D-57DF-4D3B-9835-73D814284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855157"/>
            <a:ext cx="2646959" cy="1482297"/>
          </a:xfrm>
          <a:prstGeom prst="rect">
            <a:avLst/>
          </a:prstGeom>
          <a:noFill/>
          <a:extLst>
            <a:ext uri="{909E8E84-426E-40DD-AFC4-6F175D3DCCD1}">
              <a14:hiddenFill xmlns:a14="http://schemas.microsoft.com/office/drawing/2010/main">
                <a:solidFill>
                  <a:srgbClr val="FFFFFF"/>
                </a:solidFill>
              </a14:hiddenFill>
            </a:ext>
          </a:extLst>
        </p:spPr>
      </p:pic>
      <p:pic>
        <p:nvPicPr>
          <p:cNvPr id="3" name="Картина 2">
            <a:extLst>
              <a:ext uri="{FF2B5EF4-FFF2-40B4-BE49-F238E27FC236}">
                <a16:creationId xmlns:a16="http://schemas.microsoft.com/office/drawing/2014/main" id="{43B37506-DDC1-410A-9BEA-9C799EB6B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934" y="4631037"/>
            <a:ext cx="2934066" cy="1643077"/>
          </a:xfrm>
          <a:prstGeom prst="rect">
            <a:avLst/>
          </a:prstGeom>
        </p:spPr>
      </p:pic>
      <p:pic>
        <p:nvPicPr>
          <p:cNvPr id="6" name="Картина 5">
            <a:extLst>
              <a:ext uri="{FF2B5EF4-FFF2-40B4-BE49-F238E27FC236}">
                <a16:creationId xmlns:a16="http://schemas.microsoft.com/office/drawing/2014/main" id="{DCCFE12D-706A-4509-9FE4-92B8A74AAB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80" y="3721148"/>
            <a:ext cx="3367039" cy="1893960"/>
          </a:xfrm>
          <a:prstGeom prst="rect">
            <a:avLst/>
          </a:prstGeom>
        </p:spPr>
      </p:pic>
      <p:pic>
        <p:nvPicPr>
          <p:cNvPr id="11" name="Картина 10" descr="Картина, която съдържа лице, син&#10;&#10;Описанието е генерирано автоматично">
            <a:extLst>
              <a:ext uri="{FF2B5EF4-FFF2-40B4-BE49-F238E27FC236}">
                <a16:creationId xmlns:a16="http://schemas.microsoft.com/office/drawing/2014/main" id="{DAC65291-18F7-46F2-B297-0A0DA2537B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6029" y="1916326"/>
            <a:ext cx="2400941" cy="1800706"/>
          </a:xfrm>
          <a:prstGeom prst="rect">
            <a:avLst/>
          </a:prstGeom>
        </p:spPr>
      </p:pic>
    </p:spTree>
    <p:extLst>
      <p:ext uri="{BB962C8B-B14F-4D97-AF65-F5344CB8AC3E}">
        <p14:creationId xmlns:p14="http://schemas.microsoft.com/office/powerpoint/2010/main" val="857367820"/>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298E47C2-CD74-4C50-9D17-5489A4B80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6C0E5E21-9E29-47D6-86C3-CE1B9CC31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568" y="1745897"/>
            <a:ext cx="6880200" cy="4317326"/>
          </a:xfrm>
          <a:prstGeom prst="rect">
            <a:avLst/>
          </a:prstGeom>
        </p:spPr>
      </p:pic>
      <p:sp>
        <p:nvSpPr>
          <p:cNvPr id="8" name="Title 1">
            <a:extLst>
              <a:ext uri="{FF2B5EF4-FFF2-40B4-BE49-F238E27FC236}">
                <a16:creationId xmlns:a16="http://schemas.microsoft.com/office/drawing/2014/main" id="{212D89C7-C667-4913-8047-9ACE115F75E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Product life cycle</a:t>
            </a:r>
          </a:p>
        </p:txBody>
      </p:sp>
    </p:spTree>
    <p:extLst>
      <p:ext uri="{BB962C8B-B14F-4D97-AF65-F5344CB8AC3E}">
        <p14:creationId xmlns:p14="http://schemas.microsoft.com/office/powerpoint/2010/main" val="212511398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a:extLst>
              <a:ext uri="{FF2B5EF4-FFF2-40B4-BE49-F238E27FC236}">
                <a16:creationId xmlns:a16="http://schemas.microsoft.com/office/drawing/2014/main" id="{C2C9E7DE-D5E7-4678-A94F-1844F3DC7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D0C4918-0B71-48B9-9F60-4188027490FF}"/>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Product diffusion cycle</a:t>
            </a:r>
          </a:p>
        </p:txBody>
      </p:sp>
      <p:pic>
        <p:nvPicPr>
          <p:cNvPr id="8" name="Картина 7">
            <a:extLst>
              <a:ext uri="{FF2B5EF4-FFF2-40B4-BE49-F238E27FC236}">
                <a16:creationId xmlns:a16="http://schemas.microsoft.com/office/drawing/2014/main" id="{7F2061E4-D82E-4E07-98D6-826B8F037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7856" y="2348880"/>
            <a:ext cx="9416288" cy="3004922"/>
          </a:xfrm>
          <a:prstGeom prst="rect">
            <a:avLst/>
          </a:prstGeom>
        </p:spPr>
      </p:pic>
    </p:spTree>
    <p:extLst>
      <p:ext uri="{BB962C8B-B14F-4D97-AF65-F5344CB8AC3E}">
        <p14:creationId xmlns:p14="http://schemas.microsoft.com/office/powerpoint/2010/main" val="1911381594"/>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69F0F43-47AF-4746-AE30-311CD4A84500}"/>
              </a:ext>
            </a:extLst>
          </p:cNvPr>
          <p:cNvSpPr>
            <a:spLocks noGrp="1"/>
          </p:cNvSpPr>
          <p:nvPr>
            <p:ph sz="half" idx="1"/>
          </p:nvPr>
        </p:nvSpPr>
        <p:spPr>
          <a:xfrm>
            <a:off x="711200" y="1286381"/>
            <a:ext cx="5384800" cy="3983834"/>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Building a product image involves </a:t>
            </a:r>
            <a:r>
              <a:rPr lang="en-US" b="1" dirty="0">
                <a:latin typeface="Arial" panose="020B0604020202020204" pitchFamily="34" charset="0"/>
                <a:cs typeface="Arial" panose="020B0604020202020204" pitchFamily="34" charset="0"/>
              </a:rPr>
              <a:t>attracting new customers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keeping current ones loyal. </a:t>
            </a:r>
          </a:p>
          <a:p>
            <a:pPr marL="0" indent="0" algn="just">
              <a:spcBef>
                <a:spcPts val="0"/>
              </a:spcBef>
              <a:buNone/>
            </a:pPr>
            <a:r>
              <a:rPr lang="en-US" dirty="0">
                <a:latin typeface="Arial" panose="020B0604020202020204" pitchFamily="34" charset="0"/>
                <a:cs typeface="Arial" panose="020B0604020202020204" pitchFamily="34" charset="0"/>
              </a:rPr>
              <a:t>Product strategies for doing this include </a:t>
            </a:r>
            <a:r>
              <a:rPr lang="en-US" b="1" dirty="0">
                <a:latin typeface="Arial" panose="020B0604020202020204" pitchFamily="34" charset="0"/>
                <a:cs typeface="Arial" panose="020B0604020202020204" pitchFamily="34" charset="0"/>
              </a:rPr>
              <a:t>branding</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communicating product features and benefits. </a:t>
            </a:r>
          </a:p>
          <a:p>
            <a:pPr marL="0" indent="0" algn="just">
              <a:spcBef>
                <a:spcPts val="0"/>
              </a:spcBef>
              <a:buNone/>
            </a:pPr>
            <a:r>
              <a:rPr lang="en-US" dirty="0">
                <a:latin typeface="Arial" panose="020B0604020202020204" pitchFamily="34" charset="0"/>
                <a:cs typeface="Arial" panose="020B0604020202020204" pitchFamily="34" charset="0"/>
              </a:rPr>
              <a:t>To attract people in your target market, you need to choose a product that matches well with their needs or wants. When given a choice, consumers buy the product with the </a:t>
            </a:r>
            <a:r>
              <a:rPr lang="en-US" b="1" dirty="0">
                <a:latin typeface="Arial" panose="020B0604020202020204" pitchFamily="34" charset="0"/>
                <a:cs typeface="Arial" panose="020B0604020202020204" pitchFamily="34" charset="0"/>
              </a:rPr>
              <a:t>features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benefits</a:t>
            </a:r>
            <a:r>
              <a:rPr lang="en-US" dirty="0">
                <a:latin typeface="Arial" panose="020B0604020202020204" pitchFamily="34" charset="0"/>
                <a:cs typeface="Arial" panose="020B0604020202020204" pitchFamily="34" charset="0"/>
              </a:rPr>
              <a:t> that best meet their requirements.</a:t>
            </a:r>
          </a:p>
        </p:txBody>
      </p:sp>
      <p:sp>
        <p:nvSpPr>
          <p:cNvPr id="5" name="Title 1">
            <a:extLst>
              <a:ext uri="{FF2B5EF4-FFF2-40B4-BE49-F238E27FC236}">
                <a16:creationId xmlns:a16="http://schemas.microsoft.com/office/drawing/2014/main" id="{7A81D1A1-6B80-4A04-9E46-3355ED8CA093}"/>
              </a:ext>
            </a:extLst>
          </p:cNvPr>
          <p:cNvSpPr txBox="1">
            <a:spLocks/>
          </p:cNvSpPr>
          <p:nvPr/>
        </p:nvSpPr>
        <p:spPr bwMode="auto">
          <a:xfrm>
            <a:off x="711200" y="876421"/>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Determining product strategies</a:t>
            </a:r>
          </a:p>
        </p:txBody>
      </p:sp>
      <p:pic>
        <p:nvPicPr>
          <p:cNvPr id="6" name="Картина 5" descr="Картина, която съдържа лице, изправен, хора, група&#10;&#10;Описанието е генерирано автоматично">
            <a:extLst>
              <a:ext uri="{FF2B5EF4-FFF2-40B4-BE49-F238E27FC236}">
                <a16:creationId xmlns:a16="http://schemas.microsoft.com/office/drawing/2014/main" id="{5DBACF2F-FD11-465F-814B-947E681CB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363" y="2132856"/>
            <a:ext cx="5431178" cy="3618488"/>
          </a:xfrm>
          <a:prstGeom prst="rect">
            <a:avLst/>
          </a:prstGeom>
        </p:spPr>
      </p:pic>
    </p:spTree>
    <p:extLst>
      <p:ext uri="{BB962C8B-B14F-4D97-AF65-F5344CB8AC3E}">
        <p14:creationId xmlns:p14="http://schemas.microsoft.com/office/powerpoint/2010/main" val="106877125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descr="Картина, която съдържа текст, визитка&#10;&#10;Описанието е генерирано автоматично">
            <a:extLst>
              <a:ext uri="{FF2B5EF4-FFF2-40B4-BE49-F238E27FC236}">
                <a16:creationId xmlns:a16="http://schemas.microsoft.com/office/drawing/2014/main" id="{D673482B-9227-4BFE-A788-F2EEDC4EC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3501008"/>
            <a:ext cx="6280125" cy="2592288"/>
          </a:xfrm>
          <a:prstGeom prst="rect">
            <a:avLst/>
          </a:prstGeom>
        </p:spPr>
      </p:pic>
      <p:pic>
        <p:nvPicPr>
          <p:cNvPr id="9" name="Картина 8">
            <a:extLst>
              <a:ext uri="{FF2B5EF4-FFF2-40B4-BE49-F238E27FC236}">
                <a16:creationId xmlns:a16="http://schemas.microsoft.com/office/drawing/2014/main" id="{204288AA-BA5F-4A2B-8819-B45A0D212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501" y="1628800"/>
            <a:ext cx="4638675" cy="4953000"/>
          </a:xfrm>
          <a:prstGeom prst="rect">
            <a:avLst/>
          </a:prstGeom>
        </p:spPr>
      </p:pic>
      <p:sp>
        <p:nvSpPr>
          <p:cNvPr id="2" name="Rectangle 1"/>
          <p:cNvSpPr/>
          <p:nvPr/>
        </p:nvSpPr>
        <p:spPr>
          <a:xfrm>
            <a:off x="695400" y="1758515"/>
            <a:ext cx="6096000" cy="1200329"/>
          </a:xfrm>
          <a:prstGeom prst="rect">
            <a:avLst/>
          </a:prstGeom>
        </p:spPr>
        <p:txBody>
          <a:bodyPr wrap="square">
            <a:spAutoFit/>
          </a:bodyPr>
          <a:lstStyle/>
          <a:p>
            <a:pPr algn="just"/>
            <a:r>
              <a:rPr lang="en-US" sz="2400" b="1" dirty="0"/>
              <a:t>Brand</a:t>
            </a:r>
            <a:r>
              <a:rPr lang="en-US" sz="2400" dirty="0"/>
              <a:t> is a marketing strategy that can create an emotional attachment to your product in the mind of the consumer.</a:t>
            </a:r>
          </a:p>
        </p:txBody>
      </p:sp>
      <p:sp>
        <p:nvSpPr>
          <p:cNvPr id="10" name="Title 1">
            <a:extLst>
              <a:ext uri="{FF2B5EF4-FFF2-40B4-BE49-F238E27FC236}">
                <a16:creationId xmlns:a16="http://schemas.microsoft.com/office/drawing/2014/main" id="{2B56408F-1A7B-42C5-B0E3-5B9502B140B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Fashion branding</a:t>
            </a:r>
          </a:p>
        </p:txBody>
      </p:sp>
    </p:spTree>
    <p:extLst>
      <p:ext uri="{BB962C8B-B14F-4D97-AF65-F5344CB8AC3E}">
        <p14:creationId xmlns:p14="http://schemas.microsoft.com/office/powerpoint/2010/main" val="1614271318"/>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Контейнер за съдържание 9" descr="Картина, която съдържа текст&#10;&#10;Описанието е генерирано автоматично">
            <a:extLst>
              <a:ext uri="{FF2B5EF4-FFF2-40B4-BE49-F238E27FC236}">
                <a16:creationId xmlns:a16="http://schemas.microsoft.com/office/drawing/2014/main" id="{367744D8-D1F7-4CEF-ACCB-37760AA45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2124295"/>
            <a:ext cx="4148065" cy="2972780"/>
          </a:xfrm>
          <a:prstGeom prst="rect">
            <a:avLst/>
          </a:prstGeom>
        </p:spPr>
      </p:pic>
      <p:sp>
        <p:nvSpPr>
          <p:cNvPr id="5" name="Content Placeholder 2">
            <a:extLst>
              <a:ext uri="{FF2B5EF4-FFF2-40B4-BE49-F238E27FC236}">
                <a16:creationId xmlns:a16="http://schemas.microsoft.com/office/drawing/2014/main" id="{DE7A04C5-00B5-4D30-9776-6535EA335911}"/>
              </a:ext>
            </a:extLst>
          </p:cNvPr>
          <p:cNvSpPr txBox="1">
            <a:spLocks/>
          </p:cNvSpPr>
          <p:nvPr/>
        </p:nvSpPr>
        <p:spPr>
          <a:xfrm>
            <a:off x="573697" y="1733404"/>
            <a:ext cx="8546639" cy="3301205"/>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pl-PL" sz="2400" b="1">
                <a:latin typeface="Arial" panose="020B0604020202020204" pitchFamily="34" charset="0"/>
                <a:cs typeface="Arial" panose="020B0604020202020204" pitchFamily="34" charset="0"/>
              </a:rPr>
              <a:t>Category-wise</a:t>
            </a:r>
            <a:r>
              <a:rPr lang="en-US" sz="2400">
                <a:latin typeface="Arial" panose="020B0604020202020204" pitchFamily="34" charset="0"/>
                <a:cs typeface="Arial" panose="020B0604020202020204" pitchFamily="34" charset="0"/>
              </a:rPr>
              <a:t>: For shoes it is 2 per cent, sports brands have 5 per cent occupancy, jewelry and accessories take up 1 per cent, apparel has 53 per cent, lingerie covers 1 per cent.</a:t>
            </a:r>
          </a:p>
          <a:p>
            <a:pPr marL="342900" lvl="1" indent="-342900" algn="just">
              <a:spcBef>
                <a:spcPts val="0"/>
              </a:spcBef>
              <a:buFont typeface="Arial" panose="020B0604020202020204" pitchFamily="34" charset="0"/>
              <a:buChar char="•"/>
            </a:pPr>
            <a:r>
              <a:rPr lang="pl-PL" sz="2400" b="1">
                <a:latin typeface="Arial" panose="020B0604020202020204" pitchFamily="34" charset="0"/>
                <a:cs typeface="Arial" panose="020B0604020202020204" pitchFamily="34" charset="0"/>
              </a:rPr>
              <a:t>Format-wise</a:t>
            </a:r>
            <a:r>
              <a:rPr lang="en-US" sz="2400">
                <a:latin typeface="Arial" panose="020B0604020202020204" pitchFamily="34" charset="0"/>
                <a:cs typeface="Arial" panose="020B0604020202020204" pitchFamily="34" charset="0"/>
              </a:rPr>
              <a:t>.</a:t>
            </a:r>
          </a:p>
          <a:p>
            <a:pPr marL="342900" lvl="1" indent="-342900" algn="just">
              <a:spcBef>
                <a:spcPts val="0"/>
              </a:spcBef>
              <a:buFont typeface="Arial" panose="020B0604020202020204" pitchFamily="34" charset="0"/>
              <a:buChar char="•"/>
            </a:pPr>
            <a:r>
              <a:rPr lang="pl-PL" sz="2400" b="1">
                <a:latin typeface="Arial" panose="020B0604020202020204" pitchFamily="34" charset="0"/>
                <a:cs typeface="Arial" panose="020B0604020202020204" pitchFamily="34" charset="0"/>
              </a:rPr>
              <a:t>Gender-wise</a:t>
            </a:r>
            <a:r>
              <a:rPr lang="en-US" sz="2400">
                <a:latin typeface="Arial" panose="020B0604020202020204" pitchFamily="34" charset="0"/>
                <a:cs typeface="Arial" panose="020B0604020202020204" pitchFamily="34" charset="0"/>
              </a:rPr>
              <a:t>: women’s wear – 40 per cent, men’s wear – 30 per cent, kidswear 20 per cent and generic/mixed/unisex – 10 per cent.</a:t>
            </a:r>
          </a:p>
          <a:p>
            <a:pPr marL="342900" lvl="1" indent="-342900" algn="just">
              <a:spcBef>
                <a:spcPts val="0"/>
              </a:spcBef>
              <a:buFont typeface="Arial" panose="020B0604020202020204" pitchFamily="34" charset="0"/>
              <a:buChar char="•"/>
            </a:pPr>
            <a:r>
              <a:rPr lang="pl-PL" sz="2400" b="1">
                <a:latin typeface="Arial" panose="020B0604020202020204" pitchFamily="34" charset="0"/>
                <a:cs typeface="Arial" panose="020B0604020202020204" pitchFamily="34" charset="0"/>
              </a:rPr>
              <a:t>Local retailers</a:t>
            </a:r>
            <a:r>
              <a:rPr lang="en-US" sz="2400">
                <a:latin typeface="Arial" panose="020B0604020202020204" pitchFamily="34" charset="0"/>
                <a:cs typeface="Arial" panose="020B0604020202020204" pitchFamily="34" charset="0"/>
              </a:rPr>
              <a:t>.</a:t>
            </a:r>
          </a:p>
          <a:p>
            <a:pPr marL="342900" lvl="1" indent="-342900" algn="just">
              <a:spcBef>
                <a:spcPts val="0"/>
              </a:spcBef>
              <a:buFont typeface="Arial" panose="020B0604020202020204" pitchFamily="34" charset="0"/>
              <a:buChar char="•"/>
            </a:pPr>
            <a:r>
              <a:rPr lang="pl-PL" sz="2400" b="1">
                <a:latin typeface="Arial" panose="020B0604020202020204" pitchFamily="34" charset="0"/>
                <a:cs typeface="Arial" panose="020B0604020202020204" pitchFamily="34" charset="0"/>
              </a:rPr>
              <a:t>Franchised </a:t>
            </a:r>
            <a:r>
              <a:rPr lang="pl-PL" sz="2400">
                <a:latin typeface="Arial" panose="020B0604020202020204" pitchFamily="34" charset="0"/>
                <a:cs typeface="Arial" panose="020B0604020202020204" pitchFamily="34" charset="0"/>
              </a:rPr>
              <a:t>versus company owned</a:t>
            </a:r>
            <a:r>
              <a:rPr lang="en-US" sz="2400">
                <a:latin typeface="Arial" panose="020B0604020202020204" pitchFamily="34" charset="0"/>
                <a:cs typeface="Arial" panose="020B0604020202020204" pitchFamily="34" charset="0"/>
              </a:rPr>
              <a:t>: franchised outlets having 20-22 per cent occupancy as against company owned outlets having 78-80 per cent occupancy.</a:t>
            </a:r>
            <a:endParaRPr lang="en-GB" sz="2400" b="1">
              <a:latin typeface="Arial" panose="020B0604020202020204" pitchFamily="34" charset="0"/>
              <a:cs typeface="Arial" panose="020B0604020202020204" pitchFamily="34" charset="0"/>
            </a:endParaRPr>
          </a:p>
          <a:p>
            <a:pPr algn="just">
              <a:tabLst>
                <a:tab pos="4752975" algn="r"/>
                <a:tab pos="9601200" algn="ctr"/>
              </a:tabLst>
            </a:pPr>
            <a:endParaRPr lang="en-GB" b="1" dirty="0">
              <a:solidFill>
                <a:srgbClr val="FF0000"/>
              </a:solidFill>
            </a:endParaRPr>
          </a:p>
        </p:txBody>
      </p:sp>
      <p:sp>
        <p:nvSpPr>
          <p:cNvPr id="6" name="Title 1">
            <a:extLst>
              <a:ext uri="{FF2B5EF4-FFF2-40B4-BE49-F238E27FC236}">
                <a16:creationId xmlns:a16="http://schemas.microsoft.com/office/drawing/2014/main" id="{F27670F4-1344-4F81-BFC0-97BA1524C787}"/>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Fashion branding. Successful models</a:t>
            </a:r>
          </a:p>
        </p:txBody>
      </p:sp>
    </p:spTree>
    <p:extLst>
      <p:ext uri="{BB962C8B-B14F-4D97-AF65-F5344CB8AC3E}">
        <p14:creationId xmlns:p14="http://schemas.microsoft.com/office/powerpoint/2010/main" val="2806325725"/>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7146C-9BE1-4A51-88D7-F462EF600BEC}"/>
              </a:ext>
            </a:extLst>
          </p:cNvPr>
          <p:cNvSpPr txBox="1">
            <a:spLocks/>
          </p:cNvSpPr>
          <p:nvPr/>
        </p:nvSpPr>
        <p:spPr>
          <a:xfrm>
            <a:off x="530670" y="1359126"/>
            <a:ext cx="6870506" cy="3301205"/>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Visual merchandising can help create that positive customer image that leads to successful sales.</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Visual merchandising is a major factor often overlooked in the success or failure of a retail store.</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Visual merchandising can be defined as everything the customer sees, both exterior and interior, that creates a positive image of a business and results in attention, interest, desire and action on the part of the customer. </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The basic objective for visual merchandising is a desire to attract customers to a place of business in order to sell the merchandise.</a:t>
            </a:r>
            <a:endParaRPr lang="en-GB" sz="2400" b="1">
              <a:latin typeface="Arial" panose="020B0604020202020204" pitchFamily="34" charset="0"/>
              <a:cs typeface="Arial" panose="020B0604020202020204" pitchFamily="34" charset="0"/>
            </a:endParaRPr>
          </a:p>
          <a:p>
            <a:pPr algn="just">
              <a:tabLst>
                <a:tab pos="4752975" algn="r"/>
                <a:tab pos="9601200" algn="ctr"/>
              </a:tabLst>
            </a:pPr>
            <a:endParaRPr lang="en-GB" b="1" dirty="0"/>
          </a:p>
        </p:txBody>
      </p:sp>
      <p:sp>
        <p:nvSpPr>
          <p:cNvPr id="5" name="Title 1">
            <a:extLst>
              <a:ext uri="{FF2B5EF4-FFF2-40B4-BE49-F238E27FC236}">
                <a16:creationId xmlns:a16="http://schemas.microsoft.com/office/drawing/2014/main" id="{4CCF8447-EB72-49CB-94DC-453D818108AC}"/>
              </a:ext>
            </a:extLst>
          </p:cNvPr>
          <p:cNvSpPr txBox="1">
            <a:spLocks/>
          </p:cNvSpPr>
          <p:nvPr/>
        </p:nvSpPr>
        <p:spPr bwMode="auto">
          <a:xfrm>
            <a:off x="602678" y="980728"/>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Fashion branding. Visual merchandising model</a:t>
            </a:r>
          </a:p>
        </p:txBody>
      </p:sp>
      <p:pic>
        <p:nvPicPr>
          <p:cNvPr id="6" name="Картина 5" descr="Картина, която съдържа текст, лице, позиращ&#10;&#10;Описанието е генерирано автоматично">
            <a:extLst>
              <a:ext uri="{FF2B5EF4-FFF2-40B4-BE49-F238E27FC236}">
                <a16:creationId xmlns:a16="http://schemas.microsoft.com/office/drawing/2014/main" id="{5C785679-4CF1-47B6-ABD1-108603938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927" y="1629443"/>
            <a:ext cx="3902098" cy="5108201"/>
          </a:xfrm>
          <a:prstGeom prst="rect">
            <a:avLst/>
          </a:prstGeom>
        </p:spPr>
      </p:pic>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373035"/>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dirty="0"/>
              <a:t>Strategies for successful fashion branding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273225" y="1703532"/>
            <a:ext cx="10972800" cy="4137028"/>
          </a:xfrm>
        </p:spPr>
        <p:txBody>
          <a:bodyPr/>
          <a:lstStyle/>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Use emotional storytelling in your marketing plan for long-lasting brand awareness.</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Throw referral marketing into your marketing mix to let your customers do the heavy lifting for you.</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Solve a problem in the fashion market and your marketing plan will build itself.</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Center your fashion business on the community it supports and you will build brand loyalty for years to come.</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Develop brand loyalty by giving back to the community that supports you.</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Let your customers stand behind you (and your fashion products) by standing up for something that matters.</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Provide a way for your customers to show off the fashion products you’re selling to build both community and loyalty.</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967007"/>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263352" y="1700808"/>
            <a:ext cx="10972800" cy="4137028"/>
          </a:xfrm>
        </p:spPr>
        <p:txBody>
          <a:bodyPr/>
          <a:lstStyle/>
          <a:p>
            <a:pPr lvl="1">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exclusivity makes customers buy faster — as well as make their products more desirable and coveted.</a:t>
            </a:r>
          </a:p>
          <a:p>
            <a:pPr lvl="1">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Explore content marketing as a powerful marketing channel that works even when you’re not.</a:t>
            </a:r>
          </a:p>
          <a:p>
            <a:pPr lvl="1">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Make your social media campaign fun and people will participate.</a:t>
            </a:r>
          </a:p>
          <a:p>
            <a:pPr lvl="1">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Sell a fashion product that solves a global problem and everyone will notice.</a:t>
            </a:r>
          </a:p>
          <a:p>
            <a:pPr lvl="1">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Make a challenge to communicate an idea with as little as possible.</a:t>
            </a:r>
          </a:p>
          <a:p>
            <a:pPr lvl="1">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Built an entire company popularity by spending money to charity</a:t>
            </a:r>
          </a:p>
          <a:p>
            <a:pPr lvl="1">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Focus solely on a specific niche and targeted specific influencers to reach them.</a:t>
            </a:r>
          </a:p>
          <a:p>
            <a:pPr lvl="1">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Sponsor prominent athletes to help break into new markets.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D404651-D254-4D5F-BE2D-61A1E5F39A63}"/>
              </a:ext>
            </a:extLst>
          </p:cNvPr>
          <p:cNvSpPr>
            <a:spLocks noGrp="1"/>
          </p:cNvSpPr>
          <p:nvPr>
            <p:ph type="title"/>
          </p:nvPr>
        </p:nvSpPr>
        <p:spPr>
          <a:xfrm>
            <a:off x="609600" y="885032"/>
            <a:ext cx="9086800" cy="1027113"/>
          </a:xfrm>
        </p:spPr>
        <p:txBody>
          <a:bodyPr/>
          <a:lstStyle/>
          <a:p>
            <a:pPr lvl="0"/>
            <a:r>
              <a:rPr lang="en-US" dirty="0"/>
              <a:t>Strategies for successful fashion branding</a:t>
            </a:r>
          </a:p>
        </p:txBody>
      </p:sp>
      <p:sp>
        <p:nvSpPr>
          <p:cNvPr id="8" name="Правоъгълник 7">
            <a:extLst>
              <a:ext uri="{FF2B5EF4-FFF2-40B4-BE49-F238E27FC236}">
                <a16:creationId xmlns:a16="http://schemas.microsoft.com/office/drawing/2014/main" id="{C851F927-942B-4A82-82B0-3B8DCB6F2884}"/>
              </a:ext>
            </a:extLst>
          </p:cNvPr>
          <p:cNvSpPr/>
          <p:nvPr/>
        </p:nvSpPr>
        <p:spPr>
          <a:xfrm>
            <a:off x="6648400" y="6093296"/>
            <a:ext cx="6096000" cy="646331"/>
          </a:xfrm>
          <a:prstGeom prst="rect">
            <a:avLst/>
          </a:prstGeom>
        </p:spPr>
        <p:txBody>
          <a:bodyPr>
            <a:spAutoFit/>
          </a:bodyPr>
          <a:lstStyle/>
          <a:p>
            <a:r>
              <a:rPr lang="en-US" dirty="0">
                <a:hlinkClick r:id="rId3"/>
              </a:rPr>
              <a:t>Fashion Marketing : 25 Strategies From The Fashion Industry (referralcandy.com)</a:t>
            </a:r>
            <a:endParaRPr lang="bg-BG" dirty="0"/>
          </a:p>
        </p:txBody>
      </p:sp>
    </p:spTree>
    <p:extLst>
      <p:ext uri="{BB962C8B-B14F-4D97-AF65-F5344CB8AC3E}">
        <p14:creationId xmlns:p14="http://schemas.microsoft.com/office/powerpoint/2010/main" val="1134092167"/>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dirty="0"/>
              <a:t>Assignment 1</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buNone/>
            </a:pPr>
            <a:r>
              <a:rPr lang="en-GB" dirty="0">
                <a:latin typeface="Arial" panose="020B0604020202020204" pitchFamily="34" charset="0"/>
                <a:cs typeface="Arial" panose="020B0604020202020204" pitchFamily="34" charset="0"/>
              </a:rPr>
              <a:t>Look at the example: </a:t>
            </a:r>
            <a:r>
              <a:rPr lang="en-US" dirty="0">
                <a:latin typeface="Arial" panose="020B0604020202020204" pitchFamily="34" charset="0"/>
                <a:cs typeface="Arial" panose="020B0604020202020204" pitchFamily="34" charset="0"/>
              </a:rPr>
              <a:t>The fashion commercials failure: </a:t>
            </a:r>
            <a:r>
              <a:rPr lang="en-US" dirty="0">
                <a:latin typeface="Arial" panose="020B0604020202020204" pitchFamily="34" charset="0"/>
                <a:cs typeface="Arial" panose="020B0604020202020204" pitchFamily="34" charset="0"/>
                <a:hlinkClick r:id="rId2"/>
              </a:rPr>
              <a:t>The 7 Most Embarrassing Branding Mistakes of 2018 | Inc.com</a:t>
            </a:r>
            <a:endParaRPr lang="en-US"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Discuss on what the fashion companies have missed according to successful marketing examples.</a:t>
            </a:r>
          </a:p>
          <a:p>
            <a:pPr marL="0" indent="0">
              <a:buNone/>
            </a:pPr>
            <a:endParaRPr lang="en-GB"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Текстово поле 14"/>
          <p:cNvSpPr txBox="1"/>
          <p:nvPr/>
        </p:nvSpPr>
        <p:spPr>
          <a:xfrm>
            <a:off x="5943778" y="4831804"/>
            <a:ext cx="1728192" cy="646331"/>
          </a:xfrm>
          <a:prstGeom prst="rect">
            <a:avLst/>
          </a:prstGeom>
          <a:noFill/>
        </p:spPr>
        <p:txBody>
          <a:bodyPr wrap="square" rtlCol="0">
            <a:spAutoFit/>
          </a:bodyPr>
          <a:lstStyle/>
          <a:p>
            <a:r>
              <a:rPr lang="en-US" dirty="0"/>
              <a:t>Something negative</a:t>
            </a:r>
            <a:endParaRPr lang="bg-BG" dirty="0"/>
          </a:p>
        </p:txBody>
      </p:sp>
      <p:sp>
        <p:nvSpPr>
          <p:cNvPr id="16" name="Текстово поле 15"/>
          <p:cNvSpPr txBox="1"/>
          <p:nvPr/>
        </p:nvSpPr>
        <p:spPr>
          <a:xfrm>
            <a:off x="767408" y="4797152"/>
            <a:ext cx="1944216" cy="646331"/>
          </a:xfrm>
          <a:prstGeom prst="rect">
            <a:avLst/>
          </a:prstGeom>
          <a:noFill/>
        </p:spPr>
        <p:txBody>
          <a:bodyPr wrap="square" rtlCol="0">
            <a:spAutoFit/>
          </a:bodyPr>
          <a:lstStyle/>
          <a:p>
            <a:r>
              <a:rPr lang="en-US" dirty="0"/>
              <a:t>Something positive</a:t>
            </a:r>
            <a:endParaRPr lang="bg-BG" dirty="0"/>
          </a:p>
        </p:txBody>
      </p:sp>
      <p:pic>
        <p:nvPicPr>
          <p:cNvPr id="22" name="Картина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552" y="4476913"/>
            <a:ext cx="3860420" cy="1286807"/>
          </a:xfrm>
          <a:prstGeom prst="rect">
            <a:avLst/>
          </a:prstGeom>
        </p:spPr>
      </p:pic>
      <p:pic>
        <p:nvPicPr>
          <p:cNvPr id="6" name="Картина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4129" y="3757778"/>
            <a:ext cx="2214023" cy="2777742"/>
          </a:xfrm>
          <a:prstGeom prst="rect">
            <a:avLst/>
          </a:prstGeom>
        </p:spPr>
      </p:pic>
      <p:pic>
        <p:nvPicPr>
          <p:cNvPr id="7" name="Картина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8003" y="3757778"/>
            <a:ext cx="2042457" cy="2777742"/>
          </a:xfrm>
          <a:prstGeom prst="rect">
            <a:avLst/>
          </a:prstGeom>
        </p:spPr>
      </p:pic>
    </p:spTree>
    <p:extLst>
      <p:ext uri="{BB962C8B-B14F-4D97-AF65-F5344CB8AC3E}">
        <p14:creationId xmlns:p14="http://schemas.microsoft.com/office/powerpoint/2010/main" val="1737346839"/>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Basic Marketing Concepts</a:t>
            </a:r>
          </a:p>
          <a:p>
            <a:r>
              <a:rPr lang="en-US" b="1" u="sng" dirty="0">
                <a:latin typeface="Arial" panose="020B0604020202020204" pitchFamily="34" charset="0"/>
                <a:cs typeface="Arial" panose="020B0604020202020204" pitchFamily="34" charset="0"/>
              </a:rPr>
              <a:t>Marketing Mix</a:t>
            </a:r>
          </a:p>
          <a:p>
            <a:r>
              <a:rPr lang="en-GB" b="1" u="sng" dirty="0">
                <a:latin typeface="Arial" panose="020B0604020202020204" pitchFamily="34" charset="0"/>
                <a:cs typeface="Arial" panose="020B0604020202020204" pitchFamily="34" charset="0"/>
              </a:rPr>
              <a:t>Marketing Process</a:t>
            </a:r>
          </a:p>
          <a:p>
            <a:r>
              <a:rPr lang="en-GB" b="1" u="sng" dirty="0">
                <a:latin typeface="Arial" panose="020B0604020202020204" pitchFamily="34" charset="0"/>
                <a:cs typeface="Arial" panose="020B0604020202020204" pitchFamily="34" charset="0"/>
              </a:rPr>
              <a:t>Fashion Branding</a:t>
            </a:r>
          </a:p>
          <a:p>
            <a:r>
              <a:rPr lang="en-GB" b="1" u="sng" dirty="0">
                <a:latin typeface="Arial" panose="020B0604020202020204" pitchFamily="34" charset="0"/>
                <a:cs typeface="Arial" panose="020B0604020202020204" pitchFamily="34" charset="0"/>
              </a:rPr>
              <a:t>Digital Marketing of the </a:t>
            </a:r>
            <a:r>
              <a:rPr lang="en-US" b="1" u="sng" dirty="0">
                <a:latin typeface="Arial" panose="020B0604020202020204" pitchFamily="34" charset="0"/>
                <a:cs typeface="Arial" panose="020B0604020202020204" pitchFamily="34" charset="0"/>
              </a:rPr>
              <a:t>T&amp;C Business</a:t>
            </a:r>
            <a:endParaRPr lang="en-GB" b="1" u="sng" dirty="0">
              <a:latin typeface="Arial" panose="020B0604020202020204" pitchFamily="34" charset="0"/>
              <a:cs typeface="Arial" panose="020B0604020202020204" pitchFamily="34" charset="0"/>
            </a:endParaRP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727"/>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700808"/>
            <a:ext cx="10972800" cy="4137028"/>
          </a:xfrm>
        </p:spPr>
        <p:txBody>
          <a:bodyPr/>
          <a:lstStyle/>
          <a:p>
            <a:pPr marL="342900" lvl="1" indent="0">
              <a:spcBef>
                <a:spcPts val="0"/>
              </a:spcBef>
              <a:buNone/>
            </a:pPr>
            <a:r>
              <a:rPr lang="en-US" sz="2400" dirty="0">
                <a:latin typeface="Arial" panose="020B0604020202020204" pitchFamily="34" charset="0"/>
                <a:cs typeface="Arial" panose="020B0604020202020204" pitchFamily="34" charset="0"/>
              </a:rPr>
              <a:t>Visitors: Social Media, Influencer Marketing &amp; Search Engines:</a:t>
            </a:r>
          </a:p>
          <a:p>
            <a:pPr lvl="2">
              <a:spcBef>
                <a:spcPts val="0"/>
              </a:spcBef>
            </a:pPr>
            <a:r>
              <a:rPr lang="en-US" sz="2400" dirty="0">
                <a:latin typeface="Arial" panose="020B0604020202020204" pitchFamily="34" charset="0"/>
                <a:cs typeface="Arial" panose="020B0604020202020204" pitchFamily="34" charset="0"/>
              </a:rPr>
              <a:t>Step 1: Set Profitable Goals from the Jump.</a:t>
            </a:r>
          </a:p>
          <a:p>
            <a:pPr lvl="2">
              <a:spcBef>
                <a:spcPts val="0"/>
              </a:spcBef>
            </a:pPr>
            <a:r>
              <a:rPr lang="en-US" sz="2400" dirty="0">
                <a:latin typeface="Arial" panose="020B0604020202020204" pitchFamily="34" charset="0"/>
                <a:cs typeface="Arial" panose="020B0604020202020204" pitchFamily="34" charset="0"/>
              </a:rPr>
              <a:t>Step 2: Consolidate Your Ad Account.</a:t>
            </a:r>
          </a:p>
          <a:p>
            <a:pPr lvl="2">
              <a:spcBef>
                <a:spcPts val="0"/>
              </a:spcBef>
            </a:pPr>
            <a:r>
              <a:rPr lang="en-US" sz="2400" dirty="0">
                <a:latin typeface="Arial" panose="020B0604020202020204" pitchFamily="34" charset="0"/>
                <a:cs typeface="Arial" panose="020B0604020202020204" pitchFamily="34" charset="0"/>
              </a:rPr>
              <a:t>Step 3: Let the Facebook Pixel Do Its Thing.</a:t>
            </a:r>
          </a:p>
          <a:p>
            <a:pPr lvl="2">
              <a:spcBef>
                <a:spcPts val="0"/>
              </a:spcBef>
            </a:pPr>
            <a:r>
              <a:rPr lang="en-US" sz="2400" dirty="0">
                <a:latin typeface="Arial" panose="020B0604020202020204" pitchFamily="34" charset="0"/>
                <a:cs typeface="Arial" panose="020B0604020202020204" pitchFamily="34" charset="0"/>
              </a:rPr>
              <a:t>Step 4: Retarget Your Audience.</a:t>
            </a:r>
          </a:p>
          <a:p>
            <a:pPr lvl="2">
              <a:spcBef>
                <a:spcPts val="0"/>
              </a:spcBef>
            </a:pPr>
            <a:r>
              <a:rPr lang="en-US" sz="2400" dirty="0">
                <a:latin typeface="Arial" panose="020B0604020202020204" pitchFamily="34" charset="0"/>
                <a:cs typeface="Arial" panose="020B0604020202020204" pitchFamily="34" charset="0"/>
              </a:rPr>
              <a:t>Step 5: Connect with Impactful Creative.</a:t>
            </a:r>
          </a:p>
          <a:p>
            <a:pPr marL="342900" lvl="1" indent="0">
              <a:spcBef>
                <a:spcPts val="0"/>
              </a:spcBef>
              <a:buNone/>
            </a:pPr>
            <a:r>
              <a:rPr lang="en-US" sz="2400" dirty="0">
                <a:latin typeface="Arial" panose="020B0604020202020204" pitchFamily="34" charset="0"/>
                <a:cs typeface="Arial" panose="020B0604020202020204" pitchFamily="34" charset="0"/>
              </a:rPr>
              <a:t>Conversion Rate: Optimize Your Fashion Funnels &amp; Pages:</a:t>
            </a:r>
          </a:p>
          <a:p>
            <a:pPr lvl="2">
              <a:spcBef>
                <a:spcPts val="0"/>
              </a:spcBef>
            </a:pPr>
            <a:r>
              <a:rPr lang="en-US" sz="2400" dirty="0">
                <a:latin typeface="Arial" panose="020B0604020202020204" pitchFamily="34" charset="0"/>
                <a:cs typeface="Arial" panose="020B0604020202020204" pitchFamily="34" charset="0"/>
              </a:rPr>
              <a:t>Step 6: Build Funnels Around the Almighty Offer.</a:t>
            </a:r>
          </a:p>
          <a:p>
            <a:pPr lvl="2">
              <a:spcBef>
                <a:spcPts val="0"/>
              </a:spcBef>
            </a:pPr>
            <a:r>
              <a:rPr lang="en-US" sz="2400" dirty="0">
                <a:latin typeface="Arial" panose="020B0604020202020204" pitchFamily="34" charset="0"/>
                <a:cs typeface="Arial" panose="020B0604020202020204" pitchFamily="34" charset="0"/>
              </a:rPr>
              <a:t>Step 7: </a:t>
            </a:r>
            <a:r>
              <a:rPr lang="pl-PL" sz="2400" dirty="0">
                <a:latin typeface="Arial" panose="020B0604020202020204" pitchFamily="34" charset="0"/>
                <a:cs typeface="Arial" panose="020B0604020202020204" pitchFamily="34" charset="0"/>
              </a:rPr>
              <a:t>Improve Speed &amp; Usability, Especially </a:t>
            </a:r>
            <a:r>
              <a:rPr lang="en-US" sz="2400" dirty="0">
                <a:latin typeface="Arial" panose="020B0604020202020204" pitchFamily="34" charset="0"/>
                <a:cs typeface="Arial" panose="020B0604020202020204" pitchFamily="34" charset="0"/>
              </a:rPr>
              <a:t>o</a:t>
            </a:r>
            <a:r>
              <a:rPr lang="pl-PL" sz="2400" dirty="0">
                <a:latin typeface="Arial" panose="020B0604020202020204" pitchFamily="34" charset="0"/>
                <a:cs typeface="Arial" panose="020B0604020202020204" pitchFamily="34" charset="0"/>
              </a:rPr>
              <a:t>n Mobile</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spcBef>
                <a:spcPts val="0"/>
              </a:spcBef>
            </a:pPr>
            <a:r>
              <a:rPr lang="en-US" sz="2400" dirty="0">
                <a:latin typeface="Arial" panose="020B0604020202020204" pitchFamily="34" charset="0"/>
                <a:cs typeface="Arial" panose="020B0604020202020204" pitchFamily="34" charset="0"/>
              </a:rPr>
              <a:t>Step 8: </a:t>
            </a:r>
            <a:r>
              <a:rPr lang="pl-PL" sz="2400" dirty="0">
                <a:latin typeface="Arial" panose="020B0604020202020204" pitchFamily="34" charset="0"/>
                <a:cs typeface="Arial" panose="020B0604020202020204" pitchFamily="34" charset="0"/>
              </a:rPr>
              <a:t>Digital Fashion Merchandising: Product Descriptions &amp; Product Recommendations</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spcBef>
                <a:spcPts val="0"/>
              </a:spcBef>
            </a:pPr>
            <a:r>
              <a:rPr lang="en-US" sz="2400" dirty="0">
                <a:latin typeface="Arial" panose="020B0604020202020204" pitchFamily="34" charset="0"/>
                <a:cs typeface="Arial" panose="020B0604020202020204" pitchFamily="34" charset="0"/>
              </a:rPr>
              <a:t>Step 9: Improve Site Browsing, Discovery &amp; Checkout Experiences.</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авоъгълник 4"/>
          <p:cNvSpPr/>
          <p:nvPr/>
        </p:nvSpPr>
        <p:spPr>
          <a:xfrm>
            <a:off x="7898432" y="2574751"/>
            <a:ext cx="3791744" cy="923330"/>
          </a:xfrm>
          <a:prstGeom prst="rect">
            <a:avLst/>
          </a:prstGeom>
        </p:spPr>
        <p:txBody>
          <a:bodyPr wrap="square">
            <a:spAutoFit/>
          </a:bodyPr>
          <a:lstStyle/>
          <a:p>
            <a:pPr algn="r"/>
            <a:r>
              <a:rPr lang="en-US" dirty="0">
                <a:hlinkClick r:id="rId4"/>
              </a:rPr>
              <a:t>Fashion Marketing in Ecommerce: Guide, Strategies &amp; 50+ Examples (commonthreadco.com)</a:t>
            </a:r>
            <a:endParaRPr lang="bg-BG" dirty="0"/>
          </a:p>
        </p:txBody>
      </p:sp>
      <p:sp>
        <p:nvSpPr>
          <p:cNvPr id="8" name="Title 1">
            <a:extLst>
              <a:ext uri="{FF2B5EF4-FFF2-40B4-BE49-F238E27FC236}">
                <a16:creationId xmlns:a16="http://schemas.microsoft.com/office/drawing/2014/main" id="{7B8EBCE4-9E54-4E65-94DD-7686C5BD4BFC}"/>
              </a:ext>
            </a:extLst>
          </p:cNvPr>
          <p:cNvSpPr>
            <a:spLocks noGrp="1"/>
          </p:cNvSpPr>
          <p:nvPr>
            <p:ph type="title"/>
          </p:nvPr>
        </p:nvSpPr>
        <p:spPr>
          <a:xfrm>
            <a:off x="609600" y="885032"/>
            <a:ext cx="8870776" cy="1027113"/>
          </a:xfrm>
        </p:spPr>
        <p:txBody>
          <a:bodyPr/>
          <a:lstStyle/>
          <a:p>
            <a:pPr lvl="0"/>
            <a:r>
              <a:rPr lang="en-US" dirty="0"/>
              <a:t>E-marketing of T&amp;C. Step by step guide</a:t>
            </a:r>
          </a:p>
        </p:txBody>
      </p:sp>
    </p:spTree>
    <p:extLst>
      <p:ext uri="{BB962C8B-B14F-4D97-AF65-F5344CB8AC3E}">
        <p14:creationId xmlns:p14="http://schemas.microsoft.com/office/powerpoint/2010/main" val="2366871687"/>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dirty="0"/>
              <a:t>E-marketing of T&amp;C. Step by step guide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694836"/>
            <a:ext cx="10972800" cy="4137028"/>
          </a:xfrm>
        </p:spPr>
        <p:txBody>
          <a:bodyPr/>
          <a:lstStyle/>
          <a:p>
            <a:pPr marL="342900" lvl="1" indent="0" algn="just">
              <a:spcBef>
                <a:spcPts val="0"/>
              </a:spcBef>
              <a:buNone/>
            </a:pPr>
            <a:r>
              <a:rPr lang="en-US" sz="2400" dirty="0">
                <a:latin typeface="Arial" panose="020B0604020202020204" pitchFamily="34" charset="0"/>
                <a:cs typeface="Arial" panose="020B0604020202020204" pitchFamily="34" charset="0"/>
              </a:rPr>
              <a:t>Lifetime Value: Retention, Email Marketing &amp; SMS:</a:t>
            </a:r>
          </a:p>
          <a:p>
            <a:pPr lvl="2" algn="just">
              <a:spcBef>
                <a:spcPts val="0"/>
              </a:spcBef>
            </a:pPr>
            <a:r>
              <a:rPr lang="en-US" sz="2400" dirty="0">
                <a:latin typeface="Arial" panose="020B0604020202020204" pitchFamily="34" charset="0"/>
                <a:cs typeface="Arial" panose="020B0604020202020204" pitchFamily="34" charset="0"/>
              </a:rPr>
              <a:t>Step 10: </a:t>
            </a:r>
            <a:r>
              <a:rPr lang="pl-PL" sz="2400" dirty="0">
                <a:latin typeface="Arial" panose="020B0604020202020204" pitchFamily="34" charset="0"/>
                <a:cs typeface="Arial" panose="020B0604020202020204" pitchFamily="34" charset="0"/>
              </a:rPr>
              <a:t>Find Your Cash Multiplier</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lgn="just">
              <a:spcBef>
                <a:spcPts val="0"/>
              </a:spcBef>
            </a:pPr>
            <a:r>
              <a:rPr lang="en-US" sz="2400" dirty="0">
                <a:latin typeface="Arial" panose="020B0604020202020204" pitchFamily="34" charset="0"/>
                <a:cs typeface="Arial" panose="020B0604020202020204" pitchFamily="34" charset="0"/>
              </a:rPr>
              <a:t>Step 11: </a:t>
            </a:r>
            <a:r>
              <a:rPr lang="pl-PL" sz="2400" dirty="0">
                <a:latin typeface="Arial" panose="020B0604020202020204" pitchFamily="34" charset="0"/>
                <a:cs typeface="Arial" panose="020B0604020202020204" pitchFamily="34" charset="0"/>
              </a:rPr>
              <a:t>Leverage Email Marketing</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lgn="just">
              <a:spcBef>
                <a:spcPts val="0"/>
              </a:spcBef>
            </a:pPr>
            <a:r>
              <a:rPr lang="en-US" sz="2400" dirty="0">
                <a:latin typeface="Arial" panose="020B0604020202020204" pitchFamily="34" charset="0"/>
                <a:cs typeface="Arial" panose="020B0604020202020204" pitchFamily="34" charset="0"/>
              </a:rPr>
              <a:t>Step 12: </a:t>
            </a:r>
            <a:r>
              <a:rPr lang="pl-PL" sz="2400" dirty="0">
                <a:latin typeface="Arial" panose="020B0604020202020204" pitchFamily="34" charset="0"/>
                <a:cs typeface="Arial" panose="020B0604020202020204" pitchFamily="34" charset="0"/>
              </a:rPr>
              <a:t>Engage in SMS Marketing</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marL="342900" lvl="1" indent="0" algn="just">
              <a:spcBef>
                <a:spcPts val="0"/>
              </a:spcBef>
              <a:buNone/>
            </a:pPr>
            <a:r>
              <a:rPr lang="en-US" sz="2400" dirty="0">
                <a:latin typeface="Arial" panose="020B0604020202020204" pitchFamily="34" charset="0"/>
                <a:cs typeface="Arial" panose="020B0604020202020204" pitchFamily="34" charset="0"/>
              </a:rPr>
              <a:t>Variable Costs: Shipping &amp; Returns (the ‘Unfashionable’ Part):</a:t>
            </a:r>
          </a:p>
          <a:p>
            <a:pPr lvl="2" algn="just">
              <a:spcBef>
                <a:spcPts val="0"/>
              </a:spcBef>
            </a:pPr>
            <a:r>
              <a:rPr lang="en-US" sz="2400" dirty="0">
                <a:latin typeface="Arial" panose="020B0604020202020204" pitchFamily="34" charset="0"/>
                <a:cs typeface="Arial" panose="020B0604020202020204" pitchFamily="34" charset="0"/>
              </a:rPr>
              <a:t>Step 13: </a:t>
            </a:r>
            <a:r>
              <a:rPr lang="pl-PL" sz="2400" dirty="0">
                <a:latin typeface="Arial" panose="020B0604020202020204" pitchFamily="34" charset="0"/>
                <a:cs typeface="Arial" panose="020B0604020202020204" pitchFamily="34" charset="0"/>
              </a:rPr>
              <a:t>Negotiate Better Deals</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lgn="just">
              <a:spcBef>
                <a:spcPts val="0"/>
              </a:spcBef>
            </a:pPr>
            <a:r>
              <a:rPr lang="en-US" sz="2400" dirty="0">
                <a:latin typeface="Arial" panose="020B0604020202020204" pitchFamily="34" charset="0"/>
                <a:cs typeface="Arial" panose="020B0604020202020204" pitchFamily="34" charset="0"/>
              </a:rPr>
              <a:t>Step 14: </a:t>
            </a:r>
            <a:r>
              <a:rPr lang="pl-PL" sz="2400" dirty="0">
                <a:latin typeface="Arial" panose="020B0604020202020204" pitchFamily="34" charset="0"/>
                <a:cs typeface="Arial" panose="020B0604020202020204" pitchFamily="34" charset="0"/>
              </a:rPr>
              <a:t>Optimized Returns</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lgn="just">
              <a:spcBef>
                <a:spcPts val="0"/>
              </a:spcBef>
            </a:pPr>
            <a:r>
              <a:rPr lang="en-US" sz="2400" dirty="0">
                <a:latin typeface="Arial" panose="020B0604020202020204" pitchFamily="34" charset="0"/>
                <a:cs typeface="Arial" panose="020B0604020202020204" pitchFamily="34" charset="0"/>
              </a:rPr>
              <a:t>Step 15: </a:t>
            </a:r>
            <a:r>
              <a:rPr lang="pl-PL" sz="2400" dirty="0">
                <a:latin typeface="Arial" panose="020B0604020202020204" pitchFamily="34" charset="0"/>
                <a:cs typeface="Arial" panose="020B0604020202020204" pitchFamily="34" charset="0"/>
              </a:rPr>
              <a:t>Inventory Management</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marL="342900" lvl="1" indent="0" algn="just">
              <a:spcBef>
                <a:spcPts val="0"/>
              </a:spcBef>
              <a:buNone/>
            </a:pPr>
            <a:r>
              <a:rPr lang="en-US" sz="2400" dirty="0">
                <a:latin typeface="Arial" panose="020B0604020202020204" pitchFamily="34" charset="0"/>
                <a:cs typeface="Arial" panose="020B0604020202020204" pitchFamily="34" charset="0"/>
              </a:rPr>
              <a:t>Profit: Find the Right Partner to Bring Everything Together:</a:t>
            </a:r>
          </a:p>
          <a:p>
            <a:pPr lvl="2" algn="just">
              <a:spcBef>
                <a:spcPts val="0"/>
              </a:spcBef>
            </a:pPr>
            <a:r>
              <a:rPr lang="en-US" sz="2400" dirty="0">
                <a:latin typeface="Arial" panose="020B0604020202020204" pitchFamily="34" charset="0"/>
                <a:cs typeface="Arial" panose="020B0604020202020204" pitchFamily="34" charset="0"/>
              </a:rPr>
              <a:t>Step 16: Has your fashion ecommerce store arrived at the corner of </a:t>
            </a:r>
            <a:r>
              <a:rPr lang="en-US" sz="2400" dirty="0" err="1">
                <a:latin typeface="Arial" panose="020B0604020202020204" pitchFamily="34" charset="0"/>
                <a:cs typeface="Arial" panose="020B0604020202020204" pitchFamily="34" charset="0"/>
              </a:rPr>
              <a:t>poppin</a:t>
            </a:r>
            <a:r>
              <a:rPr lang="en-US" sz="2400" dirty="0">
                <a:latin typeface="Arial" panose="020B0604020202020204" pitchFamily="34" charset="0"/>
                <a:cs typeface="Arial" panose="020B0604020202020204" pitchFamily="34" charset="0"/>
              </a:rPr>
              <a:t>’ and profitable, yet?</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785491"/>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E4596217-CCD1-4B25-A7E4-5F41CD760586}"/>
              </a:ext>
            </a:extLst>
          </p:cNvPr>
          <p:cNvSpPr>
            <a:spLocks noGrp="1"/>
          </p:cNvSpPr>
          <p:nvPr>
            <p:ph sz="half" idx="1"/>
          </p:nvPr>
        </p:nvSpPr>
        <p:spPr>
          <a:xfrm>
            <a:off x="609600" y="2142330"/>
            <a:ext cx="5384800" cy="3983834"/>
          </a:xfrm>
        </p:spPr>
        <p:txBody>
          <a:bodyPr/>
          <a:lstStyle/>
          <a:p>
            <a:pPr marL="342900" lvl="1"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Too much quantity on display;</a:t>
            </a:r>
          </a:p>
          <a:p>
            <a:pPr marL="342900" lvl="1" indent="-342900">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Inadequate display</a:t>
            </a:r>
            <a:r>
              <a:rPr lang="en-US" sz="2400" dirty="0">
                <a:latin typeface="Arial" panose="020B0604020202020204" pitchFamily="34" charset="0"/>
                <a:cs typeface="Arial" panose="020B0604020202020204" pitchFamily="34" charset="0"/>
              </a:rPr>
              <a:t>;</a:t>
            </a:r>
          </a:p>
          <a:p>
            <a:pPr marL="342900" lvl="1" indent="-342900">
              <a:spcBef>
                <a:spcPts val="0"/>
              </a:spcBef>
              <a:buFont typeface="Arial" panose="020B0604020202020204" pitchFamily="34" charset="0"/>
              <a:buChar char="•"/>
            </a:pPr>
            <a:r>
              <a:rPr lang="pl-PL" sz="2400" dirty="0">
                <a:latin typeface="Arial" panose="020B0604020202020204" pitchFamily="34" charset="0"/>
                <a:cs typeface="Arial" panose="020B0604020202020204" pitchFamily="34" charset="0"/>
              </a:rPr>
              <a:t>Confusing display</a:t>
            </a:r>
            <a:r>
              <a:rPr lang="en-US" sz="2400" dirty="0">
                <a:latin typeface="Arial" panose="020B0604020202020204" pitchFamily="34" charset="0"/>
                <a:cs typeface="Arial" panose="020B0604020202020204" pitchFamily="34" charset="0"/>
              </a:rPr>
              <a:t>;</a:t>
            </a:r>
            <a:endParaRPr lang="bg-BG" sz="2400" dirty="0">
              <a:latin typeface="Arial" panose="020B0604020202020204" pitchFamily="34" charset="0"/>
              <a:cs typeface="Arial" panose="020B0604020202020204" pitchFamily="34" charset="0"/>
            </a:endParaRPr>
          </a:p>
          <a:p>
            <a:pPr marL="342900" lvl="1"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One product category overshadowing the other;</a:t>
            </a:r>
          </a:p>
          <a:p>
            <a:pPr marL="342900" lvl="1" indent="-342900">
              <a:spcBef>
                <a:spcPts val="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distortion in the store leading to consumer grievances;</a:t>
            </a:r>
          </a:p>
          <a:p>
            <a:pPr marL="342900" lvl="1"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Lack of brand congruence of the visual look and feel created.</a:t>
            </a:r>
            <a:endParaRPr lang="en-GB" sz="2400" b="1" dirty="0">
              <a:latin typeface="Arial" panose="020B0604020202020204" pitchFamily="34" charset="0"/>
              <a:cs typeface="Arial" panose="020B0604020202020204" pitchFamily="34" charset="0"/>
            </a:endParaRPr>
          </a:p>
          <a:p>
            <a:pPr marL="0" indent="0" algn="just">
              <a:buNone/>
              <a:tabLst>
                <a:tab pos="4752975" algn="r"/>
                <a:tab pos="9601200" algn="ctr"/>
              </a:tabLst>
            </a:pPr>
            <a:endParaRPr lang="en-GB" b="1" dirty="0">
              <a:solidFill>
                <a:srgbClr val="FF0000"/>
              </a:solidFill>
            </a:endParaRPr>
          </a:p>
        </p:txBody>
      </p:sp>
      <p:pic>
        <p:nvPicPr>
          <p:cNvPr id="9" name="Контейнер за съдържание 9">
            <a:extLst>
              <a:ext uri="{FF2B5EF4-FFF2-40B4-BE49-F238E27FC236}">
                <a16:creationId xmlns:a16="http://schemas.microsoft.com/office/drawing/2014/main" id="{EA3767AD-8EAB-4509-805C-ADB437B37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275" y="2204864"/>
            <a:ext cx="5993694" cy="3371453"/>
          </a:xfrm>
          <a:prstGeom prst="rect">
            <a:avLst/>
          </a:prstGeom>
        </p:spPr>
      </p:pic>
      <p:sp>
        <p:nvSpPr>
          <p:cNvPr id="10" name="Title 1">
            <a:extLst>
              <a:ext uri="{FF2B5EF4-FFF2-40B4-BE49-F238E27FC236}">
                <a16:creationId xmlns:a16="http://schemas.microsoft.com/office/drawing/2014/main" id="{DE49A9A4-402B-4701-93D2-FA61133868AC}"/>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Fashion branding. Merchandising problems</a:t>
            </a:r>
          </a:p>
        </p:txBody>
      </p:sp>
    </p:spTree>
    <p:extLst>
      <p:ext uri="{BB962C8B-B14F-4D97-AF65-F5344CB8AC3E}">
        <p14:creationId xmlns:p14="http://schemas.microsoft.com/office/powerpoint/2010/main" val="3715242717"/>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64312" cy="4137028"/>
          </a:xfrm>
        </p:spPr>
        <p:txBody>
          <a:bodyPr/>
          <a:lstStyle/>
          <a:p>
            <a:pPr marL="0" lvl="1" indent="0" algn="just">
              <a:spcBef>
                <a:spcPts val="0"/>
              </a:spcBef>
              <a:buNone/>
            </a:pPr>
            <a:r>
              <a:rPr lang="en-GB" sz="2400" dirty="0">
                <a:latin typeface="Arial" panose="020B0604020202020204" pitchFamily="34" charset="0"/>
                <a:cs typeface="Arial" panose="020B0604020202020204" pitchFamily="34" charset="0"/>
              </a:rPr>
              <a:t>Look at the example: </a:t>
            </a:r>
            <a:r>
              <a:rPr lang="en-US" sz="2400" dirty="0">
                <a:latin typeface="Arial" panose="020B0604020202020204" pitchFamily="34" charset="0"/>
                <a:cs typeface="Arial" panose="020B0604020202020204" pitchFamily="34" charset="0"/>
                <a:hlinkClick r:id="rId2"/>
              </a:rPr>
              <a:t>Marketing Case Study - How we Built an Audience for Launch of a Streetwear Label around KPOP?</a:t>
            </a:r>
            <a:endParaRPr lang="en-US" sz="2400" dirty="0">
              <a:latin typeface="Arial" panose="020B0604020202020204" pitchFamily="34" charset="0"/>
              <a:cs typeface="Arial" panose="020B0604020202020204" pitchFamily="34" charset="0"/>
            </a:endParaRPr>
          </a:p>
          <a:p>
            <a:pPr marL="0" lvl="1" indent="0" algn="just">
              <a:spcBef>
                <a:spcPts val="0"/>
              </a:spcBef>
              <a:buNone/>
            </a:pPr>
            <a:r>
              <a:rPr lang="en-GB" sz="2400" dirty="0">
                <a:latin typeface="Arial" panose="020B0604020202020204" pitchFamily="34" charset="0"/>
                <a:cs typeface="Arial" panose="020B0604020202020204" pitchFamily="34" charset="0"/>
              </a:rPr>
              <a:t>Discuss on risks and benefits of brand exposure.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Право съединение 16">
            <a:extLst>
              <a:ext uri="{FF2B5EF4-FFF2-40B4-BE49-F238E27FC236}">
                <a16:creationId xmlns:a16="http://schemas.microsoft.com/office/drawing/2014/main" id="{F2CF0109-81AA-4B08-BC7E-58FD6DEF8E08}"/>
              </a:ext>
            </a:extLst>
          </p:cNvPr>
          <p:cNvCxnSpPr/>
          <p:nvPr/>
        </p:nvCxnSpPr>
        <p:spPr>
          <a:xfrm>
            <a:off x="4426817" y="3630660"/>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аво съединение 17">
            <a:extLst>
              <a:ext uri="{FF2B5EF4-FFF2-40B4-BE49-F238E27FC236}">
                <a16:creationId xmlns:a16="http://schemas.microsoft.com/office/drawing/2014/main" id="{4A7480D3-626C-4BF3-A5FC-1F1BB09B7DD5}"/>
              </a:ext>
            </a:extLst>
          </p:cNvPr>
          <p:cNvCxnSpPr/>
          <p:nvPr/>
        </p:nvCxnSpPr>
        <p:spPr>
          <a:xfrm>
            <a:off x="4426817" y="4971449"/>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Текстово поле 18">
            <a:extLst>
              <a:ext uri="{FF2B5EF4-FFF2-40B4-BE49-F238E27FC236}">
                <a16:creationId xmlns:a16="http://schemas.microsoft.com/office/drawing/2014/main" id="{C3A92696-ABEC-4FC5-9A7C-DEC6360547A9}"/>
              </a:ext>
            </a:extLst>
          </p:cNvPr>
          <p:cNvSpPr txBox="1"/>
          <p:nvPr/>
        </p:nvSpPr>
        <p:spPr>
          <a:xfrm>
            <a:off x="7197991" y="4809866"/>
            <a:ext cx="1368152" cy="323165"/>
          </a:xfrm>
          <a:prstGeom prst="rect">
            <a:avLst/>
          </a:prstGeom>
          <a:noFill/>
        </p:spPr>
        <p:txBody>
          <a:bodyPr wrap="square" rtlCol="0">
            <a:spAutoFit/>
          </a:bodyPr>
          <a:lstStyle/>
          <a:p>
            <a:r>
              <a:rPr lang="en-US" sz="1500" dirty="0"/>
              <a:t>benefits</a:t>
            </a:r>
            <a:endParaRPr lang="bg-BG" sz="1500" dirty="0"/>
          </a:p>
        </p:txBody>
      </p:sp>
      <p:sp>
        <p:nvSpPr>
          <p:cNvPr id="20" name="Текстово поле 19">
            <a:extLst>
              <a:ext uri="{FF2B5EF4-FFF2-40B4-BE49-F238E27FC236}">
                <a16:creationId xmlns:a16="http://schemas.microsoft.com/office/drawing/2014/main" id="{A6C03B5A-3243-4FA7-8E03-9BB38D882670}"/>
              </a:ext>
            </a:extLst>
          </p:cNvPr>
          <p:cNvSpPr txBox="1"/>
          <p:nvPr/>
        </p:nvSpPr>
        <p:spPr>
          <a:xfrm>
            <a:off x="2855640" y="5842139"/>
            <a:ext cx="1571177" cy="323165"/>
          </a:xfrm>
          <a:prstGeom prst="rect">
            <a:avLst/>
          </a:prstGeom>
          <a:noFill/>
        </p:spPr>
        <p:txBody>
          <a:bodyPr wrap="square" rtlCol="0">
            <a:spAutoFit/>
          </a:bodyPr>
          <a:lstStyle/>
          <a:p>
            <a:pPr algn="r"/>
            <a:r>
              <a:rPr lang="en-US" sz="1500" dirty="0"/>
              <a:t>risk</a:t>
            </a:r>
            <a:endParaRPr lang="bg-BG" sz="1500" dirty="0"/>
          </a:p>
        </p:txBody>
      </p:sp>
      <p:pic>
        <p:nvPicPr>
          <p:cNvPr id="21" name="Картина 20">
            <a:extLst>
              <a:ext uri="{FF2B5EF4-FFF2-40B4-BE49-F238E27FC236}">
                <a16:creationId xmlns:a16="http://schemas.microsoft.com/office/drawing/2014/main" id="{7B02E392-6243-4ED1-BB0C-7B53AA85F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982" y="4027758"/>
            <a:ext cx="431293" cy="457201"/>
          </a:xfrm>
          <a:prstGeom prst="rect">
            <a:avLst/>
          </a:prstGeom>
        </p:spPr>
      </p:pic>
      <p:pic>
        <p:nvPicPr>
          <p:cNvPr id="22" name="Картина 21">
            <a:extLst>
              <a:ext uri="{FF2B5EF4-FFF2-40B4-BE49-F238E27FC236}">
                <a16:creationId xmlns:a16="http://schemas.microsoft.com/office/drawing/2014/main" id="{17BA0BD7-05D9-49E4-A2C6-4C69FF6E5D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469" y="4027758"/>
            <a:ext cx="431293" cy="457201"/>
          </a:xfrm>
          <a:prstGeom prst="rect">
            <a:avLst/>
          </a:prstGeom>
        </p:spPr>
      </p:pic>
      <p:pic>
        <p:nvPicPr>
          <p:cNvPr id="23" name="Картина 22">
            <a:extLst>
              <a:ext uri="{FF2B5EF4-FFF2-40B4-BE49-F238E27FC236}">
                <a16:creationId xmlns:a16="http://schemas.microsoft.com/office/drawing/2014/main" id="{AAA977B4-23C3-4296-85AF-C4EBE5B5A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739" y="5066012"/>
            <a:ext cx="431293" cy="457201"/>
          </a:xfrm>
          <a:prstGeom prst="rect">
            <a:avLst/>
          </a:prstGeom>
        </p:spPr>
      </p:pic>
      <p:pic>
        <p:nvPicPr>
          <p:cNvPr id="24" name="Картина 23">
            <a:extLst>
              <a:ext uri="{FF2B5EF4-FFF2-40B4-BE49-F238E27FC236}">
                <a16:creationId xmlns:a16="http://schemas.microsoft.com/office/drawing/2014/main" id="{2B06A516-00A4-4D06-9AC1-8AD2DF083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512" y="5643538"/>
            <a:ext cx="431293" cy="457201"/>
          </a:xfrm>
          <a:prstGeom prst="rect">
            <a:avLst/>
          </a:prstGeom>
        </p:spPr>
      </p:pic>
      <p:pic>
        <p:nvPicPr>
          <p:cNvPr id="25" name="Картина 24">
            <a:extLst>
              <a:ext uri="{FF2B5EF4-FFF2-40B4-BE49-F238E27FC236}">
                <a16:creationId xmlns:a16="http://schemas.microsoft.com/office/drawing/2014/main" id="{46F34C28-9E6D-4827-B12C-68A0BA424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834" y="4398370"/>
            <a:ext cx="431293" cy="457201"/>
          </a:xfrm>
          <a:prstGeom prst="rect">
            <a:avLst/>
          </a:prstGeom>
        </p:spPr>
      </p:pic>
      <p:sp>
        <p:nvSpPr>
          <p:cNvPr id="13" name="Title 1">
            <a:extLst>
              <a:ext uri="{FF2B5EF4-FFF2-40B4-BE49-F238E27FC236}">
                <a16:creationId xmlns:a16="http://schemas.microsoft.com/office/drawing/2014/main" id="{5BE1779E-E114-4052-BD04-0287993CBC74}"/>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2</a:t>
            </a:r>
          </a:p>
        </p:txBody>
      </p:sp>
    </p:spTree>
    <p:extLst>
      <p:ext uri="{BB962C8B-B14F-4D97-AF65-F5344CB8AC3E}">
        <p14:creationId xmlns:p14="http://schemas.microsoft.com/office/powerpoint/2010/main" val="2938026456"/>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авоъгълник: със заоблени ъгли 5">
            <a:extLst>
              <a:ext uri="{FF2B5EF4-FFF2-40B4-BE49-F238E27FC236}">
                <a16:creationId xmlns:a16="http://schemas.microsoft.com/office/drawing/2014/main" id="{FAAD677A-7C36-427E-BE94-C09A6DF73E05}"/>
              </a:ext>
            </a:extLst>
          </p:cNvPr>
          <p:cNvSpPr/>
          <p:nvPr/>
        </p:nvSpPr>
        <p:spPr>
          <a:xfrm>
            <a:off x="907434" y="1772816"/>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7" name="TextBox 18">
            <a:extLst>
              <a:ext uri="{FF2B5EF4-FFF2-40B4-BE49-F238E27FC236}">
                <a16:creationId xmlns:a16="http://schemas.microsoft.com/office/drawing/2014/main" id="{A9AE1566-9209-4C0D-AF47-4B855238E444}"/>
              </a:ext>
            </a:extLst>
          </p:cNvPr>
          <p:cNvSpPr txBox="1"/>
          <p:nvPr/>
        </p:nvSpPr>
        <p:spPr>
          <a:xfrm>
            <a:off x="1015446" y="1942092"/>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Premium pricing</a:t>
            </a:r>
          </a:p>
        </p:txBody>
      </p:sp>
      <p:sp>
        <p:nvSpPr>
          <p:cNvPr id="8" name="Правоъгълник: със заоблени ъгли 7">
            <a:extLst>
              <a:ext uri="{FF2B5EF4-FFF2-40B4-BE49-F238E27FC236}">
                <a16:creationId xmlns:a16="http://schemas.microsoft.com/office/drawing/2014/main" id="{E086C5C9-F1ED-44F2-9E52-061115B5BD97}"/>
              </a:ext>
            </a:extLst>
          </p:cNvPr>
          <p:cNvSpPr/>
          <p:nvPr/>
        </p:nvSpPr>
        <p:spPr>
          <a:xfrm>
            <a:off x="907434" y="2726854"/>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9" name="TextBox 18">
            <a:extLst>
              <a:ext uri="{FF2B5EF4-FFF2-40B4-BE49-F238E27FC236}">
                <a16:creationId xmlns:a16="http://schemas.microsoft.com/office/drawing/2014/main" id="{979DEC91-48BC-4E92-B790-C997A73DA71C}"/>
              </a:ext>
            </a:extLst>
          </p:cNvPr>
          <p:cNvSpPr txBox="1"/>
          <p:nvPr/>
        </p:nvSpPr>
        <p:spPr>
          <a:xfrm>
            <a:off x="1015446" y="2896130"/>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Economy pricing</a:t>
            </a:r>
          </a:p>
        </p:txBody>
      </p:sp>
      <p:sp>
        <p:nvSpPr>
          <p:cNvPr id="10" name="Правоъгълник: със заоблени ъгли 9">
            <a:extLst>
              <a:ext uri="{FF2B5EF4-FFF2-40B4-BE49-F238E27FC236}">
                <a16:creationId xmlns:a16="http://schemas.microsoft.com/office/drawing/2014/main" id="{57EBCB81-430A-4951-A1F9-8F339F3CC1EB}"/>
              </a:ext>
            </a:extLst>
          </p:cNvPr>
          <p:cNvSpPr/>
          <p:nvPr/>
        </p:nvSpPr>
        <p:spPr>
          <a:xfrm>
            <a:off x="899252" y="3685327"/>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1" name="TextBox 18">
            <a:extLst>
              <a:ext uri="{FF2B5EF4-FFF2-40B4-BE49-F238E27FC236}">
                <a16:creationId xmlns:a16="http://schemas.microsoft.com/office/drawing/2014/main" id="{169FE0C4-630F-49BB-846D-5AEC85AD3337}"/>
              </a:ext>
            </a:extLst>
          </p:cNvPr>
          <p:cNvSpPr txBox="1"/>
          <p:nvPr/>
        </p:nvSpPr>
        <p:spPr>
          <a:xfrm>
            <a:off x="1007264" y="3854603"/>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Psychology pricing</a:t>
            </a:r>
          </a:p>
        </p:txBody>
      </p:sp>
      <p:sp>
        <p:nvSpPr>
          <p:cNvPr id="12" name="Правоъгълник: със заоблени ъгли 11">
            <a:extLst>
              <a:ext uri="{FF2B5EF4-FFF2-40B4-BE49-F238E27FC236}">
                <a16:creationId xmlns:a16="http://schemas.microsoft.com/office/drawing/2014/main" id="{4EA257AE-96C8-4028-A6E8-DB1388D2A864}"/>
              </a:ext>
            </a:extLst>
          </p:cNvPr>
          <p:cNvSpPr/>
          <p:nvPr/>
        </p:nvSpPr>
        <p:spPr>
          <a:xfrm>
            <a:off x="907434" y="4624044"/>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3" name="TextBox 18">
            <a:extLst>
              <a:ext uri="{FF2B5EF4-FFF2-40B4-BE49-F238E27FC236}">
                <a16:creationId xmlns:a16="http://schemas.microsoft.com/office/drawing/2014/main" id="{F2CEA527-79AC-466C-B724-F12A4629193B}"/>
              </a:ext>
            </a:extLst>
          </p:cNvPr>
          <p:cNvSpPr txBox="1"/>
          <p:nvPr/>
        </p:nvSpPr>
        <p:spPr>
          <a:xfrm>
            <a:off x="1015446" y="4793320"/>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Penetration pricing</a:t>
            </a:r>
          </a:p>
        </p:txBody>
      </p:sp>
      <p:sp>
        <p:nvSpPr>
          <p:cNvPr id="14" name="Правоъгълник: със заоблени ъгли 13">
            <a:extLst>
              <a:ext uri="{FF2B5EF4-FFF2-40B4-BE49-F238E27FC236}">
                <a16:creationId xmlns:a16="http://schemas.microsoft.com/office/drawing/2014/main" id="{1EF1D06A-705C-4781-B7BE-1463A88911B0}"/>
              </a:ext>
            </a:extLst>
          </p:cNvPr>
          <p:cNvSpPr/>
          <p:nvPr/>
        </p:nvSpPr>
        <p:spPr>
          <a:xfrm>
            <a:off x="899252" y="5582517"/>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5" name="TextBox 18">
            <a:extLst>
              <a:ext uri="{FF2B5EF4-FFF2-40B4-BE49-F238E27FC236}">
                <a16:creationId xmlns:a16="http://schemas.microsoft.com/office/drawing/2014/main" id="{C199E3EB-3D8E-439A-A005-BCF41DA5A4EB}"/>
              </a:ext>
            </a:extLst>
          </p:cNvPr>
          <p:cNvSpPr txBox="1"/>
          <p:nvPr/>
        </p:nvSpPr>
        <p:spPr>
          <a:xfrm>
            <a:off x="1007264" y="5751793"/>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Price skimming</a:t>
            </a:r>
          </a:p>
        </p:txBody>
      </p:sp>
      <p:sp>
        <p:nvSpPr>
          <p:cNvPr id="16" name="Правоъгълник: със заоблени ъгли 15">
            <a:extLst>
              <a:ext uri="{FF2B5EF4-FFF2-40B4-BE49-F238E27FC236}">
                <a16:creationId xmlns:a16="http://schemas.microsoft.com/office/drawing/2014/main" id="{E5665CE7-F32D-4468-8D3B-C939CE9F00F7}"/>
              </a:ext>
            </a:extLst>
          </p:cNvPr>
          <p:cNvSpPr/>
          <p:nvPr/>
        </p:nvSpPr>
        <p:spPr>
          <a:xfrm>
            <a:off x="7644174" y="2042890"/>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7" name="TextBox 18">
            <a:extLst>
              <a:ext uri="{FF2B5EF4-FFF2-40B4-BE49-F238E27FC236}">
                <a16:creationId xmlns:a16="http://schemas.microsoft.com/office/drawing/2014/main" id="{1953780F-22BB-4BBD-9492-BBCF76396841}"/>
              </a:ext>
            </a:extLst>
          </p:cNvPr>
          <p:cNvSpPr txBox="1"/>
          <p:nvPr/>
        </p:nvSpPr>
        <p:spPr>
          <a:xfrm>
            <a:off x="7752186" y="2212166"/>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Bundle pricing</a:t>
            </a:r>
          </a:p>
        </p:txBody>
      </p:sp>
      <p:sp>
        <p:nvSpPr>
          <p:cNvPr id="18" name="Правоъгълник: със заоблени ъгли 17">
            <a:extLst>
              <a:ext uri="{FF2B5EF4-FFF2-40B4-BE49-F238E27FC236}">
                <a16:creationId xmlns:a16="http://schemas.microsoft.com/office/drawing/2014/main" id="{28FB301B-77BD-454B-BA4A-0F25B0E5553B}"/>
              </a:ext>
            </a:extLst>
          </p:cNvPr>
          <p:cNvSpPr/>
          <p:nvPr/>
        </p:nvSpPr>
        <p:spPr>
          <a:xfrm>
            <a:off x="7644174" y="3185960"/>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9" name="TextBox 18">
            <a:extLst>
              <a:ext uri="{FF2B5EF4-FFF2-40B4-BE49-F238E27FC236}">
                <a16:creationId xmlns:a16="http://schemas.microsoft.com/office/drawing/2014/main" id="{BA317B46-C427-41FC-A99D-5C5A474D5D4B}"/>
              </a:ext>
            </a:extLst>
          </p:cNvPr>
          <p:cNvSpPr txBox="1"/>
          <p:nvPr/>
        </p:nvSpPr>
        <p:spPr>
          <a:xfrm>
            <a:off x="7752186" y="3355236"/>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Value pricing</a:t>
            </a:r>
          </a:p>
        </p:txBody>
      </p:sp>
      <p:sp>
        <p:nvSpPr>
          <p:cNvPr id="20" name="Правоъгълник: със заоблени ъгли 19">
            <a:extLst>
              <a:ext uri="{FF2B5EF4-FFF2-40B4-BE49-F238E27FC236}">
                <a16:creationId xmlns:a16="http://schemas.microsoft.com/office/drawing/2014/main" id="{4DC8C6A5-6143-406D-A0CF-E720544253A6}"/>
              </a:ext>
            </a:extLst>
          </p:cNvPr>
          <p:cNvSpPr/>
          <p:nvPr/>
        </p:nvSpPr>
        <p:spPr>
          <a:xfrm>
            <a:off x="7644309" y="4327647"/>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21" name="TextBox 18">
            <a:extLst>
              <a:ext uri="{FF2B5EF4-FFF2-40B4-BE49-F238E27FC236}">
                <a16:creationId xmlns:a16="http://schemas.microsoft.com/office/drawing/2014/main" id="{CF7C6648-9F7D-41B1-AF0A-2565C664DEE5}"/>
              </a:ext>
            </a:extLst>
          </p:cNvPr>
          <p:cNvSpPr txBox="1"/>
          <p:nvPr/>
        </p:nvSpPr>
        <p:spPr>
          <a:xfrm>
            <a:off x="7752321" y="4496923"/>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Promotional pricing</a:t>
            </a:r>
          </a:p>
        </p:txBody>
      </p:sp>
      <p:sp>
        <p:nvSpPr>
          <p:cNvPr id="22" name="Правоъгълник: със заоблени ъгли 21">
            <a:extLst>
              <a:ext uri="{FF2B5EF4-FFF2-40B4-BE49-F238E27FC236}">
                <a16:creationId xmlns:a16="http://schemas.microsoft.com/office/drawing/2014/main" id="{E64AC107-8F46-4ECA-A96A-C5658B6FEF0F}"/>
              </a:ext>
            </a:extLst>
          </p:cNvPr>
          <p:cNvSpPr/>
          <p:nvPr/>
        </p:nvSpPr>
        <p:spPr>
          <a:xfrm>
            <a:off x="7644174" y="5467871"/>
            <a:ext cx="3532382" cy="769441"/>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23" name="TextBox 18">
            <a:extLst>
              <a:ext uri="{FF2B5EF4-FFF2-40B4-BE49-F238E27FC236}">
                <a16:creationId xmlns:a16="http://schemas.microsoft.com/office/drawing/2014/main" id="{C88B3576-D4A5-4853-AB9A-63072858945B}"/>
              </a:ext>
            </a:extLst>
          </p:cNvPr>
          <p:cNvSpPr txBox="1"/>
          <p:nvPr/>
        </p:nvSpPr>
        <p:spPr>
          <a:xfrm>
            <a:off x="7752186" y="5637147"/>
            <a:ext cx="3316358" cy="461665"/>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Cost-based pricing</a:t>
            </a:r>
          </a:p>
        </p:txBody>
      </p:sp>
      <p:sp>
        <p:nvSpPr>
          <p:cNvPr id="24" name="Правоъгълник: със заоблени ъгли 23">
            <a:extLst>
              <a:ext uri="{FF2B5EF4-FFF2-40B4-BE49-F238E27FC236}">
                <a16:creationId xmlns:a16="http://schemas.microsoft.com/office/drawing/2014/main" id="{A2233F22-48A7-4A01-B5AC-00722F60C6BE}"/>
              </a:ext>
            </a:extLst>
          </p:cNvPr>
          <p:cNvSpPr/>
          <p:nvPr/>
        </p:nvSpPr>
        <p:spPr>
          <a:xfrm>
            <a:off x="4911857" y="2730860"/>
            <a:ext cx="2313267" cy="2709149"/>
          </a:xfrm>
          <a:prstGeom prst="roundRect">
            <a:avLst/>
          </a:prstGeom>
          <a:gradFill>
            <a:gsLst>
              <a:gs pos="0">
                <a:srgbClr val="00B0F0"/>
              </a:gs>
              <a:gs pos="74000">
                <a:srgbClr val="0070C0"/>
              </a:gs>
              <a:gs pos="83000">
                <a:srgbClr val="0070C0"/>
              </a:gs>
              <a:gs pos="100000">
                <a:schemeClr val="accent1">
                  <a:lumMod val="75000"/>
                </a:schemeClr>
              </a:gs>
            </a:gsLst>
            <a:lin ang="4200000" scaled="0"/>
          </a:gra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25" name="TextBox 18">
            <a:extLst>
              <a:ext uri="{FF2B5EF4-FFF2-40B4-BE49-F238E27FC236}">
                <a16:creationId xmlns:a16="http://schemas.microsoft.com/office/drawing/2014/main" id="{D7DA430B-4F8B-44AB-98F3-C81DA23F58C5}"/>
              </a:ext>
            </a:extLst>
          </p:cNvPr>
          <p:cNvSpPr txBox="1"/>
          <p:nvPr/>
        </p:nvSpPr>
        <p:spPr>
          <a:xfrm>
            <a:off x="4925703" y="3469882"/>
            <a:ext cx="2279809" cy="1200329"/>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Types of pricing strategies</a:t>
            </a:r>
          </a:p>
        </p:txBody>
      </p:sp>
      <p:cxnSp>
        <p:nvCxnSpPr>
          <p:cNvPr id="28" name="Право съединение 27">
            <a:extLst>
              <a:ext uri="{FF2B5EF4-FFF2-40B4-BE49-F238E27FC236}">
                <a16:creationId xmlns:a16="http://schemas.microsoft.com/office/drawing/2014/main" id="{F101228F-6E49-411E-B0CF-CB95060204EB}"/>
              </a:ext>
            </a:extLst>
          </p:cNvPr>
          <p:cNvCxnSpPr>
            <a:cxnSpLocks/>
            <a:stCxn id="6" idx="3"/>
            <a:endCxn id="25" idx="1"/>
          </p:cNvCxnSpPr>
          <p:nvPr/>
        </p:nvCxnSpPr>
        <p:spPr>
          <a:xfrm>
            <a:off x="4439816" y="2157537"/>
            <a:ext cx="485887" cy="1912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аво съединение 28">
            <a:extLst>
              <a:ext uri="{FF2B5EF4-FFF2-40B4-BE49-F238E27FC236}">
                <a16:creationId xmlns:a16="http://schemas.microsoft.com/office/drawing/2014/main" id="{92A42D61-3E05-45C9-9DC7-E3C67C242D72}"/>
              </a:ext>
            </a:extLst>
          </p:cNvPr>
          <p:cNvCxnSpPr>
            <a:cxnSpLocks/>
            <a:stCxn id="16" idx="1"/>
            <a:endCxn id="25" idx="3"/>
          </p:cNvCxnSpPr>
          <p:nvPr/>
        </p:nvCxnSpPr>
        <p:spPr>
          <a:xfrm flipH="1">
            <a:off x="7205512" y="2427611"/>
            <a:ext cx="438662" cy="1642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аво съединение 31">
            <a:extLst>
              <a:ext uri="{FF2B5EF4-FFF2-40B4-BE49-F238E27FC236}">
                <a16:creationId xmlns:a16="http://schemas.microsoft.com/office/drawing/2014/main" id="{11EB2383-CD95-4682-B0EA-0EBB099504E7}"/>
              </a:ext>
            </a:extLst>
          </p:cNvPr>
          <p:cNvCxnSpPr>
            <a:cxnSpLocks/>
            <a:stCxn id="8" idx="3"/>
            <a:endCxn id="25" idx="1"/>
          </p:cNvCxnSpPr>
          <p:nvPr/>
        </p:nvCxnSpPr>
        <p:spPr>
          <a:xfrm>
            <a:off x="4439816" y="3111575"/>
            <a:ext cx="485887" cy="95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аво съединение 34">
            <a:extLst>
              <a:ext uri="{FF2B5EF4-FFF2-40B4-BE49-F238E27FC236}">
                <a16:creationId xmlns:a16="http://schemas.microsoft.com/office/drawing/2014/main" id="{BEAB930A-C054-4942-88E9-BAA08A226619}"/>
              </a:ext>
            </a:extLst>
          </p:cNvPr>
          <p:cNvCxnSpPr>
            <a:cxnSpLocks/>
            <a:stCxn id="10" idx="3"/>
            <a:endCxn id="25" idx="1"/>
          </p:cNvCxnSpPr>
          <p:nvPr/>
        </p:nvCxnSpPr>
        <p:spPr>
          <a:xfrm flipV="1">
            <a:off x="4431634" y="4070047"/>
            <a:ext cx="49406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аво съединение 37">
            <a:extLst>
              <a:ext uri="{FF2B5EF4-FFF2-40B4-BE49-F238E27FC236}">
                <a16:creationId xmlns:a16="http://schemas.microsoft.com/office/drawing/2014/main" id="{ADFBA72E-4069-4052-AB8E-E416A2D67478}"/>
              </a:ext>
            </a:extLst>
          </p:cNvPr>
          <p:cNvCxnSpPr>
            <a:cxnSpLocks/>
            <a:stCxn id="12" idx="3"/>
            <a:endCxn id="24" idx="1"/>
          </p:cNvCxnSpPr>
          <p:nvPr/>
        </p:nvCxnSpPr>
        <p:spPr>
          <a:xfrm flipV="1">
            <a:off x="4439816" y="4085435"/>
            <a:ext cx="472041" cy="923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аво съединение 40">
            <a:extLst>
              <a:ext uri="{FF2B5EF4-FFF2-40B4-BE49-F238E27FC236}">
                <a16:creationId xmlns:a16="http://schemas.microsoft.com/office/drawing/2014/main" id="{6701BF11-23F8-4185-B27B-7C7A93E67424}"/>
              </a:ext>
            </a:extLst>
          </p:cNvPr>
          <p:cNvCxnSpPr>
            <a:cxnSpLocks/>
            <a:stCxn id="14" idx="3"/>
            <a:endCxn id="25" idx="1"/>
          </p:cNvCxnSpPr>
          <p:nvPr/>
        </p:nvCxnSpPr>
        <p:spPr>
          <a:xfrm flipV="1">
            <a:off x="4431634" y="4070047"/>
            <a:ext cx="494069" cy="1897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аво съединение 46">
            <a:extLst>
              <a:ext uri="{FF2B5EF4-FFF2-40B4-BE49-F238E27FC236}">
                <a16:creationId xmlns:a16="http://schemas.microsoft.com/office/drawing/2014/main" id="{DF3F86FD-BF62-4F93-B7F2-BB2D38F806EA}"/>
              </a:ext>
            </a:extLst>
          </p:cNvPr>
          <p:cNvCxnSpPr>
            <a:cxnSpLocks/>
            <a:stCxn id="25" idx="3"/>
            <a:endCxn id="18" idx="1"/>
          </p:cNvCxnSpPr>
          <p:nvPr/>
        </p:nvCxnSpPr>
        <p:spPr>
          <a:xfrm flipV="1">
            <a:off x="7205512" y="3570681"/>
            <a:ext cx="438662" cy="499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аво съединение 49">
            <a:extLst>
              <a:ext uri="{FF2B5EF4-FFF2-40B4-BE49-F238E27FC236}">
                <a16:creationId xmlns:a16="http://schemas.microsoft.com/office/drawing/2014/main" id="{FC6B6008-B437-4D3B-A1A6-17950DB96118}"/>
              </a:ext>
            </a:extLst>
          </p:cNvPr>
          <p:cNvCxnSpPr>
            <a:cxnSpLocks/>
            <a:stCxn id="20" idx="1"/>
            <a:endCxn id="25" idx="3"/>
          </p:cNvCxnSpPr>
          <p:nvPr/>
        </p:nvCxnSpPr>
        <p:spPr>
          <a:xfrm flipH="1" flipV="1">
            <a:off x="7205512" y="4070047"/>
            <a:ext cx="438797" cy="642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аво съединение 52">
            <a:extLst>
              <a:ext uri="{FF2B5EF4-FFF2-40B4-BE49-F238E27FC236}">
                <a16:creationId xmlns:a16="http://schemas.microsoft.com/office/drawing/2014/main" id="{E8259FD7-EF63-4993-93ED-1A55E7D0ED09}"/>
              </a:ext>
            </a:extLst>
          </p:cNvPr>
          <p:cNvCxnSpPr>
            <a:cxnSpLocks/>
            <a:stCxn id="25" idx="3"/>
            <a:endCxn id="22" idx="1"/>
          </p:cNvCxnSpPr>
          <p:nvPr/>
        </p:nvCxnSpPr>
        <p:spPr>
          <a:xfrm>
            <a:off x="7205512" y="4070047"/>
            <a:ext cx="438662" cy="1782545"/>
          </a:xfrm>
          <a:prstGeom prst="line">
            <a:avLst/>
          </a:prstGeom>
        </p:spPr>
        <p:style>
          <a:lnRef idx="1">
            <a:schemeClr val="accent1"/>
          </a:lnRef>
          <a:fillRef idx="0">
            <a:schemeClr val="accent1"/>
          </a:fillRef>
          <a:effectRef idx="0">
            <a:schemeClr val="accent1"/>
          </a:effectRef>
          <a:fontRef idx="minor">
            <a:schemeClr val="tx1"/>
          </a:fontRef>
        </p:style>
      </p:cxnSp>
      <p:sp>
        <p:nvSpPr>
          <p:cNvPr id="59" name="Title 1">
            <a:extLst>
              <a:ext uri="{FF2B5EF4-FFF2-40B4-BE49-F238E27FC236}">
                <a16:creationId xmlns:a16="http://schemas.microsoft.com/office/drawing/2014/main" id="{658ED099-6D7D-4C0B-AAD7-30C563FE333E}"/>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Pricing strategies</a:t>
            </a:r>
          </a:p>
        </p:txBody>
      </p:sp>
      <p:pic>
        <p:nvPicPr>
          <p:cNvPr id="60" name="Picture 2" descr="untitled4">
            <a:extLst>
              <a:ext uri="{FF2B5EF4-FFF2-40B4-BE49-F238E27FC236}">
                <a16:creationId xmlns:a16="http://schemas.microsoft.com/office/drawing/2014/main" id="{D6846390-74D2-4563-BB2E-14B5553C9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556418"/>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673084" y="1745897"/>
            <a:ext cx="10972800" cy="4780247"/>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Developing price strategies involves: </a:t>
            </a:r>
          </a:p>
          <a:p>
            <a:pPr marL="0" indent="0" algn="just">
              <a:spcBef>
                <a:spcPts val="0"/>
              </a:spcBef>
              <a:buNone/>
            </a:pPr>
            <a:r>
              <a:rPr lang="en-US" b="1" dirty="0">
                <a:latin typeface="Arial" panose="020B0604020202020204" pitchFamily="34" charset="0"/>
                <a:cs typeface="Arial" panose="020B0604020202020204" pitchFamily="34" charset="0"/>
              </a:rPr>
              <a:t>Identifying price objectives</a:t>
            </a:r>
            <a:r>
              <a:rPr lang="en-US" dirty="0">
                <a:latin typeface="Arial" panose="020B0604020202020204" pitchFamily="34" charset="0"/>
                <a:cs typeface="Arial" panose="020B0604020202020204" pitchFamily="34" charset="0"/>
              </a:rPr>
              <a:t>:</a:t>
            </a:r>
          </a:p>
          <a:p>
            <a:pPr marL="479425" indent="-214313" algn="just">
              <a:spcBef>
                <a:spcPts val="0"/>
              </a:spcBef>
            </a:pPr>
            <a:r>
              <a:rPr lang="en-US" sz="2400" dirty="0">
                <a:latin typeface="Arial" panose="020B0604020202020204" pitchFamily="34" charset="0"/>
                <a:cs typeface="Arial" panose="020B0604020202020204" pitchFamily="34" charset="0"/>
              </a:rPr>
              <a:t>Build or maintain an image. </a:t>
            </a:r>
          </a:p>
          <a:p>
            <a:pPr marL="479425"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Increase sales volume (quantity). </a:t>
            </a:r>
          </a:p>
          <a:p>
            <a:pPr marL="479425"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Obtain or expand a market share. </a:t>
            </a:r>
          </a:p>
          <a:p>
            <a:pPr marL="479425"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Maximize profits. </a:t>
            </a:r>
          </a:p>
          <a:p>
            <a:pPr marL="0" indent="0" algn="just">
              <a:spcBef>
                <a:spcPts val="0"/>
              </a:spcBef>
              <a:buNone/>
            </a:pPr>
            <a:r>
              <a:rPr lang="en-US" b="1" dirty="0">
                <a:latin typeface="Arial" panose="020B0604020202020204" pitchFamily="34" charset="0"/>
                <a:cs typeface="Arial" panose="020B0604020202020204" pitchFamily="34" charset="0"/>
              </a:rPr>
              <a:t>Selecting a basic price strategy</a:t>
            </a:r>
            <a:r>
              <a:rPr lang="en-US" dirty="0">
                <a:latin typeface="Arial" panose="020B0604020202020204" pitchFamily="34" charset="0"/>
                <a:cs typeface="Arial" panose="020B0604020202020204" pitchFamily="34" charset="0"/>
              </a:rPr>
              <a:t>:</a:t>
            </a:r>
          </a:p>
          <a:p>
            <a:pPr marL="568325" lvl="1" indent="-303213"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Demand-based.</a:t>
            </a:r>
          </a:p>
          <a:p>
            <a:pPr marL="568325" lvl="1" indent="-303213"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Competition-based.</a:t>
            </a:r>
          </a:p>
          <a:p>
            <a:pPr marL="568325" lvl="1" indent="-303213"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Cost-based.</a:t>
            </a:r>
          </a:p>
          <a:p>
            <a:pPr marL="0" algn="just">
              <a:spcBef>
                <a:spcPts val="0"/>
              </a:spcBef>
            </a:pPr>
            <a:r>
              <a:rPr lang="en-US" b="1" dirty="0">
                <a:latin typeface="Arial" panose="020B0604020202020204" pitchFamily="34" charset="0"/>
                <a:cs typeface="Arial" panose="020B0604020202020204" pitchFamily="34" charset="0"/>
              </a:rPr>
              <a:t>Making price adjustments</a:t>
            </a:r>
            <a:r>
              <a:rPr lang="en-US" dirty="0">
                <a:latin typeface="Arial" panose="020B0604020202020204" pitchFamily="34" charset="0"/>
                <a:cs typeface="Arial" panose="020B0604020202020204" pitchFamily="34" charset="0"/>
              </a:rPr>
              <a:t>.</a:t>
            </a:r>
          </a:p>
          <a:p>
            <a:endParaRPr lang="en-US" dirty="0"/>
          </a:p>
        </p:txBody>
      </p:sp>
      <p:pic>
        <p:nvPicPr>
          <p:cNvPr id="8"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918" y="822697"/>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F535440C-89E9-493F-BD38-52D7A351DFA3}"/>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Developing price strategies</a:t>
            </a:r>
          </a:p>
        </p:txBody>
      </p:sp>
      <p:pic>
        <p:nvPicPr>
          <p:cNvPr id="7" name="Картина 6" descr="Картина, която съдържа текст&#10;&#10;Описанието е генерирано автоматично">
            <a:extLst>
              <a:ext uri="{FF2B5EF4-FFF2-40B4-BE49-F238E27FC236}">
                <a16:creationId xmlns:a16="http://schemas.microsoft.com/office/drawing/2014/main" id="{1E94A69A-1001-402E-9C52-56450D588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1937041"/>
            <a:ext cx="5333860" cy="3233769"/>
          </a:xfrm>
          <a:prstGeom prst="rect">
            <a:avLst/>
          </a:prstGeom>
        </p:spPr>
      </p:pic>
    </p:spTree>
    <p:extLst>
      <p:ext uri="{BB962C8B-B14F-4D97-AF65-F5344CB8AC3E}">
        <p14:creationId xmlns:p14="http://schemas.microsoft.com/office/powerpoint/2010/main" val="3872139517"/>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D389DA2C-2EFD-444A-9AF7-65AA0707D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1700808"/>
            <a:ext cx="4065917" cy="2736304"/>
          </a:xfrm>
          <a:prstGeom prst="rect">
            <a:avLst/>
          </a:prstGeom>
        </p:spPr>
      </p:pic>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95400" y="2060848"/>
            <a:ext cx="10972800" cy="4487517"/>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To determine place strategies you should decide: </a:t>
            </a:r>
          </a:p>
          <a:p>
            <a:pPr marL="354013" indent="-354013" algn="just">
              <a:spcBef>
                <a:spcPts val="0"/>
              </a:spcBef>
            </a:pPr>
            <a:r>
              <a:rPr lang="en-US" dirty="0">
                <a:latin typeface="Arial" panose="020B0604020202020204" pitchFamily="34" charset="0"/>
                <a:cs typeface="Arial" panose="020B0604020202020204" pitchFamily="34" charset="0"/>
              </a:rPr>
              <a:t>What distribution channels to use.</a:t>
            </a:r>
          </a:p>
          <a:p>
            <a:pPr marL="354013" indent="-354013" algn="just">
              <a:spcBef>
                <a:spcPts val="0"/>
              </a:spcBef>
            </a:pPr>
            <a:r>
              <a:rPr lang="en-US" dirty="0">
                <a:latin typeface="Arial" panose="020B0604020202020204" pitchFamily="34" charset="0"/>
                <a:cs typeface="Arial" panose="020B0604020202020204" pitchFamily="34" charset="0"/>
              </a:rPr>
              <a:t>Where and when you will sell your products. </a:t>
            </a:r>
          </a:p>
          <a:p>
            <a:pPr marL="354013" indent="-354013" algn="just">
              <a:spcBef>
                <a:spcPts val="0"/>
              </a:spcBef>
            </a:pPr>
            <a:r>
              <a:rPr lang="en-US" dirty="0">
                <a:latin typeface="Arial" panose="020B0604020202020204" pitchFamily="34" charset="0"/>
                <a:cs typeface="Arial" panose="020B0604020202020204" pitchFamily="34" charset="0"/>
              </a:rPr>
              <a:t>How you will transport and store them.</a:t>
            </a:r>
            <a:endParaRPr lang="en-US" b="1" dirty="0">
              <a:latin typeface="Arial" panose="020B0604020202020204" pitchFamily="34" charset="0"/>
              <a:cs typeface="Arial" panose="020B0604020202020204" pitchFamily="34" charset="0"/>
            </a:endParaRPr>
          </a:p>
          <a:p>
            <a:pPr marL="0" indent="0" algn="just">
              <a:spcBef>
                <a:spcPts val="0"/>
              </a:spcBef>
              <a:buNone/>
            </a:pPr>
            <a:r>
              <a:rPr lang="en-US" dirty="0">
                <a:latin typeface="Arial" panose="020B0604020202020204" pitchFamily="34" charset="0"/>
                <a:cs typeface="Arial" panose="020B0604020202020204" pitchFamily="34" charset="0"/>
              </a:rPr>
              <a:t>Examples:</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Choosing an excellent location for a physical store.</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Determining the days and hours when customers are most likely to shop.</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Providing an easy-to-use Website that customers can access any time, from any location.</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Taking orders via a toll-free telephone number, with operators standing by 24 hours a day.</a:t>
            </a:r>
          </a:p>
        </p:txBody>
      </p:sp>
      <p:sp>
        <p:nvSpPr>
          <p:cNvPr id="5" name="Title 1">
            <a:extLst>
              <a:ext uri="{FF2B5EF4-FFF2-40B4-BE49-F238E27FC236}">
                <a16:creationId xmlns:a16="http://schemas.microsoft.com/office/drawing/2014/main" id="{E8890E79-E287-4227-8207-7A7963848737}"/>
              </a:ext>
            </a:extLst>
          </p:cNvPr>
          <p:cNvSpPr txBox="1">
            <a:spLocks/>
          </p:cNvSpPr>
          <p:nvPr/>
        </p:nvSpPr>
        <p:spPr bwMode="auto">
          <a:xfrm>
            <a:off x="695400" y="1328211"/>
            <a:ext cx="9217024"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Place strategies. Distribution. Where and when will you sell?</a:t>
            </a:r>
          </a:p>
        </p:txBody>
      </p:sp>
    </p:spTree>
    <p:extLst>
      <p:ext uri="{BB962C8B-B14F-4D97-AF65-F5344CB8AC3E}">
        <p14:creationId xmlns:p14="http://schemas.microsoft.com/office/powerpoint/2010/main" val="2601210626"/>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p:cNvPicPr>
            <a:picLocks noChangeAspect="1"/>
          </p:cNvPicPr>
          <p:nvPr/>
        </p:nvPicPr>
        <p:blipFill rotWithShape="1">
          <a:blip r:embed="rId2">
            <a:extLst>
              <a:ext uri="{28A0092B-C50C-407E-A947-70E740481C1C}">
                <a14:useLocalDpi xmlns:a14="http://schemas.microsoft.com/office/drawing/2010/main" val="0"/>
              </a:ext>
            </a:extLst>
          </a:blip>
          <a:srcRect l="24587" r="24101"/>
          <a:stretch/>
        </p:blipFill>
        <p:spPr>
          <a:xfrm>
            <a:off x="8544272" y="1340768"/>
            <a:ext cx="3456385" cy="5052063"/>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73084" y="1745897"/>
            <a:ext cx="7871187" cy="4137028"/>
          </a:xfrm>
        </p:spPr>
        <p:txBody>
          <a:bodyPr/>
          <a:lstStyle/>
          <a:p>
            <a:pPr marL="0" indent="0">
              <a:buNone/>
            </a:pPr>
            <a:r>
              <a:rPr lang="en-US" b="1" dirty="0">
                <a:latin typeface="Arial" panose="020B0604020202020204" pitchFamily="34" charset="0"/>
                <a:cs typeface="Arial" panose="020B0604020202020204" pitchFamily="34" charset="0"/>
              </a:rPr>
              <a:t>AIDA </a:t>
            </a:r>
            <a:r>
              <a:rPr lang="en-US" dirty="0">
                <a:latin typeface="Arial" panose="020B0604020202020204" pitchFamily="34" charset="0"/>
                <a:cs typeface="Arial" panose="020B0604020202020204" pitchFamily="34" charset="0"/>
              </a:rPr>
              <a:t>is a popular communication model used by companies to plan, create, and manage their promotions.</a:t>
            </a:r>
            <a:endParaRPr lang="en-US" b="1"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Attention, making customer aware of the product. </a:t>
            </a:r>
          </a:p>
          <a:p>
            <a:pPr algn="just">
              <a:spcBef>
                <a:spcPts val="0"/>
              </a:spcBef>
            </a:pPr>
            <a:r>
              <a:rPr lang="en-US" dirty="0">
                <a:latin typeface="Arial" panose="020B0604020202020204" pitchFamily="34" charset="0"/>
                <a:cs typeface="Arial" panose="020B0604020202020204" pitchFamily="34" charset="0"/>
              </a:rPr>
              <a:t>Interest, providing information about the advantages </a:t>
            </a:r>
            <a:r>
              <a:rPr lang="en-US" sz="2400" dirty="0">
                <a:latin typeface="Arial" panose="020B0604020202020204" pitchFamily="34" charset="0"/>
                <a:cs typeface="Arial" panose="020B0604020202020204" pitchFamily="34" charset="0"/>
              </a:rPr>
              <a:t>and benefits.</a:t>
            </a:r>
            <a:endParaRPr lang="en-US" dirty="0">
              <a:latin typeface="Arial" panose="020B0604020202020204" pitchFamily="34" charset="0"/>
              <a:cs typeface="Arial" panose="020B0604020202020204" pitchFamily="34" charset="0"/>
            </a:endParaRPr>
          </a:p>
          <a:p>
            <a:pPr algn="just">
              <a:spcBef>
                <a:spcPts val="0"/>
              </a:spcBef>
            </a:pPr>
            <a:r>
              <a:rPr lang="en-US" sz="2400" dirty="0">
                <a:latin typeface="Arial" panose="020B0604020202020204" pitchFamily="34" charset="0"/>
                <a:cs typeface="Arial" panose="020B0604020202020204" pitchFamily="34" charset="0"/>
              </a:rPr>
              <a:t>Desire, generate desire by convincing that product will meet customer's need.</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Action, making it as easy as possible for customer to make the purchase.</a:t>
            </a:r>
            <a:endParaRPr lang="bg-BG" sz="2400" dirty="0">
              <a:latin typeface="Arial" panose="020B0604020202020204" pitchFamily="34" charset="0"/>
              <a:cs typeface="Arial" panose="020B0604020202020204" pitchFamily="34" charset="0"/>
            </a:endParaRPr>
          </a:p>
          <a:p>
            <a:pPr algn="just">
              <a:tabLst>
                <a:tab pos="4752975" algn="r"/>
                <a:tab pos="9601200" algn="ctr"/>
              </a:tabLst>
            </a:pPr>
            <a:endParaRPr lang="en-GB" b="1"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ED967B4-799C-4DB3-A20E-5CA29E31C5B1}"/>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Promotion</a:t>
            </a:r>
          </a:p>
        </p:txBody>
      </p:sp>
    </p:spTree>
    <p:extLst>
      <p:ext uri="{BB962C8B-B14F-4D97-AF65-F5344CB8AC3E}">
        <p14:creationId xmlns:p14="http://schemas.microsoft.com/office/powerpoint/2010/main" val="668941168"/>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6">
            <a:extLst>
              <a:ext uri="{FF2B5EF4-FFF2-40B4-BE49-F238E27FC236}">
                <a16:creationId xmlns:a16="http://schemas.microsoft.com/office/drawing/2014/main" id="{57F9E41B-BBF0-4FF6-95B8-1DA08DBF4D5D}"/>
              </a:ext>
            </a:extLst>
          </p:cNvPr>
          <p:cNvSpPr txBox="1">
            <a:spLocks/>
          </p:cNvSpPr>
          <p:nvPr/>
        </p:nvSpPr>
        <p:spPr>
          <a:xfrm>
            <a:off x="695400" y="1745897"/>
            <a:ext cx="10978512" cy="3485956"/>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pPr>
            <a:r>
              <a:rPr lang="en-US">
                <a:latin typeface="Arial" panose="020B0604020202020204" pitchFamily="34" charset="0"/>
                <a:cs typeface="Arial" panose="020B0604020202020204" pitchFamily="34" charset="0"/>
              </a:rPr>
              <a:t>We use promotion to build a favorable awareness about our product and influence people to buy it.</a:t>
            </a:r>
          </a:p>
          <a:p>
            <a:pPr algn="just">
              <a:spcBef>
                <a:spcPts val="0"/>
              </a:spcBef>
            </a:pPr>
            <a:r>
              <a:rPr lang="en-US">
                <a:latin typeface="Arial" panose="020B0604020202020204" pitchFamily="34" charset="0"/>
                <a:cs typeface="Arial" panose="020B0604020202020204" pitchFamily="34" charset="0"/>
              </a:rPr>
              <a:t>Elements of a promotional mix:</a:t>
            </a:r>
          </a:p>
          <a:p>
            <a:pPr indent="-342900" algn="just">
              <a:spcBef>
                <a:spcPts val="600"/>
              </a:spcBef>
            </a:pPr>
            <a:r>
              <a:rPr lang="en-US">
                <a:latin typeface="Arial" panose="020B0604020202020204" pitchFamily="34" charset="0"/>
                <a:cs typeface="Arial" panose="020B0604020202020204" pitchFamily="34" charset="0"/>
              </a:rPr>
              <a:t>Advertising;</a:t>
            </a:r>
          </a:p>
          <a:p>
            <a:pPr indent="-342900" algn="just">
              <a:spcBef>
                <a:spcPts val="0"/>
              </a:spcBef>
            </a:pPr>
            <a:r>
              <a:rPr lang="en-US">
                <a:latin typeface="Arial" panose="020B0604020202020204" pitchFamily="34" charset="0"/>
                <a:cs typeface="Arial" panose="020B0604020202020204" pitchFamily="34" charset="0"/>
              </a:rPr>
              <a:t>Visual merchandising;</a:t>
            </a:r>
          </a:p>
          <a:p>
            <a:pPr indent="-342900" algn="just">
              <a:spcBef>
                <a:spcPts val="0"/>
              </a:spcBef>
            </a:pPr>
            <a:r>
              <a:rPr lang="en-US">
                <a:latin typeface="Arial" panose="020B0604020202020204" pitchFamily="34" charset="0"/>
                <a:cs typeface="Arial" panose="020B0604020202020204" pitchFamily="34" charset="0"/>
              </a:rPr>
              <a:t>Public relations (PR);</a:t>
            </a:r>
          </a:p>
          <a:p>
            <a:pPr indent="-342900" algn="just">
              <a:spcBef>
                <a:spcPts val="0"/>
              </a:spcBef>
            </a:pPr>
            <a:r>
              <a:rPr lang="en-US">
                <a:latin typeface="Arial" panose="020B0604020202020204" pitchFamily="34" charset="0"/>
                <a:cs typeface="Arial" panose="020B0604020202020204" pitchFamily="34" charset="0"/>
              </a:rPr>
              <a:t>Publicity;</a:t>
            </a:r>
          </a:p>
          <a:p>
            <a:pPr indent="-342900" algn="just">
              <a:spcBef>
                <a:spcPts val="0"/>
              </a:spcBef>
            </a:pPr>
            <a:r>
              <a:rPr lang="en-US">
                <a:latin typeface="Arial" panose="020B0604020202020204" pitchFamily="34" charset="0"/>
                <a:cs typeface="Arial" panose="020B0604020202020204" pitchFamily="34" charset="0"/>
              </a:rPr>
              <a:t>Personal selling;</a:t>
            </a:r>
          </a:p>
          <a:p>
            <a:pPr indent="-342900" algn="just">
              <a:spcBef>
                <a:spcPts val="0"/>
              </a:spcBef>
            </a:pPr>
            <a:r>
              <a:rPr lang="en-US">
                <a:latin typeface="Arial" panose="020B0604020202020204" pitchFamily="34" charset="0"/>
                <a:cs typeface="Arial" panose="020B0604020202020204" pitchFamily="34" charset="0"/>
              </a:rPr>
              <a:t>Sales promotion.</a:t>
            </a:r>
            <a:endParaRPr lang="en-US" dirty="0">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C584710A-67A0-47AC-B1C2-63556A2E46B9}"/>
              </a:ext>
            </a:extLst>
          </p:cNvPr>
          <p:cNvPicPr>
            <a:picLocks noChangeAspect="1"/>
          </p:cNvPicPr>
          <p:nvPr/>
        </p:nvPicPr>
        <p:blipFill>
          <a:blip r:embed="rId3"/>
          <a:stretch>
            <a:fillRect/>
          </a:stretch>
        </p:blipFill>
        <p:spPr>
          <a:xfrm>
            <a:off x="5519936" y="2492896"/>
            <a:ext cx="6238875" cy="3143250"/>
          </a:xfrm>
          <a:prstGeom prst="rect">
            <a:avLst/>
          </a:prstGeom>
        </p:spPr>
      </p:pic>
      <p:sp>
        <p:nvSpPr>
          <p:cNvPr id="6" name="Title 1">
            <a:extLst>
              <a:ext uri="{FF2B5EF4-FFF2-40B4-BE49-F238E27FC236}">
                <a16:creationId xmlns:a16="http://schemas.microsoft.com/office/drawing/2014/main" id="{9C7E64E0-0188-4229-82FB-42A23EAFD2D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Promotional mix</a:t>
            </a:r>
          </a:p>
        </p:txBody>
      </p:sp>
    </p:spTree>
    <p:extLst>
      <p:ext uri="{BB962C8B-B14F-4D97-AF65-F5344CB8AC3E}">
        <p14:creationId xmlns:p14="http://schemas.microsoft.com/office/powerpoint/2010/main" val="1734092564"/>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85679" y="1745897"/>
            <a:ext cx="10972800" cy="4137028"/>
          </a:xfrm>
        </p:spPr>
        <p:txBody>
          <a:bodyPr/>
          <a:lstStyle/>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Advertising/ commercials.	</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B2C and B2B sales.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Direct marketing.</a:t>
            </a:r>
          </a:p>
          <a:p>
            <a:pPr lvl="1"/>
            <a:endParaRPr lang="en-US"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авоъгълник 4"/>
          <p:cNvSpPr/>
          <p:nvPr/>
        </p:nvSpPr>
        <p:spPr>
          <a:xfrm>
            <a:off x="7109003" y="6021517"/>
            <a:ext cx="3476273" cy="369332"/>
          </a:xfrm>
          <a:prstGeom prst="rect">
            <a:avLst/>
          </a:prstGeom>
        </p:spPr>
        <p:txBody>
          <a:bodyPr wrap="none">
            <a:spAutoFit/>
          </a:bodyPr>
          <a:lstStyle/>
          <a:p>
            <a:r>
              <a:rPr lang="bg-BG" dirty="0">
                <a:hlinkClick r:id="rId3"/>
              </a:rPr>
              <a:t>https://youtu.be/UIwTZDJMwyY</a:t>
            </a:r>
            <a:r>
              <a:rPr lang="en-US" dirty="0"/>
              <a:t> </a:t>
            </a:r>
            <a:endParaRPr lang="bg-BG" dirty="0"/>
          </a:p>
        </p:txBody>
      </p:sp>
      <p:pic>
        <p:nvPicPr>
          <p:cNvPr id="6" name="Картина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4953" y="1971125"/>
            <a:ext cx="3055223" cy="3819029"/>
          </a:xfrm>
          <a:prstGeom prst="rect">
            <a:avLst/>
          </a:prstGeom>
        </p:spPr>
      </p:pic>
      <p:pic>
        <p:nvPicPr>
          <p:cNvPr id="9" name="Картина 8"/>
          <p:cNvPicPr>
            <a:picLocks noChangeAspect="1"/>
          </p:cNvPicPr>
          <p:nvPr/>
        </p:nvPicPr>
        <p:blipFill rotWithShape="1">
          <a:blip r:embed="rId5" cstate="print">
            <a:extLst>
              <a:ext uri="{28A0092B-C50C-407E-A947-70E740481C1C}">
                <a14:useLocalDpi xmlns:a14="http://schemas.microsoft.com/office/drawing/2010/main" val="0"/>
              </a:ext>
            </a:extLst>
          </a:blip>
          <a:srcRect t="1319" b="1483"/>
          <a:stretch/>
        </p:blipFill>
        <p:spPr>
          <a:xfrm>
            <a:off x="5990187" y="1971125"/>
            <a:ext cx="2620996" cy="3821377"/>
          </a:xfrm>
          <a:prstGeom prst="rect">
            <a:avLst/>
          </a:prstGeom>
        </p:spPr>
      </p:pic>
      <p:pic>
        <p:nvPicPr>
          <p:cNvPr id="10" name="Картина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00" y="3784010"/>
            <a:ext cx="4286250" cy="1066800"/>
          </a:xfrm>
          <a:prstGeom prst="rect">
            <a:avLst/>
          </a:prstGeom>
        </p:spPr>
      </p:pic>
      <p:sp>
        <p:nvSpPr>
          <p:cNvPr id="11" name="Title 1">
            <a:extLst>
              <a:ext uri="{FF2B5EF4-FFF2-40B4-BE49-F238E27FC236}">
                <a16:creationId xmlns:a16="http://schemas.microsoft.com/office/drawing/2014/main" id="{8AB6504E-B81A-47C5-8D1D-365724F5CEA3}"/>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T&amp;C communications</a:t>
            </a:r>
          </a:p>
        </p:txBody>
      </p:sp>
    </p:spTree>
    <p:extLst>
      <p:ext uri="{BB962C8B-B14F-4D97-AF65-F5344CB8AC3E}">
        <p14:creationId xmlns:p14="http://schemas.microsoft.com/office/powerpoint/2010/main" val="1679655048"/>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9C378FD5-3791-4A05-8DD8-A6F7E20845A5}"/>
              </a:ext>
            </a:extLst>
          </p:cNvPr>
          <p:cNvPicPr>
            <a:picLocks noChangeAspect="1"/>
          </p:cNvPicPr>
          <p:nvPr/>
        </p:nvPicPr>
        <p:blipFill rotWithShape="1">
          <a:blip r:embed="rId2">
            <a:extLst>
              <a:ext uri="{28A0092B-C50C-407E-A947-70E740481C1C}">
                <a14:useLocalDpi xmlns:a14="http://schemas.microsoft.com/office/drawing/2010/main" val="0"/>
              </a:ext>
            </a:extLst>
          </a:blip>
          <a:srcRect r="10678"/>
          <a:stretch/>
        </p:blipFill>
        <p:spPr>
          <a:xfrm>
            <a:off x="6096000" y="1745897"/>
            <a:ext cx="6052122" cy="450912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Marketing definition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6052122" cy="3168056"/>
          </a:xfrm>
        </p:spPr>
        <p:txBody>
          <a:bodyPr/>
          <a:lstStyle/>
          <a:p>
            <a:pPr marL="0" lvl="1" indent="0" algn="just">
              <a:spcBef>
                <a:spcPts val="0"/>
              </a:spcBef>
              <a:buNone/>
            </a:pPr>
            <a:r>
              <a:rPr lang="en-US" sz="2400" b="1" dirty="0">
                <a:latin typeface="Arial" panose="020B0604020202020204" pitchFamily="34" charset="0"/>
                <a:cs typeface="Arial" panose="020B0604020202020204" pitchFamily="34" charset="0"/>
              </a:rPr>
              <a:t>Marketing</a:t>
            </a:r>
            <a:r>
              <a:rPr lang="en-US" sz="2400" dirty="0">
                <a:latin typeface="Arial" panose="020B0604020202020204" pitchFamily="34" charset="0"/>
                <a:cs typeface="Arial" panose="020B0604020202020204" pitchFamily="34" charset="0"/>
              </a:rPr>
              <a:t> is a societal process by which individuals and groups obtain what they need and want through creating, offering, and freely exchanging products and services </a:t>
            </a:r>
            <a:r>
              <a:rPr lang="en-GB" sz="2400" dirty="0">
                <a:latin typeface="Arial" panose="020B0604020202020204" pitchFamily="34" charset="0"/>
                <a:cs typeface="Arial" panose="020B0604020202020204" pitchFamily="34" charset="0"/>
              </a:rPr>
              <a:t>of value with others. </a:t>
            </a:r>
            <a:r>
              <a:rPr lang="en-US" sz="2400" dirty="0">
                <a:latin typeface="Arial" panose="020B0604020202020204" pitchFamily="34" charset="0"/>
                <a:cs typeface="Arial" panose="020B0604020202020204" pitchFamily="34" charset="0"/>
              </a:rPr>
              <a:t>Philip Kotler</a:t>
            </a:r>
          </a:p>
          <a:p>
            <a:pPr marL="0" lvl="1" indent="0" algn="just">
              <a:spcBef>
                <a:spcPts val="1200"/>
              </a:spcBef>
              <a:buNone/>
            </a:pPr>
            <a:r>
              <a:rPr lang="en-US" sz="2400" dirty="0">
                <a:latin typeface="Arial" panose="020B0604020202020204" pitchFamily="34" charset="0"/>
                <a:cs typeface="Arial" panose="020B0604020202020204" pitchFamily="34" charset="0"/>
              </a:rPr>
              <a:t>Marketing is the process of planning and executing the conception, pricing, promotion, and distribution of ideas, goods, and services to create exchanges that satisfy individual and organizational </a:t>
            </a:r>
            <a:r>
              <a:rPr lang="en-GB" sz="2400" dirty="0">
                <a:latin typeface="Arial" panose="020B0604020202020204" pitchFamily="34" charset="0"/>
                <a:cs typeface="Arial" panose="020B0604020202020204" pitchFamily="34" charset="0"/>
              </a:rPr>
              <a:t>goals. </a:t>
            </a:r>
            <a:r>
              <a:rPr lang="en-US" sz="2400" dirty="0">
                <a:latin typeface="Arial" panose="020B0604020202020204" pitchFamily="34" charset="0"/>
                <a:cs typeface="Arial" panose="020B0604020202020204" pitchFamily="34" charset="0"/>
              </a:rPr>
              <a:t>American Marketing Association</a:t>
            </a:r>
            <a:endParaRPr lang="en-GB" sz="2400" dirty="0">
              <a:latin typeface="Arial" panose="020B0604020202020204" pitchFamily="34" charset="0"/>
              <a:cs typeface="Arial" panose="020B0604020202020204" pitchFamily="34" charset="0"/>
            </a:endParaRP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427300"/>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Картина 9" descr="Картина, която съдържа текст, знак, аксесоар&#10;&#10;Описанието е генерирано автоматично">
            <a:extLst>
              <a:ext uri="{FF2B5EF4-FFF2-40B4-BE49-F238E27FC236}">
                <a16:creationId xmlns:a16="http://schemas.microsoft.com/office/drawing/2014/main" id="{3A5DF35C-B46E-4FB3-B1C3-90E246E5BC96}"/>
              </a:ext>
            </a:extLst>
          </p:cNvPr>
          <p:cNvPicPr>
            <a:picLocks noChangeAspect="1"/>
          </p:cNvPicPr>
          <p:nvPr/>
        </p:nvPicPr>
        <p:blipFill rotWithShape="1">
          <a:blip r:embed="rId2">
            <a:extLst>
              <a:ext uri="{28A0092B-C50C-407E-A947-70E740481C1C}">
                <a14:useLocalDpi xmlns:a14="http://schemas.microsoft.com/office/drawing/2010/main" val="0"/>
              </a:ext>
            </a:extLst>
          </a:blip>
          <a:srcRect b="7732"/>
          <a:stretch/>
        </p:blipFill>
        <p:spPr>
          <a:xfrm>
            <a:off x="7824192" y="2564904"/>
            <a:ext cx="4448417" cy="4104456"/>
          </a:xfrm>
          <a:prstGeom prst="rect">
            <a:avLst/>
          </a:prstGeom>
        </p:spPr>
      </p:pic>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ED967B4-799C-4DB3-A20E-5CA29E31C5B1}"/>
              </a:ext>
            </a:extLst>
          </p:cNvPr>
          <p:cNvSpPr txBox="1">
            <a:spLocks/>
          </p:cNvSpPr>
          <p:nvPr/>
        </p:nvSpPr>
        <p:spPr bwMode="auto">
          <a:xfrm>
            <a:off x="609600" y="1097182"/>
            <a:ext cx="90940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endParaRPr lang="en-US" sz="28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550795" y="1772303"/>
            <a:ext cx="11090410" cy="4451762"/>
          </a:xfrm>
        </p:spPr>
        <p:txBody>
          <a:bodyPr/>
          <a:lstStyle/>
          <a:p>
            <a:pPr marL="0" indent="0" algn="just">
              <a:spcBef>
                <a:spcPts val="0"/>
              </a:spcBef>
              <a:buNone/>
            </a:pPr>
            <a:r>
              <a:rPr lang="en-US" sz="2200" dirty="0">
                <a:latin typeface="Arial" panose="020B0604020202020204" pitchFamily="34" charset="0"/>
                <a:cs typeface="Arial" panose="020B0604020202020204" pitchFamily="34" charset="0"/>
              </a:rPr>
              <a:t>A promotional plan for a new T&amp;C business must take into consideration three stages of a business startup:</a:t>
            </a:r>
          </a:p>
          <a:p>
            <a:pPr algn="just">
              <a:spcBef>
                <a:spcPts val="0"/>
              </a:spcBef>
            </a:pPr>
            <a:r>
              <a:rPr lang="en-US" sz="2200" b="1" dirty="0">
                <a:latin typeface="Arial" panose="020B0604020202020204" pitchFamily="34" charset="0"/>
                <a:cs typeface="Arial" panose="020B0604020202020204" pitchFamily="34" charset="0"/>
              </a:rPr>
              <a:t>What promotions are needed before the business is opened?</a:t>
            </a:r>
          </a:p>
          <a:p>
            <a:pPr marL="0" indent="265113" algn="just">
              <a:spcBef>
                <a:spcPts val="0"/>
              </a:spcBef>
              <a:buNone/>
            </a:pPr>
            <a:r>
              <a:rPr lang="en-US" sz="2200" dirty="0">
                <a:latin typeface="Arial" panose="020B0604020202020204" pitchFamily="34" charset="0"/>
                <a:cs typeface="Arial" panose="020B0604020202020204" pitchFamily="34" charset="0"/>
              </a:rPr>
              <a:t>Examples:</a:t>
            </a:r>
          </a:p>
          <a:p>
            <a:pPr marL="717550" lvl="1" indent="-363538"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Establishing a favorable business image.</a:t>
            </a:r>
          </a:p>
          <a:p>
            <a:pPr marL="717550" lvl="1" indent="-363538"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Educating your target market about the features and benefits of coming products.</a:t>
            </a:r>
          </a:p>
          <a:p>
            <a:pPr marL="717550" lvl="1" indent="-363538"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Creating an awareness of where and when you will be opening.</a:t>
            </a:r>
          </a:p>
          <a:p>
            <a:pPr algn="just">
              <a:spcBef>
                <a:spcPts val="0"/>
              </a:spcBef>
            </a:pPr>
            <a:r>
              <a:rPr lang="en-US" sz="2200" b="1" dirty="0">
                <a:latin typeface="Arial" panose="020B0604020202020204" pitchFamily="34" charset="0"/>
                <a:cs typeface="Arial" panose="020B0604020202020204" pitchFamily="34" charset="0"/>
              </a:rPr>
              <a:t>What promotional adjustments will need to be made when the new business is launched?</a:t>
            </a:r>
          </a:p>
          <a:p>
            <a:pPr marL="0" lvl="1" indent="265113" algn="just">
              <a:spcBef>
                <a:spcPts val="0"/>
              </a:spcBef>
              <a:buNone/>
            </a:pPr>
            <a:r>
              <a:rPr lang="en-US" sz="2200" dirty="0">
                <a:latin typeface="Arial" panose="020B0604020202020204" pitchFamily="34" charset="0"/>
                <a:cs typeface="Arial" panose="020B0604020202020204" pitchFamily="34" charset="0"/>
              </a:rPr>
              <a:t>Promotions to get people to try a product or service.</a:t>
            </a:r>
          </a:p>
          <a:p>
            <a:pPr algn="just">
              <a:spcBef>
                <a:spcPts val="0"/>
              </a:spcBef>
            </a:pPr>
            <a:r>
              <a:rPr lang="en-US" sz="2200" b="1" dirty="0">
                <a:latin typeface="Arial" panose="020B0604020202020204" pitchFamily="34" charset="0"/>
                <a:cs typeface="Arial" panose="020B0604020202020204" pitchFamily="34" charset="0"/>
              </a:rPr>
              <a:t>What ongoing promotional strategies are needed?</a:t>
            </a:r>
          </a:p>
          <a:p>
            <a:pPr marL="265113" indent="0" algn="just">
              <a:spcBef>
                <a:spcPts val="0"/>
              </a:spcBef>
              <a:buNone/>
            </a:pPr>
            <a:r>
              <a:rPr lang="en-US" sz="2200" dirty="0">
                <a:latin typeface="Arial" panose="020B0604020202020204" pitchFamily="34" charset="0"/>
                <a:cs typeface="Arial" panose="020B0604020202020204" pitchFamily="34" charset="0"/>
              </a:rPr>
              <a:t>Promotions for keeping current customers loyal. Include methods for measuring promotion effectiveness in your plan.</a:t>
            </a:r>
          </a:p>
          <a:p>
            <a:endParaRPr lang="en-US" dirty="0">
              <a:latin typeface="Arial" panose="020B0604020202020204" pitchFamily="34" charset="0"/>
              <a:cs typeface="Arial" panose="020B0604020202020204" pitchFamily="34" charset="0"/>
            </a:endParaRPr>
          </a:p>
        </p:txBody>
      </p:sp>
      <p:pic>
        <p:nvPicPr>
          <p:cNvPr id="8"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345" y="800459"/>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4659341D-974D-4C0E-A958-C20DE9C0649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Promotion. Developing a promotional plan</a:t>
            </a:r>
          </a:p>
        </p:txBody>
      </p:sp>
    </p:spTree>
    <p:extLst>
      <p:ext uri="{BB962C8B-B14F-4D97-AF65-F5344CB8AC3E}">
        <p14:creationId xmlns:p14="http://schemas.microsoft.com/office/powerpoint/2010/main" val="1681757309"/>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Картина 8" descr="Картина, която съдържа текст&#10;&#10;Описанието е генерирано автоматично">
            <a:extLst>
              <a:ext uri="{FF2B5EF4-FFF2-40B4-BE49-F238E27FC236}">
                <a16:creationId xmlns:a16="http://schemas.microsoft.com/office/drawing/2014/main" id="{185BB257-B7F9-4E4B-873E-FF7F0F987702}"/>
              </a:ext>
            </a:extLst>
          </p:cNvPr>
          <p:cNvPicPr>
            <a:picLocks noChangeAspect="1"/>
          </p:cNvPicPr>
          <p:nvPr/>
        </p:nvPicPr>
        <p:blipFill rotWithShape="1">
          <a:blip r:embed="rId3">
            <a:extLst>
              <a:ext uri="{28A0092B-C50C-407E-A947-70E740481C1C}">
                <a14:useLocalDpi xmlns:a14="http://schemas.microsoft.com/office/drawing/2010/main" val="0"/>
              </a:ext>
            </a:extLst>
          </a:blip>
          <a:srcRect l="7942"/>
          <a:stretch/>
        </p:blipFill>
        <p:spPr>
          <a:xfrm>
            <a:off x="3575720" y="3573016"/>
            <a:ext cx="5516450" cy="3172416"/>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17376" y="1582884"/>
            <a:ext cx="10972800" cy="4137028"/>
          </a:xfrm>
        </p:spPr>
        <p:txBody>
          <a:bodyPr/>
          <a:lstStyle/>
          <a:p>
            <a:pPr marL="0" lvl="1" indent="0" algn="just">
              <a:spcBef>
                <a:spcPts val="0"/>
              </a:spcBef>
              <a:buNone/>
            </a:pPr>
            <a:r>
              <a:rPr lang="en-US" sz="2400" i="1" dirty="0">
                <a:latin typeface="Arial" panose="020B0604020202020204" pitchFamily="34" charset="0"/>
                <a:cs typeface="Arial" panose="020B0604020202020204" pitchFamily="34" charset="0"/>
              </a:rPr>
              <a:t>E-marketing, Internet marketing, Web marketing, Online marketing</a:t>
            </a:r>
          </a:p>
          <a:p>
            <a:pPr marL="0" lvl="1" indent="0" algn="just">
              <a:spcBef>
                <a:spcPts val="600"/>
              </a:spcBef>
              <a:buNone/>
            </a:pPr>
            <a:r>
              <a:rPr lang="en-US" sz="2400" b="1" dirty="0">
                <a:latin typeface="Arial" panose="020B0604020202020204" pitchFamily="34" charset="0"/>
                <a:cs typeface="Arial" panose="020B0604020202020204" pitchFamily="34" charset="0"/>
              </a:rPr>
              <a:t>Digital marketing </a:t>
            </a:r>
            <a:r>
              <a:rPr lang="en-US" sz="2400" dirty="0">
                <a:latin typeface="Arial" panose="020B0604020202020204" pitchFamily="34" charset="0"/>
                <a:cs typeface="Arial" panose="020B0604020202020204" pitchFamily="34" charset="0"/>
              </a:rPr>
              <a:t>is the process of marketing a product or service using the Internet. It does not only include marketing on the Internet, but also includes marketing done via e-mail and wireless media. It uses a range of technologies to help connect businesses to their customers.</a:t>
            </a: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226CED4-5C0D-4A75-A06C-27B0939F89C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Digital marketing of T&amp;C business</a:t>
            </a:r>
          </a:p>
        </p:txBody>
      </p:sp>
    </p:spTree>
    <p:extLst>
      <p:ext uri="{BB962C8B-B14F-4D97-AF65-F5344CB8AC3E}">
        <p14:creationId xmlns:p14="http://schemas.microsoft.com/office/powerpoint/2010/main" val="3598007941"/>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09869" y="1745897"/>
            <a:ext cx="10972800" cy="4137028"/>
          </a:xfrm>
        </p:spPr>
        <p:txBody>
          <a:bodyPr/>
          <a:lstStyle/>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E-mail marketing </a:t>
            </a:r>
            <a:r>
              <a:rPr lang="en-US" sz="2400" dirty="0">
                <a:latin typeface="Arial" panose="020B0604020202020204" pitchFamily="34" charset="0"/>
                <a:cs typeface="Arial" panose="020B0604020202020204" pitchFamily="34" charset="0"/>
              </a:rPr>
              <a:t>- is probably the cheapest way to tell about your brand and products, but also one of the hardest, if you don’t know what you are doing. It requires people to subscribe to your mailing list</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Blog</a:t>
            </a:r>
            <a:r>
              <a:rPr lang="en-US" sz="2400" dirty="0">
                <a:latin typeface="Arial" panose="020B0604020202020204" pitchFamily="34" charset="0"/>
                <a:cs typeface="Arial" panose="020B0604020202020204" pitchFamily="34" charset="0"/>
              </a:rPr>
              <a:t> - since marketing tactics have changed from ‘trying-to-sell’ to ‘giving useful information’ (inbound marketing), blogs have become a part of marketing practices. </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Online marketing </a:t>
            </a:r>
            <a:r>
              <a:rPr lang="en-US" sz="2400" dirty="0">
                <a:latin typeface="Arial" panose="020B0604020202020204" pitchFamily="34" charset="0"/>
                <a:cs typeface="Arial" panose="020B0604020202020204" pitchFamily="34" charset="0"/>
              </a:rPr>
              <a:t>- the main information people seek for is address, phone number, opening hours and products. Consumers like to compare the findings and then make their purchasing decision based on the facts found online. It is crucial to have a website up and running.</a:t>
            </a:r>
          </a:p>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226CED4-5C0D-4A75-A06C-27B0939F89C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Digital marketing of T&amp;C business</a:t>
            </a:r>
          </a:p>
        </p:txBody>
      </p:sp>
    </p:spTree>
    <p:extLst>
      <p:ext uri="{BB962C8B-B14F-4D97-AF65-F5344CB8AC3E}">
        <p14:creationId xmlns:p14="http://schemas.microsoft.com/office/powerpoint/2010/main" val="2023282017"/>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D0CB0FD4-805F-44F4-86C1-74008F0C2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312" y="5269135"/>
            <a:ext cx="3048000" cy="1524000"/>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09869" y="1745897"/>
            <a:ext cx="10972800" cy="4137028"/>
          </a:xfrm>
        </p:spPr>
        <p:txBody>
          <a:bodyPr/>
          <a:lstStyle/>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Mobile marketing </a:t>
            </a:r>
            <a:r>
              <a:rPr lang="en-US" sz="2400" dirty="0">
                <a:latin typeface="Arial" panose="020B0604020202020204" pitchFamily="34" charset="0"/>
                <a:cs typeface="Arial" panose="020B0604020202020204" pitchFamily="34" charset="0"/>
              </a:rPr>
              <a:t>- brands are competing with hottest trends. Currently, most innovative labels offer apps and game-like experiences. Other stick to the basics and send simple text messages with offers. </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Word-of-mouth</a:t>
            </a:r>
            <a:r>
              <a:rPr lang="en-US" sz="2400" dirty="0">
                <a:latin typeface="Arial" panose="020B0604020202020204" pitchFamily="34" charset="0"/>
                <a:cs typeface="Arial" panose="020B0604020202020204" pitchFamily="34" charset="0"/>
              </a:rPr>
              <a:t> - making people talk about your brand and share experience is very important for the brand image, engagement and most of all, trust. Word-of-mouth - it is considered as the most valuable marketing method. </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Social media marketing </a:t>
            </a:r>
            <a:r>
              <a:rPr lang="en-US" sz="2400" dirty="0">
                <a:latin typeface="Arial" panose="020B0604020202020204" pitchFamily="34" charset="0"/>
                <a:cs typeface="Arial" panose="020B0604020202020204" pitchFamily="34" charset="0"/>
              </a:rPr>
              <a:t>- building online identity and gaining popularity takes years, but can be easily achieved with the help of social media. Do not expect to get hundreds of followers quickly, as only 49 a celebrity can gather thousands of followers when entering a new social media channel.</a:t>
            </a:r>
          </a:p>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226CED4-5C0D-4A75-A06C-27B0939F89C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Digital marketing of T&amp;C business</a:t>
            </a:r>
          </a:p>
        </p:txBody>
      </p:sp>
    </p:spTree>
    <p:extLst>
      <p:ext uri="{BB962C8B-B14F-4D97-AF65-F5344CB8AC3E}">
        <p14:creationId xmlns:p14="http://schemas.microsoft.com/office/powerpoint/2010/main" val="2637735712"/>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09869" y="1745897"/>
            <a:ext cx="10972800" cy="4137028"/>
          </a:xfrm>
        </p:spPr>
        <p:txBody>
          <a:bodyPr/>
          <a:lstStyle/>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YouTube and Live stream Video </a:t>
            </a:r>
            <a:r>
              <a:rPr lang="en-US" sz="2400" dirty="0">
                <a:latin typeface="Arial" panose="020B0604020202020204" pitchFamily="34" charset="0"/>
                <a:cs typeface="Arial" panose="020B0604020202020204" pitchFamily="34" charset="0"/>
              </a:rPr>
              <a:t>- making videos is not something new, but nowadays, it can be done almost by anyone and with a very little budget. There are many (even free) apps and software available that can be used to create a video, and some of the software have pre-made templates/layouts for making the video look a bit more interesting and professional. </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Events and expeditions.</a:t>
            </a: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9EFB1E7D-616C-480B-B5E0-1CA3D11BD99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Digital marketing of T&amp;C business</a:t>
            </a:r>
          </a:p>
        </p:txBody>
      </p:sp>
      <p:pic>
        <p:nvPicPr>
          <p:cNvPr id="5" name="Картина 4">
            <a:extLst>
              <a:ext uri="{FF2B5EF4-FFF2-40B4-BE49-F238E27FC236}">
                <a16:creationId xmlns:a16="http://schemas.microsoft.com/office/drawing/2014/main" id="{1489A6E4-4951-403B-BB57-E6E177EE4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919" y="3814411"/>
            <a:ext cx="6381750" cy="2857500"/>
          </a:xfrm>
          <a:prstGeom prst="rect">
            <a:avLst/>
          </a:prstGeom>
        </p:spPr>
      </p:pic>
    </p:spTree>
    <p:extLst>
      <p:ext uri="{BB962C8B-B14F-4D97-AF65-F5344CB8AC3E}">
        <p14:creationId xmlns:p14="http://schemas.microsoft.com/office/powerpoint/2010/main" val="1589885366"/>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700808"/>
            <a:ext cx="10972800" cy="4137028"/>
          </a:xfrm>
        </p:spPr>
        <p:txBody>
          <a:bodyPr/>
          <a:lstStyle/>
          <a:p>
            <a:pPr marL="342900" lvl="1" indent="0">
              <a:spcBef>
                <a:spcPts val="0"/>
              </a:spcBef>
              <a:buNone/>
            </a:pPr>
            <a:r>
              <a:rPr lang="en-US" sz="2400" dirty="0">
                <a:latin typeface="Arial" panose="020B0604020202020204" pitchFamily="34" charset="0"/>
                <a:cs typeface="Arial" panose="020B0604020202020204" pitchFamily="34" charset="0"/>
              </a:rPr>
              <a:t>Visitors: Social Media, Influencer Marketing &amp; Search Engines:</a:t>
            </a:r>
          </a:p>
          <a:p>
            <a:pPr lvl="2">
              <a:spcBef>
                <a:spcPts val="0"/>
              </a:spcBef>
            </a:pPr>
            <a:r>
              <a:rPr lang="en-US" sz="2400" dirty="0">
                <a:latin typeface="Arial" panose="020B0604020202020204" pitchFamily="34" charset="0"/>
                <a:cs typeface="Arial" panose="020B0604020202020204" pitchFamily="34" charset="0"/>
              </a:rPr>
              <a:t>Step 1: Set Profitable Goals from the Jump.</a:t>
            </a:r>
          </a:p>
          <a:p>
            <a:pPr lvl="2">
              <a:spcBef>
                <a:spcPts val="0"/>
              </a:spcBef>
            </a:pPr>
            <a:r>
              <a:rPr lang="en-US" sz="2400" dirty="0">
                <a:latin typeface="Arial" panose="020B0604020202020204" pitchFamily="34" charset="0"/>
                <a:cs typeface="Arial" panose="020B0604020202020204" pitchFamily="34" charset="0"/>
              </a:rPr>
              <a:t>Step 2: Consolidate Your Ad Account.</a:t>
            </a:r>
          </a:p>
          <a:p>
            <a:pPr lvl="2">
              <a:spcBef>
                <a:spcPts val="0"/>
              </a:spcBef>
            </a:pPr>
            <a:r>
              <a:rPr lang="en-US" sz="2400" dirty="0">
                <a:latin typeface="Arial" panose="020B0604020202020204" pitchFamily="34" charset="0"/>
                <a:cs typeface="Arial" panose="020B0604020202020204" pitchFamily="34" charset="0"/>
              </a:rPr>
              <a:t>Step 3: Let the Facebook Pixel Do Its Thing.</a:t>
            </a:r>
          </a:p>
          <a:p>
            <a:pPr lvl="2">
              <a:spcBef>
                <a:spcPts val="0"/>
              </a:spcBef>
            </a:pPr>
            <a:r>
              <a:rPr lang="en-US" sz="2400" dirty="0">
                <a:latin typeface="Arial" panose="020B0604020202020204" pitchFamily="34" charset="0"/>
                <a:cs typeface="Arial" panose="020B0604020202020204" pitchFamily="34" charset="0"/>
              </a:rPr>
              <a:t>Step 4: Retarget Your Audience.</a:t>
            </a:r>
          </a:p>
          <a:p>
            <a:pPr lvl="2">
              <a:spcBef>
                <a:spcPts val="0"/>
              </a:spcBef>
            </a:pPr>
            <a:r>
              <a:rPr lang="en-US" sz="2400" dirty="0">
                <a:latin typeface="Arial" panose="020B0604020202020204" pitchFamily="34" charset="0"/>
                <a:cs typeface="Arial" panose="020B0604020202020204" pitchFamily="34" charset="0"/>
              </a:rPr>
              <a:t>Step 5: Connect with Impactful Creative.</a:t>
            </a:r>
          </a:p>
          <a:p>
            <a:pPr marL="342900" lvl="1" indent="0">
              <a:spcBef>
                <a:spcPts val="0"/>
              </a:spcBef>
              <a:buNone/>
            </a:pPr>
            <a:r>
              <a:rPr lang="en-US" sz="2400" dirty="0">
                <a:latin typeface="Arial" panose="020B0604020202020204" pitchFamily="34" charset="0"/>
                <a:cs typeface="Arial" panose="020B0604020202020204" pitchFamily="34" charset="0"/>
              </a:rPr>
              <a:t>Conversion Rate: Optimize Your Fashion Funnels &amp; Pages:</a:t>
            </a:r>
          </a:p>
          <a:p>
            <a:pPr lvl="2">
              <a:spcBef>
                <a:spcPts val="0"/>
              </a:spcBef>
            </a:pPr>
            <a:r>
              <a:rPr lang="en-US" sz="2400" dirty="0">
                <a:latin typeface="Arial" panose="020B0604020202020204" pitchFamily="34" charset="0"/>
                <a:cs typeface="Arial" panose="020B0604020202020204" pitchFamily="34" charset="0"/>
              </a:rPr>
              <a:t>Step 6: Build Funnels Around the Almighty Offer.</a:t>
            </a:r>
          </a:p>
          <a:p>
            <a:pPr lvl="2">
              <a:spcBef>
                <a:spcPts val="0"/>
              </a:spcBef>
            </a:pPr>
            <a:r>
              <a:rPr lang="en-US" sz="2400" dirty="0">
                <a:latin typeface="Arial" panose="020B0604020202020204" pitchFamily="34" charset="0"/>
                <a:cs typeface="Arial" panose="020B0604020202020204" pitchFamily="34" charset="0"/>
              </a:rPr>
              <a:t>Step 7: </a:t>
            </a:r>
            <a:r>
              <a:rPr lang="pl-PL" sz="2400" dirty="0">
                <a:latin typeface="Arial" panose="020B0604020202020204" pitchFamily="34" charset="0"/>
                <a:cs typeface="Arial" panose="020B0604020202020204" pitchFamily="34" charset="0"/>
              </a:rPr>
              <a:t>Improve Speed &amp; Usability, Especially </a:t>
            </a:r>
            <a:r>
              <a:rPr lang="en-US" sz="2400" dirty="0">
                <a:latin typeface="Arial" panose="020B0604020202020204" pitchFamily="34" charset="0"/>
                <a:cs typeface="Arial" panose="020B0604020202020204" pitchFamily="34" charset="0"/>
              </a:rPr>
              <a:t>o</a:t>
            </a:r>
            <a:r>
              <a:rPr lang="pl-PL" sz="2400" dirty="0">
                <a:latin typeface="Arial" panose="020B0604020202020204" pitchFamily="34" charset="0"/>
                <a:cs typeface="Arial" panose="020B0604020202020204" pitchFamily="34" charset="0"/>
              </a:rPr>
              <a:t>n Mobile</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spcBef>
                <a:spcPts val="0"/>
              </a:spcBef>
            </a:pPr>
            <a:r>
              <a:rPr lang="en-US" sz="2400" dirty="0">
                <a:latin typeface="Arial" panose="020B0604020202020204" pitchFamily="34" charset="0"/>
                <a:cs typeface="Arial" panose="020B0604020202020204" pitchFamily="34" charset="0"/>
              </a:rPr>
              <a:t>Step 8: </a:t>
            </a:r>
            <a:r>
              <a:rPr lang="pl-PL" sz="2400" dirty="0">
                <a:latin typeface="Arial" panose="020B0604020202020204" pitchFamily="34" charset="0"/>
                <a:cs typeface="Arial" panose="020B0604020202020204" pitchFamily="34" charset="0"/>
              </a:rPr>
              <a:t>Digital Fashion Merchandising: Product Descriptions &amp; Product Recommendations</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spcBef>
                <a:spcPts val="0"/>
              </a:spcBef>
            </a:pPr>
            <a:r>
              <a:rPr lang="en-US" sz="2400" dirty="0">
                <a:latin typeface="Arial" panose="020B0604020202020204" pitchFamily="34" charset="0"/>
                <a:cs typeface="Arial" panose="020B0604020202020204" pitchFamily="34" charset="0"/>
              </a:rPr>
              <a:t>Step 9: Improve Site Browsing, Discovery &amp; Checkout Experiences.</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авоъгълник 4"/>
          <p:cNvSpPr/>
          <p:nvPr/>
        </p:nvSpPr>
        <p:spPr>
          <a:xfrm>
            <a:off x="7898432" y="2574751"/>
            <a:ext cx="3791744" cy="923330"/>
          </a:xfrm>
          <a:prstGeom prst="rect">
            <a:avLst/>
          </a:prstGeom>
        </p:spPr>
        <p:txBody>
          <a:bodyPr wrap="square">
            <a:spAutoFit/>
          </a:bodyPr>
          <a:lstStyle/>
          <a:p>
            <a:pPr algn="r"/>
            <a:r>
              <a:rPr lang="en-US" dirty="0">
                <a:hlinkClick r:id="rId4"/>
              </a:rPr>
              <a:t>Fashion Marketing in Ecommerce: Guide, Strategies &amp; 50+ Examples (commonthreadco.com)</a:t>
            </a:r>
            <a:endParaRPr lang="bg-BG" dirty="0"/>
          </a:p>
        </p:txBody>
      </p:sp>
      <p:sp>
        <p:nvSpPr>
          <p:cNvPr id="8" name="Title 1">
            <a:extLst>
              <a:ext uri="{FF2B5EF4-FFF2-40B4-BE49-F238E27FC236}">
                <a16:creationId xmlns:a16="http://schemas.microsoft.com/office/drawing/2014/main" id="{7B8EBCE4-9E54-4E65-94DD-7686C5BD4BFC}"/>
              </a:ext>
            </a:extLst>
          </p:cNvPr>
          <p:cNvSpPr>
            <a:spLocks noGrp="1"/>
          </p:cNvSpPr>
          <p:nvPr>
            <p:ph type="title"/>
          </p:nvPr>
        </p:nvSpPr>
        <p:spPr>
          <a:xfrm>
            <a:off x="609600" y="885032"/>
            <a:ext cx="8870776" cy="1027113"/>
          </a:xfrm>
        </p:spPr>
        <p:txBody>
          <a:bodyPr/>
          <a:lstStyle/>
          <a:p>
            <a:pPr lvl="0"/>
            <a:r>
              <a:rPr lang="en-US" dirty="0"/>
              <a:t>E-marketing of T&amp;C. Step by step guide</a:t>
            </a:r>
          </a:p>
        </p:txBody>
      </p:sp>
    </p:spTree>
    <p:extLst>
      <p:ext uri="{BB962C8B-B14F-4D97-AF65-F5344CB8AC3E}">
        <p14:creationId xmlns:p14="http://schemas.microsoft.com/office/powerpoint/2010/main" val="3340211735"/>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dirty="0"/>
              <a:t>E-marketing of T&amp;C. Step by step guide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694836"/>
            <a:ext cx="10972800" cy="4137028"/>
          </a:xfrm>
        </p:spPr>
        <p:txBody>
          <a:bodyPr/>
          <a:lstStyle/>
          <a:p>
            <a:pPr marL="342900" lvl="1" indent="0" algn="just">
              <a:spcBef>
                <a:spcPts val="0"/>
              </a:spcBef>
              <a:buNone/>
            </a:pPr>
            <a:r>
              <a:rPr lang="en-US" sz="2400" dirty="0">
                <a:latin typeface="Arial" panose="020B0604020202020204" pitchFamily="34" charset="0"/>
                <a:cs typeface="Arial" panose="020B0604020202020204" pitchFamily="34" charset="0"/>
              </a:rPr>
              <a:t>Lifetime Value: Retention, Email Marketing &amp; SMS:</a:t>
            </a:r>
          </a:p>
          <a:p>
            <a:pPr lvl="2" algn="just">
              <a:spcBef>
                <a:spcPts val="0"/>
              </a:spcBef>
            </a:pPr>
            <a:r>
              <a:rPr lang="en-US" sz="2400" dirty="0">
                <a:latin typeface="Arial" panose="020B0604020202020204" pitchFamily="34" charset="0"/>
                <a:cs typeface="Arial" panose="020B0604020202020204" pitchFamily="34" charset="0"/>
              </a:rPr>
              <a:t>Step 10: </a:t>
            </a:r>
            <a:r>
              <a:rPr lang="pl-PL" sz="2400" dirty="0">
                <a:latin typeface="Arial" panose="020B0604020202020204" pitchFamily="34" charset="0"/>
                <a:cs typeface="Arial" panose="020B0604020202020204" pitchFamily="34" charset="0"/>
              </a:rPr>
              <a:t>Find Your Cash Multiplier</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lgn="just">
              <a:spcBef>
                <a:spcPts val="0"/>
              </a:spcBef>
            </a:pPr>
            <a:r>
              <a:rPr lang="en-US" sz="2400" dirty="0">
                <a:latin typeface="Arial" panose="020B0604020202020204" pitchFamily="34" charset="0"/>
                <a:cs typeface="Arial" panose="020B0604020202020204" pitchFamily="34" charset="0"/>
              </a:rPr>
              <a:t>Step 11: </a:t>
            </a:r>
            <a:r>
              <a:rPr lang="pl-PL" sz="2400" dirty="0">
                <a:latin typeface="Arial" panose="020B0604020202020204" pitchFamily="34" charset="0"/>
                <a:cs typeface="Arial" panose="020B0604020202020204" pitchFamily="34" charset="0"/>
              </a:rPr>
              <a:t>Leverage Email Marketing</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lgn="just">
              <a:spcBef>
                <a:spcPts val="0"/>
              </a:spcBef>
            </a:pPr>
            <a:r>
              <a:rPr lang="en-US" sz="2400" dirty="0">
                <a:latin typeface="Arial" panose="020B0604020202020204" pitchFamily="34" charset="0"/>
                <a:cs typeface="Arial" panose="020B0604020202020204" pitchFamily="34" charset="0"/>
              </a:rPr>
              <a:t>Step 12: </a:t>
            </a:r>
            <a:r>
              <a:rPr lang="pl-PL" sz="2400" dirty="0">
                <a:latin typeface="Arial" panose="020B0604020202020204" pitchFamily="34" charset="0"/>
                <a:cs typeface="Arial" panose="020B0604020202020204" pitchFamily="34" charset="0"/>
              </a:rPr>
              <a:t>Engage in SMS Marketing</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marL="342900" lvl="1" indent="0" algn="just">
              <a:spcBef>
                <a:spcPts val="0"/>
              </a:spcBef>
              <a:buNone/>
            </a:pPr>
            <a:r>
              <a:rPr lang="en-US" sz="2400" dirty="0">
                <a:latin typeface="Arial" panose="020B0604020202020204" pitchFamily="34" charset="0"/>
                <a:cs typeface="Arial" panose="020B0604020202020204" pitchFamily="34" charset="0"/>
              </a:rPr>
              <a:t>Variable Costs: Shipping &amp; Returns (the ‘Unfashionable’ Part):</a:t>
            </a:r>
          </a:p>
          <a:p>
            <a:pPr lvl="2" algn="just">
              <a:spcBef>
                <a:spcPts val="0"/>
              </a:spcBef>
            </a:pPr>
            <a:r>
              <a:rPr lang="en-US" sz="2400" dirty="0">
                <a:latin typeface="Arial" panose="020B0604020202020204" pitchFamily="34" charset="0"/>
                <a:cs typeface="Arial" panose="020B0604020202020204" pitchFamily="34" charset="0"/>
              </a:rPr>
              <a:t>Step 13: </a:t>
            </a:r>
            <a:r>
              <a:rPr lang="pl-PL" sz="2400" dirty="0">
                <a:latin typeface="Arial" panose="020B0604020202020204" pitchFamily="34" charset="0"/>
                <a:cs typeface="Arial" panose="020B0604020202020204" pitchFamily="34" charset="0"/>
              </a:rPr>
              <a:t>Negotiate Better Deals</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lgn="just">
              <a:spcBef>
                <a:spcPts val="0"/>
              </a:spcBef>
            </a:pPr>
            <a:r>
              <a:rPr lang="en-US" sz="2400" dirty="0">
                <a:latin typeface="Arial" panose="020B0604020202020204" pitchFamily="34" charset="0"/>
                <a:cs typeface="Arial" panose="020B0604020202020204" pitchFamily="34" charset="0"/>
              </a:rPr>
              <a:t>Step 14: </a:t>
            </a:r>
            <a:r>
              <a:rPr lang="pl-PL" sz="2400" dirty="0">
                <a:latin typeface="Arial" panose="020B0604020202020204" pitchFamily="34" charset="0"/>
                <a:cs typeface="Arial" panose="020B0604020202020204" pitchFamily="34" charset="0"/>
              </a:rPr>
              <a:t>Optimized Returns</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2" algn="just">
              <a:spcBef>
                <a:spcPts val="0"/>
              </a:spcBef>
            </a:pPr>
            <a:r>
              <a:rPr lang="en-US" sz="2400" dirty="0">
                <a:latin typeface="Arial" panose="020B0604020202020204" pitchFamily="34" charset="0"/>
                <a:cs typeface="Arial" panose="020B0604020202020204" pitchFamily="34" charset="0"/>
              </a:rPr>
              <a:t>Step 15: </a:t>
            </a:r>
            <a:r>
              <a:rPr lang="pl-PL" sz="2400" dirty="0">
                <a:latin typeface="Arial" panose="020B0604020202020204" pitchFamily="34" charset="0"/>
                <a:cs typeface="Arial" panose="020B0604020202020204" pitchFamily="34" charset="0"/>
              </a:rPr>
              <a:t>Inventory Management</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marL="342900" lvl="1" indent="0" algn="just">
              <a:spcBef>
                <a:spcPts val="0"/>
              </a:spcBef>
              <a:buNone/>
            </a:pPr>
            <a:r>
              <a:rPr lang="en-US" sz="2400" dirty="0">
                <a:latin typeface="Arial" panose="020B0604020202020204" pitchFamily="34" charset="0"/>
                <a:cs typeface="Arial" panose="020B0604020202020204" pitchFamily="34" charset="0"/>
              </a:rPr>
              <a:t>Profit: Find the Right Partner to Bring Everything Together:</a:t>
            </a:r>
          </a:p>
          <a:p>
            <a:pPr lvl="2" algn="just">
              <a:spcBef>
                <a:spcPts val="0"/>
              </a:spcBef>
            </a:pPr>
            <a:r>
              <a:rPr lang="en-US" sz="2400" dirty="0">
                <a:latin typeface="Arial" panose="020B0604020202020204" pitchFamily="34" charset="0"/>
                <a:cs typeface="Arial" panose="020B0604020202020204" pitchFamily="34" charset="0"/>
              </a:rPr>
              <a:t>Step 16: Has your fashion ecommerce store arrived at the corner of </a:t>
            </a:r>
            <a:r>
              <a:rPr lang="en-US" sz="2400" dirty="0" err="1">
                <a:latin typeface="Arial" panose="020B0604020202020204" pitchFamily="34" charset="0"/>
                <a:cs typeface="Arial" panose="020B0604020202020204" pitchFamily="34" charset="0"/>
              </a:rPr>
              <a:t>poppin</a:t>
            </a:r>
            <a:r>
              <a:rPr lang="en-US" sz="2400" dirty="0">
                <a:latin typeface="Arial" panose="020B0604020202020204" pitchFamily="34" charset="0"/>
                <a:cs typeface="Arial" panose="020B0604020202020204" pitchFamily="34" charset="0"/>
              </a:rPr>
              <a:t>’ and profitable, yet?</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779368"/>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64312" cy="4137028"/>
          </a:xfrm>
        </p:spPr>
        <p:txBody>
          <a:bodyPr/>
          <a:lstStyle/>
          <a:p>
            <a:pPr marL="0" indent="0" algn="just">
              <a:buNone/>
            </a:pPr>
            <a:r>
              <a:rPr lang="en-GB" dirty="0">
                <a:latin typeface="Arial" panose="020B0604020202020204" pitchFamily="34" charset="0"/>
                <a:cs typeface="Arial" panose="020B0604020202020204" pitchFamily="34" charset="0"/>
              </a:rPr>
              <a:t>Look at the </a:t>
            </a:r>
            <a:r>
              <a:rPr lang="en-US" dirty="0">
                <a:latin typeface="Arial" panose="020B0604020202020204" pitchFamily="34" charset="0"/>
                <a:cs typeface="Arial" panose="020B0604020202020204" pitchFamily="34" charset="0"/>
                <a:hlinkClick r:id="rId2"/>
              </a:rPr>
              <a:t>THE EFFECTS OF SOCIAL MEDIA ON FASHION CONSUMPTION</a:t>
            </a:r>
            <a:r>
              <a:rPr lang="en-GB" dirty="0">
                <a:latin typeface="Arial" panose="020B0604020202020204" pitchFamily="34" charset="0"/>
                <a:cs typeface="Arial" panose="020B0604020202020204" pitchFamily="34" charset="0"/>
                <a:hlinkClick r:id="rId2"/>
              </a:rPr>
              <a:t>?</a:t>
            </a:r>
            <a:r>
              <a:rPr lang="en-GB" dirty="0">
                <a:latin typeface="Arial" panose="020B0604020202020204" pitchFamily="34" charset="0"/>
                <a:cs typeface="Arial" panose="020B0604020202020204" pitchFamily="34" charset="0"/>
              </a:rPr>
              <a:t> Discuss on benefits and risks for taking social media decision: </a:t>
            </a:r>
            <a:r>
              <a:rPr lang="pl-PL" dirty="0">
                <a:latin typeface="Arial" panose="020B0604020202020204" pitchFamily="34" charset="0"/>
                <a:cs typeface="Arial" panose="020B0604020202020204" pitchFamily="34" charset="0"/>
              </a:rPr>
              <a:t>Be effective</a:t>
            </a:r>
            <a:r>
              <a:rPr lang="en-US"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Be “Pinnable”</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Set up a business account; </a:t>
            </a:r>
            <a:r>
              <a:rPr lang="pl-PL" dirty="0">
                <a:latin typeface="Arial" panose="020B0604020202020204" pitchFamily="34" charset="0"/>
                <a:cs typeface="Arial" panose="020B0604020202020204" pitchFamily="34" charset="0"/>
              </a:rPr>
              <a:t>Be clear</a:t>
            </a:r>
            <a:r>
              <a:rPr lang="en-US"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Appeal to the audience</a:t>
            </a:r>
            <a:r>
              <a:rPr lang="en-US" dirty="0">
                <a:latin typeface="Arial" panose="020B0604020202020204" pitchFamily="34" charset="0"/>
                <a:cs typeface="Arial" panose="020B0604020202020204" pitchFamily="34" charset="0"/>
              </a:rPr>
              <a:t>; and </a:t>
            </a:r>
            <a:r>
              <a:rPr lang="pl-PL" dirty="0">
                <a:latin typeface="Arial" panose="020B0604020202020204" pitchFamily="34" charset="0"/>
                <a:cs typeface="Arial" panose="020B0604020202020204" pitchFamily="34" charset="0"/>
              </a:rPr>
              <a:t>Represent the brand</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0" lvl="1" indent="0">
              <a:spcBef>
                <a:spcPts val="0"/>
              </a:spcBef>
              <a:buNone/>
            </a:pP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Право съединение 16">
            <a:extLst>
              <a:ext uri="{FF2B5EF4-FFF2-40B4-BE49-F238E27FC236}">
                <a16:creationId xmlns:a16="http://schemas.microsoft.com/office/drawing/2014/main" id="{F2CF0109-81AA-4B08-BC7E-58FD6DEF8E08}"/>
              </a:ext>
            </a:extLst>
          </p:cNvPr>
          <p:cNvCxnSpPr/>
          <p:nvPr/>
        </p:nvCxnSpPr>
        <p:spPr>
          <a:xfrm>
            <a:off x="4426817" y="3630660"/>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аво съединение 17">
            <a:extLst>
              <a:ext uri="{FF2B5EF4-FFF2-40B4-BE49-F238E27FC236}">
                <a16:creationId xmlns:a16="http://schemas.microsoft.com/office/drawing/2014/main" id="{4A7480D3-626C-4BF3-A5FC-1F1BB09B7DD5}"/>
              </a:ext>
            </a:extLst>
          </p:cNvPr>
          <p:cNvCxnSpPr/>
          <p:nvPr/>
        </p:nvCxnSpPr>
        <p:spPr>
          <a:xfrm>
            <a:off x="4426817" y="4971449"/>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Текстово поле 18">
            <a:extLst>
              <a:ext uri="{FF2B5EF4-FFF2-40B4-BE49-F238E27FC236}">
                <a16:creationId xmlns:a16="http://schemas.microsoft.com/office/drawing/2014/main" id="{C3A92696-ABEC-4FC5-9A7C-DEC6360547A9}"/>
              </a:ext>
            </a:extLst>
          </p:cNvPr>
          <p:cNvSpPr txBox="1"/>
          <p:nvPr/>
        </p:nvSpPr>
        <p:spPr>
          <a:xfrm>
            <a:off x="7197991" y="4809866"/>
            <a:ext cx="1368152" cy="323165"/>
          </a:xfrm>
          <a:prstGeom prst="rect">
            <a:avLst/>
          </a:prstGeom>
          <a:noFill/>
        </p:spPr>
        <p:txBody>
          <a:bodyPr wrap="square" rtlCol="0">
            <a:spAutoFit/>
          </a:bodyPr>
          <a:lstStyle/>
          <a:p>
            <a:r>
              <a:rPr lang="en-US" sz="1500" dirty="0"/>
              <a:t>benefits</a:t>
            </a:r>
            <a:endParaRPr lang="bg-BG" sz="1500" dirty="0"/>
          </a:p>
        </p:txBody>
      </p:sp>
      <p:sp>
        <p:nvSpPr>
          <p:cNvPr id="20" name="Текстово поле 19">
            <a:extLst>
              <a:ext uri="{FF2B5EF4-FFF2-40B4-BE49-F238E27FC236}">
                <a16:creationId xmlns:a16="http://schemas.microsoft.com/office/drawing/2014/main" id="{A6C03B5A-3243-4FA7-8E03-9BB38D882670}"/>
              </a:ext>
            </a:extLst>
          </p:cNvPr>
          <p:cNvSpPr txBox="1"/>
          <p:nvPr/>
        </p:nvSpPr>
        <p:spPr>
          <a:xfrm>
            <a:off x="2855640" y="5842139"/>
            <a:ext cx="1571177" cy="323165"/>
          </a:xfrm>
          <a:prstGeom prst="rect">
            <a:avLst/>
          </a:prstGeom>
          <a:noFill/>
        </p:spPr>
        <p:txBody>
          <a:bodyPr wrap="square" rtlCol="0">
            <a:spAutoFit/>
          </a:bodyPr>
          <a:lstStyle/>
          <a:p>
            <a:pPr algn="r"/>
            <a:r>
              <a:rPr lang="en-US" sz="1500" dirty="0"/>
              <a:t>risk</a:t>
            </a:r>
            <a:endParaRPr lang="bg-BG" sz="1500" dirty="0"/>
          </a:p>
        </p:txBody>
      </p:sp>
      <p:pic>
        <p:nvPicPr>
          <p:cNvPr id="21" name="Картина 20">
            <a:extLst>
              <a:ext uri="{FF2B5EF4-FFF2-40B4-BE49-F238E27FC236}">
                <a16:creationId xmlns:a16="http://schemas.microsoft.com/office/drawing/2014/main" id="{7B02E392-6243-4ED1-BB0C-7B53AA85F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982" y="4027758"/>
            <a:ext cx="431293" cy="457201"/>
          </a:xfrm>
          <a:prstGeom prst="rect">
            <a:avLst/>
          </a:prstGeom>
        </p:spPr>
      </p:pic>
      <p:pic>
        <p:nvPicPr>
          <p:cNvPr id="22" name="Картина 21">
            <a:extLst>
              <a:ext uri="{FF2B5EF4-FFF2-40B4-BE49-F238E27FC236}">
                <a16:creationId xmlns:a16="http://schemas.microsoft.com/office/drawing/2014/main" id="{17BA0BD7-05D9-49E4-A2C6-4C69FF6E5D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469" y="4027758"/>
            <a:ext cx="431293" cy="457201"/>
          </a:xfrm>
          <a:prstGeom prst="rect">
            <a:avLst/>
          </a:prstGeom>
        </p:spPr>
      </p:pic>
      <p:pic>
        <p:nvPicPr>
          <p:cNvPr id="23" name="Картина 22">
            <a:extLst>
              <a:ext uri="{FF2B5EF4-FFF2-40B4-BE49-F238E27FC236}">
                <a16:creationId xmlns:a16="http://schemas.microsoft.com/office/drawing/2014/main" id="{AAA977B4-23C3-4296-85AF-C4EBE5B5A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739" y="5066012"/>
            <a:ext cx="431293" cy="457201"/>
          </a:xfrm>
          <a:prstGeom prst="rect">
            <a:avLst/>
          </a:prstGeom>
        </p:spPr>
      </p:pic>
      <p:pic>
        <p:nvPicPr>
          <p:cNvPr id="24" name="Картина 23">
            <a:extLst>
              <a:ext uri="{FF2B5EF4-FFF2-40B4-BE49-F238E27FC236}">
                <a16:creationId xmlns:a16="http://schemas.microsoft.com/office/drawing/2014/main" id="{2B06A516-00A4-4D06-9AC1-8AD2DF083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512" y="5643538"/>
            <a:ext cx="431293" cy="457201"/>
          </a:xfrm>
          <a:prstGeom prst="rect">
            <a:avLst/>
          </a:prstGeom>
        </p:spPr>
      </p:pic>
      <p:pic>
        <p:nvPicPr>
          <p:cNvPr id="25" name="Картина 24">
            <a:extLst>
              <a:ext uri="{FF2B5EF4-FFF2-40B4-BE49-F238E27FC236}">
                <a16:creationId xmlns:a16="http://schemas.microsoft.com/office/drawing/2014/main" id="{46F34C28-9E6D-4827-B12C-68A0BA424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834" y="4398370"/>
            <a:ext cx="431293" cy="457201"/>
          </a:xfrm>
          <a:prstGeom prst="rect">
            <a:avLst/>
          </a:prstGeom>
        </p:spPr>
      </p:pic>
      <p:sp>
        <p:nvSpPr>
          <p:cNvPr id="26" name="Title 1">
            <a:extLst>
              <a:ext uri="{FF2B5EF4-FFF2-40B4-BE49-F238E27FC236}">
                <a16:creationId xmlns:a16="http://schemas.microsoft.com/office/drawing/2014/main" id="{167AA86D-540A-434D-B606-9859316A8A3C}"/>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3</a:t>
            </a:r>
          </a:p>
        </p:txBody>
      </p:sp>
    </p:spTree>
    <p:extLst>
      <p:ext uri="{BB962C8B-B14F-4D97-AF65-F5344CB8AC3E}">
        <p14:creationId xmlns:p14="http://schemas.microsoft.com/office/powerpoint/2010/main" val="1701705176"/>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25864" y="1786469"/>
            <a:ext cx="8635277" cy="4137028"/>
          </a:xfrm>
        </p:spPr>
        <p:txBody>
          <a:bodyPr/>
          <a:lstStyle/>
          <a:p>
            <a:pPr marL="0" indent="0" algn="just">
              <a:spcBef>
                <a:spcPts val="0"/>
              </a:spcBef>
              <a:buNone/>
            </a:pPr>
            <a:r>
              <a:rPr lang="en-GB" sz="2000" dirty="0">
                <a:latin typeface="Arial" panose="020B0604020202020204" pitchFamily="34" charset="0"/>
                <a:cs typeface="Arial" panose="020B0604020202020204" pitchFamily="34" charset="0"/>
              </a:rPr>
              <a:t>See the given examples of clothing advertisement ideas:</a:t>
            </a:r>
          </a:p>
          <a:p>
            <a:pPr marL="0" indent="0" algn="just">
              <a:spcBef>
                <a:spcPts val="0"/>
              </a:spcBef>
              <a:buNone/>
            </a:pPr>
            <a:r>
              <a:rPr lang="en-GB" sz="2000" dirty="0">
                <a:latin typeface="Arial" panose="020B0604020202020204" pitchFamily="34" charset="0"/>
                <a:cs typeface="Arial" panose="020B0604020202020204" pitchFamily="34" charset="0"/>
                <a:hlinkClick r:id="rId2"/>
              </a:rPr>
              <a:t>https://www.youtube.com/watch?v=nrz2I_tcS5A</a:t>
            </a:r>
            <a:endParaRPr lang="en-GB" sz="2000" dirty="0">
              <a:latin typeface="Arial" panose="020B0604020202020204" pitchFamily="34" charset="0"/>
              <a:cs typeface="Arial" panose="020B0604020202020204" pitchFamily="34" charset="0"/>
            </a:endParaRPr>
          </a:p>
          <a:p>
            <a:pPr marL="0" indent="0" algn="just">
              <a:spcBef>
                <a:spcPts val="0"/>
              </a:spcBef>
              <a:buNone/>
            </a:pPr>
            <a:r>
              <a:rPr lang="en-US" sz="2000" dirty="0">
                <a:latin typeface="Arial" panose="020B0604020202020204" pitchFamily="34" charset="0"/>
                <a:cs typeface="Arial" panose="020B0604020202020204" pitchFamily="34" charset="0"/>
              </a:rPr>
              <a:t>Choose one of the given roles and comment how effective they are:</a:t>
            </a:r>
          </a:p>
          <a:p>
            <a:pPr marL="342900" lvl="2" indent="-342900" algn="just">
              <a:spcBef>
                <a:spcPts val="0"/>
              </a:spcBef>
            </a:pPr>
            <a:r>
              <a:rPr lang="en-US" sz="2000" dirty="0">
                <a:latin typeface="Arial" panose="020B0604020202020204" pitchFamily="34" charset="0"/>
                <a:cs typeface="Arial" panose="020B0604020202020204" pitchFamily="34" charset="0"/>
              </a:rPr>
              <a:t>The blue hat: This is the hat of control, used for management and organization;</a:t>
            </a:r>
          </a:p>
          <a:p>
            <a:pPr marL="342900" lvl="2" indent="-342900" algn="just">
              <a:spcBef>
                <a:spcPts val="0"/>
              </a:spcBef>
            </a:pPr>
            <a:r>
              <a:rPr lang="en-US" sz="2000" dirty="0">
                <a:latin typeface="Arial" panose="020B0604020202020204" pitchFamily="34" charset="0"/>
                <a:cs typeface="Arial" panose="020B0604020202020204" pitchFamily="34" charset="0"/>
              </a:rPr>
              <a:t>The white hat: This is the objective hat, which focuses on facts and logic;</a:t>
            </a:r>
          </a:p>
          <a:p>
            <a:pPr marL="342900" lvl="2" indent="-342900" algn="just">
              <a:spcBef>
                <a:spcPts val="0"/>
              </a:spcBef>
            </a:pPr>
            <a:r>
              <a:rPr lang="en-US" sz="2000" dirty="0">
                <a:latin typeface="Arial" panose="020B0604020202020204" pitchFamily="34" charset="0"/>
                <a:cs typeface="Arial" panose="020B0604020202020204" pitchFamily="34" charset="0"/>
              </a:rPr>
              <a:t>The red hat: This is the intuitive hat, focusing on emotion and instinct;</a:t>
            </a:r>
          </a:p>
          <a:p>
            <a:pPr marL="342900" lvl="2" indent="-342900" algn="just">
              <a:spcBef>
                <a:spcPts val="0"/>
              </a:spcBef>
            </a:pPr>
            <a:r>
              <a:rPr lang="en-US" sz="2000" dirty="0">
                <a:latin typeface="Arial" panose="020B0604020202020204" pitchFamily="34" charset="0"/>
                <a:cs typeface="Arial" panose="020B0604020202020204" pitchFamily="34" charset="0"/>
              </a:rPr>
              <a:t>The green hat: This is the creative hat, where ideas are abundant and criticism spare;</a:t>
            </a:r>
          </a:p>
          <a:p>
            <a:pPr marL="342900" lvl="2" indent="-342900" algn="just">
              <a:spcBef>
                <a:spcPts val="0"/>
              </a:spcBef>
            </a:pPr>
            <a:r>
              <a:rPr lang="en-US" sz="2000" dirty="0">
                <a:latin typeface="Arial" panose="020B0604020202020204" pitchFamily="34" charset="0"/>
                <a:cs typeface="Arial" panose="020B0604020202020204" pitchFamily="34" charset="0"/>
              </a:rPr>
              <a:t>The yellow hat: This is the optimistic hat, used to look for positive outcomes;</a:t>
            </a:r>
          </a:p>
          <a:p>
            <a:pPr marL="342900" lvl="2" indent="-342900" algn="just">
              <a:spcBef>
                <a:spcPts val="0"/>
              </a:spcBef>
            </a:pPr>
            <a:r>
              <a:rPr lang="en-US" sz="2000" dirty="0">
                <a:latin typeface="Arial" panose="020B0604020202020204" pitchFamily="34" charset="0"/>
                <a:cs typeface="Arial" panose="020B0604020202020204" pitchFamily="34" charset="0"/>
              </a:rPr>
              <a:t>The black hat: This is the cautious hat, used to predict negative outcomes.</a:t>
            </a:r>
          </a:p>
          <a:p>
            <a:pPr marL="0" indent="0">
              <a:buNone/>
            </a:pPr>
            <a:endParaRPr lang="en-GB"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6C200CB1-774F-49FF-A285-1619BF385D2A}"/>
              </a:ext>
            </a:extLst>
          </p:cNvPr>
          <p:cNvPicPr>
            <a:picLocks noChangeAspect="1"/>
          </p:cNvPicPr>
          <p:nvPr/>
        </p:nvPicPr>
        <p:blipFill rotWithShape="1">
          <a:blip r:embed="rId4">
            <a:extLst>
              <a:ext uri="{28A0092B-C50C-407E-A947-70E740481C1C}">
                <a14:useLocalDpi xmlns:a14="http://schemas.microsoft.com/office/drawing/2010/main" val="0"/>
              </a:ext>
            </a:extLst>
          </a:blip>
          <a:srcRect l="4529" t="12390" r="4504" b="5835"/>
          <a:stretch/>
        </p:blipFill>
        <p:spPr>
          <a:xfrm>
            <a:off x="9361140" y="1786469"/>
            <a:ext cx="2448272" cy="4752528"/>
          </a:xfrm>
          <a:prstGeom prst="rect">
            <a:avLst/>
          </a:prstGeom>
        </p:spPr>
      </p:pic>
      <p:sp>
        <p:nvSpPr>
          <p:cNvPr id="11" name="Текстово поле 10">
            <a:extLst>
              <a:ext uri="{FF2B5EF4-FFF2-40B4-BE49-F238E27FC236}">
                <a16:creationId xmlns:a16="http://schemas.microsoft.com/office/drawing/2014/main" id="{EF9F7834-65CB-4364-AE6C-377151BAB645}"/>
              </a:ext>
            </a:extLst>
          </p:cNvPr>
          <p:cNvSpPr txBox="1"/>
          <p:nvPr/>
        </p:nvSpPr>
        <p:spPr>
          <a:xfrm>
            <a:off x="9192344" y="6538996"/>
            <a:ext cx="2857872" cy="261610"/>
          </a:xfrm>
          <a:prstGeom prst="rect">
            <a:avLst/>
          </a:prstGeom>
          <a:noFill/>
        </p:spPr>
        <p:txBody>
          <a:bodyPr wrap="square" rtlCol="0">
            <a:spAutoFit/>
          </a:bodyPr>
          <a:lstStyle/>
          <a:p>
            <a:r>
              <a:rPr lang="en-US" sz="1100" dirty="0"/>
              <a:t>Source: www.educatorstechnology.com</a:t>
            </a:r>
            <a:endParaRPr lang="bg-BG" sz="1100" dirty="0"/>
          </a:p>
        </p:txBody>
      </p:sp>
      <p:sp>
        <p:nvSpPr>
          <p:cNvPr id="13" name="Title 1">
            <a:extLst>
              <a:ext uri="{FF2B5EF4-FFF2-40B4-BE49-F238E27FC236}">
                <a16:creationId xmlns:a16="http://schemas.microsoft.com/office/drawing/2014/main" id="{BED6D39E-1B04-45D3-BC26-988939A5C7F1}"/>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4.1</a:t>
            </a:r>
          </a:p>
        </p:txBody>
      </p:sp>
    </p:spTree>
    <p:extLst>
      <p:ext uri="{BB962C8B-B14F-4D97-AF65-F5344CB8AC3E}">
        <p14:creationId xmlns:p14="http://schemas.microsoft.com/office/powerpoint/2010/main" val="2984257096"/>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25864" y="1786469"/>
            <a:ext cx="8635277" cy="4137028"/>
          </a:xfrm>
        </p:spPr>
        <p:txBody>
          <a:bodyPr/>
          <a:lstStyle/>
          <a:p>
            <a:pPr marL="0" indent="0" algn="just">
              <a:spcBef>
                <a:spcPts val="0"/>
              </a:spcBef>
              <a:buNone/>
            </a:pPr>
            <a:r>
              <a:rPr lang="en-GB" sz="2000" dirty="0">
                <a:latin typeface="Arial" panose="020B0604020202020204" pitchFamily="34" charset="0"/>
                <a:cs typeface="Arial" panose="020B0604020202020204" pitchFamily="34" charset="0"/>
              </a:rPr>
              <a:t>See the given examples of clothing advertisement ideas:</a:t>
            </a:r>
          </a:p>
          <a:p>
            <a:pPr marL="0" indent="0" algn="just">
              <a:spcBef>
                <a:spcPts val="0"/>
              </a:spcBef>
              <a:buNone/>
            </a:pPr>
            <a:r>
              <a:rPr lang="en-US" dirty="0">
                <a:latin typeface="Arial" panose="020B0604020202020204" pitchFamily="34" charset="0"/>
                <a:cs typeface="Arial" panose="020B0604020202020204" pitchFamily="34" charset="0"/>
                <a:hlinkClick r:id="rId2"/>
              </a:rPr>
              <a:t>How to Start an Online Clothing Store in 7 Easy Steps (bigcommerce.com)</a:t>
            </a:r>
            <a:endParaRPr lang="bg-BG" dirty="0">
              <a:latin typeface="Arial" panose="020B0604020202020204" pitchFamily="34" charset="0"/>
              <a:cs typeface="Arial" panose="020B0604020202020204" pitchFamily="34" charset="0"/>
            </a:endParaRPr>
          </a:p>
          <a:p>
            <a:pPr marL="0" indent="0" algn="just">
              <a:spcBef>
                <a:spcPts val="0"/>
              </a:spcBef>
              <a:buNone/>
            </a:pPr>
            <a:r>
              <a:rPr lang="en-US" sz="2000" dirty="0">
                <a:latin typeface="Arial" panose="020B0604020202020204" pitchFamily="34" charset="0"/>
                <a:cs typeface="Arial" panose="020B0604020202020204" pitchFamily="34" charset="0"/>
              </a:rPr>
              <a:t>Choose one of the given roles and comment how effective they are:</a:t>
            </a:r>
          </a:p>
          <a:p>
            <a:pPr marL="342900" lvl="2" indent="-342900" algn="just">
              <a:spcBef>
                <a:spcPts val="0"/>
              </a:spcBef>
            </a:pPr>
            <a:r>
              <a:rPr lang="en-US" sz="2000" dirty="0">
                <a:latin typeface="Arial" panose="020B0604020202020204" pitchFamily="34" charset="0"/>
                <a:cs typeface="Arial" panose="020B0604020202020204" pitchFamily="34" charset="0"/>
              </a:rPr>
              <a:t>The blue hat: This is the hat of control, used for management and organization;</a:t>
            </a:r>
          </a:p>
          <a:p>
            <a:pPr marL="342900" lvl="2" indent="-342900" algn="just">
              <a:spcBef>
                <a:spcPts val="0"/>
              </a:spcBef>
            </a:pPr>
            <a:r>
              <a:rPr lang="en-US" sz="2000" dirty="0">
                <a:latin typeface="Arial" panose="020B0604020202020204" pitchFamily="34" charset="0"/>
                <a:cs typeface="Arial" panose="020B0604020202020204" pitchFamily="34" charset="0"/>
              </a:rPr>
              <a:t>The white hat: This is the objective hat, which focuses on facts and logic;</a:t>
            </a:r>
          </a:p>
          <a:p>
            <a:pPr marL="342900" lvl="2" indent="-342900" algn="just">
              <a:spcBef>
                <a:spcPts val="0"/>
              </a:spcBef>
            </a:pPr>
            <a:r>
              <a:rPr lang="en-US" sz="2000" dirty="0">
                <a:latin typeface="Arial" panose="020B0604020202020204" pitchFamily="34" charset="0"/>
                <a:cs typeface="Arial" panose="020B0604020202020204" pitchFamily="34" charset="0"/>
              </a:rPr>
              <a:t>The red hat: This is the intuitive hat, focusing on emotion and instinct;</a:t>
            </a:r>
          </a:p>
          <a:p>
            <a:pPr marL="342900" lvl="2" indent="-342900" algn="just">
              <a:spcBef>
                <a:spcPts val="0"/>
              </a:spcBef>
            </a:pPr>
            <a:r>
              <a:rPr lang="en-US" sz="2000" dirty="0">
                <a:latin typeface="Arial" panose="020B0604020202020204" pitchFamily="34" charset="0"/>
                <a:cs typeface="Arial" panose="020B0604020202020204" pitchFamily="34" charset="0"/>
              </a:rPr>
              <a:t>The green hat: This is the creative hat, where ideas are abundant and criticism spare;</a:t>
            </a:r>
          </a:p>
          <a:p>
            <a:pPr marL="342900" lvl="2" indent="-342900" algn="just">
              <a:spcBef>
                <a:spcPts val="0"/>
              </a:spcBef>
            </a:pPr>
            <a:r>
              <a:rPr lang="en-US" sz="2000" dirty="0">
                <a:latin typeface="Arial" panose="020B0604020202020204" pitchFamily="34" charset="0"/>
                <a:cs typeface="Arial" panose="020B0604020202020204" pitchFamily="34" charset="0"/>
              </a:rPr>
              <a:t>The yellow hat: This is the optimistic hat, used to look for positive outcomes;</a:t>
            </a:r>
          </a:p>
          <a:p>
            <a:pPr marL="342900" lvl="2" indent="-342900" algn="just">
              <a:spcBef>
                <a:spcPts val="0"/>
              </a:spcBef>
            </a:pPr>
            <a:r>
              <a:rPr lang="en-US" sz="2000" dirty="0">
                <a:latin typeface="Arial" panose="020B0604020202020204" pitchFamily="34" charset="0"/>
                <a:cs typeface="Arial" panose="020B0604020202020204" pitchFamily="34" charset="0"/>
              </a:rPr>
              <a:t>The black hat: This is the cautious hat, used to predict negative outcomes.</a:t>
            </a:r>
          </a:p>
          <a:p>
            <a:pPr marL="0" indent="0">
              <a:buNone/>
            </a:pPr>
            <a:endParaRPr lang="en-GB"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6C200CB1-774F-49FF-A285-1619BF385D2A}"/>
              </a:ext>
            </a:extLst>
          </p:cNvPr>
          <p:cNvPicPr>
            <a:picLocks noChangeAspect="1"/>
          </p:cNvPicPr>
          <p:nvPr/>
        </p:nvPicPr>
        <p:blipFill rotWithShape="1">
          <a:blip r:embed="rId4">
            <a:extLst>
              <a:ext uri="{28A0092B-C50C-407E-A947-70E740481C1C}">
                <a14:useLocalDpi xmlns:a14="http://schemas.microsoft.com/office/drawing/2010/main" val="0"/>
              </a:ext>
            </a:extLst>
          </a:blip>
          <a:srcRect l="4529" t="12390" r="4504" b="5835"/>
          <a:stretch/>
        </p:blipFill>
        <p:spPr>
          <a:xfrm>
            <a:off x="9361140" y="1786469"/>
            <a:ext cx="2448272" cy="4752528"/>
          </a:xfrm>
          <a:prstGeom prst="rect">
            <a:avLst/>
          </a:prstGeom>
        </p:spPr>
      </p:pic>
      <p:sp>
        <p:nvSpPr>
          <p:cNvPr id="11" name="Текстово поле 10">
            <a:extLst>
              <a:ext uri="{FF2B5EF4-FFF2-40B4-BE49-F238E27FC236}">
                <a16:creationId xmlns:a16="http://schemas.microsoft.com/office/drawing/2014/main" id="{EF9F7834-65CB-4364-AE6C-377151BAB645}"/>
              </a:ext>
            </a:extLst>
          </p:cNvPr>
          <p:cNvSpPr txBox="1"/>
          <p:nvPr/>
        </p:nvSpPr>
        <p:spPr>
          <a:xfrm>
            <a:off x="9192344" y="6538996"/>
            <a:ext cx="2857872" cy="261610"/>
          </a:xfrm>
          <a:prstGeom prst="rect">
            <a:avLst/>
          </a:prstGeom>
          <a:noFill/>
        </p:spPr>
        <p:txBody>
          <a:bodyPr wrap="square" rtlCol="0">
            <a:spAutoFit/>
          </a:bodyPr>
          <a:lstStyle/>
          <a:p>
            <a:r>
              <a:rPr lang="en-US" sz="1100" dirty="0"/>
              <a:t>Source: www.educatorstechnology.com</a:t>
            </a:r>
            <a:endParaRPr lang="bg-BG" sz="1100" dirty="0"/>
          </a:p>
        </p:txBody>
      </p:sp>
      <p:sp>
        <p:nvSpPr>
          <p:cNvPr id="13" name="Title 1">
            <a:extLst>
              <a:ext uri="{FF2B5EF4-FFF2-40B4-BE49-F238E27FC236}">
                <a16:creationId xmlns:a16="http://schemas.microsoft.com/office/drawing/2014/main" id="{BED6D39E-1B04-45D3-BC26-988939A5C7F1}"/>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4.2</a:t>
            </a:r>
          </a:p>
        </p:txBody>
      </p:sp>
    </p:spTree>
    <p:extLst>
      <p:ext uri="{BB962C8B-B14F-4D97-AF65-F5344CB8AC3E}">
        <p14:creationId xmlns:p14="http://schemas.microsoft.com/office/powerpoint/2010/main" val="90954407"/>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Basic concepts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6"/>
            <a:ext cx="10994776" cy="4131375"/>
          </a:xfrm>
        </p:spPr>
        <p:txBody>
          <a:bodyPr/>
          <a:lstStyle/>
          <a:p>
            <a:pPr marL="0" lvl="1" indent="0" algn="just">
              <a:spcBef>
                <a:spcPts val="0"/>
              </a:spcBef>
              <a:buNone/>
            </a:pPr>
            <a:r>
              <a:rPr lang="en-US" sz="2400" b="1" dirty="0">
                <a:latin typeface="Arial" panose="020B0604020202020204" pitchFamily="34" charset="0"/>
                <a:cs typeface="Arial" panose="020B0604020202020204" pitchFamily="34" charset="0"/>
              </a:rPr>
              <a:t>Market</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group of potential customers for a particular product or service</a:t>
            </a:r>
            <a:endParaRPr lang="en-GB" sz="2400" dirty="0">
              <a:latin typeface="Arial" panose="020B0604020202020204" pitchFamily="34" charset="0"/>
              <a:cs typeface="Arial" panose="020B0604020202020204" pitchFamily="34" charset="0"/>
            </a:endParaRPr>
          </a:p>
          <a:p>
            <a:pPr marL="0" lvl="1" indent="0" algn="just">
              <a:spcBef>
                <a:spcPts val="0"/>
              </a:spcBef>
              <a:buNone/>
            </a:pPr>
            <a:r>
              <a:rPr lang="en-GB" sz="2400" b="1" dirty="0">
                <a:latin typeface="Arial" panose="020B0604020202020204" pitchFamily="34" charset="0"/>
                <a:cs typeface="Arial" panose="020B0604020202020204" pitchFamily="34" charset="0"/>
              </a:rPr>
              <a:t>Product</a:t>
            </a:r>
            <a:r>
              <a:rPr lang="en-GB"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anything that can be offered to a market to satisfy a desire or a need. </a:t>
            </a:r>
          </a:p>
          <a:p>
            <a:pPr marL="0" lvl="1" indent="0" algn="just">
              <a:spcBef>
                <a:spcPts val="0"/>
              </a:spcBef>
              <a:buNone/>
            </a:pPr>
            <a:r>
              <a:rPr lang="en-US" sz="2400" dirty="0">
                <a:latin typeface="Arial" panose="020B0604020202020204" pitchFamily="34" charset="0"/>
                <a:cs typeface="Arial" panose="020B0604020202020204" pitchFamily="34" charset="0"/>
              </a:rPr>
              <a:t>Products include: goods, services </a:t>
            </a:r>
            <a:r>
              <a:rPr lang="en-GB" sz="2400" dirty="0">
                <a:latin typeface="Arial" panose="020B0604020202020204" pitchFamily="34" charset="0"/>
                <a:cs typeface="Arial" panose="020B0604020202020204" pitchFamily="34" charset="0"/>
              </a:rPr>
              <a:t>and ideas.</a:t>
            </a:r>
          </a:p>
          <a:p>
            <a:pPr marL="0" lvl="1" indent="0" algn="just">
              <a:spcBef>
                <a:spcPts val="0"/>
              </a:spcBef>
              <a:buNone/>
            </a:pPr>
            <a:r>
              <a:rPr lang="en-GB" sz="2400" b="1" dirty="0">
                <a:latin typeface="Arial" panose="020B0604020202020204" pitchFamily="34" charset="0"/>
                <a:cs typeface="Arial" panose="020B0604020202020204" pitchFamily="34" charset="0"/>
              </a:rPr>
              <a:t>Goods</a:t>
            </a:r>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physical goods constitute the bulk of most countries' production and marketing</a:t>
            </a:r>
            <a:r>
              <a:rPr lang="en-US"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effort.</a:t>
            </a:r>
          </a:p>
          <a:p>
            <a:pPr marL="0" lvl="1" indent="0" algn="just">
              <a:spcBef>
                <a:spcPts val="0"/>
              </a:spcBef>
              <a:buNone/>
            </a:pPr>
            <a:r>
              <a:rPr lang="en-GB" sz="2400" b="1" dirty="0">
                <a:latin typeface="Arial" panose="020B0604020202020204" pitchFamily="34" charset="0"/>
                <a:cs typeface="Arial" panose="020B0604020202020204" pitchFamily="34" charset="0"/>
              </a:rPr>
              <a:t>Services</a:t>
            </a:r>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any activity done by professionals as: fashion designers and </a:t>
            </a:r>
            <a:r>
              <a:rPr lang="en-US" sz="2400" dirty="0">
                <a:latin typeface="Arial" panose="020B0604020202020204" pitchFamily="34" charset="0"/>
                <a:cs typeface="Arial" panose="020B0604020202020204" pitchFamily="34" charset="0"/>
              </a:rPr>
              <a:t>beauticians.</a:t>
            </a:r>
            <a:r>
              <a:rPr lang="en-GB" sz="2400" dirty="0">
                <a:latin typeface="Arial" panose="020B0604020202020204" pitchFamily="34" charset="0"/>
                <a:cs typeface="Arial" panose="020B0604020202020204" pitchFamily="34" charset="0"/>
              </a:rPr>
              <a:t> Many market </a:t>
            </a:r>
            <a:r>
              <a:rPr lang="en-US" sz="2400" dirty="0">
                <a:latin typeface="Arial" panose="020B0604020202020204" pitchFamily="34" charset="0"/>
                <a:cs typeface="Arial" panose="020B0604020202020204" pitchFamily="34" charset="0"/>
              </a:rPr>
              <a:t>offerings consist of a variable mix of goods and services.</a:t>
            </a:r>
          </a:p>
          <a:p>
            <a:pPr marL="0" lvl="1" indent="0" algn="just">
              <a:spcBef>
                <a:spcPts val="0"/>
              </a:spcBef>
              <a:buNone/>
            </a:pPr>
            <a:r>
              <a:rPr lang="en-GB" sz="2400" b="1" dirty="0">
                <a:latin typeface="Arial" panose="020B0604020202020204" pitchFamily="34" charset="0"/>
                <a:cs typeface="Arial" panose="020B0604020202020204" pitchFamily="34" charset="0"/>
              </a:rPr>
              <a:t>Ideas</a:t>
            </a:r>
            <a:r>
              <a:rPr lang="en-GB"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every market offering includes a basic idea. </a:t>
            </a:r>
            <a:r>
              <a:rPr lang="en-GB" sz="2400" dirty="0">
                <a:latin typeface="Arial" panose="020B0604020202020204" pitchFamily="34" charset="0"/>
                <a:cs typeface="Arial" panose="020B0604020202020204" pitchFamily="34" charset="0"/>
              </a:rPr>
              <a:t>Goods and services are </a:t>
            </a:r>
            <a:r>
              <a:rPr lang="en-US" sz="2400" dirty="0">
                <a:latin typeface="Arial" panose="020B0604020202020204" pitchFamily="34" charset="0"/>
                <a:cs typeface="Arial" panose="020B0604020202020204" pitchFamily="34" charset="0"/>
              </a:rPr>
              <a:t>platforms for delivering some idea or benefit.</a:t>
            </a:r>
            <a:endParaRPr lang="en-GB" sz="2400" dirty="0">
              <a:latin typeface="Arial" panose="020B0604020202020204" pitchFamily="34" charset="0"/>
              <a:cs typeface="Arial" panose="020B0604020202020204" pitchFamily="34" charset="0"/>
            </a:endParaRPr>
          </a:p>
          <a:p>
            <a:pPr marL="0" algn="just">
              <a:spcBef>
                <a:spcPts val="0"/>
              </a:spcBef>
            </a:pPr>
            <a:endParaRPr lang="en-GB" b="1" dirty="0">
              <a:latin typeface="Arial" panose="020B0604020202020204" pitchFamily="34" charset="0"/>
              <a:cs typeface="Arial" panose="020B0604020202020204" pitchFamily="34" charset="0"/>
            </a:endParaRPr>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606416"/>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40768"/>
            <a:ext cx="10996656" cy="5140130"/>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What are the main elements of the marketing mix?</a:t>
            </a:r>
          </a:p>
          <a:p>
            <a:pPr algn="just">
              <a:spcBef>
                <a:spcPts val="0"/>
              </a:spcBef>
            </a:pPr>
            <a:r>
              <a:rPr lang="en-US" sz="2400" dirty="0">
                <a:latin typeface="Arial" panose="020B0604020202020204" pitchFamily="34" charset="0"/>
                <a:cs typeface="Arial" panose="020B0604020202020204" pitchFamily="34" charset="0"/>
              </a:rPr>
              <a:t>Where is the most appropriate place to advertise your T&amp;C business?</a:t>
            </a:r>
          </a:p>
          <a:p>
            <a:pPr algn="just">
              <a:spcBef>
                <a:spcPts val="0"/>
              </a:spcBef>
            </a:pPr>
            <a:r>
              <a:rPr lang="en-US" dirty="0">
                <a:latin typeface="Arial" panose="020B0604020202020204" pitchFamily="34" charset="0"/>
                <a:cs typeface="Arial" panose="020B0604020202020204" pitchFamily="34" charset="0"/>
              </a:rPr>
              <a:t>What does the acronym AIDA stay for?</a:t>
            </a:r>
          </a:p>
          <a:p>
            <a:pPr algn="just">
              <a:spcBef>
                <a:spcPts val="0"/>
              </a:spcBef>
            </a:pPr>
            <a:r>
              <a:rPr lang="en-US" dirty="0">
                <a:latin typeface="Arial" panose="020B0604020202020204" pitchFamily="34" charset="0"/>
                <a:cs typeface="Arial" panose="020B0604020202020204" pitchFamily="34" charset="0"/>
              </a:rPr>
              <a:t>List the six elements of a promotional mix.</a:t>
            </a:r>
          </a:p>
          <a:p>
            <a:pPr algn="just">
              <a:spcBef>
                <a:spcPts val="0"/>
              </a:spcBef>
            </a:pPr>
            <a:r>
              <a:rPr lang="en-US" dirty="0">
                <a:latin typeface="Arial" panose="020B0604020202020204" pitchFamily="34" charset="0"/>
                <a:cs typeface="Arial" panose="020B0604020202020204" pitchFamily="34" charset="0"/>
              </a:rPr>
              <a:t>Describe an example of visual merchandising that recently attracted your attention of garment product. Did you buy the product? Why or why not?</a:t>
            </a:r>
          </a:p>
          <a:p>
            <a:pPr algn="just">
              <a:spcBef>
                <a:spcPts val="0"/>
              </a:spcBef>
            </a:pPr>
            <a:r>
              <a:rPr lang="en-US" dirty="0">
                <a:latin typeface="Arial" panose="020B0604020202020204" pitchFamily="34" charset="0"/>
                <a:cs typeface="Arial" panose="020B0604020202020204" pitchFamily="34" charset="0"/>
              </a:rPr>
              <a:t>Imagine you were writing promotional material for a new jeans brand. Try to define in one sentence the concepts you think would help persuade customers </a:t>
            </a:r>
            <a:r>
              <a:rPr lang="en-US">
                <a:latin typeface="Arial" panose="020B0604020202020204" pitchFamily="34" charset="0"/>
                <a:cs typeface="Arial" panose="020B0604020202020204" pitchFamily="34" charset="0"/>
              </a:rPr>
              <a:t>to buy </a:t>
            </a:r>
            <a:r>
              <a:rPr lang="en-US" dirty="0">
                <a:latin typeface="Arial" panose="020B0604020202020204" pitchFamily="34" charset="0"/>
                <a:cs typeface="Arial" panose="020B0604020202020204" pitchFamily="34" charset="0"/>
              </a:rPr>
              <a:t>or will grab their attention.</a:t>
            </a:r>
          </a:p>
          <a:p>
            <a:pPr algn="just">
              <a:spcBef>
                <a:spcPts val="0"/>
              </a:spcBef>
            </a:pPr>
            <a:r>
              <a:rPr lang="en-US" dirty="0">
                <a:latin typeface="Arial" panose="020B0604020202020204" pitchFamily="34" charset="0"/>
                <a:cs typeface="Arial" panose="020B0604020202020204" pitchFamily="34" charset="0"/>
              </a:rPr>
              <a:t>Thinking about your own buying experiences, what characteristics do you most appreciate in a salesperson? What selling behaviors have you witnessed that decreased your desire to buy? Why?</a:t>
            </a:r>
          </a:p>
          <a:p>
            <a:pPr lvl="1"/>
            <a:endParaRPr lang="en-US" b="1" dirty="0">
              <a:latin typeface="Arial" panose="020B060402020202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09391" y="1142901"/>
            <a:ext cx="10996656" cy="5261065"/>
          </a:xfrm>
        </p:spPr>
        <p:txBody>
          <a:bodyPr/>
          <a:lstStyle/>
          <a:p>
            <a:pPr marL="0" indent="0">
              <a:buNone/>
            </a:pPr>
            <a:endParaRPr lang="en-US" sz="21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are the stages that you must take into consideration in the promotional plan for a new business?</a:t>
            </a:r>
          </a:p>
          <a:p>
            <a:r>
              <a:rPr lang="en-US" dirty="0">
                <a:latin typeface="Arial" panose="020B0604020202020204" pitchFamily="34" charset="0"/>
                <a:cs typeface="Arial" panose="020B0604020202020204" pitchFamily="34" charset="0"/>
              </a:rPr>
              <a:t>Create a magazine advertisement - write the text for the ad, create art or take photos for it and research media prices for different and sizes and placements.</a:t>
            </a:r>
          </a:p>
          <a:p>
            <a:r>
              <a:rPr lang="en-US" dirty="0">
                <a:latin typeface="Arial" panose="020B0604020202020204" pitchFamily="34" charset="0"/>
                <a:cs typeface="Arial" panose="020B0604020202020204" pitchFamily="34" charset="0"/>
              </a:rPr>
              <a:t>Advertising agencies can help you create, plan and manage advertising and other promotional activities. If you intend to hire such an agency, you will also need to include its fees in your budget. Research advertising companies and compare their prices.</a:t>
            </a:r>
          </a:p>
          <a:p>
            <a:r>
              <a:rPr lang="en-US" dirty="0">
                <a:latin typeface="Arial" panose="020B0604020202020204" pitchFamily="34" charset="0"/>
                <a:cs typeface="Arial" panose="020B0604020202020204" pitchFamily="34" charset="0"/>
              </a:rPr>
              <a:t>What forms of digital marketing are the best for you T&amp;C business idea?</a:t>
            </a:r>
          </a:p>
          <a:p>
            <a:r>
              <a:rPr lang="en-US" dirty="0">
                <a:latin typeface="Arial" panose="020B0604020202020204" pitchFamily="34" charset="0"/>
                <a:cs typeface="Arial" panose="020B0604020202020204" pitchFamily="34" charset="0"/>
              </a:rPr>
              <a:t>What do you think happens to the price of a garment as it goes through a large number of intermediaries?</a:t>
            </a:r>
          </a:p>
          <a:p>
            <a:pPr lvl="1"/>
            <a:endParaRPr lang="en-US" b="1" dirty="0">
              <a:latin typeface="Arial" panose="020B060402020202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9197F69A-52F5-4DAC-B8F0-C6C4CE6AC055}"/>
              </a:ext>
            </a:extLst>
          </p:cNvPr>
          <p:cNvSpPr txBox="1">
            <a:spLocks/>
          </p:cNvSpPr>
          <p:nvPr/>
        </p:nvSpPr>
        <p:spPr bwMode="auto">
          <a:xfrm>
            <a:off x="712819" y="1094481"/>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3677098002"/>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248132"/>
            <a:ext cx="10996656" cy="5140130"/>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Design and draw a brand mark for your real or imaginary T&amp;C product, service, or company. </a:t>
            </a:r>
          </a:p>
          <a:p>
            <a:pPr algn="just">
              <a:spcBef>
                <a:spcPts val="0"/>
              </a:spcBef>
            </a:pPr>
            <a:r>
              <a:rPr lang="en-US" dirty="0">
                <a:latin typeface="Arial" panose="020B0604020202020204" pitchFamily="34" charset="0"/>
                <a:cs typeface="Arial" panose="020B0604020202020204" pitchFamily="34" charset="0"/>
              </a:rPr>
              <a:t>Work in a group. Each member should research the advantages and disadvantages of a different type of advertisement for a T&amp;C business idea.</a:t>
            </a:r>
          </a:p>
          <a:p>
            <a:pPr algn="just">
              <a:spcBef>
                <a:spcPts val="0"/>
              </a:spcBef>
            </a:pPr>
            <a:r>
              <a:rPr lang="en-US" dirty="0">
                <a:latin typeface="Arial" panose="020B0604020202020204" pitchFamily="34" charset="0"/>
                <a:cs typeface="Arial" panose="020B0604020202020204" pitchFamily="34" charset="0"/>
              </a:rPr>
              <a:t>Why is branding important?</a:t>
            </a:r>
          </a:p>
          <a:p>
            <a:pPr algn="just">
              <a:spcBef>
                <a:spcPts val="0"/>
              </a:spcBef>
            </a:pPr>
            <a:r>
              <a:rPr lang="en-US" dirty="0">
                <a:latin typeface="Arial" panose="020B0604020202020204" pitchFamily="34" charset="0"/>
                <a:cs typeface="Arial" panose="020B0604020202020204" pitchFamily="34" charset="0"/>
              </a:rPr>
              <a:t>What elements are included in branding? Why is brand repetition important?</a:t>
            </a:r>
          </a:p>
          <a:p>
            <a:pPr algn="just">
              <a:spcBef>
                <a:spcPts val="0"/>
              </a:spcBef>
            </a:pPr>
            <a:r>
              <a:rPr lang="en-US" dirty="0">
                <a:latin typeface="Arial" panose="020B0604020202020204" pitchFamily="34" charset="0"/>
                <a:cs typeface="Arial" panose="020B0604020202020204" pitchFamily="34" charset="0"/>
              </a:rPr>
              <a:t>Interview someone who works at a local advertising agency, or an individual who designs advertisements for a living. Find out what’s involved in running their businesses and how they got started in advertising. Also, ask about the creative processes they use to produce actual advertisements.</a:t>
            </a:r>
          </a:p>
          <a:p>
            <a:pPr algn="just">
              <a:spcBef>
                <a:spcPts val="0"/>
              </a:spcBef>
            </a:pPr>
            <a:r>
              <a:rPr lang="en-US" dirty="0">
                <a:latin typeface="Arial" panose="020B0604020202020204" pitchFamily="34" charset="0"/>
                <a:cs typeface="Arial" panose="020B0604020202020204" pitchFamily="34" charset="0"/>
              </a:rPr>
              <a:t>What could happen if you fail to follow up with a customer after a sale is made? What advantages might you gain from asking the customer for feedback?</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3F48854F-7107-4401-8130-5D7C48975089}"/>
              </a:ext>
            </a:extLst>
          </p:cNvPr>
          <p:cNvSpPr txBox="1">
            <a:spLocks/>
          </p:cNvSpPr>
          <p:nvPr/>
        </p:nvSpPr>
        <p:spPr bwMode="auto">
          <a:xfrm>
            <a:off x="712819" y="1094481"/>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982785922"/>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3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1384" y="1802752"/>
            <a:ext cx="10972800" cy="4434560"/>
          </a:xfrm>
        </p:spPr>
        <p:txBody>
          <a:bodyPr/>
          <a:lstStyle/>
          <a:p>
            <a:pPr marL="0" algn="just">
              <a:spcBef>
                <a:spcPts val="0"/>
              </a:spcBef>
            </a:pPr>
            <a:r>
              <a:rPr lang="en-US" b="1" dirty="0">
                <a:latin typeface="Arial" panose="020B0604020202020204" pitchFamily="34" charset="0"/>
                <a:cs typeface="Arial" panose="020B0604020202020204" pitchFamily="34" charset="0"/>
              </a:rPr>
              <a:t>Marketing plan</a:t>
            </a:r>
            <a:r>
              <a:rPr lang="en-US" dirty="0">
                <a:latin typeface="Arial" panose="020B0604020202020204" pitchFamily="34" charset="0"/>
                <a:cs typeface="Arial" panose="020B0604020202020204" pitchFamily="34" charset="0"/>
              </a:rPr>
              <a:t> includes marketing goals and strategies</a:t>
            </a:r>
            <a:r>
              <a:rPr lang="bg-BG"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180000" algn="just">
              <a:spcBef>
                <a:spcPts val="0"/>
              </a:spcBef>
              <a:buNone/>
            </a:pPr>
            <a:r>
              <a:rPr lang="en-US" dirty="0">
                <a:latin typeface="Arial" panose="020B0604020202020204" pitchFamily="34" charset="0"/>
                <a:cs typeface="Arial" panose="020B0604020202020204" pitchFamily="34" charset="0"/>
              </a:rPr>
              <a:t> Marketing goals require a time frame:</a:t>
            </a:r>
          </a:p>
          <a:p>
            <a:pPr lvl="1" algn="just">
              <a:spcBef>
                <a:spcPts val="0"/>
              </a:spcBef>
              <a:buFont typeface="Arial" panose="020B0604020202020204" pitchFamily="34" charset="0"/>
              <a:buChar char="−"/>
            </a:pPr>
            <a:r>
              <a:rPr lang="en-US" sz="2200" b="1" dirty="0">
                <a:latin typeface="Arial" panose="020B0604020202020204" pitchFamily="34" charset="0"/>
                <a:cs typeface="Arial" panose="020B0604020202020204" pitchFamily="34" charset="0"/>
              </a:rPr>
              <a:t>Short-Range Goals. </a:t>
            </a:r>
            <a:r>
              <a:rPr lang="en-US" sz="2200" dirty="0">
                <a:latin typeface="Arial" panose="020B0604020202020204" pitchFamily="34" charset="0"/>
                <a:cs typeface="Arial" panose="020B0604020202020204" pitchFamily="34" charset="0"/>
              </a:rPr>
              <a:t>What do you want to accomplish in the next year? You may find it helpful to break one-year goals into smaller periods, such as quarters (three months).</a:t>
            </a:r>
          </a:p>
          <a:p>
            <a:pPr lvl="1" algn="just">
              <a:spcBef>
                <a:spcPts val="0"/>
              </a:spcBef>
              <a:buFont typeface="Arial" panose="020B0604020202020204" pitchFamily="34" charset="0"/>
              <a:buChar char="−"/>
            </a:pPr>
            <a:r>
              <a:rPr lang="en-US" sz="2200" b="1" dirty="0">
                <a:latin typeface="Arial" panose="020B0604020202020204" pitchFamily="34" charset="0"/>
                <a:cs typeface="Arial" panose="020B0604020202020204" pitchFamily="34" charset="0"/>
              </a:rPr>
              <a:t>Mid-Range Goals. </a:t>
            </a:r>
            <a:r>
              <a:rPr lang="en-US" sz="2200" dirty="0">
                <a:latin typeface="Arial" panose="020B0604020202020204" pitchFamily="34" charset="0"/>
                <a:cs typeface="Arial" panose="020B0604020202020204" pitchFamily="34" charset="0"/>
              </a:rPr>
              <a:t>What do you want to achieve in the next two to five years?</a:t>
            </a:r>
          </a:p>
          <a:p>
            <a:pPr lvl="1" algn="just">
              <a:spcBef>
                <a:spcPts val="0"/>
              </a:spcBef>
              <a:buFont typeface="Arial" panose="020B0604020202020204" pitchFamily="34" charset="0"/>
              <a:buChar char="−"/>
            </a:pPr>
            <a:r>
              <a:rPr lang="en-US" sz="2200" b="1" dirty="0">
                <a:latin typeface="Arial" panose="020B0604020202020204" pitchFamily="34" charset="0"/>
                <a:cs typeface="Arial" panose="020B0604020202020204" pitchFamily="34" charset="0"/>
              </a:rPr>
              <a:t>Long-Range Goals. </a:t>
            </a:r>
            <a:r>
              <a:rPr lang="en-US" sz="2200" dirty="0">
                <a:latin typeface="Arial" panose="020B0604020202020204" pitchFamily="34" charset="0"/>
                <a:cs typeface="Arial" panose="020B0604020202020204" pitchFamily="34" charset="0"/>
              </a:rPr>
              <a:t>Where do you see your business ten or twenty years from now?</a:t>
            </a:r>
          </a:p>
          <a:p>
            <a:pPr algn="just">
              <a:spcBef>
                <a:spcPts val="0"/>
              </a:spcBef>
            </a:pPr>
            <a:r>
              <a:rPr lang="en-US" b="1" dirty="0">
                <a:latin typeface="Arial" panose="020B0604020202020204" pitchFamily="34" charset="0"/>
                <a:cs typeface="Arial" panose="020B0604020202020204" pitchFamily="34" charset="0"/>
              </a:rPr>
              <a:t>Motive.</a:t>
            </a:r>
            <a:r>
              <a:rPr lang="en-US" dirty="0">
                <a:latin typeface="Arial" panose="020B0604020202020204" pitchFamily="34" charset="0"/>
                <a:cs typeface="Arial" panose="020B0604020202020204" pitchFamily="34" charset="0"/>
              </a:rPr>
              <a:t> Why do you want to reach each objective? What rewards do you hope to obtain? Consider the opportunity.</a:t>
            </a:r>
          </a:p>
          <a:p>
            <a:pPr marL="0" algn="just">
              <a:spcBef>
                <a:spcPts val="0"/>
              </a:spcBef>
            </a:pPr>
            <a:r>
              <a:rPr lang="en-US" b="1" dirty="0">
                <a:latin typeface="Arial" panose="020B0604020202020204" pitchFamily="34" charset="0"/>
                <a:cs typeface="Arial" panose="020B0604020202020204" pitchFamily="34" charset="0"/>
              </a:rPr>
              <a:t>Consistency.</a:t>
            </a:r>
            <a:r>
              <a:rPr lang="en-US" dirty="0">
                <a:latin typeface="Arial" panose="020B0604020202020204" pitchFamily="34" charset="0"/>
                <a:cs typeface="Arial" panose="020B0604020202020204" pitchFamily="34" charset="0"/>
              </a:rPr>
              <a:t> Be careful that your goals do not conflict with one another. </a:t>
            </a:r>
          </a:p>
          <a:p>
            <a:pPr algn="just">
              <a:spcBef>
                <a:spcPts val="0"/>
              </a:spcBef>
            </a:pPr>
            <a:r>
              <a:rPr lang="en-US" b="1" dirty="0">
                <a:latin typeface="Arial" panose="020B0604020202020204" pitchFamily="34" charset="0"/>
                <a:cs typeface="Arial" panose="020B0604020202020204" pitchFamily="34" charset="0"/>
              </a:rPr>
              <a:t>Cost.</a:t>
            </a:r>
            <a:r>
              <a:rPr lang="en-US" dirty="0">
                <a:latin typeface="Arial" panose="020B0604020202020204" pitchFamily="34" charset="0"/>
                <a:cs typeface="Arial" panose="020B0604020202020204" pitchFamily="34" charset="0"/>
              </a:rPr>
              <a:t> Work out a budget for your marketing plan, to check the feasibility of your goals.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4C47FF4-D80F-47EA-AE3E-937C6584BEF7}"/>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Basic concepts</a:t>
            </a:r>
          </a:p>
        </p:txBody>
      </p:sp>
    </p:spTree>
    <p:extLst>
      <p:ext uri="{BB962C8B-B14F-4D97-AF65-F5344CB8AC3E}">
        <p14:creationId xmlns:p14="http://schemas.microsoft.com/office/powerpoint/2010/main" val="3760981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Basic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94776" cy="3168056"/>
              </a:xfrm>
            </p:spPr>
            <p:txBody>
              <a:bodyPr/>
              <a:lstStyle/>
              <a:p>
                <a:pPr marL="0" lvl="1" indent="0" algn="just">
                  <a:spcBef>
                    <a:spcPts val="0"/>
                  </a:spcBef>
                  <a:buNone/>
                </a:pPr>
                <a:r>
                  <a:rPr lang="en-US" sz="2400" b="1" dirty="0">
                    <a:solidFill>
                      <a:schemeClr val="tx1"/>
                    </a:solidFill>
                    <a:effectLst/>
                    <a:latin typeface="Arial" panose="020B0604020202020204" pitchFamily="34" charset="0"/>
                    <a:cs typeface="Arial" panose="020B0604020202020204" pitchFamily="34" charset="0"/>
                  </a:rPr>
                  <a:t>Customer value</a:t>
                </a:r>
                <a:r>
                  <a:rPr lang="en-US" sz="2400" dirty="0">
                    <a:solidFill>
                      <a:schemeClr val="tx1"/>
                    </a:solidFill>
                    <a:effectLst/>
                    <a:latin typeface="Arial" panose="020B0604020202020204" pitchFamily="34" charset="0"/>
                    <a:cs typeface="Arial" panose="020B0604020202020204" pitchFamily="34" charset="0"/>
                  </a:rPr>
                  <a:t>: a combination of quality, service, and price (QSP).</a:t>
                </a:r>
              </a:p>
              <a:p>
                <a:pPr marL="0" lvl="1" indent="0" algn="just">
                  <a:spcBef>
                    <a:spcPts val="0"/>
                  </a:spcBef>
                  <a:buNone/>
                </a:pPr>
                <a:r>
                  <a:rPr lang="en-US" sz="2400" dirty="0">
                    <a:solidFill>
                      <a:schemeClr val="tx1"/>
                    </a:solidFill>
                    <a:effectLst/>
                    <a:latin typeface="Arial" panose="020B0604020202020204" pitchFamily="34" charset="0"/>
                    <a:cs typeface="Arial" panose="020B0604020202020204" pitchFamily="34" charset="0"/>
                  </a:rPr>
                  <a:t>Value increases with quality and service and decreases with price.</a:t>
                </a:r>
              </a:p>
              <a:p>
                <a:pPr marL="0" lvl="1" indent="0" algn="just">
                  <a:spcBef>
                    <a:spcPts val="0"/>
                  </a:spcBef>
                  <a:buNone/>
                </a:pPr>
                <a:r>
                  <a:rPr lang="en-US" sz="2400" dirty="0">
                    <a:solidFill>
                      <a:schemeClr val="tx1"/>
                    </a:solidFill>
                    <a:effectLst/>
                    <a:latin typeface="Arial" panose="020B0604020202020204" pitchFamily="34" charset="0"/>
                    <a:cs typeface="Arial" panose="020B0604020202020204" pitchFamily="34" charset="0"/>
                  </a:rPr>
                  <a:t>Value is a ratio between what the customer gets and what he gives.</a:t>
                </a:r>
              </a:p>
              <a:p>
                <a:pPr marL="0" lvl="1" indent="0" algn="just">
                  <a:spcBef>
                    <a:spcPts val="0"/>
                  </a:spcBef>
                  <a:buNone/>
                </a:pPr>
                <a:r>
                  <a:rPr lang="en-US" sz="2400" dirty="0">
                    <a:solidFill>
                      <a:schemeClr val="tx1"/>
                    </a:solidFill>
                    <a:effectLst/>
                    <a:latin typeface="Arial" panose="020B0604020202020204" pitchFamily="34" charset="0"/>
                    <a:cs typeface="Arial" panose="020B0604020202020204" pitchFamily="34" charset="0"/>
                  </a:rPr>
                  <a:t> </a:t>
                </a:r>
              </a:p>
              <a:p>
                <a:pPr marL="0" lvl="1" indent="0" algn="just">
                  <a:spcBef>
                    <a:spcPts val="600"/>
                  </a:spcBef>
                  <a:buNone/>
                </a:pPr>
                <a14:m>
                  <m:oMathPara xmlns:m="http://schemas.openxmlformats.org/officeDocument/2006/math">
                    <m:oMathParaPr>
                      <m:jc m:val="centerGroup"/>
                    </m:oMathParaPr>
                    <m:oMath xmlns:m="http://schemas.openxmlformats.org/officeDocument/2006/math">
                      <m:r>
                        <a:rPr lang="en-US" sz="2000" b="0" i="1">
                          <a:solidFill>
                            <a:schemeClr val="tx1"/>
                          </a:solidFill>
                          <a:effectLst/>
                          <a:latin typeface="Cambria Math"/>
                        </a:rPr>
                        <m:t>𝑉𝑎𝑙𝑢𝑒</m:t>
                      </m:r>
                      <m:r>
                        <a:rPr lang="en-US" sz="2000" b="0" i="1">
                          <a:solidFill>
                            <a:schemeClr val="tx1"/>
                          </a:solidFill>
                          <a:effectLst/>
                          <a:latin typeface="Cambria Math"/>
                        </a:rPr>
                        <m:t>=</m:t>
                      </m:r>
                      <m:f>
                        <m:fPr>
                          <m:ctrlPr>
                            <a:rPr lang="en-US" sz="2000" i="1">
                              <a:solidFill>
                                <a:schemeClr val="tx1"/>
                              </a:solidFill>
                              <a:effectLst/>
                              <a:latin typeface="Cambria Math" panose="02040503050406030204" pitchFamily="18" charset="0"/>
                            </a:rPr>
                          </m:ctrlPr>
                        </m:fPr>
                        <m:num>
                          <m:r>
                            <a:rPr lang="en-US" sz="2000" b="0" i="1">
                              <a:solidFill>
                                <a:schemeClr val="tx1"/>
                              </a:solidFill>
                              <a:effectLst/>
                              <a:latin typeface="Cambria Math"/>
                            </a:rPr>
                            <m:t>𝐵𝑒𝑛𝑒𝑓𝑖𝑡𝑠</m:t>
                          </m:r>
                        </m:num>
                        <m:den>
                          <m:r>
                            <a:rPr lang="en-US" sz="2000" b="0" i="1">
                              <a:solidFill>
                                <a:schemeClr val="tx1"/>
                              </a:solidFill>
                              <a:effectLst/>
                              <a:latin typeface="Cambria Math"/>
                            </a:rPr>
                            <m:t>𝐶𝑜𝑠𝑡𝑠</m:t>
                          </m:r>
                        </m:den>
                      </m:f>
                      <m:r>
                        <a:rPr lang="en-US" sz="2000" b="0" i="1">
                          <a:solidFill>
                            <a:schemeClr val="tx1"/>
                          </a:solidFill>
                          <a:effectLst/>
                          <a:latin typeface="Cambria Math"/>
                        </a:rPr>
                        <m:t>=</m:t>
                      </m:r>
                      <m:f>
                        <m:fPr>
                          <m:ctrlPr>
                            <a:rPr lang="en-US" sz="2000" i="1">
                              <a:solidFill>
                                <a:schemeClr val="tx1"/>
                              </a:solidFill>
                              <a:effectLst/>
                              <a:latin typeface="Cambria Math" panose="02040503050406030204" pitchFamily="18" charset="0"/>
                            </a:rPr>
                          </m:ctrlPr>
                        </m:fPr>
                        <m:num>
                          <m:r>
                            <a:rPr lang="en-US" sz="2000" b="0" i="1">
                              <a:solidFill>
                                <a:schemeClr val="tx1"/>
                              </a:solidFill>
                              <a:effectLst/>
                              <a:latin typeface="Cambria Math"/>
                            </a:rPr>
                            <m:t>𝐹𝑢𝑛𝑐𝑡𝑖𝑜𝑛𝑎𝑙</m:t>
                          </m:r>
                          <m:r>
                            <a:rPr lang="en-US" sz="2000" b="0" i="1">
                              <a:solidFill>
                                <a:schemeClr val="tx1"/>
                              </a:solidFill>
                              <a:effectLst/>
                              <a:latin typeface="Cambria Math"/>
                            </a:rPr>
                            <m:t> </m:t>
                          </m:r>
                          <m:r>
                            <a:rPr lang="en-US" sz="2000" b="0" i="1">
                              <a:solidFill>
                                <a:schemeClr val="tx1"/>
                              </a:solidFill>
                              <a:effectLst/>
                              <a:latin typeface="Cambria Math"/>
                            </a:rPr>
                            <m:t>𝑏𝑒𝑛𝑒𝑓𝑖𝑡𝑠</m:t>
                          </m:r>
                          <m:r>
                            <a:rPr lang="en-US" sz="2000" b="0" i="1">
                              <a:solidFill>
                                <a:schemeClr val="tx1"/>
                              </a:solidFill>
                              <a:effectLst/>
                              <a:latin typeface="Cambria Math"/>
                            </a:rPr>
                            <m:t>+</m:t>
                          </m:r>
                          <m:r>
                            <a:rPr lang="en-US" sz="2000" b="0" i="1">
                              <a:solidFill>
                                <a:schemeClr val="tx1"/>
                              </a:solidFill>
                              <a:effectLst/>
                              <a:latin typeface="Cambria Math"/>
                            </a:rPr>
                            <m:t>𝐸𝑚𝑜𝑡𝑖𝑜𝑛𝑎𝑙</m:t>
                          </m:r>
                          <m:r>
                            <a:rPr lang="en-US" sz="2000" b="0" i="1">
                              <a:solidFill>
                                <a:schemeClr val="tx1"/>
                              </a:solidFill>
                              <a:effectLst/>
                              <a:latin typeface="Cambria Math"/>
                            </a:rPr>
                            <m:t> </m:t>
                          </m:r>
                          <m:r>
                            <a:rPr lang="en-US" sz="2000" b="0" i="1">
                              <a:solidFill>
                                <a:schemeClr val="tx1"/>
                              </a:solidFill>
                              <a:effectLst/>
                              <a:latin typeface="Cambria Math"/>
                            </a:rPr>
                            <m:t>𝑏𝑒𝑛𝑒𝑓𝑖𝑡𝑠</m:t>
                          </m:r>
                        </m:num>
                        <m:den>
                          <m:r>
                            <a:rPr lang="en-US" sz="2000" b="0" i="1">
                              <a:solidFill>
                                <a:schemeClr val="tx1"/>
                              </a:solidFill>
                              <a:effectLst/>
                              <a:latin typeface="Cambria Math"/>
                            </a:rPr>
                            <m:t>𝑀𝑜𝑛𝑒𝑡𝑎𝑟𝑦</m:t>
                          </m:r>
                          <m:r>
                            <a:rPr lang="en-US" sz="2000" b="0" i="1">
                              <a:solidFill>
                                <a:schemeClr val="tx1"/>
                              </a:solidFill>
                              <a:effectLst/>
                              <a:latin typeface="Cambria Math"/>
                            </a:rPr>
                            <m:t> </m:t>
                          </m:r>
                          <m:r>
                            <a:rPr lang="en-US" sz="2000" b="0" i="1">
                              <a:solidFill>
                                <a:schemeClr val="tx1"/>
                              </a:solidFill>
                              <a:effectLst/>
                              <a:latin typeface="Cambria Math"/>
                            </a:rPr>
                            <m:t>𝑐𝑜𝑠𝑡𝑠</m:t>
                          </m:r>
                          <m:r>
                            <a:rPr lang="en-US" sz="2000" b="0" i="1">
                              <a:solidFill>
                                <a:schemeClr val="tx1"/>
                              </a:solidFill>
                              <a:effectLst/>
                              <a:latin typeface="Cambria Math"/>
                            </a:rPr>
                            <m:t>+</m:t>
                          </m:r>
                          <m:r>
                            <a:rPr lang="en-US" sz="2000" b="0" i="1">
                              <a:solidFill>
                                <a:schemeClr val="tx1"/>
                              </a:solidFill>
                              <a:effectLst/>
                              <a:latin typeface="Cambria Math"/>
                            </a:rPr>
                            <m:t>𝑇𝑖𝑚𝑒</m:t>
                          </m:r>
                          <m:r>
                            <a:rPr lang="en-US" sz="2000" b="0" i="1">
                              <a:solidFill>
                                <a:schemeClr val="tx1"/>
                              </a:solidFill>
                              <a:effectLst/>
                              <a:latin typeface="Cambria Math"/>
                            </a:rPr>
                            <m:t> </m:t>
                          </m:r>
                          <m:r>
                            <a:rPr lang="en-US" sz="2000" b="0" i="1">
                              <a:solidFill>
                                <a:schemeClr val="tx1"/>
                              </a:solidFill>
                              <a:effectLst/>
                              <a:latin typeface="Cambria Math"/>
                            </a:rPr>
                            <m:t>𝑐𝑜𝑠𝑡𝑠</m:t>
                          </m:r>
                          <m:r>
                            <a:rPr lang="en-US" sz="2000" b="0" i="1">
                              <a:solidFill>
                                <a:schemeClr val="tx1"/>
                              </a:solidFill>
                              <a:effectLst/>
                              <a:latin typeface="Cambria Math"/>
                            </a:rPr>
                            <m:t>+</m:t>
                          </m:r>
                          <m:r>
                            <a:rPr lang="en-US" sz="2000" b="0" i="1">
                              <a:solidFill>
                                <a:schemeClr val="tx1"/>
                              </a:solidFill>
                              <a:effectLst/>
                              <a:latin typeface="Cambria Math"/>
                            </a:rPr>
                            <m:t>𝐸𝑛𝑒𝑟𝑔𝑦</m:t>
                          </m:r>
                          <m:r>
                            <a:rPr lang="en-US" sz="2000" b="0" i="1">
                              <a:solidFill>
                                <a:schemeClr val="tx1"/>
                              </a:solidFill>
                              <a:effectLst/>
                              <a:latin typeface="Cambria Math"/>
                            </a:rPr>
                            <m:t> </m:t>
                          </m:r>
                          <m:r>
                            <a:rPr lang="en-US" sz="2000" b="0" i="1">
                              <a:solidFill>
                                <a:schemeClr val="tx1"/>
                              </a:solidFill>
                              <a:effectLst/>
                              <a:latin typeface="Cambria Math"/>
                            </a:rPr>
                            <m:t>𝑐𝑜𝑠𝑡𝑠</m:t>
                          </m:r>
                          <m:r>
                            <a:rPr lang="en-US" sz="2000" b="0" i="1">
                              <a:solidFill>
                                <a:schemeClr val="tx1"/>
                              </a:solidFill>
                              <a:effectLst/>
                              <a:latin typeface="Cambria Math"/>
                            </a:rPr>
                            <m:t>+</m:t>
                          </m:r>
                          <m:r>
                            <a:rPr lang="en-US" sz="2000" b="0" i="1">
                              <a:solidFill>
                                <a:schemeClr val="tx1"/>
                              </a:solidFill>
                              <a:effectLst/>
                              <a:latin typeface="Cambria Math"/>
                            </a:rPr>
                            <m:t>𝑃h𝑦𝑐h𝑖𝑐</m:t>
                          </m:r>
                          <m:r>
                            <a:rPr lang="en-US" sz="2000" b="0" i="1">
                              <a:solidFill>
                                <a:schemeClr val="tx1"/>
                              </a:solidFill>
                              <a:effectLst/>
                              <a:latin typeface="Cambria Math"/>
                            </a:rPr>
                            <m:t> </m:t>
                          </m:r>
                          <m:r>
                            <a:rPr lang="en-US" sz="2000" b="0" i="1">
                              <a:solidFill>
                                <a:schemeClr val="tx1"/>
                              </a:solidFill>
                              <a:effectLst/>
                              <a:latin typeface="Cambria Math"/>
                            </a:rPr>
                            <m:t>𝑐𝑜𝑠𝑡𝑠</m:t>
                          </m:r>
                        </m:den>
                      </m:f>
                    </m:oMath>
                  </m:oMathPara>
                </a14:m>
                <a:endParaRPr lang="en-US" sz="2000" i="1" dirty="0">
                  <a:solidFill>
                    <a:schemeClr val="tx1"/>
                  </a:solidFill>
                  <a:effectLst/>
                  <a:latin typeface="Arial" panose="020B0604020202020204" pitchFamily="34" charset="0"/>
                  <a:cs typeface="Arial" panose="020B0604020202020204" pitchFamily="34" charset="0"/>
                </a:endParaRPr>
              </a:p>
              <a:p>
                <a:pPr marL="0" lvl="1" indent="0" algn="just">
                  <a:spcBef>
                    <a:spcPts val="0"/>
                  </a:spcBef>
                  <a:buNone/>
                </a:pPr>
                <a:endParaRPr lang="en-US" sz="2400" b="1" dirty="0">
                  <a:solidFill>
                    <a:schemeClr val="tx1"/>
                  </a:solidFill>
                  <a:effectLst/>
                  <a:latin typeface="Arial" panose="020B0604020202020204" pitchFamily="34" charset="0"/>
                  <a:cs typeface="Arial" panose="020B0604020202020204" pitchFamily="34" charset="0"/>
                </a:endParaRPr>
              </a:p>
              <a:p>
                <a:pPr marL="0" lvl="1" indent="0" algn="just">
                  <a:spcBef>
                    <a:spcPts val="0"/>
                  </a:spcBef>
                  <a:buNone/>
                </a:pPr>
                <a:r>
                  <a:rPr lang="en-US" sz="2400" b="1" dirty="0">
                    <a:solidFill>
                      <a:schemeClr val="tx1"/>
                    </a:solidFill>
                    <a:effectLst/>
                    <a:latin typeface="Arial" panose="020B0604020202020204" pitchFamily="34" charset="0"/>
                    <a:cs typeface="Arial" panose="020B0604020202020204" pitchFamily="34" charset="0"/>
                  </a:rPr>
                  <a:t>Satisfaction</a:t>
                </a:r>
                <a:r>
                  <a:rPr lang="en-US" sz="2400" dirty="0">
                    <a:solidFill>
                      <a:schemeClr val="tx1"/>
                    </a:solidFill>
                    <a:effectLst/>
                    <a:latin typeface="Arial" panose="020B0604020202020204" pitchFamily="34" charset="0"/>
                    <a:cs typeface="Arial" panose="020B0604020202020204" pitchFamily="34" charset="0"/>
                  </a:rPr>
                  <a:t>:</a:t>
                </a:r>
                <a:r>
                  <a:rPr lang="en-US" sz="2400" b="1" dirty="0">
                    <a:solidFill>
                      <a:schemeClr val="tx1"/>
                    </a:solidFill>
                    <a:effectLst/>
                    <a:latin typeface="Arial" panose="020B0604020202020204" pitchFamily="34" charset="0"/>
                    <a:cs typeface="Arial" panose="020B0604020202020204" pitchFamily="34" charset="0"/>
                  </a:rPr>
                  <a:t> </a:t>
                </a:r>
                <a:r>
                  <a:rPr lang="en-US" sz="2400" dirty="0">
                    <a:solidFill>
                      <a:schemeClr val="tx1"/>
                    </a:solidFill>
                    <a:effectLst/>
                    <a:latin typeface="Arial" panose="020B0604020202020204" pitchFamily="34" charset="0"/>
                    <a:cs typeface="Arial" panose="020B0604020202020204" pitchFamily="34" charset="0"/>
                  </a:rPr>
                  <a:t>a person's feelings of pleasure or disappointment resulting from comparing a product's perceived performance (or outcome) in relation to his or her expectations. If the performance falls short of expectations, the customer </a:t>
                </a:r>
                <a:r>
                  <a:rPr lang="en-GB" sz="2400" dirty="0">
                    <a:solidFill>
                      <a:schemeClr val="tx1"/>
                    </a:solidFill>
                    <a:effectLst/>
                    <a:latin typeface="Arial" panose="020B0604020202020204" pitchFamily="34" charset="0"/>
                    <a:cs typeface="Arial" panose="020B0604020202020204" pitchFamily="34" charset="0"/>
                  </a:rPr>
                  <a:t>is dissatisfied.</a:t>
                </a:r>
                <a:endParaRPr lang="bg-BG" sz="2400" dirty="0">
                  <a:solidFill>
                    <a:schemeClr val="tx1"/>
                  </a:solidFill>
                  <a:effectLst/>
                  <a:latin typeface="Arial" panose="020B0604020202020204" pitchFamily="34" charset="0"/>
                  <a:cs typeface="Arial" panose="020B0604020202020204" pitchFamily="34" charset="0"/>
                </a:endParaRPr>
              </a:p>
              <a:p>
                <a:endParaRPr lang="en-US" dirty="0">
                  <a:effectLst/>
                </a:endParaRPr>
              </a:p>
              <a:p>
                <a:endParaRPr lang="en-US" dirty="0">
                  <a:effectLst/>
                </a:endParaRPr>
              </a:p>
            </p:txBody>
          </p:sp>
        </mc:Choice>
        <mc:Fallback xmlns="">
          <p:sp>
            <p:nvSpPr>
              <p:cNvPr id="3" name="Content Placeholder 2">
                <a:extLst>
                  <a:ext uri="{FF2B5EF4-FFF2-40B4-BE49-F238E27FC236}">
                    <a16:creationId xmlns:a16="http://schemas.microsoft.com/office/drawing/2014/main" id="{23973394-7D0E-4C95-A604-7D3706786620}"/>
                  </a:ext>
                </a:extLst>
              </p:cNvPr>
              <p:cNvSpPr>
                <a:spLocks noGrp="1" noRot="1" noChangeAspect="1" noMove="1" noResize="1" noEditPoints="1" noAdjustHandles="1" noChangeArrowheads="1" noChangeShapeType="1" noTextEdit="1"/>
              </p:cNvSpPr>
              <p:nvPr>
                <p:ph idx="1"/>
              </p:nvPr>
            </p:nvSpPr>
            <p:spPr>
              <a:xfrm>
                <a:off x="695400" y="1745897"/>
                <a:ext cx="10994776" cy="3168056"/>
              </a:xfrm>
              <a:blipFill>
                <a:blip r:embed="rId2"/>
                <a:stretch>
                  <a:fillRect l="-831" t="-1346" r="-831" b="-31154"/>
                </a:stretch>
              </a:blipFill>
            </p:spPr>
            <p:txBody>
              <a:bodyPr/>
              <a:lstStyle/>
              <a:p>
                <a:r>
                  <a:rPr lang="bg-BG">
                    <a:noFill/>
                  </a:rPr>
                  <a:t> </a:t>
                </a:r>
              </a:p>
            </p:txBody>
          </p:sp>
        </mc:Fallback>
      </mc:AlternateContent>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289747"/>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Групиране 17">
            <a:extLst>
              <a:ext uri="{FF2B5EF4-FFF2-40B4-BE49-F238E27FC236}">
                <a16:creationId xmlns:a16="http://schemas.microsoft.com/office/drawing/2014/main" id="{06F40641-C342-49B2-804B-7875DE459C8A}"/>
              </a:ext>
            </a:extLst>
          </p:cNvPr>
          <p:cNvGrpSpPr/>
          <p:nvPr/>
        </p:nvGrpSpPr>
        <p:grpSpPr>
          <a:xfrm>
            <a:off x="623392" y="1011935"/>
            <a:ext cx="10718800" cy="3154273"/>
            <a:chOff x="736600" y="1301176"/>
            <a:chExt cx="10718800" cy="3154273"/>
          </a:xfrm>
        </p:grpSpPr>
        <p:pic>
          <p:nvPicPr>
            <p:cNvPr id="3" name="Картина 2">
              <a:extLst>
                <a:ext uri="{FF2B5EF4-FFF2-40B4-BE49-F238E27FC236}">
                  <a16:creationId xmlns:a16="http://schemas.microsoft.com/office/drawing/2014/main" id="{8BAEE4D8-3020-4275-A129-B41D3ECDA13E}"/>
                </a:ext>
              </a:extLst>
            </p:cNvPr>
            <p:cNvPicPr>
              <a:picLocks noChangeAspect="1"/>
            </p:cNvPicPr>
            <p:nvPr/>
          </p:nvPicPr>
          <p:blipFill rotWithShape="1">
            <a:blip r:embed="rId2">
              <a:extLst>
                <a:ext uri="{28A0092B-C50C-407E-A947-70E740481C1C}">
                  <a14:useLocalDpi xmlns:a14="http://schemas.microsoft.com/office/drawing/2010/main" val="0"/>
                </a:ext>
              </a:extLst>
            </a:blip>
            <a:srcRect t="1401" b="9897"/>
            <a:stretch/>
          </p:blipFill>
          <p:spPr>
            <a:xfrm>
              <a:off x="736600" y="1301176"/>
              <a:ext cx="10718800" cy="3154273"/>
            </a:xfrm>
            <a:prstGeom prst="rect">
              <a:avLst/>
            </a:prstGeom>
          </p:spPr>
        </p:pic>
        <p:sp>
          <p:nvSpPr>
            <p:cNvPr id="6" name="Правоъгълник 5">
              <a:extLst>
                <a:ext uri="{FF2B5EF4-FFF2-40B4-BE49-F238E27FC236}">
                  <a16:creationId xmlns:a16="http://schemas.microsoft.com/office/drawing/2014/main" id="{967DF346-F616-476C-AA69-32FD853AA3A8}"/>
                </a:ext>
              </a:extLst>
            </p:cNvPr>
            <p:cNvSpPr/>
            <p:nvPr/>
          </p:nvSpPr>
          <p:spPr>
            <a:xfrm>
              <a:off x="1847528" y="1475580"/>
              <a:ext cx="8496944" cy="152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Правоъгълник 12">
              <a:extLst>
                <a:ext uri="{FF2B5EF4-FFF2-40B4-BE49-F238E27FC236}">
                  <a16:creationId xmlns:a16="http://schemas.microsoft.com/office/drawing/2014/main" id="{B45BD763-B6DD-4887-A590-4BCEB3E40852}"/>
                </a:ext>
              </a:extLst>
            </p:cNvPr>
            <p:cNvSpPr/>
            <p:nvPr/>
          </p:nvSpPr>
          <p:spPr>
            <a:xfrm>
              <a:off x="1199456" y="1627980"/>
              <a:ext cx="288032" cy="165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Правоъгълник 13">
              <a:extLst>
                <a:ext uri="{FF2B5EF4-FFF2-40B4-BE49-F238E27FC236}">
                  <a16:creationId xmlns:a16="http://schemas.microsoft.com/office/drawing/2014/main" id="{9E8BD55D-45EB-40CC-831F-E923429EAFCE}"/>
                </a:ext>
              </a:extLst>
            </p:cNvPr>
            <p:cNvSpPr/>
            <p:nvPr/>
          </p:nvSpPr>
          <p:spPr>
            <a:xfrm>
              <a:off x="1487488" y="1780380"/>
              <a:ext cx="360040" cy="84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Правоъгълник 14">
              <a:extLst>
                <a:ext uri="{FF2B5EF4-FFF2-40B4-BE49-F238E27FC236}">
                  <a16:creationId xmlns:a16="http://schemas.microsoft.com/office/drawing/2014/main" id="{95E16C04-BE2E-458D-8E68-2BAB3EDF13ED}"/>
                </a:ext>
              </a:extLst>
            </p:cNvPr>
            <p:cNvSpPr/>
            <p:nvPr/>
          </p:nvSpPr>
          <p:spPr>
            <a:xfrm>
              <a:off x="4223792" y="2446040"/>
              <a:ext cx="360040" cy="84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Правоъгълник 15">
              <a:extLst>
                <a:ext uri="{FF2B5EF4-FFF2-40B4-BE49-F238E27FC236}">
                  <a16:creationId xmlns:a16="http://schemas.microsoft.com/office/drawing/2014/main" id="{7BA04A77-3909-4C62-9FDE-8083A2AD7F60}"/>
                </a:ext>
              </a:extLst>
            </p:cNvPr>
            <p:cNvSpPr/>
            <p:nvPr/>
          </p:nvSpPr>
          <p:spPr>
            <a:xfrm>
              <a:off x="6780076" y="2344204"/>
              <a:ext cx="360040" cy="84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Правоъгълник 16">
              <a:extLst>
                <a:ext uri="{FF2B5EF4-FFF2-40B4-BE49-F238E27FC236}">
                  <a16:creationId xmlns:a16="http://schemas.microsoft.com/office/drawing/2014/main" id="{99E33AB3-46DA-4FB4-8EA9-1A516BC479BD}"/>
                </a:ext>
              </a:extLst>
            </p:cNvPr>
            <p:cNvSpPr/>
            <p:nvPr/>
          </p:nvSpPr>
          <p:spPr>
            <a:xfrm>
              <a:off x="10539896" y="1925216"/>
              <a:ext cx="74068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Текстово поле 1">
            <a:extLst>
              <a:ext uri="{FF2B5EF4-FFF2-40B4-BE49-F238E27FC236}">
                <a16:creationId xmlns:a16="http://schemas.microsoft.com/office/drawing/2014/main" id="{44CDEA0A-80FB-4AFC-82D6-F15C791B0131}"/>
              </a:ext>
            </a:extLst>
          </p:cNvPr>
          <p:cNvSpPr txBox="1"/>
          <p:nvPr/>
        </p:nvSpPr>
        <p:spPr>
          <a:xfrm>
            <a:off x="1224085" y="4017054"/>
            <a:ext cx="273630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Quality</a:t>
            </a:r>
          </a:p>
          <a:p>
            <a:pPr marL="285750" indent="-285750">
              <a:buFont typeface="Arial" panose="020B0604020202020204" pitchFamily="34" charset="0"/>
              <a:buChar char="•"/>
            </a:pPr>
            <a:r>
              <a:rPr lang="en-US" dirty="0"/>
              <a:t>Features</a:t>
            </a:r>
          </a:p>
          <a:p>
            <a:pPr marL="285750" indent="-285750">
              <a:buFont typeface="Arial" panose="020B0604020202020204" pitchFamily="34" charset="0"/>
              <a:buChar char="•"/>
            </a:pPr>
            <a:r>
              <a:rPr lang="en-US" dirty="0"/>
              <a:t>Brand</a:t>
            </a:r>
          </a:p>
          <a:p>
            <a:pPr marL="285750" indent="-285750">
              <a:buFont typeface="Arial" panose="020B0604020202020204" pitchFamily="34" charset="0"/>
              <a:buChar char="•"/>
            </a:pPr>
            <a:r>
              <a:rPr lang="en-US" dirty="0"/>
              <a:t>Packaging</a:t>
            </a:r>
          </a:p>
          <a:p>
            <a:pPr marL="285750" indent="-285750">
              <a:buFont typeface="Arial" panose="020B0604020202020204" pitchFamily="34" charset="0"/>
              <a:buChar char="•"/>
            </a:pPr>
            <a:r>
              <a:rPr lang="en-US" dirty="0"/>
              <a:t>Size</a:t>
            </a:r>
          </a:p>
          <a:p>
            <a:pPr marL="285750" indent="-285750">
              <a:buFont typeface="Arial" panose="020B0604020202020204" pitchFamily="34" charset="0"/>
              <a:buChar char="•"/>
            </a:pPr>
            <a:r>
              <a:rPr lang="en-US" dirty="0"/>
              <a:t>Warranty</a:t>
            </a:r>
          </a:p>
          <a:p>
            <a:pPr marL="285750" indent="-285750">
              <a:buFont typeface="Arial" panose="020B0604020202020204" pitchFamily="34" charset="0"/>
              <a:buChar char="•"/>
            </a:pPr>
            <a:r>
              <a:rPr lang="en-US" dirty="0"/>
              <a:t>After sales</a:t>
            </a:r>
          </a:p>
          <a:p>
            <a:endParaRPr lang="bg-BG" dirty="0"/>
          </a:p>
        </p:txBody>
      </p:sp>
      <p:sp>
        <p:nvSpPr>
          <p:cNvPr id="8" name="Текстово поле 7">
            <a:extLst>
              <a:ext uri="{FF2B5EF4-FFF2-40B4-BE49-F238E27FC236}">
                <a16:creationId xmlns:a16="http://schemas.microsoft.com/office/drawing/2014/main" id="{A3A2D988-C227-464D-AD07-8774C0A327A3}"/>
              </a:ext>
            </a:extLst>
          </p:cNvPr>
          <p:cNvSpPr txBox="1"/>
          <p:nvPr/>
        </p:nvSpPr>
        <p:spPr>
          <a:xfrm>
            <a:off x="6456040" y="4017054"/>
            <a:ext cx="273630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Distribution channel</a:t>
            </a:r>
          </a:p>
          <a:p>
            <a:pPr marL="285750" indent="-285750">
              <a:buFont typeface="Arial" panose="020B0604020202020204" pitchFamily="34" charset="0"/>
              <a:buChar char="•"/>
            </a:pPr>
            <a:r>
              <a:rPr lang="en-US" dirty="0"/>
              <a:t>Distribution area</a:t>
            </a:r>
          </a:p>
          <a:p>
            <a:pPr marL="285750" indent="-285750">
              <a:buFont typeface="Arial" panose="020B0604020202020204" pitchFamily="34" charset="0"/>
              <a:buChar char="•"/>
            </a:pPr>
            <a:r>
              <a:rPr lang="en-US" dirty="0"/>
              <a:t>Point of sale</a:t>
            </a:r>
          </a:p>
          <a:p>
            <a:pPr marL="285750" indent="-285750">
              <a:buFont typeface="Arial" panose="020B0604020202020204" pitchFamily="34" charset="0"/>
              <a:buChar char="•"/>
            </a:pPr>
            <a:r>
              <a:rPr lang="en-US" dirty="0"/>
              <a:t>Warehouses</a:t>
            </a:r>
          </a:p>
          <a:p>
            <a:pPr marL="285750" indent="-285750">
              <a:buFont typeface="Arial" panose="020B0604020202020204" pitchFamily="34" charset="0"/>
              <a:buChar char="•"/>
            </a:pPr>
            <a:r>
              <a:rPr lang="en-US" dirty="0"/>
              <a:t>Means of transport</a:t>
            </a:r>
          </a:p>
          <a:p>
            <a:endParaRPr lang="bg-BG" dirty="0"/>
          </a:p>
        </p:txBody>
      </p:sp>
      <p:sp>
        <p:nvSpPr>
          <p:cNvPr id="10" name="Текстово поле 9">
            <a:extLst>
              <a:ext uri="{FF2B5EF4-FFF2-40B4-BE49-F238E27FC236}">
                <a16:creationId xmlns:a16="http://schemas.microsoft.com/office/drawing/2014/main" id="{5856C163-7E6E-427D-8786-7EC2D2EF0699}"/>
              </a:ext>
            </a:extLst>
          </p:cNvPr>
          <p:cNvSpPr txBox="1"/>
          <p:nvPr/>
        </p:nvSpPr>
        <p:spPr>
          <a:xfrm>
            <a:off x="3899147" y="4017054"/>
            <a:ext cx="273630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Tariff</a:t>
            </a:r>
          </a:p>
          <a:p>
            <a:pPr marL="285750" indent="-285750">
              <a:buFont typeface="Arial" panose="020B0604020202020204" pitchFamily="34" charset="0"/>
              <a:buChar char="•"/>
            </a:pPr>
            <a:r>
              <a:rPr lang="en-US" dirty="0"/>
              <a:t>Sale</a:t>
            </a:r>
          </a:p>
          <a:p>
            <a:pPr marL="285750" indent="-285750">
              <a:buFont typeface="Arial" panose="020B0604020202020204" pitchFamily="34" charset="0"/>
              <a:buChar char="•"/>
            </a:pPr>
            <a:r>
              <a:rPr lang="en-US" dirty="0"/>
              <a:t>Discount</a:t>
            </a:r>
          </a:p>
          <a:p>
            <a:pPr marL="285750" indent="-285750">
              <a:buFont typeface="Arial" panose="020B0604020202020204" pitchFamily="34" charset="0"/>
              <a:buChar char="•"/>
            </a:pPr>
            <a:r>
              <a:rPr lang="en-US" dirty="0"/>
              <a:t>Sales terms</a:t>
            </a:r>
          </a:p>
          <a:p>
            <a:pPr marL="285750" indent="-285750">
              <a:buFont typeface="Arial" panose="020B0604020202020204" pitchFamily="34" charset="0"/>
              <a:buChar char="•"/>
            </a:pPr>
            <a:r>
              <a:rPr lang="en-US" dirty="0"/>
              <a:t>Credit terms</a:t>
            </a:r>
          </a:p>
          <a:p>
            <a:endParaRPr lang="bg-BG" dirty="0"/>
          </a:p>
        </p:txBody>
      </p:sp>
      <p:sp>
        <p:nvSpPr>
          <p:cNvPr id="11" name="Текстово поле 10">
            <a:extLst>
              <a:ext uri="{FF2B5EF4-FFF2-40B4-BE49-F238E27FC236}">
                <a16:creationId xmlns:a16="http://schemas.microsoft.com/office/drawing/2014/main" id="{DE298DCD-66D0-4290-BA15-40A418EBDC89}"/>
              </a:ext>
            </a:extLst>
          </p:cNvPr>
          <p:cNvSpPr txBox="1"/>
          <p:nvPr/>
        </p:nvSpPr>
        <p:spPr>
          <a:xfrm>
            <a:off x="9131102" y="4017054"/>
            <a:ext cx="273630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Advertising</a:t>
            </a:r>
          </a:p>
          <a:p>
            <a:pPr marL="285750" indent="-285750">
              <a:buFont typeface="Arial" panose="020B0604020202020204" pitchFamily="34" charset="0"/>
              <a:buChar char="•"/>
            </a:pPr>
            <a:r>
              <a:rPr lang="en-US" dirty="0"/>
              <a:t>Sales force</a:t>
            </a:r>
          </a:p>
          <a:p>
            <a:pPr marL="285750" indent="-285750">
              <a:buFont typeface="Arial" panose="020B0604020202020204" pitchFamily="34" charset="0"/>
              <a:buChar char="•"/>
            </a:pPr>
            <a:r>
              <a:rPr lang="en-US" dirty="0"/>
              <a:t>Sales promotion</a:t>
            </a:r>
          </a:p>
          <a:p>
            <a:pPr marL="285750" indent="-285750">
              <a:buFont typeface="Arial" panose="020B0604020202020204" pitchFamily="34" charset="0"/>
              <a:buChar char="•"/>
            </a:pPr>
            <a:r>
              <a:rPr lang="en-US" dirty="0"/>
              <a:t>Public relations</a:t>
            </a:r>
          </a:p>
          <a:p>
            <a:pPr marL="285750" indent="-285750">
              <a:buFont typeface="Arial" panose="020B0604020202020204" pitchFamily="34" charset="0"/>
              <a:buChar char="•"/>
            </a:pPr>
            <a:endParaRPr lang="en-US" dirty="0"/>
          </a:p>
          <a:p>
            <a:endParaRPr lang="bg-BG" dirty="0"/>
          </a:p>
        </p:txBody>
      </p:sp>
      <p:sp>
        <p:nvSpPr>
          <p:cNvPr id="5" name="Rectangle 4"/>
          <p:cNvSpPr/>
          <p:nvPr/>
        </p:nvSpPr>
        <p:spPr>
          <a:xfrm>
            <a:off x="673218" y="1560964"/>
            <a:ext cx="11016958" cy="830997"/>
          </a:xfrm>
          <a:prstGeom prst="rect">
            <a:avLst/>
          </a:prstGeom>
        </p:spPr>
        <p:txBody>
          <a:bodyPr wrap="square">
            <a:spAutoFit/>
          </a:bodyPr>
          <a:lstStyle/>
          <a:p>
            <a:r>
              <a:rPr lang="en-US" sz="2400" dirty="0">
                <a:cs typeface="Arial" panose="020B0604020202020204" pitchFamily="34" charset="0"/>
              </a:rPr>
              <a:t>Main marketing strategy areas: product, place, price and promotion. </a:t>
            </a:r>
          </a:p>
          <a:p>
            <a:r>
              <a:rPr lang="en-US" sz="2400" dirty="0">
                <a:cs typeface="Arial" panose="020B0604020202020204" pitchFamily="34" charset="0"/>
              </a:rPr>
              <a:t>The combination of these elements defines the marketing mix.</a:t>
            </a:r>
          </a:p>
        </p:txBody>
      </p:sp>
      <p:sp>
        <p:nvSpPr>
          <p:cNvPr id="21" name="Title 1">
            <a:extLst>
              <a:ext uri="{FF2B5EF4-FFF2-40B4-BE49-F238E27FC236}">
                <a16:creationId xmlns:a16="http://schemas.microsoft.com/office/drawing/2014/main" id="{B45C2A29-576E-4EB4-A386-F4BE2248D95F}"/>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Marketing mix</a:t>
            </a:r>
          </a:p>
        </p:txBody>
      </p:sp>
    </p:spTree>
    <p:extLst>
      <p:ext uri="{BB962C8B-B14F-4D97-AF65-F5344CB8AC3E}">
        <p14:creationId xmlns:p14="http://schemas.microsoft.com/office/powerpoint/2010/main" val="936257208"/>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B7871586-B3D2-4E21-A641-FFB58C6AF9FB}"/>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Process of marketing mix</a:t>
            </a:r>
          </a:p>
        </p:txBody>
      </p:sp>
      <p:pic>
        <p:nvPicPr>
          <p:cNvPr id="8" name="Картина 7">
            <a:extLst>
              <a:ext uri="{FF2B5EF4-FFF2-40B4-BE49-F238E27FC236}">
                <a16:creationId xmlns:a16="http://schemas.microsoft.com/office/drawing/2014/main" id="{4DB60672-664A-4D94-88F2-786D2621A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131" y="1534886"/>
            <a:ext cx="7958780" cy="4536504"/>
          </a:xfrm>
          <a:prstGeom prst="rect">
            <a:avLst/>
          </a:prstGeom>
        </p:spPr>
      </p:pic>
      <p:sp>
        <p:nvSpPr>
          <p:cNvPr id="9" name="Правоъгълник 8">
            <a:extLst>
              <a:ext uri="{FF2B5EF4-FFF2-40B4-BE49-F238E27FC236}">
                <a16:creationId xmlns:a16="http://schemas.microsoft.com/office/drawing/2014/main" id="{6ED1B700-F5E6-46C5-AD4C-ADB7F07C62D8}"/>
              </a:ext>
            </a:extLst>
          </p:cNvPr>
          <p:cNvSpPr/>
          <p:nvPr/>
        </p:nvSpPr>
        <p:spPr>
          <a:xfrm>
            <a:off x="1847528" y="1700808"/>
            <a:ext cx="5544616" cy="941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Текстово поле 9">
            <a:extLst>
              <a:ext uri="{FF2B5EF4-FFF2-40B4-BE49-F238E27FC236}">
                <a16:creationId xmlns:a16="http://schemas.microsoft.com/office/drawing/2014/main" id="{9C436762-ED77-4754-A51D-6ED8AF852EF9}"/>
              </a:ext>
            </a:extLst>
          </p:cNvPr>
          <p:cNvSpPr txBox="1"/>
          <p:nvPr/>
        </p:nvSpPr>
        <p:spPr>
          <a:xfrm>
            <a:off x="8040216" y="6453336"/>
            <a:ext cx="4010000" cy="261610"/>
          </a:xfrm>
          <a:prstGeom prst="rect">
            <a:avLst/>
          </a:prstGeom>
          <a:noFill/>
        </p:spPr>
        <p:txBody>
          <a:bodyPr wrap="square" rtlCol="0">
            <a:spAutoFit/>
          </a:bodyPr>
          <a:lstStyle/>
          <a:p>
            <a:r>
              <a:rPr lang="en-US" sz="1100" dirty="0"/>
              <a:t>Source: www.theinvestorsbook.com</a:t>
            </a:r>
            <a:endParaRPr lang="bg-BG" sz="1100" dirty="0"/>
          </a:p>
        </p:txBody>
      </p:sp>
    </p:spTree>
    <p:extLst>
      <p:ext uri="{BB962C8B-B14F-4D97-AF65-F5344CB8AC3E}">
        <p14:creationId xmlns:p14="http://schemas.microsoft.com/office/powerpoint/2010/main" val="69997818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8"/>
          <p:cNvGrpSpPr>
            <a:grpSpLocks/>
          </p:cNvGrpSpPr>
          <p:nvPr/>
        </p:nvGrpSpPr>
        <p:grpSpPr bwMode="auto">
          <a:xfrm>
            <a:off x="1055440" y="1971125"/>
            <a:ext cx="9128366" cy="4000500"/>
            <a:chOff x="1161" y="9724"/>
            <a:chExt cx="10080" cy="6300"/>
          </a:xfrm>
        </p:grpSpPr>
        <p:sp>
          <p:nvSpPr>
            <p:cNvPr id="37" name="Text Box 14"/>
            <p:cNvSpPr txBox="1">
              <a:spLocks noChangeArrowheads="1"/>
            </p:cNvSpPr>
            <p:nvPr/>
          </p:nvSpPr>
          <p:spPr bwMode="auto">
            <a:xfrm>
              <a:off x="2432" y="11266"/>
              <a:ext cx="1980" cy="7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200" dirty="0">
                  <a:solidFill>
                    <a:srgbClr val="FF0000"/>
                  </a:solidFill>
                  <a:latin typeface="Times New Roman" pitchFamily="18" charset="0"/>
                  <a:cs typeface="Times New Roman" pitchFamily="18" charset="0"/>
                </a:rPr>
                <a:t>Information about needs</a:t>
              </a:r>
              <a:endParaRPr lang="bg-BG" altLang="bg-BG" sz="1200" dirty="0">
                <a:solidFill>
                  <a:srgbClr val="FF0000"/>
                </a:solidFill>
                <a:latin typeface="Times New Roman" pitchFamily="18" charset="0"/>
                <a:cs typeface="Times New Roman" pitchFamily="18" charset="0"/>
              </a:endParaRPr>
            </a:p>
          </p:txBody>
        </p:sp>
        <p:sp>
          <p:nvSpPr>
            <p:cNvPr id="38" name="AutoShape 16"/>
            <p:cNvSpPr>
              <a:spLocks noChangeArrowheads="1"/>
            </p:cNvSpPr>
            <p:nvPr/>
          </p:nvSpPr>
          <p:spPr bwMode="auto">
            <a:xfrm>
              <a:off x="1161" y="9724"/>
              <a:ext cx="3240" cy="1440"/>
            </a:xfrm>
            <a:prstGeom prst="flowChartAlternateProcess">
              <a:avLst/>
            </a:prstGeom>
            <a:solidFill>
              <a:schemeClr val="accent3">
                <a:lumMod val="60000"/>
                <a:lumOff val="40000"/>
              </a:schemeClr>
            </a:solidFill>
            <a:ln w="9525">
              <a:solidFill>
                <a:srgbClr val="000000"/>
              </a:solidFill>
              <a:miter lim="800000"/>
              <a:headEnd/>
              <a:tailEnd/>
            </a:ln>
            <a:scene3d>
              <a:camera prst="orthographicFront"/>
              <a:lightRig rig="threePt" dir="t"/>
            </a:scene3d>
            <a:sp3d>
              <a:bevelT/>
            </a:sp3d>
          </p:spPr>
          <p:txBody>
            <a:bodyPr anchor="ctr"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2200" b="1" dirty="0">
                  <a:latin typeface="Times New Roman" pitchFamily="18" charset="0"/>
                  <a:cs typeface="Times New Roman" pitchFamily="18" charset="0"/>
                </a:rPr>
                <a:t>CUSTOMERS</a:t>
              </a:r>
              <a:endParaRPr lang="bg-BG" altLang="bg-BG" sz="2200" b="1" dirty="0">
                <a:latin typeface="Times New Roman" pitchFamily="18" charset="0"/>
                <a:cs typeface="Times New Roman" pitchFamily="18" charset="0"/>
              </a:endParaRPr>
            </a:p>
          </p:txBody>
        </p:sp>
        <p:sp>
          <p:nvSpPr>
            <p:cNvPr id="39" name="AutoShape 19"/>
            <p:cNvSpPr>
              <a:spLocks noChangeArrowheads="1"/>
            </p:cNvSpPr>
            <p:nvPr/>
          </p:nvSpPr>
          <p:spPr bwMode="auto">
            <a:xfrm>
              <a:off x="4581" y="9724"/>
              <a:ext cx="3240" cy="1440"/>
            </a:xfrm>
            <a:prstGeom prst="flowChartAlternateProcess">
              <a:avLst/>
            </a:prstGeom>
            <a:solidFill>
              <a:schemeClr val="accent6">
                <a:lumMod val="40000"/>
                <a:lumOff val="60000"/>
              </a:schemeClr>
            </a:solidFill>
            <a:ln w="9525">
              <a:solidFill>
                <a:srgbClr val="000000"/>
              </a:solidFill>
              <a:miter lim="800000"/>
              <a:headEnd/>
              <a:tailEnd/>
            </a:ln>
            <a:scene3d>
              <a:camera prst="orthographicFront"/>
              <a:lightRig rig="threePt" dir="t"/>
            </a:scene3d>
            <a:sp3d>
              <a:bevelT/>
            </a:sp3d>
          </p:spPr>
          <p:txBody>
            <a:bodyPr anchor="ctr" anchorCtr="0"/>
            <a:lstStyle/>
            <a:p>
              <a:pPr algn="ctr"/>
              <a:r>
                <a:rPr lang="en-US" altLang="bg-BG" sz="2200" b="1" dirty="0">
                  <a:latin typeface="Times New Roman" pitchFamily="18" charset="0"/>
                  <a:cs typeface="Times New Roman" pitchFamily="18" charset="0"/>
                </a:rPr>
                <a:t>BUSINESS</a:t>
              </a:r>
              <a:endParaRPr lang="bg-BG" altLang="bg-BG" sz="2200" b="1" dirty="0">
                <a:latin typeface="Times New Roman" pitchFamily="18" charset="0"/>
                <a:cs typeface="Times New Roman" pitchFamily="18" charset="0"/>
              </a:endParaRPr>
            </a:p>
          </p:txBody>
        </p:sp>
        <p:grpSp>
          <p:nvGrpSpPr>
            <p:cNvPr id="40" name="Group 21"/>
            <p:cNvGrpSpPr>
              <a:grpSpLocks/>
            </p:cNvGrpSpPr>
            <p:nvPr/>
          </p:nvGrpSpPr>
          <p:grpSpPr bwMode="auto">
            <a:xfrm>
              <a:off x="2781" y="11884"/>
              <a:ext cx="3060" cy="4140"/>
              <a:chOff x="2781" y="11884"/>
              <a:chExt cx="3060" cy="4140"/>
            </a:xfrm>
          </p:grpSpPr>
          <p:sp>
            <p:nvSpPr>
              <p:cNvPr id="64" name="Text Box 22"/>
              <p:cNvSpPr txBox="1">
                <a:spLocks noChangeArrowheads="1"/>
              </p:cNvSpPr>
              <p:nvPr/>
            </p:nvSpPr>
            <p:spPr bwMode="auto">
              <a:xfrm>
                <a:off x="2781" y="11884"/>
                <a:ext cx="3060" cy="900"/>
              </a:xfrm>
              <a:prstGeom prst="rect">
                <a:avLst/>
              </a:prstGeom>
              <a:solidFill>
                <a:schemeClr val="accent3">
                  <a:lumMod val="40000"/>
                  <a:lumOff val="60000"/>
                </a:schemeClr>
              </a:solidFill>
              <a:ln>
                <a:headEnd/>
                <a:tailEnd/>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lIns="0" tIns="0" rIns="0" bIns="0" anchor="ctr"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600" dirty="0">
                    <a:latin typeface="Times New Roman" pitchFamily="18" charset="0"/>
                    <a:cs typeface="Times New Roman" pitchFamily="18" charset="0"/>
                  </a:rPr>
                  <a:t>NEEDS, WANTS and DESIRES</a:t>
                </a:r>
                <a:endParaRPr lang="bg-BG" altLang="bg-BG" sz="1600" dirty="0">
                  <a:latin typeface="Times New Roman" pitchFamily="18" charset="0"/>
                  <a:cs typeface="Times New Roman" pitchFamily="18" charset="0"/>
                </a:endParaRPr>
              </a:p>
            </p:txBody>
          </p:sp>
          <p:sp>
            <p:nvSpPr>
              <p:cNvPr id="65" name="Text Box 23"/>
              <p:cNvSpPr txBox="1">
                <a:spLocks noChangeArrowheads="1"/>
              </p:cNvSpPr>
              <p:nvPr/>
            </p:nvSpPr>
            <p:spPr bwMode="auto">
              <a:xfrm>
                <a:off x="2781" y="13324"/>
                <a:ext cx="3060" cy="1260"/>
              </a:xfrm>
              <a:prstGeom prst="rect">
                <a:avLst/>
              </a:prstGeom>
              <a:solidFill>
                <a:schemeClr val="accent3">
                  <a:lumMod val="40000"/>
                  <a:lumOff val="60000"/>
                </a:schemeClr>
              </a:solidFill>
              <a:ln>
                <a:headEnd/>
                <a:tailEnd/>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lIns="0" tIns="0" rIns="0" bIns="0" anchor="ctr" anchorCtr="0"/>
              <a:lstStyle>
                <a:defPPr>
                  <a:defRPr lang="bg-BG"/>
                </a:defPPr>
                <a:lvl1pPr algn="ctr" eaLnBrk="1" hangingPunct="1">
                  <a:defRPr sz="1600">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bg-BG" dirty="0"/>
                  <a:t>Consumer VALUE and SATISFACTION</a:t>
                </a:r>
                <a:endParaRPr lang="bg-BG" altLang="bg-BG" dirty="0"/>
              </a:p>
            </p:txBody>
          </p:sp>
          <p:sp>
            <p:nvSpPr>
              <p:cNvPr id="66" name="Text Box 24"/>
              <p:cNvSpPr txBox="1">
                <a:spLocks noChangeArrowheads="1"/>
              </p:cNvSpPr>
              <p:nvPr/>
            </p:nvSpPr>
            <p:spPr bwMode="auto">
              <a:xfrm>
                <a:off x="2781" y="15124"/>
                <a:ext cx="3060" cy="900"/>
              </a:xfrm>
              <a:prstGeom prst="rect">
                <a:avLst/>
              </a:prstGeom>
              <a:solidFill>
                <a:schemeClr val="accent3">
                  <a:lumMod val="40000"/>
                  <a:lumOff val="60000"/>
                </a:schemeClr>
              </a:solidFill>
              <a:ln>
                <a:headEnd/>
                <a:tailEnd/>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lIns="0" tIns="0" rIns="0" bIns="0" anchor="ctr" anchorCtr="0"/>
              <a:lstStyle>
                <a:defPPr>
                  <a:defRPr lang="bg-BG"/>
                </a:defPPr>
                <a:lvl1pPr algn="ctr" eaLnBrk="1" hangingPunct="1">
                  <a:defRPr sz="1600">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bg-BG" dirty="0"/>
                  <a:t>Consumer ATTITUDES</a:t>
                </a:r>
                <a:endParaRPr lang="bg-BG" altLang="bg-BG" dirty="0"/>
              </a:p>
            </p:txBody>
          </p:sp>
        </p:grpSp>
        <p:sp>
          <p:nvSpPr>
            <p:cNvPr id="41" name="AutoShape 26"/>
            <p:cNvSpPr>
              <a:spLocks noChangeArrowheads="1"/>
            </p:cNvSpPr>
            <p:nvPr/>
          </p:nvSpPr>
          <p:spPr bwMode="auto">
            <a:xfrm>
              <a:off x="8001" y="9724"/>
              <a:ext cx="3240" cy="1440"/>
            </a:xfrm>
            <a:prstGeom prst="flowChartAlternateProcess">
              <a:avLst/>
            </a:prstGeom>
            <a:solidFill>
              <a:schemeClr val="accent1">
                <a:lumMod val="75000"/>
              </a:schemeClr>
            </a:solidFill>
            <a:ln w="9525">
              <a:solidFill>
                <a:srgbClr val="000000"/>
              </a:solidFill>
              <a:miter lim="800000"/>
              <a:headEnd/>
              <a:tailEnd/>
            </a:ln>
            <a:scene3d>
              <a:camera prst="orthographicFront"/>
              <a:lightRig rig="threePt" dir="t"/>
            </a:scene3d>
            <a:sp3d>
              <a:bevelT/>
            </a:sp3d>
          </p:spPr>
          <p:txBody>
            <a:bodyPr anchor="ctr" anchorCtr="0"/>
            <a:lstStyle/>
            <a:p>
              <a:pPr algn="ctr"/>
              <a:r>
                <a:rPr lang="en-US" altLang="bg-BG" b="1" dirty="0">
                  <a:latin typeface="Times New Roman" pitchFamily="18" charset="0"/>
                  <a:cs typeface="Times New Roman" pitchFamily="18" charset="0"/>
                </a:rPr>
                <a:t>ENVIRONMENT</a:t>
              </a:r>
              <a:endParaRPr lang="bg-BG" altLang="bg-BG" b="1" dirty="0">
                <a:latin typeface="Times New Roman" pitchFamily="18" charset="0"/>
                <a:cs typeface="Times New Roman" pitchFamily="18" charset="0"/>
              </a:endParaRPr>
            </a:p>
          </p:txBody>
        </p:sp>
        <p:grpSp>
          <p:nvGrpSpPr>
            <p:cNvPr id="42" name="Group 28"/>
            <p:cNvGrpSpPr>
              <a:grpSpLocks/>
            </p:cNvGrpSpPr>
            <p:nvPr/>
          </p:nvGrpSpPr>
          <p:grpSpPr bwMode="auto">
            <a:xfrm>
              <a:off x="6561" y="11884"/>
              <a:ext cx="3060" cy="4140"/>
              <a:chOff x="2781" y="11884"/>
              <a:chExt cx="3060" cy="4140"/>
            </a:xfrm>
          </p:grpSpPr>
          <p:sp>
            <p:nvSpPr>
              <p:cNvPr id="61" name="Text Box 29"/>
              <p:cNvSpPr txBox="1">
                <a:spLocks noChangeArrowheads="1"/>
              </p:cNvSpPr>
              <p:nvPr/>
            </p:nvSpPr>
            <p:spPr bwMode="auto">
              <a:xfrm>
                <a:off x="2781" y="11884"/>
                <a:ext cx="3060" cy="900"/>
              </a:xfrm>
              <a:prstGeom prst="rect">
                <a:avLst/>
              </a:prstGeom>
              <a:solidFill>
                <a:schemeClr val="accent1">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600" dirty="0">
                    <a:latin typeface="Times New Roman" pitchFamily="18" charset="0"/>
                    <a:cs typeface="Times New Roman" pitchFamily="18" charset="0"/>
                  </a:rPr>
                  <a:t>Environment CONDITIONS</a:t>
                </a:r>
                <a:endParaRPr lang="bg-BG" altLang="bg-BG" sz="1600" dirty="0">
                  <a:latin typeface="Times New Roman" pitchFamily="18" charset="0"/>
                  <a:cs typeface="Times New Roman" pitchFamily="18" charset="0"/>
                </a:endParaRPr>
              </a:p>
            </p:txBody>
          </p:sp>
          <p:sp>
            <p:nvSpPr>
              <p:cNvPr id="62" name="Text Box 30"/>
              <p:cNvSpPr txBox="1">
                <a:spLocks noChangeArrowheads="1"/>
              </p:cNvSpPr>
              <p:nvPr/>
            </p:nvSpPr>
            <p:spPr bwMode="auto">
              <a:xfrm>
                <a:off x="2781" y="13324"/>
                <a:ext cx="3060" cy="1260"/>
              </a:xfrm>
              <a:prstGeom prst="rect">
                <a:avLst/>
              </a:prstGeom>
              <a:solidFill>
                <a:schemeClr val="accent1">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anchor="ctr" anchorCtr="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600" dirty="0">
                    <a:latin typeface="Times New Roman" pitchFamily="18" charset="0"/>
                    <a:cs typeface="Times New Roman" pitchFamily="18" charset="0"/>
                  </a:rPr>
                  <a:t>Competitive ADVANTAGE</a:t>
                </a:r>
                <a:endParaRPr lang="bg-BG" altLang="bg-BG" sz="1600" dirty="0">
                  <a:latin typeface="Times New Roman" pitchFamily="18" charset="0"/>
                  <a:cs typeface="Times New Roman" pitchFamily="18" charset="0"/>
                </a:endParaRPr>
              </a:p>
            </p:txBody>
          </p:sp>
          <p:sp>
            <p:nvSpPr>
              <p:cNvPr id="63" name="Text Box 31"/>
              <p:cNvSpPr txBox="1">
                <a:spLocks noChangeArrowheads="1"/>
              </p:cNvSpPr>
              <p:nvPr/>
            </p:nvSpPr>
            <p:spPr bwMode="auto">
              <a:xfrm>
                <a:off x="2781" y="15124"/>
                <a:ext cx="3060" cy="900"/>
              </a:xfrm>
              <a:prstGeom prst="rect">
                <a:avLst/>
              </a:prstGeom>
              <a:solidFill>
                <a:schemeClr val="accent1">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anchor="ctr" anchorCtr="0"/>
              <a:lstStyle>
                <a:defPPr>
                  <a:defRPr lang="bg-BG"/>
                </a:defPPr>
                <a:lvl1pPr algn="ctr" eaLnBrk="1" hangingPunct="1">
                  <a:defRPr sz="1600">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bg-BG" dirty="0"/>
                  <a:t>Competitors REACTIONS</a:t>
                </a:r>
                <a:endParaRPr lang="bg-BG" altLang="bg-BG" dirty="0"/>
              </a:p>
            </p:txBody>
          </p:sp>
        </p:grpSp>
        <p:sp>
          <p:nvSpPr>
            <p:cNvPr id="43" name="Line 32"/>
            <p:cNvSpPr>
              <a:spLocks noChangeShapeType="1"/>
            </p:cNvSpPr>
            <p:nvPr/>
          </p:nvSpPr>
          <p:spPr bwMode="auto">
            <a:xfrm flipH="1">
              <a:off x="4221" y="11164"/>
              <a:ext cx="1980" cy="7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44" name="Line 33"/>
            <p:cNvSpPr>
              <a:spLocks noChangeShapeType="1"/>
            </p:cNvSpPr>
            <p:nvPr/>
          </p:nvSpPr>
          <p:spPr bwMode="auto">
            <a:xfrm>
              <a:off x="6201" y="11164"/>
              <a:ext cx="1980" cy="7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45" name="Line 34"/>
            <p:cNvSpPr>
              <a:spLocks noChangeShapeType="1"/>
            </p:cNvSpPr>
            <p:nvPr/>
          </p:nvSpPr>
          <p:spPr bwMode="auto">
            <a:xfrm>
              <a:off x="4221" y="12784"/>
              <a:ext cx="0" cy="54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46" name="Line 35"/>
            <p:cNvSpPr>
              <a:spLocks noChangeShapeType="1"/>
            </p:cNvSpPr>
            <p:nvPr/>
          </p:nvSpPr>
          <p:spPr bwMode="auto">
            <a:xfrm>
              <a:off x="8001" y="12784"/>
              <a:ext cx="0" cy="54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47" name="Line 36"/>
            <p:cNvSpPr>
              <a:spLocks noChangeShapeType="1"/>
            </p:cNvSpPr>
            <p:nvPr/>
          </p:nvSpPr>
          <p:spPr bwMode="auto">
            <a:xfrm>
              <a:off x="4221" y="14584"/>
              <a:ext cx="0" cy="54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48" name="Line 37"/>
            <p:cNvSpPr>
              <a:spLocks noChangeShapeType="1"/>
            </p:cNvSpPr>
            <p:nvPr/>
          </p:nvSpPr>
          <p:spPr bwMode="auto">
            <a:xfrm>
              <a:off x="8001" y="14584"/>
              <a:ext cx="0" cy="54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49" name="Line 38"/>
            <p:cNvSpPr>
              <a:spLocks noChangeShapeType="1"/>
            </p:cNvSpPr>
            <p:nvPr/>
          </p:nvSpPr>
          <p:spPr bwMode="auto">
            <a:xfrm>
              <a:off x="1701" y="11164"/>
              <a:ext cx="0" cy="45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50" name="Line 39"/>
            <p:cNvSpPr>
              <a:spLocks noChangeShapeType="1"/>
            </p:cNvSpPr>
            <p:nvPr/>
          </p:nvSpPr>
          <p:spPr bwMode="auto">
            <a:xfrm>
              <a:off x="1701" y="15664"/>
              <a:ext cx="108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51" name="Line 40"/>
            <p:cNvSpPr>
              <a:spLocks noChangeShapeType="1"/>
            </p:cNvSpPr>
            <p:nvPr/>
          </p:nvSpPr>
          <p:spPr bwMode="auto">
            <a:xfrm flipH="1">
              <a:off x="2061" y="14044"/>
              <a:ext cx="7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52" name="Line 41"/>
            <p:cNvSpPr>
              <a:spLocks noChangeShapeType="1"/>
            </p:cNvSpPr>
            <p:nvPr/>
          </p:nvSpPr>
          <p:spPr bwMode="auto">
            <a:xfrm flipV="1">
              <a:off x="2061" y="11164"/>
              <a:ext cx="0" cy="288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53" name="Line 42"/>
            <p:cNvSpPr>
              <a:spLocks noChangeShapeType="1"/>
            </p:cNvSpPr>
            <p:nvPr/>
          </p:nvSpPr>
          <p:spPr bwMode="auto">
            <a:xfrm>
              <a:off x="2421" y="11164"/>
              <a:ext cx="0" cy="12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54" name="Line 43"/>
            <p:cNvSpPr>
              <a:spLocks noChangeShapeType="1"/>
            </p:cNvSpPr>
            <p:nvPr/>
          </p:nvSpPr>
          <p:spPr bwMode="auto">
            <a:xfrm>
              <a:off x="2421" y="12424"/>
              <a:ext cx="36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55" name="Line 44"/>
            <p:cNvSpPr>
              <a:spLocks noChangeShapeType="1"/>
            </p:cNvSpPr>
            <p:nvPr/>
          </p:nvSpPr>
          <p:spPr bwMode="auto">
            <a:xfrm>
              <a:off x="10701" y="11164"/>
              <a:ext cx="0" cy="45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56" name="Line 45"/>
            <p:cNvSpPr>
              <a:spLocks noChangeShapeType="1"/>
            </p:cNvSpPr>
            <p:nvPr/>
          </p:nvSpPr>
          <p:spPr bwMode="auto">
            <a:xfrm flipH="1">
              <a:off x="9621" y="15664"/>
              <a:ext cx="108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57" name="Line 46"/>
            <p:cNvSpPr>
              <a:spLocks noChangeShapeType="1"/>
            </p:cNvSpPr>
            <p:nvPr/>
          </p:nvSpPr>
          <p:spPr bwMode="auto">
            <a:xfrm>
              <a:off x="9621" y="14044"/>
              <a:ext cx="7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58" name="Line 47"/>
            <p:cNvSpPr>
              <a:spLocks noChangeShapeType="1"/>
            </p:cNvSpPr>
            <p:nvPr/>
          </p:nvSpPr>
          <p:spPr bwMode="auto">
            <a:xfrm flipV="1">
              <a:off x="10341" y="11164"/>
              <a:ext cx="0" cy="288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59" name="Line 48"/>
            <p:cNvSpPr>
              <a:spLocks noChangeShapeType="1"/>
            </p:cNvSpPr>
            <p:nvPr/>
          </p:nvSpPr>
          <p:spPr bwMode="auto">
            <a:xfrm>
              <a:off x="9981" y="11164"/>
              <a:ext cx="0" cy="12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60" name="Line 49"/>
            <p:cNvSpPr>
              <a:spLocks noChangeShapeType="1"/>
            </p:cNvSpPr>
            <p:nvPr/>
          </p:nvSpPr>
          <p:spPr bwMode="auto">
            <a:xfrm flipH="1">
              <a:off x="9621" y="12424"/>
              <a:ext cx="36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grpSp>
      <p:sp>
        <p:nvSpPr>
          <p:cNvPr id="67" name="Text Box 14"/>
          <p:cNvSpPr txBox="1">
            <a:spLocks noChangeArrowheads="1"/>
          </p:cNvSpPr>
          <p:nvPr/>
        </p:nvSpPr>
        <p:spPr bwMode="auto">
          <a:xfrm>
            <a:off x="6879754" y="2947317"/>
            <a:ext cx="2267691"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100" dirty="0">
                <a:solidFill>
                  <a:srgbClr val="FF0000"/>
                </a:solidFill>
                <a:latin typeface="Times New Roman" pitchFamily="18" charset="0"/>
                <a:cs typeface="Times New Roman" pitchFamily="18" charset="0"/>
              </a:rPr>
              <a:t>Information about competitors</a:t>
            </a:r>
            <a:endParaRPr lang="bg-BG" altLang="bg-BG" sz="1100" dirty="0">
              <a:solidFill>
                <a:srgbClr val="FF0000"/>
              </a:solidFill>
              <a:latin typeface="Times New Roman" pitchFamily="18" charset="0"/>
              <a:cs typeface="Times New Roman" pitchFamily="18" charset="0"/>
            </a:endParaRPr>
          </a:p>
        </p:txBody>
      </p:sp>
      <p:sp>
        <p:nvSpPr>
          <p:cNvPr id="68" name="Text Box 14"/>
          <p:cNvSpPr txBox="1">
            <a:spLocks noChangeArrowheads="1"/>
          </p:cNvSpPr>
          <p:nvPr/>
        </p:nvSpPr>
        <p:spPr bwMode="auto">
          <a:xfrm>
            <a:off x="3714738" y="3954462"/>
            <a:ext cx="1793072"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200" dirty="0">
                <a:solidFill>
                  <a:srgbClr val="FF0000"/>
                </a:solidFill>
                <a:latin typeface="Times New Roman" pitchFamily="18" charset="0"/>
                <a:cs typeface="Times New Roman" pitchFamily="18" charset="0"/>
              </a:rPr>
              <a:t>Marketing strategies</a:t>
            </a:r>
            <a:endParaRPr lang="bg-BG" altLang="bg-BG" sz="1200" dirty="0">
              <a:solidFill>
                <a:srgbClr val="FF0000"/>
              </a:solidFill>
              <a:latin typeface="Times New Roman" pitchFamily="18" charset="0"/>
              <a:cs typeface="Times New Roman" pitchFamily="18" charset="0"/>
            </a:endParaRPr>
          </a:p>
        </p:txBody>
      </p:sp>
      <p:sp>
        <p:nvSpPr>
          <p:cNvPr id="69" name="Text Box 14"/>
          <p:cNvSpPr txBox="1">
            <a:spLocks noChangeArrowheads="1"/>
          </p:cNvSpPr>
          <p:nvPr/>
        </p:nvSpPr>
        <p:spPr bwMode="auto">
          <a:xfrm>
            <a:off x="7213599" y="3944954"/>
            <a:ext cx="1793072"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200" dirty="0">
                <a:solidFill>
                  <a:srgbClr val="FF0000"/>
                </a:solidFill>
                <a:latin typeface="Times New Roman" pitchFamily="18" charset="0"/>
                <a:cs typeface="Times New Roman" pitchFamily="18" charset="0"/>
              </a:rPr>
              <a:t>Competition Strategies</a:t>
            </a:r>
            <a:endParaRPr lang="bg-BG" altLang="bg-BG" sz="1200" dirty="0">
              <a:solidFill>
                <a:srgbClr val="FF0000"/>
              </a:solidFill>
              <a:latin typeface="Times New Roman" pitchFamily="18" charset="0"/>
              <a:cs typeface="Times New Roman" pitchFamily="18" charset="0"/>
            </a:endParaRPr>
          </a:p>
        </p:txBody>
      </p:sp>
      <p:sp>
        <p:nvSpPr>
          <p:cNvPr id="70" name="Text Box 14"/>
          <p:cNvSpPr txBox="1">
            <a:spLocks noChangeArrowheads="1"/>
          </p:cNvSpPr>
          <p:nvPr/>
        </p:nvSpPr>
        <p:spPr bwMode="auto">
          <a:xfrm>
            <a:off x="3615289" y="5101205"/>
            <a:ext cx="1793072"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200" dirty="0">
                <a:solidFill>
                  <a:srgbClr val="FF0000"/>
                </a:solidFill>
                <a:latin typeface="Times New Roman" pitchFamily="18" charset="0"/>
                <a:cs typeface="Times New Roman" pitchFamily="18" charset="0"/>
              </a:rPr>
              <a:t>Consumer behavior</a:t>
            </a:r>
            <a:endParaRPr lang="bg-BG" altLang="bg-BG" sz="1200" dirty="0">
              <a:solidFill>
                <a:srgbClr val="FF0000"/>
              </a:solidFill>
              <a:latin typeface="Times New Roman" pitchFamily="18" charset="0"/>
              <a:cs typeface="Times New Roman" pitchFamily="18" charset="0"/>
            </a:endParaRPr>
          </a:p>
        </p:txBody>
      </p:sp>
      <p:sp>
        <p:nvSpPr>
          <p:cNvPr id="71" name="Text Box 14"/>
          <p:cNvSpPr txBox="1">
            <a:spLocks noChangeArrowheads="1"/>
          </p:cNvSpPr>
          <p:nvPr/>
        </p:nvSpPr>
        <p:spPr bwMode="auto">
          <a:xfrm>
            <a:off x="7165343" y="5096466"/>
            <a:ext cx="1793072"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bg-BG" sz="1200" dirty="0">
                <a:solidFill>
                  <a:srgbClr val="FF0000"/>
                </a:solidFill>
                <a:latin typeface="Times New Roman" pitchFamily="18" charset="0"/>
                <a:cs typeface="Times New Roman" pitchFamily="18" charset="0"/>
              </a:rPr>
              <a:t>Competitor </a:t>
            </a:r>
            <a:r>
              <a:rPr lang="en-US" altLang="bg-BG" sz="1200" dirty="0" err="1">
                <a:solidFill>
                  <a:srgbClr val="FF0000"/>
                </a:solidFill>
                <a:latin typeface="Times New Roman" pitchFamily="18" charset="0"/>
                <a:cs typeface="Times New Roman" pitchFamily="18" charset="0"/>
              </a:rPr>
              <a:t>behaviour</a:t>
            </a:r>
            <a:endParaRPr lang="bg-BG" altLang="bg-BG" sz="1200" dirty="0">
              <a:solidFill>
                <a:srgbClr val="FF0000"/>
              </a:solidFill>
              <a:latin typeface="Times New Roman" pitchFamily="18" charset="0"/>
              <a:cs typeface="Times New Roman" pitchFamily="18" charset="0"/>
            </a:endParaRPr>
          </a:p>
        </p:txBody>
      </p:sp>
      <p:sp>
        <p:nvSpPr>
          <p:cNvPr id="72" name="Oval 3"/>
          <p:cNvSpPr/>
          <p:nvPr/>
        </p:nvSpPr>
        <p:spPr>
          <a:xfrm>
            <a:off x="1419776" y="2771301"/>
            <a:ext cx="1001849" cy="33638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bg-BG"/>
          </a:p>
        </p:txBody>
      </p:sp>
      <p:sp>
        <p:nvSpPr>
          <p:cNvPr id="73" name="Oval 52"/>
          <p:cNvSpPr/>
          <p:nvPr/>
        </p:nvSpPr>
        <p:spPr>
          <a:xfrm>
            <a:off x="8722430" y="2830285"/>
            <a:ext cx="1201859" cy="33638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bg-BG"/>
          </a:p>
        </p:txBody>
      </p:sp>
      <p:grpSp>
        <p:nvGrpSpPr>
          <p:cNvPr id="74" name="Group 57"/>
          <p:cNvGrpSpPr/>
          <p:nvPr/>
        </p:nvGrpSpPr>
        <p:grpSpPr>
          <a:xfrm>
            <a:off x="5103808" y="2929505"/>
            <a:ext cx="1101345" cy="3414736"/>
            <a:chOff x="4139952" y="2914650"/>
            <a:chExt cx="936104" cy="3414736"/>
          </a:xfrm>
        </p:grpSpPr>
        <p:cxnSp>
          <p:nvCxnSpPr>
            <p:cNvPr id="75" name="Straight Connector 54"/>
            <p:cNvCxnSpPr/>
            <p:nvPr/>
          </p:nvCxnSpPr>
          <p:spPr>
            <a:xfrm>
              <a:off x="4553444" y="2955254"/>
              <a:ext cx="41388" cy="33741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Oval 56"/>
            <p:cNvSpPr/>
            <p:nvPr/>
          </p:nvSpPr>
          <p:spPr>
            <a:xfrm>
              <a:off x="4139952" y="2914650"/>
              <a:ext cx="936104" cy="3363838"/>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bg-BG"/>
            </a:p>
          </p:txBody>
        </p:sp>
      </p:grpSp>
      <p:sp>
        <p:nvSpPr>
          <p:cNvPr id="77" name="Title 1">
            <a:extLst>
              <a:ext uri="{FF2B5EF4-FFF2-40B4-BE49-F238E27FC236}">
                <a16:creationId xmlns:a16="http://schemas.microsoft.com/office/drawing/2014/main" id="{2D9FFA7E-5E0F-4210-BA61-7AB518F650D3}"/>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Marketing process</a:t>
            </a:r>
          </a:p>
        </p:txBody>
      </p:sp>
    </p:spTree>
    <p:extLst>
      <p:ext uri="{BB962C8B-B14F-4D97-AF65-F5344CB8AC3E}">
        <p14:creationId xmlns:p14="http://schemas.microsoft.com/office/powerpoint/2010/main" val="15532342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heel(1)">
                                      <p:cBhvr>
                                        <p:cTn id="11" dur="2000"/>
                                        <p:tgtEl>
                                          <p:spTgt spid="72"/>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heel(1)">
                                      <p:cBhvr>
                                        <p:cTn id="14" dur="2000"/>
                                        <p:tgtEl>
                                          <p:spTgt spid="7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Lst>
  </p:timing>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1862</TotalTime>
  <Words>4537</Words>
  <Application>Microsoft Office PowerPoint</Application>
  <PresentationFormat>Широк екран</PresentationFormat>
  <Paragraphs>375</Paragraphs>
  <Slides>43</Slides>
  <Notes>12</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43</vt:i4>
      </vt:variant>
    </vt:vector>
  </HeadingPairs>
  <TitlesOfParts>
    <vt:vector size="49" baseType="lpstr">
      <vt:lpstr>Arial</vt:lpstr>
      <vt:lpstr>Calibri</vt:lpstr>
      <vt:lpstr>Cambria Math</vt:lpstr>
      <vt:lpstr>Corbel</vt:lpstr>
      <vt:lpstr>Times New Roman</vt:lpstr>
      <vt:lpstr>ICT-TEX-Course presentation Template</vt:lpstr>
      <vt:lpstr>Презентация на PowerPoint</vt:lpstr>
      <vt:lpstr>AGENDA</vt:lpstr>
      <vt:lpstr>Marketing definition</vt:lpstr>
      <vt:lpstr>Basic concepts</vt:lpstr>
      <vt:lpstr>Basic concepts</vt:lpstr>
      <vt:lpstr>Basic concepts</vt:lpstr>
      <vt:lpstr>Marketing mix</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Strategies for successful fashion branding</vt:lpstr>
      <vt:lpstr>Strategies for successful fashion branding</vt:lpstr>
      <vt:lpstr>Assignment 1</vt:lpstr>
      <vt:lpstr>E-marketing of T&amp;C. Step by step guide</vt:lpstr>
      <vt:lpstr>E-marketing of T&amp;C. Step by step guide</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E-marketing of T&amp;C. Step by step guide</vt:lpstr>
      <vt:lpstr>E-marketing of T&amp;C. Step by step guide</vt:lpstr>
      <vt:lpstr>Презентация на PowerPoint</vt:lpstr>
      <vt:lpstr>Презентация на PowerPoint</vt:lpstr>
      <vt:lpstr>Презентация на PowerPoint</vt:lpstr>
      <vt:lpstr>Questions for discussion and tasks</vt:lpstr>
      <vt:lpstr>Презентация на PowerPoint</vt:lpstr>
      <vt:lpstr>Презентация на PowerPoint</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200</cp:revision>
  <dcterms:created xsi:type="dcterms:W3CDTF">2020-11-18T13:31:09Z</dcterms:created>
  <dcterms:modified xsi:type="dcterms:W3CDTF">2021-06-18T09:14:38Z</dcterms:modified>
</cp:coreProperties>
</file>