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422" r:id="rId5"/>
    <p:sldId id="442" r:id="rId6"/>
    <p:sldId id="444" r:id="rId7"/>
    <p:sldId id="445" r:id="rId8"/>
    <p:sldId id="425" r:id="rId9"/>
    <p:sldId id="438"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41" r:id="rId23"/>
    <p:sldId id="440" r:id="rId24"/>
    <p:sldId id="439"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391" autoAdjust="0"/>
  </p:normalViewPr>
  <p:slideViewPr>
    <p:cSldViewPr>
      <p:cViewPr>
        <p:scale>
          <a:sx n="75" d="100"/>
          <a:sy n="75" d="100"/>
        </p:scale>
        <p:origin x="-562" y="-1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1.9.2021 г.</a:t>
            </a:fld>
            <a:endParaRPr lang="bg-BG"/>
          </a:p>
        </p:txBody>
      </p:sp>
      <p:sp>
        <p:nvSpPr>
          <p:cNvPr id="4" name="Slide Image Placeholder 3">
            <a:extLst>
              <a:ext uri="{FF2B5EF4-FFF2-40B4-BE49-F238E27FC236}">
                <a16:creationId xmlns=""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extLst>
      <p:ext uri="{BB962C8B-B14F-4D97-AF65-F5344CB8AC3E}">
        <p14:creationId xmlns:p14="http://schemas.microsoft.com/office/powerpoint/2010/main" val="271331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a:t>
            </a:fld>
            <a:endParaRPr lang="bg-BG"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11</a:t>
            </a:fld>
            <a:endParaRPr lang="bg-BG" alt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12</a:t>
            </a:fld>
            <a:endParaRPr lang="bg-BG" alt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13</a:t>
            </a:fld>
            <a:endParaRPr lang="bg-BG" alt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14</a:t>
            </a:fld>
            <a:endParaRPr lang="bg-BG" alt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15</a:t>
            </a:fld>
            <a:endParaRPr lang="bg-BG" alt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16</a:t>
            </a:fld>
            <a:endParaRPr lang="bg-BG" alt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17</a:t>
            </a:fld>
            <a:endParaRPr lang="bg-BG" alt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18</a:t>
            </a:fld>
            <a:endParaRPr lang="bg-BG" alt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19</a:t>
            </a:fld>
            <a:endParaRPr lang="bg-BG" alt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20</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2</a:t>
            </a:fld>
            <a:endParaRPr lang="bg-BG" alt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8196" name="Slide Number Placeholder 3">
            <a:extLst>
              <a:ext uri="{FF2B5EF4-FFF2-40B4-BE49-F238E27FC236}">
                <a16:creationId xmlns=""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21</a:t>
            </a:fld>
            <a:endParaRPr lang="bg-BG"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4</a:t>
            </a:fld>
            <a:endParaRPr lang="bg-BG"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5</a:t>
            </a:fld>
            <a:endParaRPr lang="bg-BG" alt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6</a:t>
            </a:fld>
            <a:endParaRPr lang="bg-BG" alt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7</a:t>
            </a:fld>
            <a:endParaRPr lang="bg-BG"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8</a:t>
            </a:fld>
            <a:endParaRPr lang="bg-BG"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9</a:t>
            </a:fld>
            <a:endParaRPr lang="bg-BG"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10</a:t>
            </a:fld>
            <a:endParaRPr lang="bg-BG"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9/1/2021</a:t>
            </a:fld>
            <a:endParaRPr lang="en-US"/>
          </a:p>
        </p:txBody>
      </p:sp>
      <p:sp>
        <p:nvSpPr>
          <p:cNvPr id="5" name="Footer Placeholder 4">
            <a:extLst>
              <a:ext uri="{FF2B5EF4-FFF2-40B4-BE49-F238E27FC236}">
                <a16:creationId xmlns=""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9/1/2021</a:t>
            </a:fld>
            <a:endParaRPr lang="en-US"/>
          </a:p>
        </p:txBody>
      </p:sp>
      <p:sp>
        <p:nvSpPr>
          <p:cNvPr id="5" name="Footer Placeholder 4">
            <a:extLst>
              <a:ext uri="{FF2B5EF4-FFF2-40B4-BE49-F238E27FC236}">
                <a16:creationId xmlns=""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9/1/2021</a:t>
            </a:fld>
            <a:endParaRPr lang="en-US"/>
          </a:p>
        </p:txBody>
      </p:sp>
      <p:sp>
        <p:nvSpPr>
          <p:cNvPr id="5" name="Footer Placeholder 4">
            <a:extLst>
              <a:ext uri="{FF2B5EF4-FFF2-40B4-BE49-F238E27FC236}">
                <a16:creationId xmlns=""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9/1/2021</a:t>
            </a:fld>
            <a:endParaRPr lang="en-US"/>
          </a:p>
        </p:txBody>
      </p:sp>
      <p:sp>
        <p:nvSpPr>
          <p:cNvPr id="5" name="Footer Placeholder 4">
            <a:extLst>
              <a:ext uri="{FF2B5EF4-FFF2-40B4-BE49-F238E27FC236}">
                <a16:creationId xmlns=""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9/1/2021</a:t>
            </a:fld>
            <a:endParaRPr lang="en-US"/>
          </a:p>
        </p:txBody>
      </p:sp>
      <p:sp>
        <p:nvSpPr>
          <p:cNvPr id="5" name="Footer Placeholder 4">
            <a:extLst>
              <a:ext uri="{FF2B5EF4-FFF2-40B4-BE49-F238E27FC236}">
                <a16:creationId xmlns=""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9/1/2021</a:t>
            </a:fld>
            <a:endParaRPr lang="en-US"/>
          </a:p>
        </p:txBody>
      </p:sp>
      <p:sp>
        <p:nvSpPr>
          <p:cNvPr id="6" name="Footer Placeholder 4">
            <a:extLst>
              <a:ext uri="{FF2B5EF4-FFF2-40B4-BE49-F238E27FC236}">
                <a16:creationId xmlns=""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9/1/2021</a:t>
            </a:fld>
            <a:endParaRPr lang="en-US"/>
          </a:p>
        </p:txBody>
      </p:sp>
      <p:sp>
        <p:nvSpPr>
          <p:cNvPr id="8" name="Footer Placeholder 4">
            <a:extLst>
              <a:ext uri="{FF2B5EF4-FFF2-40B4-BE49-F238E27FC236}">
                <a16:creationId xmlns=""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9/1/2021</a:t>
            </a:fld>
            <a:endParaRPr lang="en-US"/>
          </a:p>
        </p:txBody>
      </p:sp>
      <p:sp>
        <p:nvSpPr>
          <p:cNvPr id="4" name="Footer Placeholder 4">
            <a:extLst>
              <a:ext uri="{FF2B5EF4-FFF2-40B4-BE49-F238E27FC236}">
                <a16:creationId xmlns=""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9/1/2021</a:t>
            </a:fld>
            <a:endParaRPr lang="en-US"/>
          </a:p>
        </p:txBody>
      </p:sp>
      <p:sp>
        <p:nvSpPr>
          <p:cNvPr id="3" name="Footer Placeholder 4">
            <a:extLst>
              <a:ext uri="{FF2B5EF4-FFF2-40B4-BE49-F238E27FC236}">
                <a16:creationId xmlns=""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9/1/2021</a:t>
            </a:fld>
            <a:endParaRPr lang="en-US"/>
          </a:p>
        </p:txBody>
      </p:sp>
      <p:sp>
        <p:nvSpPr>
          <p:cNvPr id="6" name="Footer Placeholder 4">
            <a:extLst>
              <a:ext uri="{FF2B5EF4-FFF2-40B4-BE49-F238E27FC236}">
                <a16:creationId xmlns=""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9/1/2021</a:t>
            </a:fld>
            <a:endParaRPr lang="en-US"/>
          </a:p>
        </p:txBody>
      </p:sp>
      <p:sp>
        <p:nvSpPr>
          <p:cNvPr id="6" name="Footer Placeholder 4">
            <a:extLst>
              <a:ext uri="{FF2B5EF4-FFF2-40B4-BE49-F238E27FC236}">
                <a16:creationId xmlns=""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9/1/2021</a:t>
            </a:fld>
            <a:endParaRPr lang="en-US"/>
          </a:p>
        </p:txBody>
      </p:sp>
      <p:sp>
        <p:nvSpPr>
          <p:cNvPr id="5" name="Footer Placeholder 4">
            <a:extLst>
              <a:ext uri="{FF2B5EF4-FFF2-40B4-BE49-F238E27FC236}">
                <a16:creationId xmlns=""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B63375D-72FD-40EC-9D97-CBC506FA06AF}"/>
              </a:ext>
            </a:extLst>
          </p:cNvPr>
          <p:cNvSpPr/>
          <p:nvPr/>
        </p:nvSpPr>
        <p:spPr>
          <a:xfrm>
            <a:off x="2259806" y="1389693"/>
            <a:ext cx="7672388" cy="553998"/>
          </a:xfrm>
          <a:prstGeom prst="rect">
            <a:avLst/>
          </a:prstGeom>
        </p:spPr>
        <p:txBody>
          <a:bodyPr>
            <a:spAutoFit/>
          </a:bodyPr>
          <a:lstStyle/>
          <a:p>
            <a:pPr algn="ctr">
              <a:defRPr/>
            </a:pPr>
            <a:r>
              <a:rPr lang="en-GB" altLang="en-US" sz="3000" b="1" dirty="0">
                <a:latin typeface="Arial" charset="0"/>
              </a:rPr>
              <a:t>TRAINING </a:t>
            </a:r>
            <a:r>
              <a:rPr lang="en-GB" altLang="en-US" sz="3000" b="1" dirty="0" smtClean="0">
                <a:latin typeface="Arial" charset="0"/>
              </a:rPr>
              <a:t>COURSE</a:t>
            </a:r>
            <a:endParaRPr lang="en-GB" altLang="en-US" sz="3000" dirty="0">
              <a:effectLst>
                <a:outerShdw blurRad="38100" dist="38100" dir="2700000" algn="tl">
                  <a:srgbClr val="000000">
                    <a:alpha val="43137"/>
                  </a:srgbClr>
                </a:outerShdw>
              </a:effectLst>
              <a:latin typeface="Arial" charset="0"/>
            </a:endParaRPr>
          </a:p>
        </p:txBody>
      </p:sp>
      <p:sp>
        <p:nvSpPr>
          <p:cNvPr id="13" name="Title 1">
            <a:extLst>
              <a:ext uri="{FF2B5EF4-FFF2-40B4-BE49-F238E27FC236}">
                <a16:creationId xmlns:a16="http://schemas.microsoft.com/office/drawing/2014/main" xmlns=""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sp>
        <p:nvSpPr>
          <p:cNvPr id="2" name="Title 1">
            <a:extLst>
              <a:ext uri="{FF2B5EF4-FFF2-40B4-BE49-F238E27FC236}">
                <a16:creationId xmlns:a16="http://schemas.microsoft.com/office/drawing/2014/main" xmlns="" id="{0A745210-8477-4500-88FB-DC9E3F8FB3A0}"/>
              </a:ext>
            </a:extLst>
          </p:cNvPr>
          <p:cNvSpPr>
            <a:spLocks noGrp="1"/>
          </p:cNvSpPr>
          <p:nvPr>
            <p:ph type="title"/>
          </p:nvPr>
        </p:nvSpPr>
        <p:spPr>
          <a:xfrm>
            <a:off x="647700" y="3200400"/>
            <a:ext cx="10972799" cy="1765854"/>
          </a:xfrm>
        </p:spPr>
        <p:txBody>
          <a:bodyPr>
            <a:noAutofit/>
          </a:bodyPr>
          <a:lstStyle/>
          <a:p>
            <a:pPr algn="l">
              <a:spcBef>
                <a:spcPts val="0"/>
              </a:spcBef>
              <a:defRPr/>
            </a:pPr>
            <a:r>
              <a:rPr lang="en-US" sz="1600" b="1" dirty="0" smtClean="0">
                <a:latin typeface="+mn-lt"/>
              </a:rPr>
              <a:t>Assoc. Prof. Dr. Radka ATANASOVA</a:t>
            </a:r>
            <a:r>
              <a:rPr lang="en-US" sz="1600" b="1" dirty="0">
                <a:latin typeface="+mn-lt"/>
              </a:rPr>
              <a:t/>
            </a:r>
            <a:br>
              <a:rPr lang="en-US" sz="1600" b="1" dirty="0">
                <a:latin typeface="+mn-lt"/>
              </a:rPr>
            </a:br>
            <a:r>
              <a:rPr lang="en-US" sz="1600" dirty="0">
                <a:latin typeface="+mn-lt"/>
              </a:rPr>
              <a:t>Vice-Dean for learning activity, Faculty of Power Engineering and Power Machines</a:t>
            </a:r>
            <a:br>
              <a:rPr lang="en-US" sz="1600" dirty="0">
                <a:latin typeface="+mn-lt"/>
              </a:rPr>
            </a:br>
            <a:r>
              <a:rPr lang="en-US" sz="1600" dirty="0">
                <a:latin typeface="+mn-lt"/>
              </a:rPr>
              <a:t>Bachelor’s and Master’s Degree Program: </a:t>
            </a:r>
            <a:r>
              <a:rPr lang="en-US" sz="1600" b="1" dirty="0">
                <a:latin typeface="+mn-lt"/>
              </a:rPr>
              <a:t>DESIGN AND TECHNOLOGIES </a:t>
            </a:r>
            <a:r>
              <a:rPr lang="en-US" sz="1600" b="1" dirty="0" smtClean="0">
                <a:latin typeface="+mn-lt"/>
              </a:rPr>
              <a:t>FOR CLOTHING </a:t>
            </a:r>
            <a:r>
              <a:rPr lang="en-US" sz="1600" b="1" dirty="0">
                <a:latin typeface="+mn-lt"/>
              </a:rPr>
              <a:t>AND TEXTILES</a:t>
            </a:r>
            <a:br>
              <a:rPr lang="en-US" sz="1600" b="1" dirty="0">
                <a:latin typeface="+mn-lt"/>
              </a:rPr>
            </a:br>
            <a:r>
              <a:rPr lang="en-US" sz="1600" b="1" dirty="0" smtClean="0">
                <a:latin typeface="+mn-lt"/>
              </a:rPr>
              <a:t>Technical University of Sofia, BULGARIA</a:t>
            </a:r>
            <a:r>
              <a:rPr lang="en-US" sz="1600" b="1" dirty="0">
                <a:latin typeface="+mn-lt"/>
              </a:rPr>
              <a:t/>
            </a:r>
            <a:br>
              <a:rPr lang="en-US" sz="1600" b="1" dirty="0">
                <a:latin typeface="+mn-lt"/>
              </a:rPr>
            </a:br>
            <a:r>
              <a:rPr lang="en-US" sz="1600" dirty="0" smtClean="0">
                <a:latin typeface="+mn-lt"/>
              </a:rPr>
              <a:t/>
            </a:r>
            <a:br>
              <a:rPr lang="en-US" sz="1600" dirty="0" smtClean="0">
                <a:latin typeface="+mn-lt"/>
              </a:rPr>
            </a:br>
            <a:r>
              <a:rPr lang="en-US" sz="1600" dirty="0" smtClean="0">
                <a:latin typeface="+mn-lt"/>
              </a:rPr>
              <a:t>The </a:t>
            </a:r>
            <a:r>
              <a:rPr lang="en-US" sz="1600" dirty="0">
                <a:latin typeface="+mn-lt"/>
              </a:rPr>
              <a:t>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594FCB9A-E842-4569-824C-2680A40C34EE}"/>
              </a:ext>
            </a:extLst>
          </p:cNvPr>
          <p:cNvSpPr/>
          <p:nvPr/>
        </p:nvSpPr>
        <p:spPr>
          <a:xfrm>
            <a:off x="1181100" y="5092684"/>
            <a:ext cx="10058400" cy="369332"/>
          </a:xfrm>
          <a:prstGeom prst="rect">
            <a:avLst/>
          </a:prstGeom>
        </p:spPr>
        <p:txBody>
          <a:bodyPr wrap="square">
            <a:spAutoFit/>
          </a:bodyPr>
          <a:lstStyle/>
          <a:p>
            <a:pPr algn="ctr">
              <a:defRPr/>
            </a:pPr>
            <a:r>
              <a:rPr lang="en-US" b="1" dirty="0">
                <a:solidFill>
                  <a:srgbClr val="0064F6"/>
                </a:solidFill>
                <a:latin typeface="Arial" charset="0"/>
                <a:ea typeface="+mj-ea"/>
                <a:cs typeface="+mj-cs"/>
              </a:rPr>
              <a:t>ICT IN TEXTILE AND CLOTHING HIGHER EDUCATION AND BUSINESS</a:t>
            </a:r>
            <a:endParaRPr lang="bg-BG" dirty="0">
              <a:solidFill>
                <a:srgbClr val="0064F6"/>
              </a:solidFill>
              <a:latin typeface="Arial" charset="0"/>
            </a:endParaRPr>
          </a:p>
        </p:txBody>
      </p:sp>
      <p:sp>
        <p:nvSpPr>
          <p:cNvPr id="16" name="Rectangle 15">
            <a:extLst>
              <a:ext uri="{FF2B5EF4-FFF2-40B4-BE49-F238E27FC236}">
                <a16:creationId xmlns:a16="http://schemas.microsoft.com/office/drawing/2014/main" xmlns="" id="{F78EF5FC-4671-48E4-9323-EC652CE261E1}"/>
              </a:ext>
            </a:extLst>
          </p:cNvPr>
          <p:cNvSpPr/>
          <p:nvPr/>
        </p:nvSpPr>
        <p:spPr>
          <a:xfrm>
            <a:off x="3798094" y="5515421"/>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a:t>
            </a:fld>
            <a:endParaRPr lang="en-US" altLang="nl-BE"/>
          </a:p>
        </p:txBody>
      </p:sp>
      <p:sp>
        <p:nvSpPr>
          <p:cNvPr id="17" name="Title 2"/>
          <p:cNvSpPr>
            <a:spLocks noGrp="1"/>
          </p:cNvSpPr>
          <p:nvPr/>
        </p:nvSpPr>
        <p:spPr bwMode="auto">
          <a:xfrm>
            <a:off x="914400" y="1828800"/>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b="1" dirty="0"/>
              <a:t>APPAREL DESIGN AND </a:t>
            </a:r>
            <a:r>
              <a:rPr lang="en-US" sz="3200" b="1" dirty="0" smtClean="0"/>
              <a:t>PRODUCTION</a:t>
            </a:r>
            <a:endParaRPr lang="en-US" sz="3200" b="1" dirty="0"/>
          </a:p>
          <a:p>
            <a:pPr algn="ctr"/>
            <a:r>
              <a:rPr lang="en-US" sz="3200" b="1" dirty="0" smtClean="0"/>
              <a:t>Course: </a:t>
            </a:r>
            <a:r>
              <a:rPr lang="en-US" sz="3200" b="1" dirty="0"/>
              <a:t>2D </a:t>
            </a:r>
            <a:r>
              <a:rPr lang="en-US" sz="3200" b="1" dirty="0" smtClean="0"/>
              <a:t>CAD Pattern Making</a:t>
            </a:r>
            <a:endParaRPr lang="en-US" sz="3200" b="1" dirty="0"/>
          </a:p>
        </p:txBody>
      </p:sp>
    </p:spTree>
    <p:extLst>
      <p:ext uri="{BB962C8B-B14F-4D97-AF65-F5344CB8AC3E}">
        <p14:creationId xmlns:p14="http://schemas.microsoft.com/office/powerpoint/2010/main" val="291136375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10</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4. DARTS MANIPULATIONS</a:t>
            </a:r>
            <a:endParaRPr lang="en-US" sz="32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551" y="1066800"/>
            <a:ext cx="741764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377440"/>
            <a:ext cx="2514600" cy="320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47847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11</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5. SYMMETRY AND ASYMMETRY OF THE PIECES</a:t>
            </a:r>
            <a:endParaRPr lang="en-US" sz="3200"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398" y="1046798"/>
            <a:ext cx="4134802" cy="413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5187904"/>
            <a:ext cx="4033520" cy="73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834784"/>
            <a:ext cx="2827948" cy="261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819400"/>
            <a:ext cx="3128221" cy="26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12</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6. GATHERED ELEMENTS</a:t>
            </a:r>
            <a:endParaRPr lang="en-US" sz="3200"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047115"/>
            <a:ext cx="6019800" cy="493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3700" y="2411457"/>
            <a:ext cx="2527300" cy="34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13</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7. COLLARS AND LAPELS</a:t>
            </a:r>
            <a:endParaRPr lang="en-US" sz="3200"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050" y="2799081"/>
            <a:ext cx="6169150"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000" y="2608581"/>
            <a:ext cx="425303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14</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8. TYPICAL TYPES OF SLEEVES</a:t>
            </a:r>
            <a:endParaRPr lang="en-US" sz="3200"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8443" y="1987478"/>
            <a:ext cx="6228757" cy="386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6" y="2667000"/>
            <a:ext cx="4506913" cy="250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15</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9. GRADING OF PIECES</a:t>
            </a:r>
            <a:endParaRPr lang="en-US" sz="3200" dirty="0"/>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248" y="2590800"/>
            <a:ext cx="3798352"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198880"/>
            <a:ext cx="4160520" cy="469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16</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10. AUXILIARY PIECES FOR POCKETS</a:t>
            </a:r>
            <a:endParaRPr lang="en-US" sz="3200"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511" y="1066800"/>
            <a:ext cx="328268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857" y="2743200"/>
            <a:ext cx="3715143" cy="281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17</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11. PRODUCTION PATTERNS</a:t>
            </a:r>
            <a:endParaRPr lang="en-US" sz="3200" dirty="0"/>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092200"/>
            <a:ext cx="3810000" cy="483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8438" y="2590800"/>
            <a:ext cx="5257800" cy="30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18</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12. KNITWEAR CLOTHING</a:t>
            </a:r>
            <a:endParaRPr lang="en-US" sz="3200" dirty="0"/>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5644" y="1371600"/>
            <a:ext cx="415155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960" y="2667000"/>
            <a:ext cx="512673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5083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19</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QUIZ</a:t>
            </a:r>
            <a:endParaRPr lang="en-US" sz="3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724" y="1219200"/>
            <a:ext cx="9134475" cy="283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389120"/>
            <a:ext cx="90297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7425" y="5029200"/>
            <a:ext cx="7124700" cy="476250"/>
          </a:xfrm>
          <a:prstGeom prst="rect">
            <a:avLst/>
          </a:prstGeom>
          <a:solidFill>
            <a:srgbClr val="FF0000"/>
          </a:solidFill>
          <a:ln>
            <a:noFill/>
          </a:ln>
          <a:effectLst/>
        </p:spPr>
      </p:pic>
      <p:cxnSp>
        <p:nvCxnSpPr>
          <p:cNvPr id="3" name="Straight Arrow Connector 2"/>
          <p:cNvCxnSpPr/>
          <p:nvPr/>
        </p:nvCxnSpPr>
        <p:spPr>
          <a:xfrm flipH="1">
            <a:off x="6210300" y="3810000"/>
            <a:ext cx="723900" cy="579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477000" y="3810000"/>
            <a:ext cx="14859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2372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a:t>
            </a:fld>
            <a:endParaRPr lang="en-US" altLang="nl-BE"/>
          </a:p>
        </p:txBody>
      </p:sp>
      <p:pic>
        <p:nvPicPr>
          <p:cNvPr id="2" name="Picture 2" descr="G:\ONLINE 2020\ERASMUS home\Syllabus APPAREL DESIGN AND PRODUCTION - Course 2D CAD PM\LESSONS\23-08-2021\Curriculum ICT-T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1098550"/>
            <a:ext cx="6115050" cy="4845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8600" y="2362200"/>
            <a:ext cx="52578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79038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20</a:t>
            </a:fld>
            <a:endParaRPr lang="en-US" altLang="nl-BE"/>
          </a:p>
        </p:txBody>
      </p:sp>
      <p:sp>
        <p:nvSpPr>
          <p:cNvPr id="11" name="Title 2"/>
          <p:cNvSpPr>
            <a:spLocks noGrp="1"/>
          </p:cNvSpPr>
          <p:nvPr/>
        </p:nvSpPr>
        <p:spPr bwMode="auto">
          <a:xfrm>
            <a:off x="558800" y="3124200"/>
            <a:ext cx="1109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dirty="0" smtClean="0"/>
              <a:t>THANK YOU FOR YOUR ATTENTION !</a:t>
            </a:r>
            <a:endParaRPr lang="en-US" sz="3200" dirty="0"/>
          </a:p>
        </p:txBody>
      </p:sp>
    </p:spTree>
    <p:extLst>
      <p:ext uri="{BB962C8B-B14F-4D97-AF65-F5344CB8AC3E}">
        <p14:creationId xmlns:p14="http://schemas.microsoft.com/office/powerpoint/2010/main" val="98421888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 xmlns:a16="http://schemas.microsoft.com/office/drawing/2014/main" id="{F3BB608E-1756-4DCC-A177-EB48C5575780}"/>
              </a:ext>
            </a:extLst>
          </p:cNvPr>
          <p:cNvSpPr>
            <a:spLocks noGrp="1"/>
          </p:cNvSpPr>
          <p:nvPr>
            <p:ph idx="1"/>
          </p:nvPr>
        </p:nvSpPr>
        <p:spPr>
          <a:xfrm>
            <a:off x="609600" y="914400"/>
            <a:ext cx="7629525" cy="3810000"/>
          </a:xfrm>
        </p:spPr>
        <p:txBody>
          <a:bodyPr/>
          <a:lstStyle/>
          <a:p>
            <a:pPr marL="0" indent="0">
              <a:spcBef>
                <a:spcPct val="0"/>
              </a:spcBef>
              <a:buNone/>
            </a:pPr>
            <a:r>
              <a:rPr lang="en-US" altLang="nl-BE" sz="2000" b="1" dirty="0">
                <a:latin typeface="Corbel" panose="020B0503020204020204" pitchFamily="34" charset="0"/>
              </a:rPr>
              <a:t>Coordinator: </a:t>
            </a: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smtClean="0">
                <a:latin typeface="Corbel" panose="020B0503020204020204" pitchFamily="34" charset="0"/>
              </a:rPr>
              <a:t>Faculty of Power Engineering and Power Machines</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smtClean="0">
                <a:latin typeface="Corbel" panose="020B0503020204020204" pitchFamily="34" charset="0"/>
              </a:rPr>
              <a:t>Assoc. Prof</a:t>
            </a:r>
            <a:r>
              <a:rPr lang="en-US" altLang="nl-BE" sz="2000" dirty="0">
                <a:latin typeface="Corbel" panose="020B0503020204020204" pitchFamily="34" charset="0"/>
              </a:rPr>
              <a:t>. Dr. </a:t>
            </a:r>
            <a:r>
              <a:rPr lang="en-US" altLang="nl-BE" sz="2000" dirty="0" smtClean="0">
                <a:latin typeface="Corbel" panose="020B0503020204020204" pitchFamily="34" charset="0"/>
              </a:rPr>
              <a:t>Angel </a:t>
            </a:r>
            <a:r>
              <a:rPr lang="en-US" altLang="nl-BE" sz="2000" dirty="0" err="1" smtClean="0">
                <a:latin typeface="Corbel" panose="020B0503020204020204" pitchFamily="34" charset="0"/>
              </a:rPr>
              <a:t>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en-US" altLang="nl-BE" sz="2000" dirty="0" smtClean="0">
                <a:latin typeface="Corbel" panose="020B0503020204020204" pitchFamily="34" charset="0"/>
              </a:rPr>
              <a:t>aterziev@tu-sofia.bg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smtClean="0">
                <a:latin typeface="Corbel" panose="020B0503020204020204" pitchFamily="34" charset="0"/>
                <a:hlinkClick r:id="rId3"/>
              </a:rPr>
              <a:t>ICT-TEX.eu</a:t>
            </a:r>
            <a:endParaRPr lang="en-US" altLang="nl-BE" sz="2000" dirty="0" smtClean="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Contact</a:t>
            </a:r>
            <a:r>
              <a:rPr lang="en-US" altLang="nl-BE" sz="2000" b="1" dirty="0" smtClean="0">
                <a:latin typeface="Corbel" panose="020B0503020204020204" pitchFamily="34" charset="0"/>
              </a:rPr>
              <a:t>:</a:t>
            </a:r>
            <a:r>
              <a:rPr lang="en-US" altLang="nl-BE" sz="2000" dirty="0" smtClean="0">
                <a:latin typeface="Corbel" panose="020B0503020204020204" pitchFamily="34" charset="0"/>
              </a:rPr>
              <a:t> Assoc. Prof. Dr. Radka Atanasova</a:t>
            </a:r>
            <a:endParaRPr lang="en-US" altLang="nl-BE" sz="2000" dirty="0">
              <a:latin typeface="Corbel" panose="020B0503020204020204" pitchFamily="34" charset="0"/>
            </a:endParaRPr>
          </a:p>
          <a:p>
            <a:pPr marL="0" indent="0">
              <a:spcBef>
                <a:spcPct val="0"/>
              </a:spcBef>
              <a:buNone/>
            </a:pPr>
            <a:r>
              <a:rPr lang="en-US" altLang="nl-BE" sz="2000" dirty="0" smtClean="0">
                <a:latin typeface="Corbel" panose="020B0503020204020204" pitchFamily="34" charset="0"/>
              </a:rPr>
              <a:t>ratanasova@tu-sofia.bg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p:txBody>
      </p:sp>
      <p:sp>
        <p:nvSpPr>
          <p:cNvPr id="8" name="Title 1">
            <a:extLst>
              <a:ext uri="{FF2B5EF4-FFF2-40B4-BE49-F238E27FC236}">
                <a16:creationId xmlns=""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solidFill>
                  <a:srgbClr val="0064F6"/>
                </a:solidFill>
              </a:rPr>
              <a:t>CONTACTS</a:t>
            </a:r>
            <a:endParaRPr lang="en-GB" sz="2800" dirty="0">
              <a:solidFill>
                <a:srgbClr val="0064F6"/>
              </a:solidFill>
            </a:endParaRPr>
          </a:p>
        </p:txBody>
      </p:sp>
      <p:pic>
        <p:nvPicPr>
          <p:cNvPr id="4100" name="Picture 2" descr="E:\Disc D\Knowledge Alliances\Logos\ICTTEX-Logo-v7.png">
            <a:extLst>
              <a:ext uri="{FF2B5EF4-FFF2-40B4-BE49-F238E27FC236}">
                <a16:creationId xmlns=""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9022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935537"/>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sp>
        <p:nvSpPr>
          <p:cNvPr id="3" name="Tijdelijke aanduiding voor dianummer 2">
            <a:extLst>
              <a:ext uri="{FF2B5EF4-FFF2-40B4-BE49-F238E27FC236}">
                <a16:creationId xmlns=""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21</a:t>
            </a:fld>
            <a:endParaRPr lang="en-US" altLang="nl-BE"/>
          </a:p>
        </p:txBody>
      </p:sp>
    </p:spTree>
    <p:extLst>
      <p:ext uri="{BB962C8B-B14F-4D97-AF65-F5344CB8AC3E}">
        <p14:creationId xmlns:p14="http://schemas.microsoft.com/office/powerpoint/2010/main" val="134429063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3405" y="-2489"/>
            <a:ext cx="10515600" cy="1325563"/>
          </a:xfrm>
        </p:spPr>
        <p:txBody>
          <a:bodyPr>
            <a:normAutofit/>
          </a:bodyPr>
          <a:lstStyle/>
          <a:p>
            <a:r>
              <a:rPr lang="en-GB" sz="3200" b="1">
                <a:solidFill>
                  <a:schemeClr val="accent1">
                    <a:lumMod val="75000"/>
                  </a:schemeClr>
                </a:solidFill>
              </a:rPr>
              <a:t>MODULE – APPAREL DESIGN AND PRODUCTION</a:t>
            </a:r>
          </a:p>
        </p:txBody>
      </p:sp>
      <p:sp>
        <p:nvSpPr>
          <p:cNvPr id="3" name="Segnaposto contenuto 2"/>
          <p:cNvSpPr>
            <a:spLocks noGrp="1"/>
          </p:cNvSpPr>
          <p:nvPr>
            <p:ph idx="1"/>
          </p:nvPr>
        </p:nvSpPr>
        <p:spPr>
          <a:xfrm>
            <a:off x="393405" y="847421"/>
            <a:ext cx="11355571" cy="4872887"/>
          </a:xfrm>
        </p:spPr>
        <p:txBody>
          <a:bodyPr/>
          <a:lstStyle/>
          <a:p>
            <a:pPr marL="0" indent="0">
              <a:lnSpc>
                <a:spcPct val="100000"/>
              </a:lnSpc>
              <a:spcBef>
                <a:spcPts val="0"/>
              </a:spcBef>
              <a:buNone/>
              <a:defRPr/>
            </a:pPr>
            <a:r>
              <a:rPr lang="en-GB" sz="2000" b="1" dirty="0"/>
              <a:t>Course: </a:t>
            </a:r>
            <a:r>
              <a:rPr lang="en-US" sz="2000" b="1" dirty="0"/>
              <a:t>2D CAD Pattern Making </a:t>
            </a:r>
            <a:endParaRPr lang="en-GB" sz="2000" b="1" dirty="0"/>
          </a:p>
          <a:p>
            <a:pPr marL="0" marR="0" lvl="0" indent="0" defTabSz="914400" eaLnBrk="1" fontAlgn="auto" latinLnBrk="0" hangingPunct="1">
              <a:lnSpc>
                <a:spcPct val="100000"/>
              </a:lnSpc>
              <a:spcBef>
                <a:spcPts val="0"/>
              </a:spcBef>
              <a:spcAft>
                <a:spcPts val="0"/>
              </a:spcAft>
              <a:buClrTx/>
              <a:buSzTx/>
              <a:buFontTx/>
              <a:buNone/>
              <a:tabLst/>
              <a:defRPr/>
            </a:pPr>
            <a:r>
              <a:rPr lang="en-GB" sz="1400" b="1" u="sng" dirty="0"/>
              <a:t>Duration:</a:t>
            </a:r>
            <a:r>
              <a:rPr lang="en-GB" sz="1400" b="1" dirty="0"/>
              <a:t> </a:t>
            </a:r>
            <a:r>
              <a:rPr lang="en-GB" sz="1200" b="1" dirty="0"/>
              <a:t>3</a:t>
            </a:r>
            <a:r>
              <a:rPr lang="en-GB" sz="1200" dirty="0"/>
              <a:t>0 hours</a:t>
            </a:r>
          </a:p>
          <a:p>
            <a:pPr marL="0" marR="0" lvl="0" indent="0" defTabSz="914400" eaLnBrk="1" fontAlgn="auto" latinLnBrk="0" hangingPunct="1">
              <a:lnSpc>
                <a:spcPct val="100000"/>
              </a:lnSpc>
              <a:spcBef>
                <a:spcPts val="0"/>
              </a:spcBef>
              <a:spcAft>
                <a:spcPts val="0"/>
              </a:spcAft>
              <a:buClrTx/>
              <a:buSzTx/>
              <a:buFontTx/>
              <a:buNone/>
              <a:tabLst/>
              <a:defRPr/>
            </a:pPr>
            <a:endParaRPr lang="en-GB" sz="500" dirty="0"/>
          </a:p>
          <a:p>
            <a:pPr marL="0" marR="0" lvl="0" indent="0" defTabSz="914400" eaLnBrk="1" fontAlgn="auto" latinLnBrk="0" hangingPunct="1">
              <a:lnSpc>
                <a:spcPct val="100000"/>
              </a:lnSpc>
              <a:spcBef>
                <a:spcPts val="0"/>
              </a:spcBef>
              <a:spcAft>
                <a:spcPts val="0"/>
              </a:spcAft>
              <a:buClrTx/>
              <a:buSzTx/>
              <a:buFontTx/>
              <a:buNone/>
              <a:tabLst/>
              <a:defRPr/>
            </a:pPr>
            <a:r>
              <a:rPr lang="en-GB" sz="1400" b="1" u="sng" dirty="0"/>
              <a:t>Course objectives</a:t>
            </a:r>
          </a:p>
          <a:p>
            <a:pPr marL="0" lvl="0" indent="0" algn="just">
              <a:lnSpc>
                <a:spcPct val="100000"/>
              </a:lnSpc>
              <a:spcBef>
                <a:spcPts val="0"/>
              </a:spcBef>
              <a:buNone/>
              <a:defRPr/>
            </a:pPr>
            <a:r>
              <a:rPr lang="en-GB" sz="1200" dirty="0"/>
              <a:t>Today’s clothing industry is moving toward using advanced technology in designing and pattern-drafting. Clothing companies continuously seek new solutions for saving time in product development and generally increasing efficacy in activities raging form, the design process through the manufacturing process. Such programs can enhance communication, ease flow, an produce cost effectiveness at all stages. 2D CAD Pattern Making is a knowledge-intensive and creative course that will lead learners across different pattern making techniques taking into consideration materials, colours and styles combination. Lessons are taught using specialized CAD software </a:t>
            </a:r>
            <a:r>
              <a:rPr lang="it-IT" sz="1200" dirty="0"/>
              <a:t>(</a:t>
            </a:r>
            <a:r>
              <a:rPr lang="en-US" sz="1200" dirty="0"/>
              <a:t>e.g.</a:t>
            </a:r>
            <a:r>
              <a:rPr lang="it-IT" sz="1200" dirty="0"/>
              <a:t> </a:t>
            </a:r>
            <a:r>
              <a:rPr lang="en-US" sz="1200" dirty="0" err="1"/>
              <a:t>AccuMark</a:t>
            </a:r>
            <a:r>
              <a:rPr lang="en-US" sz="1200" dirty="0"/>
              <a:t> by Gerber Technology, </a:t>
            </a:r>
            <a:r>
              <a:rPr lang="en-US" sz="1200" dirty="0" err="1"/>
              <a:t>Modaris</a:t>
            </a:r>
            <a:r>
              <a:rPr lang="en-US" sz="1200" dirty="0"/>
              <a:t> by </a:t>
            </a:r>
            <a:r>
              <a:rPr lang="en-US" sz="1200" dirty="0" err="1"/>
              <a:t>Lectra</a:t>
            </a:r>
            <a:r>
              <a:rPr lang="it-IT" sz="1200" dirty="0" smtClean="0"/>
              <a:t>).</a:t>
            </a:r>
            <a:endParaRPr lang="en-US" sz="500" dirty="0"/>
          </a:p>
          <a:p>
            <a:pPr marL="0" indent="0">
              <a:lnSpc>
                <a:spcPct val="100000"/>
              </a:lnSpc>
              <a:spcBef>
                <a:spcPts val="0"/>
              </a:spcBef>
              <a:buNone/>
              <a:defRPr/>
            </a:pPr>
            <a:r>
              <a:rPr lang="en-GB" sz="1400" b="1" u="sng" dirty="0"/>
              <a:t>Topics</a:t>
            </a:r>
          </a:p>
          <a:p>
            <a:pPr algn="just">
              <a:lnSpc>
                <a:spcPct val="100000"/>
              </a:lnSpc>
              <a:spcBef>
                <a:spcPts val="0"/>
              </a:spcBef>
              <a:buFontTx/>
              <a:buChar char="-"/>
            </a:pPr>
            <a:r>
              <a:rPr lang="en-GB" sz="1200" dirty="0"/>
              <a:t>Introduction to CAD functionalities			</a:t>
            </a:r>
            <a:r>
              <a:rPr lang="en-GB" sz="1200" dirty="0" smtClean="0"/>
              <a:t>- </a:t>
            </a:r>
            <a:r>
              <a:rPr lang="en-US" sz="1200" dirty="0" smtClean="0"/>
              <a:t>Modeling </a:t>
            </a:r>
            <a:r>
              <a:rPr lang="en-US" sz="1200" dirty="0"/>
              <a:t>techniques for different </a:t>
            </a:r>
            <a:r>
              <a:rPr lang="en-US" sz="1200" dirty="0" smtClean="0"/>
              <a:t>garments</a:t>
            </a:r>
            <a:r>
              <a:rPr lang="en-GB" sz="1200" dirty="0" smtClean="0"/>
              <a:t>	- </a:t>
            </a:r>
            <a:r>
              <a:rPr lang="en-GB" sz="1200" dirty="0"/>
              <a:t>Computer grading of </a:t>
            </a:r>
            <a:r>
              <a:rPr lang="en-GB" sz="1200" dirty="0" smtClean="0"/>
              <a:t>details</a:t>
            </a:r>
            <a:r>
              <a:rPr lang="en-GB" sz="1200" dirty="0"/>
              <a:t>	</a:t>
            </a:r>
          </a:p>
          <a:p>
            <a:pPr algn="just">
              <a:lnSpc>
                <a:spcPct val="100000"/>
              </a:lnSpc>
              <a:spcBef>
                <a:spcPts val="0"/>
              </a:spcBef>
              <a:buFontTx/>
              <a:buChar char="-"/>
            </a:pPr>
            <a:r>
              <a:rPr lang="en-GB" sz="1200" dirty="0"/>
              <a:t>Algorithms for pattern making of basic apparel constructions	- Darts </a:t>
            </a:r>
            <a:r>
              <a:rPr lang="en-GB" sz="1200" dirty="0" smtClean="0"/>
              <a:t>manipulations		 	- Development of production patterns</a:t>
            </a:r>
            <a:endParaRPr lang="en-GB" sz="1200" dirty="0"/>
          </a:p>
          <a:p>
            <a:pPr algn="just">
              <a:lnSpc>
                <a:spcPct val="100000"/>
              </a:lnSpc>
              <a:spcBef>
                <a:spcPts val="0"/>
              </a:spcBef>
              <a:buFontTx/>
              <a:buChar char="-"/>
            </a:pPr>
            <a:r>
              <a:rPr lang="en-GB" sz="1200" dirty="0"/>
              <a:t>Algorithms for pattern making of specific garment elements	- Design of gathered elements 	</a:t>
            </a:r>
            <a:r>
              <a:rPr lang="en-GB" sz="1200" dirty="0" smtClean="0"/>
              <a:t>	- Modelling of knitwear clothing</a:t>
            </a:r>
            <a:endParaRPr lang="en-GB" sz="1200" dirty="0"/>
          </a:p>
          <a:p>
            <a:pPr marL="0" indent="0" algn="just">
              <a:lnSpc>
                <a:spcPct val="100000"/>
              </a:lnSpc>
              <a:spcBef>
                <a:spcPts val="0"/>
              </a:spcBef>
              <a:buNone/>
            </a:pPr>
            <a:endParaRPr lang="en-GB" sz="500" dirty="0"/>
          </a:p>
          <a:p>
            <a:pPr marL="0" indent="0" algn="just">
              <a:lnSpc>
                <a:spcPct val="100000"/>
              </a:lnSpc>
              <a:spcBef>
                <a:spcPts val="0"/>
              </a:spcBef>
              <a:buNone/>
            </a:pPr>
            <a:r>
              <a:rPr lang="en-GB" sz="1400" b="1" u="sng" dirty="0"/>
              <a:t>Learning outcomes</a:t>
            </a:r>
            <a:endParaRPr lang="en-GB" sz="1400" dirty="0"/>
          </a:p>
          <a:p>
            <a:pPr marL="0" marR="0" lvl="0" indent="0" algn="just" defTabSz="91440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914400" eaLnBrk="1" fontAlgn="auto" latinLnBrk="0" hangingPunct="1">
              <a:lnSpc>
                <a:spcPct val="100000"/>
              </a:lnSpc>
              <a:spcBef>
                <a:spcPts val="0"/>
              </a:spcBef>
              <a:spcAft>
                <a:spcPts val="0"/>
              </a:spcAft>
              <a:buClrTx/>
              <a:buSzTx/>
              <a:buFontTx/>
              <a:buNone/>
              <a:tabLst/>
              <a:defRPr/>
            </a:pPr>
            <a:endParaRPr lang="en-GB" sz="1200" dirty="0"/>
          </a:p>
        </p:txBody>
      </p:sp>
      <p:graphicFrame>
        <p:nvGraphicFramePr>
          <p:cNvPr id="4" name="Tabella 3"/>
          <p:cNvGraphicFramePr>
            <a:graphicFrameLocks noGrp="1"/>
          </p:cNvGraphicFramePr>
          <p:nvPr>
            <p:extLst>
              <p:ext uri="{D42A27DB-BD31-4B8C-83A1-F6EECF244321}">
                <p14:modId xmlns:p14="http://schemas.microsoft.com/office/powerpoint/2010/main" val="3911230216"/>
              </p:ext>
            </p:extLst>
          </p:nvPr>
        </p:nvGraphicFramePr>
        <p:xfrm>
          <a:off x="478464" y="3527659"/>
          <a:ext cx="11355573" cy="2804160"/>
        </p:xfrm>
        <a:graphic>
          <a:graphicData uri="http://schemas.openxmlformats.org/drawingml/2006/table">
            <a:tbl>
              <a:tblPr firstRow="1" bandRow="1">
                <a:tableStyleId>{5C22544A-7EE6-4342-B048-85BDC9FD1C3A}</a:tableStyleId>
              </a:tblPr>
              <a:tblGrid>
                <a:gridCol w="3785191">
                  <a:extLst>
                    <a:ext uri="{9D8B030D-6E8A-4147-A177-3AD203B41FA5}">
                      <a16:colId xmlns="" xmlns:a16="http://schemas.microsoft.com/office/drawing/2014/main" val="20000"/>
                    </a:ext>
                  </a:extLst>
                </a:gridCol>
                <a:gridCol w="3785191">
                  <a:extLst>
                    <a:ext uri="{9D8B030D-6E8A-4147-A177-3AD203B41FA5}">
                      <a16:colId xmlns="" xmlns:a16="http://schemas.microsoft.com/office/drawing/2014/main" val="20001"/>
                    </a:ext>
                  </a:extLst>
                </a:gridCol>
                <a:gridCol w="3785191">
                  <a:extLst>
                    <a:ext uri="{9D8B030D-6E8A-4147-A177-3AD203B41FA5}">
                      <a16:colId xmlns="" xmlns:a16="http://schemas.microsoft.com/office/drawing/2014/main" val="20002"/>
                    </a:ext>
                  </a:extLst>
                </a:gridCol>
              </a:tblGrid>
              <a:tr h="322200">
                <a:tc>
                  <a:txBody>
                    <a:bodyPr/>
                    <a:lstStyle/>
                    <a:p>
                      <a:r>
                        <a:rPr lang="en-GB" sz="1600" noProof="0" dirty="0"/>
                        <a:t>Knowledge</a:t>
                      </a:r>
                    </a:p>
                  </a:txBody>
                  <a:tcPr/>
                </a:tc>
                <a:tc>
                  <a:txBody>
                    <a:bodyPr/>
                    <a:lstStyle/>
                    <a:p>
                      <a:r>
                        <a:rPr lang="en-GB" sz="1600" noProof="0"/>
                        <a:t>Skills </a:t>
                      </a:r>
                    </a:p>
                  </a:txBody>
                  <a:tcPr/>
                </a:tc>
                <a:tc>
                  <a:txBody>
                    <a:bodyPr/>
                    <a:lstStyle/>
                    <a:p>
                      <a:r>
                        <a:rPr lang="en-GB" sz="1600" noProof="0"/>
                        <a:t>Responsibilities/autonomy</a:t>
                      </a:r>
                    </a:p>
                  </a:txBody>
                  <a:tcPr/>
                </a:tc>
                <a:extLst>
                  <a:ext uri="{0D108BD9-81ED-4DB2-BD59-A6C34878D82A}">
                    <a16:rowId xmlns="" xmlns:a16="http://schemas.microsoft.com/office/drawing/2014/main" val="10000"/>
                  </a:ext>
                </a:extLst>
              </a:tr>
              <a:tr h="2121631">
                <a:tc>
                  <a:txBody>
                    <a:bodyPr/>
                    <a:lstStyle/>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To be aware of pros and cons of CAD clothing systems</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To understand the software main features and functionalities</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To know and understand different textile material properties and related design techniques principles</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To understand body anatomy, measurements and grading</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To appraise symmetry and asymmetry in the construction of clothing </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To acquire a sense of the volume, proportions and aesthetics criteria</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To know different grading methodologies </a:t>
                      </a:r>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noProof="0" dirty="0">
                          <a:solidFill>
                            <a:schemeClr val="tx1"/>
                          </a:solidFill>
                          <a:latin typeface="+mn-lt"/>
                          <a:ea typeface="+mn-ea"/>
                          <a:cs typeface="+mn-cs"/>
                        </a:rPr>
                        <a:t>To apply </a:t>
                      </a:r>
                      <a:r>
                        <a:rPr lang="en-GB" sz="1200" kern="1200" baseline="0" noProof="0" dirty="0" smtClean="0">
                          <a:solidFill>
                            <a:schemeClr val="tx1"/>
                          </a:solidFill>
                          <a:latin typeface="+mn-lt"/>
                          <a:ea typeface="+mn-ea"/>
                          <a:cs typeface="+mn-cs"/>
                        </a:rPr>
                        <a:t>modelling techniques (splitting/combining, flipping, rotation, symmetry and asymmetry principles) </a:t>
                      </a:r>
                      <a:endParaRPr lang="en-GB" sz="1200" kern="1200" baseline="0" noProof="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noProof="0" dirty="0">
                          <a:solidFill>
                            <a:schemeClr val="tx1"/>
                          </a:solidFill>
                          <a:latin typeface="+mn-lt"/>
                          <a:ea typeface="+mn-ea"/>
                          <a:cs typeface="+mn-cs"/>
                        </a:rPr>
                        <a:t>To calculate structural dimension of the drawing parts applying proportionality principles</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noProof="0" dirty="0">
                          <a:solidFill>
                            <a:schemeClr val="tx1"/>
                          </a:solidFill>
                          <a:latin typeface="+mn-lt"/>
                          <a:ea typeface="+mn-ea"/>
                          <a:cs typeface="+mn-cs"/>
                        </a:rPr>
                        <a:t>To apply different pattern making methods according to style and functional requirements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noProof="0" dirty="0">
                          <a:solidFill>
                            <a:schemeClr val="tx1"/>
                          </a:solidFill>
                          <a:latin typeface="+mn-lt"/>
                          <a:ea typeface="+mn-ea"/>
                          <a:cs typeface="+mn-cs"/>
                        </a:rPr>
                        <a:t> To apply different techniques for the design of gathered elements (folds, </a:t>
                      </a:r>
                      <a:r>
                        <a:rPr lang="en-GB" sz="1200" kern="1200" baseline="0" noProof="0" dirty="0" smtClean="0">
                          <a:solidFill>
                            <a:schemeClr val="tx1"/>
                          </a:solidFill>
                          <a:latin typeface="+mn-lt"/>
                          <a:ea typeface="+mn-ea"/>
                          <a:cs typeface="+mn-cs"/>
                        </a:rPr>
                        <a:t>pleats</a:t>
                      </a:r>
                      <a:r>
                        <a:rPr lang="en-GB" sz="1200" kern="1200" baseline="0" noProof="0" dirty="0">
                          <a:solidFill>
                            <a:schemeClr val="tx1"/>
                          </a:solidFill>
                          <a:latin typeface="+mn-lt"/>
                          <a:ea typeface="+mn-ea"/>
                          <a:cs typeface="+mn-cs"/>
                        </a:rPr>
                        <a:t>, draperies)</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noProof="0" dirty="0">
                          <a:solidFill>
                            <a:schemeClr val="tx1"/>
                          </a:solidFill>
                          <a:latin typeface="+mn-lt"/>
                          <a:ea typeface="+mn-ea"/>
                          <a:cs typeface="+mn-cs"/>
                        </a:rPr>
                        <a:t>To practice specific pattern making algorithms for specific garment elements and details (sleeves, collars, lapels, pockets, facings)</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noProof="0" dirty="0">
                          <a:solidFill>
                            <a:schemeClr val="tx1"/>
                          </a:solidFill>
                          <a:latin typeface="+mn-lt"/>
                          <a:ea typeface="+mn-ea"/>
                          <a:cs typeface="+mn-cs"/>
                        </a:rPr>
                        <a:t>To grade details using different </a:t>
                      </a:r>
                      <a:r>
                        <a:rPr lang="en-GB" sz="1200" kern="1200" baseline="0" noProof="0" dirty="0" smtClean="0">
                          <a:solidFill>
                            <a:schemeClr val="tx1"/>
                          </a:solidFill>
                          <a:latin typeface="+mn-lt"/>
                          <a:ea typeface="+mn-ea"/>
                          <a:cs typeface="+mn-cs"/>
                        </a:rPr>
                        <a:t>functions, </a:t>
                      </a:r>
                      <a:r>
                        <a:rPr lang="en-GB" sz="1200" kern="1200" baseline="0" noProof="0" dirty="0">
                          <a:solidFill>
                            <a:schemeClr val="tx1"/>
                          </a:solidFill>
                          <a:latin typeface="+mn-lt"/>
                          <a:ea typeface="+mn-ea"/>
                          <a:cs typeface="+mn-cs"/>
                        </a:rPr>
                        <a:t>making measurements and adjustments </a:t>
                      </a:r>
                    </a:p>
                  </a:txBody>
                  <a:tcPr/>
                </a:tc>
                <a:tc>
                  <a:txBody>
                    <a:bodyPr/>
                    <a:lstStyle/>
                    <a:p>
                      <a:pPr marL="172800" indent="-172800" algn="just" fontAlgn="base">
                        <a:buFontTx/>
                        <a:buChar char="-"/>
                      </a:pPr>
                      <a:r>
                        <a:rPr lang="en-US" sz="1200" kern="1200" baseline="0" noProof="0" dirty="0">
                          <a:solidFill>
                            <a:schemeClr val="dk1"/>
                          </a:solidFill>
                          <a:latin typeface="+mn-lt"/>
                          <a:ea typeface="+mn-ea"/>
                          <a:cs typeface="+mn-cs"/>
                        </a:rPr>
                        <a:t>To entirely manage the different phases for a garment </a:t>
                      </a:r>
                      <a:r>
                        <a:rPr lang="en-US" sz="1200" kern="1200" baseline="0" noProof="0" dirty="0" err="1">
                          <a:solidFill>
                            <a:schemeClr val="dk1"/>
                          </a:solidFill>
                          <a:latin typeface="+mn-lt"/>
                          <a:ea typeface="+mn-ea"/>
                          <a:cs typeface="+mn-cs"/>
                        </a:rPr>
                        <a:t>modelling</a:t>
                      </a:r>
                      <a:r>
                        <a:rPr lang="en-US" sz="1200" kern="1200" baseline="0" noProof="0" dirty="0">
                          <a:solidFill>
                            <a:schemeClr val="dk1"/>
                          </a:solidFill>
                          <a:latin typeface="+mn-lt"/>
                          <a:ea typeface="+mn-ea"/>
                          <a:cs typeface="+mn-cs"/>
                        </a:rPr>
                        <a:t> and prototype</a:t>
                      </a:r>
                    </a:p>
                    <a:p>
                      <a:pPr marL="172800" indent="-172800" algn="just" fontAlgn="base">
                        <a:buFontTx/>
                        <a:buChar char="-"/>
                      </a:pPr>
                      <a:r>
                        <a:rPr lang="en-US" sz="1200" kern="1200" baseline="0" noProof="0" dirty="0">
                          <a:solidFill>
                            <a:schemeClr val="dk1"/>
                          </a:solidFill>
                          <a:latin typeface="+mn-lt"/>
                          <a:ea typeface="+mn-ea"/>
                          <a:cs typeface="+mn-cs"/>
                        </a:rPr>
                        <a:t>To recognize and take into account the connections between design, material properties and production requirements</a:t>
                      </a:r>
                    </a:p>
                    <a:p>
                      <a:pPr marL="172800" indent="-172800" algn="just" fontAlgn="base">
                        <a:buFontTx/>
                        <a:buChar char="-"/>
                      </a:pPr>
                      <a:r>
                        <a:rPr lang="en-US" sz="1200" kern="1200" baseline="0" noProof="0" dirty="0">
                          <a:solidFill>
                            <a:schemeClr val="dk1"/>
                          </a:solidFill>
                          <a:latin typeface="+mn-lt"/>
                          <a:ea typeface="+mn-ea"/>
                          <a:cs typeface="+mn-cs"/>
                        </a:rPr>
                        <a:t>To translate design elements into new products paying attention to aesthetic and formal qualities and performance (comfort, safety, durability, etc.)</a:t>
                      </a:r>
                    </a:p>
                    <a:p>
                      <a:pPr marL="172800" indent="-172800" algn="just" fontAlgn="base">
                        <a:buFontTx/>
                        <a:buChar char="-"/>
                      </a:pPr>
                      <a:endParaRPr lang="en-US" sz="1200" kern="1200" baseline="0" noProof="0" dirty="0">
                        <a:solidFill>
                          <a:schemeClr val="dk1"/>
                        </a:solidFill>
                        <a:latin typeface="+mn-lt"/>
                        <a:ea typeface="+mn-ea"/>
                        <a:cs typeface="+mn-cs"/>
                      </a:endParaRPr>
                    </a:p>
                    <a:p>
                      <a:pPr marL="172800" indent="-172800" algn="just" fontAlgn="base">
                        <a:buFontTx/>
                        <a:buChar char="-"/>
                      </a:pPr>
                      <a:endParaRPr lang="en-US" sz="1200" kern="1200" baseline="0" noProof="0" dirty="0">
                        <a:solidFill>
                          <a:schemeClr val="dk1"/>
                        </a:solidFill>
                        <a:latin typeface="+mn-lt"/>
                        <a:ea typeface="+mn-ea"/>
                        <a:cs typeface="+mn-cs"/>
                      </a:endParaRPr>
                    </a:p>
                  </a:txBody>
                  <a:tcPr marL="57150" marR="57150" marT="57150" marB="57150"/>
                </a:tc>
                <a:extLst>
                  <a:ext uri="{0D108BD9-81ED-4DB2-BD59-A6C34878D82A}">
                    <a16:rowId xmlns="" xmlns:a16="http://schemas.microsoft.com/office/drawing/2014/main" val="10001"/>
                  </a:ext>
                </a:extLst>
              </a:tr>
            </a:tbl>
          </a:graphicData>
        </a:graphic>
      </p:graphicFrame>
      <p:pic>
        <p:nvPicPr>
          <p:cNvPr id="6" name="Picture 3"/>
          <p:cNvPicPr>
            <a:picLocks noChangeAspect="1"/>
          </p:cNvPicPr>
          <p:nvPr/>
        </p:nvPicPr>
        <p:blipFill>
          <a:blip r:embed="rId2"/>
          <a:stretch>
            <a:fillRect/>
          </a:stretch>
        </p:blipFill>
        <p:spPr>
          <a:xfrm>
            <a:off x="583080" y="6084439"/>
            <a:ext cx="2200847" cy="658425"/>
          </a:xfrm>
          <a:prstGeom prst="rect">
            <a:avLst/>
          </a:prstGeom>
        </p:spPr>
      </p:pic>
      <p:pic>
        <p:nvPicPr>
          <p:cNvPr id="7" name="Picture 4"/>
          <p:cNvPicPr>
            <a:picLocks noChangeAspect="1"/>
          </p:cNvPicPr>
          <p:nvPr/>
        </p:nvPicPr>
        <p:blipFill>
          <a:blip r:embed="rId3"/>
          <a:stretch>
            <a:fillRect/>
          </a:stretch>
        </p:blipFill>
        <p:spPr>
          <a:xfrm>
            <a:off x="10586591" y="6053957"/>
            <a:ext cx="1024217" cy="719390"/>
          </a:xfrm>
          <a:prstGeom prst="rect">
            <a:avLst/>
          </a:prstGeom>
        </p:spPr>
      </p:pic>
    </p:spTree>
    <p:extLst>
      <p:ext uri="{BB962C8B-B14F-4D97-AF65-F5344CB8AC3E}">
        <p14:creationId xmlns:p14="http://schemas.microsoft.com/office/powerpoint/2010/main" val="96582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4</a:t>
            </a:fld>
            <a:endParaRPr lang="en-US" altLang="nl-BE"/>
          </a:p>
        </p:txBody>
      </p:sp>
      <p:sp>
        <p:nvSpPr>
          <p:cNvPr id="17" name="Title 2"/>
          <p:cNvSpPr>
            <a:spLocks noGrp="1"/>
          </p:cNvSpPr>
          <p:nvPr/>
        </p:nvSpPr>
        <p:spPr bwMode="auto">
          <a:xfrm>
            <a:off x="914400" y="12192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r>
              <a:rPr lang="en-US" sz="2400" b="1" dirty="0"/>
              <a:t>C</a:t>
            </a:r>
            <a:r>
              <a:rPr lang="en-US" sz="2400" b="1" dirty="0" smtClean="0"/>
              <a:t>ourse duration:</a:t>
            </a:r>
            <a:r>
              <a:rPr lang="en-US" sz="2400" dirty="0" smtClean="0"/>
              <a:t> </a:t>
            </a:r>
            <a:r>
              <a:rPr lang="en-US" sz="2400" dirty="0"/>
              <a:t>30 </a:t>
            </a:r>
            <a:r>
              <a:rPr lang="en-US" sz="2400" dirty="0" smtClean="0"/>
              <a:t>hours</a:t>
            </a:r>
          </a:p>
          <a:p>
            <a:pPr marL="342900" indent="-342900">
              <a:buFont typeface="Wingdings" pitchFamily="2" charset="2"/>
              <a:buChar char="ü"/>
            </a:pPr>
            <a:r>
              <a:rPr lang="en-US" sz="2400" b="1" dirty="0" smtClean="0"/>
              <a:t>Content:</a:t>
            </a:r>
            <a:r>
              <a:rPr lang="en-US" sz="2400" dirty="0" smtClean="0"/>
              <a:t> 12 lessons</a:t>
            </a:r>
          </a:p>
          <a:p>
            <a:endParaRPr lang="en-US" sz="2400" dirty="0" smtClean="0"/>
          </a:p>
          <a:p>
            <a:r>
              <a:rPr lang="en-US" sz="2400" dirty="0" smtClean="0"/>
              <a:t>DESCRIPTION OF THE COURSE</a:t>
            </a:r>
          </a:p>
          <a:p>
            <a:endParaRPr lang="en-US" sz="2400" dirty="0" smtClean="0"/>
          </a:p>
          <a:p>
            <a:pPr marL="342900" indent="-342900">
              <a:buFont typeface="Wingdings" pitchFamily="2" charset="2"/>
              <a:buChar char="ü"/>
            </a:pPr>
            <a:r>
              <a:rPr lang="en-GB" sz="2400" dirty="0" smtClean="0"/>
              <a:t>The </a:t>
            </a:r>
            <a:r>
              <a:rPr lang="en-GB" sz="2400" dirty="0"/>
              <a:t>program contains topics referring computer aided development of basic constructions and various styles of ladies’ and men’s </a:t>
            </a:r>
            <a:r>
              <a:rPr lang="en-GB" sz="2400" dirty="0" smtClean="0"/>
              <a:t>garment</a:t>
            </a:r>
          </a:p>
          <a:p>
            <a:pPr marL="342900" indent="-342900">
              <a:buFont typeface="Wingdings" pitchFamily="2" charset="2"/>
              <a:buChar char="ü"/>
            </a:pPr>
            <a:r>
              <a:rPr lang="en-GB" sz="2400" dirty="0" smtClean="0"/>
              <a:t>The </a:t>
            </a:r>
            <a:r>
              <a:rPr lang="en-GB" sz="2400" dirty="0"/>
              <a:t>topics are illustrated with many </a:t>
            </a:r>
            <a:r>
              <a:rPr lang="en-GB" sz="2400" dirty="0" smtClean="0"/>
              <a:t>examples</a:t>
            </a:r>
          </a:p>
          <a:p>
            <a:pPr marL="342900" indent="-342900">
              <a:buFont typeface="Wingdings" pitchFamily="2" charset="2"/>
              <a:buChar char="ü"/>
            </a:pPr>
            <a:r>
              <a:rPr lang="en-US" sz="2400" dirty="0" smtClean="0"/>
              <a:t>The </a:t>
            </a:r>
            <a:r>
              <a:rPr lang="en-US" sz="2400" dirty="0"/>
              <a:t>course is available on the </a:t>
            </a:r>
            <a:r>
              <a:rPr lang="en-US" sz="2400" dirty="0" smtClean="0"/>
              <a:t>Moodle e-learning platform</a:t>
            </a:r>
          </a:p>
          <a:p>
            <a:pPr marL="342900" indent="-342900">
              <a:buFont typeface="Wingdings" pitchFamily="2" charset="2"/>
              <a:buChar char="ü"/>
            </a:pPr>
            <a:r>
              <a:rPr lang="en-US" sz="2400" dirty="0" smtClean="0"/>
              <a:t>The </a:t>
            </a:r>
            <a:r>
              <a:rPr lang="en-US" sz="2400" dirty="0"/>
              <a:t>interactivity of the course is realized with the help of the </a:t>
            </a:r>
            <a:r>
              <a:rPr lang="en-US" sz="2400" dirty="0" smtClean="0"/>
              <a:t>“</a:t>
            </a:r>
            <a:r>
              <a:rPr lang="en-US" sz="2400" dirty="0"/>
              <a:t>wiki</a:t>
            </a:r>
            <a:r>
              <a:rPr lang="en-US" sz="2400" dirty="0" smtClean="0"/>
              <a:t>” </a:t>
            </a:r>
            <a:r>
              <a:rPr lang="en-US" sz="2400" dirty="0"/>
              <a:t>resource, animations, videos with audio instructions</a:t>
            </a:r>
            <a:endParaRPr lang="en-US" sz="2400" dirty="0" smtClean="0"/>
          </a:p>
          <a:p>
            <a:pPr marL="342900" indent="-342900">
              <a:buFont typeface="Wingdings" pitchFamily="2" charset="2"/>
              <a:buChar char="ü"/>
            </a:pPr>
            <a:r>
              <a:rPr lang="en-US" sz="2400" dirty="0" smtClean="0"/>
              <a:t>After </a:t>
            </a:r>
            <a:r>
              <a:rPr lang="en-US" sz="2400" dirty="0"/>
              <a:t>each topic there is a </a:t>
            </a:r>
            <a:r>
              <a:rPr lang="en-US" sz="2400" dirty="0" smtClean="0"/>
              <a:t>Quiz </a:t>
            </a:r>
            <a:r>
              <a:rPr lang="en-US" sz="2400" dirty="0"/>
              <a:t>to test </a:t>
            </a:r>
            <a:r>
              <a:rPr lang="en-US" sz="2400" dirty="0" smtClean="0"/>
              <a:t>the knowledge</a:t>
            </a:r>
            <a:endParaRPr lang="en-US" sz="24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3000" y="1096169"/>
            <a:ext cx="3124200" cy="1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8791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5</a:t>
            </a:fld>
            <a:endParaRPr lang="en-US" altLang="nl-BE"/>
          </a:p>
        </p:txBody>
      </p:sp>
      <p:sp>
        <p:nvSpPr>
          <p:cNvPr id="17" name="Title 2"/>
          <p:cNvSpPr>
            <a:spLocks noGrp="1"/>
          </p:cNvSpPr>
          <p:nvPr/>
        </p:nvSpPr>
        <p:spPr bwMode="auto">
          <a:xfrm>
            <a:off x="894080" y="2667000"/>
            <a:ext cx="1036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dirty="0" smtClean="0"/>
              <a:t>AIMS </a:t>
            </a:r>
            <a:r>
              <a:rPr lang="en-US" sz="2400" dirty="0"/>
              <a:t>AND OBJECTIVES OF THE </a:t>
            </a:r>
            <a:r>
              <a:rPr lang="en-US" sz="2400" dirty="0" smtClean="0"/>
              <a:t>COURS</a:t>
            </a:r>
          </a:p>
          <a:p>
            <a:endParaRPr lang="en-US" sz="2400" dirty="0" smtClean="0"/>
          </a:p>
          <a:p>
            <a:pPr marL="342900" indent="-342900">
              <a:buFont typeface="Wingdings" pitchFamily="2" charset="2"/>
              <a:buChar char="ü"/>
            </a:pPr>
            <a:r>
              <a:rPr lang="en-US" sz="2400" dirty="0"/>
              <a:t>The participants gain experience to use the functions of a specialized graphic system for clothing and to develop algorithms for design of the </a:t>
            </a:r>
            <a:r>
              <a:rPr lang="en-US" sz="2400" dirty="0" smtClean="0"/>
              <a:t>pieces</a:t>
            </a:r>
          </a:p>
          <a:p>
            <a:pPr marL="342900" indent="-342900">
              <a:buFont typeface="Wingdings" pitchFamily="2" charset="2"/>
              <a:buChar char="ü"/>
            </a:pPr>
            <a:r>
              <a:rPr lang="en-US" sz="2400" dirty="0" smtClean="0"/>
              <a:t>Students </a:t>
            </a:r>
            <a:r>
              <a:rPr lang="en-US" sz="2400" dirty="0"/>
              <a:t>who successfully complete this course acquire the necessary professional and practical knowledge for the use of CAD systems for two-dimensional </a:t>
            </a:r>
            <a:r>
              <a:rPr lang="en-US" sz="2400" dirty="0" smtClean="0"/>
              <a:t>design</a:t>
            </a:r>
          </a:p>
          <a:p>
            <a:endParaRPr lang="en-US" sz="2400"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1046324"/>
            <a:ext cx="2712085" cy="18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06953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6</a:t>
            </a:fld>
            <a:endParaRPr lang="en-US" altLang="nl-BE"/>
          </a:p>
        </p:txBody>
      </p:sp>
      <p:sp>
        <p:nvSpPr>
          <p:cNvPr id="17" name="Title 2"/>
          <p:cNvSpPr>
            <a:spLocks noGrp="1"/>
          </p:cNvSpPr>
          <p:nvPr/>
        </p:nvSpPr>
        <p:spPr bwMode="auto">
          <a:xfrm>
            <a:off x="914400" y="1219200"/>
            <a:ext cx="723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dirty="0" smtClean="0"/>
              <a:t>TYPES OF LEARNING MATERIALS</a:t>
            </a:r>
          </a:p>
          <a:p>
            <a:endParaRPr lang="en-US" sz="2400" dirty="0" smtClean="0"/>
          </a:p>
          <a:p>
            <a:pPr marL="342900" indent="-342900">
              <a:buFont typeface="Wingdings" pitchFamily="2" charset="2"/>
              <a:buChar char="ü"/>
            </a:pPr>
            <a:r>
              <a:rPr lang="en-US" sz="2400" dirty="0" smtClean="0"/>
              <a:t>Materials for students</a:t>
            </a:r>
          </a:p>
          <a:p>
            <a:pPr marL="342900" indent="-342900">
              <a:buFont typeface="Wingdings" pitchFamily="2" charset="2"/>
              <a:buChar char="ü"/>
            </a:pPr>
            <a:r>
              <a:rPr lang="en-US" sz="2400" dirty="0" smtClean="0"/>
              <a:t>The </a:t>
            </a:r>
            <a:r>
              <a:rPr lang="en-US" sz="2400" dirty="0"/>
              <a:t>staff course contains additional training materials, which are drawings of details at a scale of 1:1 directly for import into CAD </a:t>
            </a:r>
            <a:r>
              <a:rPr lang="en-US" sz="2400" dirty="0" smtClean="0"/>
              <a:t>system</a:t>
            </a:r>
            <a:endParaRPr lang="en-US" sz="2400" dirty="0"/>
          </a:p>
          <a:p>
            <a:pPr marL="342900" indent="-342900">
              <a:buFont typeface="Wingdings" pitchFamily="2" charset="2"/>
              <a:buChar char="ü"/>
            </a:pPr>
            <a:r>
              <a:rPr lang="en-US" sz="2400" dirty="0"/>
              <a:t>The trainers’ course contains additional training materials, which are algorithmically sequential steps and used functions in </a:t>
            </a:r>
            <a:r>
              <a:rPr lang="en-US" sz="2400" dirty="0" smtClean="0"/>
              <a:t>pictures</a:t>
            </a:r>
            <a:endParaRPr lang="en-US" sz="2400" dirty="0"/>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681162"/>
            <a:ext cx="33528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65630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7</a:t>
            </a:fld>
            <a:endParaRPr lang="en-US" altLang="nl-BE"/>
          </a:p>
        </p:txBody>
      </p:sp>
      <p:sp>
        <p:nvSpPr>
          <p:cNvPr id="17" name="Title 2"/>
          <p:cNvSpPr>
            <a:spLocks noGrp="1"/>
          </p:cNvSpPr>
          <p:nvPr/>
        </p:nvSpPr>
        <p:spPr bwMode="auto">
          <a:xfrm>
            <a:off x="533400" y="1219200"/>
            <a:ext cx="518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1. INTRODUCTION</a:t>
            </a:r>
            <a:endParaRPr lang="en-US" sz="32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051560"/>
            <a:ext cx="4800600" cy="489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1" y="2286000"/>
            <a:ext cx="6553200" cy="293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68703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8</a:t>
            </a:fld>
            <a:endParaRPr lang="en-US" altLang="nl-BE"/>
          </a:p>
        </p:txBody>
      </p:sp>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2</a:t>
            </a:r>
            <a:r>
              <a:rPr lang="en-US" sz="3200" dirty="0"/>
              <a:t>. </a:t>
            </a:r>
            <a:r>
              <a:rPr lang="en-US" sz="3200" dirty="0" smtClean="0"/>
              <a:t>BASIC APPAREL CONSTRUCTIONS</a:t>
            </a:r>
            <a:endParaRPr lang="en-US" sz="32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011874"/>
            <a:ext cx="5943600" cy="492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362200"/>
            <a:ext cx="3505200" cy="33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66574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9</a:t>
            </a:fld>
            <a:endParaRPr lang="en-US" altLang="nl-BE"/>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9228" y="1057275"/>
            <a:ext cx="5447971"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a:spLocks noGrp="1"/>
          </p:cNvSpPr>
          <p:nvPr/>
        </p:nvSpPr>
        <p:spPr bwMode="auto">
          <a:xfrm>
            <a:off x="5334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3. MANIPULATION OF PIECES</a:t>
            </a:r>
            <a:endParaRPr lang="en-US" sz="3200"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514600"/>
            <a:ext cx="3889817" cy="305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66574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Create a new document." ma:contentTypeScope="" ma:versionID="5078574804466b5b44dc1c708c0e174b">
  <xsd:schema xmlns:xsd="http://www.w3.org/2001/XMLSchema" xmlns:xs="http://www.w3.org/2001/XMLSchema" xmlns:p="http://schemas.microsoft.com/office/2006/metadata/properties" xmlns:ns2="ebd4f370-f316-4e65-85b0-192adfc4043b" targetNamespace="http://schemas.microsoft.com/office/2006/metadata/properties" ma:root="true" ma:fieldsID="8c537de2b9c86b11ef6ed1e9ea190d44"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C3ED2-0E22-470E-AEE0-89F7D611F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941A64-014C-44E1-B491-06BF0E6F5A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9AEC7B-6911-4B7C-B420-A4E7F291D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3188</TotalTime>
  <Words>900</Words>
  <Application>Microsoft Office PowerPoint</Application>
  <PresentationFormat>Custom</PresentationFormat>
  <Paragraphs>126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Assoc. Prof. Dr. Radka ATANASOVA Vice-Dean for learning activity, Faculty of Power Engineering and Power Machines Bachelor’s and Master’s Degree Program: DESIGN AND TECHNOLOGIES FOR CLOTHING AND TEXTILES Technical University of Sofia, BULGARIA  The course is developed under Erasmus+ Program Key Action 2:  Cooperation for innovation and the exchange of good practices Knowledge Alliance</vt:lpstr>
      <vt:lpstr>PowerPoint Presentation</vt:lpstr>
      <vt:lpstr>MODULE – APPAREL DESIGN AND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R.Atanasova</cp:lastModifiedBy>
  <cp:revision>283</cp:revision>
  <dcterms:created xsi:type="dcterms:W3CDTF">2006-08-16T00:00:00Z</dcterms:created>
  <dcterms:modified xsi:type="dcterms:W3CDTF">2021-09-01T08:41:02Z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