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Corbel"/>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2" roundtripDataSignature="AMtx7midoyO3iW/TrG5R7Im/frv+W9tZ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font" Target="fonts/Corbel-bold.fntdata"/><Relationship Id="rId18" Type="http://schemas.openxmlformats.org/officeDocument/2006/relationships/slide" Target="slides/slide13.xml"/><Relationship Id="rId42" Type="http://customschemas.google.com/relationships/presentationmetadata" Target="metadata"/><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font" Target="fonts/Corbel-italic.fntdata"/><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45"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44"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43"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Corbel-regular.fntdata"/><Relationship Id="rId20" Type="http://schemas.openxmlformats.org/officeDocument/2006/relationships/slide" Target="slides/slide15.xml"/><Relationship Id="rId41" Type="http://schemas.openxmlformats.org/officeDocument/2006/relationships/font" Target="fonts/Corbel-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cyclopedia.pub/425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fcc0f0135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7" name="Google Shape;207;gefcc0f0135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Selm, B.; Gurel, E.A.; Rothmaier, M.; Rossi, R.M.; Scherer, L.J. Polymeric Optical Fiber Fabrics for Illumination and Sensorial Applications in Textiles. Int. Mater. Syst. Struct. 2010, 21, 1061–1071.</a:t>
            </a:r>
            <a:endParaRPr/>
          </a:p>
          <a:p>
            <a:pPr indent="0" lvl="0" marL="0" rtl="0" algn="l">
              <a:spcBef>
                <a:spcPts val="0"/>
              </a:spcBef>
              <a:spcAft>
                <a:spcPts val="0"/>
              </a:spcAft>
              <a:buClr>
                <a:schemeClr val="dk1"/>
              </a:buClr>
              <a:buSzPts val="1100"/>
              <a:buFont typeface="Arial"/>
              <a:buNone/>
            </a:pPr>
            <a:r>
              <a:rPr lang="en-US"/>
              <a:t>Koncar, V. Optical fiber fabric displays. Opt. Photon. News 2005, 16, 40–44.</a:t>
            </a:r>
            <a:endParaRPr/>
          </a:p>
          <a:p>
            <a:pPr indent="0" lvl="0" marL="0" rtl="0" algn="l">
              <a:spcBef>
                <a:spcPts val="0"/>
              </a:spcBef>
              <a:spcAft>
                <a:spcPts val="0"/>
              </a:spcAft>
              <a:buNone/>
            </a:pPr>
            <a:r>
              <a:t/>
            </a:r>
            <a:endParaRPr/>
          </a:p>
        </p:txBody>
      </p:sp>
      <p:sp>
        <p:nvSpPr>
          <p:cNvPr id="208" name="Google Shape;208;gefcc0f0135_0_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fcc0f0135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3" name="Google Shape;223;gefcc0f0135_0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efcc0f0135_0_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efcc0f0135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8" name="Google Shape;238;gefcc0f0135_0_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efcc0f0135_0_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fcc0f0135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2" name="Google Shape;252;gefcc0f0135_0_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efcc0f0135_0_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efcc0f0135_0_3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6" name="Google Shape;266;gefcc0f0135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efcc0f0135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fcc0f0135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3" name="Google Shape;283;gefcc0f0135_0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efcc0f0135_0_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fcc0f0135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9" name="Google Shape;299;gefcc0f0135_0_1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Image: Paradiso JA, Starner T: Energy scavenging for mobile and wireless electronics. IEEE Pervasive Computing 2005, 4:18-27</a:t>
            </a:r>
            <a:endParaRPr/>
          </a:p>
          <a:p>
            <a:pPr indent="0" lvl="0" marL="0" rtl="0" algn="l">
              <a:spcBef>
                <a:spcPts val="0"/>
              </a:spcBef>
              <a:spcAft>
                <a:spcPts val="0"/>
              </a:spcAft>
              <a:buNone/>
            </a:pPr>
            <a:r>
              <a:rPr lang="en-US"/>
              <a:t>Image: Supercapacitor battery - active materials: PEDOT nanowebs, separator: PAN nanoweb (Alexis Laforgue)</a:t>
            </a:r>
            <a:endParaRPr/>
          </a:p>
        </p:txBody>
      </p:sp>
      <p:sp>
        <p:nvSpPr>
          <p:cNvPr id="300" name="Google Shape;300;gefcc0f0135_0_1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fcc0f0135_0_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4" name="Google Shape;314;gefcc0f0135_0_1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efcc0f0135_0_1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efcc0f0135_0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9" name="Google Shape;329;gefcc0f0135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efcc0f0135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fcc0f0135_0_4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2" name="Google Shape;342;gefcc0f0135_0_4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efcc0f0135_0_4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efcc0f0135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3" name="Google Shape;103;gefcc0f0135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efcc0f0135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efcc0f0135_0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7" name="Google Shape;357;gefcc0f0135_0_2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efcc0f0135_0_2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fcc0f0135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9" name="Google Shape;369;gefcc0f0135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efcc0f0135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efcc0f0135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2" name="Google Shape;382;gefcc0f0135_0_2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efcc0f0135_0_2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efcc0f0135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6" name="Google Shape;396;gefcc0f0135_0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efcc0f0135_0_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efcc0f0135_0_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9" name="Google Shape;409;gefcc0f0135_0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efcc0f0135_0_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fcc0f0135_0_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6" name="Google Shape;426;gefcc0f0135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efcc0f0135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fcc0f0135_0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0" name="Google Shape;440;gefcc0f0135_0_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efcc0f0135_0_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efcc0f0135_0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4" name="Google Shape;454;gefcc0f0135_0_2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efcc0f0135_0_2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fcc0f0135_0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8" name="Google Shape;468;gefcc0f0135_0_2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efcc0f0135_0_2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efcc0f0135_0_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2" name="Google Shape;482;gefcc0f0135_0_3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efcc0f0135_0_3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fcc0f0135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 name="Google Shape;114;gefcc0f0135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efcc0f0135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efcc0f0135_0_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8" name="Google Shape;498;gefcc0f0135_0_3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efcc0f0135_0_3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2" name="Google Shape;51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4" name="Google Shape;524;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fcc0f0135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fcc0f0135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 name="Google Shape;129;gefcc0f0135_0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fcc0f0135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8" name="Google Shape;138;gefcc0f0135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efcc0f0135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 name="Google Shape;15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Source (image): Building blocks of smart textile system; </a:t>
            </a:r>
            <a:r>
              <a:rPr lang="en-US" u="sng">
                <a:solidFill>
                  <a:schemeClr val="hlink"/>
                </a:solidFill>
                <a:hlinkClick r:id="rId2"/>
              </a:rPr>
              <a:t>https://encyclopedia.pub/4251</a:t>
            </a:r>
            <a:endParaRPr/>
          </a:p>
        </p:txBody>
      </p:sp>
      <p:sp>
        <p:nvSpPr>
          <p:cNvPr id="152" name="Google Shape;152;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fcc0f0135_0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6" name="Google Shape;166;gefcc0f0135_0_3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efcc0f0135_0_3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fcc0f0135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0" name="Google Shape;180;gefcc0f0135_0_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efcc0f0135_0_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fcc0f0135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3" name="Google Shape;193;gefcc0f0135_0_3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efcc0f0135_0_3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35"/>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36"/>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 name="Google Shape;22;p2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2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2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9" name="Google Shape;29;p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2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2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3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3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3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3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3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3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34"/>
          <p:cNvSpPr/>
          <p:nvPr>
            <p:ph idx="2" type="pic"/>
          </p:nvPr>
        </p:nvSpPr>
        <p:spPr>
          <a:xfrm>
            <a:off x="2389717" y="612775"/>
            <a:ext cx="7315200" cy="4114800"/>
          </a:xfrm>
          <a:prstGeom prst="rect">
            <a:avLst/>
          </a:prstGeom>
          <a:noFill/>
          <a:ln>
            <a:noFill/>
          </a:ln>
        </p:spPr>
      </p:sp>
      <p:sp>
        <p:nvSpPr>
          <p:cNvPr id="68" name="Google Shape;68;p3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2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2.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1.pn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5.png"/><Relationship Id="rId6"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4.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39.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36.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29.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0.jpg"/><Relationship Id="rId6"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50.png"/><Relationship Id="rId6" Type="http://schemas.openxmlformats.org/officeDocument/2006/relationships/image" Target="../media/image42.png"/><Relationship Id="rId7" Type="http://schemas.openxmlformats.org/officeDocument/2006/relationships/image" Target="../media/image51.png"/><Relationship Id="rId8"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6.jpg"/><Relationship Id="rId6" Type="http://schemas.openxmlformats.org/officeDocument/2006/relationships/image" Target="../media/image3.png"/><Relationship Id="rId7"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ict-tex.eu/" TargetMode="External"/><Relationship Id="rId4" Type="http://schemas.openxmlformats.org/officeDocument/2006/relationships/hyperlink" Target="mailto:benny.malengier@ugent.be" TargetMode="External"/><Relationship Id="rId5" Type="http://schemas.openxmlformats.org/officeDocument/2006/relationships/image" Target="../media/image52.png"/><Relationship Id="rId6"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259806" y="1389693"/>
            <a:ext cx="767238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dk1"/>
                </a:solidFill>
                <a:latin typeface="Arial"/>
                <a:ea typeface="Arial"/>
                <a:cs typeface="Arial"/>
                <a:sym typeface="Arial"/>
              </a:rPr>
              <a:t>TRAINING COURSE</a:t>
            </a:r>
            <a:endParaRPr b="0" i="0" sz="3000" u="none" cap="none" strike="noStrike">
              <a:solidFill>
                <a:schemeClr val="dk1"/>
              </a:solidFill>
              <a:latin typeface="Arial"/>
              <a:ea typeface="Arial"/>
              <a:cs typeface="Arial"/>
              <a:sym typeface="Arial"/>
            </a:endParaRPr>
          </a:p>
        </p:txBody>
      </p:sp>
      <p:sp>
        <p:nvSpPr>
          <p:cNvPr id="90" name="Google Shape;90;p1"/>
          <p:cNvSpPr txBox="1"/>
          <p:nvPr/>
        </p:nvSpPr>
        <p:spPr>
          <a:xfrm>
            <a:off x="762000" y="6092826"/>
            <a:ext cx="10744200" cy="7207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64F6"/>
              </a:buClr>
              <a:buSzPts val="1200"/>
              <a:buFont typeface="Corbel"/>
              <a:buNone/>
            </a:pPr>
            <a:r>
              <a:rPr b="0" i="1" lang="en-US" sz="1200" u="none" cap="none" strike="noStrike">
                <a:solidFill>
                  <a:srgbClr val="0064F6"/>
                </a:solidFill>
                <a:latin typeface="Corbel"/>
                <a:ea typeface="Corbel"/>
                <a:cs typeface="Corbel"/>
                <a:sym typeface="Corbel"/>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b="1" i="0" sz="1200" u="none" cap="none" strike="noStrike">
              <a:solidFill>
                <a:srgbClr val="0064F6"/>
              </a:solidFill>
              <a:latin typeface="Corbel"/>
              <a:ea typeface="Corbel"/>
              <a:cs typeface="Corbel"/>
              <a:sym typeface="Corbel"/>
            </a:endParaRPr>
          </a:p>
        </p:txBody>
      </p:sp>
      <p:cxnSp>
        <p:nvCxnSpPr>
          <p:cNvPr id="91" name="Google Shape;91;p1"/>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92" name="Google Shape;92;p1"/>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93" name="Google Shape;93;p1"/>
          <p:cNvSpPr txBox="1"/>
          <p:nvPr>
            <p:ph type="title"/>
          </p:nvPr>
        </p:nvSpPr>
        <p:spPr>
          <a:xfrm>
            <a:off x="647700" y="3200400"/>
            <a:ext cx="10972799" cy="176585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1800"/>
              <a:t>Benny MALENGIER</a:t>
            </a:r>
            <a:r>
              <a:rPr b="1" lang="en-US" sz="1800">
                <a:latin typeface="Calibri"/>
                <a:ea typeface="Calibri"/>
                <a:cs typeface="Calibri"/>
                <a:sym typeface="Calibri"/>
              </a:rPr>
              <a:t>, PhD</a:t>
            </a:r>
            <a:br>
              <a:rPr b="1" lang="en-US" sz="1800">
                <a:latin typeface="Calibri"/>
                <a:ea typeface="Calibri"/>
                <a:cs typeface="Calibri"/>
                <a:sym typeface="Calibri"/>
              </a:rPr>
            </a:br>
            <a:r>
              <a:rPr lang="en-US" sz="1600"/>
              <a:t>Ghent</a:t>
            </a:r>
            <a:r>
              <a:rPr lang="en-US" sz="1600">
                <a:latin typeface="Calibri"/>
                <a:ea typeface="Calibri"/>
                <a:cs typeface="Calibri"/>
                <a:sym typeface="Calibri"/>
              </a:rPr>
              <a:t> University, </a:t>
            </a:r>
            <a:r>
              <a:rPr lang="en-US" sz="1600"/>
              <a:t>BELGIUM</a:t>
            </a:r>
            <a:br>
              <a:rPr b="1" lang="en-US" sz="1600">
                <a:latin typeface="Calibri"/>
                <a:ea typeface="Calibri"/>
                <a:cs typeface="Calibri"/>
                <a:sym typeface="Calibri"/>
              </a:rPr>
            </a:br>
            <a:br>
              <a:rPr lang="en-US" sz="1600">
                <a:latin typeface="Calibri"/>
                <a:ea typeface="Calibri"/>
                <a:cs typeface="Calibri"/>
                <a:sym typeface="Calibri"/>
              </a:rPr>
            </a:br>
            <a:r>
              <a:rPr lang="en-US" sz="1600">
                <a:latin typeface="Calibri"/>
                <a:ea typeface="Calibri"/>
                <a:cs typeface="Calibri"/>
                <a:sym typeface="Calibri"/>
              </a:rPr>
              <a:t>The course is developed under Erasmus+ Program </a:t>
            </a:r>
            <a:r>
              <a:rPr lang="en-US" sz="1600">
                <a:solidFill>
                  <a:srgbClr val="000000"/>
                </a:solidFill>
                <a:latin typeface="Calibri"/>
                <a:ea typeface="Calibri"/>
                <a:cs typeface="Calibri"/>
                <a:sym typeface="Calibri"/>
              </a:rPr>
              <a:t>Key Action 2: </a:t>
            </a:r>
            <a:br>
              <a:rPr lang="en-US" sz="1600">
                <a:solidFill>
                  <a:srgbClr val="000000"/>
                </a:solidFill>
                <a:latin typeface="Calibri"/>
                <a:ea typeface="Calibri"/>
                <a:cs typeface="Calibri"/>
                <a:sym typeface="Calibri"/>
              </a:rPr>
            </a:br>
            <a:r>
              <a:rPr lang="en-US" sz="1600">
                <a:solidFill>
                  <a:srgbClr val="000000"/>
                </a:solidFill>
                <a:latin typeface="Calibri"/>
                <a:ea typeface="Calibri"/>
                <a:cs typeface="Calibri"/>
                <a:sym typeface="Calibri"/>
              </a:rPr>
              <a:t>Cooperation for innovation and the exchange of good practices </a:t>
            </a:r>
            <a:r>
              <a:rPr lang="en-US" sz="1600">
                <a:latin typeface="Calibri"/>
                <a:ea typeface="Calibri"/>
                <a:cs typeface="Calibri"/>
                <a:sym typeface="Calibri"/>
              </a:rPr>
              <a:t>Knowledge Alliance</a:t>
            </a:r>
            <a:endParaRPr sz="1600">
              <a:latin typeface="Calibri"/>
              <a:ea typeface="Calibri"/>
              <a:cs typeface="Calibri"/>
              <a:sym typeface="Calibri"/>
            </a:endParaRPr>
          </a:p>
        </p:txBody>
      </p:sp>
      <p:pic>
        <p:nvPicPr>
          <p:cNvPr descr="E:\Disc D\Knowledge Alliances\Logos\ICTTEX-Logo-v6.png" id="94" name="Google Shape;94;p1"/>
          <p:cNvPicPr preferRelativeResize="0"/>
          <p:nvPr/>
        </p:nvPicPr>
        <p:blipFill rotWithShape="1">
          <a:blip r:embed="rId3">
            <a:alphaModFix/>
          </a:blip>
          <a:srcRect b="12690" l="0" r="0" t="13892"/>
          <a:stretch/>
        </p:blipFill>
        <p:spPr>
          <a:xfrm>
            <a:off x="9382125" y="282576"/>
            <a:ext cx="2352675" cy="525463"/>
          </a:xfrm>
          <a:prstGeom prst="rect">
            <a:avLst/>
          </a:prstGeom>
          <a:noFill/>
          <a:ln>
            <a:noFill/>
          </a:ln>
        </p:spPr>
      </p:pic>
      <p:cxnSp>
        <p:nvCxnSpPr>
          <p:cNvPr id="95" name="Google Shape;95;p1"/>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96" name="Google Shape;96;p1"/>
          <p:cNvPicPr preferRelativeResize="0"/>
          <p:nvPr/>
        </p:nvPicPr>
        <p:blipFill rotWithShape="1">
          <a:blip r:embed="rId4">
            <a:alphaModFix/>
          </a:blip>
          <a:srcRect b="4472" l="0" r="0" t="-2"/>
          <a:stretch/>
        </p:blipFill>
        <p:spPr>
          <a:xfrm>
            <a:off x="762000" y="160338"/>
            <a:ext cx="3335338" cy="647700"/>
          </a:xfrm>
          <a:prstGeom prst="rect">
            <a:avLst/>
          </a:prstGeom>
          <a:noFill/>
          <a:ln>
            <a:noFill/>
          </a:ln>
        </p:spPr>
      </p:pic>
      <p:sp>
        <p:nvSpPr>
          <p:cNvPr id="97" name="Google Shape;97;p1"/>
          <p:cNvSpPr/>
          <p:nvPr/>
        </p:nvSpPr>
        <p:spPr>
          <a:xfrm>
            <a:off x="1181100" y="5092684"/>
            <a:ext cx="100584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0064F6"/>
                </a:solidFill>
                <a:latin typeface="Arial"/>
                <a:ea typeface="Arial"/>
                <a:cs typeface="Arial"/>
                <a:sym typeface="Arial"/>
              </a:rPr>
              <a:t>ICT IN TEXTILE AND CLOTHING HIGHER EDUCATION AND BUSINESS</a:t>
            </a:r>
            <a:endParaRPr b="0" i="0" sz="1800" u="none" cap="none" strike="noStrike">
              <a:solidFill>
                <a:srgbClr val="0064F6"/>
              </a:solidFill>
              <a:latin typeface="Arial"/>
              <a:ea typeface="Arial"/>
              <a:cs typeface="Arial"/>
              <a:sym typeface="Arial"/>
            </a:endParaRPr>
          </a:p>
        </p:txBody>
      </p:sp>
      <p:sp>
        <p:nvSpPr>
          <p:cNvPr id="98" name="Google Shape;98;p1"/>
          <p:cNvSpPr/>
          <p:nvPr/>
        </p:nvSpPr>
        <p:spPr>
          <a:xfrm>
            <a:off x="3798094" y="5515421"/>
            <a:ext cx="4824412"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Project Nr. 612248-EPP-1-2019-1-BG-EPPKA2-KA</a:t>
            </a:r>
            <a:endParaRPr b="0" i="0" sz="1800" u="none" cap="none" strike="noStrike">
              <a:solidFill>
                <a:schemeClr val="dk1"/>
              </a:solidFill>
              <a:latin typeface="Arial"/>
              <a:ea typeface="Arial"/>
              <a:cs typeface="Arial"/>
              <a:sym typeface="Arial"/>
            </a:endParaRPr>
          </a:p>
        </p:txBody>
      </p:sp>
      <p:sp>
        <p:nvSpPr>
          <p:cNvPr id="99" name="Google Shape;99;p1"/>
          <p:cNvSpPr txBox="1"/>
          <p:nvPr>
            <p:ph idx="12" type="sldNum"/>
          </p:nvPr>
        </p:nvSpPr>
        <p:spPr>
          <a:xfrm>
            <a:off x="8991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0" name="Google Shape;100;p1"/>
          <p:cNvSpPr/>
          <p:nvPr/>
        </p:nvSpPr>
        <p:spPr>
          <a:xfrm>
            <a:off x="914400" y="1828800"/>
            <a:ext cx="103632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b="1" lang="en-US" sz="3200">
                <a:solidFill>
                  <a:srgbClr val="0064F6"/>
                </a:solidFill>
                <a:latin typeface="Calibri"/>
                <a:ea typeface="Calibri"/>
                <a:cs typeface="Calibri"/>
                <a:sym typeface="Calibri"/>
              </a:rPr>
              <a:t>Design and Production of Technical,</a:t>
            </a:r>
            <a:endParaRPr b="1" sz="3200">
              <a:solidFill>
                <a:srgbClr val="0064F6"/>
              </a:solidFill>
              <a:latin typeface="Calibri"/>
              <a:ea typeface="Calibri"/>
              <a:cs typeface="Calibri"/>
              <a:sym typeface="Calibri"/>
            </a:endParaRPr>
          </a:p>
          <a:p>
            <a:pPr indent="0" lvl="0" marL="0" marR="0" rtl="0" algn="ctr">
              <a:spcBef>
                <a:spcPts val="0"/>
              </a:spcBef>
              <a:spcAft>
                <a:spcPts val="0"/>
              </a:spcAft>
              <a:buNone/>
            </a:pPr>
            <a:r>
              <a:rPr b="1" lang="en-US" sz="3200">
                <a:solidFill>
                  <a:srgbClr val="0064F6"/>
                </a:solidFill>
                <a:latin typeface="Calibri"/>
                <a:ea typeface="Calibri"/>
                <a:cs typeface="Calibri"/>
                <a:sym typeface="Calibri"/>
              </a:rPr>
              <a:t>Smart and Intelligent Textiles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cxnSp>
        <p:nvCxnSpPr>
          <p:cNvPr id="210" name="Google Shape;210;gefcc0f0135_0_100"/>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11" name="Google Shape;211;gefcc0f0135_0_100"/>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12" name="Google Shape;212;gefcc0f0135_0_100"/>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13" name="Google Shape;213;gefcc0f0135_0_100"/>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14" name="Google Shape;214;gefcc0f0135_0_100"/>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15" name="Google Shape;215;gefcc0f0135_0_100"/>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6" name="Google Shape;216;gefcc0f0135_0_100"/>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3</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Optical fibres (1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Properties of optical fibres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Sensing methods with optical fibres</a:t>
            </a:r>
            <a:endParaRPr sz="2400">
              <a:solidFill>
                <a:schemeClr val="dk1"/>
              </a:solidFill>
              <a:latin typeface="Calibri"/>
              <a:ea typeface="Calibri"/>
              <a:cs typeface="Calibri"/>
              <a:sym typeface="Calibri"/>
            </a:endParaRPr>
          </a:p>
        </p:txBody>
      </p:sp>
      <p:pic>
        <p:nvPicPr>
          <p:cNvPr id="217" name="Google Shape;217;gefcc0f0135_0_100"/>
          <p:cNvPicPr preferRelativeResize="0"/>
          <p:nvPr/>
        </p:nvPicPr>
        <p:blipFill>
          <a:blip r:embed="rId5">
            <a:alphaModFix/>
          </a:blip>
          <a:stretch>
            <a:fillRect/>
          </a:stretch>
        </p:blipFill>
        <p:spPr>
          <a:xfrm>
            <a:off x="7845300" y="1154100"/>
            <a:ext cx="4141160" cy="2746500"/>
          </a:xfrm>
          <a:prstGeom prst="rect">
            <a:avLst/>
          </a:prstGeom>
          <a:noFill/>
          <a:ln>
            <a:noFill/>
          </a:ln>
        </p:spPr>
      </p:pic>
      <p:pic>
        <p:nvPicPr>
          <p:cNvPr id="218" name="Google Shape;218;gefcc0f0135_0_100"/>
          <p:cNvPicPr preferRelativeResize="0"/>
          <p:nvPr/>
        </p:nvPicPr>
        <p:blipFill>
          <a:blip r:embed="rId6">
            <a:alphaModFix/>
          </a:blip>
          <a:stretch>
            <a:fillRect/>
          </a:stretch>
        </p:blipFill>
        <p:spPr>
          <a:xfrm>
            <a:off x="936275" y="3207700"/>
            <a:ext cx="3300999" cy="2746501"/>
          </a:xfrm>
          <a:prstGeom prst="rect">
            <a:avLst/>
          </a:prstGeom>
          <a:noFill/>
          <a:ln>
            <a:noFill/>
          </a:ln>
        </p:spPr>
      </p:pic>
      <p:sp>
        <p:nvSpPr>
          <p:cNvPr id="219" name="Google Shape;219;gefcc0f0135_0_100"/>
          <p:cNvSpPr txBox="1"/>
          <p:nvPr/>
        </p:nvSpPr>
        <p:spPr>
          <a:xfrm>
            <a:off x="7845300" y="4204925"/>
            <a:ext cx="3939300" cy="184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Computing out properties</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220" name="Google Shape;220;gefcc0f0135_0_100"/>
          <p:cNvPicPr preferRelativeResize="0"/>
          <p:nvPr/>
        </p:nvPicPr>
        <p:blipFill>
          <a:blip r:embed="rId7">
            <a:alphaModFix/>
          </a:blip>
          <a:stretch>
            <a:fillRect/>
          </a:stretch>
        </p:blipFill>
        <p:spPr>
          <a:xfrm>
            <a:off x="4770674" y="3589375"/>
            <a:ext cx="2300026" cy="1777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cxnSp>
        <p:nvCxnSpPr>
          <p:cNvPr id="226" name="Google Shape;226;gefcc0f0135_0_112"/>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27" name="Google Shape;227;gefcc0f0135_0_112"/>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28" name="Google Shape;228;gefcc0f0135_0_112"/>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29" name="Google Shape;229;gefcc0f0135_0_112"/>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30" name="Google Shape;230;gefcc0f0135_0_112"/>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31" name="Google Shape;231;gefcc0f0135_0_112"/>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2" name="Google Shape;232;gefcc0f0135_0_112"/>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4</a:t>
            </a:r>
            <a:r>
              <a:rPr b="0" i="0" lang="en-US" sz="2800" u="none" cap="none" strike="noStrike">
                <a:solidFill>
                  <a:srgbClr val="0064F6"/>
                </a:solidFill>
                <a:latin typeface="Calibri"/>
                <a:ea typeface="Calibri"/>
                <a:cs typeface="Calibri"/>
                <a:sym typeface="Calibri"/>
              </a:rPr>
              <a:t>. </a:t>
            </a:r>
            <a:r>
              <a:rPr b="1" i="0" lang="en-US" sz="2800" u="none" cap="none" strike="noStrike">
                <a:solidFill>
                  <a:srgbClr val="0064F6"/>
                </a:solidFill>
                <a:latin typeface="Calibri"/>
                <a:ea typeface="Calibri"/>
                <a:cs typeface="Calibri"/>
                <a:sym typeface="Calibri"/>
              </a:rPr>
              <a:t>Specialty </a:t>
            </a:r>
            <a:r>
              <a:rPr b="1" lang="en-US" sz="2800">
                <a:solidFill>
                  <a:srgbClr val="0064F6"/>
                </a:solidFill>
                <a:latin typeface="Calibri"/>
                <a:ea typeface="Calibri"/>
                <a:cs typeface="Calibri"/>
                <a:sym typeface="Calibri"/>
              </a:rPr>
              <a:t>Constructions</a:t>
            </a:r>
            <a:r>
              <a:rPr b="1" i="0" lang="en-US" sz="2800" u="none" cap="none" strike="noStrike">
                <a:solidFill>
                  <a:srgbClr val="0064F6"/>
                </a:solidFill>
                <a:latin typeface="Calibri"/>
                <a:ea typeface="Calibri"/>
                <a:cs typeface="Calibri"/>
                <a:sym typeface="Calibri"/>
              </a:rPr>
              <a:t> (</a:t>
            </a:r>
            <a:r>
              <a:rPr b="1" i="0" lang="en-US" sz="2800" u="none" cap="none" strike="noStrike">
                <a:solidFill>
                  <a:srgbClr val="0064F6"/>
                </a:solidFill>
                <a:latin typeface="Calibri"/>
                <a:ea typeface="Calibri"/>
                <a:cs typeface="Calibri"/>
                <a:sym typeface="Calibri"/>
              </a:rPr>
              <a:t>2</a:t>
            </a:r>
            <a:r>
              <a:rPr b="1" i="0" lang="en-US" sz="2800" u="none" cap="none" strike="noStrike">
                <a:solidFill>
                  <a:srgbClr val="0064F6"/>
                </a:solidFill>
                <a:latin typeface="Calibri"/>
                <a:ea typeface="Calibri"/>
                <a:cs typeface="Calibri"/>
                <a:sym typeface="Calibri"/>
              </a:rPr>
              <a:t> hours)</a:t>
            </a:r>
            <a:endParaRPr b="1" sz="1000">
              <a:solidFill>
                <a:srgbClr val="0E101A"/>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Microencapsulation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Phase Change Materials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Chromic materials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Shape memory materials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Hydrogels and super absorbents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Biomimetic materials</a:t>
            </a:r>
            <a:endParaRPr sz="2400">
              <a:solidFill>
                <a:schemeClr val="dk1"/>
              </a:solidFill>
              <a:latin typeface="Calibri"/>
              <a:ea typeface="Calibri"/>
              <a:cs typeface="Calibri"/>
              <a:sym typeface="Calibri"/>
            </a:endParaRPr>
          </a:p>
        </p:txBody>
      </p:sp>
      <p:pic>
        <p:nvPicPr>
          <p:cNvPr id="233" name="Google Shape;233;gefcc0f0135_0_112"/>
          <p:cNvPicPr preferRelativeResize="0"/>
          <p:nvPr/>
        </p:nvPicPr>
        <p:blipFill>
          <a:blip r:embed="rId5">
            <a:alphaModFix/>
          </a:blip>
          <a:stretch>
            <a:fillRect/>
          </a:stretch>
        </p:blipFill>
        <p:spPr>
          <a:xfrm>
            <a:off x="6867275" y="1667150"/>
            <a:ext cx="4105275" cy="1714500"/>
          </a:xfrm>
          <a:prstGeom prst="rect">
            <a:avLst/>
          </a:prstGeom>
          <a:noFill/>
          <a:ln>
            <a:noFill/>
          </a:ln>
        </p:spPr>
      </p:pic>
      <p:pic>
        <p:nvPicPr>
          <p:cNvPr id="234" name="Google Shape;234;gefcc0f0135_0_112"/>
          <p:cNvPicPr preferRelativeResize="0"/>
          <p:nvPr/>
        </p:nvPicPr>
        <p:blipFill>
          <a:blip r:embed="rId6">
            <a:alphaModFix/>
          </a:blip>
          <a:stretch>
            <a:fillRect/>
          </a:stretch>
        </p:blipFill>
        <p:spPr>
          <a:xfrm>
            <a:off x="7248464" y="3508525"/>
            <a:ext cx="3592886" cy="1976087"/>
          </a:xfrm>
          <a:prstGeom prst="rect">
            <a:avLst/>
          </a:prstGeom>
          <a:noFill/>
          <a:ln>
            <a:noFill/>
          </a:ln>
        </p:spPr>
      </p:pic>
      <p:sp>
        <p:nvSpPr>
          <p:cNvPr id="235" name="Google Shape;235;gefcc0f0135_0_112"/>
          <p:cNvSpPr txBox="1"/>
          <p:nvPr/>
        </p:nvSpPr>
        <p:spPr>
          <a:xfrm>
            <a:off x="2394675" y="4653500"/>
            <a:ext cx="39393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Properties in simulation software (eg Abaqus)</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cxnSp>
        <p:nvCxnSpPr>
          <p:cNvPr id="241" name="Google Shape;241;gefcc0f0135_0_15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42" name="Google Shape;242;gefcc0f0135_0_153"/>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43" name="Google Shape;243;gefcc0f0135_0_153"/>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44" name="Google Shape;244;gefcc0f0135_0_153"/>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45" name="Google Shape;245;gefcc0f0135_0_153"/>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46" name="Google Shape;246;gefcc0f0135_0_153"/>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7" name="Google Shape;247;gefcc0f0135_0_153"/>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5</a:t>
            </a:r>
            <a:r>
              <a:rPr b="0" i="0" lang="en-US" sz="2800" u="none" cap="none" strike="noStrike">
                <a:solidFill>
                  <a:srgbClr val="0064F6"/>
                </a:solidFill>
                <a:latin typeface="Calibri"/>
                <a:ea typeface="Calibri"/>
                <a:cs typeface="Calibri"/>
                <a:sym typeface="Calibri"/>
              </a:rPr>
              <a:t>. </a:t>
            </a:r>
            <a:r>
              <a:rPr b="1" i="0" lang="en-US" sz="2800" u="none" cap="none" strike="noStrike">
                <a:solidFill>
                  <a:srgbClr val="0064F6"/>
                </a:solidFill>
                <a:latin typeface="Calibri"/>
                <a:ea typeface="Calibri"/>
                <a:cs typeface="Calibri"/>
                <a:sym typeface="Calibri"/>
              </a:rPr>
              <a:t>Specialty </a:t>
            </a:r>
            <a:r>
              <a:rPr b="1" lang="en-US" sz="2800">
                <a:solidFill>
                  <a:srgbClr val="0064F6"/>
                </a:solidFill>
                <a:latin typeface="Calibri"/>
                <a:ea typeface="Calibri"/>
                <a:cs typeface="Calibri"/>
                <a:sym typeface="Calibri"/>
              </a:rPr>
              <a:t>Constructions</a:t>
            </a:r>
            <a:r>
              <a:rPr b="1"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1</a:t>
            </a:r>
            <a:r>
              <a:rPr b="1" i="0" lang="en-US" sz="2800" u="none" cap="none" strike="noStrike">
                <a:solidFill>
                  <a:srgbClr val="0064F6"/>
                </a:solidFill>
                <a:latin typeface="Calibri"/>
                <a:ea typeface="Calibri"/>
                <a:cs typeface="Calibri"/>
                <a:sym typeface="Calibri"/>
              </a:rPr>
              <a:t> hours)</a:t>
            </a:r>
            <a:endParaRPr b="1" sz="1000">
              <a:solidFill>
                <a:srgbClr val="0E101A"/>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Auxetic textiles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Shock absorbing textiles</a:t>
            </a:r>
            <a:endParaRPr sz="2400">
              <a:solidFill>
                <a:schemeClr val="dk1"/>
              </a:solidFill>
              <a:latin typeface="Calibri"/>
              <a:ea typeface="Calibri"/>
              <a:cs typeface="Calibri"/>
              <a:sym typeface="Calibri"/>
            </a:endParaRPr>
          </a:p>
        </p:txBody>
      </p:sp>
      <p:pic>
        <p:nvPicPr>
          <p:cNvPr id="248" name="Google Shape;248;gefcc0f0135_0_153"/>
          <p:cNvPicPr preferRelativeResize="0"/>
          <p:nvPr/>
        </p:nvPicPr>
        <p:blipFill>
          <a:blip r:embed="rId5">
            <a:alphaModFix/>
          </a:blip>
          <a:stretch>
            <a:fillRect/>
          </a:stretch>
        </p:blipFill>
        <p:spPr>
          <a:xfrm>
            <a:off x="8991605" y="1561850"/>
            <a:ext cx="2505400" cy="3462940"/>
          </a:xfrm>
          <a:prstGeom prst="rect">
            <a:avLst/>
          </a:prstGeom>
          <a:noFill/>
          <a:ln>
            <a:noFill/>
          </a:ln>
        </p:spPr>
      </p:pic>
      <p:pic>
        <p:nvPicPr>
          <p:cNvPr id="249" name="Google Shape;249;gefcc0f0135_0_153"/>
          <p:cNvPicPr preferRelativeResize="0"/>
          <p:nvPr/>
        </p:nvPicPr>
        <p:blipFill>
          <a:blip r:embed="rId6">
            <a:alphaModFix/>
          </a:blip>
          <a:stretch>
            <a:fillRect/>
          </a:stretch>
        </p:blipFill>
        <p:spPr>
          <a:xfrm>
            <a:off x="2227675" y="3979725"/>
            <a:ext cx="5792867" cy="2746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cxnSp>
        <p:nvCxnSpPr>
          <p:cNvPr id="255" name="Google Shape;255;gefcc0f0135_0_12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56" name="Google Shape;256;gefcc0f0135_0_12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57" name="Google Shape;257;gefcc0f0135_0_12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58" name="Google Shape;258;gefcc0f0135_0_12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59" name="Google Shape;259;gefcc0f0135_0_12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60" name="Google Shape;260;gefcc0f0135_0_12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1" name="Google Shape;261;gefcc0f0135_0_128"/>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6</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Sensors (3 hours)</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Textile strain sensors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Pressure sensor and piezoelectric materials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Chromic materials</a:t>
            </a:r>
            <a:endParaRPr sz="2400">
              <a:solidFill>
                <a:schemeClr val="dk1"/>
              </a:solidFill>
              <a:latin typeface="Calibri"/>
              <a:ea typeface="Calibri"/>
              <a:cs typeface="Calibri"/>
              <a:sym typeface="Calibri"/>
            </a:endParaRPr>
          </a:p>
        </p:txBody>
      </p:sp>
      <p:pic>
        <p:nvPicPr>
          <p:cNvPr id="262" name="Google Shape;262;gefcc0f0135_0_128"/>
          <p:cNvPicPr preferRelativeResize="0"/>
          <p:nvPr/>
        </p:nvPicPr>
        <p:blipFill>
          <a:blip r:embed="rId5">
            <a:alphaModFix/>
          </a:blip>
          <a:stretch>
            <a:fillRect/>
          </a:stretch>
        </p:blipFill>
        <p:spPr>
          <a:xfrm>
            <a:off x="1885875" y="3613225"/>
            <a:ext cx="8420250" cy="2244852"/>
          </a:xfrm>
          <a:prstGeom prst="rect">
            <a:avLst/>
          </a:prstGeom>
          <a:noFill/>
          <a:ln>
            <a:noFill/>
          </a:ln>
        </p:spPr>
      </p:pic>
      <p:pic>
        <p:nvPicPr>
          <p:cNvPr id="263" name="Google Shape;263;gefcc0f0135_0_128"/>
          <p:cNvPicPr preferRelativeResize="0"/>
          <p:nvPr/>
        </p:nvPicPr>
        <p:blipFill>
          <a:blip r:embed="rId6">
            <a:alphaModFix/>
          </a:blip>
          <a:stretch>
            <a:fillRect/>
          </a:stretch>
        </p:blipFill>
        <p:spPr>
          <a:xfrm>
            <a:off x="8353413" y="1535150"/>
            <a:ext cx="3381375" cy="152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cxnSp>
        <p:nvCxnSpPr>
          <p:cNvPr id="269" name="Google Shape;269;gefcc0f0135_0_384"/>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70" name="Google Shape;270;gefcc0f0135_0_384"/>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71" name="Google Shape;271;gefcc0f0135_0_384"/>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72" name="Google Shape;272;gefcc0f0135_0_384"/>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73" name="Google Shape;273;gefcc0f0135_0_384"/>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74" name="Google Shape;274;gefcc0f0135_0_384"/>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5" name="Google Shape;275;gefcc0f0135_0_384"/>
          <p:cNvSpPr/>
          <p:nvPr/>
        </p:nvSpPr>
        <p:spPr>
          <a:xfrm>
            <a:off x="529389" y="997710"/>
            <a:ext cx="2844300" cy="1360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Topic </a:t>
            </a:r>
            <a:r>
              <a:rPr lang="en-US" sz="2000">
                <a:solidFill>
                  <a:schemeClr val="lt1"/>
                </a:solidFill>
                <a:latin typeface="Calibri"/>
                <a:ea typeface="Calibri"/>
                <a:cs typeface="Calibri"/>
                <a:sym typeface="Calibri"/>
              </a:rPr>
              <a:t>6</a:t>
            </a:r>
            <a:r>
              <a:rPr b="0" i="0" lang="en-US" sz="2000" u="none" cap="none" strike="noStrike">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Sensors</a:t>
            </a:r>
            <a:endParaRPr b="0" i="0" sz="2800" u="none" cap="none" strike="noStrike">
              <a:solidFill>
                <a:schemeClr val="lt1"/>
              </a:solidFill>
              <a:latin typeface="Calibri"/>
              <a:ea typeface="Calibri"/>
              <a:cs typeface="Calibri"/>
              <a:sym typeface="Calibri"/>
            </a:endParaRPr>
          </a:p>
        </p:txBody>
      </p:sp>
      <p:sp>
        <p:nvSpPr>
          <p:cNvPr id="276" name="Google Shape;276;gefcc0f0135_0_384"/>
          <p:cNvSpPr txBox="1"/>
          <p:nvPr/>
        </p:nvSpPr>
        <p:spPr>
          <a:xfrm>
            <a:off x="529400" y="2674300"/>
            <a:ext cx="7618800" cy="277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Data Acquisition</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IoT</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Arduino (C coding)</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277" name="Google Shape;277;gefcc0f0135_0_384"/>
          <p:cNvPicPr preferRelativeResize="0"/>
          <p:nvPr/>
        </p:nvPicPr>
        <p:blipFill>
          <a:blip r:embed="rId5">
            <a:alphaModFix/>
          </a:blip>
          <a:stretch>
            <a:fillRect/>
          </a:stretch>
        </p:blipFill>
        <p:spPr>
          <a:xfrm>
            <a:off x="10640175" y="1154106"/>
            <a:ext cx="1527175" cy="2001625"/>
          </a:xfrm>
          <a:prstGeom prst="rect">
            <a:avLst/>
          </a:prstGeom>
          <a:noFill/>
          <a:ln>
            <a:noFill/>
          </a:ln>
        </p:spPr>
      </p:pic>
      <p:pic>
        <p:nvPicPr>
          <p:cNvPr id="278" name="Google Shape;278;gefcc0f0135_0_384"/>
          <p:cNvPicPr preferRelativeResize="0"/>
          <p:nvPr/>
        </p:nvPicPr>
        <p:blipFill>
          <a:blip r:embed="rId6">
            <a:alphaModFix/>
          </a:blip>
          <a:stretch>
            <a:fillRect/>
          </a:stretch>
        </p:blipFill>
        <p:spPr>
          <a:xfrm>
            <a:off x="8103379" y="1154102"/>
            <a:ext cx="2536795" cy="2001625"/>
          </a:xfrm>
          <a:prstGeom prst="rect">
            <a:avLst/>
          </a:prstGeom>
          <a:noFill/>
          <a:ln>
            <a:noFill/>
          </a:ln>
        </p:spPr>
      </p:pic>
      <p:pic>
        <p:nvPicPr>
          <p:cNvPr id="279" name="Google Shape;279;gefcc0f0135_0_384"/>
          <p:cNvPicPr preferRelativeResize="0"/>
          <p:nvPr/>
        </p:nvPicPr>
        <p:blipFill>
          <a:blip r:embed="rId7">
            <a:alphaModFix/>
          </a:blip>
          <a:stretch>
            <a:fillRect/>
          </a:stretch>
        </p:blipFill>
        <p:spPr>
          <a:xfrm>
            <a:off x="3373700" y="1154095"/>
            <a:ext cx="4701050" cy="1449675"/>
          </a:xfrm>
          <a:prstGeom prst="rect">
            <a:avLst/>
          </a:prstGeom>
          <a:noFill/>
          <a:ln>
            <a:noFill/>
          </a:ln>
        </p:spPr>
      </p:pic>
      <p:pic>
        <p:nvPicPr>
          <p:cNvPr id="280" name="Google Shape;280;gefcc0f0135_0_384"/>
          <p:cNvPicPr preferRelativeResize="0"/>
          <p:nvPr/>
        </p:nvPicPr>
        <p:blipFill>
          <a:blip r:embed="rId8">
            <a:alphaModFix/>
          </a:blip>
          <a:stretch>
            <a:fillRect/>
          </a:stretch>
        </p:blipFill>
        <p:spPr>
          <a:xfrm>
            <a:off x="4782150" y="2938381"/>
            <a:ext cx="2500036" cy="28958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cxnSp>
        <p:nvCxnSpPr>
          <p:cNvPr id="286" name="Google Shape;286;gefcc0f0135_0_139"/>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87" name="Google Shape;287;gefcc0f0135_0_139"/>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288" name="Google Shape;288;gefcc0f0135_0_139"/>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289" name="Google Shape;289;gefcc0f0135_0_139"/>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90" name="Google Shape;290;gefcc0f0135_0_139"/>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91" name="Google Shape;291;gefcc0f0135_0_139"/>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2" name="Google Shape;292;gefcc0f0135_0_139"/>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7</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Actuators (2 hours)</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Mechanical actuators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Chemical actuators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Thermal actuators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Optical Actuators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Electrostimulation</a:t>
            </a:r>
            <a:endParaRPr sz="2400">
              <a:solidFill>
                <a:schemeClr val="dk1"/>
              </a:solidFill>
              <a:latin typeface="Calibri"/>
              <a:ea typeface="Calibri"/>
              <a:cs typeface="Calibri"/>
              <a:sym typeface="Calibri"/>
            </a:endParaRPr>
          </a:p>
        </p:txBody>
      </p:sp>
      <p:pic>
        <p:nvPicPr>
          <p:cNvPr id="293" name="Google Shape;293;gefcc0f0135_0_139"/>
          <p:cNvPicPr preferRelativeResize="0"/>
          <p:nvPr/>
        </p:nvPicPr>
        <p:blipFill>
          <a:blip r:embed="rId5">
            <a:alphaModFix/>
          </a:blip>
          <a:stretch>
            <a:fillRect/>
          </a:stretch>
        </p:blipFill>
        <p:spPr>
          <a:xfrm>
            <a:off x="6981074" y="1263625"/>
            <a:ext cx="4278175" cy="2483425"/>
          </a:xfrm>
          <a:prstGeom prst="rect">
            <a:avLst/>
          </a:prstGeom>
          <a:noFill/>
          <a:ln>
            <a:noFill/>
          </a:ln>
        </p:spPr>
      </p:pic>
      <p:pic>
        <p:nvPicPr>
          <p:cNvPr id="294" name="Google Shape;294;gefcc0f0135_0_139"/>
          <p:cNvPicPr preferRelativeResize="0"/>
          <p:nvPr/>
        </p:nvPicPr>
        <p:blipFill>
          <a:blip r:embed="rId6">
            <a:alphaModFix/>
          </a:blip>
          <a:stretch>
            <a:fillRect/>
          </a:stretch>
        </p:blipFill>
        <p:spPr>
          <a:xfrm>
            <a:off x="7024663" y="3303125"/>
            <a:ext cx="4191000" cy="1009650"/>
          </a:xfrm>
          <a:prstGeom prst="rect">
            <a:avLst/>
          </a:prstGeom>
          <a:noFill/>
          <a:ln>
            <a:noFill/>
          </a:ln>
        </p:spPr>
      </p:pic>
      <p:pic>
        <p:nvPicPr>
          <p:cNvPr id="295" name="Google Shape;295;gefcc0f0135_0_139"/>
          <p:cNvPicPr preferRelativeResize="0"/>
          <p:nvPr/>
        </p:nvPicPr>
        <p:blipFill>
          <a:blip r:embed="rId7">
            <a:alphaModFix/>
          </a:blip>
          <a:stretch>
            <a:fillRect/>
          </a:stretch>
        </p:blipFill>
        <p:spPr>
          <a:xfrm>
            <a:off x="7415188" y="4562412"/>
            <a:ext cx="3409950" cy="1038225"/>
          </a:xfrm>
          <a:prstGeom prst="rect">
            <a:avLst/>
          </a:prstGeom>
          <a:noFill/>
          <a:ln>
            <a:noFill/>
          </a:ln>
        </p:spPr>
      </p:pic>
      <p:sp>
        <p:nvSpPr>
          <p:cNvPr id="296" name="Google Shape;296;gefcc0f0135_0_139"/>
          <p:cNvSpPr txBox="1"/>
          <p:nvPr/>
        </p:nvSpPr>
        <p:spPr>
          <a:xfrm>
            <a:off x="2697475" y="4312775"/>
            <a:ext cx="50691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Arduino (C coding)</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cxnSp>
        <p:nvCxnSpPr>
          <p:cNvPr id="302" name="Google Shape;302;gefcc0f0135_0_175"/>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03" name="Google Shape;303;gefcc0f0135_0_175"/>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04" name="Google Shape;304;gefcc0f0135_0_175"/>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05" name="Google Shape;305;gefcc0f0135_0_175"/>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06" name="Google Shape;306;gefcc0f0135_0_175"/>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07" name="Google Shape;307;gefcc0f0135_0_175"/>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8" name="Google Shape;308;gefcc0f0135_0_175"/>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8</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Energy for smart textiles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Energy storage</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Energy harvesting: thermo electric, triboelectric,</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photovoltaic, piezoelectric</a:t>
            </a:r>
            <a:endParaRPr sz="2400">
              <a:solidFill>
                <a:schemeClr val="dk1"/>
              </a:solidFill>
              <a:latin typeface="Calibri"/>
              <a:ea typeface="Calibri"/>
              <a:cs typeface="Calibri"/>
              <a:sym typeface="Calibri"/>
            </a:endParaRPr>
          </a:p>
        </p:txBody>
      </p:sp>
      <p:pic>
        <p:nvPicPr>
          <p:cNvPr id="309" name="Google Shape;309;gefcc0f0135_0_175"/>
          <p:cNvPicPr preferRelativeResize="0"/>
          <p:nvPr/>
        </p:nvPicPr>
        <p:blipFill>
          <a:blip r:embed="rId5">
            <a:alphaModFix/>
          </a:blip>
          <a:stretch>
            <a:fillRect/>
          </a:stretch>
        </p:blipFill>
        <p:spPr>
          <a:xfrm>
            <a:off x="6926900" y="3219625"/>
            <a:ext cx="4374056" cy="2746500"/>
          </a:xfrm>
          <a:prstGeom prst="rect">
            <a:avLst/>
          </a:prstGeom>
          <a:noFill/>
          <a:ln>
            <a:noFill/>
          </a:ln>
        </p:spPr>
      </p:pic>
      <p:pic>
        <p:nvPicPr>
          <p:cNvPr id="310" name="Google Shape;310;gefcc0f0135_0_175"/>
          <p:cNvPicPr preferRelativeResize="0"/>
          <p:nvPr/>
        </p:nvPicPr>
        <p:blipFill>
          <a:blip r:embed="rId6">
            <a:alphaModFix/>
          </a:blip>
          <a:stretch>
            <a:fillRect/>
          </a:stretch>
        </p:blipFill>
        <p:spPr>
          <a:xfrm>
            <a:off x="7942250" y="1165525"/>
            <a:ext cx="3944950" cy="1696625"/>
          </a:xfrm>
          <a:prstGeom prst="rect">
            <a:avLst/>
          </a:prstGeom>
          <a:noFill/>
          <a:ln>
            <a:noFill/>
          </a:ln>
        </p:spPr>
      </p:pic>
      <p:sp>
        <p:nvSpPr>
          <p:cNvPr id="311" name="Google Shape;311;gefcc0f0135_0_175"/>
          <p:cNvSpPr txBox="1"/>
          <p:nvPr/>
        </p:nvSpPr>
        <p:spPr>
          <a:xfrm>
            <a:off x="2697475" y="4312775"/>
            <a:ext cx="50691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Power needs computation</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cxnSp>
        <p:nvCxnSpPr>
          <p:cNvPr id="317" name="Google Shape;317;gefcc0f0135_0_186"/>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18" name="Google Shape;318;gefcc0f0135_0_186"/>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19" name="Google Shape;319;gefcc0f0135_0_186"/>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20" name="Google Shape;320;gefcc0f0135_0_186"/>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21" name="Google Shape;321;gefcc0f0135_0_186"/>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22" name="Google Shape;322;gefcc0f0135_0_186"/>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3" name="Google Shape;323;gefcc0f0135_0_186"/>
          <p:cNvSpPr/>
          <p:nvPr/>
        </p:nvSpPr>
        <p:spPr>
          <a:xfrm>
            <a:off x="753975" y="808050"/>
            <a:ext cx="10443300" cy="2819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9</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Textile Integration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Integration methods: weaving/knitting, embroidery, printing, lamination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Antenna (RFID, Bluetooth, patch)</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Smart Suit: Examples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Smart textile design</a:t>
            </a:r>
            <a:endParaRPr sz="2400">
              <a:solidFill>
                <a:schemeClr val="dk1"/>
              </a:solidFill>
              <a:latin typeface="Calibri"/>
              <a:ea typeface="Calibri"/>
              <a:cs typeface="Calibri"/>
              <a:sym typeface="Calibri"/>
            </a:endParaRPr>
          </a:p>
        </p:txBody>
      </p:sp>
      <p:sp>
        <p:nvSpPr>
          <p:cNvPr id="324" name="Google Shape;324;gefcc0f0135_0_186"/>
          <p:cNvSpPr txBox="1"/>
          <p:nvPr/>
        </p:nvSpPr>
        <p:spPr>
          <a:xfrm>
            <a:off x="1445150" y="3703325"/>
            <a:ext cx="69531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Design of smart garments (Clo3d/Inkscape)</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Design in weaving</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Design in knitting</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Design in embroidery</a:t>
            </a:r>
            <a:endParaRPr sz="2000">
              <a:solidFill>
                <a:srgbClr val="0E101A"/>
              </a:solidFill>
            </a:endParaRPr>
          </a:p>
          <a:p>
            <a:pPr indent="0" lvl="0" marL="0" marR="0" rtl="0" algn="l">
              <a:spcBef>
                <a:spcPts val="0"/>
              </a:spcBef>
              <a:spcAft>
                <a:spcPts val="0"/>
              </a:spcAft>
              <a:buNone/>
            </a:pPr>
            <a:r>
              <a:rPr lang="en-US" sz="2000">
                <a:solidFill>
                  <a:srgbClr val="0E101A"/>
                </a:solidFill>
              </a:rPr>
              <a:t>As assignments  with material other courses!</a:t>
            </a:r>
            <a:endParaRPr sz="2000">
              <a:solidFill>
                <a:schemeClr val="dk1"/>
              </a:solidFill>
              <a:latin typeface="Arial"/>
              <a:ea typeface="Arial"/>
              <a:cs typeface="Arial"/>
              <a:sym typeface="Arial"/>
            </a:endParaRPr>
          </a:p>
        </p:txBody>
      </p:sp>
      <p:pic>
        <p:nvPicPr>
          <p:cNvPr id="325" name="Google Shape;325;gefcc0f0135_0_186"/>
          <p:cNvPicPr preferRelativeResize="0"/>
          <p:nvPr/>
        </p:nvPicPr>
        <p:blipFill>
          <a:blip r:embed="rId5">
            <a:alphaModFix/>
          </a:blip>
          <a:stretch>
            <a:fillRect/>
          </a:stretch>
        </p:blipFill>
        <p:spPr>
          <a:xfrm>
            <a:off x="7118050" y="2292300"/>
            <a:ext cx="4769144" cy="2244851"/>
          </a:xfrm>
          <a:prstGeom prst="rect">
            <a:avLst/>
          </a:prstGeom>
          <a:noFill/>
          <a:ln>
            <a:noFill/>
          </a:ln>
        </p:spPr>
      </p:pic>
      <p:pic>
        <p:nvPicPr>
          <p:cNvPr id="326" name="Google Shape;326;gefcc0f0135_0_186"/>
          <p:cNvPicPr preferRelativeResize="0"/>
          <p:nvPr/>
        </p:nvPicPr>
        <p:blipFill>
          <a:blip r:embed="rId6">
            <a:alphaModFix/>
          </a:blip>
          <a:stretch>
            <a:fillRect/>
          </a:stretch>
        </p:blipFill>
        <p:spPr>
          <a:xfrm>
            <a:off x="7444400" y="4658068"/>
            <a:ext cx="2750575" cy="2128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cxnSp>
        <p:nvCxnSpPr>
          <p:cNvPr id="332" name="Google Shape;332;gefcc0f0135_0_197"/>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33" name="Google Shape;333;gefcc0f0135_0_197"/>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34" name="Google Shape;334;gefcc0f0135_0_197"/>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35" name="Google Shape;335;gefcc0f0135_0_197"/>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36" name="Google Shape;336;gefcc0f0135_0_197"/>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37" name="Google Shape;337;gefcc0f0135_0_197"/>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8" name="Google Shape;338;gefcc0f0135_0_197"/>
          <p:cNvSpPr/>
          <p:nvPr/>
        </p:nvSpPr>
        <p:spPr>
          <a:xfrm>
            <a:off x="753975" y="981075"/>
            <a:ext cx="10443300" cy="4349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10</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Micro-electronic integration in a garment (3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Integration technology</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Adding intelligence: using the Arduino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Microprocessor to drive a prototype.</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Programming basics for smart textiles</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pushbutton</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analog sensor</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I2C communication</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Wifi logging with IoT</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Practical hands-on</a:t>
            </a:r>
            <a:endParaRPr sz="2400">
              <a:solidFill>
                <a:schemeClr val="dk1"/>
              </a:solidFill>
              <a:latin typeface="Calibri"/>
              <a:ea typeface="Calibri"/>
              <a:cs typeface="Calibri"/>
              <a:sym typeface="Calibri"/>
            </a:endParaRPr>
          </a:p>
        </p:txBody>
      </p:sp>
      <p:pic>
        <p:nvPicPr>
          <p:cNvPr id="339" name="Google Shape;339;gefcc0f0135_0_197"/>
          <p:cNvPicPr preferRelativeResize="0"/>
          <p:nvPr/>
        </p:nvPicPr>
        <p:blipFill>
          <a:blip r:embed="rId5">
            <a:alphaModFix/>
          </a:blip>
          <a:stretch>
            <a:fillRect/>
          </a:stretch>
        </p:blipFill>
        <p:spPr>
          <a:xfrm>
            <a:off x="6533424" y="1873600"/>
            <a:ext cx="5201374" cy="4716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cxnSp>
        <p:nvCxnSpPr>
          <p:cNvPr id="345" name="Google Shape;345;gefcc0f0135_0_415"/>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46" name="Google Shape;346;gefcc0f0135_0_415"/>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47" name="Google Shape;347;gefcc0f0135_0_415"/>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48" name="Google Shape;348;gefcc0f0135_0_415"/>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49" name="Google Shape;349;gefcc0f0135_0_415"/>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50" name="Google Shape;350;gefcc0f0135_0_415"/>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 name="Google Shape;351;gefcc0f0135_0_415"/>
          <p:cNvSpPr/>
          <p:nvPr/>
        </p:nvSpPr>
        <p:spPr>
          <a:xfrm>
            <a:off x="529389" y="997710"/>
            <a:ext cx="2844300" cy="1360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Topic </a:t>
            </a:r>
            <a:r>
              <a:rPr lang="en-US" sz="2000">
                <a:solidFill>
                  <a:schemeClr val="lt1"/>
                </a:solidFill>
                <a:latin typeface="Calibri"/>
                <a:ea typeface="Calibri"/>
                <a:cs typeface="Calibri"/>
                <a:sym typeface="Calibri"/>
              </a:rPr>
              <a:t>10</a:t>
            </a:r>
            <a:r>
              <a:rPr b="0" i="0" lang="en-US" sz="2000" u="none" cap="none" strike="noStrike">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Micro-electronic integration in a garment</a:t>
            </a:r>
            <a:endParaRPr b="0" i="0" sz="2800" u="none" cap="none" strike="noStrike">
              <a:solidFill>
                <a:schemeClr val="lt1"/>
              </a:solidFill>
              <a:latin typeface="Calibri"/>
              <a:ea typeface="Calibri"/>
              <a:cs typeface="Calibri"/>
              <a:sym typeface="Calibri"/>
            </a:endParaRPr>
          </a:p>
        </p:txBody>
      </p:sp>
      <p:sp>
        <p:nvSpPr>
          <p:cNvPr id="352" name="Google Shape;352;gefcc0f0135_0_415"/>
          <p:cNvSpPr txBox="1"/>
          <p:nvPr/>
        </p:nvSpPr>
        <p:spPr>
          <a:xfrm>
            <a:off x="529400" y="2674300"/>
            <a:ext cx="7618800" cy="277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Full smart garment creation start to finish</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Design software</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Arduino</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353" name="Google Shape;353;gefcc0f0135_0_415"/>
          <p:cNvPicPr preferRelativeResize="0"/>
          <p:nvPr/>
        </p:nvPicPr>
        <p:blipFill>
          <a:blip r:embed="rId5">
            <a:alphaModFix/>
          </a:blip>
          <a:stretch>
            <a:fillRect/>
          </a:stretch>
        </p:blipFill>
        <p:spPr>
          <a:xfrm>
            <a:off x="7740050" y="1435581"/>
            <a:ext cx="2500036" cy="2895820"/>
          </a:xfrm>
          <a:prstGeom prst="rect">
            <a:avLst/>
          </a:prstGeom>
          <a:noFill/>
          <a:ln>
            <a:noFill/>
          </a:ln>
        </p:spPr>
      </p:pic>
      <p:pic>
        <p:nvPicPr>
          <p:cNvPr id="354" name="Google Shape;354;gefcc0f0135_0_415"/>
          <p:cNvPicPr preferRelativeResize="0"/>
          <p:nvPr/>
        </p:nvPicPr>
        <p:blipFill>
          <a:blip r:embed="rId6">
            <a:alphaModFix/>
          </a:blip>
          <a:stretch>
            <a:fillRect/>
          </a:stretch>
        </p:blipFill>
        <p:spPr>
          <a:xfrm>
            <a:off x="3098375" y="4158625"/>
            <a:ext cx="3831729" cy="172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cxnSp>
        <p:nvCxnSpPr>
          <p:cNvPr id="106" name="Google Shape;106;gefcc0f0135_0_6"/>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07" name="Google Shape;107;gefcc0f0135_0_6"/>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08" name="Google Shape;108;gefcc0f0135_0_6"/>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pic>
        <p:nvPicPr>
          <p:cNvPr descr="Резултат с изображение за „co-funded by the erasmus+ programme of the european union logo“" id="109" name="Google Shape;109;gefcc0f0135_0_6"/>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110" name="Google Shape;110;gefcc0f0135_0_6"/>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11" name="Google Shape;111;gefcc0f0135_0_6"/>
          <p:cNvPicPr preferRelativeResize="0"/>
          <p:nvPr/>
        </p:nvPicPr>
        <p:blipFill>
          <a:blip r:embed="rId5">
            <a:alphaModFix/>
          </a:blip>
          <a:stretch>
            <a:fillRect/>
          </a:stretch>
        </p:blipFill>
        <p:spPr>
          <a:xfrm>
            <a:off x="1720750" y="1199350"/>
            <a:ext cx="8947250" cy="54732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cxnSp>
        <p:nvCxnSpPr>
          <p:cNvPr id="360" name="Google Shape;360;gefcc0f0135_0_20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61" name="Google Shape;361;gefcc0f0135_0_20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62" name="Google Shape;362;gefcc0f0135_0_20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63" name="Google Shape;363;gefcc0f0135_0_20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64" name="Google Shape;364;gefcc0f0135_0_20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65" name="Google Shape;365;gefcc0f0135_0_20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6" name="Google Shape;366;gefcc0f0135_0_208"/>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11</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Future Outlook (1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Future Trends in Smart Textiles applications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End of life</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Standardization</a:t>
            </a:r>
            <a:endParaRPr sz="2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cxnSp>
        <p:nvCxnSpPr>
          <p:cNvPr id="372" name="Google Shape;372;gefcc0f0135_0_71"/>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73" name="Google Shape;373;gefcc0f0135_0_71"/>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74" name="Google Shape;374;gefcc0f0135_0_71"/>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pic>
        <p:nvPicPr>
          <p:cNvPr descr="Резултат с изображение за „co-funded by the erasmus+ programme of the european union logo“" id="375" name="Google Shape;375;gefcc0f0135_0_71"/>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76" name="Google Shape;376;gefcc0f0135_0_71"/>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7" name="Google Shape;377;gefcc0f0135_0_71"/>
          <p:cNvSpPr txBox="1"/>
          <p:nvPr/>
        </p:nvSpPr>
        <p:spPr>
          <a:xfrm>
            <a:off x="533400" y="1136013"/>
            <a:ext cx="736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64F6"/>
                </a:solidFill>
                <a:latin typeface="Calibri"/>
                <a:ea typeface="Calibri"/>
                <a:cs typeface="Calibri"/>
                <a:sym typeface="Calibri"/>
              </a:rPr>
              <a:t>Technical </a:t>
            </a:r>
            <a:r>
              <a:rPr b="1" lang="en-US" sz="2400">
                <a:solidFill>
                  <a:srgbClr val="0064F6"/>
                </a:solidFill>
                <a:latin typeface="Calibri"/>
                <a:ea typeface="Calibri"/>
                <a:cs typeface="Calibri"/>
                <a:sym typeface="Calibri"/>
              </a:rPr>
              <a:t>Textiles: Construction and Testing</a:t>
            </a:r>
            <a:endParaRPr>
              <a:latin typeface="Calibri"/>
              <a:ea typeface="Calibri"/>
              <a:cs typeface="Calibri"/>
              <a:sym typeface="Calibri"/>
            </a:endParaRPr>
          </a:p>
        </p:txBody>
      </p:sp>
      <p:pic>
        <p:nvPicPr>
          <p:cNvPr id="378" name="Google Shape;378;gefcc0f0135_0_71"/>
          <p:cNvPicPr preferRelativeResize="0"/>
          <p:nvPr/>
        </p:nvPicPr>
        <p:blipFill>
          <a:blip r:embed="rId5">
            <a:alphaModFix/>
          </a:blip>
          <a:stretch>
            <a:fillRect/>
          </a:stretch>
        </p:blipFill>
        <p:spPr>
          <a:xfrm>
            <a:off x="152400" y="1842513"/>
            <a:ext cx="11887199" cy="2221385"/>
          </a:xfrm>
          <a:prstGeom prst="rect">
            <a:avLst/>
          </a:prstGeom>
          <a:noFill/>
          <a:ln>
            <a:noFill/>
          </a:ln>
        </p:spPr>
      </p:pic>
      <p:sp>
        <p:nvSpPr>
          <p:cNvPr id="379" name="Google Shape;379;gefcc0f0135_0_71"/>
          <p:cNvSpPr txBox="1"/>
          <p:nvPr/>
        </p:nvSpPr>
        <p:spPr>
          <a:xfrm>
            <a:off x="254700" y="4216300"/>
            <a:ext cx="11682600" cy="10467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Clr>
                <a:srgbClr val="0064F6"/>
              </a:buClr>
              <a:buSzPts val="2400"/>
              <a:buFont typeface="Noto Sans Symbols"/>
              <a:buChar char="✔"/>
            </a:pPr>
            <a:r>
              <a:rPr b="1" lang="en-US" sz="2400">
                <a:solidFill>
                  <a:srgbClr val="0064F6"/>
                </a:solidFill>
                <a:latin typeface="Calibri"/>
                <a:ea typeface="Calibri"/>
                <a:cs typeface="Calibri"/>
                <a:sym typeface="Calibri"/>
              </a:rPr>
              <a:t>Course duration:</a:t>
            </a:r>
            <a:r>
              <a:rPr lang="en-US" sz="2400">
                <a:solidFill>
                  <a:srgbClr val="0064F6"/>
                </a:solidFill>
                <a:latin typeface="Calibri"/>
                <a:ea typeface="Calibri"/>
                <a:cs typeface="Calibri"/>
                <a:sym typeface="Calibri"/>
              </a:rPr>
              <a:t> </a:t>
            </a:r>
            <a:r>
              <a:rPr lang="en-US" sz="2400">
                <a:solidFill>
                  <a:schemeClr val="dk1"/>
                </a:solidFill>
                <a:latin typeface="Calibri"/>
                <a:ea typeface="Calibri"/>
                <a:cs typeface="Calibri"/>
                <a:sym typeface="Calibri"/>
              </a:rPr>
              <a:t>20 hours</a:t>
            </a:r>
            <a:endParaRPr sz="2400">
              <a:solidFill>
                <a:schemeClr val="dk1"/>
              </a:solidFill>
              <a:latin typeface="Calibri"/>
              <a:ea typeface="Calibri"/>
              <a:cs typeface="Calibri"/>
              <a:sym typeface="Calibri"/>
            </a:endParaRPr>
          </a:p>
          <a:p>
            <a:pPr indent="-139700" lvl="0" marL="342900" rtl="0" algn="l">
              <a:spcBef>
                <a:spcPts val="0"/>
              </a:spcBef>
              <a:spcAft>
                <a:spcPts val="0"/>
              </a:spcAft>
              <a:buNone/>
            </a:pPr>
            <a:r>
              <a:t/>
            </a:r>
            <a:endParaRPr sz="3200">
              <a:solidFill>
                <a:srgbClr val="0064F6"/>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cxnSp>
        <p:nvCxnSpPr>
          <p:cNvPr id="385" name="Google Shape;385;gefcc0f0135_0_22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386" name="Google Shape;386;gefcc0f0135_0_22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387" name="Google Shape;387;gefcc0f0135_0_22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388" name="Google Shape;388;gefcc0f0135_0_22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389" name="Google Shape;389;gefcc0f0135_0_22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390" name="Google Shape;390;gefcc0f0135_0_22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1" name="Google Shape;391;gefcc0f0135_0_228"/>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1. </a:t>
            </a:r>
            <a:r>
              <a:rPr b="1" i="0" lang="en-US" sz="2800" u="none" cap="none" strike="noStrike">
                <a:solidFill>
                  <a:srgbClr val="0064F6"/>
                </a:solidFill>
                <a:latin typeface="Calibri"/>
                <a:ea typeface="Calibri"/>
                <a:cs typeface="Calibri"/>
                <a:sym typeface="Calibri"/>
              </a:rPr>
              <a:t>I</a:t>
            </a:r>
            <a:r>
              <a:rPr b="1" lang="en-US" sz="2800">
                <a:solidFill>
                  <a:srgbClr val="0064F6"/>
                </a:solidFill>
                <a:latin typeface="Calibri"/>
                <a:ea typeface="Calibri"/>
                <a:cs typeface="Calibri"/>
                <a:sym typeface="Calibri"/>
              </a:rPr>
              <a:t>ntroduction to Technical Textiles (2 hours)</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Definition and history</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Subdomains and examples: Buildtech,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Agrotech, Clothtech, Geotech, Hometech,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Indutech, Medtech, Oekotech, Packtech,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Protech and Sportech</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Future trends</a:t>
            </a:r>
            <a:endParaRPr sz="2400">
              <a:solidFill>
                <a:schemeClr val="dk1"/>
              </a:solidFill>
              <a:latin typeface="Calibri"/>
              <a:ea typeface="Calibri"/>
              <a:cs typeface="Calibri"/>
              <a:sym typeface="Calibri"/>
            </a:endParaRPr>
          </a:p>
        </p:txBody>
      </p:sp>
      <p:pic>
        <p:nvPicPr>
          <p:cNvPr id="392" name="Google Shape;392;gefcc0f0135_0_228"/>
          <p:cNvPicPr preferRelativeResize="0"/>
          <p:nvPr/>
        </p:nvPicPr>
        <p:blipFill>
          <a:blip r:embed="rId5">
            <a:alphaModFix/>
          </a:blip>
          <a:stretch>
            <a:fillRect/>
          </a:stretch>
        </p:blipFill>
        <p:spPr>
          <a:xfrm>
            <a:off x="6502075" y="2127625"/>
            <a:ext cx="5689925" cy="4441425"/>
          </a:xfrm>
          <a:prstGeom prst="rect">
            <a:avLst/>
          </a:prstGeom>
          <a:noFill/>
          <a:ln>
            <a:noFill/>
          </a:ln>
        </p:spPr>
      </p:pic>
      <p:pic>
        <p:nvPicPr>
          <p:cNvPr id="393" name="Google Shape;393;gefcc0f0135_0_228"/>
          <p:cNvPicPr preferRelativeResize="0"/>
          <p:nvPr/>
        </p:nvPicPr>
        <p:blipFill>
          <a:blip r:embed="rId6">
            <a:alphaModFix/>
          </a:blip>
          <a:stretch>
            <a:fillRect/>
          </a:stretch>
        </p:blipFill>
        <p:spPr>
          <a:xfrm>
            <a:off x="1416650" y="4209575"/>
            <a:ext cx="4556109" cy="2746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cxnSp>
        <p:nvCxnSpPr>
          <p:cNvPr id="399" name="Google Shape;399;gefcc0f0135_0_241"/>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00" name="Google Shape;400;gefcc0f0135_0_241"/>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01" name="Google Shape;401;gefcc0f0135_0_241"/>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02" name="Google Shape;402;gefcc0f0135_0_241"/>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03" name="Google Shape;403;gefcc0f0135_0_241"/>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04" name="Google Shape;404;gefcc0f0135_0_241"/>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5" name="Google Shape;405;gefcc0f0135_0_241"/>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2</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Functionalities: Mechanics of Textile Materials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Properties of textile materials: density, modulus (stress-strain), creep</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Mechanical models: continuum, mass-spring</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Compression exerted by a fabric</a:t>
            </a:r>
            <a:endParaRPr sz="2400">
              <a:solidFill>
                <a:schemeClr val="dk1"/>
              </a:solidFill>
              <a:latin typeface="Calibri"/>
              <a:ea typeface="Calibri"/>
              <a:cs typeface="Calibri"/>
              <a:sym typeface="Calibri"/>
            </a:endParaRPr>
          </a:p>
        </p:txBody>
      </p:sp>
      <p:pic>
        <p:nvPicPr>
          <p:cNvPr id="406" name="Google Shape;406;gefcc0f0135_0_241"/>
          <p:cNvPicPr preferRelativeResize="0"/>
          <p:nvPr/>
        </p:nvPicPr>
        <p:blipFill>
          <a:blip r:embed="rId5">
            <a:alphaModFix/>
          </a:blip>
          <a:stretch>
            <a:fillRect/>
          </a:stretch>
        </p:blipFill>
        <p:spPr>
          <a:xfrm>
            <a:off x="5054375" y="3609850"/>
            <a:ext cx="5749630" cy="2746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cxnSp>
        <p:nvCxnSpPr>
          <p:cNvPr id="412" name="Google Shape;412;gefcc0f0135_0_442"/>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13" name="Google Shape;413;gefcc0f0135_0_442"/>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14" name="Google Shape;414;gefcc0f0135_0_442"/>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15" name="Google Shape;415;gefcc0f0135_0_442"/>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16" name="Google Shape;416;gefcc0f0135_0_442"/>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17" name="Google Shape;417;gefcc0f0135_0_442"/>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8" name="Google Shape;418;gefcc0f0135_0_442"/>
          <p:cNvSpPr/>
          <p:nvPr/>
        </p:nvSpPr>
        <p:spPr>
          <a:xfrm>
            <a:off x="529389" y="997710"/>
            <a:ext cx="2844300" cy="1360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Topic </a:t>
            </a:r>
            <a:r>
              <a:rPr lang="en-US" sz="2000">
                <a:solidFill>
                  <a:schemeClr val="lt1"/>
                </a:solidFill>
                <a:latin typeface="Calibri"/>
                <a:ea typeface="Calibri"/>
                <a:cs typeface="Calibri"/>
                <a:sym typeface="Calibri"/>
              </a:rPr>
              <a:t>2</a:t>
            </a:r>
            <a:r>
              <a:rPr b="0" i="0" lang="en-US" sz="2000" u="none" cap="none" strike="noStrike">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Functionalities: Mechanics of Textile Materials</a:t>
            </a:r>
            <a:endParaRPr b="0" i="0" sz="2800" u="none" cap="none" strike="noStrike">
              <a:solidFill>
                <a:schemeClr val="lt1"/>
              </a:solidFill>
              <a:latin typeface="Calibri"/>
              <a:ea typeface="Calibri"/>
              <a:cs typeface="Calibri"/>
              <a:sym typeface="Calibri"/>
            </a:endParaRPr>
          </a:p>
        </p:txBody>
      </p:sp>
      <p:sp>
        <p:nvSpPr>
          <p:cNvPr id="419" name="Google Shape;419;gefcc0f0135_0_442"/>
          <p:cNvSpPr txBox="1"/>
          <p:nvPr/>
        </p:nvSpPr>
        <p:spPr>
          <a:xfrm>
            <a:off x="529400" y="2674300"/>
            <a:ext cx="7618800" cy="277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Abaqus modelling</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Blender modelling</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Tensorflow modelling</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420" name="Google Shape;420;gefcc0f0135_0_442"/>
          <p:cNvPicPr preferRelativeResize="0"/>
          <p:nvPr/>
        </p:nvPicPr>
        <p:blipFill>
          <a:blip r:embed="rId5">
            <a:alphaModFix/>
          </a:blip>
          <a:stretch>
            <a:fillRect/>
          </a:stretch>
        </p:blipFill>
        <p:spPr>
          <a:xfrm>
            <a:off x="3710050" y="3428989"/>
            <a:ext cx="2143125" cy="3276600"/>
          </a:xfrm>
          <a:prstGeom prst="rect">
            <a:avLst/>
          </a:prstGeom>
          <a:noFill/>
          <a:ln>
            <a:noFill/>
          </a:ln>
        </p:spPr>
      </p:pic>
      <p:pic>
        <p:nvPicPr>
          <p:cNvPr id="421" name="Google Shape;421;gefcc0f0135_0_442"/>
          <p:cNvPicPr preferRelativeResize="0"/>
          <p:nvPr/>
        </p:nvPicPr>
        <p:blipFill>
          <a:blip r:embed="rId6">
            <a:alphaModFix/>
          </a:blip>
          <a:stretch>
            <a:fillRect/>
          </a:stretch>
        </p:blipFill>
        <p:spPr>
          <a:xfrm>
            <a:off x="5797275" y="3500899"/>
            <a:ext cx="2194350" cy="3037050"/>
          </a:xfrm>
          <a:prstGeom prst="rect">
            <a:avLst/>
          </a:prstGeom>
          <a:noFill/>
          <a:ln>
            <a:noFill/>
          </a:ln>
        </p:spPr>
      </p:pic>
      <p:pic>
        <p:nvPicPr>
          <p:cNvPr id="422" name="Google Shape;422;gefcc0f0135_0_442"/>
          <p:cNvPicPr preferRelativeResize="0"/>
          <p:nvPr/>
        </p:nvPicPr>
        <p:blipFill>
          <a:blip r:embed="rId7">
            <a:alphaModFix/>
          </a:blip>
          <a:stretch>
            <a:fillRect/>
          </a:stretch>
        </p:blipFill>
        <p:spPr>
          <a:xfrm>
            <a:off x="7941275" y="3558086"/>
            <a:ext cx="2329872" cy="3018425"/>
          </a:xfrm>
          <a:prstGeom prst="rect">
            <a:avLst/>
          </a:prstGeom>
          <a:noFill/>
          <a:ln>
            <a:noFill/>
          </a:ln>
        </p:spPr>
      </p:pic>
      <p:pic>
        <p:nvPicPr>
          <p:cNvPr id="423" name="Google Shape;423;gefcc0f0135_0_442"/>
          <p:cNvPicPr preferRelativeResize="0"/>
          <p:nvPr/>
        </p:nvPicPr>
        <p:blipFill>
          <a:blip r:embed="rId8">
            <a:alphaModFix/>
          </a:blip>
          <a:stretch>
            <a:fillRect/>
          </a:stretch>
        </p:blipFill>
        <p:spPr>
          <a:xfrm>
            <a:off x="10271150" y="3606850"/>
            <a:ext cx="1217825" cy="2798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cxnSp>
        <p:nvCxnSpPr>
          <p:cNvPr id="429" name="Google Shape;429;gefcc0f0135_0_252"/>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30" name="Google Shape;430;gefcc0f0135_0_252"/>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31" name="Google Shape;431;gefcc0f0135_0_252"/>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32" name="Google Shape;432;gefcc0f0135_0_252"/>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33" name="Google Shape;433;gefcc0f0135_0_252"/>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34" name="Google Shape;434;gefcc0f0135_0_252"/>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5" name="Google Shape;435;gefcc0f0135_0_252"/>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3</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Functionalities: Heat and Mass Transfer in Textile Materials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Properties of heat transfer: conductivity, radiance, transmittance, …</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Properties of mass transfer: permeability, filtration, sorption, wetting, wicking</a:t>
            </a:r>
            <a:endParaRPr sz="2400">
              <a:solidFill>
                <a:schemeClr val="dk1"/>
              </a:solidFill>
              <a:latin typeface="Calibri"/>
              <a:ea typeface="Calibri"/>
              <a:cs typeface="Calibri"/>
              <a:sym typeface="Calibri"/>
            </a:endParaRPr>
          </a:p>
        </p:txBody>
      </p:sp>
      <p:pic>
        <p:nvPicPr>
          <p:cNvPr id="436" name="Google Shape;436;gefcc0f0135_0_252"/>
          <p:cNvPicPr preferRelativeResize="0"/>
          <p:nvPr/>
        </p:nvPicPr>
        <p:blipFill>
          <a:blip r:embed="rId5">
            <a:alphaModFix/>
          </a:blip>
          <a:stretch>
            <a:fillRect/>
          </a:stretch>
        </p:blipFill>
        <p:spPr>
          <a:xfrm>
            <a:off x="6711275" y="3592000"/>
            <a:ext cx="4259401" cy="2987725"/>
          </a:xfrm>
          <a:prstGeom prst="rect">
            <a:avLst/>
          </a:prstGeom>
          <a:noFill/>
          <a:ln>
            <a:noFill/>
          </a:ln>
        </p:spPr>
      </p:pic>
      <p:sp>
        <p:nvSpPr>
          <p:cNvPr id="437" name="Google Shape;437;gefcc0f0135_0_252"/>
          <p:cNvSpPr txBox="1"/>
          <p:nvPr/>
        </p:nvSpPr>
        <p:spPr>
          <a:xfrm>
            <a:off x="1361650" y="3979725"/>
            <a:ext cx="52836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Comfort models</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Abaqus</a:t>
            </a:r>
            <a:endParaRPr sz="2000">
              <a:solidFill>
                <a:srgbClr val="0E101A"/>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cxnSp>
        <p:nvCxnSpPr>
          <p:cNvPr id="443" name="Google Shape;443;gefcc0f0135_0_26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44" name="Google Shape;444;gefcc0f0135_0_263"/>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45" name="Google Shape;445;gefcc0f0135_0_263"/>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46" name="Google Shape;446;gefcc0f0135_0_263"/>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47" name="Google Shape;447;gefcc0f0135_0_263"/>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48" name="Google Shape;448;gefcc0f0135_0_263"/>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9" name="Google Shape;449;gefcc0f0135_0_263"/>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4</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Construction: Braided Structures (3 hour)</a:t>
            </a:r>
            <a:endParaRPr b="1" sz="2800">
              <a:solidFill>
                <a:srgbClr val="0064F6"/>
              </a:solidFill>
              <a:latin typeface="Calibri"/>
              <a:ea typeface="Calibri"/>
              <a:cs typeface="Calibri"/>
              <a:sym typeface="Calibri"/>
            </a:endParaRPr>
          </a:p>
          <a:p>
            <a:pPr indent="0" lvl="0" marL="0" marR="0" rtl="0" algn="l">
              <a:spcBef>
                <a:spcPts val="0"/>
              </a:spcBef>
              <a:spcAft>
                <a:spcPts val="0"/>
              </a:spcAft>
              <a:buNone/>
            </a:pPr>
            <a:r>
              <a:rPr b="1" lang="en-US" sz="2800">
                <a:solidFill>
                  <a:srgbClr val="0064F6"/>
                </a:solidFill>
                <a:latin typeface="Calibri"/>
                <a:ea typeface="Calibri"/>
                <a:cs typeface="Calibri"/>
                <a:sym typeface="Calibri"/>
              </a:rPr>
              <a:t>                                      ( contribution Y. Kyosev TU Dresden)</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Regular braided structures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Complex 3D braided structures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Carrier motion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Software for braided structures</a:t>
            </a:r>
            <a:endParaRPr sz="2400">
              <a:solidFill>
                <a:schemeClr val="dk1"/>
              </a:solidFill>
              <a:latin typeface="Calibri"/>
              <a:ea typeface="Calibri"/>
              <a:cs typeface="Calibri"/>
              <a:sym typeface="Calibri"/>
            </a:endParaRPr>
          </a:p>
        </p:txBody>
      </p:sp>
      <p:pic>
        <p:nvPicPr>
          <p:cNvPr id="450" name="Google Shape;450;gefcc0f0135_0_263"/>
          <p:cNvPicPr preferRelativeResize="0"/>
          <p:nvPr/>
        </p:nvPicPr>
        <p:blipFill>
          <a:blip r:embed="rId5">
            <a:alphaModFix/>
          </a:blip>
          <a:stretch>
            <a:fillRect/>
          </a:stretch>
        </p:blipFill>
        <p:spPr>
          <a:xfrm>
            <a:off x="6931577" y="3310050"/>
            <a:ext cx="4654475" cy="2173650"/>
          </a:xfrm>
          <a:prstGeom prst="rect">
            <a:avLst/>
          </a:prstGeom>
          <a:noFill/>
          <a:ln>
            <a:noFill/>
          </a:ln>
        </p:spPr>
      </p:pic>
      <p:sp>
        <p:nvSpPr>
          <p:cNvPr id="451" name="Google Shape;451;gefcc0f0135_0_263"/>
          <p:cNvSpPr txBox="1"/>
          <p:nvPr/>
        </p:nvSpPr>
        <p:spPr>
          <a:xfrm>
            <a:off x="1492850" y="4647625"/>
            <a:ext cx="52836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Configurator</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Braider</a:t>
            </a:r>
            <a:endParaRPr sz="2000">
              <a:solidFill>
                <a:srgbClr val="0E101A"/>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cxnSp>
        <p:nvCxnSpPr>
          <p:cNvPr id="457" name="Google Shape;457;gefcc0f0135_0_297"/>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58" name="Google Shape;458;gefcc0f0135_0_297"/>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59" name="Google Shape;459;gefcc0f0135_0_297"/>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60" name="Google Shape;460;gefcc0f0135_0_297"/>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61" name="Google Shape;461;gefcc0f0135_0_297"/>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62" name="Google Shape;462;gefcc0f0135_0_297"/>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3" name="Google Shape;463;gefcc0f0135_0_297"/>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5</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Construction: Complex Woven Structures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3D Weaving</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Software for 3D Weaving (Texgen)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Industrial weaving (weaving combined with rods, profiles, …)</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Applications: Composites, geotextiles, Concrete pouring, pulling mats</a:t>
            </a:r>
            <a:endParaRPr sz="2400">
              <a:solidFill>
                <a:schemeClr val="dk1"/>
              </a:solidFill>
              <a:latin typeface="Calibri"/>
              <a:ea typeface="Calibri"/>
              <a:cs typeface="Calibri"/>
              <a:sym typeface="Calibri"/>
            </a:endParaRPr>
          </a:p>
        </p:txBody>
      </p:sp>
      <p:pic>
        <p:nvPicPr>
          <p:cNvPr id="464" name="Google Shape;464;gefcc0f0135_0_297"/>
          <p:cNvPicPr preferRelativeResize="0"/>
          <p:nvPr/>
        </p:nvPicPr>
        <p:blipFill>
          <a:blip r:embed="rId5">
            <a:alphaModFix/>
          </a:blip>
          <a:stretch>
            <a:fillRect/>
          </a:stretch>
        </p:blipFill>
        <p:spPr>
          <a:xfrm>
            <a:off x="6926900" y="3806700"/>
            <a:ext cx="3936512" cy="2746499"/>
          </a:xfrm>
          <a:prstGeom prst="rect">
            <a:avLst/>
          </a:prstGeom>
          <a:noFill/>
          <a:ln>
            <a:noFill/>
          </a:ln>
        </p:spPr>
      </p:pic>
      <p:sp>
        <p:nvSpPr>
          <p:cNvPr id="465" name="Google Shape;465;gefcc0f0135_0_297"/>
          <p:cNvSpPr txBox="1"/>
          <p:nvPr/>
        </p:nvSpPr>
        <p:spPr>
          <a:xfrm>
            <a:off x="1492850" y="4647625"/>
            <a:ext cx="52836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Texgen</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Commercial software ?</a:t>
            </a:r>
            <a:endParaRPr sz="2000">
              <a:solidFill>
                <a:srgbClr val="0E101A"/>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cxnSp>
        <p:nvCxnSpPr>
          <p:cNvPr id="471" name="Google Shape;471;gefcc0f0135_0_274"/>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72" name="Google Shape;472;gefcc0f0135_0_274"/>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73" name="Google Shape;473;gefcc0f0135_0_274"/>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74" name="Google Shape;474;gefcc0f0135_0_274"/>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75" name="Google Shape;475;gefcc0f0135_0_274"/>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76" name="Google Shape;476;gefcc0f0135_0_274"/>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7" name="Google Shape;477;gefcc0f0135_0_274"/>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6</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Construction: Nonwovens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Production methods for nonwovens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Applications</a:t>
            </a:r>
            <a:endParaRPr sz="2400">
              <a:solidFill>
                <a:schemeClr val="dk1"/>
              </a:solidFill>
              <a:latin typeface="Calibri"/>
              <a:ea typeface="Calibri"/>
              <a:cs typeface="Calibri"/>
              <a:sym typeface="Calibri"/>
            </a:endParaRPr>
          </a:p>
        </p:txBody>
      </p:sp>
      <p:pic>
        <p:nvPicPr>
          <p:cNvPr id="478" name="Google Shape;478;gefcc0f0135_0_274"/>
          <p:cNvPicPr preferRelativeResize="0"/>
          <p:nvPr/>
        </p:nvPicPr>
        <p:blipFill>
          <a:blip r:embed="rId5">
            <a:alphaModFix/>
          </a:blip>
          <a:stretch>
            <a:fillRect/>
          </a:stretch>
        </p:blipFill>
        <p:spPr>
          <a:xfrm>
            <a:off x="7867775" y="2802175"/>
            <a:ext cx="3867023" cy="2746500"/>
          </a:xfrm>
          <a:prstGeom prst="rect">
            <a:avLst/>
          </a:prstGeom>
          <a:noFill/>
          <a:ln>
            <a:noFill/>
          </a:ln>
        </p:spPr>
      </p:pic>
      <p:sp>
        <p:nvSpPr>
          <p:cNvPr id="479" name="Google Shape;479;gefcc0f0135_0_274"/>
          <p:cNvSpPr txBox="1"/>
          <p:nvPr/>
        </p:nvSpPr>
        <p:spPr>
          <a:xfrm>
            <a:off x="1409350" y="4289800"/>
            <a:ext cx="52836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Testing: homogenization of fabric layer</a:t>
            </a:r>
            <a:endParaRPr sz="2000">
              <a:solidFill>
                <a:srgbClr val="0E101A"/>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cxnSp>
        <p:nvCxnSpPr>
          <p:cNvPr id="485" name="Google Shape;485;gefcc0f0135_0_30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86" name="Google Shape;486;gefcc0f0135_0_30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87" name="Google Shape;487;gefcc0f0135_0_30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488" name="Google Shape;488;gefcc0f0135_0_30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89" name="Google Shape;489;gefcc0f0135_0_30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490" name="Google Shape;490;gefcc0f0135_0_30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1" name="Google Shape;491;gefcc0f0135_0_308"/>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7</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Construction: Technical Embroidery (4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Specialized embroidery: W-Head, K-Head, Functional Sequin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E-textile embroidery</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Design of e-textile embroidery (PE Design, Ink/Stitch)</a:t>
            </a:r>
            <a:endParaRPr sz="2400">
              <a:solidFill>
                <a:schemeClr val="dk1"/>
              </a:solidFill>
              <a:latin typeface="Calibri"/>
              <a:ea typeface="Calibri"/>
              <a:cs typeface="Calibri"/>
              <a:sym typeface="Calibri"/>
            </a:endParaRPr>
          </a:p>
        </p:txBody>
      </p:sp>
      <p:pic>
        <p:nvPicPr>
          <p:cNvPr id="492" name="Google Shape;492;gefcc0f0135_0_308"/>
          <p:cNvPicPr preferRelativeResize="0"/>
          <p:nvPr/>
        </p:nvPicPr>
        <p:blipFill>
          <a:blip r:embed="rId5">
            <a:alphaModFix/>
          </a:blip>
          <a:stretch>
            <a:fillRect/>
          </a:stretch>
        </p:blipFill>
        <p:spPr>
          <a:xfrm>
            <a:off x="3594571" y="4067554"/>
            <a:ext cx="2763627" cy="2741725"/>
          </a:xfrm>
          <a:prstGeom prst="rect">
            <a:avLst/>
          </a:prstGeom>
          <a:noFill/>
          <a:ln>
            <a:noFill/>
          </a:ln>
        </p:spPr>
      </p:pic>
      <p:pic>
        <p:nvPicPr>
          <p:cNvPr id="493" name="Google Shape;493;gefcc0f0135_0_308"/>
          <p:cNvPicPr preferRelativeResize="0"/>
          <p:nvPr/>
        </p:nvPicPr>
        <p:blipFill>
          <a:blip r:embed="rId6">
            <a:alphaModFix/>
          </a:blip>
          <a:stretch>
            <a:fillRect/>
          </a:stretch>
        </p:blipFill>
        <p:spPr>
          <a:xfrm>
            <a:off x="6305676" y="4159373"/>
            <a:ext cx="2844901" cy="2649899"/>
          </a:xfrm>
          <a:prstGeom prst="rect">
            <a:avLst/>
          </a:prstGeom>
          <a:noFill/>
          <a:ln>
            <a:noFill/>
          </a:ln>
        </p:spPr>
      </p:pic>
      <p:pic>
        <p:nvPicPr>
          <p:cNvPr id="494" name="Google Shape;494;gefcc0f0135_0_308"/>
          <p:cNvPicPr preferRelativeResize="0"/>
          <p:nvPr/>
        </p:nvPicPr>
        <p:blipFill rotWithShape="1">
          <a:blip r:embed="rId7">
            <a:alphaModFix/>
          </a:blip>
          <a:srcRect b="12602" l="0" r="0" t="0"/>
          <a:stretch/>
        </p:blipFill>
        <p:spPr>
          <a:xfrm>
            <a:off x="8905875" y="1152525"/>
            <a:ext cx="3305175" cy="3954200"/>
          </a:xfrm>
          <a:prstGeom prst="rect">
            <a:avLst/>
          </a:prstGeom>
          <a:noFill/>
          <a:ln>
            <a:noFill/>
          </a:ln>
        </p:spPr>
      </p:pic>
      <p:sp>
        <p:nvSpPr>
          <p:cNvPr id="495" name="Google Shape;495;gefcc0f0135_0_308"/>
          <p:cNvSpPr txBox="1"/>
          <p:nvPr/>
        </p:nvSpPr>
        <p:spPr>
          <a:xfrm>
            <a:off x="443250" y="4398725"/>
            <a:ext cx="52836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Inkscape</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Ink/Stitch</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PE Design (Brother)</a:t>
            </a:r>
            <a:endParaRPr sz="2000">
              <a:solidFill>
                <a:srgbClr val="0E101A"/>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efcc0f0135_0_33"/>
          <p:cNvPicPr preferRelativeResize="0"/>
          <p:nvPr/>
        </p:nvPicPr>
        <p:blipFill>
          <a:blip r:embed="rId3">
            <a:alphaModFix/>
          </a:blip>
          <a:stretch>
            <a:fillRect/>
          </a:stretch>
        </p:blipFill>
        <p:spPr>
          <a:xfrm>
            <a:off x="6011875" y="3654276"/>
            <a:ext cx="6187425" cy="2549675"/>
          </a:xfrm>
          <a:prstGeom prst="rect">
            <a:avLst/>
          </a:prstGeom>
          <a:noFill/>
          <a:ln>
            <a:noFill/>
          </a:ln>
        </p:spPr>
      </p:pic>
      <p:cxnSp>
        <p:nvCxnSpPr>
          <p:cNvPr id="118" name="Google Shape;118;gefcc0f0135_0_3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19" name="Google Shape;119;gefcc0f0135_0_33"/>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20" name="Google Shape;120;gefcc0f0135_0_33"/>
          <p:cNvPicPr preferRelativeResize="0"/>
          <p:nvPr/>
        </p:nvPicPr>
        <p:blipFill rotWithShape="1">
          <a:blip r:embed="rId4">
            <a:alphaModFix/>
          </a:blip>
          <a:srcRect b="12693" l="0" r="0" t="13890"/>
          <a:stretch/>
        </p:blipFill>
        <p:spPr>
          <a:xfrm>
            <a:off x="9382125" y="282576"/>
            <a:ext cx="2352675" cy="525463"/>
          </a:xfrm>
          <a:prstGeom prst="rect">
            <a:avLst/>
          </a:prstGeom>
          <a:noFill/>
          <a:ln>
            <a:noFill/>
          </a:ln>
        </p:spPr>
      </p:pic>
      <p:pic>
        <p:nvPicPr>
          <p:cNvPr descr="Резултат с изображение за „co-funded by the erasmus+ programme of the european union logo“" id="121" name="Google Shape;121;gefcc0f0135_0_33"/>
          <p:cNvPicPr preferRelativeResize="0"/>
          <p:nvPr/>
        </p:nvPicPr>
        <p:blipFill rotWithShape="1">
          <a:blip r:embed="rId5">
            <a:alphaModFix/>
          </a:blip>
          <a:srcRect b="4470" l="0" r="0" t="0"/>
          <a:stretch/>
        </p:blipFill>
        <p:spPr>
          <a:xfrm>
            <a:off x="762000" y="160338"/>
            <a:ext cx="3335338" cy="647700"/>
          </a:xfrm>
          <a:prstGeom prst="rect">
            <a:avLst/>
          </a:prstGeom>
          <a:noFill/>
          <a:ln>
            <a:noFill/>
          </a:ln>
        </p:spPr>
      </p:pic>
      <p:sp>
        <p:nvSpPr>
          <p:cNvPr id="122" name="Google Shape;122;gefcc0f0135_0_33"/>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23" name="Google Shape;123;gefcc0f0135_0_33"/>
          <p:cNvPicPr preferRelativeResize="0"/>
          <p:nvPr/>
        </p:nvPicPr>
        <p:blipFill>
          <a:blip r:embed="rId6">
            <a:alphaModFix/>
          </a:blip>
          <a:stretch>
            <a:fillRect/>
          </a:stretch>
        </p:blipFill>
        <p:spPr>
          <a:xfrm>
            <a:off x="675825" y="2018098"/>
            <a:ext cx="10853350" cy="1013325"/>
          </a:xfrm>
          <a:prstGeom prst="rect">
            <a:avLst/>
          </a:prstGeom>
          <a:noFill/>
          <a:ln>
            <a:noFill/>
          </a:ln>
        </p:spPr>
      </p:pic>
      <p:sp>
        <p:nvSpPr>
          <p:cNvPr id="124" name="Google Shape;124;gefcc0f0135_0_33"/>
          <p:cNvSpPr txBox="1"/>
          <p:nvPr/>
        </p:nvSpPr>
        <p:spPr>
          <a:xfrm>
            <a:off x="533400" y="1136013"/>
            <a:ext cx="736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64F6"/>
                </a:solidFill>
                <a:latin typeface="Calibri"/>
                <a:ea typeface="Calibri"/>
                <a:cs typeface="Calibri"/>
                <a:sym typeface="Calibri"/>
              </a:rPr>
              <a:t>WP10:  Development of Syllabuses</a:t>
            </a:r>
            <a:endParaRPr>
              <a:latin typeface="Calibri"/>
              <a:ea typeface="Calibri"/>
              <a:cs typeface="Calibri"/>
              <a:sym typeface="Calibri"/>
            </a:endParaRPr>
          </a:p>
        </p:txBody>
      </p:sp>
      <p:pic>
        <p:nvPicPr>
          <p:cNvPr id="125" name="Google Shape;125;gefcc0f0135_0_33"/>
          <p:cNvPicPr preferRelativeResize="0"/>
          <p:nvPr/>
        </p:nvPicPr>
        <p:blipFill>
          <a:blip r:embed="rId7">
            <a:alphaModFix/>
          </a:blip>
          <a:stretch>
            <a:fillRect/>
          </a:stretch>
        </p:blipFill>
        <p:spPr>
          <a:xfrm>
            <a:off x="-16375" y="3597661"/>
            <a:ext cx="6187425" cy="28075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cxnSp>
        <p:nvCxnSpPr>
          <p:cNvPr id="501" name="Google Shape;501;gefcc0f0135_0_32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502" name="Google Shape;502;gefcc0f0135_0_323"/>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503" name="Google Shape;503;gefcc0f0135_0_323"/>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504" name="Google Shape;504;gefcc0f0135_0_323"/>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505" name="Google Shape;505;gefcc0f0135_0_323"/>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506" name="Google Shape;506;gefcc0f0135_0_323"/>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7" name="Google Shape;507;gefcc0f0135_0_323"/>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8</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Testing Technical Textiles (3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Most common tests for technical textiles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DOE</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Statistical techniques: Annova, PCA</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Performance Evaluation of Technical Textiles</a:t>
            </a:r>
            <a:endParaRPr sz="2400">
              <a:solidFill>
                <a:schemeClr val="dk1"/>
              </a:solidFill>
              <a:latin typeface="Calibri"/>
              <a:ea typeface="Calibri"/>
              <a:cs typeface="Calibri"/>
              <a:sym typeface="Calibri"/>
            </a:endParaRPr>
          </a:p>
        </p:txBody>
      </p:sp>
      <p:sp>
        <p:nvSpPr>
          <p:cNvPr id="508" name="Google Shape;508;gefcc0f0135_0_323"/>
          <p:cNvSpPr txBox="1"/>
          <p:nvPr/>
        </p:nvSpPr>
        <p:spPr>
          <a:xfrm>
            <a:off x="748050" y="4398725"/>
            <a:ext cx="52836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Spreadsheet, </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Python, </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Statistical Software</a:t>
            </a:r>
            <a:endParaRPr sz="2000">
              <a:solidFill>
                <a:srgbClr val="0E101A"/>
              </a:solidFill>
            </a:endParaRPr>
          </a:p>
        </p:txBody>
      </p:sp>
      <p:pic>
        <p:nvPicPr>
          <p:cNvPr id="509" name="Google Shape;509;gefcc0f0135_0_323"/>
          <p:cNvPicPr preferRelativeResize="0"/>
          <p:nvPr/>
        </p:nvPicPr>
        <p:blipFill>
          <a:blip r:embed="rId5">
            <a:alphaModFix/>
          </a:blip>
          <a:stretch>
            <a:fillRect/>
          </a:stretch>
        </p:blipFill>
        <p:spPr>
          <a:xfrm>
            <a:off x="8816005" y="1323250"/>
            <a:ext cx="2918799" cy="39014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cxnSp>
        <p:nvCxnSpPr>
          <p:cNvPr id="515" name="Google Shape;515;p2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516" name="Google Shape;516;p23"/>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E:\Disc D\Knowledge Alliances\Logos\ICTTEX-Logo-v6.png" id="517" name="Google Shape;517;p23"/>
          <p:cNvPicPr preferRelativeResize="0"/>
          <p:nvPr/>
        </p:nvPicPr>
        <p:blipFill rotWithShape="1">
          <a:blip r:embed="rId3">
            <a:alphaModFix/>
          </a:blip>
          <a:srcRect b="12690" l="0" r="0" t="13892"/>
          <a:stretch/>
        </p:blipFill>
        <p:spPr>
          <a:xfrm>
            <a:off x="9382125" y="282576"/>
            <a:ext cx="2352675" cy="525463"/>
          </a:xfrm>
          <a:prstGeom prst="rect">
            <a:avLst/>
          </a:prstGeom>
          <a:noFill/>
          <a:ln>
            <a:noFill/>
          </a:ln>
        </p:spPr>
      </p:pic>
      <p:cxnSp>
        <p:nvCxnSpPr>
          <p:cNvPr id="518" name="Google Shape;518;p23"/>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519" name="Google Shape;519;p23"/>
          <p:cNvPicPr preferRelativeResize="0"/>
          <p:nvPr/>
        </p:nvPicPr>
        <p:blipFill rotWithShape="1">
          <a:blip r:embed="rId4">
            <a:alphaModFix/>
          </a:blip>
          <a:srcRect b="4472" l="0" r="0" t="-2"/>
          <a:stretch/>
        </p:blipFill>
        <p:spPr>
          <a:xfrm>
            <a:off x="762000" y="160338"/>
            <a:ext cx="3335338" cy="647700"/>
          </a:xfrm>
          <a:prstGeom prst="rect">
            <a:avLst/>
          </a:prstGeom>
          <a:noFill/>
          <a:ln>
            <a:noFill/>
          </a:ln>
        </p:spPr>
      </p:pic>
      <p:sp>
        <p:nvSpPr>
          <p:cNvPr id="520" name="Google Shape;520;p23"/>
          <p:cNvSpPr txBox="1"/>
          <p:nvPr>
            <p:ph idx="12" type="sldNum"/>
          </p:nvPr>
        </p:nvSpPr>
        <p:spPr>
          <a:xfrm>
            <a:off x="8991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1" name="Google Shape;521;p23"/>
          <p:cNvSpPr/>
          <p:nvPr/>
        </p:nvSpPr>
        <p:spPr>
          <a:xfrm>
            <a:off x="558800" y="3124200"/>
            <a:ext cx="11099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064F6"/>
                </a:solidFill>
                <a:latin typeface="Calibri"/>
                <a:ea typeface="Calibri"/>
                <a:cs typeface="Calibri"/>
                <a:sym typeface="Calibri"/>
              </a:rPr>
              <a:t>THANK YOU FOR YOUR ATTENTION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4"/>
          <p:cNvSpPr txBox="1"/>
          <p:nvPr>
            <p:ph idx="1" type="body"/>
          </p:nvPr>
        </p:nvSpPr>
        <p:spPr>
          <a:xfrm>
            <a:off x="609600" y="914400"/>
            <a:ext cx="7629525" cy="381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None/>
            </a:pPr>
            <a:r>
              <a:rPr b="1" lang="en-US" sz="2000">
                <a:latin typeface="Corbel"/>
                <a:ea typeface="Corbel"/>
                <a:cs typeface="Corbel"/>
                <a:sym typeface="Corbel"/>
              </a:rPr>
              <a:t>Coordinator: </a:t>
            </a:r>
            <a:endParaRPr/>
          </a:p>
          <a:p>
            <a:pPr indent="0" lvl="0" marL="0" rtl="0" algn="l">
              <a:spcBef>
                <a:spcPts val="0"/>
              </a:spcBef>
              <a:spcAft>
                <a:spcPts val="0"/>
              </a:spcAft>
              <a:buClr>
                <a:schemeClr val="dk1"/>
              </a:buClr>
              <a:buSzPts val="2000"/>
              <a:buNone/>
            </a:pPr>
            <a:r>
              <a:rPr lang="en-US" sz="2000">
                <a:latin typeface="Corbel"/>
                <a:ea typeface="Corbel"/>
                <a:cs typeface="Corbel"/>
                <a:sym typeface="Corbel"/>
              </a:rPr>
              <a:t>Technical University of Sofia</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rPr lang="en-US" sz="2000">
                <a:latin typeface="Corbel"/>
                <a:ea typeface="Corbel"/>
                <a:cs typeface="Corbel"/>
                <a:sym typeface="Corbel"/>
              </a:rPr>
              <a:t>Faculty of Power Engineering and Power Machines</a:t>
            </a:r>
            <a:endParaRPr/>
          </a:p>
          <a:p>
            <a:pPr indent="0" lvl="0" marL="0" rtl="0" algn="l">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rPr b="1" lang="en-US" sz="2000">
                <a:latin typeface="Corbel"/>
                <a:ea typeface="Corbel"/>
                <a:cs typeface="Corbel"/>
                <a:sym typeface="Corbel"/>
              </a:rPr>
              <a:t>Project Manager of ICT-TEX:</a:t>
            </a:r>
            <a:endParaRPr/>
          </a:p>
          <a:p>
            <a:pPr indent="0" lvl="0" marL="0" rtl="0" algn="l">
              <a:spcBef>
                <a:spcPts val="0"/>
              </a:spcBef>
              <a:spcAft>
                <a:spcPts val="0"/>
              </a:spcAft>
              <a:buClr>
                <a:schemeClr val="dk1"/>
              </a:buClr>
              <a:buSzPts val="2000"/>
              <a:buNone/>
            </a:pPr>
            <a:r>
              <a:rPr lang="en-US" sz="2000">
                <a:latin typeface="Corbel"/>
                <a:ea typeface="Corbel"/>
                <a:cs typeface="Corbel"/>
                <a:sym typeface="Corbel"/>
              </a:rPr>
              <a:t>Assoc. Prof. Dr. Angel Terziev</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rPr b="1" lang="en-US" sz="2000">
                <a:latin typeface="Corbel"/>
                <a:ea typeface="Corbel"/>
                <a:cs typeface="Corbel"/>
                <a:sym typeface="Corbel"/>
              </a:rPr>
              <a:t>е-mail</a:t>
            </a:r>
            <a:r>
              <a:rPr lang="en-US" sz="2000">
                <a:latin typeface="Corbel"/>
                <a:ea typeface="Corbel"/>
                <a:cs typeface="Corbel"/>
                <a:sym typeface="Corbel"/>
              </a:rPr>
              <a:t>: aterziev@tu-sofia.bg</a:t>
            </a:r>
            <a:endParaRPr/>
          </a:p>
          <a:p>
            <a:pPr indent="0" lvl="0" marL="0" rtl="0" algn="l">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rPr b="1" lang="en-US" sz="2000">
                <a:latin typeface="Corbel"/>
                <a:ea typeface="Corbel"/>
                <a:cs typeface="Corbel"/>
                <a:sym typeface="Corbel"/>
              </a:rPr>
              <a:t>Web-site</a:t>
            </a:r>
            <a:r>
              <a:rPr lang="en-US" sz="2000">
                <a:latin typeface="Corbel"/>
                <a:ea typeface="Corbel"/>
                <a:cs typeface="Corbel"/>
                <a:sym typeface="Corbel"/>
              </a:rPr>
              <a:t>: </a:t>
            </a:r>
            <a:r>
              <a:rPr lang="en-US" sz="2000" u="sng">
                <a:solidFill>
                  <a:schemeClr val="hlink"/>
                </a:solidFill>
                <a:latin typeface="Corbel"/>
                <a:ea typeface="Corbel"/>
                <a:cs typeface="Corbel"/>
                <a:sym typeface="Corbel"/>
                <a:hlinkClick r:id="rId3"/>
              </a:rPr>
              <a:t>ICT-TEX.eu</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rPr b="1" lang="en-US" sz="2000">
                <a:latin typeface="Corbel"/>
                <a:ea typeface="Corbel"/>
                <a:cs typeface="Corbel"/>
                <a:sym typeface="Corbel"/>
              </a:rPr>
              <a:t>Contact:</a:t>
            </a:r>
            <a:r>
              <a:rPr lang="en-US" sz="2000">
                <a:latin typeface="Corbel"/>
                <a:ea typeface="Corbel"/>
                <a:cs typeface="Corbel"/>
                <a:sym typeface="Corbel"/>
              </a:rPr>
              <a:t> Benny Malengier, PhD, DSc</a:t>
            </a:r>
            <a:endParaRPr/>
          </a:p>
          <a:p>
            <a:pPr indent="0" lvl="0" marL="0" rtl="0" algn="l">
              <a:spcBef>
                <a:spcPts val="0"/>
              </a:spcBef>
              <a:spcAft>
                <a:spcPts val="0"/>
              </a:spcAft>
              <a:buClr>
                <a:schemeClr val="dk1"/>
              </a:buClr>
              <a:buSzPts val="2000"/>
              <a:buNone/>
            </a:pPr>
            <a:r>
              <a:rPr lang="en-US" sz="2000" u="sng">
                <a:solidFill>
                  <a:schemeClr val="hlink"/>
                </a:solidFill>
                <a:latin typeface="Corbel"/>
                <a:ea typeface="Corbel"/>
                <a:cs typeface="Corbel"/>
                <a:sym typeface="Corbel"/>
                <a:hlinkClick r:id="rId4"/>
              </a:rPr>
              <a:t>benny.malengier@ugent.be</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spcBef>
                <a:spcPts val="0"/>
              </a:spcBef>
              <a:spcAft>
                <a:spcPts val="0"/>
              </a:spcAft>
              <a:buClr>
                <a:schemeClr val="dk1"/>
              </a:buClr>
              <a:buSzPts val="2000"/>
              <a:buNone/>
            </a:pPr>
            <a:r>
              <a:t/>
            </a:r>
            <a:endParaRPr sz="2000">
              <a:latin typeface="Corbel"/>
              <a:ea typeface="Corbel"/>
              <a:cs typeface="Corbel"/>
              <a:sym typeface="Corbel"/>
            </a:endParaRPr>
          </a:p>
        </p:txBody>
      </p:sp>
      <p:sp>
        <p:nvSpPr>
          <p:cNvPr id="528" name="Google Shape;528;p24"/>
          <p:cNvSpPr txBox="1"/>
          <p:nvPr/>
        </p:nvSpPr>
        <p:spPr>
          <a:xfrm>
            <a:off x="609600" y="188913"/>
            <a:ext cx="7497763" cy="863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64F6"/>
              </a:buClr>
              <a:buSzPts val="2800"/>
              <a:buFont typeface="Calibri"/>
              <a:buNone/>
            </a:pPr>
            <a:r>
              <a:rPr lang="en-US" sz="2800">
                <a:solidFill>
                  <a:srgbClr val="0064F6"/>
                </a:solidFill>
                <a:latin typeface="Calibri"/>
                <a:ea typeface="Calibri"/>
                <a:cs typeface="Calibri"/>
                <a:sym typeface="Calibri"/>
              </a:rPr>
              <a:t>CONTACTS</a:t>
            </a:r>
            <a:endParaRPr sz="2800">
              <a:solidFill>
                <a:srgbClr val="0064F6"/>
              </a:solidFill>
              <a:latin typeface="Calibri"/>
              <a:ea typeface="Calibri"/>
              <a:cs typeface="Calibri"/>
              <a:sym typeface="Calibri"/>
            </a:endParaRPr>
          </a:p>
        </p:txBody>
      </p:sp>
      <p:pic>
        <p:nvPicPr>
          <p:cNvPr descr="E:\Disc D\Knowledge Alliances\Logos\ICTTEX-Logo-v7.png" id="529" name="Google Shape;529;p24"/>
          <p:cNvPicPr preferRelativeResize="0"/>
          <p:nvPr/>
        </p:nvPicPr>
        <p:blipFill rotWithShape="1">
          <a:blip r:embed="rId5">
            <a:alphaModFix/>
          </a:blip>
          <a:srcRect b="13126" l="0" r="0" t="0"/>
          <a:stretch/>
        </p:blipFill>
        <p:spPr>
          <a:xfrm>
            <a:off x="9601200" y="4902200"/>
            <a:ext cx="1752600" cy="1041400"/>
          </a:xfrm>
          <a:prstGeom prst="rect">
            <a:avLst/>
          </a:prstGeom>
          <a:noFill/>
          <a:ln>
            <a:noFill/>
          </a:ln>
        </p:spPr>
      </p:pic>
      <p:pic>
        <p:nvPicPr>
          <p:cNvPr descr="Резултат с изображение за „co-funded by the erasmus+ programme of the european union logo“" id="530" name="Google Shape;530;p24"/>
          <p:cNvPicPr preferRelativeResize="0"/>
          <p:nvPr/>
        </p:nvPicPr>
        <p:blipFill rotWithShape="1">
          <a:blip r:embed="rId6">
            <a:alphaModFix/>
          </a:blip>
          <a:srcRect b="4472" l="0" r="12125" t="-2"/>
          <a:stretch/>
        </p:blipFill>
        <p:spPr>
          <a:xfrm>
            <a:off x="655638" y="4935537"/>
            <a:ext cx="4562475" cy="1008063"/>
          </a:xfrm>
          <a:prstGeom prst="rect">
            <a:avLst/>
          </a:prstGeom>
          <a:noFill/>
          <a:ln>
            <a:noFill/>
          </a:ln>
        </p:spPr>
      </p:pic>
      <p:sp>
        <p:nvSpPr>
          <p:cNvPr id="531" name="Google Shape;531;p24"/>
          <p:cNvSpPr txBox="1"/>
          <p:nvPr/>
        </p:nvSpPr>
        <p:spPr>
          <a:xfrm>
            <a:off x="762000" y="6092826"/>
            <a:ext cx="10744200" cy="7207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64F6"/>
              </a:buClr>
              <a:buSzPts val="1200"/>
              <a:buFont typeface="Corbel"/>
              <a:buNone/>
            </a:pPr>
            <a:r>
              <a:rPr i="1" lang="en-US" sz="1200">
                <a:solidFill>
                  <a:srgbClr val="0064F6"/>
                </a:solidFill>
                <a:latin typeface="Corbel"/>
                <a:ea typeface="Corbel"/>
                <a:cs typeface="Corbel"/>
                <a:sym typeface="Corbel"/>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b="1" sz="1200">
              <a:solidFill>
                <a:srgbClr val="0064F6"/>
              </a:solidFill>
              <a:latin typeface="Corbel"/>
              <a:ea typeface="Corbel"/>
              <a:cs typeface="Corbel"/>
              <a:sym typeface="Corbel"/>
            </a:endParaRPr>
          </a:p>
        </p:txBody>
      </p:sp>
      <p:sp>
        <p:nvSpPr>
          <p:cNvPr id="532" name="Google Shape;532;p24"/>
          <p:cNvSpPr txBox="1"/>
          <p:nvPr>
            <p:ph idx="12" type="sldNum"/>
          </p:nvPr>
        </p:nvSpPr>
        <p:spPr>
          <a:xfrm>
            <a:off x="9118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efcc0f0135_0_48"/>
          <p:cNvPicPr preferRelativeResize="0"/>
          <p:nvPr/>
        </p:nvPicPr>
        <p:blipFill>
          <a:blip r:embed="rId3">
            <a:alphaModFix/>
          </a:blip>
          <a:stretch>
            <a:fillRect/>
          </a:stretch>
        </p:blipFill>
        <p:spPr>
          <a:xfrm>
            <a:off x="212025" y="2370574"/>
            <a:ext cx="7220450" cy="2374675"/>
          </a:xfrm>
          <a:prstGeom prst="rect">
            <a:avLst/>
          </a:prstGeom>
          <a:noFill/>
          <a:ln>
            <a:noFill/>
          </a:ln>
        </p:spPr>
      </p:pic>
      <p:sp>
        <p:nvSpPr>
          <p:cNvPr id="132" name="Google Shape;132;gefcc0f0135_0_48"/>
          <p:cNvSpPr txBox="1"/>
          <p:nvPr>
            <p:ph idx="12" type="sldNum"/>
          </p:nvPr>
        </p:nvSpPr>
        <p:spPr>
          <a:xfrm>
            <a:off x="8737600" y="6356351"/>
            <a:ext cx="2844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3" name="Google Shape;133;gefcc0f0135_0_48"/>
          <p:cNvPicPr preferRelativeResize="0"/>
          <p:nvPr/>
        </p:nvPicPr>
        <p:blipFill>
          <a:blip r:embed="rId4">
            <a:alphaModFix/>
          </a:blip>
          <a:stretch>
            <a:fillRect/>
          </a:stretch>
        </p:blipFill>
        <p:spPr>
          <a:xfrm>
            <a:off x="133350" y="50688"/>
            <a:ext cx="5962650" cy="2466975"/>
          </a:xfrm>
          <a:prstGeom prst="rect">
            <a:avLst/>
          </a:prstGeom>
          <a:noFill/>
          <a:ln>
            <a:noFill/>
          </a:ln>
        </p:spPr>
      </p:pic>
      <p:sp>
        <p:nvSpPr>
          <p:cNvPr id="134" name="Google Shape;134;gefcc0f0135_0_48"/>
          <p:cNvSpPr/>
          <p:nvPr/>
        </p:nvSpPr>
        <p:spPr>
          <a:xfrm>
            <a:off x="7360925" y="328000"/>
            <a:ext cx="3916800" cy="531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Software used mentioned:</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Calibri"/>
              <a:buChar char="●"/>
            </a:pPr>
            <a:r>
              <a:rPr lang="en-US" sz="2400">
                <a:solidFill>
                  <a:schemeClr val="dk1"/>
                </a:solidFill>
                <a:latin typeface="Times New Roman"/>
                <a:ea typeface="Times New Roman"/>
                <a:cs typeface="Times New Roman"/>
                <a:sym typeface="Times New Roman"/>
              </a:rPr>
              <a:t>Stoll (M1+, Microdor)</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PE Design</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Eurolaser</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Picanol software</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Mayer&amp;Cie software</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Excel</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Inkscape/Inkstitch</a:t>
            </a:r>
            <a:endParaRPr sz="2400">
              <a:solidFill>
                <a:schemeClr val="dk1"/>
              </a:solidFill>
              <a:latin typeface="Times New Roman"/>
              <a:ea typeface="Times New Roman"/>
              <a:cs typeface="Times New Roman"/>
              <a:sym typeface="Times New Roman"/>
            </a:endParaRPr>
          </a:p>
          <a:p>
            <a:pPr indent="-355600" lvl="0" marL="457200" marR="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OptiTex</a:t>
            </a:r>
            <a:endParaRPr sz="24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DOE</a:t>
            </a:r>
            <a:endParaRPr sz="24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0064F6"/>
              </a:buClr>
              <a:buSzPts val="2000"/>
              <a:buFont typeface="Times New Roman"/>
              <a:buChar char="●"/>
            </a:pPr>
            <a:r>
              <a:rPr lang="en-US" sz="2400">
                <a:solidFill>
                  <a:schemeClr val="dk1"/>
                </a:solidFill>
                <a:latin typeface="Times New Roman"/>
                <a:ea typeface="Times New Roman"/>
                <a:cs typeface="Times New Roman"/>
                <a:sym typeface="Times New Roman"/>
              </a:rPr>
              <a:t>Own software</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Interest in others.</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3200" u="none" cap="none" strike="noStrike">
              <a:solidFill>
                <a:srgbClr val="0064F6"/>
              </a:solidFill>
              <a:latin typeface="Calibri"/>
              <a:ea typeface="Calibri"/>
              <a:cs typeface="Calibri"/>
              <a:sym typeface="Calibri"/>
            </a:endParaRPr>
          </a:p>
        </p:txBody>
      </p:sp>
      <p:pic>
        <p:nvPicPr>
          <p:cNvPr id="135" name="Google Shape;135;gefcc0f0135_0_48"/>
          <p:cNvPicPr preferRelativeResize="0"/>
          <p:nvPr/>
        </p:nvPicPr>
        <p:blipFill>
          <a:blip r:embed="rId5">
            <a:alphaModFix/>
          </a:blip>
          <a:stretch>
            <a:fillRect/>
          </a:stretch>
        </p:blipFill>
        <p:spPr>
          <a:xfrm>
            <a:off x="133350" y="4647663"/>
            <a:ext cx="4705350" cy="2428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cxnSp>
        <p:nvCxnSpPr>
          <p:cNvPr id="141" name="Google Shape;141;gefcc0f0135_0_5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42" name="Google Shape;142;gefcc0f0135_0_5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43" name="Google Shape;143;gefcc0f0135_0_5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pic>
        <p:nvPicPr>
          <p:cNvPr descr="Резултат с изображение за „co-funded by the erasmus+ programme of the european union logo“" id="144" name="Google Shape;144;gefcc0f0135_0_5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145" name="Google Shape;145;gefcc0f0135_0_5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6" name="Google Shape;146;gefcc0f0135_0_58"/>
          <p:cNvSpPr txBox="1"/>
          <p:nvPr/>
        </p:nvSpPr>
        <p:spPr>
          <a:xfrm>
            <a:off x="533400" y="1136013"/>
            <a:ext cx="736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64F6"/>
                </a:solidFill>
                <a:latin typeface="Calibri"/>
                <a:ea typeface="Calibri"/>
                <a:cs typeface="Calibri"/>
                <a:sym typeface="Calibri"/>
              </a:rPr>
              <a:t>Smart and Intelligent Textiles</a:t>
            </a:r>
            <a:endParaRPr>
              <a:latin typeface="Calibri"/>
              <a:ea typeface="Calibri"/>
              <a:cs typeface="Calibri"/>
              <a:sym typeface="Calibri"/>
            </a:endParaRPr>
          </a:p>
        </p:txBody>
      </p:sp>
      <p:pic>
        <p:nvPicPr>
          <p:cNvPr id="147" name="Google Shape;147;gefcc0f0135_0_58"/>
          <p:cNvPicPr preferRelativeResize="0"/>
          <p:nvPr/>
        </p:nvPicPr>
        <p:blipFill>
          <a:blip r:embed="rId5">
            <a:alphaModFix/>
          </a:blip>
          <a:stretch>
            <a:fillRect/>
          </a:stretch>
        </p:blipFill>
        <p:spPr>
          <a:xfrm>
            <a:off x="152400" y="1842513"/>
            <a:ext cx="11887199" cy="2221385"/>
          </a:xfrm>
          <a:prstGeom prst="rect">
            <a:avLst/>
          </a:prstGeom>
          <a:noFill/>
          <a:ln>
            <a:noFill/>
          </a:ln>
        </p:spPr>
      </p:pic>
      <p:sp>
        <p:nvSpPr>
          <p:cNvPr id="148" name="Google Shape;148;gefcc0f0135_0_58"/>
          <p:cNvSpPr txBox="1"/>
          <p:nvPr/>
        </p:nvSpPr>
        <p:spPr>
          <a:xfrm>
            <a:off x="254700" y="4216300"/>
            <a:ext cx="11682600" cy="10467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Clr>
                <a:srgbClr val="0064F6"/>
              </a:buClr>
              <a:buSzPts val="2400"/>
              <a:buFont typeface="Noto Sans Symbols"/>
              <a:buChar char="✔"/>
            </a:pPr>
            <a:r>
              <a:rPr b="1" lang="en-US" sz="2400">
                <a:solidFill>
                  <a:srgbClr val="0064F6"/>
                </a:solidFill>
                <a:latin typeface="Calibri"/>
                <a:ea typeface="Calibri"/>
                <a:cs typeface="Calibri"/>
                <a:sym typeface="Calibri"/>
              </a:rPr>
              <a:t>Course duration:</a:t>
            </a:r>
            <a:r>
              <a:rPr lang="en-US" sz="2400">
                <a:solidFill>
                  <a:srgbClr val="0064F6"/>
                </a:solidFill>
                <a:latin typeface="Calibri"/>
                <a:ea typeface="Calibri"/>
                <a:cs typeface="Calibri"/>
                <a:sym typeface="Calibri"/>
              </a:rPr>
              <a:t> </a:t>
            </a:r>
            <a:r>
              <a:rPr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0 hours</a:t>
            </a:r>
            <a:endParaRPr sz="2400">
              <a:solidFill>
                <a:schemeClr val="dk1"/>
              </a:solidFill>
              <a:latin typeface="Calibri"/>
              <a:ea typeface="Calibri"/>
              <a:cs typeface="Calibri"/>
              <a:sym typeface="Calibri"/>
            </a:endParaRPr>
          </a:p>
          <a:p>
            <a:pPr indent="-139700" lvl="0" marL="342900" rtl="0" algn="l">
              <a:spcBef>
                <a:spcPts val="0"/>
              </a:spcBef>
              <a:spcAft>
                <a:spcPts val="0"/>
              </a:spcAft>
              <a:buNone/>
            </a:pPr>
            <a:r>
              <a:t/>
            </a:r>
            <a:endParaRPr sz="3200">
              <a:solidFill>
                <a:srgbClr val="0064F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cxnSp>
        <p:nvCxnSpPr>
          <p:cNvPr id="154" name="Google Shape;154;p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55" name="Google Shape;155;p8"/>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56" name="Google Shape;156;p8"/>
          <p:cNvPicPr preferRelativeResize="0"/>
          <p:nvPr/>
        </p:nvPicPr>
        <p:blipFill rotWithShape="1">
          <a:blip r:embed="rId3">
            <a:alphaModFix/>
          </a:blip>
          <a:srcRect b="12690" l="0" r="0" t="13892"/>
          <a:stretch/>
        </p:blipFill>
        <p:spPr>
          <a:xfrm>
            <a:off x="9382125" y="282576"/>
            <a:ext cx="2352675" cy="525463"/>
          </a:xfrm>
          <a:prstGeom prst="rect">
            <a:avLst/>
          </a:prstGeom>
          <a:noFill/>
          <a:ln>
            <a:noFill/>
          </a:ln>
        </p:spPr>
      </p:pic>
      <p:cxnSp>
        <p:nvCxnSpPr>
          <p:cNvPr id="157" name="Google Shape;157;p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158" name="Google Shape;158;p8"/>
          <p:cNvPicPr preferRelativeResize="0"/>
          <p:nvPr/>
        </p:nvPicPr>
        <p:blipFill rotWithShape="1">
          <a:blip r:embed="rId4">
            <a:alphaModFix/>
          </a:blip>
          <a:srcRect b="4472" l="0" r="0" t="-2"/>
          <a:stretch/>
        </p:blipFill>
        <p:spPr>
          <a:xfrm>
            <a:off x="762000" y="160338"/>
            <a:ext cx="3335338" cy="647700"/>
          </a:xfrm>
          <a:prstGeom prst="rect">
            <a:avLst/>
          </a:prstGeom>
          <a:noFill/>
          <a:ln>
            <a:noFill/>
          </a:ln>
        </p:spPr>
      </p:pic>
      <p:sp>
        <p:nvSpPr>
          <p:cNvPr id="159" name="Google Shape;159;p8"/>
          <p:cNvSpPr txBox="1"/>
          <p:nvPr>
            <p:ph idx="12" type="sldNum"/>
          </p:nvPr>
        </p:nvSpPr>
        <p:spPr>
          <a:xfrm>
            <a:off x="8991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0" name="Google Shape;160;p8"/>
          <p:cNvSpPr/>
          <p:nvPr/>
        </p:nvSpPr>
        <p:spPr>
          <a:xfrm>
            <a:off x="753975" y="1154100"/>
            <a:ext cx="10443300" cy="1866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1. </a:t>
            </a:r>
            <a:r>
              <a:rPr b="1" i="0" lang="en-US" sz="2800" u="none" cap="none" strike="noStrike">
                <a:solidFill>
                  <a:srgbClr val="0064F6"/>
                </a:solidFill>
                <a:latin typeface="Calibri"/>
                <a:ea typeface="Calibri"/>
                <a:cs typeface="Calibri"/>
                <a:sym typeface="Calibri"/>
              </a:rPr>
              <a:t>Introduction to Smart and In</a:t>
            </a:r>
            <a:r>
              <a:rPr b="1" lang="en-US" sz="2800">
                <a:solidFill>
                  <a:srgbClr val="0064F6"/>
                </a:solidFill>
                <a:latin typeface="Calibri"/>
                <a:ea typeface="Calibri"/>
                <a:cs typeface="Calibri"/>
                <a:sym typeface="Calibri"/>
              </a:rPr>
              <a:t>telligent Textiles (1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History</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Classification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Calibri"/>
              <a:buChar char="✔"/>
            </a:pPr>
            <a:r>
              <a:rPr lang="en-US" sz="2400">
                <a:solidFill>
                  <a:schemeClr val="dk1"/>
                </a:solidFill>
                <a:latin typeface="Calibri"/>
                <a:ea typeface="Calibri"/>
                <a:cs typeface="Calibri"/>
                <a:sym typeface="Calibri"/>
              </a:rPr>
              <a:t>Markets</a:t>
            </a:r>
            <a:endParaRPr sz="2400">
              <a:solidFill>
                <a:schemeClr val="dk1"/>
              </a:solidFill>
              <a:latin typeface="Calibri"/>
              <a:ea typeface="Calibri"/>
              <a:cs typeface="Calibri"/>
              <a:sym typeface="Calibri"/>
            </a:endParaRPr>
          </a:p>
        </p:txBody>
      </p:sp>
      <p:pic>
        <p:nvPicPr>
          <p:cNvPr id="161" name="Google Shape;161;p8"/>
          <p:cNvPicPr preferRelativeResize="0"/>
          <p:nvPr/>
        </p:nvPicPr>
        <p:blipFill>
          <a:blip r:embed="rId5">
            <a:alphaModFix/>
          </a:blip>
          <a:stretch>
            <a:fillRect/>
          </a:stretch>
        </p:blipFill>
        <p:spPr>
          <a:xfrm>
            <a:off x="7881025" y="4051300"/>
            <a:ext cx="3511918" cy="2746500"/>
          </a:xfrm>
          <a:prstGeom prst="rect">
            <a:avLst/>
          </a:prstGeom>
          <a:noFill/>
          <a:ln>
            <a:noFill/>
          </a:ln>
        </p:spPr>
      </p:pic>
      <p:pic>
        <p:nvPicPr>
          <p:cNvPr id="162" name="Google Shape;162;p8"/>
          <p:cNvPicPr preferRelativeResize="0"/>
          <p:nvPr/>
        </p:nvPicPr>
        <p:blipFill>
          <a:blip r:embed="rId6">
            <a:alphaModFix/>
          </a:blip>
          <a:stretch>
            <a:fillRect/>
          </a:stretch>
        </p:blipFill>
        <p:spPr>
          <a:xfrm>
            <a:off x="533400" y="3657700"/>
            <a:ext cx="4617412" cy="2746500"/>
          </a:xfrm>
          <a:prstGeom prst="rect">
            <a:avLst/>
          </a:prstGeom>
          <a:noFill/>
          <a:ln>
            <a:noFill/>
          </a:ln>
        </p:spPr>
      </p:pic>
      <p:pic>
        <p:nvPicPr>
          <p:cNvPr id="163" name="Google Shape;163;p8"/>
          <p:cNvPicPr preferRelativeResize="0"/>
          <p:nvPr/>
        </p:nvPicPr>
        <p:blipFill>
          <a:blip r:embed="rId7">
            <a:alphaModFix/>
          </a:blip>
          <a:stretch>
            <a:fillRect/>
          </a:stretch>
        </p:blipFill>
        <p:spPr>
          <a:xfrm>
            <a:off x="5362069" y="1804244"/>
            <a:ext cx="4020050" cy="2390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cxnSp>
        <p:nvCxnSpPr>
          <p:cNvPr id="169" name="Google Shape;169;gefcc0f0135_0_340"/>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70" name="Google Shape;170;gefcc0f0135_0_340"/>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71" name="Google Shape;171;gefcc0f0135_0_340"/>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172" name="Google Shape;172;gefcc0f0135_0_340"/>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173" name="Google Shape;173;gefcc0f0135_0_340"/>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174" name="Google Shape;174;gefcc0f0135_0_340"/>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5" name="Google Shape;175;gefcc0f0135_0_340"/>
          <p:cNvSpPr/>
          <p:nvPr/>
        </p:nvSpPr>
        <p:spPr>
          <a:xfrm>
            <a:off x="529389" y="997710"/>
            <a:ext cx="2844300" cy="1360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Topic 1. Introduction </a:t>
            </a:r>
            <a:r>
              <a:rPr lang="en-US" sz="2000">
                <a:solidFill>
                  <a:schemeClr val="lt1"/>
                </a:solidFill>
                <a:latin typeface="Calibri"/>
                <a:ea typeface="Calibri"/>
                <a:cs typeface="Calibri"/>
                <a:sym typeface="Calibri"/>
              </a:rPr>
              <a:t>to Smart and Intelligent Textiles</a:t>
            </a:r>
            <a:endParaRPr b="0" i="0" sz="2800" u="none" cap="none" strike="noStrike">
              <a:solidFill>
                <a:schemeClr val="lt1"/>
              </a:solidFill>
              <a:latin typeface="Calibri"/>
              <a:ea typeface="Calibri"/>
              <a:cs typeface="Calibri"/>
              <a:sym typeface="Calibri"/>
            </a:endParaRPr>
          </a:p>
        </p:txBody>
      </p:sp>
      <p:sp>
        <p:nvSpPr>
          <p:cNvPr id="176" name="Google Shape;176;gefcc0f0135_0_340"/>
          <p:cNvSpPr txBox="1"/>
          <p:nvPr/>
        </p:nvSpPr>
        <p:spPr>
          <a:xfrm>
            <a:off x="4572000" y="1219200"/>
            <a:ext cx="6934200" cy="123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Different classifications!</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177" name="Google Shape;177;gefcc0f0135_0_340"/>
          <p:cNvPicPr preferRelativeResize="0"/>
          <p:nvPr/>
        </p:nvPicPr>
        <p:blipFill>
          <a:blip r:embed="rId5">
            <a:alphaModFix/>
          </a:blip>
          <a:stretch>
            <a:fillRect/>
          </a:stretch>
        </p:blipFill>
        <p:spPr>
          <a:xfrm>
            <a:off x="3790125" y="1982900"/>
            <a:ext cx="7395098" cy="3600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cxnSp>
        <p:nvCxnSpPr>
          <p:cNvPr id="183" name="Google Shape;183;gefcc0f0135_0_87"/>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84" name="Google Shape;184;gefcc0f0135_0_87"/>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85" name="Google Shape;185;gefcc0f0135_0_87"/>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186" name="Google Shape;186;gefcc0f0135_0_87"/>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187" name="Google Shape;187;gefcc0f0135_0_87"/>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188" name="Google Shape;188;gefcc0f0135_0_87"/>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9" name="Google Shape;189;gefcc0f0135_0_87"/>
          <p:cNvSpPr/>
          <p:nvPr/>
        </p:nvSpPr>
        <p:spPr>
          <a:xfrm>
            <a:off x="753975" y="1154100"/>
            <a:ext cx="10443300" cy="265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064F6"/>
                </a:solidFill>
                <a:latin typeface="Calibri"/>
                <a:ea typeface="Calibri"/>
                <a:cs typeface="Calibri"/>
                <a:sym typeface="Calibri"/>
              </a:rPr>
              <a:t>Topic </a:t>
            </a:r>
            <a:r>
              <a:rPr lang="en-US" sz="2800">
                <a:solidFill>
                  <a:srgbClr val="0064F6"/>
                </a:solidFill>
                <a:latin typeface="Calibri"/>
                <a:ea typeface="Calibri"/>
                <a:cs typeface="Calibri"/>
                <a:sym typeface="Calibri"/>
              </a:rPr>
              <a:t>2</a:t>
            </a:r>
            <a:r>
              <a:rPr b="0" i="0" lang="en-US" sz="2800" u="none" cap="none" strike="noStrike">
                <a:solidFill>
                  <a:srgbClr val="0064F6"/>
                </a:solidFill>
                <a:latin typeface="Calibri"/>
                <a:ea typeface="Calibri"/>
                <a:cs typeface="Calibri"/>
                <a:sym typeface="Calibri"/>
              </a:rPr>
              <a:t>. </a:t>
            </a:r>
            <a:r>
              <a:rPr b="1" lang="en-US" sz="2800">
                <a:solidFill>
                  <a:srgbClr val="0064F6"/>
                </a:solidFill>
                <a:latin typeface="Calibri"/>
                <a:ea typeface="Calibri"/>
                <a:cs typeface="Calibri"/>
                <a:sym typeface="Calibri"/>
              </a:rPr>
              <a:t>Electroconductive textile materials (2 hour)</a:t>
            </a:r>
            <a:endParaRPr b="1" sz="1000">
              <a:solidFill>
                <a:srgbClr val="0064F6"/>
              </a:solidFill>
              <a:latin typeface="Calibri"/>
              <a:ea typeface="Calibri"/>
              <a:cs typeface="Calibri"/>
              <a:sym typeface="Calibri"/>
            </a:endParaRPr>
          </a:p>
          <a:p>
            <a:pPr indent="0" lvl="0" marL="0" marR="0" rtl="0" algn="l">
              <a:spcBef>
                <a:spcPts val="0"/>
              </a:spcBef>
              <a:spcAft>
                <a:spcPts val="0"/>
              </a:spcAft>
              <a:buNone/>
            </a:pPr>
            <a:r>
              <a:t/>
            </a:r>
            <a:endParaRPr b="1" sz="1000">
              <a:solidFill>
                <a:srgbClr val="0E101A"/>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Theory of electrical conduction</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Intrinsic conductive materials (metals, carbon, polymer)</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Composite conductive materials</a:t>
            </a:r>
            <a:endParaRPr sz="2400">
              <a:solidFill>
                <a:schemeClr val="dk1"/>
              </a:solidFill>
              <a:latin typeface="Calibri"/>
              <a:ea typeface="Calibri"/>
              <a:cs typeface="Calibri"/>
              <a:sym typeface="Calibri"/>
            </a:endParaRPr>
          </a:p>
          <a:p>
            <a:pPr indent="-342900" lvl="0" marL="342900" rtl="0" algn="l">
              <a:spcBef>
                <a:spcPts val="0"/>
              </a:spcBef>
              <a:spcAft>
                <a:spcPts val="0"/>
              </a:spcAft>
              <a:buClr>
                <a:srgbClr val="0064F6"/>
              </a:buClr>
              <a:buSzPts val="2400"/>
              <a:buFont typeface="Noto Sans Symbols"/>
              <a:buChar char="✔"/>
            </a:pPr>
            <a:r>
              <a:rPr lang="en-US" sz="2400">
                <a:solidFill>
                  <a:schemeClr val="dk1"/>
                </a:solidFill>
                <a:latin typeface="Calibri"/>
                <a:ea typeface="Calibri"/>
                <a:cs typeface="Calibri"/>
                <a:sym typeface="Calibri"/>
              </a:rPr>
              <a:t>Conductive coatings and inks</a:t>
            </a:r>
            <a:endParaRPr sz="2400">
              <a:solidFill>
                <a:schemeClr val="dk1"/>
              </a:solidFill>
              <a:latin typeface="Calibri"/>
              <a:ea typeface="Calibri"/>
              <a:cs typeface="Calibri"/>
              <a:sym typeface="Calibri"/>
            </a:endParaRPr>
          </a:p>
        </p:txBody>
      </p:sp>
      <p:pic>
        <p:nvPicPr>
          <p:cNvPr id="190" name="Google Shape;190;gefcc0f0135_0_87"/>
          <p:cNvPicPr preferRelativeResize="0"/>
          <p:nvPr/>
        </p:nvPicPr>
        <p:blipFill>
          <a:blip r:embed="rId5">
            <a:alphaModFix/>
          </a:blip>
          <a:stretch>
            <a:fillRect/>
          </a:stretch>
        </p:blipFill>
        <p:spPr>
          <a:xfrm>
            <a:off x="8454075" y="3004950"/>
            <a:ext cx="3433125" cy="274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cxnSp>
        <p:nvCxnSpPr>
          <p:cNvPr id="196" name="Google Shape;196;gefcc0f0135_0_358"/>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197" name="Google Shape;197;gefcc0f0135_0_358"/>
          <p:cNvSpPr/>
          <p:nvPr/>
        </p:nvSpPr>
        <p:spPr>
          <a:xfrm>
            <a:off x="1679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198" name="Google Shape;198;gefcc0f0135_0_358"/>
          <p:cNvPicPr preferRelativeResize="0"/>
          <p:nvPr/>
        </p:nvPicPr>
        <p:blipFill rotWithShape="1">
          <a:blip r:embed="rId3">
            <a:alphaModFix/>
          </a:blip>
          <a:srcRect b="12693" l="0" r="0" t="13890"/>
          <a:stretch/>
        </p:blipFill>
        <p:spPr>
          <a:xfrm>
            <a:off x="9382125" y="282576"/>
            <a:ext cx="2352675" cy="525463"/>
          </a:xfrm>
          <a:prstGeom prst="rect">
            <a:avLst/>
          </a:prstGeom>
          <a:noFill/>
          <a:ln>
            <a:noFill/>
          </a:ln>
        </p:spPr>
      </p:pic>
      <p:cxnSp>
        <p:nvCxnSpPr>
          <p:cNvPr id="199" name="Google Shape;199;gefcc0f0135_0_358"/>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00" name="Google Shape;200;gefcc0f0135_0_358"/>
          <p:cNvPicPr preferRelativeResize="0"/>
          <p:nvPr/>
        </p:nvPicPr>
        <p:blipFill rotWithShape="1">
          <a:blip r:embed="rId4">
            <a:alphaModFix/>
          </a:blip>
          <a:srcRect b="4470" l="0" r="0" t="0"/>
          <a:stretch/>
        </p:blipFill>
        <p:spPr>
          <a:xfrm>
            <a:off x="762000" y="160338"/>
            <a:ext cx="3335338" cy="647700"/>
          </a:xfrm>
          <a:prstGeom prst="rect">
            <a:avLst/>
          </a:prstGeom>
          <a:noFill/>
          <a:ln>
            <a:noFill/>
          </a:ln>
        </p:spPr>
      </p:pic>
      <p:sp>
        <p:nvSpPr>
          <p:cNvPr id="201" name="Google Shape;201;gefcc0f0135_0_358"/>
          <p:cNvSpPr txBox="1"/>
          <p:nvPr>
            <p:ph idx="12" type="sldNum"/>
          </p:nvPr>
        </p:nvSpPr>
        <p:spPr>
          <a:xfrm>
            <a:off x="8991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2" name="Google Shape;202;gefcc0f0135_0_358"/>
          <p:cNvSpPr/>
          <p:nvPr/>
        </p:nvSpPr>
        <p:spPr>
          <a:xfrm>
            <a:off x="529389" y="997710"/>
            <a:ext cx="2844300" cy="1360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Topic </a:t>
            </a:r>
            <a:r>
              <a:rPr lang="en-US" sz="2000">
                <a:solidFill>
                  <a:schemeClr val="lt1"/>
                </a:solidFill>
                <a:latin typeface="Calibri"/>
                <a:ea typeface="Calibri"/>
                <a:cs typeface="Calibri"/>
                <a:sym typeface="Calibri"/>
              </a:rPr>
              <a:t>2</a:t>
            </a:r>
            <a:r>
              <a:rPr b="0" i="0" lang="en-US" sz="2000" u="none" cap="none" strike="noStrike">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Electroconductive textile materials</a:t>
            </a:r>
            <a:endParaRPr b="0" i="0" sz="2800" u="none" cap="none" strike="noStrike">
              <a:solidFill>
                <a:schemeClr val="lt1"/>
              </a:solidFill>
              <a:latin typeface="Calibri"/>
              <a:ea typeface="Calibri"/>
              <a:cs typeface="Calibri"/>
              <a:sym typeface="Calibri"/>
            </a:endParaRPr>
          </a:p>
        </p:txBody>
      </p:sp>
      <p:sp>
        <p:nvSpPr>
          <p:cNvPr id="203" name="Google Shape;203;gefcc0f0135_0_358"/>
          <p:cNvSpPr txBox="1"/>
          <p:nvPr/>
        </p:nvSpPr>
        <p:spPr>
          <a:xfrm>
            <a:off x="529400" y="2674300"/>
            <a:ext cx="7618800" cy="307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E101A"/>
                </a:solidFill>
              </a:rPr>
              <a:t>ICT: </a:t>
            </a:r>
            <a:endParaRPr b="1"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4-point resistivity measurement in practice</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area resistivity</a:t>
            </a:r>
            <a:endParaRPr sz="2000">
              <a:solidFill>
                <a:srgbClr val="0E101A"/>
              </a:solidFill>
            </a:endParaRPr>
          </a:p>
          <a:p>
            <a:pPr indent="-355600" lvl="0" marL="457200" marR="0" rtl="0" algn="l">
              <a:spcBef>
                <a:spcPts val="0"/>
              </a:spcBef>
              <a:spcAft>
                <a:spcPts val="0"/>
              </a:spcAft>
              <a:buClr>
                <a:srgbClr val="0E101A"/>
              </a:buClr>
              <a:buSzPts val="2000"/>
              <a:buChar char="●"/>
            </a:pPr>
            <a:r>
              <a:rPr lang="en-US" sz="2000">
                <a:solidFill>
                  <a:srgbClr val="0E101A"/>
                </a:solidFill>
              </a:rPr>
              <a:t>Python/Excel: computing out total resistivity, power consumption</a:t>
            </a:r>
            <a:endParaRPr sz="2000">
              <a:solidFill>
                <a:srgbClr val="0E101A"/>
              </a:solidFill>
            </a:endParaRPr>
          </a:p>
          <a:p>
            <a:pPr indent="0" lvl="0" marL="0" marR="0" rtl="0" algn="l">
              <a:spcBef>
                <a:spcPts val="0"/>
              </a:spcBef>
              <a:spcAft>
                <a:spcPts val="0"/>
              </a:spcAft>
              <a:buNone/>
            </a:pPr>
            <a:r>
              <a:t/>
            </a:r>
            <a:endParaRPr sz="2000">
              <a:solidFill>
                <a:srgbClr val="0E101A"/>
              </a:solidFill>
            </a:endParaRPr>
          </a:p>
          <a:p>
            <a:pPr indent="0" lvl="0" marL="0" marR="0" rtl="0" algn="l">
              <a:spcBef>
                <a:spcPts val="0"/>
              </a:spcBef>
              <a:spcAft>
                <a:spcPts val="0"/>
              </a:spcAft>
              <a:buNone/>
            </a:pPr>
            <a:r>
              <a:rPr b="1" lang="en-US" sz="2000">
                <a:solidFill>
                  <a:srgbClr val="0E101A"/>
                </a:solidFill>
              </a:rPr>
              <a:t> </a:t>
            </a:r>
            <a:endParaRPr/>
          </a:p>
          <a:p>
            <a:pPr indent="0" lvl="0" marL="0" marR="0" rtl="0" algn="l">
              <a:spcBef>
                <a:spcPts val="0"/>
              </a:spcBef>
              <a:spcAft>
                <a:spcPts val="0"/>
              </a:spcAft>
              <a:buNone/>
            </a:pPr>
            <a:r>
              <a:t/>
            </a:r>
            <a:endParaRPr b="1" sz="2000">
              <a:solidFill>
                <a:srgbClr val="0E101A"/>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204" name="Google Shape;204;gefcc0f0135_0_358"/>
          <p:cNvPicPr preferRelativeResize="0"/>
          <p:nvPr/>
        </p:nvPicPr>
        <p:blipFill>
          <a:blip r:embed="rId5">
            <a:alphaModFix/>
          </a:blip>
          <a:stretch>
            <a:fillRect/>
          </a:stretch>
        </p:blipFill>
        <p:spPr>
          <a:xfrm>
            <a:off x="8734725" y="1403897"/>
            <a:ext cx="3000069" cy="419469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BF4A20FDBE94BB2087CCEE57117D1" ma:contentTypeVersion="9" ma:contentTypeDescription="Create a new document." ma:contentTypeScope="" ma:versionID="5078574804466b5b44dc1c708c0e174b">
  <xsd:schema xmlns:xsd="http://www.w3.org/2001/XMLSchema" xmlns:xs="http://www.w3.org/2001/XMLSchema" xmlns:p="http://schemas.microsoft.com/office/2006/metadata/properties" xmlns:ns2="ebd4f370-f316-4e65-85b0-192adfc4043b" targetNamespace="http://schemas.microsoft.com/office/2006/metadata/properties" ma:root="true" ma:fieldsID="8c537de2b9c86b11ef6ed1e9ea190d44" ns2:_="">
    <xsd:import namespace="ebd4f370-f316-4e65-85b0-192adfc404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f370-f316-4e65-85b0-192adfc40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498B91-45B4-4A30-8358-1312564E66EF}"/>
</file>

<file path=customXml/itemProps2.xml><?xml version="1.0" encoding="utf-8"?>
<ds:datastoreItem xmlns:ds="http://schemas.openxmlformats.org/officeDocument/2006/customXml" ds:itemID="{0A5247FA-5110-4B88-AABB-EF920D62024F}"/>
</file>

<file path=customXml/itemProps3.xml><?xml version="1.0" encoding="utf-8"?>
<ds:datastoreItem xmlns:ds="http://schemas.openxmlformats.org/officeDocument/2006/customXml" ds:itemID="{E6C17D59-994D-47D3-BA04-86A28472B84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R.Atanasova</dc:creator>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