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4"/>
  </p:sldMasterIdLst>
  <p:notesMasterIdLst>
    <p:notesMasterId r:id="rId12"/>
  </p:notesMasterIdLst>
  <p:sldIdLst>
    <p:sldId id="403" r:id="rId5"/>
    <p:sldId id="400" r:id="rId6"/>
    <p:sldId id="448" r:id="rId7"/>
    <p:sldId id="485" r:id="rId8"/>
    <p:sldId id="484" r:id="rId9"/>
    <p:sldId id="450" r:id="rId10"/>
    <p:sldId id="399" r:id="rId11"/>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0D22"/>
    <a:srgbClr val="280C1E"/>
    <a:srgbClr val="2B0922"/>
    <a:srgbClr val="270D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86356" autoAdjust="0"/>
  </p:normalViewPr>
  <p:slideViewPr>
    <p:cSldViewPr>
      <p:cViewPr varScale="1">
        <p:scale>
          <a:sx n="75" d="100"/>
          <a:sy n="75" d="100"/>
        </p:scale>
        <p:origin x="138" y="6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29CEB87-B379-4DC4-BA97-F33F0E74E71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bg-BG"/>
          </a:p>
        </p:txBody>
      </p:sp>
      <p:sp>
        <p:nvSpPr>
          <p:cNvPr id="3" name="Date Placeholder 2">
            <a:extLst>
              <a:ext uri="{FF2B5EF4-FFF2-40B4-BE49-F238E27FC236}">
                <a16:creationId xmlns:a16="http://schemas.microsoft.com/office/drawing/2014/main" id="{44585D7F-D159-4FDF-8532-0065F691878E}"/>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71790B1E-6FF5-4A7C-89B8-74900F88BD45}" type="datetimeFigureOut">
              <a:rPr lang="bg-BG"/>
              <a:pPr>
                <a:defRPr/>
              </a:pPr>
              <a:t>24.3.2022 г.</a:t>
            </a:fld>
            <a:endParaRPr lang="bg-BG"/>
          </a:p>
        </p:txBody>
      </p:sp>
      <p:sp>
        <p:nvSpPr>
          <p:cNvPr id="4" name="Slide Image Placeholder 3">
            <a:extLst>
              <a:ext uri="{FF2B5EF4-FFF2-40B4-BE49-F238E27FC236}">
                <a16:creationId xmlns:a16="http://schemas.microsoft.com/office/drawing/2014/main" id="{FDF5D770-565B-46AA-AFBC-73B0F0ED30EA}"/>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bg-BG" noProof="0"/>
          </a:p>
        </p:txBody>
      </p:sp>
      <p:sp>
        <p:nvSpPr>
          <p:cNvPr id="5" name="Notes Placeholder 4">
            <a:extLst>
              <a:ext uri="{FF2B5EF4-FFF2-40B4-BE49-F238E27FC236}">
                <a16:creationId xmlns:a16="http://schemas.microsoft.com/office/drawing/2014/main" id="{C0FB79FC-114A-465E-B873-514EDA69F337}"/>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bg-BG" noProof="0"/>
          </a:p>
        </p:txBody>
      </p:sp>
      <p:sp>
        <p:nvSpPr>
          <p:cNvPr id="6" name="Footer Placeholder 5">
            <a:extLst>
              <a:ext uri="{FF2B5EF4-FFF2-40B4-BE49-F238E27FC236}">
                <a16:creationId xmlns:a16="http://schemas.microsoft.com/office/drawing/2014/main" id="{E81348BC-451B-4BAE-B00A-5AB47740AC12}"/>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bg-BG"/>
          </a:p>
        </p:txBody>
      </p:sp>
      <p:sp>
        <p:nvSpPr>
          <p:cNvPr id="7" name="Slide Number Placeholder 6">
            <a:extLst>
              <a:ext uri="{FF2B5EF4-FFF2-40B4-BE49-F238E27FC236}">
                <a16:creationId xmlns:a16="http://schemas.microsoft.com/office/drawing/2014/main" id="{9D71CBA3-4E61-4117-B818-7F4F34C0CEAD}"/>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F6E8443-255F-406C-8369-995ABF3CA396}" type="slidenum">
              <a:rPr lang="bg-BG" altLang="nl-BE"/>
              <a:pPr/>
              <a:t>‹#›</a:t>
            </a:fld>
            <a:endParaRPr lang="bg-BG" altLang="nl-B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79A5C605-C567-4217-9B3E-C4F1BF1C55B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993876CE-4C73-45BD-8BD9-F98EDE9615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7172" name="Slide Number Placeholder 3">
            <a:extLst>
              <a:ext uri="{FF2B5EF4-FFF2-40B4-BE49-F238E27FC236}">
                <a16:creationId xmlns:a16="http://schemas.microsoft.com/office/drawing/2014/main" id="{EB62ED26-D42A-4044-95DC-E2BD7E3A2E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ECC86D-24EE-4E96-834F-F7A260EC91C9}" type="slidenum">
              <a:rPr lang="bg-BG" altLang="nl-BE"/>
              <a:pPr eaLnBrk="1" hangingPunct="1"/>
              <a:t>2</a:t>
            </a:fld>
            <a:endParaRPr lang="bg-BG" altLang="nl-B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79A5C605-C567-4217-9B3E-C4F1BF1C55B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993876CE-4C73-45BD-8BD9-F98EDE9615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7172" name="Slide Number Placeholder 3">
            <a:extLst>
              <a:ext uri="{FF2B5EF4-FFF2-40B4-BE49-F238E27FC236}">
                <a16:creationId xmlns:a16="http://schemas.microsoft.com/office/drawing/2014/main" id="{EB62ED26-D42A-4044-95DC-E2BD7E3A2E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ECC86D-24EE-4E96-834F-F7A260EC91C9}" type="slidenum">
              <a:rPr lang="bg-BG" altLang="nl-BE"/>
              <a:pPr eaLnBrk="1" hangingPunct="1"/>
              <a:t>3</a:t>
            </a:fld>
            <a:endParaRPr lang="bg-BG" altLang="nl-BE"/>
          </a:p>
        </p:txBody>
      </p:sp>
    </p:spTree>
    <p:extLst>
      <p:ext uri="{BB962C8B-B14F-4D97-AF65-F5344CB8AC3E}">
        <p14:creationId xmlns:p14="http://schemas.microsoft.com/office/powerpoint/2010/main" val="1416062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79A5C605-C567-4217-9B3E-C4F1BF1C55B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993876CE-4C73-45BD-8BD9-F98EDE9615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dirty="0"/>
          </a:p>
        </p:txBody>
      </p:sp>
      <p:sp>
        <p:nvSpPr>
          <p:cNvPr id="7172" name="Slide Number Placeholder 3">
            <a:extLst>
              <a:ext uri="{FF2B5EF4-FFF2-40B4-BE49-F238E27FC236}">
                <a16:creationId xmlns:a16="http://schemas.microsoft.com/office/drawing/2014/main" id="{EB62ED26-D42A-4044-95DC-E2BD7E3A2E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ECC86D-24EE-4E96-834F-F7A260EC91C9}" type="slidenum">
              <a:rPr lang="bg-BG" altLang="nl-BE"/>
              <a:pPr eaLnBrk="1" hangingPunct="1"/>
              <a:t>4</a:t>
            </a:fld>
            <a:endParaRPr lang="bg-BG" altLang="nl-BE"/>
          </a:p>
        </p:txBody>
      </p:sp>
    </p:spTree>
    <p:extLst>
      <p:ext uri="{BB962C8B-B14F-4D97-AF65-F5344CB8AC3E}">
        <p14:creationId xmlns:p14="http://schemas.microsoft.com/office/powerpoint/2010/main" val="3962832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79A5C605-C567-4217-9B3E-C4F1BF1C55B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993876CE-4C73-45BD-8BD9-F98EDE9615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7172" name="Slide Number Placeholder 3">
            <a:extLst>
              <a:ext uri="{FF2B5EF4-FFF2-40B4-BE49-F238E27FC236}">
                <a16:creationId xmlns:a16="http://schemas.microsoft.com/office/drawing/2014/main" id="{EB62ED26-D42A-4044-95DC-E2BD7E3A2E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ECC86D-24EE-4E96-834F-F7A260EC91C9}" type="slidenum">
              <a:rPr lang="bg-BG" altLang="nl-BE"/>
              <a:pPr eaLnBrk="1" hangingPunct="1"/>
              <a:t>5</a:t>
            </a:fld>
            <a:endParaRPr lang="bg-BG" altLang="nl-BE"/>
          </a:p>
        </p:txBody>
      </p:sp>
    </p:spTree>
    <p:extLst>
      <p:ext uri="{BB962C8B-B14F-4D97-AF65-F5344CB8AC3E}">
        <p14:creationId xmlns:p14="http://schemas.microsoft.com/office/powerpoint/2010/main" val="3368401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79A5C605-C567-4217-9B3E-C4F1BF1C55B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993876CE-4C73-45BD-8BD9-F98EDE9615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7172" name="Slide Number Placeholder 3">
            <a:extLst>
              <a:ext uri="{FF2B5EF4-FFF2-40B4-BE49-F238E27FC236}">
                <a16:creationId xmlns:a16="http://schemas.microsoft.com/office/drawing/2014/main" id="{EB62ED26-D42A-4044-95DC-E2BD7E3A2E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ECC86D-24EE-4E96-834F-F7A260EC91C9}" type="slidenum">
              <a:rPr lang="bg-BG" altLang="nl-BE"/>
              <a:pPr eaLnBrk="1" hangingPunct="1"/>
              <a:t>6</a:t>
            </a:fld>
            <a:endParaRPr lang="bg-BG" altLang="nl-BE"/>
          </a:p>
        </p:txBody>
      </p:sp>
    </p:spTree>
    <p:extLst>
      <p:ext uri="{BB962C8B-B14F-4D97-AF65-F5344CB8AC3E}">
        <p14:creationId xmlns:p14="http://schemas.microsoft.com/office/powerpoint/2010/main" val="2602182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743C1D23-F02E-4867-AE8F-6DDF1DE31FF4}"/>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6079E9DB-D48A-4AC0-A97D-62573B7F05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8196" name="Slide Number Placeholder 3">
            <a:extLst>
              <a:ext uri="{FF2B5EF4-FFF2-40B4-BE49-F238E27FC236}">
                <a16:creationId xmlns:a16="http://schemas.microsoft.com/office/drawing/2014/main" id="{B038B8E7-146B-47EE-98E7-39EA69A0A4A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15A4682-9AAF-42F5-BEEA-B8413BE03017}" type="slidenum">
              <a:rPr lang="bg-BG" altLang="nl-BE"/>
              <a:pPr eaLnBrk="1" hangingPunct="1"/>
              <a:t>7</a:t>
            </a:fld>
            <a:endParaRPr lang="bg-BG" altLang="nl-B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A34CCBD6-9464-4D9A-B104-E1A229C5CDFE}"/>
              </a:ext>
            </a:extLst>
          </p:cNvPr>
          <p:cNvSpPr>
            <a:spLocks noGrp="1"/>
          </p:cNvSpPr>
          <p:nvPr>
            <p:ph type="dt" sz="half" idx="10"/>
          </p:nvPr>
        </p:nvSpPr>
        <p:spPr/>
        <p:txBody>
          <a:bodyPr/>
          <a:lstStyle>
            <a:lvl1pPr>
              <a:defRPr/>
            </a:lvl1pPr>
          </a:lstStyle>
          <a:p>
            <a:pPr>
              <a:defRPr/>
            </a:pPr>
            <a:fld id="{DD7D4606-14E0-4878-B26A-B0F3EFFA05A2}" type="datetime1">
              <a:rPr lang="en-US" smtClean="0"/>
              <a:t>3/24/2022</a:t>
            </a:fld>
            <a:endParaRPr lang="en-US"/>
          </a:p>
        </p:txBody>
      </p:sp>
      <p:sp>
        <p:nvSpPr>
          <p:cNvPr id="5" name="Footer Placeholder 4">
            <a:extLst>
              <a:ext uri="{FF2B5EF4-FFF2-40B4-BE49-F238E27FC236}">
                <a16:creationId xmlns:a16="http://schemas.microsoft.com/office/drawing/2014/main" id="{96A1A591-9247-4806-9F68-D809657B3A4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E44BBBF-B1B4-44CF-9F96-B7F4C5401CD6}"/>
              </a:ext>
            </a:extLst>
          </p:cNvPr>
          <p:cNvSpPr>
            <a:spLocks noGrp="1"/>
          </p:cNvSpPr>
          <p:nvPr>
            <p:ph type="sldNum" sz="quarter" idx="12"/>
          </p:nvPr>
        </p:nvSpPr>
        <p:spPr/>
        <p:txBody>
          <a:bodyPr/>
          <a:lstStyle>
            <a:lvl1pPr>
              <a:defRPr/>
            </a:lvl1pPr>
          </a:lstStyle>
          <a:p>
            <a:fld id="{2182EE81-D51A-4B13-9C47-28E6E6B8EF0B}" type="slidenum">
              <a:rPr lang="en-US" altLang="nl-BE"/>
              <a:pPr/>
              <a:t>‹#›</a:t>
            </a:fld>
            <a:endParaRPr lang="en-US" altLang="nl-BE"/>
          </a:p>
        </p:txBody>
      </p:sp>
    </p:spTree>
    <p:extLst>
      <p:ext uri="{BB962C8B-B14F-4D97-AF65-F5344CB8AC3E}">
        <p14:creationId xmlns:p14="http://schemas.microsoft.com/office/powerpoint/2010/main" val="3756885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187CF0-85C2-4F9D-B79A-2A93CA606895}"/>
              </a:ext>
            </a:extLst>
          </p:cNvPr>
          <p:cNvSpPr>
            <a:spLocks noGrp="1"/>
          </p:cNvSpPr>
          <p:nvPr>
            <p:ph type="dt" sz="half" idx="10"/>
          </p:nvPr>
        </p:nvSpPr>
        <p:spPr/>
        <p:txBody>
          <a:bodyPr/>
          <a:lstStyle>
            <a:lvl1pPr>
              <a:defRPr/>
            </a:lvl1pPr>
          </a:lstStyle>
          <a:p>
            <a:pPr>
              <a:defRPr/>
            </a:pPr>
            <a:fld id="{F3265E48-195A-4E3B-B11C-8E454492A421}" type="datetime1">
              <a:rPr lang="en-US" smtClean="0"/>
              <a:t>3/24/2022</a:t>
            </a:fld>
            <a:endParaRPr lang="en-US"/>
          </a:p>
        </p:txBody>
      </p:sp>
      <p:sp>
        <p:nvSpPr>
          <p:cNvPr id="5" name="Footer Placeholder 4">
            <a:extLst>
              <a:ext uri="{FF2B5EF4-FFF2-40B4-BE49-F238E27FC236}">
                <a16:creationId xmlns:a16="http://schemas.microsoft.com/office/drawing/2014/main" id="{D96366D9-8007-496D-A9A4-0372D29DFA0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238DF90-4C98-45E8-8961-9E35911B4128}"/>
              </a:ext>
            </a:extLst>
          </p:cNvPr>
          <p:cNvSpPr>
            <a:spLocks noGrp="1"/>
          </p:cNvSpPr>
          <p:nvPr>
            <p:ph type="sldNum" sz="quarter" idx="12"/>
          </p:nvPr>
        </p:nvSpPr>
        <p:spPr/>
        <p:txBody>
          <a:bodyPr/>
          <a:lstStyle>
            <a:lvl1pPr>
              <a:defRPr/>
            </a:lvl1pPr>
          </a:lstStyle>
          <a:p>
            <a:fld id="{FF7F03A1-693A-4FD6-BB2D-38DB8B659154}" type="slidenum">
              <a:rPr lang="en-US" altLang="nl-BE"/>
              <a:pPr/>
              <a:t>‹#›</a:t>
            </a:fld>
            <a:endParaRPr lang="en-US" altLang="nl-BE"/>
          </a:p>
        </p:txBody>
      </p:sp>
    </p:spTree>
    <p:extLst>
      <p:ext uri="{BB962C8B-B14F-4D97-AF65-F5344CB8AC3E}">
        <p14:creationId xmlns:p14="http://schemas.microsoft.com/office/powerpoint/2010/main" val="2921877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2B5F74-3E92-4B76-AB79-E7E3CF9F53D6}"/>
              </a:ext>
            </a:extLst>
          </p:cNvPr>
          <p:cNvSpPr>
            <a:spLocks noGrp="1"/>
          </p:cNvSpPr>
          <p:nvPr>
            <p:ph type="dt" sz="half" idx="10"/>
          </p:nvPr>
        </p:nvSpPr>
        <p:spPr/>
        <p:txBody>
          <a:bodyPr/>
          <a:lstStyle>
            <a:lvl1pPr>
              <a:defRPr/>
            </a:lvl1pPr>
          </a:lstStyle>
          <a:p>
            <a:pPr>
              <a:defRPr/>
            </a:pPr>
            <a:fld id="{CD8424AD-DCBE-4F60-B33C-403C4342CF59}" type="datetime1">
              <a:rPr lang="en-US" smtClean="0"/>
              <a:t>3/24/2022</a:t>
            </a:fld>
            <a:endParaRPr lang="en-US"/>
          </a:p>
        </p:txBody>
      </p:sp>
      <p:sp>
        <p:nvSpPr>
          <p:cNvPr id="5" name="Footer Placeholder 4">
            <a:extLst>
              <a:ext uri="{FF2B5EF4-FFF2-40B4-BE49-F238E27FC236}">
                <a16:creationId xmlns:a16="http://schemas.microsoft.com/office/drawing/2014/main" id="{B05C5311-5F8F-4239-AADB-BC8294CD448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F1A1336-8310-45F2-9762-222842237EFE}"/>
              </a:ext>
            </a:extLst>
          </p:cNvPr>
          <p:cNvSpPr>
            <a:spLocks noGrp="1"/>
          </p:cNvSpPr>
          <p:nvPr>
            <p:ph type="sldNum" sz="quarter" idx="12"/>
          </p:nvPr>
        </p:nvSpPr>
        <p:spPr/>
        <p:txBody>
          <a:bodyPr/>
          <a:lstStyle>
            <a:lvl1pPr>
              <a:defRPr/>
            </a:lvl1pPr>
          </a:lstStyle>
          <a:p>
            <a:fld id="{735BEE51-77ED-41B7-8A4C-C76499B9C6F3}" type="slidenum">
              <a:rPr lang="en-US" altLang="nl-BE"/>
              <a:pPr/>
              <a:t>‹#›</a:t>
            </a:fld>
            <a:endParaRPr lang="en-US" altLang="nl-BE"/>
          </a:p>
        </p:txBody>
      </p:sp>
    </p:spTree>
    <p:extLst>
      <p:ext uri="{BB962C8B-B14F-4D97-AF65-F5344CB8AC3E}">
        <p14:creationId xmlns:p14="http://schemas.microsoft.com/office/powerpoint/2010/main" val="433154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093154"/>
            <a:ext cx="10363200" cy="1470025"/>
          </a:xfrm>
        </p:spPr>
        <p:txBody>
          <a:bodyPr/>
          <a:lstStyle>
            <a:lvl1pPr>
              <a:defRPr/>
            </a:lvl1pPr>
          </a:lstStyle>
          <a:p>
            <a:r>
              <a:rPr lang="en-US" dirty="0"/>
              <a:t>Course title goes here</a:t>
            </a:r>
          </a:p>
        </p:txBody>
      </p:sp>
      <p:sp>
        <p:nvSpPr>
          <p:cNvPr id="4" name="Date Placeholder 3">
            <a:extLst>
              <a:ext uri="{FF2B5EF4-FFF2-40B4-BE49-F238E27FC236}">
                <a16:creationId xmlns:a16="http://schemas.microsoft.com/office/drawing/2014/main" id="{A34CCBD6-9464-4D9A-B104-E1A229C5CDFE}"/>
              </a:ext>
            </a:extLst>
          </p:cNvPr>
          <p:cNvSpPr>
            <a:spLocks noGrp="1"/>
          </p:cNvSpPr>
          <p:nvPr>
            <p:ph type="dt" sz="half" idx="10"/>
          </p:nvPr>
        </p:nvSpPr>
        <p:spPr/>
        <p:txBody>
          <a:bodyPr/>
          <a:lstStyle>
            <a:lvl1pPr>
              <a:defRPr/>
            </a:lvl1pPr>
          </a:lstStyle>
          <a:p>
            <a:pPr>
              <a:defRPr/>
            </a:pPr>
            <a:fld id="{DD7D4606-14E0-4878-B26A-B0F3EFFA05A2}" type="datetime1">
              <a:rPr lang="en-US" smtClean="0"/>
              <a:t>3/24/2022</a:t>
            </a:fld>
            <a:endParaRPr lang="en-US"/>
          </a:p>
        </p:txBody>
      </p:sp>
      <p:sp>
        <p:nvSpPr>
          <p:cNvPr id="5" name="Footer Placeholder 4">
            <a:extLst>
              <a:ext uri="{FF2B5EF4-FFF2-40B4-BE49-F238E27FC236}">
                <a16:creationId xmlns:a16="http://schemas.microsoft.com/office/drawing/2014/main" id="{96A1A591-9247-4806-9F68-D809657B3A4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E44BBBF-B1B4-44CF-9F96-B7F4C5401CD6}"/>
              </a:ext>
            </a:extLst>
          </p:cNvPr>
          <p:cNvSpPr>
            <a:spLocks noGrp="1"/>
          </p:cNvSpPr>
          <p:nvPr>
            <p:ph type="sldNum" sz="quarter" idx="12"/>
          </p:nvPr>
        </p:nvSpPr>
        <p:spPr/>
        <p:txBody>
          <a:bodyPr/>
          <a:lstStyle>
            <a:lvl1pPr>
              <a:defRPr/>
            </a:lvl1pPr>
          </a:lstStyle>
          <a:p>
            <a:fld id="{2182EE81-D51A-4B13-9C47-28E6E6B8EF0B}" type="slidenum">
              <a:rPr lang="en-US" altLang="nl-BE"/>
              <a:pPr/>
              <a:t>‹#›</a:t>
            </a:fld>
            <a:endParaRPr lang="en-US" altLang="nl-BE"/>
          </a:p>
        </p:txBody>
      </p:sp>
      <p:pic>
        <p:nvPicPr>
          <p:cNvPr id="12" name="Picture 3" descr="E:\Disc D\Knowledge Alliances\Logos\ICTTEX-Logo-v6.png">
            <a:extLst>
              <a:ext uri="{FF2B5EF4-FFF2-40B4-BE49-F238E27FC236}">
                <a16:creationId xmlns:a16="http://schemas.microsoft.com/office/drawing/2014/main" id="{748CF3E6-512B-4261-B0C8-AB635F8BB14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6"/>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Резултат с изображение за „co-funded by the erasmus+ programme of the european union logo“">
            <a:extLst>
              <a:ext uri="{FF2B5EF4-FFF2-40B4-BE49-F238E27FC236}">
                <a16:creationId xmlns:a16="http://schemas.microsoft.com/office/drawing/2014/main" id="{5B23C7FD-9EBB-464E-BC6D-B4417F9F6B8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a:extLst>
              <a:ext uri="{FF2B5EF4-FFF2-40B4-BE49-F238E27FC236}">
                <a16:creationId xmlns:a16="http://schemas.microsoft.com/office/drawing/2014/main" id="{23BF5E7F-302F-4947-996B-69017E1D9063}"/>
              </a:ext>
            </a:extLst>
          </p:cNvPr>
          <p:cNvSpPr txBox="1">
            <a:spLocks/>
          </p:cNvSpPr>
          <p:nvPr userDrawn="1"/>
        </p:nvSpPr>
        <p:spPr>
          <a:xfrm>
            <a:off x="767080" y="5567472"/>
            <a:ext cx="10744200" cy="720725"/>
          </a:xfrm>
          <a:prstGeom prst="rect">
            <a:avLst/>
          </a:prstGeom>
        </p:spPr>
        <p:txBody>
          <a:bodyPr anchor="ct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defRPr/>
            </a:pPr>
            <a:r>
              <a:rPr lang="en-US" sz="1200" i="1" dirty="0">
                <a:effectLst/>
                <a:latin typeface="Corbel" pitchFamily="34" charset="0"/>
              </a:rPr>
              <a:t>The information and views set out in this publication are those of the authors and do not necessarily reflect the official opinion of the European Union. Neither the European Union institutions and bodies nor any person acting on their behalf may be held responsible for the use which may be made of the information contained therein.</a:t>
            </a:r>
            <a:endParaRPr lang="en-GB" sz="1200" b="1" dirty="0">
              <a:effectLst/>
              <a:latin typeface="Corbel" pitchFamily="34" charset="0"/>
            </a:endParaRPr>
          </a:p>
        </p:txBody>
      </p:sp>
      <p:sp>
        <p:nvSpPr>
          <p:cNvPr id="16" name="Title 1">
            <a:extLst>
              <a:ext uri="{FF2B5EF4-FFF2-40B4-BE49-F238E27FC236}">
                <a16:creationId xmlns:a16="http://schemas.microsoft.com/office/drawing/2014/main" id="{231586BF-CD81-4676-A1F4-FFD2A83A12E6}"/>
              </a:ext>
            </a:extLst>
          </p:cNvPr>
          <p:cNvSpPr txBox="1">
            <a:spLocks/>
          </p:cNvSpPr>
          <p:nvPr userDrawn="1"/>
        </p:nvSpPr>
        <p:spPr bwMode="auto">
          <a:xfrm>
            <a:off x="640081" y="3738798"/>
            <a:ext cx="10972799"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4400" kern="1200">
                <a:solidFill>
                  <a:srgbClr val="0064F6"/>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spcBef>
                <a:spcPts val="0"/>
              </a:spcBef>
              <a:defRPr/>
            </a:pPr>
            <a:r>
              <a:rPr lang="en-US" sz="1600" dirty="0">
                <a:latin typeface="+mn-lt"/>
              </a:rPr>
              <a:t>The course is developed under Erasmus+ Program </a:t>
            </a:r>
            <a:r>
              <a:rPr lang="en-US" sz="1600" dirty="0">
                <a:solidFill>
                  <a:srgbClr val="000000"/>
                </a:solidFill>
                <a:latin typeface="+mn-lt"/>
              </a:rPr>
              <a:t>Key Action 2: </a:t>
            </a:r>
            <a:br>
              <a:rPr lang="en-US" sz="1600" dirty="0">
                <a:solidFill>
                  <a:srgbClr val="000000"/>
                </a:solidFill>
                <a:latin typeface="+mn-lt"/>
              </a:rPr>
            </a:br>
            <a:r>
              <a:rPr lang="en-US" sz="1600" dirty="0">
                <a:solidFill>
                  <a:srgbClr val="000000"/>
                </a:solidFill>
                <a:latin typeface="+mn-lt"/>
              </a:rPr>
              <a:t>Cooperation for innovation and the exchange of good practices </a:t>
            </a:r>
            <a:r>
              <a:rPr lang="en-US" sz="1600" dirty="0">
                <a:latin typeface="+mn-lt"/>
              </a:rPr>
              <a:t>Knowledge Alliance</a:t>
            </a:r>
            <a:endParaRPr lang="bg-BG" sz="1600" dirty="0">
              <a:latin typeface="+mn-lt"/>
            </a:endParaRPr>
          </a:p>
        </p:txBody>
      </p:sp>
      <p:sp>
        <p:nvSpPr>
          <p:cNvPr id="17" name="Rectangle 16">
            <a:extLst>
              <a:ext uri="{FF2B5EF4-FFF2-40B4-BE49-F238E27FC236}">
                <a16:creationId xmlns:a16="http://schemas.microsoft.com/office/drawing/2014/main" id="{CBEB3862-9F0B-4373-B400-3B7B449FD83A}"/>
              </a:ext>
            </a:extLst>
          </p:cNvPr>
          <p:cNvSpPr/>
          <p:nvPr userDrawn="1"/>
        </p:nvSpPr>
        <p:spPr>
          <a:xfrm>
            <a:off x="1173481" y="4630403"/>
            <a:ext cx="10058400" cy="369332"/>
          </a:xfrm>
          <a:prstGeom prst="rect">
            <a:avLst/>
          </a:prstGeom>
        </p:spPr>
        <p:txBody>
          <a:bodyPr wrap="square">
            <a:spAutoFit/>
          </a:bodyPr>
          <a:lstStyle/>
          <a:p>
            <a:pPr algn="ctr">
              <a:defRPr/>
            </a:pPr>
            <a:r>
              <a:rPr lang="en-US" b="1" dirty="0">
                <a:solidFill>
                  <a:srgbClr val="00B0F0"/>
                </a:solidFill>
                <a:latin typeface="Arial" charset="0"/>
                <a:ea typeface="+mj-ea"/>
                <a:cs typeface="+mj-cs"/>
              </a:rPr>
              <a:t>ICT IN TEXTILE AND CLOTHING HIGHER EDUCATION AND BUSINESS</a:t>
            </a:r>
            <a:endParaRPr lang="bg-BG" dirty="0">
              <a:solidFill>
                <a:srgbClr val="00B0F0"/>
              </a:solidFill>
              <a:latin typeface="Arial" charset="0"/>
            </a:endParaRPr>
          </a:p>
        </p:txBody>
      </p:sp>
      <p:sp>
        <p:nvSpPr>
          <p:cNvPr id="18" name="Rectangle 17">
            <a:extLst>
              <a:ext uri="{FF2B5EF4-FFF2-40B4-BE49-F238E27FC236}">
                <a16:creationId xmlns:a16="http://schemas.microsoft.com/office/drawing/2014/main" id="{95F6AF39-28A8-4F70-99BD-0570E6675E43}"/>
              </a:ext>
            </a:extLst>
          </p:cNvPr>
          <p:cNvSpPr/>
          <p:nvPr userDrawn="1"/>
        </p:nvSpPr>
        <p:spPr>
          <a:xfrm>
            <a:off x="3790475" y="5053140"/>
            <a:ext cx="4824412" cy="338137"/>
          </a:xfrm>
          <a:prstGeom prst="rect">
            <a:avLst/>
          </a:prstGeom>
        </p:spPr>
        <p:txBody>
          <a:bodyPr>
            <a:spAutoFit/>
          </a:bodyPr>
          <a:lstStyle/>
          <a:p>
            <a:pPr>
              <a:defRPr/>
            </a:pPr>
            <a:r>
              <a:rPr lang="en-US" sz="1600" dirty="0">
                <a:solidFill>
                  <a:prstClr val="black"/>
                </a:solidFill>
                <a:effectLst>
                  <a:outerShdw blurRad="50000" dist="30000" dir="5400000" algn="tl" rotWithShape="0">
                    <a:srgbClr val="000000">
                      <a:alpha val="30000"/>
                    </a:srgbClr>
                  </a:outerShdw>
                </a:effectLst>
                <a:latin typeface="Arial" charset="0"/>
                <a:ea typeface="+mj-ea"/>
                <a:cs typeface="+mj-cs"/>
              </a:rPr>
              <a:t>Project Nr. 612248-EPP-1-2019-1-BG-EPPKA2-KA</a:t>
            </a:r>
            <a:endParaRPr lang="bg-BG" dirty="0">
              <a:latin typeface="Arial" charset="0"/>
            </a:endParaRPr>
          </a:p>
        </p:txBody>
      </p:sp>
    </p:spTree>
    <p:extLst>
      <p:ext uri="{BB962C8B-B14F-4D97-AF65-F5344CB8AC3E}">
        <p14:creationId xmlns:p14="http://schemas.microsoft.com/office/powerpoint/2010/main" val="1510475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C16604-E46D-40B1-8880-D7FECF30AA8D}"/>
              </a:ext>
            </a:extLst>
          </p:cNvPr>
          <p:cNvSpPr>
            <a:spLocks noGrp="1"/>
          </p:cNvSpPr>
          <p:nvPr>
            <p:ph type="dt" sz="half" idx="10"/>
          </p:nvPr>
        </p:nvSpPr>
        <p:spPr/>
        <p:txBody>
          <a:bodyPr/>
          <a:lstStyle>
            <a:lvl1pPr>
              <a:defRPr/>
            </a:lvl1pPr>
          </a:lstStyle>
          <a:p>
            <a:pPr>
              <a:defRPr/>
            </a:pPr>
            <a:fld id="{0B76D936-E39C-4872-BA3C-9FEE2BA243A1}" type="datetime1">
              <a:rPr lang="en-US" smtClean="0"/>
              <a:t>3/24/2022</a:t>
            </a:fld>
            <a:endParaRPr lang="en-US"/>
          </a:p>
        </p:txBody>
      </p:sp>
      <p:sp>
        <p:nvSpPr>
          <p:cNvPr id="5" name="Footer Placeholder 4">
            <a:extLst>
              <a:ext uri="{FF2B5EF4-FFF2-40B4-BE49-F238E27FC236}">
                <a16:creationId xmlns:a16="http://schemas.microsoft.com/office/drawing/2014/main" id="{C8CA1BB3-1F0D-4AC1-A7BE-330114C2CF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6D78837-8001-4C8E-98F1-275505FEB712}"/>
              </a:ext>
            </a:extLst>
          </p:cNvPr>
          <p:cNvSpPr>
            <a:spLocks noGrp="1"/>
          </p:cNvSpPr>
          <p:nvPr>
            <p:ph type="sldNum" sz="quarter" idx="12"/>
          </p:nvPr>
        </p:nvSpPr>
        <p:spPr/>
        <p:txBody>
          <a:bodyPr/>
          <a:lstStyle>
            <a:lvl1pPr>
              <a:defRPr/>
            </a:lvl1pPr>
          </a:lstStyle>
          <a:p>
            <a:fld id="{6951D2FB-88C3-45F7-AC29-D72D84E730B7}" type="slidenum">
              <a:rPr lang="en-US" altLang="nl-BE"/>
              <a:pPr/>
              <a:t>‹#›</a:t>
            </a:fld>
            <a:endParaRPr lang="en-US" altLang="nl-BE"/>
          </a:p>
        </p:txBody>
      </p:sp>
    </p:spTree>
    <p:extLst>
      <p:ext uri="{BB962C8B-B14F-4D97-AF65-F5344CB8AC3E}">
        <p14:creationId xmlns:p14="http://schemas.microsoft.com/office/powerpoint/2010/main" val="2568304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66C5B9-3711-4273-8949-0963388C3562}"/>
              </a:ext>
            </a:extLst>
          </p:cNvPr>
          <p:cNvSpPr>
            <a:spLocks noGrp="1"/>
          </p:cNvSpPr>
          <p:nvPr>
            <p:ph type="dt" sz="half" idx="10"/>
          </p:nvPr>
        </p:nvSpPr>
        <p:spPr/>
        <p:txBody>
          <a:bodyPr/>
          <a:lstStyle>
            <a:lvl1pPr>
              <a:defRPr/>
            </a:lvl1pPr>
          </a:lstStyle>
          <a:p>
            <a:pPr>
              <a:defRPr/>
            </a:pPr>
            <a:fld id="{500CC8B9-4D95-49F4-92CA-7AB2AF2DEA04}" type="datetime1">
              <a:rPr lang="en-US" smtClean="0"/>
              <a:t>3/24/2022</a:t>
            </a:fld>
            <a:endParaRPr lang="en-US"/>
          </a:p>
        </p:txBody>
      </p:sp>
      <p:sp>
        <p:nvSpPr>
          <p:cNvPr id="5" name="Footer Placeholder 4">
            <a:extLst>
              <a:ext uri="{FF2B5EF4-FFF2-40B4-BE49-F238E27FC236}">
                <a16:creationId xmlns:a16="http://schemas.microsoft.com/office/drawing/2014/main" id="{213C411D-70FC-4084-8068-61BD41D1976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0C3930A-04A8-486E-B0D5-DA24C9E44C5D}"/>
              </a:ext>
            </a:extLst>
          </p:cNvPr>
          <p:cNvSpPr>
            <a:spLocks noGrp="1"/>
          </p:cNvSpPr>
          <p:nvPr>
            <p:ph type="sldNum" sz="quarter" idx="12"/>
          </p:nvPr>
        </p:nvSpPr>
        <p:spPr/>
        <p:txBody>
          <a:bodyPr/>
          <a:lstStyle>
            <a:lvl1pPr>
              <a:defRPr/>
            </a:lvl1pPr>
          </a:lstStyle>
          <a:p>
            <a:fld id="{74266171-48B2-4B3B-842A-71D7970C9E92}" type="slidenum">
              <a:rPr lang="en-US" altLang="nl-BE"/>
              <a:pPr/>
              <a:t>‹#›</a:t>
            </a:fld>
            <a:endParaRPr lang="en-US" altLang="nl-BE"/>
          </a:p>
        </p:txBody>
      </p:sp>
    </p:spTree>
    <p:extLst>
      <p:ext uri="{BB962C8B-B14F-4D97-AF65-F5344CB8AC3E}">
        <p14:creationId xmlns:p14="http://schemas.microsoft.com/office/powerpoint/2010/main" val="1159031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0670761A-0EAA-4F33-893E-F70AD0369E41}"/>
              </a:ext>
            </a:extLst>
          </p:cNvPr>
          <p:cNvSpPr>
            <a:spLocks noGrp="1"/>
          </p:cNvSpPr>
          <p:nvPr>
            <p:ph type="dt" sz="half" idx="10"/>
          </p:nvPr>
        </p:nvSpPr>
        <p:spPr/>
        <p:txBody>
          <a:bodyPr/>
          <a:lstStyle>
            <a:lvl1pPr>
              <a:defRPr/>
            </a:lvl1pPr>
          </a:lstStyle>
          <a:p>
            <a:pPr>
              <a:defRPr/>
            </a:pPr>
            <a:fld id="{12FF6F73-4C64-485A-AE03-7A05899B2268}" type="datetime1">
              <a:rPr lang="en-US" smtClean="0"/>
              <a:t>3/24/2022</a:t>
            </a:fld>
            <a:endParaRPr lang="en-US"/>
          </a:p>
        </p:txBody>
      </p:sp>
      <p:sp>
        <p:nvSpPr>
          <p:cNvPr id="6" name="Footer Placeholder 4">
            <a:extLst>
              <a:ext uri="{FF2B5EF4-FFF2-40B4-BE49-F238E27FC236}">
                <a16:creationId xmlns:a16="http://schemas.microsoft.com/office/drawing/2014/main" id="{9D620CA6-9217-49A7-9D4A-A5D959C71F9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2C86B75-C438-49F3-A102-FB18CA1E7560}"/>
              </a:ext>
            </a:extLst>
          </p:cNvPr>
          <p:cNvSpPr>
            <a:spLocks noGrp="1"/>
          </p:cNvSpPr>
          <p:nvPr>
            <p:ph type="sldNum" sz="quarter" idx="12"/>
          </p:nvPr>
        </p:nvSpPr>
        <p:spPr/>
        <p:txBody>
          <a:bodyPr/>
          <a:lstStyle>
            <a:lvl1pPr>
              <a:defRPr/>
            </a:lvl1pPr>
          </a:lstStyle>
          <a:p>
            <a:fld id="{C02A6CB9-75C9-4144-9EDF-2863CCBA56D4}" type="slidenum">
              <a:rPr lang="en-US" altLang="nl-BE"/>
              <a:pPr/>
              <a:t>‹#›</a:t>
            </a:fld>
            <a:endParaRPr lang="en-US" altLang="nl-BE"/>
          </a:p>
        </p:txBody>
      </p:sp>
    </p:spTree>
    <p:extLst>
      <p:ext uri="{BB962C8B-B14F-4D97-AF65-F5344CB8AC3E}">
        <p14:creationId xmlns:p14="http://schemas.microsoft.com/office/powerpoint/2010/main" val="1259947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166E057-6874-4543-AF00-D7475BB7CAEA}"/>
              </a:ext>
            </a:extLst>
          </p:cNvPr>
          <p:cNvSpPr>
            <a:spLocks noGrp="1"/>
          </p:cNvSpPr>
          <p:nvPr>
            <p:ph type="dt" sz="half" idx="10"/>
          </p:nvPr>
        </p:nvSpPr>
        <p:spPr/>
        <p:txBody>
          <a:bodyPr/>
          <a:lstStyle>
            <a:lvl1pPr>
              <a:defRPr/>
            </a:lvl1pPr>
          </a:lstStyle>
          <a:p>
            <a:pPr>
              <a:defRPr/>
            </a:pPr>
            <a:fld id="{34D5422B-E604-4785-82B5-0BE4C35F8B2D}" type="datetime1">
              <a:rPr lang="en-US" smtClean="0"/>
              <a:t>3/24/2022</a:t>
            </a:fld>
            <a:endParaRPr lang="en-US"/>
          </a:p>
        </p:txBody>
      </p:sp>
      <p:sp>
        <p:nvSpPr>
          <p:cNvPr id="8" name="Footer Placeholder 4">
            <a:extLst>
              <a:ext uri="{FF2B5EF4-FFF2-40B4-BE49-F238E27FC236}">
                <a16:creationId xmlns:a16="http://schemas.microsoft.com/office/drawing/2014/main" id="{F6FFA505-8EC6-4A0E-B379-C04598F3EF7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D6C9D80-470A-4749-8744-CC1E1B1308CF}"/>
              </a:ext>
            </a:extLst>
          </p:cNvPr>
          <p:cNvSpPr>
            <a:spLocks noGrp="1"/>
          </p:cNvSpPr>
          <p:nvPr>
            <p:ph type="sldNum" sz="quarter" idx="12"/>
          </p:nvPr>
        </p:nvSpPr>
        <p:spPr/>
        <p:txBody>
          <a:bodyPr/>
          <a:lstStyle>
            <a:lvl1pPr>
              <a:defRPr/>
            </a:lvl1pPr>
          </a:lstStyle>
          <a:p>
            <a:fld id="{F6B580D0-A00C-463D-AC6C-125D1D3E4B52}" type="slidenum">
              <a:rPr lang="en-US" altLang="nl-BE"/>
              <a:pPr/>
              <a:t>‹#›</a:t>
            </a:fld>
            <a:endParaRPr lang="en-US" altLang="nl-BE"/>
          </a:p>
        </p:txBody>
      </p:sp>
    </p:spTree>
    <p:extLst>
      <p:ext uri="{BB962C8B-B14F-4D97-AF65-F5344CB8AC3E}">
        <p14:creationId xmlns:p14="http://schemas.microsoft.com/office/powerpoint/2010/main" val="637013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E1A82342-1786-43F6-828A-95D01ACF43AB}"/>
              </a:ext>
            </a:extLst>
          </p:cNvPr>
          <p:cNvSpPr>
            <a:spLocks noGrp="1"/>
          </p:cNvSpPr>
          <p:nvPr>
            <p:ph type="dt" sz="half" idx="10"/>
          </p:nvPr>
        </p:nvSpPr>
        <p:spPr/>
        <p:txBody>
          <a:bodyPr/>
          <a:lstStyle>
            <a:lvl1pPr>
              <a:defRPr/>
            </a:lvl1pPr>
          </a:lstStyle>
          <a:p>
            <a:pPr>
              <a:defRPr/>
            </a:pPr>
            <a:fld id="{103357B3-4FCA-4509-B15F-22A9E557C999}" type="datetime1">
              <a:rPr lang="en-US" smtClean="0"/>
              <a:t>3/24/2022</a:t>
            </a:fld>
            <a:endParaRPr lang="en-US"/>
          </a:p>
        </p:txBody>
      </p:sp>
      <p:sp>
        <p:nvSpPr>
          <p:cNvPr id="4" name="Footer Placeholder 4">
            <a:extLst>
              <a:ext uri="{FF2B5EF4-FFF2-40B4-BE49-F238E27FC236}">
                <a16:creationId xmlns:a16="http://schemas.microsoft.com/office/drawing/2014/main" id="{BB5FB45A-085F-4EF4-9833-D53D1E2ECF4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414F271-E7F9-4636-9D54-54B583953063}"/>
              </a:ext>
            </a:extLst>
          </p:cNvPr>
          <p:cNvSpPr>
            <a:spLocks noGrp="1"/>
          </p:cNvSpPr>
          <p:nvPr>
            <p:ph type="sldNum" sz="quarter" idx="12"/>
          </p:nvPr>
        </p:nvSpPr>
        <p:spPr/>
        <p:txBody>
          <a:bodyPr/>
          <a:lstStyle>
            <a:lvl1pPr>
              <a:defRPr/>
            </a:lvl1pPr>
          </a:lstStyle>
          <a:p>
            <a:fld id="{C70E881D-A110-45C1-94FD-A162B8A7ADE9}" type="slidenum">
              <a:rPr lang="en-US" altLang="nl-BE"/>
              <a:pPr/>
              <a:t>‹#›</a:t>
            </a:fld>
            <a:endParaRPr lang="en-US" altLang="nl-BE"/>
          </a:p>
        </p:txBody>
      </p:sp>
    </p:spTree>
    <p:extLst>
      <p:ext uri="{BB962C8B-B14F-4D97-AF65-F5344CB8AC3E}">
        <p14:creationId xmlns:p14="http://schemas.microsoft.com/office/powerpoint/2010/main" val="1532384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99DD4B0-B230-4EF9-BB29-E4AA82C61DA7}"/>
              </a:ext>
            </a:extLst>
          </p:cNvPr>
          <p:cNvSpPr>
            <a:spLocks noGrp="1"/>
          </p:cNvSpPr>
          <p:nvPr>
            <p:ph type="dt" sz="half" idx="10"/>
          </p:nvPr>
        </p:nvSpPr>
        <p:spPr/>
        <p:txBody>
          <a:bodyPr/>
          <a:lstStyle>
            <a:lvl1pPr>
              <a:defRPr/>
            </a:lvl1pPr>
          </a:lstStyle>
          <a:p>
            <a:pPr>
              <a:defRPr/>
            </a:pPr>
            <a:fld id="{4BE581FF-9B47-4EA4-A7F9-9A553BEA9358}" type="datetime1">
              <a:rPr lang="en-US" smtClean="0"/>
              <a:t>3/24/2022</a:t>
            </a:fld>
            <a:endParaRPr lang="en-US"/>
          </a:p>
        </p:txBody>
      </p:sp>
      <p:sp>
        <p:nvSpPr>
          <p:cNvPr id="3" name="Footer Placeholder 4">
            <a:extLst>
              <a:ext uri="{FF2B5EF4-FFF2-40B4-BE49-F238E27FC236}">
                <a16:creationId xmlns:a16="http://schemas.microsoft.com/office/drawing/2014/main" id="{B01903F4-27D0-4593-ADAE-F4ADB8569ED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31C6108-5E6D-4B73-AFAD-3D3FD818A1C4}"/>
              </a:ext>
            </a:extLst>
          </p:cNvPr>
          <p:cNvSpPr>
            <a:spLocks noGrp="1"/>
          </p:cNvSpPr>
          <p:nvPr>
            <p:ph type="sldNum" sz="quarter" idx="12"/>
          </p:nvPr>
        </p:nvSpPr>
        <p:spPr/>
        <p:txBody>
          <a:bodyPr/>
          <a:lstStyle>
            <a:lvl1pPr>
              <a:defRPr/>
            </a:lvl1pPr>
          </a:lstStyle>
          <a:p>
            <a:fld id="{37C51B32-5F27-4A6A-AFC4-1022C8863493}" type="slidenum">
              <a:rPr lang="en-US" altLang="nl-BE"/>
              <a:pPr/>
              <a:t>‹#›</a:t>
            </a:fld>
            <a:endParaRPr lang="en-US" altLang="nl-BE"/>
          </a:p>
        </p:txBody>
      </p:sp>
    </p:spTree>
    <p:extLst>
      <p:ext uri="{BB962C8B-B14F-4D97-AF65-F5344CB8AC3E}">
        <p14:creationId xmlns:p14="http://schemas.microsoft.com/office/powerpoint/2010/main" val="1887945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CF8FAC0-9C74-416C-AC66-BE6364FEE865}"/>
              </a:ext>
            </a:extLst>
          </p:cNvPr>
          <p:cNvSpPr>
            <a:spLocks noGrp="1"/>
          </p:cNvSpPr>
          <p:nvPr>
            <p:ph type="dt" sz="half" idx="10"/>
          </p:nvPr>
        </p:nvSpPr>
        <p:spPr/>
        <p:txBody>
          <a:bodyPr/>
          <a:lstStyle>
            <a:lvl1pPr>
              <a:defRPr/>
            </a:lvl1pPr>
          </a:lstStyle>
          <a:p>
            <a:pPr>
              <a:defRPr/>
            </a:pPr>
            <a:fld id="{EEDF30E0-6B0F-41B2-B866-90EFE6F325B6}" type="datetime1">
              <a:rPr lang="en-US" smtClean="0"/>
              <a:t>3/24/2022</a:t>
            </a:fld>
            <a:endParaRPr lang="en-US"/>
          </a:p>
        </p:txBody>
      </p:sp>
      <p:sp>
        <p:nvSpPr>
          <p:cNvPr id="6" name="Footer Placeholder 4">
            <a:extLst>
              <a:ext uri="{FF2B5EF4-FFF2-40B4-BE49-F238E27FC236}">
                <a16:creationId xmlns:a16="http://schemas.microsoft.com/office/drawing/2014/main" id="{506F9AA2-E16E-4CDE-90B4-070900086BA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8E99897-5C6F-4F2C-A390-D37C17DD0375}"/>
              </a:ext>
            </a:extLst>
          </p:cNvPr>
          <p:cNvSpPr>
            <a:spLocks noGrp="1"/>
          </p:cNvSpPr>
          <p:nvPr>
            <p:ph type="sldNum" sz="quarter" idx="12"/>
          </p:nvPr>
        </p:nvSpPr>
        <p:spPr/>
        <p:txBody>
          <a:bodyPr/>
          <a:lstStyle>
            <a:lvl1pPr>
              <a:defRPr/>
            </a:lvl1pPr>
          </a:lstStyle>
          <a:p>
            <a:fld id="{93A9682A-52EC-4E92-90FE-7FA73D1B6894}" type="slidenum">
              <a:rPr lang="en-US" altLang="nl-BE"/>
              <a:pPr/>
              <a:t>‹#›</a:t>
            </a:fld>
            <a:endParaRPr lang="en-US" altLang="nl-BE"/>
          </a:p>
        </p:txBody>
      </p:sp>
    </p:spTree>
    <p:extLst>
      <p:ext uri="{BB962C8B-B14F-4D97-AF65-F5344CB8AC3E}">
        <p14:creationId xmlns:p14="http://schemas.microsoft.com/office/powerpoint/2010/main" val="3555608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3A3D0CA-29DF-4605-9249-322AE4A3B9D0}"/>
              </a:ext>
            </a:extLst>
          </p:cNvPr>
          <p:cNvSpPr>
            <a:spLocks noGrp="1"/>
          </p:cNvSpPr>
          <p:nvPr>
            <p:ph type="dt" sz="half" idx="10"/>
          </p:nvPr>
        </p:nvSpPr>
        <p:spPr/>
        <p:txBody>
          <a:bodyPr/>
          <a:lstStyle>
            <a:lvl1pPr>
              <a:defRPr/>
            </a:lvl1pPr>
          </a:lstStyle>
          <a:p>
            <a:pPr>
              <a:defRPr/>
            </a:pPr>
            <a:fld id="{BEE39699-3F9E-40C8-89D9-B2297A41CBDB}" type="datetime1">
              <a:rPr lang="en-US" smtClean="0"/>
              <a:t>3/24/2022</a:t>
            </a:fld>
            <a:endParaRPr lang="en-US"/>
          </a:p>
        </p:txBody>
      </p:sp>
      <p:sp>
        <p:nvSpPr>
          <p:cNvPr id="6" name="Footer Placeholder 4">
            <a:extLst>
              <a:ext uri="{FF2B5EF4-FFF2-40B4-BE49-F238E27FC236}">
                <a16:creationId xmlns:a16="http://schemas.microsoft.com/office/drawing/2014/main" id="{6891D852-EC49-4B0C-825C-6393B0F359A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C147F2D-3837-480E-896F-2823A86A7DDA}"/>
              </a:ext>
            </a:extLst>
          </p:cNvPr>
          <p:cNvSpPr>
            <a:spLocks noGrp="1"/>
          </p:cNvSpPr>
          <p:nvPr>
            <p:ph type="sldNum" sz="quarter" idx="12"/>
          </p:nvPr>
        </p:nvSpPr>
        <p:spPr/>
        <p:txBody>
          <a:bodyPr/>
          <a:lstStyle>
            <a:lvl1pPr>
              <a:defRPr/>
            </a:lvl1pPr>
          </a:lstStyle>
          <a:p>
            <a:fld id="{0F8BD4C8-7BBD-412D-88F5-8B88A702C5C8}" type="slidenum">
              <a:rPr lang="en-US" altLang="nl-BE"/>
              <a:pPr/>
              <a:t>‹#›</a:t>
            </a:fld>
            <a:endParaRPr lang="en-US" altLang="nl-BE"/>
          </a:p>
        </p:txBody>
      </p:sp>
    </p:spTree>
    <p:extLst>
      <p:ext uri="{BB962C8B-B14F-4D97-AF65-F5344CB8AC3E}">
        <p14:creationId xmlns:p14="http://schemas.microsoft.com/office/powerpoint/2010/main" val="1030062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7BFBC39-3470-453A-ABD7-5868C7BC91F3}"/>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BE"/>
              <a:t>Click to edit Master title style</a:t>
            </a:r>
          </a:p>
        </p:txBody>
      </p:sp>
      <p:sp>
        <p:nvSpPr>
          <p:cNvPr id="1027" name="Text Placeholder 2">
            <a:extLst>
              <a:ext uri="{FF2B5EF4-FFF2-40B4-BE49-F238E27FC236}">
                <a16:creationId xmlns:a16="http://schemas.microsoft.com/office/drawing/2014/main" id="{8C60D217-C3D6-407A-A318-A2A0C848C58B}"/>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BE"/>
              <a:t>Click to edit Master text styles</a:t>
            </a:r>
          </a:p>
          <a:p>
            <a:pPr lvl="1"/>
            <a:r>
              <a:rPr lang="en-US" altLang="nl-BE"/>
              <a:t>Second level</a:t>
            </a:r>
          </a:p>
          <a:p>
            <a:pPr lvl="2"/>
            <a:r>
              <a:rPr lang="en-US" altLang="nl-BE"/>
              <a:t>Third level</a:t>
            </a:r>
          </a:p>
          <a:p>
            <a:pPr lvl="3"/>
            <a:r>
              <a:rPr lang="en-US" altLang="nl-BE"/>
              <a:t>Fourth level</a:t>
            </a:r>
          </a:p>
          <a:p>
            <a:pPr lvl="4"/>
            <a:r>
              <a:rPr lang="en-US" altLang="nl-BE"/>
              <a:t>Fifth level</a:t>
            </a:r>
          </a:p>
        </p:txBody>
      </p:sp>
      <p:sp>
        <p:nvSpPr>
          <p:cNvPr id="4" name="Date Placeholder 3">
            <a:extLst>
              <a:ext uri="{FF2B5EF4-FFF2-40B4-BE49-F238E27FC236}">
                <a16:creationId xmlns:a16="http://schemas.microsoft.com/office/drawing/2014/main" id="{81A8C573-89A2-47C2-8530-66109F05F925}"/>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B930738-E35A-48A8-8AFA-6F6208AA6DE0}" type="datetime1">
              <a:rPr lang="en-US" smtClean="0"/>
              <a:t>3/24/2022</a:t>
            </a:fld>
            <a:endParaRPr lang="en-US"/>
          </a:p>
        </p:txBody>
      </p:sp>
      <p:sp>
        <p:nvSpPr>
          <p:cNvPr id="5" name="Footer Placeholder 4">
            <a:extLst>
              <a:ext uri="{FF2B5EF4-FFF2-40B4-BE49-F238E27FC236}">
                <a16:creationId xmlns:a16="http://schemas.microsoft.com/office/drawing/2014/main" id="{FD09289D-A5D9-4C5E-8B0A-EE595ADA8FA4}"/>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298C24BB-46E7-4178-B533-0B9625280827}"/>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226E33B6-5624-490D-8667-F7BD81F86F40}" type="slidenum">
              <a:rPr lang="en-US" altLang="nl-BE"/>
              <a:pPr/>
              <a:t>‹#›</a:t>
            </a:fld>
            <a:endParaRPr lang="en-US" altLang="nl-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8.emf"/><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hyperlink" Target="https://ict-tex.eu/"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F82D5-7561-41CC-9E73-C3A123459D9A}"/>
              </a:ext>
            </a:extLst>
          </p:cNvPr>
          <p:cNvSpPr>
            <a:spLocks noGrp="1"/>
          </p:cNvSpPr>
          <p:nvPr>
            <p:ph type="ctrTitle"/>
          </p:nvPr>
        </p:nvSpPr>
        <p:spPr>
          <a:xfrm>
            <a:off x="838200" y="1981200"/>
            <a:ext cx="10363200" cy="1470025"/>
          </a:xfrm>
        </p:spPr>
        <p:txBody>
          <a:bodyPr/>
          <a:lstStyle/>
          <a:p>
            <a:r>
              <a:rPr lang="hr-HR" dirty="0" smtClean="0">
                <a:solidFill>
                  <a:srgbClr val="00B0F0"/>
                </a:solidFill>
              </a:rPr>
              <a:t>QMS/EMS </a:t>
            </a:r>
            <a:r>
              <a:rPr lang="hr-HR" dirty="0" err="1" smtClean="0">
                <a:solidFill>
                  <a:srgbClr val="00B0F0"/>
                </a:solidFill>
              </a:rPr>
              <a:t>Implementation</a:t>
            </a:r>
            <a:r>
              <a:rPr lang="hr-HR" dirty="0" smtClean="0">
                <a:solidFill>
                  <a:srgbClr val="00B0F0"/>
                </a:solidFill>
              </a:rPr>
              <a:t> and Control</a:t>
            </a:r>
            <a:endParaRPr lang="en-US" dirty="0">
              <a:solidFill>
                <a:srgbClr val="00B0F0"/>
              </a:solidFill>
            </a:endParaRPr>
          </a:p>
        </p:txBody>
      </p:sp>
    </p:spTree>
    <p:extLst>
      <p:ext uri="{BB962C8B-B14F-4D97-AF65-F5344CB8AC3E}">
        <p14:creationId xmlns:p14="http://schemas.microsoft.com/office/powerpoint/2010/main" val="42012174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D96BFF-9E32-4F15-AB80-04CE09ACF577}"/>
              </a:ext>
            </a:extLst>
          </p:cNvPr>
          <p:cNvSpPr/>
          <p:nvPr/>
        </p:nvSpPr>
        <p:spPr>
          <a:xfrm>
            <a:off x="685800" y="1647370"/>
            <a:ext cx="10744200" cy="4708981"/>
          </a:xfrm>
          <a:prstGeom prst="rect">
            <a:avLst/>
          </a:prstGeom>
        </p:spPr>
        <p:txBody>
          <a:bodyPr wrap="square">
            <a:spAutoFit/>
          </a:bodyPr>
          <a:lstStyle/>
          <a:p>
            <a:pPr algn="ctr">
              <a:defRPr/>
            </a:pPr>
            <a:r>
              <a:rPr lang="en-GB" altLang="en-US" sz="3000" b="1" dirty="0">
                <a:latin typeface="Arial" charset="0"/>
              </a:rPr>
              <a:t>TRAINING COURSE</a:t>
            </a:r>
          </a:p>
          <a:p>
            <a:pPr algn="ctr">
              <a:defRPr/>
            </a:pPr>
            <a:endParaRPr lang="en-GB" altLang="en-US" sz="3000" dirty="0">
              <a:latin typeface="Arial" charset="0"/>
            </a:endParaRPr>
          </a:p>
          <a:p>
            <a:pPr algn="ctr">
              <a:spcBef>
                <a:spcPts val="1200"/>
              </a:spcBef>
              <a:defRPr/>
            </a:pPr>
            <a:r>
              <a:rPr lang="hr-HR" sz="2800" b="1" dirty="0" smtClean="0">
                <a:solidFill>
                  <a:srgbClr val="00B0F0"/>
                </a:solidFill>
                <a:latin typeface="Arial" charset="0"/>
              </a:rPr>
              <a:t>INDUSTRIAL ENGINEERING, QUALITY CONTROL AND MANAGEMENT</a:t>
            </a:r>
            <a:endParaRPr lang="en-US" sz="2800" b="1" dirty="0">
              <a:solidFill>
                <a:srgbClr val="00B0F0"/>
              </a:solidFill>
              <a:latin typeface="Arial" charset="0"/>
            </a:endParaRPr>
          </a:p>
          <a:p>
            <a:pPr algn="ctr">
              <a:spcBef>
                <a:spcPts val="1200"/>
              </a:spcBef>
              <a:defRPr/>
            </a:pPr>
            <a:r>
              <a:rPr lang="hr-HR" sz="2800" b="1" dirty="0" err="1" smtClean="0">
                <a:solidFill>
                  <a:srgbClr val="00B0F0"/>
                </a:solidFill>
                <a:latin typeface="Arial" charset="0"/>
              </a:rPr>
              <a:t>Course</a:t>
            </a:r>
            <a:r>
              <a:rPr lang="hr-HR" sz="2800" b="1" dirty="0" smtClean="0">
                <a:solidFill>
                  <a:srgbClr val="00B0F0"/>
                </a:solidFill>
                <a:latin typeface="Arial" charset="0"/>
              </a:rPr>
              <a:t>:</a:t>
            </a:r>
            <a:r>
              <a:rPr lang="en-US" sz="2800" b="1" dirty="0" smtClean="0">
                <a:solidFill>
                  <a:srgbClr val="00B0F0"/>
                </a:solidFill>
                <a:latin typeface="Arial" charset="0"/>
              </a:rPr>
              <a:t> </a:t>
            </a:r>
            <a:r>
              <a:rPr lang="hr-HR" sz="2800" dirty="0">
                <a:solidFill>
                  <a:srgbClr val="00B0F0"/>
                </a:solidFill>
              </a:rPr>
              <a:t>QMS/EMS </a:t>
            </a:r>
            <a:r>
              <a:rPr lang="hr-HR" sz="2800" dirty="0" err="1">
                <a:solidFill>
                  <a:srgbClr val="00B0F0"/>
                </a:solidFill>
              </a:rPr>
              <a:t>Implementation</a:t>
            </a:r>
            <a:r>
              <a:rPr lang="hr-HR" sz="2800" dirty="0">
                <a:solidFill>
                  <a:srgbClr val="00B0F0"/>
                </a:solidFill>
              </a:rPr>
              <a:t> </a:t>
            </a:r>
            <a:r>
              <a:rPr lang="hr-HR" sz="2800" dirty="0" err="1">
                <a:solidFill>
                  <a:srgbClr val="00B0F0"/>
                </a:solidFill>
              </a:rPr>
              <a:t>and</a:t>
            </a:r>
            <a:r>
              <a:rPr lang="hr-HR" sz="2800" dirty="0">
                <a:solidFill>
                  <a:srgbClr val="00B0F0"/>
                </a:solidFill>
              </a:rPr>
              <a:t> </a:t>
            </a:r>
            <a:r>
              <a:rPr lang="hr-HR" sz="2800" dirty="0" err="1" smtClean="0">
                <a:solidFill>
                  <a:srgbClr val="00B0F0"/>
                </a:solidFill>
              </a:rPr>
              <a:t>Control</a:t>
            </a:r>
            <a:endParaRPr lang="hr-HR" sz="2800" dirty="0" smtClean="0">
              <a:solidFill>
                <a:srgbClr val="00B0F0"/>
              </a:solidFill>
            </a:endParaRPr>
          </a:p>
          <a:p>
            <a:pPr algn="ctr">
              <a:spcBef>
                <a:spcPts val="1200"/>
              </a:spcBef>
              <a:defRPr/>
            </a:pPr>
            <a:endParaRPr lang="hr-HR" sz="2800" dirty="0" smtClean="0">
              <a:solidFill>
                <a:srgbClr val="00B0F0"/>
              </a:solidFill>
            </a:endParaRPr>
          </a:p>
          <a:p>
            <a:pPr algn="ctr">
              <a:spcBef>
                <a:spcPts val="1200"/>
              </a:spcBef>
              <a:defRPr/>
            </a:pPr>
            <a:r>
              <a:rPr lang="hr-HR" sz="2000" dirty="0">
                <a:cs typeface="Arial" panose="020B0604020202020204" pitchFamily="34" charset="0"/>
              </a:rPr>
              <a:t>Partner: P4 – University of Zagreb </a:t>
            </a:r>
            <a:r>
              <a:rPr lang="hr-HR" sz="2000" dirty="0" err="1">
                <a:cs typeface="Arial" panose="020B0604020202020204" pitchFamily="34" charset="0"/>
              </a:rPr>
              <a:t>Faculty</a:t>
            </a:r>
            <a:r>
              <a:rPr lang="hr-HR" sz="2000" dirty="0">
                <a:cs typeface="Arial" panose="020B0604020202020204" pitchFamily="34" charset="0"/>
              </a:rPr>
              <a:t> of </a:t>
            </a:r>
            <a:r>
              <a:rPr lang="hr-HR" sz="2000" dirty="0" err="1">
                <a:cs typeface="Arial" panose="020B0604020202020204" pitchFamily="34" charset="0"/>
              </a:rPr>
              <a:t>Textile</a:t>
            </a:r>
            <a:r>
              <a:rPr lang="hr-HR" sz="2000" dirty="0">
                <a:cs typeface="Arial" panose="020B0604020202020204" pitchFamily="34" charset="0"/>
              </a:rPr>
              <a:t> Technology</a:t>
            </a:r>
          </a:p>
          <a:p>
            <a:pPr algn="ctr">
              <a:spcBef>
                <a:spcPts val="1200"/>
              </a:spcBef>
              <a:defRPr/>
            </a:pPr>
            <a:r>
              <a:rPr lang="hr-HR" sz="2000" dirty="0" err="1" smtClean="0">
                <a:cs typeface="Arial" panose="020B0604020202020204" pitchFamily="34" charset="0"/>
              </a:rPr>
              <a:t>Assoc</a:t>
            </a:r>
            <a:r>
              <a:rPr lang="hr-HR" sz="2000" dirty="0" smtClean="0">
                <a:cs typeface="Arial" panose="020B0604020202020204" pitchFamily="34" charset="0"/>
              </a:rPr>
              <a:t>. Prof</a:t>
            </a:r>
            <a:r>
              <a:rPr lang="hr-HR" sz="2000" dirty="0">
                <a:cs typeface="Arial" panose="020B0604020202020204" pitchFamily="34" charset="0"/>
              </a:rPr>
              <a:t>. </a:t>
            </a:r>
            <a:r>
              <a:rPr lang="hr-HR" sz="2000" dirty="0" smtClean="0">
                <a:cs typeface="Arial" panose="020B0604020202020204" pitchFamily="34" charset="0"/>
              </a:rPr>
              <a:t>Sanja Ercegović Ražić, </a:t>
            </a:r>
            <a:r>
              <a:rPr lang="hr-HR" sz="2000" dirty="0" err="1">
                <a:cs typeface="Arial" panose="020B0604020202020204" pitchFamily="34" charset="0"/>
              </a:rPr>
              <a:t>Ph.D</a:t>
            </a:r>
            <a:r>
              <a:rPr lang="hr-HR" sz="2000" dirty="0">
                <a:cs typeface="Arial" panose="020B0604020202020204" pitchFamily="34" charset="0"/>
              </a:rPr>
              <a:t>. </a:t>
            </a:r>
          </a:p>
          <a:p>
            <a:pPr algn="ctr">
              <a:spcBef>
                <a:spcPts val="1200"/>
              </a:spcBef>
              <a:defRPr/>
            </a:pPr>
            <a:endParaRPr lang="bg-BG" sz="2800" dirty="0">
              <a:solidFill>
                <a:srgbClr val="00B0F0"/>
              </a:solidFill>
              <a:latin typeface="Arial" charset="0"/>
            </a:endParaRPr>
          </a:p>
        </p:txBody>
      </p:sp>
      <p:sp>
        <p:nvSpPr>
          <p:cNvPr id="3076" name="AutoShape 2" descr="Резултат с изображение за logo erasmus + knowledge alliances">
            <a:extLst>
              <a:ext uri="{FF2B5EF4-FFF2-40B4-BE49-F238E27FC236}">
                <a16:creationId xmlns:a16="http://schemas.microsoft.com/office/drawing/2014/main" id="{FADA364A-FA7F-47F3-9D2B-68B5B5E277EA}"/>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cxnSp>
        <p:nvCxnSpPr>
          <p:cNvPr id="8" name="Straight Connector 4">
            <a:extLst>
              <a:ext uri="{FF2B5EF4-FFF2-40B4-BE49-F238E27FC236}">
                <a16:creationId xmlns:a16="http://schemas.microsoft.com/office/drawing/2014/main" id="{C028D83F-AA59-4505-836B-5448421D8860}"/>
              </a:ext>
            </a:extLst>
          </p:cNvPr>
          <p:cNvCxnSpPr>
            <a:cxnSpLocks/>
          </p:cNvCxnSpPr>
          <p:nvPr/>
        </p:nvCxnSpPr>
        <p:spPr>
          <a:xfrm>
            <a:off x="533400" y="981075"/>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3" descr="E:\Disc D\Knowledge Alliances\Logos\ICTTEX-Logo-v6.png">
            <a:extLst>
              <a:ext uri="{FF2B5EF4-FFF2-40B4-BE49-F238E27FC236}">
                <a16:creationId xmlns:a16="http://schemas.microsoft.com/office/drawing/2014/main" id="{F297913C-5505-4CB8-A986-6C730C548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282576"/>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Резултат с изображение за „co-funded by the erasmus+ programme of the european union logo“">
            <a:extLst>
              <a:ext uri="{FF2B5EF4-FFF2-40B4-BE49-F238E27FC236}">
                <a16:creationId xmlns:a16="http://schemas.microsoft.com/office/drawing/2014/main" id="{7606027A-2379-4875-90DC-70340D91CD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9">
            <a:extLst>
              <a:ext uri="{FF2B5EF4-FFF2-40B4-BE49-F238E27FC236}">
                <a16:creationId xmlns:a16="http://schemas.microsoft.com/office/drawing/2014/main" id="{CAEE5A67-FB02-414E-9E52-89D60063C51D}"/>
              </a:ext>
            </a:extLst>
          </p:cNvPr>
          <p:cNvCxnSpPr>
            <a:cxnSpLocks/>
          </p:cNvCxnSpPr>
          <p:nvPr/>
        </p:nvCxnSpPr>
        <p:spPr>
          <a:xfrm>
            <a:off x="533400" y="6021388"/>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jdelijke aanduiding voor dianummer 1">
            <a:extLst>
              <a:ext uri="{FF2B5EF4-FFF2-40B4-BE49-F238E27FC236}">
                <a16:creationId xmlns:a16="http://schemas.microsoft.com/office/drawing/2014/main" id="{4F4901CA-B74E-4A24-BED4-1087F0001A7B}"/>
              </a:ext>
            </a:extLst>
          </p:cNvPr>
          <p:cNvSpPr>
            <a:spLocks noGrp="1"/>
          </p:cNvSpPr>
          <p:nvPr>
            <p:ph type="sldNum" sz="quarter" idx="12"/>
          </p:nvPr>
        </p:nvSpPr>
        <p:spPr>
          <a:xfrm>
            <a:off x="8915400" y="6356351"/>
            <a:ext cx="2844800" cy="365125"/>
          </a:xfrm>
        </p:spPr>
        <p:txBody>
          <a:bodyPr/>
          <a:lstStyle/>
          <a:p>
            <a:fld id="{C70E881D-A110-45C1-94FD-A162B8A7ADE9}" type="slidenum">
              <a:rPr lang="en-US" altLang="nl-BE" smtClean="0"/>
              <a:pPr/>
              <a:t>2</a:t>
            </a:fld>
            <a:endParaRPr lang="en-US" altLang="nl-BE" dirty="0"/>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AutoShape 2" descr="Резултат с изображение за logo erasmus + knowledge alliances">
            <a:extLst>
              <a:ext uri="{FF2B5EF4-FFF2-40B4-BE49-F238E27FC236}">
                <a16:creationId xmlns:a16="http://schemas.microsoft.com/office/drawing/2014/main" id="{FADA364A-FA7F-47F3-9D2B-68B5B5E277EA}"/>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cxnSp>
        <p:nvCxnSpPr>
          <p:cNvPr id="8" name="Straight Connector 4">
            <a:extLst>
              <a:ext uri="{FF2B5EF4-FFF2-40B4-BE49-F238E27FC236}">
                <a16:creationId xmlns:a16="http://schemas.microsoft.com/office/drawing/2014/main" id="{C028D83F-AA59-4505-836B-5448421D8860}"/>
              </a:ext>
            </a:extLst>
          </p:cNvPr>
          <p:cNvCxnSpPr>
            <a:cxnSpLocks/>
          </p:cNvCxnSpPr>
          <p:nvPr/>
        </p:nvCxnSpPr>
        <p:spPr>
          <a:xfrm>
            <a:off x="533400" y="762000"/>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3" descr="E:\Disc D\Knowledge Alliances\Logos\ICTTEX-Logo-v6.png">
            <a:extLst>
              <a:ext uri="{FF2B5EF4-FFF2-40B4-BE49-F238E27FC236}">
                <a16:creationId xmlns:a16="http://schemas.microsoft.com/office/drawing/2014/main" id="{F297913C-5505-4CB8-A986-6C730C548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120650"/>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Резултат с изображение за „co-funded by the erasmus+ programme of the european union logo“">
            <a:extLst>
              <a:ext uri="{FF2B5EF4-FFF2-40B4-BE49-F238E27FC236}">
                <a16:creationId xmlns:a16="http://schemas.microsoft.com/office/drawing/2014/main" id="{7606027A-2379-4875-90DC-70340D91CD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2743200" cy="53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9">
            <a:extLst>
              <a:ext uri="{FF2B5EF4-FFF2-40B4-BE49-F238E27FC236}">
                <a16:creationId xmlns:a16="http://schemas.microsoft.com/office/drawing/2014/main" id="{CAEE5A67-FB02-414E-9E52-89D60063C51D}"/>
              </a:ext>
            </a:extLst>
          </p:cNvPr>
          <p:cNvCxnSpPr>
            <a:cxnSpLocks/>
          </p:cNvCxnSpPr>
          <p:nvPr/>
        </p:nvCxnSpPr>
        <p:spPr>
          <a:xfrm>
            <a:off x="533400" y="6248400"/>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jdelijke aanduiding voor dianummer 1">
            <a:extLst>
              <a:ext uri="{FF2B5EF4-FFF2-40B4-BE49-F238E27FC236}">
                <a16:creationId xmlns:a16="http://schemas.microsoft.com/office/drawing/2014/main" id="{4F4901CA-B74E-4A24-BED4-1087F0001A7B}"/>
              </a:ext>
            </a:extLst>
          </p:cNvPr>
          <p:cNvSpPr>
            <a:spLocks noGrp="1"/>
          </p:cNvSpPr>
          <p:nvPr>
            <p:ph type="sldNum" sz="quarter" idx="12"/>
          </p:nvPr>
        </p:nvSpPr>
        <p:spPr>
          <a:xfrm>
            <a:off x="8915400" y="6356351"/>
            <a:ext cx="2844800" cy="365125"/>
          </a:xfrm>
        </p:spPr>
        <p:txBody>
          <a:bodyPr/>
          <a:lstStyle/>
          <a:p>
            <a:fld id="{C70E881D-A110-45C1-94FD-A162B8A7ADE9}" type="slidenum">
              <a:rPr lang="en-US" altLang="nl-BE" smtClean="0"/>
              <a:pPr/>
              <a:t>3</a:t>
            </a:fld>
            <a:endParaRPr lang="en-US" altLang="nl-BE" dirty="0"/>
          </a:p>
        </p:txBody>
      </p:sp>
      <p:sp>
        <p:nvSpPr>
          <p:cNvPr id="16" name="Fußzeilenplatzhalter 2"/>
          <p:cNvSpPr>
            <a:spLocks noGrp="1"/>
          </p:cNvSpPr>
          <p:nvPr>
            <p:ph type="ftr" sz="quarter" idx="11"/>
          </p:nvPr>
        </p:nvSpPr>
        <p:spPr>
          <a:xfrm>
            <a:off x="7393689" y="6366263"/>
            <a:ext cx="3860800" cy="365125"/>
          </a:xfrm>
        </p:spPr>
        <p:txBody>
          <a:bodyPr/>
          <a:lstStyle/>
          <a:p>
            <a:pPr>
              <a:defRPr/>
            </a:pPr>
            <a:r>
              <a:rPr lang="hr-HR" dirty="0" smtClean="0">
                <a:solidFill>
                  <a:srgbClr val="00B0F0"/>
                </a:solidFill>
              </a:rPr>
              <a:t>COURSE: QMS/EMS </a:t>
            </a:r>
            <a:r>
              <a:rPr lang="hr-HR" dirty="0" err="1">
                <a:solidFill>
                  <a:srgbClr val="00B0F0"/>
                </a:solidFill>
              </a:rPr>
              <a:t>Implementation</a:t>
            </a:r>
            <a:r>
              <a:rPr lang="hr-HR" dirty="0">
                <a:solidFill>
                  <a:srgbClr val="00B0F0"/>
                </a:solidFill>
              </a:rPr>
              <a:t> </a:t>
            </a:r>
            <a:r>
              <a:rPr lang="hr-HR" dirty="0" err="1">
                <a:solidFill>
                  <a:srgbClr val="00B0F0"/>
                </a:solidFill>
              </a:rPr>
              <a:t>and</a:t>
            </a:r>
            <a:r>
              <a:rPr lang="hr-HR" dirty="0">
                <a:solidFill>
                  <a:srgbClr val="00B0F0"/>
                </a:solidFill>
              </a:rPr>
              <a:t> </a:t>
            </a:r>
            <a:r>
              <a:rPr lang="hr-HR" dirty="0" err="1">
                <a:solidFill>
                  <a:srgbClr val="00B0F0"/>
                </a:solidFill>
              </a:rPr>
              <a:t>Control</a:t>
            </a:r>
            <a:endParaRPr lang="en-US" dirty="0"/>
          </a:p>
        </p:txBody>
      </p:sp>
      <p:sp>
        <p:nvSpPr>
          <p:cNvPr id="10" name="Rectangle 9"/>
          <p:cNvSpPr/>
          <p:nvPr/>
        </p:nvSpPr>
        <p:spPr>
          <a:xfrm>
            <a:off x="752475" y="1010550"/>
            <a:ext cx="2116285" cy="461665"/>
          </a:xfrm>
          <a:prstGeom prst="rect">
            <a:avLst/>
          </a:prstGeom>
        </p:spPr>
        <p:txBody>
          <a:bodyPr wrap="none">
            <a:spAutoFit/>
          </a:bodyPr>
          <a:lstStyle/>
          <a:p>
            <a:pPr algn="just">
              <a:spcAft>
                <a:spcPts val="0"/>
              </a:spcAft>
            </a:pPr>
            <a:r>
              <a:rPr lang="en-US" sz="2400" b="1" u="sng" dirty="0">
                <a:solidFill>
                  <a:schemeClr val="accent1">
                    <a:lumMod val="75000"/>
                  </a:schemeClr>
                </a:solidFill>
                <a:ea typeface="Calibri" panose="020F0502020204030204" pitchFamily="34" charset="0"/>
                <a:cs typeface="Arial" panose="020B0604020202020204" pitchFamily="34" charset="0"/>
              </a:rPr>
              <a:t>Lecture plan:</a:t>
            </a:r>
            <a:endParaRPr lang="hr-HR" sz="2400" dirty="0">
              <a:solidFill>
                <a:schemeClr val="accent1">
                  <a:lumMod val="75000"/>
                </a:schemeClr>
              </a:solidFill>
              <a:effectLst/>
              <a:ea typeface="Calibri" panose="020F0502020204030204" pitchFamily="34" charset="0"/>
              <a:cs typeface="Arial" panose="020B0604020202020204" pitchFamily="34" charset="0"/>
            </a:endParaRPr>
          </a:p>
        </p:txBody>
      </p:sp>
      <p:sp>
        <p:nvSpPr>
          <p:cNvPr id="7" name="Rectangle 6"/>
          <p:cNvSpPr/>
          <p:nvPr/>
        </p:nvSpPr>
        <p:spPr>
          <a:xfrm>
            <a:off x="1679575" y="1628177"/>
            <a:ext cx="9372600" cy="369332"/>
          </a:xfrm>
          <a:prstGeom prst="rect">
            <a:avLst/>
          </a:prstGeom>
        </p:spPr>
        <p:txBody>
          <a:bodyPr wrap="square">
            <a:spAutoFit/>
          </a:bodyPr>
          <a:lstStyle/>
          <a:p>
            <a:r>
              <a:rPr lang="hr-HR" b="1" dirty="0" err="1">
                <a:solidFill>
                  <a:srgbClr val="0070C0"/>
                </a:solidFill>
                <a:ea typeface="Calibri" panose="020F0502020204030204" pitchFamily="34" charset="0"/>
                <a:cs typeface="Arial" panose="020B0604020202020204" pitchFamily="34" charset="0"/>
              </a:rPr>
              <a:t>Certification</a:t>
            </a:r>
            <a:r>
              <a:rPr lang="hr-HR" b="1" dirty="0">
                <a:solidFill>
                  <a:srgbClr val="0070C0"/>
                </a:solidFill>
                <a:ea typeface="Calibri" panose="020F0502020204030204" pitchFamily="34" charset="0"/>
                <a:cs typeface="Arial" panose="020B0604020202020204" pitchFamily="34" charset="0"/>
              </a:rPr>
              <a:t> </a:t>
            </a:r>
            <a:r>
              <a:rPr lang="hr-HR" b="1" dirty="0" err="1">
                <a:solidFill>
                  <a:srgbClr val="0070C0"/>
                </a:solidFill>
                <a:ea typeface="Calibri" panose="020F0502020204030204" pitchFamily="34" charset="0"/>
                <a:cs typeface="Arial" panose="020B0604020202020204" pitchFamily="34" charset="0"/>
              </a:rPr>
              <a:t>process</a:t>
            </a:r>
            <a:r>
              <a:rPr lang="hr-HR" b="1" dirty="0">
                <a:solidFill>
                  <a:srgbClr val="0070C0"/>
                </a:solidFill>
                <a:ea typeface="Calibri" panose="020F0502020204030204" pitchFamily="34" charset="0"/>
                <a:cs typeface="Arial" panose="020B0604020202020204" pitchFamily="34" charset="0"/>
              </a:rPr>
              <a:t> for c</a:t>
            </a:r>
            <a:r>
              <a:rPr lang="en-US" b="1" dirty="0" err="1">
                <a:solidFill>
                  <a:srgbClr val="0070C0"/>
                </a:solidFill>
                <a:ea typeface="Calibri" panose="020F0502020204030204" pitchFamily="34" charset="0"/>
                <a:cs typeface="Arial" panose="020B0604020202020204" pitchFamily="34" charset="0"/>
              </a:rPr>
              <a:t>onfirmation</a:t>
            </a:r>
            <a:r>
              <a:rPr lang="en-US" b="1" dirty="0">
                <a:solidFill>
                  <a:srgbClr val="0070C0"/>
                </a:solidFill>
                <a:ea typeface="Calibri" panose="020F0502020204030204" pitchFamily="34" charset="0"/>
                <a:cs typeface="Arial" panose="020B0604020202020204" pitchFamily="34" charset="0"/>
              </a:rPr>
              <a:t> of compliance with requirements of ISO 14001 </a:t>
            </a:r>
            <a:endParaRPr lang="hr-HR" dirty="0">
              <a:solidFill>
                <a:srgbClr val="0070C0"/>
              </a:solidFill>
              <a:cs typeface="Arial" panose="020B0604020202020204" pitchFamily="34" charset="0"/>
            </a:endParaRPr>
          </a:p>
        </p:txBody>
      </p:sp>
      <p:sp>
        <p:nvSpPr>
          <p:cNvPr id="13" name="Rectangle 1"/>
          <p:cNvSpPr>
            <a:spLocks noChangeArrowheads="1"/>
          </p:cNvSpPr>
          <p:nvPr/>
        </p:nvSpPr>
        <p:spPr bwMode="auto">
          <a:xfrm>
            <a:off x="762000" y="2310144"/>
            <a:ext cx="6631690" cy="3370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285750" marR="0" lvl="0" indent="-28575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Third-party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certification</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is</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performed</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by</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registered</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third</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-party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testing</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organisation</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usually</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referred</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to as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Certification</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Body</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(CB).</a:t>
            </a:r>
          </a:p>
          <a:p>
            <a:pPr marL="285750" marR="0" lvl="0" indent="-28575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An</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expert</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third</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party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audits</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EMS for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compliance</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with</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all</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elements</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of</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ISO 14001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The</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certification</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process</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is</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multi-step</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process</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a:t>
            </a:r>
          </a:p>
          <a:p>
            <a:pPr marL="285750" marR="0" lvl="0" indent="-28575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Organisations</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planning</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to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be</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certified</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must hire a CB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in</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advance</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and</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typically</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provide 3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months</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of</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implementation</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evidence</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prior to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certification</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a:t>
            </a:r>
          </a:p>
          <a:p>
            <a:pPr marL="285750" marR="0" lvl="0" indent="-28575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The</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cost</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of</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certification</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can</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vary</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for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companies</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of</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different</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sizes</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and</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risks</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to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the</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environment</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as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well</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as for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certification</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bodies</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a:t>
            </a:r>
            <a:r>
              <a:rPr kumimoji="0" lang="hr-HR" altLang="sr-Latn-RS" sz="1600" b="0" i="0" u="none" strike="noStrike" cap="none" normalizeH="0" baseline="0" dirty="0" smtClean="0">
                <a:ln>
                  <a:noFill/>
                </a:ln>
                <a:solidFill>
                  <a:schemeClr val="tx1"/>
                </a:solidFill>
                <a:effectLst/>
                <a:cs typeface="Arial" panose="020B0604020202020204" pitchFamily="34" charset="0"/>
              </a:rPr>
              <a:t> </a:t>
            </a: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19769" y="2391885"/>
            <a:ext cx="4267431" cy="3206669"/>
          </a:xfrm>
          <a:prstGeom prst="rect">
            <a:avLst/>
          </a:prstGeom>
        </p:spPr>
      </p:pic>
    </p:spTree>
    <p:extLst>
      <p:ext uri="{BB962C8B-B14F-4D97-AF65-F5344CB8AC3E}">
        <p14:creationId xmlns:p14="http://schemas.microsoft.com/office/powerpoint/2010/main" val="3660185797"/>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AutoShape 2" descr="Резултат с изображение за logo erasmus + knowledge alliances">
            <a:extLst>
              <a:ext uri="{FF2B5EF4-FFF2-40B4-BE49-F238E27FC236}">
                <a16:creationId xmlns:a16="http://schemas.microsoft.com/office/drawing/2014/main" id="{FADA364A-FA7F-47F3-9D2B-68B5B5E277EA}"/>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cxnSp>
        <p:nvCxnSpPr>
          <p:cNvPr id="8" name="Straight Connector 4">
            <a:extLst>
              <a:ext uri="{FF2B5EF4-FFF2-40B4-BE49-F238E27FC236}">
                <a16:creationId xmlns:a16="http://schemas.microsoft.com/office/drawing/2014/main" id="{C028D83F-AA59-4505-836B-5448421D8860}"/>
              </a:ext>
            </a:extLst>
          </p:cNvPr>
          <p:cNvCxnSpPr>
            <a:cxnSpLocks/>
          </p:cNvCxnSpPr>
          <p:nvPr/>
        </p:nvCxnSpPr>
        <p:spPr>
          <a:xfrm>
            <a:off x="533400" y="762000"/>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3" descr="E:\Disc D\Knowledge Alliances\Logos\ICTTEX-Logo-v6.png">
            <a:extLst>
              <a:ext uri="{FF2B5EF4-FFF2-40B4-BE49-F238E27FC236}">
                <a16:creationId xmlns:a16="http://schemas.microsoft.com/office/drawing/2014/main" id="{F297913C-5505-4CB8-A986-6C730C548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120650"/>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Резултат с изображение за „co-funded by the erasmus+ programme of the european union logo“">
            <a:extLst>
              <a:ext uri="{FF2B5EF4-FFF2-40B4-BE49-F238E27FC236}">
                <a16:creationId xmlns:a16="http://schemas.microsoft.com/office/drawing/2014/main" id="{7606027A-2379-4875-90DC-70340D91CD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2743200" cy="53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9">
            <a:extLst>
              <a:ext uri="{FF2B5EF4-FFF2-40B4-BE49-F238E27FC236}">
                <a16:creationId xmlns:a16="http://schemas.microsoft.com/office/drawing/2014/main" id="{CAEE5A67-FB02-414E-9E52-89D60063C51D}"/>
              </a:ext>
            </a:extLst>
          </p:cNvPr>
          <p:cNvCxnSpPr>
            <a:cxnSpLocks/>
          </p:cNvCxnSpPr>
          <p:nvPr/>
        </p:nvCxnSpPr>
        <p:spPr>
          <a:xfrm>
            <a:off x="533400" y="6248400"/>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jdelijke aanduiding voor dianummer 1">
            <a:extLst>
              <a:ext uri="{FF2B5EF4-FFF2-40B4-BE49-F238E27FC236}">
                <a16:creationId xmlns:a16="http://schemas.microsoft.com/office/drawing/2014/main" id="{4F4901CA-B74E-4A24-BED4-1087F0001A7B}"/>
              </a:ext>
            </a:extLst>
          </p:cNvPr>
          <p:cNvSpPr>
            <a:spLocks noGrp="1"/>
          </p:cNvSpPr>
          <p:nvPr>
            <p:ph type="sldNum" sz="quarter" idx="12"/>
          </p:nvPr>
        </p:nvSpPr>
        <p:spPr>
          <a:xfrm>
            <a:off x="8915400" y="6356351"/>
            <a:ext cx="2844800" cy="365125"/>
          </a:xfrm>
        </p:spPr>
        <p:txBody>
          <a:bodyPr/>
          <a:lstStyle/>
          <a:p>
            <a:fld id="{C70E881D-A110-45C1-94FD-A162B8A7ADE9}" type="slidenum">
              <a:rPr lang="en-US" altLang="nl-BE" smtClean="0"/>
              <a:pPr/>
              <a:t>4</a:t>
            </a:fld>
            <a:endParaRPr lang="en-US" altLang="nl-BE" dirty="0"/>
          </a:p>
        </p:txBody>
      </p:sp>
      <p:sp>
        <p:nvSpPr>
          <p:cNvPr id="16" name="Fußzeilenplatzhalter 2"/>
          <p:cNvSpPr>
            <a:spLocks noGrp="1"/>
          </p:cNvSpPr>
          <p:nvPr>
            <p:ph type="ftr" sz="quarter" idx="11"/>
          </p:nvPr>
        </p:nvSpPr>
        <p:spPr>
          <a:xfrm>
            <a:off x="7393689" y="6366263"/>
            <a:ext cx="3860800" cy="365125"/>
          </a:xfrm>
        </p:spPr>
        <p:txBody>
          <a:bodyPr/>
          <a:lstStyle/>
          <a:p>
            <a:pPr>
              <a:defRPr/>
            </a:pPr>
            <a:r>
              <a:rPr lang="hr-HR" dirty="0" smtClean="0">
                <a:solidFill>
                  <a:srgbClr val="00B0F0"/>
                </a:solidFill>
              </a:rPr>
              <a:t>COURSE: QMS/EMS </a:t>
            </a:r>
            <a:r>
              <a:rPr lang="hr-HR" dirty="0" err="1">
                <a:solidFill>
                  <a:srgbClr val="00B0F0"/>
                </a:solidFill>
              </a:rPr>
              <a:t>Implementation</a:t>
            </a:r>
            <a:r>
              <a:rPr lang="hr-HR" dirty="0">
                <a:solidFill>
                  <a:srgbClr val="00B0F0"/>
                </a:solidFill>
              </a:rPr>
              <a:t> </a:t>
            </a:r>
            <a:r>
              <a:rPr lang="hr-HR" dirty="0" err="1">
                <a:solidFill>
                  <a:srgbClr val="00B0F0"/>
                </a:solidFill>
              </a:rPr>
              <a:t>and</a:t>
            </a:r>
            <a:r>
              <a:rPr lang="hr-HR" dirty="0">
                <a:solidFill>
                  <a:srgbClr val="00B0F0"/>
                </a:solidFill>
              </a:rPr>
              <a:t> </a:t>
            </a:r>
            <a:r>
              <a:rPr lang="hr-HR" dirty="0" err="1">
                <a:solidFill>
                  <a:srgbClr val="00B0F0"/>
                </a:solidFill>
              </a:rPr>
              <a:t>Control</a:t>
            </a:r>
            <a:endParaRPr lang="en-US" dirty="0"/>
          </a:p>
        </p:txBody>
      </p:sp>
      <p:sp>
        <p:nvSpPr>
          <p:cNvPr id="10" name="Rectangle 9"/>
          <p:cNvSpPr/>
          <p:nvPr/>
        </p:nvSpPr>
        <p:spPr>
          <a:xfrm>
            <a:off x="752475" y="1010550"/>
            <a:ext cx="2116285" cy="461665"/>
          </a:xfrm>
          <a:prstGeom prst="rect">
            <a:avLst/>
          </a:prstGeom>
        </p:spPr>
        <p:txBody>
          <a:bodyPr wrap="none">
            <a:spAutoFit/>
          </a:bodyPr>
          <a:lstStyle/>
          <a:p>
            <a:pPr algn="just">
              <a:spcAft>
                <a:spcPts val="0"/>
              </a:spcAft>
            </a:pPr>
            <a:r>
              <a:rPr lang="en-US" sz="2400" b="1" u="sng" dirty="0">
                <a:solidFill>
                  <a:schemeClr val="accent1">
                    <a:lumMod val="75000"/>
                  </a:schemeClr>
                </a:solidFill>
                <a:ea typeface="Calibri" panose="020F0502020204030204" pitchFamily="34" charset="0"/>
                <a:cs typeface="Arial" panose="020B0604020202020204" pitchFamily="34" charset="0"/>
              </a:rPr>
              <a:t>Lecture plan:</a:t>
            </a:r>
            <a:endParaRPr lang="hr-HR" sz="2400" dirty="0">
              <a:solidFill>
                <a:schemeClr val="accent1">
                  <a:lumMod val="75000"/>
                </a:schemeClr>
              </a:solidFill>
              <a:effectLst/>
              <a:ea typeface="Calibri" panose="020F0502020204030204" pitchFamily="34" charset="0"/>
              <a:cs typeface="Arial" panose="020B0604020202020204" pitchFamily="34" charset="0"/>
            </a:endParaRPr>
          </a:p>
        </p:txBody>
      </p:sp>
      <p:sp>
        <p:nvSpPr>
          <p:cNvPr id="7" name="Rectangle 6"/>
          <p:cNvSpPr/>
          <p:nvPr/>
        </p:nvSpPr>
        <p:spPr>
          <a:xfrm>
            <a:off x="1114608" y="1654438"/>
            <a:ext cx="9372600" cy="369332"/>
          </a:xfrm>
          <a:prstGeom prst="rect">
            <a:avLst/>
          </a:prstGeom>
        </p:spPr>
        <p:txBody>
          <a:bodyPr wrap="square">
            <a:spAutoFit/>
          </a:bodyPr>
          <a:lstStyle/>
          <a:p>
            <a:r>
              <a:rPr lang="hr-HR" b="1" dirty="0" err="1">
                <a:solidFill>
                  <a:srgbClr val="0070C0"/>
                </a:solidFill>
                <a:ea typeface="Calibri" panose="020F0502020204030204" pitchFamily="34" charset="0"/>
                <a:cs typeface="Arial" panose="020B0604020202020204" pitchFamily="34" charset="0"/>
              </a:rPr>
              <a:t>Certification</a:t>
            </a:r>
            <a:r>
              <a:rPr lang="hr-HR" b="1" dirty="0">
                <a:solidFill>
                  <a:srgbClr val="0070C0"/>
                </a:solidFill>
                <a:ea typeface="Calibri" panose="020F0502020204030204" pitchFamily="34" charset="0"/>
                <a:cs typeface="Arial" panose="020B0604020202020204" pitchFamily="34" charset="0"/>
              </a:rPr>
              <a:t> </a:t>
            </a:r>
            <a:r>
              <a:rPr lang="hr-HR" b="1" dirty="0" err="1" smtClean="0">
                <a:solidFill>
                  <a:srgbClr val="0070C0"/>
                </a:solidFill>
                <a:ea typeface="Calibri" panose="020F0502020204030204" pitchFamily="34" charset="0"/>
                <a:cs typeface="Arial" panose="020B0604020202020204" pitchFamily="34" charset="0"/>
              </a:rPr>
              <a:t>process</a:t>
            </a:r>
            <a:r>
              <a:rPr lang="hr-HR" b="1" dirty="0" smtClean="0">
                <a:solidFill>
                  <a:srgbClr val="0070C0"/>
                </a:solidFill>
                <a:ea typeface="Calibri" panose="020F0502020204030204" pitchFamily="34" charset="0"/>
                <a:cs typeface="Arial" panose="020B0604020202020204" pitchFamily="34" charset="0"/>
              </a:rPr>
              <a:t> for </a:t>
            </a:r>
            <a:r>
              <a:rPr lang="hr-HR" b="1" dirty="0">
                <a:solidFill>
                  <a:srgbClr val="0070C0"/>
                </a:solidFill>
                <a:ea typeface="Calibri" panose="020F0502020204030204" pitchFamily="34" charset="0"/>
                <a:cs typeface="Arial" panose="020B0604020202020204" pitchFamily="34" charset="0"/>
              </a:rPr>
              <a:t>c</a:t>
            </a:r>
            <a:r>
              <a:rPr lang="en-US" b="1" dirty="0" err="1">
                <a:solidFill>
                  <a:srgbClr val="0070C0"/>
                </a:solidFill>
                <a:ea typeface="Calibri" panose="020F0502020204030204" pitchFamily="34" charset="0"/>
                <a:cs typeface="Arial" panose="020B0604020202020204" pitchFamily="34" charset="0"/>
              </a:rPr>
              <a:t>onfirmation</a:t>
            </a:r>
            <a:r>
              <a:rPr lang="en-US" b="1" dirty="0">
                <a:solidFill>
                  <a:srgbClr val="0070C0"/>
                </a:solidFill>
                <a:ea typeface="Calibri" panose="020F0502020204030204" pitchFamily="34" charset="0"/>
                <a:cs typeface="Arial" panose="020B0604020202020204" pitchFamily="34" charset="0"/>
              </a:rPr>
              <a:t> of compliance with requirements of ISO 14001 </a:t>
            </a:r>
            <a:endParaRPr lang="hr-HR" dirty="0">
              <a:solidFill>
                <a:srgbClr val="0070C0"/>
              </a:solidFill>
              <a:cs typeface="Arial" panose="020B0604020202020204" pitchFamily="34" charset="0"/>
            </a:endParaRPr>
          </a:p>
        </p:txBody>
      </p:sp>
      <p:pic>
        <p:nvPicPr>
          <p:cNvPr id="4" name="Picture 3"/>
          <p:cNvPicPr>
            <a:picLocks noChangeAspect="1"/>
          </p:cNvPicPr>
          <p:nvPr/>
        </p:nvPicPr>
        <p:blipFill>
          <a:blip r:embed="rId5"/>
          <a:stretch>
            <a:fillRect/>
          </a:stretch>
        </p:blipFill>
        <p:spPr>
          <a:xfrm>
            <a:off x="6477000" y="2355141"/>
            <a:ext cx="2231026" cy="2267402"/>
          </a:xfrm>
          <a:prstGeom prst="rect">
            <a:avLst/>
          </a:prstGeom>
        </p:spPr>
      </p:pic>
      <p:pic>
        <p:nvPicPr>
          <p:cNvPr id="5" name="Picture 4"/>
          <p:cNvPicPr>
            <a:picLocks noChangeAspect="1"/>
          </p:cNvPicPr>
          <p:nvPr/>
        </p:nvPicPr>
        <p:blipFill>
          <a:blip r:embed="rId6"/>
          <a:stretch>
            <a:fillRect/>
          </a:stretch>
        </p:blipFill>
        <p:spPr>
          <a:xfrm>
            <a:off x="8884722" y="3733800"/>
            <a:ext cx="2223309" cy="2056705"/>
          </a:xfrm>
          <a:prstGeom prst="rect">
            <a:avLst/>
          </a:prstGeom>
        </p:spPr>
      </p:pic>
      <p:sp>
        <p:nvSpPr>
          <p:cNvPr id="17" name="Rectangle 16"/>
          <p:cNvSpPr/>
          <p:nvPr/>
        </p:nvSpPr>
        <p:spPr>
          <a:xfrm>
            <a:off x="1127308" y="2355141"/>
            <a:ext cx="5044892" cy="2877711"/>
          </a:xfrm>
          <a:prstGeom prst="rect">
            <a:avLst/>
          </a:prstGeom>
        </p:spPr>
        <p:txBody>
          <a:bodyPr wrap="square">
            <a:spAutoFit/>
          </a:bodyPr>
          <a:lstStyle/>
          <a:p>
            <a:pPr marL="0" indent="0">
              <a:buNone/>
            </a:pPr>
            <a:r>
              <a:rPr lang="hr-HR" sz="1600" b="1" u="sng" dirty="0" err="1">
                <a:solidFill>
                  <a:srgbClr val="C00000"/>
                </a:solidFill>
                <a:cs typeface="Arial" panose="020B0604020202020204" pitchFamily="34" charset="0"/>
              </a:rPr>
              <a:t>Certification</a:t>
            </a:r>
            <a:r>
              <a:rPr lang="hr-HR" sz="1600" b="1" u="sng" dirty="0">
                <a:solidFill>
                  <a:srgbClr val="C00000"/>
                </a:solidFill>
                <a:cs typeface="Arial" panose="020B0604020202020204" pitchFamily="34" charset="0"/>
              </a:rPr>
              <a:t> of </a:t>
            </a:r>
            <a:r>
              <a:rPr lang="hr-HR" sz="1600" b="1" u="sng" dirty="0" smtClean="0">
                <a:solidFill>
                  <a:srgbClr val="C00000"/>
                </a:solidFill>
                <a:cs typeface="Arial" panose="020B0604020202020204" pitchFamily="34" charset="0"/>
              </a:rPr>
              <a:t>EMS</a:t>
            </a:r>
          </a:p>
          <a:p>
            <a:pPr marL="0" indent="0">
              <a:buNone/>
            </a:pPr>
            <a:endParaRPr lang="hr-HR" sz="1600" b="1" u="sng" dirty="0">
              <a:solidFill>
                <a:srgbClr val="C00000"/>
              </a:solidFill>
              <a:cs typeface="Arial" panose="020B0604020202020204" pitchFamily="34" charset="0"/>
            </a:endParaRPr>
          </a:p>
          <a:p>
            <a:pPr>
              <a:buFont typeface="Symbol" panose="05050102010706020507" pitchFamily="18" charset="2"/>
              <a:buChar char="®"/>
            </a:pPr>
            <a:r>
              <a:rPr lang="hr-HR" sz="1600" dirty="0">
                <a:cs typeface="Arial" panose="020B0604020202020204" pitchFamily="34" charset="0"/>
              </a:rPr>
              <a:t>  </a:t>
            </a:r>
            <a:r>
              <a:rPr lang="en-US" sz="1600" dirty="0">
                <a:cs typeface="Arial" panose="020B0604020202020204" pitchFamily="34" charset="0"/>
              </a:rPr>
              <a:t>Confirmation of compliance </a:t>
            </a:r>
            <a:r>
              <a:rPr lang="en-US" sz="1600" dirty="0" smtClean="0">
                <a:cs typeface="Arial" panose="020B0604020202020204" pitchFamily="34" charset="0"/>
              </a:rPr>
              <a:t>with</a:t>
            </a:r>
            <a:r>
              <a:rPr lang="hr-HR" sz="1600" dirty="0" smtClean="0">
                <a:cs typeface="Arial" panose="020B0604020202020204" pitchFamily="34" charset="0"/>
              </a:rPr>
              <a:t> </a:t>
            </a:r>
            <a:r>
              <a:rPr lang="en-US" sz="1600" dirty="0" smtClean="0">
                <a:cs typeface="Arial" panose="020B0604020202020204" pitchFamily="34" charset="0"/>
              </a:rPr>
              <a:t>requirements </a:t>
            </a:r>
            <a:r>
              <a:rPr lang="en-US" sz="1600" dirty="0">
                <a:cs typeface="Arial" panose="020B0604020202020204" pitchFamily="34" charset="0"/>
              </a:rPr>
              <a:t>of ISO 14001</a:t>
            </a:r>
            <a:endParaRPr lang="hr-HR" sz="1600" dirty="0">
              <a:cs typeface="Arial" panose="020B0604020202020204" pitchFamily="34" charset="0"/>
            </a:endParaRPr>
          </a:p>
          <a:p>
            <a:pPr>
              <a:buFont typeface="Symbol" panose="05050102010706020507" pitchFamily="18" charset="2"/>
              <a:buChar char="®"/>
            </a:pPr>
            <a:r>
              <a:rPr lang="hr-HR" sz="1600" dirty="0">
                <a:cs typeface="Arial" panose="020B0604020202020204" pitchFamily="34" charset="0"/>
              </a:rPr>
              <a:t> </a:t>
            </a:r>
            <a:r>
              <a:rPr lang="en-US" sz="1600" dirty="0">
                <a:cs typeface="Arial" panose="020B0604020202020204" pitchFamily="34" charset="0"/>
              </a:rPr>
              <a:t>certificate of conformity</a:t>
            </a:r>
            <a:endParaRPr lang="hr-HR" sz="1600" dirty="0">
              <a:cs typeface="Arial" panose="020B0604020202020204" pitchFamily="34" charset="0"/>
            </a:endParaRPr>
          </a:p>
          <a:p>
            <a:pPr>
              <a:buFont typeface="Symbol" panose="05050102010706020507" pitchFamily="18" charset="2"/>
              <a:buChar char="®"/>
            </a:pPr>
            <a:r>
              <a:rPr lang="hr-HR" sz="1600" dirty="0">
                <a:cs typeface="Arial" panose="020B0604020202020204" pitchFamily="34" charset="0"/>
              </a:rPr>
              <a:t> </a:t>
            </a:r>
            <a:r>
              <a:rPr lang="en-US" sz="1600" dirty="0">
                <a:cs typeface="Arial" panose="020B0604020202020204" pitchFamily="34" charset="0"/>
              </a:rPr>
              <a:t>logo</a:t>
            </a:r>
            <a:r>
              <a:rPr lang="hr-HR" sz="1600" dirty="0">
                <a:solidFill>
                  <a:schemeClr val="accent2">
                    <a:lumMod val="75000"/>
                  </a:schemeClr>
                </a:solidFill>
                <a:cs typeface="Arial" panose="020B0604020202020204" pitchFamily="34" charset="0"/>
              </a:rPr>
              <a:t> </a:t>
            </a:r>
          </a:p>
          <a:p>
            <a:pPr>
              <a:buFont typeface="Symbol" panose="05050102010706020507" pitchFamily="18" charset="2"/>
              <a:buChar char="®"/>
            </a:pPr>
            <a:endParaRPr lang="hr-HR" sz="1600" b="1" i="1" dirty="0">
              <a:solidFill>
                <a:schemeClr val="accent2">
                  <a:lumMod val="75000"/>
                </a:schemeClr>
              </a:solidFill>
              <a:cs typeface="Arial" panose="020B0604020202020204" pitchFamily="34" charset="0"/>
            </a:endParaRPr>
          </a:p>
          <a:p>
            <a:pPr>
              <a:spcAft>
                <a:spcPts val="600"/>
              </a:spcAft>
              <a:buFont typeface="Wingdings" pitchFamily="2" charset="2"/>
              <a:buChar char="§"/>
            </a:pPr>
            <a:r>
              <a:rPr lang="hr-HR" sz="1600" dirty="0" smtClean="0">
                <a:cs typeface="Arial" panose="020B0604020202020204" pitchFamily="34" charset="0"/>
              </a:rPr>
              <a:t> According </a:t>
            </a:r>
            <a:r>
              <a:rPr lang="hr-HR" sz="1600" dirty="0">
                <a:cs typeface="Arial" panose="020B0604020202020204" pitchFamily="34" charset="0"/>
              </a:rPr>
              <a:t>to </a:t>
            </a:r>
            <a:r>
              <a:rPr lang="hr-HR" sz="1600" dirty="0" smtClean="0">
                <a:solidFill>
                  <a:srgbClr val="00B0F0"/>
                </a:solidFill>
                <a:cs typeface="Arial" panose="020B0604020202020204" pitchFamily="34" charset="0"/>
              </a:rPr>
              <a:t>ISO </a:t>
            </a:r>
            <a:r>
              <a:rPr lang="hr-HR" sz="1600" dirty="0">
                <a:solidFill>
                  <a:srgbClr val="00B0F0"/>
                </a:solidFill>
                <a:cs typeface="Arial" panose="020B0604020202020204" pitchFamily="34" charset="0"/>
              </a:rPr>
              <a:t>19011:2018 </a:t>
            </a:r>
            <a:r>
              <a:rPr lang="hr-HR" sz="1600" dirty="0">
                <a:cs typeface="Arial" panose="020B0604020202020204" pitchFamily="34" charset="0"/>
              </a:rPr>
              <a:t>(</a:t>
            </a:r>
            <a:r>
              <a:rPr lang="en-US" sz="1600" dirty="0">
                <a:cs typeface="Arial" panose="020B0604020202020204" pitchFamily="34" charset="0"/>
              </a:rPr>
              <a:t>Guidelines for auditing management systems</a:t>
            </a:r>
            <a:r>
              <a:rPr lang="hr-HR" sz="1600" dirty="0">
                <a:cs typeface="Arial" panose="020B0604020202020204" pitchFamily="34" charset="0"/>
              </a:rPr>
              <a:t>)</a:t>
            </a:r>
            <a:endParaRPr lang="hr-HR" sz="1600" dirty="0">
              <a:solidFill>
                <a:srgbClr val="00B0F0"/>
              </a:solidFill>
              <a:cs typeface="Arial" panose="020B0604020202020204" pitchFamily="34" charset="0"/>
            </a:endParaRPr>
          </a:p>
          <a:p>
            <a:pPr>
              <a:spcAft>
                <a:spcPts val="600"/>
              </a:spcAft>
              <a:buFont typeface="Wingdings" pitchFamily="2" charset="2"/>
              <a:buChar char="§"/>
            </a:pPr>
            <a:r>
              <a:rPr lang="hr-HR" sz="1600" dirty="0" smtClean="0">
                <a:cs typeface="Arial" panose="020B0604020202020204" pitchFamily="34" charset="0"/>
              </a:rPr>
              <a:t> </a:t>
            </a:r>
            <a:r>
              <a:rPr lang="en-US" sz="1600" dirty="0" smtClean="0">
                <a:cs typeface="Arial" panose="020B0604020202020204" pitchFamily="34" charset="0"/>
              </a:rPr>
              <a:t>Instructions </a:t>
            </a:r>
            <a:r>
              <a:rPr lang="en-US" sz="1600" dirty="0">
                <a:cs typeface="Arial" panose="020B0604020202020204" pitchFamily="34" charset="0"/>
              </a:rPr>
              <a:t>for an independent assessment / audit system</a:t>
            </a:r>
            <a:r>
              <a:rPr lang="hr-HR" sz="1600" dirty="0">
                <a:cs typeface="Arial" panose="020B0604020202020204" pitchFamily="34" charset="0"/>
              </a:rPr>
              <a:t> </a:t>
            </a:r>
            <a:r>
              <a:rPr lang="en-US" sz="1600" dirty="0">
                <a:cs typeface="Arial" panose="020B0604020202020204" pitchFamily="34" charset="0"/>
              </a:rPr>
              <a:t>quality management and / or the </a:t>
            </a:r>
            <a:r>
              <a:rPr lang="en-US" sz="1600" dirty="0" smtClean="0">
                <a:cs typeface="Arial" panose="020B0604020202020204" pitchFamily="34" charset="0"/>
              </a:rPr>
              <a:t>environment</a:t>
            </a:r>
            <a:endParaRPr lang="hr-HR" sz="1600" dirty="0">
              <a:cs typeface="Arial" panose="020B0604020202020204" pitchFamily="34" charset="0"/>
            </a:endParaRPr>
          </a:p>
        </p:txBody>
      </p:sp>
    </p:spTree>
    <p:extLst>
      <p:ext uri="{BB962C8B-B14F-4D97-AF65-F5344CB8AC3E}">
        <p14:creationId xmlns:p14="http://schemas.microsoft.com/office/powerpoint/2010/main" val="4116652163"/>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AutoShape 2" descr="Резултат с изображение за logo erasmus + knowledge alliances">
            <a:extLst>
              <a:ext uri="{FF2B5EF4-FFF2-40B4-BE49-F238E27FC236}">
                <a16:creationId xmlns:a16="http://schemas.microsoft.com/office/drawing/2014/main" id="{FADA364A-FA7F-47F3-9D2B-68B5B5E277EA}"/>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cxnSp>
        <p:nvCxnSpPr>
          <p:cNvPr id="8" name="Straight Connector 4">
            <a:extLst>
              <a:ext uri="{FF2B5EF4-FFF2-40B4-BE49-F238E27FC236}">
                <a16:creationId xmlns:a16="http://schemas.microsoft.com/office/drawing/2014/main" id="{C028D83F-AA59-4505-836B-5448421D8860}"/>
              </a:ext>
            </a:extLst>
          </p:cNvPr>
          <p:cNvCxnSpPr>
            <a:cxnSpLocks/>
          </p:cNvCxnSpPr>
          <p:nvPr/>
        </p:nvCxnSpPr>
        <p:spPr>
          <a:xfrm>
            <a:off x="533400" y="762000"/>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3" descr="E:\Disc D\Knowledge Alliances\Logos\ICTTEX-Logo-v6.png">
            <a:extLst>
              <a:ext uri="{FF2B5EF4-FFF2-40B4-BE49-F238E27FC236}">
                <a16:creationId xmlns:a16="http://schemas.microsoft.com/office/drawing/2014/main" id="{F297913C-5505-4CB8-A986-6C730C548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120650"/>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Резултат с изображение за „co-funded by the erasmus+ programme of the european union logo“">
            <a:extLst>
              <a:ext uri="{FF2B5EF4-FFF2-40B4-BE49-F238E27FC236}">
                <a16:creationId xmlns:a16="http://schemas.microsoft.com/office/drawing/2014/main" id="{7606027A-2379-4875-90DC-70340D91CD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2743200" cy="53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9">
            <a:extLst>
              <a:ext uri="{FF2B5EF4-FFF2-40B4-BE49-F238E27FC236}">
                <a16:creationId xmlns:a16="http://schemas.microsoft.com/office/drawing/2014/main" id="{CAEE5A67-FB02-414E-9E52-89D60063C51D}"/>
              </a:ext>
            </a:extLst>
          </p:cNvPr>
          <p:cNvCxnSpPr>
            <a:cxnSpLocks/>
          </p:cNvCxnSpPr>
          <p:nvPr/>
        </p:nvCxnSpPr>
        <p:spPr>
          <a:xfrm>
            <a:off x="533400" y="6248400"/>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jdelijke aanduiding voor dianummer 1">
            <a:extLst>
              <a:ext uri="{FF2B5EF4-FFF2-40B4-BE49-F238E27FC236}">
                <a16:creationId xmlns:a16="http://schemas.microsoft.com/office/drawing/2014/main" id="{4F4901CA-B74E-4A24-BED4-1087F0001A7B}"/>
              </a:ext>
            </a:extLst>
          </p:cNvPr>
          <p:cNvSpPr>
            <a:spLocks noGrp="1"/>
          </p:cNvSpPr>
          <p:nvPr>
            <p:ph type="sldNum" sz="quarter" idx="12"/>
          </p:nvPr>
        </p:nvSpPr>
        <p:spPr>
          <a:xfrm>
            <a:off x="8915400" y="6356351"/>
            <a:ext cx="2844800" cy="365125"/>
          </a:xfrm>
        </p:spPr>
        <p:txBody>
          <a:bodyPr/>
          <a:lstStyle/>
          <a:p>
            <a:fld id="{C70E881D-A110-45C1-94FD-A162B8A7ADE9}" type="slidenum">
              <a:rPr lang="en-US" altLang="nl-BE" smtClean="0"/>
              <a:pPr/>
              <a:t>5</a:t>
            </a:fld>
            <a:endParaRPr lang="en-US" altLang="nl-BE" dirty="0"/>
          </a:p>
        </p:txBody>
      </p:sp>
      <p:sp>
        <p:nvSpPr>
          <p:cNvPr id="16" name="Fußzeilenplatzhalter 2"/>
          <p:cNvSpPr>
            <a:spLocks noGrp="1"/>
          </p:cNvSpPr>
          <p:nvPr>
            <p:ph type="ftr" sz="quarter" idx="11"/>
          </p:nvPr>
        </p:nvSpPr>
        <p:spPr>
          <a:xfrm>
            <a:off x="7393689" y="6366263"/>
            <a:ext cx="3860800" cy="365125"/>
          </a:xfrm>
        </p:spPr>
        <p:txBody>
          <a:bodyPr/>
          <a:lstStyle/>
          <a:p>
            <a:pPr>
              <a:defRPr/>
            </a:pPr>
            <a:r>
              <a:rPr lang="hr-HR" dirty="0" smtClean="0">
                <a:solidFill>
                  <a:srgbClr val="00B0F0"/>
                </a:solidFill>
              </a:rPr>
              <a:t>COURSE: QMS/EMS </a:t>
            </a:r>
            <a:r>
              <a:rPr lang="hr-HR" dirty="0" err="1">
                <a:solidFill>
                  <a:srgbClr val="00B0F0"/>
                </a:solidFill>
              </a:rPr>
              <a:t>Implementation</a:t>
            </a:r>
            <a:r>
              <a:rPr lang="hr-HR" dirty="0">
                <a:solidFill>
                  <a:srgbClr val="00B0F0"/>
                </a:solidFill>
              </a:rPr>
              <a:t> </a:t>
            </a:r>
            <a:r>
              <a:rPr lang="hr-HR" dirty="0" err="1">
                <a:solidFill>
                  <a:srgbClr val="00B0F0"/>
                </a:solidFill>
              </a:rPr>
              <a:t>and</a:t>
            </a:r>
            <a:r>
              <a:rPr lang="hr-HR" dirty="0">
                <a:solidFill>
                  <a:srgbClr val="00B0F0"/>
                </a:solidFill>
              </a:rPr>
              <a:t> </a:t>
            </a:r>
            <a:r>
              <a:rPr lang="hr-HR" dirty="0" err="1">
                <a:solidFill>
                  <a:srgbClr val="00B0F0"/>
                </a:solidFill>
              </a:rPr>
              <a:t>Control</a:t>
            </a:r>
            <a:endParaRPr lang="en-US" dirty="0"/>
          </a:p>
        </p:txBody>
      </p:sp>
      <p:sp>
        <p:nvSpPr>
          <p:cNvPr id="10" name="Rectangle 9"/>
          <p:cNvSpPr/>
          <p:nvPr/>
        </p:nvSpPr>
        <p:spPr>
          <a:xfrm>
            <a:off x="752475" y="1010550"/>
            <a:ext cx="2116285" cy="461665"/>
          </a:xfrm>
          <a:prstGeom prst="rect">
            <a:avLst/>
          </a:prstGeom>
        </p:spPr>
        <p:txBody>
          <a:bodyPr wrap="none">
            <a:spAutoFit/>
          </a:bodyPr>
          <a:lstStyle/>
          <a:p>
            <a:pPr algn="just">
              <a:spcAft>
                <a:spcPts val="0"/>
              </a:spcAft>
            </a:pPr>
            <a:r>
              <a:rPr lang="en-US" sz="2400" b="1" u="sng" dirty="0">
                <a:solidFill>
                  <a:schemeClr val="accent1">
                    <a:lumMod val="75000"/>
                  </a:schemeClr>
                </a:solidFill>
                <a:ea typeface="Calibri" panose="020F0502020204030204" pitchFamily="34" charset="0"/>
                <a:cs typeface="Arial" panose="020B0604020202020204" pitchFamily="34" charset="0"/>
              </a:rPr>
              <a:t>Lecture plan:</a:t>
            </a:r>
            <a:endParaRPr lang="hr-HR" sz="2400" dirty="0">
              <a:solidFill>
                <a:schemeClr val="accent1">
                  <a:lumMod val="75000"/>
                </a:schemeClr>
              </a:solidFill>
              <a:effectLst/>
              <a:ea typeface="Calibri" panose="020F0502020204030204" pitchFamily="34" charset="0"/>
              <a:cs typeface="Arial" panose="020B0604020202020204" pitchFamily="34" charset="0"/>
            </a:endParaRPr>
          </a:p>
        </p:txBody>
      </p:sp>
      <p:sp>
        <p:nvSpPr>
          <p:cNvPr id="13" name="Rectangle 12"/>
          <p:cNvSpPr/>
          <p:nvPr/>
        </p:nvSpPr>
        <p:spPr>
          <a:xfrm>
            <a:off x="3585268" y="1362401"/>
            <a:ext cx="5441767" cy="369332"/>
          </a:xfrm>
          <a:prstGeom prst="rect">
            <a:avLst/>
          </a:prstGeom>
        </p:spPr>
        <p:txBody>
          <a:bodyPr wrap="square">
            <a:spAutoFit/>
          </a:bodyPr>
          <a:lstStyle/>
          <a:p>
            <a:pPr marL="0" indent="0">
              <a:buNone/>
            </a:pPr>
            <a:r>
              <a:rPr lang="hr-HR" b="1" u="sng" dirty="0" err="1">
                <a:solidFill>
                  <a:srgbClr val="C00000"/>
                </a:solidFill>
                <a:cs typeface="Times New Roman" pitchFamily="18" charset="0"/>
              </a:rPr>
              <a:t>Certification</a:t>
            </a:r>
            <a:r>
              <a:rPr lang="hr-HR" b="1" u="sng" dirty="0">
                <a:solidFill>
                  <a:srgbClr val="C00000"/>
                </a:solidFill>
                <a:cs typeface="Times New Roman" pitchFamily="18" charset="0"/>
              </a:rPr>
              <a:t> of </a:t>
            </a:r>
            <a:r>
              <a:rPr lang="hr-HR" b="1" u="sng" dirty="0" smtClean="0">
                <a:solidFill>
                  <a:srgbClr val="C00000"/>
                </a:solidFill>
                <a:cs typeface="Times New Roman" pitchFamily="18" charset="0"/>
              </a:rPr>
              <a:t>EMS - </a:t>
            </a:r>
            <a:r>
              <a:rPr lang="hr-HR" b="1" u="sng" dirty="0" err="1" smtClean="0">
                <a:solidFill>
                  <a:srgbClr val="C00000"/>
                </a:solidFill>
                <a:cs typeface="Times New Roman" pitchFamily="18" charset="0"/>
              </a:rPr>
              <a:t>examples</a:t>
            </a:r>
            <a:endParaRPr lang="hr-HR" b="1" u="sng" dirty="0">
              <a:solidFill>
                <a:srgbClr val="C00000"/>
              </a:solidFill>
              <a:cs typeface="Times New Roman" pitchFamily="18" charset="0"/>
            </a:endParaRPr>
          </a:p>
        </p:txBody>
      </p:sp>
      <p:pic>
        <p:nvPicPr>
          <p:cNvPr id="5122" name="Picture 2" descr="See the source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1901" y="1912248"/>
            <a:ext cx="2948718" cy="431102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See the source image"/>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2438400" y="1912248"/>
            <a:ext cx="3017937"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7117971"/>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AutoShape 2" descr="Резултат с изображение за logo erasmus + knowledge alliances">
            <a:extLst>
              <a:ext uri="{FF2B5EF4-FFF2-40B4-BE49-F238E27FC236}">
                <a16:creationId xmlns:a16="http://schemas.microsoft.com/office/drawing/2014/main" id="{FADA364A-FA7F-47F3-9D2B-68B5B5E277EA}"/>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cxnSp>
        <p:nvCxnSpPr>
          <p:cNvPr id="8" name="Straight Connector 4">
            <a:extLst>
              <a:ext uri="{FF2B5EF4-FFF2-40B4-BE49-F238E27FC236}">
                <a16:creationId xmlns:a16="http://schemas.microsoft.com/office/drawing/2014/main" id="{C028D83F-AA59-4505-836B-5448421D8860}"/>
              </a:ext>
            </a:extLst>
          </p:cNvPr>
          <p:cNvCxnSpPr>
            <a:cxnSpLocks/>
          </p:cNvCxnSpPr>
          <p:nvPr/>
        </p:nvCxnSpPr>
        <p:spPr>
          <a:xfrm>
            <a:off x="533400" y="762000"/>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3" descr="E:\Disc D\Knowledge Alliances\Logos\ICTTEX-Logo-v6.png">
            <a:extLst>
              <a:ext uri="{FF2B5EF4-FFF2-40B4-BE49-F238E27FC236}">
                <a16:creationId xmlns:a16="http://schemas.microsoft.com/office/drawing/2014/main" id="{F297913C-5505-4CB8-A986-6C730C548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120650"/>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Резултат с изображение за „co-funded by the erasmus+ programme of the european union logo“">
            <a:extLst>
              <a:ext uri="{FF2B5EF4-FFF2-40B4-BE49-F238E27FC236}">
                <a16:creationId xmlns:a16="http://schemas.microsoft.com/office/drawing/2014/main" id="{7606027A-2379-4875-90DC-70340D91CD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2743200" cy="53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9">
            <a:extLst>
              <a:ext uri="{FF2B5EF4-FFF2-40B4-BE49-F238E27FC236}">
                <a16:creationId xmlns:a16="http://schemas.microsoft.com/office/drawing/2014/main" id="{CAEE5A67-FB02-414E-9E52-89D60063C51D}"/>
              </a:ext>
            </a:extLst>
          </p:cNvPr>
          <p:cNvCxnSpPr>
            <a:cxnSpLocks/>
          </p:cNvCxnSpPr>
          <p:nvPr/>
        </p:nvCxnSpPr>
        <p:spPr>
          <a:xfrm>
            <a:off x="533400" y="6248400"/>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jdelijke aanduiding voor dianummer 1">
            <a:extLst>
              <a:ext uri="{FF2B5EF4-FFF2-40B4-BE49-F238E27FC236}">
                <a16:creationId xmlns:a16="http://schemas.microsoft.com/office/drawing/2014/main" id="{4F4901CA-B74E-4A24-BED4-1087F0001A7B}"/>
              </a:ext>
            </a:extLst>
          </p:cNvPr>
          <p:cNvSpPr>
            <a:spLocks noGrp="1"/>
          </p:cNvSpPr>
          <p:nvPr>
            <p:ph type="sldNum" sz="quarter" idx="12"/>
          </p:nvPr>
        </p:nvSpPr>
        <p:spPr>
          <a:xfrm>
            <a:off x="8915400" y="6356351"/>
            <a:ext cx="2844800" cy="365125"/>
          </a:xfrm>
        </p:spPr>
        <p:txBody>
          <a:bodyPr/>
          <a:lstStyle/>
          <a:p>
            <a:fld id="{C70E881D-A110-45C1-94FD-A162B8A7ADE9}" type="slidenum">
              <a:rPr lang="en-US" altLang="nl-BE" smtClean="0"/>
              <a:pPr/>
              <a:t>6</a:t>
            </a:fld>
            <a:endParaRPr lang="en-US" altLang="nl-BE" dirty="0"/>
          </a:p>
        </p:txBody>
      </p:sp>
      <p:sp>
        <p:nvSpPr>
          <p:cNvPr id="16" name="Fußzeilenplatzhalter 2"/>
          <p:cNvSpPr>
            <a:spLocks noGrp="1"/>
          </p:cNvSpPr>
          <p:nvPr>
            <p:ph type="ftr" sz="quarter" idx="11"/>
          </p:nvPr>
        </p:nvSpPr>
        <p:spPr>
          <a:xfrm>
            <a:off x="7393689" y="6366263"/>
            <a:ext cx="3860800" cy="365125"/>
          </a:xfrm>
        </p:spPr>
        <p:txBody>
          <a:bodyPr/>
          <a:lstStyle/>
          <a:p>
            <a:pPr>
              <a:defRPr/>
            </a:pPr>
            <a:r>
              <a:rPr lang="hr-HR" dirty="0" smtClean="0">
                <a:solidFill>
                  <a:srgbClr val="00B0F0"/>
                </a:solidFill>
              </a:rPr>
              <a:t>COURSE: QMS/EMS </a:t>
            </a:r>
            <a:r>
              <a:rPr lang="hr-HR" dirty="0" err="1">
                <a:solidFill>
                  <a:srgbClr val="00B0F0"/>
                </a:solidFill>
              </a:rPr>
              <a:t>Implementation</a:t>
            </a:r>
            <a:r>
              <a:rPr lang="hr-HR" dirty="0">
                <a:solidFill>
                  <a:srgbClr val="00B0F0"/>
                </a:solidFill>
              </a:rPr>
              <a:t> </a:t>
            </a:r>
            <a:r>
              <a:rPr lang="hr-HR" dirty="0" err="1">
                <a:solidFill>
                  <a:srgbClr val="00B0F0"/>
                </a:solidFill>
              </a:rPr>
              <a:t>and</a:t>
            </a:r>
            <a:r>
              <a:rPr lang="hr-HR" dirty="0">
                <a:solidFill>
                  <a:srgbClr val="00B0F0"/>
                </a:solidFill>
              </a:rPr>
              <a:t> </a:t>
            </a:r>
            <a:r>
              <a:rPr lang="hr-HR" dirty="0" err="1">
                <a:solidFill>
                  <a:srgbClr val="00B0F0"/>
                </a:solidFill>
              </a:rPr>
              <a:t>Control</a:t>
            </a:r>
            <a:endParaRPr lang="en-US" dirty="0"/>
          </a:p>
        </p:txBody>
      </p:sp>
      <p:sp>
        <p:nvSpPr>
          <p:cNvPr id="10" name="Rectangle 9"/>
          <p:cNvSpPr/>
          <p:nvPr/>
        </p:nvSpPr>
        <p:spPr>
          <a:xfrm>
            <a:off x="752475" y="1010550"/>
            <a:ext cx="2116285" cy="461665"/>
          </a:xfrm>
          <a:prstGeom prst="rect">
            <a:avLst/>
          </a:prstGeom>
        </p:spPr>
        <p:txBody>
          <a:bodyPr wrap="none">
            <a:spAutoFit/>
          </a:bodyPr>
          <a:lstStyle/>
          <a:p>
            <a:pPr algn="just">
              <a:spcAft>
                <a:spcPts val="0"/>
              </a:spcAft>
            </a:pPr>
            <a:r>
              <a:rPr lang="en-US" sz="2400" b="1" u="sng" dirty="0">
                <a:solidFill>
                  <a:schemeClr val="accent1">
                    <a:lumMod val="75000"/>
                  </a:schemeClr>
                </a:solidFill>
                <a:ea typeface="Calibri" panose="020F0502020204030204" pitchFamily="34" charset="0"/>
                <a:cs typeface="Arial" panose="020B0604020202020204" pitchFamily="34" charset="0"/>
              </a:rPr>
              <a:t>Lecture plan:</a:t>
            </a:r>
            <a:endParaRPr lang="hr-HR" sz="2400" dirty="0">
              <a:solidFill>
                <a:schemeClr val="accent1">
                  <a:lumMod val="75000"/>
                </a:schemeClr>
              </a:solidFill>
              <a:effectLst/>
              <a:ea typeface="Calibri" panose="020F0502020204030204" pitchFamily="34" charset="0"/>
              <a:cs typeface="Arial" panose="020B0604020202020204" pitchFamily="34" charset="0"/>
            </a:endParaRPr>
          </a:p>
        </p:txBody>
      </p:sp>
      <p:sp>
        <p:nvSpPr>
          <p:cNvPr id="3" name="Rectangle 2"/>
          <p:cNvSpPr/>
          <p:nvPr/>
        </p:nvSpPr>
        <p:spPr>
          <a:xfrm>
            <a:off x="2667000" y="1720764"/>
            <a:ext cx="4715778" cy="369332"/>
          </a:xfrm>
          <a:prstGeom prst="rect">
            <a:avLst/>
          </a:prstGeom>
        </p:spPr>
        <p:txBody>
          <a:bodyPr wrap="none">
            <a:spAutoFit/>
          </a:bodyPr>
          <a:lstStyle/>
          <a:p>
            <a:r>
              <a:rPr lang="hr-HR" b="1" dirty="0">
                <a:solidFill>
                  <a:srgbClr val="0070C0"/>
                </a:solidFill>
                <a:ea typeface="Calibri" panose="020F0502020204030204" pitchFamily="34" charset="0"/>
                <a:cs typeface="Arial" panose="020B0604020202020204" pitchFamily="34" charset="0"/>
              </a:rPr>
              <a:t>C</a:t>
            </a:r>
            <a:r>
              <a:rPr lang="en-US" b="1" dirty="0" err="1">
                <a:solidFill>
                  <a:srgbClr val="0070C0"/>
                </a:solidFill>
                <a:ea typeface="Calibri" panose="020F0502020204030204" pitchFamily="34" charset="0"/>
                <a:cs typeface="Arial" panose="020B0604020202020204" pitchFamily="34" charset="0"/>
              </a:rPr>
              <a:t>oncept</a:t>
            </a:r>
            <a:r>
              <a:rPr lang="en-US" b="1" dirty="0">
                <a:solidFill>
                  <a:srgbClr val="0070C0"/>
                </a:solidFill>
                <a:ea typeface="Calibri" panose="020F0502020204030204" pitchFamily="34" charset="0"/>
                <a:cs typeface="Arial" panose="020B0604020202020204" pitchFamily="34" charset="0"/>
              </a:rPr>
              <a:t> of Life Cycle Assessment (LCA) </a:t>
            </a:r>
            <a:endParaRPr lang="hr-HR" dirty="0">
              <a:solidFill>
                <a:srgbClr val="0070C0"/>
              </a:solidFill>
              <a:cs typeface="Arial" panose="020B0604020202020204" pitchFamily="34" charset="0"/>
            </a:endParaRPr>
          </a:p>
        </p:txBody>
      </p:sp>
      <p:sp>
        <p:nvSpPr>
          <p:cNvPr id="4" name="Rectangle 1"/>
          <p:cNvSpPr>
            <a:spLocks noChangeArrowheads="1"/>
          </p:cNvSpPr>
          <p:nvPr/>
        </p:nvSpPr>
        <p:spPr bwMode="auto">
          <a:xfrm>
            <a:off x="762000" y="2317869"/>
            <a:ext cx="4724400" cy="2262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285750" marR="0" lvl="0" indent="-28575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Identify</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the</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elements</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of LCA,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their</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relationship</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and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impact</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on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the</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environment</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and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the</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ecological</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properties</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of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products</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a:t>
            </a:r>
          </a:p>
          <a:p>
            <a:pPr marL="285750" marR="0" lvl="0" indent="-28575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endPar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endParaRPr>
          </a:p>
          <a:p>
            <a:pPr marL="285750" marR="0" lvl="0" indent="-28575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Standards</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supporting</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the</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analysis</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of</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LCA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from</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the</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ISO 14000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series</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and</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their</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importance</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a:t>
            </a:r>
            <a:r>
              <a:rPr kumimoji="0" lang="hr-HR" altLang="sr-Latn-RS" sz="1600" b="0" i="0" u="none" strike="noStrike" cap="none" normalizeH="0" baseline="0" dirty="0" smtClean="0">
                <a:ln>
                  <a:noFill/>
                </a:ln>
                <a:solidFill>
                  <a:schemeClr val="tx1"/>
                </a:solidFill>
                <a:effectLst/>
                <a:cs typeface="Arial" panose="020B0604020202020204" pitchFamily="34" charset="0"/>
              </a:rPr>
              <a:t> </a:t>
            </a:r>
          </a:p>
        </p:txBody>
      </p:sp>
      <p:pic>
        <p:nvPicPr>
          <p:cNvPr id="5" name="Picture 4"/>
          <p:cNvPicPr>
            <a:picLocks noChangeAspect="1"/>
          </p:cNvPicPr>
          <p:nvPr/>
        </p:nvPicPr>
        <p:blipFill>
          <a:blip r:embed="rId5">
            <a:lum bright="-20000" contrast="40000"/>
          </a:blip>
          <a:stretch>
            <a:fillRect/>
          </a:stretch>
        </p:blipFill>
        <p:spPr>
          <a:xfrm>
            <a:off x="6324600" y="2221027"/>
            <a:ext cx="4734464" cy="3444216"/>
          </a:xfrm>
          <a:prstGeom prst="rect">
            <a:avLst/>
          </a:prstGeom>
        </p:spPr>
      </p:pic>
    </p:spTree>
    <p:extLst>
      <p:ext uri="{BB962C8B-B14F-4D97-AF65-F5344CB8AC3E}">
        <p14:creationId xmlns:p14="http://schemas.microsoft.com/office/powerpoint/2010/main" val="3224845190"/>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a:extLst>
              <a:ext uri="{FF2B5EF4-FFF2-40B4-BE49-F238E27FC236}">
                <a16:creationId xmlns:a16="http://schemas.microsoft.com/office/drawing/2014/main" id="{F3BB608E-1756-4DCC-A177-EB48C5575780}"/>
              </a:ext>
            </a:extLst>
          </p:cNvPr>
          <p:cNvSpPr>
            <a:spLocks noGrp="1"/>
          </p:cNvSpPr>
          <p:nvPr>
            <p:ph idx="1"/>
          </p:nvPr>
        </p:nvSpPr>
        <p:spPr>
          <a:xfrm>
            <a:off x="609600" y="1052513"/>
            <a:ext cx="7629525" cy="3529012"/>
          </a:xfrm>
        </p:spPr>
        <p:txBody>
          <a:bodyPr/>
          <a:lstStyle/>
          <a:p>
            <a:pPr marL="0" indent="0">
              <a:spcBef>
                <a:spcPct val="0"/>
              </a:spcBef>
              <a:buNone/>
            </a:pPr>
            <a:r>
              <a:rPr lang="en-US" altLang="nl-BE" sz="2000" b="1" dirty="0" smtClean="0">
                <a:latin typeface="Corbel" panose="020B0503020204020204" pitchFamily="34" charset="0"/>
              </a:rPr>
              <a:t>Coordinator</a:t>
            </a:r>
            <a:r>
              <a:rPr lang="hr-HR" altLang="nl-BE" sz="2000" b="1" dirty="0" smtClean="0">
                <a:latin typeface="Corbel" panose="020B0503020204020204" pitchFamily="34" charset="0"/>
              </a:rPr>
              <a:t> </a:t>
            </a:r>
            <a:r>
              <a:rPr lang="hr-HR" altLang="nl-BE" sz="2000" b="1" dirty="0" err="1" smtClean="0">
                <a:latin typeface="Corbel" panose="020B0503020204020204" pitchFamily="34" charset="0"/>
              </a:rPr>
              <a:t>of</a:t>
            </a:r>
            <a:r>
              <a:rPr lang="hr-HR" altLang="nl-BE" sz="2000" b="1" dirty="0" smtClean="0">
                <a:latin typeface="Corbel" panose="020B0503020204020204" pitchFamily="34" charset="0"/>
              </a:rPr>
              <a:t> </a:t>
            </a:r>
            <a:r>
              <a:rPr lang="hr-HR" altLang="nl-BE" sz="2000" b="1" dirty="0" err="1" smtClean="0">
                <a:latin typeface="Corbel" panose="020B0503020204020204" pitchFamily="34" charset="0"/>
              </a:rPr>
              <a:t>project</a:t>
            </a:r>
            <a:r>
              <a:rPr lang="en-US" altLang="nl-BE" sz="2000" b="1" dirty="0" smtClean="0">
                <a:latin typeface="Corbel" panose="020B0503020204020204" pitchFamily="34" charset="0"/>
              </a:rPr>
              <a:t>: </a:t>
            </a:r>
            <a:endParaRPr lang="en-US" altLang="nl-BE" sz="2000" b="1" dirty="0">
              <a:latin typeface="Corbel" panose="020B0503020204020204" pitchFamily="34" charset="0"/>
            </a:endParaRPr>
          </a:p>
          <a:p>
            <a:pPr marL="0" indent="0">
              <a:spcBef>
                <a:spcPct val="0"/>
              </a:spcBef>
              <a:buNone/>
            </a:pPr>
            <a:r>
              <a:rPr lang="en-US" altLang="nl-BE" sz="2000" dirty="0">
                <a:latin typeface="Corbel" panose="020B0503020204020204" pitchFamily="34" charset="0"/>
              </a:rPr>
              <a:t>Technical University of Sofia</a:t>
            </a:r>
            <a:endParaRPr lang="bg-BG" altLang="nl-BE" sz="2000" dirty="0">
              <a:latin typeface="Corbel" panose="020B0503020204020204" pitchFamily="34" charset="0"/>
            </a:endParaRPr>
          </a:p>
          <a:p>
            <a:pPr marL="0" indent="0">
              <a:spcBef>
                <a:spcPct val="0"/>
              </a:spcBef>
              <a:buNone/>
            </a:pPr>
            <a:r>
              <a:rPr lang="en-US" altLang="nl-BE" sz="2000" dirty="0">
                <a:latin typeface="Corbel" panose="020B0503020204020204" pitchFamily="34" charset="0"/>
              </a:rPr>
              <a:t>Department of Textile Engineering</a:t>
            </a:r>
          </a:p>
          <a:p>
            <a:pPr marL="0" indent="0">
              <a:spcBef>
                <a:spcPct val="0"/>
              </a:spcBef>
              <a:buNone/>
            </a:pPr>
            <a:endParaRPr lang="en-US" altLang="nl-BE" sz="2000" dirty="0">
              <a:latin typeface="Corbel" panose="020B0503020204020204" pitchFamily="34" charset="0"/>
            </a:endParaRPr>
          </a:p>
          <a:p>
            <a:pPr marL="0" indent="0">
              <a:spcBef>
                <a:spcPct val="0"/>
              </a:spcBef>
              <a:buNone/>
            </a:pPr>
            <a:r>
              <a:rPr lang="en-US" altLang="nl-BE" sz="2000" b="1" dirty="0">
                <a:latin typeface="Corbel" panose="020B0503020204020204" pitchFamily="34" charset="0"/>
              </a:rPr>
              <a:t>Project Manager of ICT-TEX:</a:t>
            </a:r>
          </a:p>
          <a:p>
            <a:pPr marL="0" indent="0">
              <a:spcBef>
                <a:spcPct val="0"/>
              </a:spcBef>
              <a:buNone/>
            </a:pPr>
            <a:r>
              <a:rPr lang="en-US" altLang="nl-BE" sz="2000" dirty="0">
                <a:latin typeface="Corbel" panose="020B0503020204020204" pitchFamily="34" charset="0"/>
              </a:rPr>
              <a:t>Prof. Dr. </a:t>
            </a:r>
            <a:r>
              <a:rPr lang="hr-HR" altLang="nl-BE" sz="2000" dirty="0" smtClean="0">
                <a:latin typeface="Corbel" panose="020B0503020204020204" pitchFamily="34" charset="0"/>
              </a:rPr>
              <a:t>Angel Terziev</a:t>
            </a:r>
            <a:endParaRPr lang="bg-BG" altLang="nl-BE" sz="2000" dirty="0">
              <a:latin typeface="Corbel" panose="020B0503020204020204" pitchFamily="34" charset="0"/>
            </a:endParaRPr>
          </a:p>
          <a:p>
            <a:pPr marL="0" indent="0">
              <a:spcBef>
                <a:spcPct val="0"/>
              </a:spcBef>
              <a:buNone/>
            </a:pPr>
            <a:r>
              <a:rPr lang="bg-BG" altLang="nl-BE" sz="2000" b="1" dirty="0">
                <a:latin typeface="Corbel" panose="020B0503020204020204" pitchFamily="34" charset="0"/>
              </a:rPr>
              <a:t>е-</a:t>
            </a:r>
            <a:r>
              <a:rPr lang="en-US" altLang="nl-BE" sz="2000" b="1" dirty="0">
                <a:latin typeface="Corbel" panose="020B0503020204020204" pitchFamily="34" charset="0"/>
              </a:rPr>
              <a:t>mail</a:t>
            </a:r>
            <a:r>
              <a:rPr lang="en-US" altLang="nl-BE" sz="2000" dirty="0">
                <a:latin typeface="Corbel" panose="020B0503020204020204" pitchFamily="34" charset="0"/>
              </a:rPr>
              <a:t>: </a:t>
            </a:r>
            <a:r>
              <a:rPr lang="hr-HR" altLang="nl-BE" sz="2000" dirty="0" smtClean="0">
                <a:latin typeface="Corbel" panose="020B0503020204020204" pitchFamily="34" charset="0"/>
              </a:rPr>
              <a:t>aterziev</a:t>
            </a:r>
            <a:r>
              <a:rPr lang="en-US" altLang="nl-BE" sz="2000" dirty="0" smtClean="0">
                <a:latin typeface="Corbel" panose="020B0503020204020204" pitchFamily="34" charset="0"/>
              </a:rPr>
              <a:t>@tu-sofia.bg</a:t>
            </a:r>
            <a:endParaRPr lang="en-US" altLang="nl-BE" sz="2000" dirty="0">
              <a:latin typeface="Corbel" panose="020B0503020204020204" pitchFamily="34" charset="0"/>
            </a:endParaRPr>
          </a:p>
          <a:p>
            <a:pPr marL="0" indent="0">
              <a:spcBef>
                <a:spcPct val="0"/>
              </a:spcBef>
              <a:buNone/>
            </a:pPr>
            <a:endParaRPr lang="en-US" altLang="nl-BE" sz="2000" dirty="0">
              <a:latin typeface="Corbel" panose="020B0503020204020204" pitchFamily="34" charset="0"/>
            </a:endParaRPr>
          </a:p>
          <a:p>
            <a:pPr marL="0" indent="0">
              <a:spcBef>
                <a:spcPct val="0"/>
              </a:spcBef>
              <a:buNone/>
            </a:pPr>
            <a:r>
              <a:rPr lang="en-US" altLang="nl-BE" sz="2000" b="1" dirty="0">
                <a:latin typeface="Corbel" panose="020B0503020204020204" pitchFamily="34" charset="0"/>
              </a:rPr>
              <a:t>Web-site</a:t>
            </a:r>
            <a:r>
              <a:rPr lang="en-US" altLang="nl-BE" sz="2000" dirty="0">
                <a:latin typeface="Corbel" panose="020B0503020204020204" pitchFamily="34" charset="0"/>
              </a:rPr>
              <a:t>: </a:t>
            </a:r>
            <a:r>
              <a:rPr lang="en-US" altLang="nl-BE" sz="2000" dirty="0">
                <a:latin typeface="Corbel" panose="020B0503020204020204" pitchFamily="34" charset="0"/>
                <a:hlinkClick r:id="rId3"/>
              </a:rPr>
              <a:t>ICT-TEX.eu</a:t>
            </a:r>
            <a:endParaRPr lang="en-US" altLang="nl-BE" sz="2000" dirty="0">
              <a:latin typeface="Corbel" panose="020B0503020204020204" pitchFamily="34" charset="0"/>
            </a:endParaRPr>
          </a:p>
        </p:txBody>
      </p:sp>
      <p:sp>
        <p:nvSpPr>
          <p:cNvPr id="8" name="Title 1">
            <a:extLst>
              <a:ext uri="{FF2B5EF4-FFF2-40B4-BE49-F238E27FC236}">
                <a16:creationId xmlns:a16="http://schemas.microsoft.com/office/drawing/2014/main" id="{D69E7582-0BEE-4287-9C64-8A9EBE6EE9B2}"/>
              </a:ext>
            </a:extLst>
          </p:cNvPr>
          <p:cNvSpPr txBox="1">
            <a:spLocks/>
          </p:cNvSpPr>
          <p:nvPr/>
        </p:nvSpPr>
        <p:spPr>
          <a:xfrm>
            <a:off x="609600" y="188913"/>
            <a:ext cx="7497763" cy="863600"/>
          </a:xfrm>
          <a:prstGeom prst="rect">
            <a:avLst/>
          </a:prstGeom>
        </p:spPr>
        <p:txBody>
          <a:bodyPr anchor="ctr"/>
          <a:lstStyle>
            <a:lvl1pPr algn="l" rtl="0" eaLnBrk="1" latinLnBrk="0" hangingPunct="1">
              <a:spcBef>
                <a:spcPct val="0"/>
              </a:spcBef>
              <a:buNone/>
              <a:defRPr kumimoji="0" sz="36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defRPr/>
            </a:pPr>
            <a:r>
              <a:rPr lang="en-US" sz="2800" dirty="0"/>
              <a:t>CONTACTS</a:t>
            </a:r>
            <a:endParaRPr lang="en-GB" sz="2800" dirty="0"/>
          </a:p>
        </p:txBody>
      </p:sp>
      <p:pic>
        <p:nvPicPr>
          <p:cNvPr id="4100" name="Picture 2" descr="E:\Disc D\Knowledge Alliances\Logos\ICTTEX-Logo-v7.png">
            <a:extLst>
              <a:ext uri="{FF2B5EF4-FFF2-40B4-BE49-F238E27FC236}">
                <a16:creationId xmlns:a16="http://schemas.microsoft.com/office/drawing/2014/main" id="{5A815851-DA92-44C5-AFDB-5C8CA2B0A3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13126"/>
          <a:stretch>
            <a:fillRect/>
          </a:stretch>
        </p:blipFill>
        <p:spPr bwMode="auto">
          <a:xfrm>
            <a:off x="9601200" y="4749800"/>
            <a:ext cx="17526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2" descr="Резултат с изображение за „co-funded by the erasmus+ programme of the european union logo“">
            <a:extLst>
              <a:ext uri="{FF2B5EF4-FFF2-40B4-BE49-F238E27FC236}">
                <a16:creationId xmlns:a16="http://schemas.microsoft.com/office/drawing/2014/main" id="{00143FAC-02AE-465E-B457-B39A6F6737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2" r="12125" b="4472"/>
          <a:stretch>
            <a:fillRect/>
          </a:stretch>
        </p:blipFill>
        <p:spPr bwMode="auto">
          <a:xfrm>
            <a:off x="655638" y="4749801"/>
            <a:ext cx="45624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1EAC3B31-68F6-4246-A680-9E4D2E0DC4D5}"/>
              </a:ext>
            </a:extLst>
          </p:cNvPr>
          <p:cNvSpPr txBox="1">
            <a:spLocks/>
          </p:cNvSpPr>
          <p:nvPr/>
        </p:nvSpPr>
        <p:spPr>
          <a:xfrm>
            <a:off x="762000" y="6092826"/>
            <a:ext cx="10744200" cy="720725"/>
          </a:xfrm>
          <a:prstGeom prst="rect">
            <a:avLst/>
          </a:prstGeom>
        </p:spPr>
        <p:txBody>
          <a:bodyPr anchor="ct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defRPr/>
            </a:pPr>
            <a:r>
              <a:rPr lang="en-US" sz="1200" i="1" dirty="0">
                <a:effectLst/>
                <a:latin typeface="Corbel" pitchFamily="34" charset="0"/>
              </a:rPr>
              <a:t>The information and views set out in this publication are those of the authors and do not necessarily reflect the official opinion of the European Union. Neither the European Union institutions and bodies nor any person acting on their behalf may be held responsible for the use which may be made of the information contained therein.</a:t>
            </a:r>
            <a:endParaRPr lang="en-GB" sz="1200" b="1" dirty="0">
              <a:effectLst/>
              <a:latin typeface="Corbel" pitchFamily="34" charset="0"/>
            </a:endParaRPr>
          </a:p>
        </p:txBody>
      </p:sp>
      <p:sp>
        <p:nvSpPr>
          <p:cNvPr id="3" name="Tijdelijke aanduiding voor dianummer 2">
            <a:extLst>
              <a:ext uri="{FF2B5EF4-FFF2-40B4-BE49-F238E27FC236}">
                <a16:creationId xmlns:a16="http://schemas.microsoft.com/office/drawing/2014/main" id="{1F51AA90-FE91-475E-B550-A8C6B44955C9}"/>
              </a:ext>
            </a:extLst>
          </p:cNvPr>
          <p:cNvSpPr>
            <a:spLocks noGrp="1"/>
          </p:cNvSpPr>
          <p:nvPr>
            <p:ph type="sldNum" sz="quarter" idx="12"/>
          </p:nvPr>
        </p:nvSpPr>
        <p:spPr>
          <a:xfrm>
            <a:off x="9118600" y="6356351"/>
            <a:ext cx="2844800" cy="365125"/>
          </a:xfrm>
        </p:spPr>
        <p:txBody>
          <a:bodyPr/>
          <a:lstStyle/>
          <a:p>
            <a:fld id="{6951D2FB-88C3-45F7-AC29-D72D84E730B7}" type="slidenum">
              <a:rPr lang="en-US" altLang="nl-BE" smtClean="0"/>
              <a:pPr/>
              <a:t>7</a:t>
            </a:fld>
            <a:endParaRPr lang="en-US" altLang="nl-BE"/>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6CBF4A20FDBE94BB2087CCEE57117D1" ma:contentTypeVersion="9" ma:contentTypeDescription="Een nieuw document maken." ma:contentTypeScope="" ma:versionID="5dd6a44b89b9ae2c981b545abc192322">
  <xsd:schema xmlns:xsd="http://www.w3.org/2001/XMLSchema" xmlns:xs="http://www.w3.org/2001/XMLSchema" xmlns:p="http://schemas.microsoft.com/office/2006/metadata/properties" xmlns:ns2="ebd4f370-f316-4e65-85b0-192adfc4043b" targetNamespace="http://schemas.microsoft.com/office/2006/metadata/properties" ma:root="true" ma:fieldsID="a8b0e74eb6801307757d16970d5e6708" ns2:_="">
    <xsd:import namespace="ebd4f370-f316-4e65-85b0-192adfc4043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d4f370-f316-4e65-85b0-192adfc404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53D7DA3-E4D4-4A33-B156-13331C8EF9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d4f370-f316-4e65-85b0-192adfc404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928BDEC-D02F-401C-AB92-3CC016360D45}">
  <ds:schemaRefs>
    <ds:schemaRef ds:uri="http://schemas.microsoft.com/sharepoint/v3/contenttype/forms"/>
  </ds:schemaRefs>
</ds:datastoreItem>
</file>

<file path=customXml/itemProps3.xml><?xml version="1.0" encoding="utf-8"?>
<ds:datastoreItem xmlns:ds="http://schemas.openxmlformats.org/officeDocument/2006/customXml" ds:itemID="{CC3BCB10-CB49-41F9-A005-741CB69E8389}">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ebd4f370-f316-4e65-85b0-192adfc4043b"/>
    <ds:schemaRef ds:uri="http://schemas.microsoft.com/office/2006/documentManagement/typ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11581</TotalTime>
  <Words>386</Words>
  <Application>Microsoft Office PowerPoint</Application>
  <PresentationFormat>Widescreen</PresentationFormat>
  <Paragraphs>58</Paragraphs>
  <Slides>7</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Corbel</vt:lpstr>
      <vt:lpstr>Symbol</vt:lpstr>
      <vt:lpstr>Times New Roman</vt:lpstr>
      <vt:lpstr>Wingdings</vt:lpstr>
      <vt:lpstr>Office Theme</vt:lpstr>
      <vt:lpstr>QMS/EMS Implementation and Control</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R.Atanasova</dc:creator>
  <cp:lastModifiedBy>TTF</cp:lastModifiedBy>
  <cp:revision>372</cp:revision>
  <dcterms:created xsi:type="dcterms:W3CDTF">2006-08-16T00:00:00Z</dcterms:created>
  <dcterms:modified xsi:type="dcterms:W3CDTF">2022-03-24T14:08:04Z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0x010100A6CBF4A20FDBE94BB2087CCEE57117D1</vt:lpwstr>
  </property>
</Properties>
</file>