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358" r:id="rId2"/>
    <p:sldId id="363" r:id="rId3"/>
    <p:sldId id="389" r:id="rId4"/>
    <p:sldId id="401" r:id="rId5"/>
    <p:sldId id="402" r:id="rId6"/>
    <p:sldId id="403" r:id="rId7"/>
    <p:sldId id="405" r:id="rId8"/>
    <p:sldId id="404" r:id="rId9"/>
    <p:sldId id="400" r:id="rId10"/>
    <p:sldId id="399" r:id="rId11"/>
    <p:sldId id="398" r:id="rId12"/>
    <p:sldId id="397" r:id="rId13"/>
    <p:sldId id="396" r:id="rId14"/>
    <p:sldId id="395" r:id="rId15"/>
    <p:sldId id="406" r:id="rId16"/>
    <p:sldId id="394" r:id="rId17"/>
    <p:sldId id="393" r:id="rId18"/>
    <p:sldId id="392" r:id="rId19"/>
    <p:sldId id="391" r:id="rId20"/>
    <p:sldId id="390" r:id="rId21"/>
    <p:sldId id="323" r:id="rId22"/>
    <p:sldId id="361"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82789" autoAdjust="0"/>
  </p:normalViewPr>
  <p:slideViewPr>
    <p:cSldViewPr>
      <p:cViewPr varScale="1">
        <p:scale>
          <a:sx n="67" d="100"/>
          <a:sy n="67" d="100"/>
        </p:scale>
        <p:origin x="123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5B4F1-EF33-4DD6-9B4E-C4E2B4E6345B}" type="datetimeFigureOut">
              <a:rPr lang="bg-BG" smtClean="0"/>
              <a:t>18.6.2021 г.</a:t>
            </a:fld>
            <a:endParaRPr lang="bg-BG"/>
          </a:p>
        </p:txBody>
      </p:sp>
      <p:sp>
        <p:nvSpPr>
          <p:cNvPr id="4" name="Контейнер за изображение на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3452F-BDF9-47C0-81B1-E8BF1EA1E662}" type="slidenum">
              <a:rPr lang="bg-BG" smtClean="0"/>
              <a:t>‹#›</a:t>
            </a:fld>
            <a:endParaRPr lang="bg-BG"/>
          </a:p>
        </p:txBody>
      </p:sp>
    </p:spTree>
    <p:extLst>
      <p:ext uri="{BB962C8B-B14F-4D97-AF65-F5344CB8AC3E}">
        <p14:creationId xmlns:p14="http://schemas.microsoft.com/office/powerpoint/2010/main" val="301847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lvl="1"/>
            <a:r>
              <a:rPr lang="en-US" dirty="0"/>
              <a:t>1. Know who you are. State your target consumer, the retailers that will sell your product, your breakeven point, and how you’ll do your sales. </a:t>
            </a:r>
          </a:p>
          <a:p>
            <a:pPr lvl="1"/>
            <a:r>
              <a:rPr lang="en-US" dirty="0"/>
              <a:t>2. How will you develop the line? Find factories? Go into production? </a:t>
            </a:r>
          </a:p>
          <a:p>
            <a:pPr lvl="1"/>
            <a:r>
              <a:rPr lang="en-US" dirty="0"/>
              <a:t>3. Why should anyone buy your line? </a:t>
            </a:r>
          </a:p>
          <a:p>
            <a:pPr lvl="1"/>
            <a:r>
              <a:rPr lang="en-US" dirty="0"/>
              <a:t>4. Who your target market is? </a:t>
            </a:r>
          </a:p>
          <a:p>
            <a:pPr lvl="1"/>
            <a:r>
              <a:rPr lang="en-US" dirty="0"/>
              <a:t>5. What are your price points? Who will you “hang with”? </a:t>
            </a:r>
          </a:p>
          <a:p>
            <a:pPr lvl="1"/>
            <a:r>
              <a:rPr lang="en-US" dirty="0"/>
              <a:t>6. What retailers fit your market? </a:t>
            </a:r>
          </a:p>
          <a:p>
            <a:pPr lvl="1"/>
            <a:r>
              <a:rPr lang="en-US" dirty="0"/>
              <a:t>7. What is your niche?</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2</a:t>
            </a:fld>
            <a:endParaRPr lang="bg-BG"/>
          </a:p>
        </p:txBody>
      </p:sp>
    </p:spTree>
    <p:extLst>
      <p:ext uri="{BB962C8B-B14F-4D97-AF65-F5344CB8AC3E}">
        <p14:creationId xmlns:p14="http://schemas.microsoft.com/office/powerpoint/2010/main" val="836519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Times New Roman" panose="02020603050405020304" pitchFamily="18" charset="0"/>
                <a:cs typeface="Arial" panose="020B0604020202020204" pitchFamily="34" charset="0"/>
              </a:rPr>
              <a:t>For example: if you plan to make knits garment (T-Shirts, Polo ), you would not try to make woven products (Shirts, Trousers) at the same time.</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4</a:t>
            </a:fld>
            <a:endParaRPr lang="bg-BG"/>
          </a:p>
        </p:txBody>
      </p:sp>
    </p:spTree>
    <p:extLst>
      <p:ext uri="{BB962C8B-B14F-4D97-AF65-F5344CB8AC3E}">
        <p14:creationId xmlns:p14="http://schemas.microsoft.com/office/powerpoint/2010/main" val="1191660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In apparel Manufacturing, “Production capacity” is one of the most important criteria used for vendor selection by the buyers. It is because; the production time of an order is directly proportional to the vendor’s production capacity.</a:t>
            </a:r>
          </a:p>
          <a:p>
            <a:r>
              <a:rPr lang="en-US" dirty="0"/>
              <a:t>The capacity of a factory is primarily expressed in terms of total machines factory have. Secondly, how much pieces the factory produces on daily for the specific products? In general, total numbers of machines in a factory mostly remains the same for a period. But factory may produce various types of the product during the season. According to the product (style) category, machine requirement may change and daily average production in each style may vary. So to be specific during booking orders, a planner should know exactly how much capacity he or she needed to procure the order in a given time period.</a:t>
            </a:r>
            <a:endParaRPr lang="bg-BG" dirty="0"/>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7</a:t>
            </a:fld>
            <a:endParaRPr lang="bg-BG"/>
          </a:p>
        </p:txBody>
      </p:sp>
    </p:spTree>
    <p:extLst>
      <p:ext uri="{BB962C8B-B14F-4D97-AF65-F5344CB8AC3E}">
        <p14:creationId xmlns:p14="http://schemas.microsoft.com/office/powerpoint/2010/main" val="126400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lvl="1" indent="0" algn="just">
              <a:spcBef>
                <a:spcPts val="0"/>
              </a:spcBef>
              <a:buNone/>
            </a:pPr>
            <a:r>
              <a:rPr lang="en-US" sz="1200" dirty="0">
                <a:latin typeface="Arial" panose="020B0604020202020204" pitchFamily="34" charset="0"/>
                <a:cs typeface="Arial" panose="020B0604020202020204" pitchFamily="34" charset="0"/>
              </a:rPr>
              <a:t>If you are planning to start a business in textile printing or production, you should begin to look for the vendors supplying the raw materials needed for that purpose. You should start contacting manufacturers and vendors to decide the type of fabric you would like to carry. You need to maintain caution when purchasing high-quality fabrics or a wide variety of them. If you want you can also check up on some unique fabrics outlets or local artisans specializing in hand dying fabrics or weaving textiles. Such types of fabrics will add value to your regular offerings.</a:t>
            </a:r>
          </a:p>
          <a:p>
            <a:pPr marL="0" lvl="1" indent="0" algn="just">
              <a:spcBef>
                <a:spcPts val="0"/>
              </a:spcBef>
              <a:buNone/>
            </a:pPr>
            <a:endParaRPr lang="en-US" sz="1200" dirty="0">
              <a:latin typeface="Arial" panose="020B0604020202020204" pitchFamily="34" charset="0"/>
              <a:cs typeface="Arial" panose="020B0604020202020204" pitchFamily="34" charset="0"/>
            </a:endParaRP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14</a:t>
            </a:fld>
            <a:endParaRPr lang="bg-BG"/>
          </a:p>
        </p:txBody>
      </p:sp>
    </p:spTree>
    <p:extLst>
      <p:ext uri="{BB962C8B-B14F-4D97-AF65-F5344CB8AC3E}">
        <p14:creationId xmlns:p14="http://schemas.microsoft.com/office/powerpoint/2010/main" val="2686888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You need to let people know about the new business you are going to start or have already started. Spread the word to as many prospective buyers as possible. You can expect a good start to your business if more people are already aware of it beforehand. Social media marketing and online marketing are some of the most powerful tools these days. You can effectively reach out to a large number of target buyers by using these tools. Signing up for Twitter or creating a new page on Facebook can get you started along these lines.</a:t>
            </a:r>
            <a:endParaRPr lang="en-GB" sz="1200" dirty="0">
              <a:latin typeface="Arial" panose="020B0604020202020204" pitchFamily="34" charset="0"/>
              <a:cs typeface="Arial" panose="020B0604020202020204" pitchFamily="34" charset="0"/>
            </a:endParaRP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16</a:t>
            </a:fld>
            <a:endParaRPr lang="bg-BG"/>
          </a:p>
        </p:txBody>
      </p:sp>
    </p:spTree>
    <p:extLst>
      <p:ext uri="{BB962C8B-B14F-4D97-AF65-F5344CB8AC3E}">
        <p14:creationId xmlns:p14="http://schemas.microsoft.com/office/powerpoint/2010/main" val="3736429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You need to let people know about the new business you are going to start or have already started. Spread the word to as many prospective buyers as possible. You can expect a good start to your business if more people are already aware of it beforehand. Social media marketing and online marketing are some of the most powerful tools these days. You can effectively reach out to a large number of target buyers by using these tools. Signing up for Twitter or creating a new page on Facebook can get you started along these lines.</a:t>
            </a:r>
            <a:endParaRPr lang="en-GB" sz="1200" dirty="0">
              <a:latin typeface="Arial" panose="020B0604020202020204" pitchFamily="34" charset="0"/>
              <a:cs typeface="Arial" panose="020B0604020202020204" pitchFamily="34" charset="0"/>
            </a:endParaRP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17</a:t>
            </a:fld>
            <a:endParaRPr lang="bg-BG"/>
          </a:p>
        </p:txBody>
      </p:sp>
    </p:spTree>
    <p:extLst>
      <p:ext uri="{BB962C8B-B14F-4D97-AF65-F5344CB8AC3E}">
        <p14:creationId xmlns:p14="http://schemas.microsoft.com/office/powerpoint/2010/main" val="3331332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 mentor is someone who has been there before. They are experienced, successful, and can provide critical guidance to help you make an informed decision with your business.</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19</a:t>
            </a:fld>
            <a:endParaRPr lang="bg-BG"/>
          </a:p>
        </p:txBody>
      </p:sp>
    </p:spTree>
    <p:extLst>
      <p:ext uri="{BB962C8B-B14F-4D97-AF65-F5344CB8AC3E}">
        <p14:creationId xmlns:p14="http://schemas.microsoft.com/office/powerpoint/2010/main" val="2630502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 mentor is someone who has been there before. They are experienced, successful, and can provide critical guidance to help you make an informed decision with your business.</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20</a:t>
            </a:fld>
            <a:endParaRPr lang="bg-BG"/>
          </a:p>
        </p:txBody>
      </p:sp>
    </p:spTree>
    <p:extLst>
      <p:ext uri="{BB962C8B-B14F-4D97-AF65-F5344CB8AC3E}">
        <p14:creationId xmlns:p14="http://schemas.microsoft.com/office/powerpoint/2010/main" val="3773413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ict-tex.eu/"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22.xml"/><Relationship Id="rId4" Type="http://schemas.openxmlformats.org/officeDocument/2006/relationships/slide" Target="../slides/sl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093156"/>
            <a:ext cx="10363200" cy="1470025"/>
          </a:xfrm>
        </p:spPr>
        <p:txBody>
          <a:bodyPr/>
          <a:lstStyle>
            <a:lvl1pPr>
              <a:defRPr/>
            </a:lvl1pPr>
          </a:lstStyle>
          <a:p>
            <a:r>
              <a:rPr lang="en-US" dirty="0"/>
              <a:t>Course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23BF5E7F-302F-4947-996B-69017E1D9063}"/>
              </a:ext>
            </a:extLst>
          </p:cNvPr>
          <p:cNvSpPr txBox="1">
            <a:spLocks/>
          </p:cNvSpPr>
          <p:nvPr userDrawn="1"/>
        </p:nvSpPr>
        <p:spPr>
          <a:xfrm>
            <a:off x="767080" y="5567472"/>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10" name="Title 1">
            <a:extLst>
              <a:ext uri="{FF2B5EF4-FFF2-40B4-BE49-F238E27FC236}">
                <a16:creationId xmlns:a16="http://schemas.microsoft.com/office/drawing/2014/main" id="{231586BF-CD81-4676-A1F4-FFD2A83A12E6}"/>
              </a:ext>
            </a:extLst>
          </p:cNvPr>
          <p:cNvSpPr txBox="1">
            <a:spLocks/>
          </p:cNvSpPr>
          <p:nvPr userDrawn="1"/>
        </p:nvSpPr>
        <p:spPr bwMode="auto">
          <a:xfrm>
            <a:off x="640081" y="3738798"/>
            <a:ext cx="1097279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kern="1200">
                <a:solidFill>
                  <a:srgbClr val="0064F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defRPr/>
            </a:pPr>
            <a:r>
              <a:rPr lang="en-US" sz="1600" dirty="0">
                <a:latin typeface="+mn-lt"/>
              </a:rPr>
              <a:t>The course is developed under Erasmus+ Program </a:t>
            </a:r>
            <a:r>
              <a:rPr lang="en-US" sz="1600" dirty="0">
                <a:solidFill>
                  <a:srgbClr val="000000"/>
                </a:solidFill>
                <a:latin typeface="+mn-lt"/>
              </a:rPr>
              <a:t>Key Action 2: </a:t>
            </a:r>
            <a:br>
              <a:rPr lang="en-US" sz="1600" dirty="0">
                <a:solidFill>
                  <a:srgbClr val="000000"/>
                </a:solidFill>
                <a:latin typeface="+mn-lt"/>
              </a:rPr>
            </a:br>
            <a:r>
              <a:rPr lang="en-US" sz="1600" dirty="0">
                <a:solidFill>
                  <a:srgbClr val="000000"/>
                </a:solidFill>
                <a:latin typeface="+mn-lt"/>
              </a:rPr>
              <a:t>Cooperation for innovation and the exchange of good practices </a:t>
            </a:r>
            <a:r>
              <a:rPr lang="en-US" sz="1600" dirty="0">
                <a:latin typeface="+mn-lt"/>
              </a:rPr>
              <a:t>Knowledge Alliance</a:t>
            </a:r>
            <a:endParaRPr lang="bg-BG" sz="1600" dirty="0">
              <a:latin typeface="+mn-lt"/>
            </a:endParaRPr>
          </a:p>
        </p:txBody>
      </p:sp>
      <p:sp>
        <p:nvSpPr>
          <p:cNvPr id="11" name="Rectangle 16">
            <a:extLst>
              <a:ext uri="{FF2B5EF4-FFF2-40B4-BE49-F238E27FC236}">
                <a16:creationId xmlns:a16="http://schemas.microsoft.com/office/drawing/2014/main" id="{CBEB3862-9F0B-4373-B400-3B7B449FD83A}"/>
              </a:ext>
            </a:extLst>
          </p:cNvPr>
          <p:cNvSpPr/>
          <p:nvPr userDrawn="1"/>
        </p:nvSpPr>
        <p:spPr>
          <a:xfrm>
            <a:off x="1173481" y="4630403"/>
            <a:ext cx="10058400" cy="369332"/>
          </a:xfrm>
          <a:prstGeom prst="rect">
            <a:avLst/>
          </a:prstGeom>
        </p:spPr>
        <p:txBody>
          <a:bodyPr wrap="square">
            <a:spAutoFit/>
          </a:bodyPr>
          <a:lstStyle/>
          <a:p>
            <a:pPr algn="ctr">
              <a:defRPr/>
            </a:pPr>
            <a:r>
              <a:rPr lang="en-US" b="1" dirty="0">
                <a:solidFill>
                  <a:srgbClr val="00B0F0"/>
                </a:solidFill>
                <a:latin typeface="Arial" charset="0"/>
                <a:ea typeface="+mj-ea"/>
                <a:cs typeface="+mj-cs"/>
              </a:rPr>
              <a:t>ICT IN TEXTILE AND CLOTHING HIGHER EDUCATION AND BUSINESS</a:t>
            </a:r>
            <a:endParaRPr lang="bg-BG" dirty="0">
              <a:solidFill>
                <a:srgbClr val="00B0F0"/>
              </a:solidFill>
              <a:latin typeface="Arial" charset="0"/>
            </a:endParaRPr>
          </a:p>
        </p:txBody>
      </p:sp>
      <p:sp>
        <p:nvSpPr>
          <p:cNvPr id="13" name="Rectangle 17">
            <a:extLst>
              <a:ext uri="{FF2B5EF4-FFF2-40B4-BE49-F238E27FC236}">
                <a16:creationId xmlns:a16="http://schemas.microsoft.com/office/drawing/2014/main" id="{95F6AF39-28A8-4F70-99BD-0570E6675E43}"/>
              </a:ext>
            </a:extLst>
          </p:cNvPr>
          <p:cNvSpPr/>
          <p:nvPr userDrawn="1"/>
        </p:nvSpPr>
        <p:spPr>
          <a:xfrm>
            <a:off x="3790475" y="5053140"/>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Tree>
    <p:extLst>
      <p:ext uri="{BB962C8B-B14F-4D97-AF65-F5344CB8AC3E}">
        <p14:creationId xmlns:p14="http://schemas.microsoft.com/office/powerpoint/2010/main" val="382756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239375-DA25-4D5F-A6A1-D61BFA94ED54}"/>
              </a:ext>
            </a:extLst>
          </p:cNvPr>
          <p:cNvSpPr txBox="1">
            <a:spLocks/>
          </p:cNvSpPr>
          <p:nvPr/>
        </p:nvSpPr>
        <p:spPr>
          <a:xfrm>
            <a:off x="609601"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900" dirty="0"/>
              <a:t>CONTACTS</a:t>
            </a:r>
            <a:endParaRPr lang="en-GB" sz="2900" dirty="0"/>
          </a:p>
        </p:txBody>
      </p:sp>
      <p:pic>
        <p:nvPicPr>
          <p:cNvPr id="8" name="Picture 2" descr="E:\Disc D\Knowledge Alliances\Logos\ICTTEX-Logo-v7.png">
            <a:extLst>
              <a:ext uri="{FF2B5EF4-FFF2-40B4-BE49-F238E27FC236}">
                <a16:creationId xmlns:a16="http://schemas.microsoft.com/office/drawing/2014/main" id="{B5B78590-DE9C-4851-A251-69B7173A6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126"/>
          <a:stretch>
            <a:fillRect/>
          </a:stretch>
        </p:blipFill>
        <p:spPr bwMode="auto">
          <a:xfrm>
            <a:off x="9601200" y="47498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Резултат с изображение за „co-funded by the erasmus+ programme of the european union logo“">
            <a:extLst>
              <a:ext uri="{FF2B5EF4-FFF2-40B4-BE49-F238E27FC236}">
                <a16:creationId xmlns:a16="http://schemas.microsoft.com/office/drawing/2014/main" id="{ADA477D9-EF0C-4831-AADF-99C286B68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r="12125" b="4472"/>
          <a:stretch>
            <a:fillRect/>
          </a:stretch>
        </p:blipFill>
        <p:spPr bwMode="auto">
          <a:xfrm>
            <a:off x="655639" y="4749803"/>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61EE29E5-E2A3-4430-933E-C4384E062924}"/>
              </a:ext>
            </a:extLst>
          </p:cNvPr>
          <p:cNvSpPr txBox="1">
            <a:spLocks/>
          </p:cNvSpPr>
          <p:nvPr/>
        </p:nvSpPr>
        <p:spPr>
          <a:xfrm>
            <a:off x="723900" y="5962338"/>
            <a:ext cx="10744200" cy="565151"/>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9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900" b="1" dirty="0">
              <a:effectLst/>
              <a:latin typeface="Corbel" pitchFamily="34" charset="0"/>
            </a:endParaRPr>
          </a:p>
        </p:txBody>
      </p:sp>
      <p:sp>
        <p:nvSpPr>
          <p:cNvPr id="12" name="TextBox 11">
            <a:extLst>
              <a:ext uri="{FF2B5EF4-FFF2-40B4-BE49-F238E27FC236}">
                <a16:creationId xmlns:a16="http://schemas.microsoft.com/office/drawing/2014/main" id="{CA4CB5FC-9AA1-4072-9D48-964EF668F36F}"/>
              </a:ext>
            </a:extLst>
          </p:cNvPr>
          <p:cNvSpPr txBox="1"/>
          <p:nvPr/>
        </p:nvSpPr>
        <p:spPr>
          <a:xfrm>
            <a:off x="655637" y="1198250"/>
            <a:ext cx="6735763" cy="3416320"/>
          </a:xfrm>
          <a:prstGeom prst="rect">
            <a:avLst/>
          </a:prstGeom>
          <a:noFill/>
        </p:spPr>
        <p:txBody>
          <a:bodyPr wrap="square">
            <a:spAutoFit/>
          </a:bodyPr>
          <a:lstStyle/>
          <a:p>
            <a:pPr marL="0" indent="0">
              <a:spcBef>
                <a:spcPct val="0"/>
              </a:spcBef>
              <a:buNone/>
            </a:pPr>
            <a:r>
              <a:rPr lang="en-US" altLang="nl-BE" sz="2400" b="1" dirty="0">
                <a:latin typeface="Corbel" panose="020B0503020204020204" pitchFamily="34" charset="0"/>
              </a:rPr>
              <a:t>Coordinator: </a:t>
            </a:r>
          </a:p>
          <a:p>
            <a:pPr marL="0" indent="0">
              <a:spcBef>
                <a:spcPct val="0"/>
              </a:spcBef>
              <a:buNone/>
            </a:pPr>
            <a:r>
              <a:rPr lang="en-US" altLang="nl-BE" sz="2400" dirty="0">
                <a:latin typeface="Corbel" panose="020B0503020204020204" pitchFamily="34" charset="0"/>
              </a:rPr>
              <a:t>Technical University of Sofia</a:t>
            </a:r>
            <a:endParaRPr lang="bg-BG" altLang="nl-BE" sz="2400" dirty="0">
              <a:latin typeface="Corbel" panose="020B0503020204020204" pitchFamily="34" charset="0"/>
            </a:endParaRPr>
          </a:p>
          <a:p>
            <a:pPr marL="0" indent="0">
              <a:spcBef>
                <a:spcPct val="0"/>
              </a:spcBef>
              <a:buNone/>
            </a:pPr>
            <a:r>
              <a:rPr lang="en-US" altLang="nl-BE" sz="2400" dirty="0">
                <a:latin typeface="Corbel" panose="020B0503020204020204" pitchFamily="34" charset="0"/>
              </a:rPr>
              <a:t>Department of Textile Engineering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Project Manager of ICT-TEX:</a:t>
            </a:r>
          </a:p>
          <a:p>
            <a:pPr marL="0" indent="0">
              <a:spcBef>
                <a:spcPct val="0"/>
              </a:spcBef>
              <a:buNone/>
            </a:pPr>
            <a:r>
              <a:rPr lang="en-US" altLang="nl-BE" sz="2400" dirty="0">
                <a:latin typeface="Corbel" panose="020B0503020204020204" pitchFamily="34" charset="0"/>
              </a:rPr>
              <a:t>assoc. prof. </a:t>
            </a:r>
            <a:r>
              <a:rPr lang="en-US" altLang="nl-BE" sz="2400" b="0" dirty="0">
                <a:latin typeface="Corbel" panose="020B0503020204020204" pitchFamily="34" charset="0"/>
              </a:rPr>
              <a:t>Angel </a:t>
            </a:r>
            <a:r>
              <a:rPr lang="en-US" altLang="nl-BE" sz="2400" b="0" dirty="0" err="1">
                <a:latin typeface="Corbel" panose="020B0503020204020204" pitchFamily="34" charset="0"/>
              </a:rPr>
              <a:t>Terziev</a:t>
            </a:r>
            <a:r>
              <a:rPr lang="en-US" altLang="nl-BE" sz="2400" b="0" dirty="0">
                <a:latin typeface="Corbel" panose="020B0503020204020204" pitchFamily="34" charset="0"/>
              </a:rPr>
              <a:t>, PhD</a:t>
            </a:r>
          </a:p>
          <a:p>
            <a:pPr marL="0" indent="0">
              <a:spcBef>
                <a:spcPct val="0"/>
              </a:spcBef>
              <a:buNone/>
            </a:pPr>
            <a:r>
              <a:rPr lang="en-US" altLang="nl-BE" sz="2400" dirty="0">
                <a:latin typeface="Corbel" panose="020B0503020204020204" pitchFamily="34" charset="0"/>
              </a:rPr>
              <a:t>aterziev@tu-sofia.bg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Web-site</a:t>
            </a:r>
            <a:r>
              <a:rPr lang="en-US" altLang="nl-BE" sz="2400" dirty="0">
                <a:latin typeface="Corbel" panose="020B0503020204020204" pitchFamily="34" charset="0"/>
              </a:rPr>
              <a:t>: </a:t>
            </a:r>
            <a:r>
              <a:rPr lang="en-US" altLang="nl-BE" sz="2400" dirty="0">
                <a:latin typeface="Corbel" panose="020B0503020204020204" pitchFamily="34" charset="0"/>
                <a:hlinkClick r:id="rId4"/>
              </a:rPr>
              <a:t>ICT-TEX.eu</a:t>
            </a:r>
            <a:endParaRPr lang="en-US" altLang="nl-BE" sz="2400" dirty="0">
              <a:latin typeface="Corbel" panose="020B0503020204020204" pitchFamily="34" charset="0"/>
            </a:endParaRPr>
          </a:p>
        </p:txBody>
      </p:sp>
    </p:spTree>
    <p:extLst>
      <p:ext uri="{BB962C8B-B14F-4D97-AF65-F5344CB8AC3E}">
        <p14:creationId xmlns:p14="http://schemas.microsoft.com/office/powerpoint/2010/main" val="315469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rmal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67856"/>
            <a:ext cx="10363200" cy="1470025"/>
          </a:xfrm>
        </p:spPr>
        <p:txBody>
          <a:bodyPr/>
          <a:lstStyle>
            <a:lvl1pPr>
              <a:defRPr sz="4000" b="1" cap="small" baseline="0"/>
            </a:lvl1pPr>
          </a:lstStyle>
          <a:p>
            <a:r>
              <a:rPr lang="en-US" dirty="0"/>
              <a:t>Presentation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a:extLst>
              <a:ext uri="{FF2B5EF4-FFF2-40B4-BE49-F238E27FC236}">
                <a16:creationId xmlns:a16="http://schemas.microsoft.com/office/drawing/2014/main" id="{33D7147D-4040-4BD7-8813-545A1A92CAB7}"/>
              </a:ext>
            </a:extLst>
          </p:cNvPr>
          <p:cNvSpPr>
            <a:spLocks noGrp="1"/>
          </p:cNvSpPr>
          <p:nvPr>
            <p:ph type="body" sz="quarter" idx="13" hasCustomPrompt="1"/>
          </p:nvPr>
        </p:nvSpPr>
        <p:spPr>
          <a:xfrm>
            <a:off x="914400" y="3501008"/>
            <a:ext cx="10363200" cy="1064319"/>
          </a:xfrm>
        </p:spPr>
        <p:txBody>
          <a:bodyPr/>
          <a:lstStyle>
            <a:lvl1pPr>
              <a:buNone/>
              <a:defRPr lang="en-US" sz="2800" kern="1200" dirty="0" smtClean="0">
                <a:solidFill>
                  <a:srgbClr val="00B0F0"/>
                </a:solidFill>
                <a:latin typeface="+mn-lt"/>
                <a:ea typeface="+mn-ea"/>
                <a:cs typeface="+mn-cs"/>
              </a:defRPr>
            </a:lvl1pPr>
            <a:lvl2pPr>
              <a:buNone/>
              <a:defRPr/>
            </a:lvl2pPr>
          </a:lstStyle>
          <a:p>
            <a:pPr lvl="0"/>
            <a:r>
              <a:rPr lang="en-US" dirty="0"/>
              <a:t>Subtitle…</a:t>
            </a:r>
          </a:p>
          <a:p>
            <a:pPr lvl="0"/>
            <a:endParaRPr lang="en-US" dirty="0"/>
          </a:p>
        </p:txBody>
      </p:sp>
    </p:spTree>
    <p:extLst>
      <p:ext uri="{BB962C8B-B14F-4D97-AF65-F5344CB8AC3E}">
        <p14:creationId xmlns:p14="http://schemas.microsoft.com/office/powerpoint/2010/main" val="166499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8446F62B-ABE9-4494-A329-3E22B0000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D4306D58-B1B1-45EF-AD00-E0ABE8AA1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Текстово поле 8"/>
          <p:cNvSpPr txBox="1"/>
          <p:nvPr userDrawn="1"/>
        </p:nvSpPr>
        <p:spPr>
          <a:xfrm>
            <a:off x="614721" y="6369439"/>
            <a:ext cx="509464"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4" action="ppaction://hlinksldjump"/>
              </a:rPr>
              <a:t>top</a:t>
            </a:r>
            <a:endParaRPr lang="bg-BG" sz="1400" dirty="0">
              <a:latin typeface="+mn-lt"/>
              <a:cs typeface="Times New Roman" panose="02020603050405020304" pitchFamily="18" charset="0"/>
            </a:endParaRPr>
          </a:p>
        </p:txBody>
      </p:sp>
      <p:sp>
        <p:nvSpPr>
          <p:cNvPr id="11" name="Текстово поле 10"/>
          <p:cNvSpPr txBox="1"/>
          <p:nvPr userDrawn="1"/>
        </p:nvSpPr>
        <p:spPr>
          <a:xfrm>
            <a:off x="1166663" y="6373964"/>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previousslide"/>
              </a:rPr>
              <a:t>previous</a:t>
            </a:r>
            <a:endParaRPr lang="bg-BG" sz="1400" dirty="0">
              <a:latin typeface="+mn-lt"/>
              <a:cs typeface="Times New Roman" panose="02020603050405020304" pitchFamily="18" charset="0"/>
            </a:endParaRPr>
          </a:p>
        </p:txBody>
      </p:sp>
      <p:sp>
        <p:nvSpPr>
          <p:cNvPr id="12" name="Текстово поле 11"/>
          <p:cNvSpPr txBox="1"/>
          <p:nvPr userDrawn="1"/>
        </p:nvSpPr>
        <p:spPr>
          <a:xfrm>
            <a:off x="2115715" y="6373964"/>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nextslide"/>
              </a:rPr>
              <a:t>next</a:t>
            </a:r>
            <a:endParaRPr lang="bg-BG" sz="1400" dirty="0">
              <a:latin typeface="+mn-lt"/>
              <a:cs typeface="Times New Roman" panose="02020603050405020304" pitchFamily="18" charset="0"/>
            </a:endParaRPr>
          </a:p>
        </p:txBody>
      </p:sp>
      <p:sp>
        <p:nvSpPr>
          <p:cNvPr id="13" name="Текстово поле 12"/>
          <p:cNvSpPr txBox="1"/>
          <p:nvPr userDrawn="1"/>
        </p:nvSpPr>
        <p:spPr>
          <a:xfrm>
            <a:off x="2776990" y="6378489"/>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5" action="ppaction://hlinksldjump"/>
              </a:rPr>
              <a:t>bottom</a:t>
            </a:r>
            <a:endParaRPr lang="bg-BG" sz="1400" dirty="0">
              <a:latin typeface="+mn-lt"/>
              <a:cs typeface="Times New Roman" panose="02020603050405020304" pitchFamily="18" charset="0"/>
            </a:endParaRPr>
          </a:p>
        </p:txBody>
      </p:sp>
    </p:spTree>
    <p:extLst>
      <p:ext uri="{BB962C8B-B14F-4D97-AF65-F5344CB8AC3E}">
        <p14:creationId xmlns:p14="http://schemas.microsoft.com/office/powerpoint/2010/main" val="699654325"/>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rgbClr val="00B0F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667066D8-FC4C-4F53-BC6D-D829EE4D0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B1CDA603-6F3C-49C2-AF81-A93BE4F34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179265"/>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D9EE2860-342D-4F90-AF35-5549BA5E9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4781C366-6094-482F-8303-128BCBBF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806481"/>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02930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824959"/>
            <a:ext cx="5386917" cy="33012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2048669"/>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824957"/>
            <a:ext cx="5389033" cy="330120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1" name="Picture 3" descr="E:\Disc D\Knowledge Alliances\Logos\ICTTEX-Logo-v6.png">
            <a:extLst>
              <a:ext uri="{FF2B5EF4-FFF2-40B4-BE49-F238E27FC236}">
                <a16:creationId xmlns:a16="http://schemas.microsoft.com/office/drawing/2014/main" id="{650E6741-6792-4CC4-9276-38308A168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Резултат с изображение за „co-funded by the erasmus+ programme of the european union logo“">
            <a:extLst>
              <a:ext uri="{FF2B5EF4-FFF2-40B4-BE49-F238E27FC236}">
                <a16:creationId xmlns:a16="http://schemas.microsoft.com/office/drawing/2014/main" id="{131E74BB-5FB4-4211-8988-CDAC05912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76175"/>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54089"/>
            <a:ext cx="10972800" cy="1027113"/>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7" name="Picture 3" descr="E:\Disc D\Knowledge Alliances\Logos\ICTTEX-Logo-v6.png">
            <a:extLst>
              <a:ext uri="{FF2B5EF4-FFF2-40B4-BE49-F238E27FC236}">
                <a16:creationId xmlns:a16="http://schemas.microsoft.com/office/drawing/2014/main" id="{4050A7ED-351D-4772-B6E8-A0FD9727B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Резултат с изображение за „co-funded by the erasmus+ programme of the european union logo“">
            <a:extLst>
              <a:ext uri="{FF2B5EF4-FFF2-40B4-BE49-F238E27FC236}">
                <a16:creationId xmlns:a16="http://schemas.microsoft.com/office/drawing/2014/main" id="{5A72D003-2458-4750-9443-717273592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553121"/>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6" name="Picture 3" descr="E:\Disc D\Knowledge Alliances\Logos\ICTTEX-Logo-v6.png">
            <a:extLst>
              <a:ext uri="{FF2B5EF4-FFF2-40B4-BE49-F238E27FC236}">
                <a16:creationId xmlns:a16="http://schemas.microsoft.com/office/drawing/2014/main" id="{FA96DD97-3AC1-41CB-A41F-E4E30360D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Резултат с изображение за „co-funded by the erasmus+ programme of the european union logo“">
            <a:extLst>
              <a:ext uri="{FF2B5EF4-FFF2-40B4-BE49-F238E27FC236}">
                <a16:creationId xmlns:a16="http://schemas.microsoft.com/office/drawing/2014/main" id="{5C2183F7-54DF-451A-93B8-E935726A2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253351"/>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006" y="1080294"/>
            <a:ext cx="4011084"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4766733" y="1038226"/>
            <a:ext cx="6815667" cy="50879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2362200"/>
            <a:ext cx="4011084" cy="376396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F6B1E5AD-02E6-4808-BCA3-AE2D9F746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D566F8F5-59E4-4548-9FE8-26867BB79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688883"/>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1066801"/>
            <a:ext cx="7315200" cy="366077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A561259C-E18F-4167-8496-ABE1E6E5D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93846246-06C9-47D1-8C24-C89193F04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321267"/>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885032"/>
            <a:ext cx="109728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endParaRPr lang="en-US" altLang="nl-BE" dirty="0"/>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989136"/>
            <a:ext cx="10972800"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dirty="0"/>
              <a:t>Click to edit Master text styles</a:t>
            </a:r>
          </a:p>
          <a:p>
            <a:pPr lvl="1"/>
            <a:r>
              <a:rPr lang="en-US" altLang="nl-BE" dirty="0"/>
              <a:t>Second level</a:t>
            </a:r>
          </a:p>
          <a:p>
            <a:pPr lvl="2"/>
            <a:r>
              <a:rPr lang="en-US" altLang="nl-BE" dirty="0"/>
              <a:t>Third level</a:t>
            </a:r>
          </a:p>
          <a:p>
            <a:pPr lvl="3"/>
            <a:r>
              <a:rPr lang="en-US" altLang="nl-BE" dirty="0"/>
              <a:t>Fourth level</a:t>
            </a:r>
          </a:p>
          <a:p>
            <a:pPr lvl="4"/>
            <a:r>
              <a:rPr lang="en-US" altLang="nl-BE" dirty="0"/>
              <a:t>Fifth level</a:t>
            </a:r>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spTree>
    <p:extLst>
      <p:ext uri="{BB962C8B-B14F-4D97-AF65-F5344CB8AC3E}">
        <p14:creationId xmlns:p14="http://schemas.microsoft.com/office/powerpoint/2010/main" val="855345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Lst>
  <p:transition spd="slow">
    <p:pull/>
  </p:transition>
  <p:txStyles>
    <p:title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web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0.web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latform.ict-tex.eu/pluginfile.php/1518/mod_resource/content/2/Your%20Textile%20and%20Clothing%20Business%20Ideas.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web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DCC47E-0C1C-4006-96C7-0D0EE75D6A76}"/>
              </a:ext>
            </a:extLst>
          </p:cNvPr>
          <p:cNvSpPr txBox="1">
            <a:spLocks/>
          </p:cNvSpPr>
          <p:nvPr/>
        </p:nvSpPr>
        <p:spPr bwMode="auto">
          <a:xfrm>
            <a:off x="0" y="2420888"/>
            <a:ext cx="1219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pPr algn="ctr"/>
            <a:r>
              <a:rPr lang="fr-FR" sz="3200" b="1" dirty="0">
                <a:solidFill>
                  <a:srgbClr val="C00000"/>
                </a:solidFill>
                <a:latin typeface="Arial" panose="020B0604020202020204" pitchFamily="34" charset="0"/>
                <a:cs typeface="Arial" panose="020B0604020202020204" pitchFamily="34" charset="0"/>
              </a:rPr>
              <a:t>TOPIC 11. </a:t>
            </a:r>
            <a:r>
              <a:rPr lang="en-US" sz="3200" b="1" dirty="0">
                <a:solidFill>
                  <a:srgbClr val="C00000"/>
                </a:solidFill>
                <a:latin typeface="Arial" panose="020B0604020202020204" pitchFamily="34" charset="0"/>
                <a:cs typeface="Arial" panose="020B0604020202020204" pitchFamily="34" charset="0"/>
              </a:rPr>
              <a:t>PRACTICAL STEPS FOR STARTING YOUR OWN TEXTILE AND CLOTHING BUSINESS</a:t>
            </a:r>
          </a:p>
        </p:txBody>
      </p:sp>
      <p:pic>
        <p:nvPicPr>
          <p:cNvPr id="1026"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298069"/>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Контейнер за съдържание 1">
            <a:extLst>
              <a:ext uri="{FF2B5EF4-FFF2-40B4-BE49-F238E27FC236}">
                <a16:creationId xmlns:a16="http://schemas.microsoft.com/office/drawing/2014/main" id="{388B3610-F53D-48C4-B0B7-EB7B3B84D23A}"/>
              </a:ext>
            </a:extLst>
          </p:cNvPr>
          <p:cNvSpPr>
            <a:spLocks noGrp="1"/>
          </p:cNvSpPr>
          <p:nvPr>
            <p:ph idx="1"/>
          </p:nvPr>
        </p:nvSpPr>
        <p:spPr/>
        <p:txBody>
          <a:bodyPr/>
          <a:lstStyle/>
          <a:p>
            <a:endParaRPr lang="bg-BG"/>
          </a:p>
        </p:txBody>
      </p:sp>
      <p:sp>
        <p:nvSpPr>
          <p:cNvPr id="6" name="Заглавие 5">
            <a:extLst>
              <a:ext uri="{FF2B5EF4-FFF2-40B4-BE49-F238E27FC236}">
                <a16:creationId xmlns:a16="http://schemas.microsoft.com/office/drawing/2014/main" id="{FF2FBEBA-5AF0-4A94-9FBD-C2DCBD3ED503}"/>
              </a:ext>
            </a:extLst>
          </p:cNvPr>
          <p:cNvSpPr>
            <a:spLocks noGrp="1"/>
          </p:cNvSpPr>
          <p:nvPr>
            <p:ph type="title"/>
          </p:nvPr>
        </p:nvSpPr>
        <p:spPr/>
        <p:txBody>
          <a:bodyPr/>
          <a:lstStyle/>
          <a:p>
            <a:endParaRPr lang="bg-BG"/>
          </a:p>
        </p:txBody>
      </p:sp>
      <p:sp>
        <p:nvSpPr>
          <p:cNvPr id="5" name="Title 1">
            <a:extLst>
              <a:ext uri="{FF2B5EF4-FFF2-40B4-BE49-F238E27FC236}">
                <a16:creationId xmlns:a16="http://schemas.microsoft.com/office/drawing/2014/main" id="{0E4EDA6B-5D4A-43F6-9AFD-288DD57975B4}"/>
              </a:ext>
            </a:extLst>
          </p:cNvPr>
          <p:cNvSpPr txBox="1">
            <a:spLocks/>
          </p:cNvSpPr>
          <p:nvPr/>
        </p:nvSpPr>
        <p:spPr bwMode="auto">
          <a:xfrm>
            <a:off x="609600" y="885032"/>
            <a:ext cx="109728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a:latin typeface="Arial" panose="020B0604020202020204" pitchFamily="34" charset="0"/>
                <a:cs typeface="Arial" panose="020B0604020202020204" pitchFamily="34" charset="0"/>
              </a:rPr>
              <a:t>Find a location</a:t>
            </a:r>
            <a:endParaRPr lang="en-US" sz="28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FC0961C7-5F5B-45F0-8A15-EF32C4E32543}"/>
              </a:ext>
            </a:extLst>
          </p:cNvPr>
          <p:cNvSpPr txBox="1">
            <a:spLocks/>
          </p:cNvSpPr>
          <p:nvPr/>
        </p:nvSpPr>
        <p:spPr bwMode="auto">
          <a:xfrm>
            <a:off x="609600" y="2142330"/>
            <a:ext cx="5384800" cy="398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algn="just">
              <a:spcBef>
                <a:spcPts val="0"/>
              </a:spcBef>
              <a:buFont typeface="Arial" panose="020B0604020202020204" pitchFamily="34" charset="0"/>
              <a:buNone/>
            </a:pPr>
            <a:r>
              <a:rPr lang="en-US" sz="2400">
                <a:latin typeface="Arial" panose="020B0604020202020204" pitchFamily="34" charset="0"/>
                <a:cs typeface="Arial" panose="020B0604020202020204" pitchFamily="34" charset="0"/>
              </a:rPr>
              <a:t>Whether it is a shop for selling textile products or a factory that produces textiles, location is a major factor that influences the success and growth of your business. If it is a factory, make sure it is well connected. At the same time it should also have an abundant supply of water and electricity. For shops, it should be located in an area frequented mostly by your target buyers.</a:t>
            </a:r>
          </a:p>
          <a:p>
            <a:pPr marL="342900" lvl="1" indent="0" algn="just">
              <a:buFont typeface="Arial" panose="020B0604020202020204" pitchFamily="34" charset="0"/>
              <a:buNone/>
            </a:pPr>
            <a:endParaRPr lang="en-US" sz="2400" dirty="0"/>
          </a:p>
        </p:txBody>
      </p:sp>
      <p:pic>
        <p:nvPicPr>
          <p:cNvPr id="8" name="Контейнер за съдържание 9" descr="Картина, която съдържа текст, под, закрито, таван&#10;&#10;Описанието е генерирано автоматично">
            <a:extLst>
              <a:ext uri="{FF2B5EF4-FFF2-40B4-BE49-F238E27FC236}">
                <a16:creationId xmlns:a16="http://schemas.microsoft.com/office/drawing/2014/main" id="{498515EF-87AB-4354-9E6E-3AB7E4B02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664" y="2204864"/>
            <a:ext cx="5384800" cy="3592275"/>
          </a:xfrm>
          <a:prstGeom prst="rect">
            <a:avLst/>
          </a:prstGeom>
        </p:spPr>
      </p:pic>
    </p:spTree>
    <p:extLst>
      <p:ext uri="{BB962C8B-B14F-4D97-AF65-F5344CB8AC3E}">
        <p14:creationId xmlns:p14="http://schemas.microsoft.com/office/powerpoint/2010/main" val="294707228"/>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Контейнер за съдържание 1">
            <a:extLst>
              <a:ext uri="{FF2B5EF4-FFF2-40B4-BE49-F238E27FC236}">
                <a16:creationId xmlns:a16="http://schemas.microsoft.com/office/drawing/2014/main" id="{388B3610-F53D-48C4-B0B7-EB7B3B84D23A}"/>
              </a:ext>
            </a:extLst>
          </p:cNvPr>
          <p:cNvSpPr>
            <a:spLocks noGrp="1"/>
          </p:cNvSpPr>
          <p:nvPr>
            <p:ph idx="1"/>
          </p:nvPr>
        </p:nvSpPr>
        <p:spPr/>
        <p:txBody>
          <a:bodyPr/>
          <a:lstStyle/>
          <a:p>
            <a:endParaRPr lang="bg-BG"/>
          </a:p>
        </p:txBody>
      </p:sp>
      <p:sp>
        <p:nvSpPr>
          <p:cNvPr id="6" name="Заглавие 5">
            <a:extLst>
              <a:ext uri="{FF2B5EF4-FFF2-40B4-BE49-F238E27FC236}">
                <a16:creationId xmlns:a16="http://schemas.microsoft.com/office/drawing/2014/main" id="{FF2FBEBA-5AF0-4A94-9FBD-C2DCBD3ED503}"/>
              </a:ext>
            </a:extLst>
          </p:cNvPr>
          <p:cNvSpPr>
            <a:spLocks noGrp="1"/>
          </p:cNvSpPr>
          <p:nvPr>
            <p:ph type="title"/>
          </p:nvPr>
        </p:nvSpPr>
        <p:spPr/>
        <p:txBody>
          <a:bodyPr/>
          <a:lstStyle/>
          <a:p>
            <a:endParaRPr lang="bg-BG"/>
          </a:p>
        </p:txBody>
      </p:sp>
      <p:sp>
        <p:nvSpPr>
          <p:cNvPr id="5" name="Content Placeholder 2">
            <a:extLst>
              <a:ext uri="{FF2B5EF4-FFF2-40B4-BE49-F238E27FC236}">
                <a16:creationId xmlns:a16="http://schemas.microsoft.com/office/drawing/2014/main" id="{25CA1204-5A55-4BF8-B986-A24E09CF2AE6}"/>
              </a:ext>
            </a:extLst>
          </p:cNvPr>
          <p:cNvSpPr txBox="1">
            <a:spLocks/>
          </p:cNvSpPr>
          <p:nvPr/>
        </p:nvSpPr>
        <p:spPr bwMode="auto">
          <a:xfrm>
            <a:off x="695400" y="1745897"/>
            <a:ext cx="5384800" cy="398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just">
              <a:spcBef>
                <a:spcPts val="0"/>
              </a:spcBef>
              <a:spcAft>
                <a:spcPts val="0"/>
              </a:spcAft>
            </a:pPr>
            <a:r>
              <a:rPr lang="en-US">
                <a:latin typeface="Arial" panose="020B0604020202020204" pitchFamily="34" charset="0"/>
                <a:ea typeface="Times New Roman" panose="02020603050405020304" pitchFamily="18" charset="0"/>
                <a:cs typeface="Arial" panose="020B0604020202020204" pitchFamily="34" charset="0"/>
              </a:rPr>
              <a:t>Manpower is one of the primary resources for a business. In manpower planning, include number of staffs, supervisors and workers (operators and helpers) you need to hire to make projected garments and to run business smoothly.</a:t>
            </a:r>
          </a:p>
          <a:p>
            <a:pPr algn="just">
              <a:spcBef>
                <a:spcPts val="0"/>
              </a:spcBef>
              <a:spcAft>
                <a:spcPts val="0"/>
              </a:spcAft>
            </a:pPr>
            <a:r>
              <a:rPr lang="en-US">
                <a:latin typeface="Arial" panose="020B0604020202020204" pitchFamily="34" charset="0"/>
                <a:ea typeface="Times New Roman" panose="02020603050405020304" pitchFamily="18" charset="0"/>
                <a:cs typeface="Arial" panose="020B0604020202020204" pitchFamily="34" charset="0"/>
              </a:rPr>
              <a:t>Estimate salaries for each employee and add to your budget to running cost. Get an idea from the market how much salary you need to pay to managers and workers. </a:t>
            </a:r>
            <a:endParaRPr lang="bg-BG" dirty="0">
              <a:latin typeface="Arial" panose="020B0604020202020204" pitchFamily="34" charset="0"/>
              <a:ea typeface="Calibri" panose="020F0502020204030204" pitchFamily="34" charset="0"/>
              <a:cs typeface="Arial" panose="020B0604020202020204" pitchFamily="34" charset="0"/>
            </a:endParaRPr>
          </a:p>
        </p:txBody>
      </p:sp>
      <p:pic>
        <p:nvPicPr>
          <p:cNvPr id="7" name="Контейнер за съдържание 6" descr="Картина, която съдържа шевна машина, лице, уред&#10;&#10;Описанието е генерирано автоматично">
            <a:extLst>
              <a:ext uri="{FF2B5EF4-FFF2-40B4-BE49-F238E27FC236}">
                <a16:creationId xmlns:a16="http://schemas.microsoft.com/office/drawing/2014/main" id="{8F43B41D-787D-4DBA-AEEB-052FDC2E9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5376" y="1844824"/>
            <a:ext cx="5384800" cy="2994195"/>
          </a:xfrm>
          <a:prstGeom prst="rect">
            <a:avLst/>
          </a:prstGeom>
        </p:spPr>
      </p:pic>
      <p:sp>
        <p:nvSpPr>
          <p:cNvPr id="8" name="Title 1">
            <a:extLst>
              <a:ext uri="{FF2B5EF4-FFF2-40B4-BE49-F238E27FC236}">
                <a16:creationId xmlns:a16="http://schemas.microsoft.com/office/drawing/2014/main" id="{19946D79-AD5A-44A7-B76E-B81362870F18}"/>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Manpower requirement</a:t>
            </a:r>
          </a:p>
        </p:txBody>
      </p:sp>
    </p:spTree>
    <p:extLst>
      <p:ext uri="{BB962C8B-B14F-4D97-AF65-F5344CB8AC3E}">
        <p14:creationId xmlns:p14="http://schemas.microsoft.com/office/powerpoint/2010/main" val="3575639851"/>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Контейнер за съдържание 1">
            <a:extLst>
              <a:ext uri="{FF2B5EF4-FFF2-40B4-BE49-F238E27FC236}">
                <a16:creationId xmlns:a16="http://schemas.microsoft.com/office/drawing/2014/main" id="{388B3610-F53D-48C4-B0B7-EB7B3B84D23A}"/>
              </a:ext>
            </a:extLst>
          </p:cNvPr>
          <p:cNvSpPr>
            <a:spLocks noGrp="1"/>
          </p:cNvSpPr>
          <p:nvPr>
            <p:ph idx="1"/>
          </p:nvPr>
        </p:nvSpPr>
        <p:spPr/>
        <p:txBody>
          <a:bodyPr/>
          <a:lstStyle/>
          <a:p>
            <a:endParaRPr lang="bg-BG"/>
          </a:p>
        </p:txBody>
      </p:sp>
      <p:sp>
        <p:nvSpPr>
          <p:cNvPr id="6" name="Заглавие 5">
            <a:extLst>
              <a:ext uri="{FF2B5EF4-FFF2-40B4-BE49-F238E27FC236}">
                <a16:creationId xmlns:a16="http://schemas.microsoft.com/office/drawing/2014/main" id="{FF2FBEBA-5AF0-4A94-9FBD-C2DCBD3ED503}"/>
              </a:ext>
            </a:extLst>
          </p:cNvPr>
          <p:cNvSpPr>
            <a:spLocks noGrp="1"/>
          </p:cNvSpPr>
          <p:nvPr>
            <p:ph type="title"/>
          </p:nvPr>
        </p:nvSpPr>
        <p:spPr/>
        <p:txBody>
          <a:bodyPr/>
          <a:lstStyle/>
          <a:p>
            <a:endParaRPr lang="bg-BG"/>
          </a:p>
        </p:txBody>
      </p:sp>
      <p:pic>
        <p:nvPicPr>
          <p:cNvPr id="5" name="Картина 4" descr="Картина, която съдържа LEGO, играчка&#10;&#10;Описанието е генерирано автоматично">
            <a:extLst>
              <a:ext uri="{FF2B5EF4-FFF2-40B4-BE49-F238E27FC236}">
                <a16:creationId xmlns:a16="http://schemas.microsoft.com/office/drawing/2014/main" id="{6B1D0403-9CD1-4FF3-90D9-C2EB45C8D293}"/>
              </a:ext>
            </a:extLst>
          </p:cNvPr>
          <p:cNvPicPr>
            <a:picLocks noChangeAspect="1"/>
          </p:cNvPicPr>
          <p:nvPr/>
        </p:nvPicPr>
        <p:blipFill rotWithShape="1">
          <a:blip r:embed="rId3">
            <a:extLst>
              <a:ext uri="{28A0092B-C50C-407E-A947-70E740481C1C}">
                <a14:useLocalDpi xmlns:a14="http://schemas.microsoft.com/office/drawing/2010/main" val="0"/>
              </a:ext>
            </a:extLst>
          </a:blip>
          <a:srcRect b="8935"/>
          <a:stretch/>
        </p:blipFill>
        <p:spPr>
          <a:xfrm>
            <a:off x="6641680" y="1340768"/>
            <a:ext cx="4871526" cy="5270772"/>
          </a:xfrm>
          <a:prstGeom prst="rect">
            <a:avLst/>
          </a:prstGeom>
        </p:spPr>
      </p:pic>
      <p:sp>
        <p:nvSpPr>
          <p:cNvPr id="7" name="Content Placeholder 2">
            <a:extLst>
              <a:ext uri="{FF2B5EF4-FFF2-40B4-BE49-F238E27FC236}">
                <a16:creationId xmlns:a16="http://schemas.microsoft.com/office/drawing/2014/main" id="{73EB2FB6-DF6D-4E86-9A78-9DDC588E363A}"/>
              </a:ext>
            </a:extLst>
          </p:cNvPr>
          <p:cNvSpPr txBox="1">
            <a:spLocks/>
          </p:cNvSpPr>
          <p:nvPr/>
        </p:nvSpPr>
        <p:spPr bwMode="auto">
          <a:xfrm>
            <a:off x="678794" y="1776984"/>
            <a:ext cx="5785916" cy="398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just">
              <a:spcBef>
                <a:spcPts val="0"/>
              </a:spcBef>
              <a:spcAft>
                <a:spcPts val="0"/>
              </a:spcAft>
            </a:pPr>
            <a:r>
              <a:rPr lang="en-US">
                <a:latin typeface="Arial" panose="020B0604020202020204" pitchFamily="34" charset="0"/>
                <a:ea typeface="Times New Roman" panose="02020603050405020304" pitchFamily="18" charset="0"/>
                <a:cs typeface="Arial" panose="020B0604020202020204" pitchFamily="34" charset="0"/>
              </a:rPr>
              <a:t>Make a detailed process flow of an order. This will help you to decide what all departments you need to set up and you can plan hiring people accordingly. You can cross check about your equipment requirement process by process</a:t>
            </a:r>
            <a:r>
              <a:rPr lang="en-US" sz="1800">
                <a:solidFill>
                  <a:srgbClr val="656565"/>
                </a:solidFill>
                <a:latin typeface="Segoe UI" panose="020B0502040204020203" pitchFamily="34" charset="0"/>
                <a:ea typeface="Times New Roman" panose="02020603050405020304" pitchFamily="18" charset="0"/>
                <a:cs typeface="Times New Roman" panose="02020603050405020304" pitchFamily="18" charset="0"/>
              </a:rPr>
              <a:t>. </a:t>
            </a:r>
            <a:endParaRPr lang="bg-BG"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9288D9EE-3124-4734-90A9-0F55D9BA912A}"/>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Internal process flow</a:t>
            </a:r>
          </a:p>
        </p:txBody>
      </p:sp>
    </p:spTree>
    <p:extLst>
      <p:ext uri="{BB962C8B-B14F-4D97-AF65-F5344CB8AC3E}">
        <p14:creationId xmlns:p14="http://schemas.microsoft.com/office/powerpoint/2010/main" val="1403187637"/>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Контейнер за съдържание 1">
            <a:extLst>
              <a:ext uri="{FF2B5EF4-FFF2-40B4-BE49-F238E27FC236}">
                <a16:creationId xmlns:a16="http://schemas.microsoft.com/office/drawing/2014/main" id="{388B3610-F53D-48C4-B0B7-EB7B3B84D23A}"/>
              </a:ext>
            </a:extLst>
          </p:cNvPr>
          <p:cNvSpPr>
            <a:spLocks noGrp="1"/>
          </p:cNvSpPr>
          <p:nvPr>
            <p:ph idx="1"/>
          </p:nvPr>
        </p:nvSpPr>
        <p:spPr/>
        <p:txBody>
          <a:bodyPr/>
          <a:lstStyle/>
          <a:p>
            <a:endParaRPr lang="bg-BG"/>
          </a:p>
        </p:txBody>
      </p:sp>
      <p:sp>
        <p:nvSpPr>
          <p:cNvPr id="6" name="Заглавие 5">
            <a:extLst>
              <a:ext uri="{FF2B5EF4-FFF2-40B4-BE49-F238E27FC236}">
                <a16:creationId xmlns:a16="http://schemas.microsoft.com/office/drawing/2014/main" id="{FF2FBEBA-5AF0-4A94-9FBD-C2DCBD3ED503}"/>
              </a:ext>
            </a:extLst>
          </p:cNvPr>
          <p:cNvSpPr>
            <a:spLocks noGrp="1"/>
          </p:cNvSpPr>
          <p:nvPr>
            <p:ph type="title"/>
          </p:nvPr>
        </p:nvSpPr>
        <p:spPr/>
        <p:txBody>
          <a:bodyPr/>
          <a:lstStyle/>
          <a:p>
            <a:endParaRPr lang="bg-BG"/>
          </a:p>
        </p:txBody>
      </p:sp>
      <p:sp>
        <p:nvSpPr>
          <p:cNvPr id="5" name="Content Placeholder 2">
            <a:extLst>
              <a:ext uri="{FF2B5EF4-FFF2-40B4-BE49-F238E27FC236}">
                <a16:creationId xmlns:a16="http://schemas.microsoft.com/office/drawing/2014/main" id="{39BB6278-7075-448F-9FE9-2CA4DE0A7822}"/>
              </a:ext>
            </a:extLst>
          </p:cNvPr>
          <p:cNvSpPr txBox="1">
            <a:spLocks/>
          </p:cNvSpPr>
          <p:nvPr/>
        </p:nvSpPr>
        <p:spPr bwMode="auto">
          <a:xfrm>
            <a:off x="695400" y="1761000"/>
            <a:ext cx="5384800" cy="398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just">
              <a:spcBef>
                <a:spcPts val="0"/>
              </a:spcBef>
            </a:pPr>
            <a:r>
              <a:rPr lang="en-US">
                <a:latin typeface="Arial" panose="020B0604020202020204" pitchFamily="34" charset="0"/>
                <a:ea typeface="Times New Roman" panose="02020603050405020304" pitchFamily="18" charset="0"/>
                <a:cs typeface="Arial" panose="020B0604020202020204" pitchFamily="34" charset="0"/>
              </a:rPr>
              <a:t>To know the estimated budget you have to prepare cost of the project. You need to calculate total capital investment, rent, workers wages and running costs. Also include finance required for sourcing raw materials for initial months and other expense etc.</a:t>
            </a:r>
          </a:p>
          <a:p>
            <a:pPr algn="just">
              <a:spcBef>
                <a:spcPts val="0"/>
              </a:spcBef>
            </a:pPr>
            <a:r>
              <a:rPr lang="en-US">
                <a:latin typeface="Arial" panose="020B0604020202020204" pitchFamily="34" charset="0"/>
                <a:ea typeface="Times New Roman" panose="02020603050405020304" pitchFamily="18" charset="0"/>
                <a:cs typeface="Arial" panose="020B0604020202020204" pitchFamily="34" charset="0"/>
              </a:rPr>
              <a:t>Prepare a monthly cash flow requirement for at least one year to run you business without financial problem.</a:t>
            </a:r>
          </a:p>
          <a:p>
            <a:pPr marL="0" indent="0" algn="just">
              <a:spcBef>
                <a:spcPts val="0"/>
              </a:spcBef>
              <a:buFont typeface="Arial" panose="020B0604020202020204" pitchFamily="34" charset="0"/>
              <a:buNone/>
            </a:pPr>
            <a:br>
              <a:rPr lang="en-US">
                <a:latin typeface="Arial" panose="020B0604020202020204" pitchFamily="34" charset="0"/>
                <a:ea typeface="Times New Roman" panose="02020603050405020304" pitchFamily="18" charset="0"/>
                <a:cs typeface="Arial" panose="020B0604020202020204" pitchFamily="34" charset="0"/>
              </a:rPr>
            </a:br>
            <a:endParaRPr lang="bg-BG" dirty="0">
              <a:latin typeface="Arial" panose="020B0604020202020204" pitchFamily="34" charset="0"/>
              <a:ea typeface="Calibri" panose="020F0502020204030204" pitchFamily="34" charset="0"/>
              <a:cs typeface="Arial" panose="020B0604020202020204" pitchFamily="34" charset="0"/>
            </a:endParaRPr>
          </a:p>
        </p:txBody>
      </p:sp>
      <p:pic>
        <p:nvPicPr>
          <p:cNvPr id="7" name="Контейнер за съдържание 8">
            <a:extLst>
              <a:ext uri="{FF2B5EF4-FFF2-40B4-BE49-F238E27FC236}">
                <a16:creationId xmlns:a16="http://schemas.microsoft.com/office/drawing/2014/main" id="{35C6EBFC-F942-4200-AD4E-7CA0A4576B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2300" y="1908916"/>
            <a:ext cx="5384800" cy="3040168"/>
          </a:xfrm>
          <a:prstGeom prst="rect">
            <a:avLst/>
          </a:prstGeom>
        </p:spPr>
      </p:pic>
      <p:sp>
        <p:nvSpPr>
          <p:cNvPr id="8" name="Title 1">
            <a:extLst>
              <a:ext uri="{FF2B5EF4-FFF2-40B4-BE49-F238E27FC236}">
                <a16:creationId xmlns:a16="http://schemas.microsoft.com/office/drawing/2014/main" id="{6AE064F7-D8E1-4D5E-A8C8-CF9BD0181D72}"/>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Project costs</a:t>
            </a:r>
          </a:p>
        </p:txBody>
      </p:sp>
    </p:spTree>
    <p:extLst>
      <p:ext uri="{BB962C8B-B14F-4D97-AF65-F5344CB8AC3E}">
        <p14:creationId xmlns:p14="http://schemas.microsoft.com/office/powerpoint/2010/main" val="2922729338"/>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Контейнер за съдържание 1">
            <a:extLst>
              <a:ext uri="{FF2B5EF4-FFF2-40B4-BE49-F238E27FC236}">
                <a16:creationId xmlns:a16="http://schemas.microsoft.com/office/drawing/2014/main" id="{388B3610-F53D-48C4-B0B7-EB7B3B84D23A}"/>
              </a:ext>
            </a:extLst>
          </p:cNvPr>
          <p:cNvSpPr>
            <a:spLocks noGrp="1"/>
          </p:cNvSpPr>
          <p:nvPr>
            <p:ph idx="1"/>
          </p:nvPr>
        </p:nvSpPr>
        <p:spPr/>
        <p:txBody>
          <a:bodyPr/>
          <a:lstStyle/>
          <a:p>
            <a:endParaRPr lang="bg-BG"/>
          </a:p>
        </p:txBody>
      </p:sp>
      <p:sp>
        <p:nvSpPr>
          <p:cNvPr id="6" name="Заглавие 5">
            <a:extLst>
              <a:ext uri="{FF2B5EF4-FFF2-40B4-BE49-F238E27FC236}">
                <a16:creationId xmlns:a16="http://schemas.microsoft.com/office/drawing/2014/main" id="{FF2FBEBA-5AF0-4A94-9FBD-C2DCBD3ED503}"/>
              </a:ext>
            </a:extLst>
          </p:cNvPr>
          <p:cNvSpPr>
            <a:spLocks noGrp="1"/>
          </p:cNvSpPr>
          <p:nvPr>
            <p:ph type="title"/>
          </p:nvPr>
        </p:nvSpPr>
        <p:spPr/>
        <p:txBody>
          <a:bodyPr/>
          <a:lstStyle/>
          <a:p>
            <a:endParaRPr lang="bg-BG"/>
          </a:p>
        </p:txBody>
      </p:sp>
      <p:sp>
        <p:nvSpPr>
          <p:cNvPr id="5" name="Content Placeholder 2">
            <a:extLst>
              <a:ext uri="{FF2B5EF4-FFF2-40B4-BE49-F238E27FC236}">
                <a16:creationId xmlns:a16="http://schemas.microsoft.com/office/drawing/2014/main" id="{68263750-8F0E-47BE-9557-04ABC5EC96B1}"/>
              </a:ext>
            </a:extLst>
          </p:cNvPr>
          <p:cNvSpPr txBox="1">
            <a:spLocks/>
          </p:cNvSpPr>
          <p:nvPr/>
        </p:nvSpPr>
        <p:spPr bwMode="auto">
          <a:xfrm>
            <a:off x="678794" y="1776984"/>
            <a:ext cx="5339186" cy="398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just"/>
            <a:r>
              <a:rPr lang="en-US">
                <a:latin typeface="Arial" panose="020B0604020202020204" pitchFamily="34" charset="0"/>
                <a:cs typeface="Arial" panose="020B0604020202020204" pitchFamily="34" charset="0"/>
              </a:rPr>
              <a:t>Start working on finding good and reliable suppliers for fabrics, trims and other necessary items required to manufacture your garments.</a:t>
            </a:r>
          </a:p>
          <a:p>
            <a:pPr algn="just"/>
            <a:r>
              <a:rPr lang="en-US">
                <a:latin typeface="Arial" panose="020B0604020202020204" pitchFamily="34" charset="0"/>
                <a:cs typeface="Arial" panose="020B0604020202020204" pitchFamily="34" charset="0"/>
              </a:rPr>
              <a:t>Start establishing suppliers with your region, then go to another country and even you can source from the international market for the quality and cost-effective materials.</a:t>
            </a:r>
            <a:br>
              <a:rPr lang="en-US">
                <a:latin typeface="Arial" panose="020B0604020202020204" pitchFamily="34" charset="0"/>
                <a:cs typeface="Arial" panose="020B0604020202020204" pitchFamily="34" charset="0"/>
              </a:rPr>
            </a:br>
            <a:br>
              <a:rPr lang="en-US">
                <a:solidFill>
                  <a:srgbClr val="656565"/>
                </a:solidFill>
                <a:latin typeface="Arial" panose="020B0604020202020204" pitchFamily="34" charset="0"/>
                <a:ea typeface="Times New Roman" panose="02020603050405020304" pitchFamily="18" charset="0"/>
                <a:cs typeface="Arial" panose="020B0604020202020204" pitchFamily="34" charset="0"/>
              </a:rPr>
            </a:br>
            <a:endParaRPr lang="bg-BG" dirty="0">
              <a:latin typeface="Arial" panose="020B0604020202020204" pitchFamily="34" charset="0"/>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AFC28C96-5E7A-49B9-B7EC-B4877758509A}"/>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Suppliers and vendors</a:t>
            </a:r>
          </a:p>
        </p:txBody>
      </p:sp>
      <p:pic>
        <p:nvPicPr>
          <p:cNvPr id="8" name="Контейнер за съдържание 5" descr="Картина, която съдържа текст, закрито&#10;&#10;Описанието е генерирано автоматично">
            <a:extLst>
              <a:ext uri="{FF2B5EF4-FFF2-40B4-BE49-F238E27FC236}">
                <a16:creationId xmlns:a16="http://schemas.microsoft.com/office/drawing/2014/main" id="{1C9EFB58-88DC-4F39-9712-A301CA171A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3512" y="1884221"/>
            <a:ext cx="5384800" cy="3769360"/>
          </a:xfrm>
          <a:prstGeom prst="rect">
            <a:avLst/>
          </a:prstGeom>
        </p:spPr>
      </p:pic>
    </p:spTree>
    <p:extLst>
      <p:ext uri="{BB962C8B-B14F-4D97-AF65-F5344CB8AC3E}">
        <p14:creationId xmlns:p14="http://schemas.microsoft.com/office/powerpoint/2010/main" val="3222117462"/>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Контейнер за съдържание 1">
            <a:extLst>
              <a:ext uri="{FF2B5EF4-FFF2-40B4-BE49-F238E27FC236}">
                <a16:creationId xmlns:a16="http://schemas.microsoft.com/office/drawing/2014/main" id="{388B3610-F53D-48C4-B0B7-EB7B3B84D23A}"/>
              </a:ext>
            </a:extLst>
          </p:cNvPr>
          <p:cNvSpPr>
            <a:spLocks noGrp="1"/>
          </p:cNvSpPr>
          <p:nvPr>
            <p:ph idx="1"/>
          </p:nvPr>
        </p:nvSpPr>
        <p:spPr/>
        <p:txBody>
          <a:bodyPr/>
          <a:lstStyle/>
          <a:p>
            <a:endParaRPr lang="bg-BG"/>
          </a:p>
        </p:txBody>
      </p:sp>
      <p:sp>
        <p:nvSpPr>
          <p:cNvPr id="6" name="Заглавие 5">
            <a:extLst>
              <a:ext uri="{FF2B5EF4-FFF2-40B4-BE49-F238E27FC236}">
                <a16:creationId xmlns:a16="http://schemas.microsoft.com/office/drawing/2014/main" id="{FF2FBEBA-5AF0-4A94-9FBD-C2DCBD3ED503}"/>
              </a:ext>
            </a:extLst>
          </p:cNvPr>
          <p:cNvSpPr>
            <a:spLocks noGrp="1"/>
          </p:cNvSpPr>
          <p:nvPr>
            <p:ph type="title"/>
          </p:nvPr>
        </p:nvSpPr>
        <p:spPr/>
        <p:txBody>
          <a:bodyPr/>
          <a:lstStyle/>
          <a:p>
            <a:endParaRPr lang="bg-BG"/>
          </a:p>
        </p:txBody>
      </p:sp>
      <p:sp>
        <p:nvSpPr>
          <p:cNvPr id="5" name="Content Placeholder 2">
            <a:extLst>
              <a:ext uri="{FF2B5EF4-FFF2-40B4-BE49-F238E27FC236}">
                <a16:creationId xmlns:a16="http://schemas.microsoft.com/office/drawing/2014/main" id="{F2E727FC-FFEA-4093-9DD8-C16756BD3C0E}"/>
              </a:ext>
            </a:extLst>
          </p:cNvPr>
          <p:cNvSpPr txBox="1">
            <a:spLocks/>
          </p:cNvSpPr>
          <p:nvPr/>
        </p:nvSpPr>
        <p:spPr bwMode="auto">
          <a:xfrm>
            <a:off x="695400" y="1776984"/>
            <a:ext cx="5384800" cy="398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just">
              <a:spcBef>
                <a:spcPts val="0"/>
              </a:spcBef>
              <a:spcAft>
                <a:spcPts val="0"/>
              </a:spcAft>
            </a:pPr>
            <a:r>
              <a:rPr lang="en-US">
                <a:latin typeface="Arial" panose="020B0604020202020204" pitchFamily="34" charset="0"/>
                <a:ea typeface="Times New Roman" panose="02020603050405020304" pitchFamily="18" charset="0"/>
                <a:cs typeface="Arial" panose="020B0604020202020204" pitchFamily="34" charset="0"/>
              </a:rPr>
              <a:t>E</a:t>
            </a:r>
            <a:r>
              <a:rPr lang="bg-BG">
                <a:latin typeface="Arial" panose="020B0604020202020204" pitchFamily="34" charset="0"/>
                <a:ea typeface="Times New Roman" panose="02020603050405020304" pitchFamily="18" charset="0"/>
                <a:cs typeface="Arial" panose="020B0604020202020204" pitchFamily="34" charset="0"/>
              </a:rPr>
              <a:t>stablish your brand name. Every creation of you should carry the name of your brand. Whenever you host an exhibition or fashion show, highlight your brand name. </a:t>
            </a:r>
            <a:endParaRPr lang="en-US">
              <a:latin typeface="Arial" panose="020B0604020202020204" pitchFamily="34" charset="0"/>
              <a:ea typeface="Times New Roman" panose="02020603050405020304" pitchFamily="18" charset="0"/>
              <a:cs typeface="Arial" panose="020B0604020202020204" pitchFamily="34" charset="0"/>
            </a:endParaRPr>
          </a:p>
          <a:p>
            <a:pPr algn="just">
              <a:spcBef>
                <a:spcPts val="0"/>
              </a:spcBef>
              <a:spcAft>
                <a:spcPts val="0"/>
              </a:spcAft>
            </a:pPr>
            <a:r>
              <a:rPr lang="en-US">
                <a:latin typeface="Arial" panose="020B0604020202020204" pitchFamily="34" charset="0"/>
                <a:ea typeface="Times New Roman" panose="02020603050405020304" pitchFamily="18" charset="0"/>
                <a:cs typeface="Arial" panose="020B0604020202020204" pitchFamily="34" charset="0"/>
              </a:rPr>
              <a:t>Use your brand name for </a:t>
            </a:r>
            <a:r>
              <a:rPr lang="bg-BG">
                <a:latin typeface="Arial" panose="020B0604020202020204" pitchFamily="34" charset="0"/>
                <a:ea typeface="Times New Roman" panose="02020603050405020304" pitchFamily="18" charset="0"/>
                <a:cs typeface="Arial" panose="020B0604020202020204" pitchFamily="34" charset="0"/>
              </a:rPr>
              <a:t>sponsorship. </a:t>
            </a:r>
            <a:r>
              <a:rPr lang="en-US">
                <a:latin typeface="Arial" panose="020B0604020202020204" pitchFamily="34" charset="0"/>
                <a:ea typeface="Times New Roman" panose="02020603050405020304" pitchFamily="18" charset="0"/>
                <a:cs typeface="Arial" panose="020B0604020202020204" pitchFamily="34" charset="0"/>
              </a:rPr>
              <a:t>T</a:t>
            </a:r>
            <a:r>
              <a:rPr lang="bg-BG">
                <a:latin typeface="Arial" panose="020B0604020202020204" pitchFamily="34" charset="0"/>
                <a:ea typeface="Times New Roman" panose="02020603050405020304" pitchFamily="18" charset="0"/>
                <a:cs typeface="Arial" panose="020B0604020202020204" pitchFamily="34" charset="0"/>
              </a:rPr>
              <a:t>he brand name will give you recognition and with time, people will remember </a:t>
            </a:r>
            <a:r>
              <a:rPr lang="en-US">
                <a:latin typeface="Arial" panose="020B0604020202020204" pitchFamily="34" charset="0"/>
                <a:ea typeface="Times New Roman" panose="02020603050405020304" pitchFamily="18" charset="0"/>
                <a:cs typeface="Arial" panose="020B0604020202020204" pitchFamily="34" charset="0"/>
              </a:rPr>
              <a:t>and prefer </a:t>
            </a:r>
            <a:r>
              <a:rPr lang="bg-BG">
                <a:latin typeface="Arial" panose="020B0604020202020204" pitchFamily="34" charset="0"/>
                <a:ea typeface="Times New Roman" panose="02020603050405020304" pitchFamily="18" charset="0"/>
                <a:cs typeface="Arial" panose="020B0604020202020204" pitchFamily="34" charset="0"/>
              </a:rPr>
              <a:t>your brand. </a:t>
            </a:r>
            <a:endParaRPr lang="bg-BG" dirty="0">
              <a:latin typeface="Arial" panose="020B0604020202020204" pitchFamily="34" charset="0"/>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BA323588-231B-4B69-803B-F90F5D915F43}"/>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Establish your brand</a:t>
            </a:r>
          </a:p>
        </p:txBody>
      </p:sp>
      <p:pic>
        <p:nvPicPr>
          <p:cNvPr id="8" name="Контейнер за съдържание 5">
            <a:extLst>
              <a:ext uri="{FF2B5EF4-FFF2-40B4-BE49-F238E27FC236}">
                <a16:creationId xmlns:a16="http://schemas.microsoft.com/office/drawing/2014/main" id="{F4ABF283-4776-4DFD-8A6B-D0A6BA2807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876" y="1844824"/>
            <a:ext cx="5384800" cy="2482972"/>
          </a:xfrm>
          <a:prstGeom prst="rect">
            <a:avLst/>
          </a:prstGeom>
        </p:spPr>
      </p:pic>
    </p:spTree>
    <p:extLst>
      <p:ext uri="{BB962C8B-B14F-4D97-AF65-F5344CB8AC3E}">
        <p14:creationId xmlns:p14="http://schemas.microsoft.com/office/powerpoint/2010/main" val="1752130488"/>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Контейнер за съдържание 1">
            <a:extLst>
              <a:ext uri="{FF2B5EF4-FFF2-40B4-BE49-F238E27FC236}">
                <a16:creationId xmlns:a16="http://schemas.microsoft.com/office/drawing/2014/main" id="{388B3610-F53D-48C4-B0B7-EB7B3B84D23A}"/>
              </a:ext>
            </a:extLst>
          </p:cNvPr>
          <p:cNvSpPr>
            <a:spLocks noGrp="1"/>
          </p:cNvSpPr>
          <p:nvPr>
            <p:ph idx="1"/>
          </p:nvPr>
        </p:nvSpPr>
        <p:spPr/>
        <p:txBody>
          <a:bodyPr/>
          <a:lstStyle/>
          <a:p>
            <a:endParaRPr lang="bg-BG"/>
          </a:p>
        </p:txBody>
      </p:sp>
      <p:sp>
        <p:nvSpPr>
          <p:cNvPr id="6" name="Заглавие 5">
            <a:extLst>
              <a:ext uri="{FF2B5EF4-FFF2-40B4-BE49-F238E27FC236}">
                <a16:creationId xmlns:a16="http://schemas.microsoft.com/office/drawing/2014/main" id="{FF2FBEBA-5AF0-4A94-9FBD-C2DCBD3ED503}"/>
              </a:ext>
            </a:extLst>
          </p:cNvPr>
          <p:cNvSpPr>
            <a:spLocks noGrp="1"/>
          </p:cNvSpPr>
          <p:nvPr>
            <p:ph type="title"/>
          </p:nvPr>
        </p:nvSpPr>
        <p:spPr/>
        <p:txBody>
          <a:bodyPr/>
          <a:lstStyle/>
          <a:p>
            <a:endParaRPr lang="bg-BG"/>
          </a:p>
        </p:txBody>
      </p:sp>
      <p:sp>
        <p:nvSpPr>
          <p:cNvPr id="5" name="Content Placeholder 2">
            <a:extLst>
              <a:ext uri="{FF2B5EF4-FFF2-40B4-BE49-F238E27FC236}">
                <a16:creationId xmlns:a16="http://schemas.microsoft.com/office/drawing/2014/main" id="{791FF44B-91EC-414A-8B9A-48CFA5E0430C}"/>
              </a:ext>
            </a:extLst>
          </p:cNvPr>
          <p:cNvSpPr txBox="1">
            <a:spLocks/>
          </p:cNvSpPr>
          <p:nvPr/>
        </p:nvSpPr>
        <p:spPr bwMode="auto">
          <a:xfrm>
            <a:off x="695400" y="1776984"/>
            <a:ext cx="5384800" cy="398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spcAft>
                <a:spcPts val="0"/>
              </a:spcAft>
            </a:pPr>
            <a:r>
              <a:rPr lang="en-US">
                <a:latin typeface="Arial" panose="020B0604020202020204" pitchFamily="34" charset="0"/>
                <a:cs typeface="Arial" panose="020B0604020202020204" pitchFamily="34" charset="0"/>
              </a:rPr>
              <a:t>Make a list of potential customers and start contacting them for business leads.</a:t>
            </a:r>
          </a:p>
          <a:p>
            <a:pPr>
              <a:spcBef>
                <a:spcPts val="0"/>
              </a:spcBef>
              <a:spcAft>
                <a:spcPts val="0"/>
              </a:spcAft>
            </a:pPr>
            <a:r>
              <a:rPr lang="en-US">
                <a:latin typeface="Arial" panose="020B0604020202020204" pitchFamily="34" charset="0"/>
                <a:cs typeface="Arial" panose="020B0604020202020204" pitchFamily="34" charset="0"/>
              </a:rPr>
              <a:t>Visit textile and apparel fairs and exhibitions.</a:t>
            </a:r>
          </a:p>
          <a:p>
            <a:pPr>
              <a:spcBef>
                <a:spcPts val="0"/>
              </a:spcBef>
              <a:spcAft>
                <a:spcPts val="0"/>
              </a:spcAft>
            </a:pPr>
            <a:r>
              <a:rPr lang="en-US">
                <a:latin typeface="Arial" panose="020B0604020202020204" pitchFamily="34" charset="0"/>
                <a:ea typeface="Times New Roman" panose="02020603050405020304" pitchFamily="18" charset="0"/>
                <a:cs typeface="Arial" panose="020B0604020202020204" pitchFamily="34" charset="0"/>
              </a:rPr>
              <a:t>Use the social media channels for advertising and selling your products.</a:t>
            </a:r>
            <a:br>
              <a:rPr lang="en-US" sz="1800">
                <a:latin typeface="Segoe UI" panose="020B0502040204020203" pitchFamily="34" charset="0"/>
                <a:ea typeface="Times New Roman" panose="02020603050405020304" pitchFamily="18" charset="0"/>
                <a:cs typeface="Times New Roman" panose="02020603050405020304" pitchFamily="18" charset="0"/>
              </a:rPr>
            </a:br>
            <a:endParaRPr lang="bg-BG" sz="1800" dirty="0">
              <a:latin typeface="Segoe UI" panose="020B0502040204020203" pitchFamily="34" charset="0"/>
              <a:ea typeface="Times New Roman" panose="02020603050405020304" pitchFamily="18" charset="0"/>
              <a:cs typeface="Times New Roman" panose="02020603050405020304" pitchFamily="18" charset="0"/>
            </a:endParaRPr>
          </a:p>
        </p:txBody>
      </p:sp>
      <p:pic>
        <p:nvPicPr>
          <p:cNvPr id="7" name="Контейнер за съдържание 6" descr="Картина, която съдържа текст, закрито&#10;&#10;Описанието е генерирано автоматично">
            <a:extLst>
              <a:ext uri="{FF2B5EF4-FFF2-40B4-BE49-F238E27FC236}">
                <a16:creationId xmlns:a16="http://schemas.microsoft.com/office/drawing/2014/main" id="{6541A60C-37D3-48BB-A00D-1EABF56851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8568" y="1844824"/>
            <a:ext cx="5384800" cy="3587623"/>
          </a:xfrm>
          <a:prstGeom prst="rect">
            <a:avLst/>
          </a:prstGeom>
        </p:spPr>
      </p:pic>
      <p:sp>
        <p:nvSpPr>
          <p:cNvPr id="8" name="Title 1">
            <a:extLst>
              <a:ext uri="{FF2B5EF4-FFF2-40B4-BE49-F238E27FC236}">
                <a16:creationId xmlns:a16="http://schemas.microsoft.com/office/drawing/2014/main" id="{46802A86-A59F-4607-8658-C01CC761887C}"/>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Reach your customers</a:t>
            </a:r>
          </a:p>
        </p:txBody>
      </p:sp>
    </p:spTree>
    <p:extLst>
      <p:ext uri="{BB962C8B-B14F-4D97-AF65-F5344CB8AC3E}">
        <p14:creationId xmlns:p14="http://schemas.microsoft.com/office/powerpoint/2010/main" val="682348795"/>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Контейнер за съдържание 1">
            <a:extLst>
              <a:ext uri="{FF2B5EF4-FFF2-40B4-BE49-F238E27FC236}">
                <a16:creationId xmlns:a16="http://schemas.microsoft.com/office/drawing/2014/main" id="{388B3610-F53D-48C4-B0B7-EB7B3B84D23A}"/>
              </a:ext>
            </a:extLst>
          </p:cNvPr>
          <p:cNvSpPr>
            <a:spLocks noGrp="1"/>
          </p:cNvSpPr>
          <p:nvPr>
            <p:ph idx="1"/>
          </p:nvPr>
        </p:nvSpPr>
        <p:spPr/>
        <p:txBody>
          <a:bodyPr/>
          <a:lstStyle/>
          <a:p>
            <a:endParaRPr lang="bg-BG"/>
          </a:p>
        </p:txBody>
      </p:sp>
      <p:sp>
        <p:nvSpPr>
          <p:cNvPr id="6" name="Заглавие 5">
            <a:extLst>
              <a:ext uri="{FF2B5EF4-FFF2-40B4-BE49-F238E27FC236}">
                <a16:creationId xmlns:a16="http://schemas.microsoft.com/office/drawing/2014/main" id="{FF2FBEBA-5AF0-4A94-9FBD-C2DCBD3ED503}"/>
              </a:ext>
            </a:extLst>
          </p:cNvPr>
          <p:cNvSpPr>
            <a:spLocks noGrp="1"/>
          </p:cNvSpPr>
          <p:nvPr>
            <p:ph type="title"/>
          </p:nvPr>
        </p:nvSpPr>
        <p:spPr/>
        <p:txBody>
          <a:bodyPr/>
          <a:lstStyle/>
          <a:p>
            <a:endParaRPr lang="bg-BG"/>
          </a:p>
        </p:txBody>
      </p:sp>
      <p:sp>
        <p:nvSpPr>
          <p:cNvPr id="5" name="Title 1">
            <a:extLst>
              <a:ext uri="{FF2B5EF4-FFF2-40B4-BE49-F238E27FC236}">
                <a16:creationId xmlns:a16="http://schemas.microsoft.com/office/drawing/2014/main" id="{E762EBF1-4D56-4C62-8AF2-9C06A29DD6D2}"/>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a:latin typeface="Arial" panose="020B0604020202020204" pitchFamily="34" charset="0"/>
                <a:cs typeface="Arial" panose="020B0604020202020204" pitchFamily="34" charset="0"/>
              </a:rPr>
              <a:t>Distribution</a:t>
            </a:r>
            <a:endParaRPr lang="en-US" sz="28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FDCB2D91-529A-4887-891C-BE49C792702A}"/>
              </a:ext>
            </a:extLst>
          </p:cNvPr>
          <p:cNvSpPr txBox="1">
            <a:spLocks/>
          </p:cNvSpPr>
          <p:nvPr/>
        </p:nvSpPr>
        <p:spPr bwMode="auto">
          <a:xfrm>
            <a:off x="695400" y="1745897"/>
            <a:ext cx="11044808" cy="316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1" indent="-342900" algn="just">
              <a:spcBef>
                <a:spcPts val="0"/>
              </a:spcBef>
              <a:buFont typeface="Arial" panose="020B0604020202020204" pitchFamily="34" charset="0"/>
              <a:buChar char="•"/>
            </a:pPr>
            <a:r>
              <a:rPr lang="en-US" sz="2400">
                <a:latin typeface="Arial" panose="020B0604020202020204" pitchFamily="34" charset="0"/>
                <a:cs typeface="Arial" panose="020B0604020202020204" pitchFamily="34" charset="0"/>
              </a:rPr>
              <a:t>An important consideration in your textile business will be transportation.</a:t>
            </a:r>
          </a:p>
          <a:p>
            <a:pPr marL="342900" lvl="1" indent="-342900" algn="just">
              <a:spcBef>
                <a:spcPts val="0"/>
              </a:spcBef>
              <a:buFont typeface="Arial" panose="020B0604020202020204" pitchFamily="34" charset="0"/>
              <a:buChar char="•"/>
            </a:pPr>
            <a:r>
              <a:rPr lang="en-US" sz="2400">
                <a:latin typeface="Arial" panose="020B0604020202020204" pitchFamily="34" charset="0"/>
                <a:cs typeface="Arial" panose="020B0604020202020204" pitchFamily="34" charset="0"/>
              </a:rPr>
              <a:t>You must include the cost of transportation in your budget before starting any business venture.</a:t>
            </a:r>
          </a:p>
          <a:p>
            <a:pPr marL="342900" lvl="1" indent="0" algn="just">
              <a:buFont typeface="Arial" panose="020B0604020202020204" pitchFamily="34" charset="0"/>
              <a:buNone/>
            </a:pPr>
            <a:endParaRPr lang="en-US" sz="2400" dirty="0"/>
          </a:p>
        </p:txBody>
      </p:sp>
      <p:pic>
        <p:nvPicPr>
          <p:cNvPr id="8" name="Картина 7" descr="Картина, която съдържа текст&#10;&#10;Описанието е генерирано автоматично">
            <a:extLst>
              <a:ext uri="{FF2B5EF4-FFF2-40B4-BE49-F238E27FC236}">
                <a16:creationId xmlns:a16="http://schemas.microsoft.com/office/drawing/2014/main" id="{04683F1E-8E25-45B1-A560-06C9D8CBA5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9800" y="3255153"/>
            <a:ext cx="6953250" cy="2762250"/>
          </a:xfrm>
          <a:prstGeom prst="rect">
            <a:avLst/>
          </a:prstGeom>
        </p:spPr>
      </p:pic>
    </p:spTree>
    <p:extLst>
      <p:ext uri="{BB962C8B-B14F-4D97-AF65-F5344CB8AC3E}">
        <p14:creationId xmlns:p14="http://schemas.microsoft.com/office/powerpoint/2010/main" val="234216288"/>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Контейнер за съдържание 1">
            <a:extLst>
              <a:ext uri="{FF2B5EF4-FFF2-40B4-BE49-F238E27FC236}">
                <a16:creationId xmlns:a16="http://schemas.microsoft.com/office/drawing/2014/main" id="{388B3610-F53D-48C4-B0B7-EB7B3B84D23A}"/>
              </a:ext>
            </a:extLst>
          </p:cNvPr>
          <p:cNvSpPr>
            <a:spLocks noGrp="1"/>
          </p:cNvSpPr>
          <p:nvPr>
            <p:ph idx="1"/>
          </p:nvPr>
        </p:nvSpPr>
        <p:spPr/>
        <p:txBody>
          <a:bodyPr/>
          <a:lstStyle/>
          <a:p>
            <a:endParaRPr lang="bg-BG"/>
          </a:p>
        </p:txBody>
      </p:sp>
      <p:sp>
        <p:nvSpPr>
          <p:cNvPr id="6" name="Заглавие 5">
            <a:extLst>
              <a:ext uri="{FF2B5EF4-FFF2-40B4-BE49-F238E27FC236}">
                <a16:creationId xmlns:a16="http://schemas.microsoft.com/office/drawing/2014/main" id="{FF2FBEBA-5AF0-4A94-9FBD-C2DCBD3ED503}"/>
              </a:ext>
            </a:extLst>
          </p:cNvPr>
          <p:cNvSpPr>
            <a:spLocks noGrp="1"/>
          </p:cNvSpPr>
          <p:nvPr>
            <p:ph type="title"/>
          </p:nvPr>
        </p:nvSpPr>
        <p:spPr/>
        <p:txBody>
          <a:bodyPr/>
          <a:lstStyle/>
          <a:p>
            <a:endParaRPr lang="bg-BG"/>
          </a:p>
        </p:txBody>
      </p:sp>
      <p:pic>
        <p:nvPicPr>
          <p:cNvPr id="5" name="Контейнер за съдържание 8">
            <a:extLst>
              <a:ext uri="{FF2B5EF4-FFF2-40B4-BE49-F238E27FC236}">
                <a16:creationId xmlns:a16="http://schemas.microsoft.com/office/drawing/2014/main" id="{966CAFF8-F920-4C87-B330-1ECD2402E4C5}"/>
              </a:ext>
            </a:extLst>
          </p:cNvPr>
          <p:cNvPicPr>
            <a:picLocks noChangeAspect="1"/>
          </p:cNvPicPr>
          <p:nvPr/>
        </p:nvPicPr>
        <p:blipFill rotWithShape="1">
          <a:blip r:embed="rId3">
            <a:extLst>
              <a:ext uri="{28A0092B-C50C-407E-A947-70E740481C1C}">
                <a14:useLocalDpi xmlns:a14="http://schemas.microsoft.com/office/drawing/2010/main" val="0"/>
              </a:ext>
            </a:extLst>
          </a:blip>
          <a:srcRect l="30207"/>
          <a:stretch/>
        </p:blipFill>
        <p:spPr>
          <a:xfrm>
            <a:off x="6653590" y="2153760"/>
            <a:ext cx="4928810" cy="3972404"/>
          </a:xfrm>
          <a:prstGeom prst="rect">
            <a:avLst/>
          </a:prstGeom>
        </p:spPr>
      </p:pic>
      <p:pic>
        <p:nvPicPr>
          <p:cNvPr id="7" name="Картина 6" descr="Картина, която съдържа текст&#10;&#10;Описанието е генерирано автоматично">
            <a:extLst>
              <a:ext uri="{FF2B5EF4-FFF2-40B4-BE49-F238E27FC236}">
                <a16:creationId xmlns:a16="http://schemas.microsoft.com/office/drawing/2014/main" id="{4016F0E8-0826-439C-B947-F35932114E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864" y="4077072"/>
            <a:ext cx="3000955" cy="3000955"/>
          </a:xfrm>
          <a:prstGeom prst="rect">
            <a:avLst/>
          </a:prstGeom>
        </p:spPr>
      </p:pic>
      <p:sp>
        <p:nvSpPr>
          <p:cNvPr id="8" name="Title 1">
            <a:extLst>
              <a:ext uri="{FF2B5EF4-FFF2-40B4-BE49-F238E27FC236}">
                <a16:creationId xmlns:a16="http://schemas.microsoft.com/office/drawing/2014/main" id="{998FBEA5-D2A7-44DE-9273-D69B01F23DD5}"/>
              </a:ext>
            </a:extLst>
          </p:cNvPr>
          <p:cNvSpPr txBox="1">
            <a:spLocks/>
          </p:cNvSpPr>
          <p:nvPr/>
        </p:nvSpPr>
        <p:spPr bwMode="auto">
          <a:xfrm>
            <a:off x="609600" y="885032"/>
            <a:ext cx="109728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a:latin typeface="Arial" panose="020B0604020202020204" pitchFamily="34" charset="0"/>
                <a:cs typeface="Arial" panose="020B0604020202020204" pitchFamily="34" charset="0"/>
              </a:rPr>
              <a:t>Time management</a:t>
            </a:r>
            <a:endParaRPr lang="en-US" sz="2800"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144E581E-7648-4373-B311-63B370F0DDD2}"/>
              </a:ext>
            </a:extLst>
          </p:cNvPr>
          <p:cNvSpPr txBox="1">
            <a:spLocks/>
          </p:cNvSpPr>
          <p:nvPr/>
        </p:nvSpPr>
        <p:spPr bwMode="auto">
          <a:xfrm>
            <a:off x="609600" y="2142330"/>
            <a:ext cx="5384800" cy="398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algn="just">
              <a:spcBef>
                <a:spcPts val="0"/>
              </a:spcBef>
              <a:buFont typeface="Arial" panose="020B0604020202020204" pitchFamily="34" charset="0"/>
              <a:buNone/>
            </a:pPr>
            <a:r>
              <a:rPr lang="en-US" sz="2400">
                <a:latin typeface="Arial" panose="020B0604020202020204" pitchFamily="34" charset="0"/>
                <a:cs typeface="Arial" panose="020B0604020202020204" pitchFamily="34" charset="0"/>
              </a:rPr>
              <a:t>Mastering the art of managing time is crucial to the success of any business. If you are constantly running short of time and in the process missing out on important tasks, it is time for you to learn effective time management.</a:t>
            </a:r>
            <a:endParaRPr lang="en-GB" sz="2400">
              <a:latin typeface="Arial" panose="020B0604020202020204" pitchFamily="34" charset="0"/>
              <a:cs typeface="Arial" panose="020B0604020202020204" pitchFamily="34" charset="0"/>
            </a:endParaRPr>
          </a:p>
          <a:p>
            <a:pPr marL="342900" lvl="1" indent="0" algn="just">
              <a:buFont typeface="Arial" panose="020B0604020202020204" pitchFamily="34" charset="0"/>
              <a:buNone/>
            </a:pPr>
            <a:endParaRPr lang="en-US" sz="2400" dirty="0"/>
          </a:p>
        </p:txBody>
      </p:sp>
    </p:spTree>
    <p:extLst>
      <p:ext uri="{BB962C8B-B14F-4D97-AF65-F5344CB8AC3E}">
        <p14:creationId xmlns:p14="http://schemas.microsoft.com/office/powerpoint/2010/main" val="251164013"/>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Контейнер за съдържание 1">
            <a:extLst>
              <a:ext uri="{FF2B5EF4-FFF2-40B4-BE49-F238E27FC236}">
                <a16:creationId xmlns:a16="http://schemas.microsoft.com/office/drawing/2014/main" id="{388B3610-F53D-48C4-B0B7-EB7B3B84D23A}"/>
              </a:ext>
            </a:extLst>
          </p:cNvPr>
          <p:cNvSpPr>
            <a:spLocks noGrp="1"/>
          </p:cNvSpPr>
          <p:nvPr>
            <p:ph idx="1"/>
          </p:nvPr>
        </p:nvSpPr>
        <p:spPr/>
        <p:txBody>
          <a:bodyPr/>
          <a:lstStyle/>
          <a:p>
            <a:endParaRPr lang="bg-BG"/>
          </a:p>
        </p:txBody>
      </p:sp>
      <p:sp>
        <p:nvSpPr>
          <p:cNvPr id="6" name="Заглавие 5">
            <a:extLst>
              <a:ext uri="{FF2B5EF4-FFF2-40B4-BE49-F238E27FC236}">
                <a16:creationId xmlns:a16="http://schemas.microsoft.com/office/drawing/2014/main" id="{FF2FBEBA-5AF0-4A94-9FBD-C2DCBD3ED503}"/>
              </a:ext>
            </a:extLst>
          </p:cNvPr>
          <p:cNvSpPr>
            <a:spLocks noGrp="1"/>
          </p:cNvSpPr>
          <p:nvPr>
            <p:ph type="title"/>
          </p:nvPr>
        </p:nvSpPr>
        <p:spPr/>
        <p:txBody>
          <a:bodyPr/>
          <a:lstStyle/>
          <a:p>
            <a:endParaRPr lang="bg-BG"/>
          </a:p>
        </p:txBody>
      </p:sp>
      <p:sp>
        <p:nvSpPr>
          <p:cNvPr id="5" name="Title 1">
            <a:extLst>
              <a:ext uri="{FF2B5EF4-FFF2-40B4-BE49-F238E27FC236}">
                <a16:creationId xmlns:a16="http://schemas.microsoft.com/office/drawing/2014/main" id="{7E62EBA0-C164-42DB-9AEC-8A2A68B47FF4}"/>
              </a:ext>
            </a:extLst>
          </p:cNvPr>
          <p:cNvSpPr txBox="1">
            <a:spLocks/>
          </p:cNvSpPr>
          <p:nvPr/>
        </p:nvSpPr>
        <p:spPr bwMode="auto">
          <a:xfrm>
            <a:off x="609600" y="885032"/>
            <a:ext cx="109728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a:latin typeface="Arial" panose="020B0604020202020204" pitchFamily="34" charset="0"/>
                <a:cs typeface="Arial" panose="020B0604020202020204" pitchFamily="34" charset="0"/>
              </a:rPr>
              <a:t>Find a mentor</a:t>
            </a:r>
            <a:endParaRPr lang="en-US" sz="28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C31ECB9D-5514-4E12-B099-DC00CDA0ACB0}"/>
              </a:ext>
            </a:extLst>
          </p:cNvPr>
          <p:cNvSpPr txBox="1">
            <a:spLocks/>
          </p:cNvSpPr>
          <p:nvPr/>
        </p:nvSpPr>
        <p:spPr bwMode="auto">
          <a:xfrm>
            <a:off x="609600" y="1912145"/>
            <a:ext cx="7646640" cy="398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just">
              <a:spcBef>
                <a:spcPts val="0"/>
              </a:spcBef>
            </a:pPr>
            <a:r>
              <a:rPr lang="en-US">
                <a:latin typeface="Arial" panose="020B0604020202020204" pitchFamily="34" charset="0"/>
                <a:ea typeface="Times New Roman" panose="02020603050405020304" pitchFamily="18" charset="0"/>
                <a:cs typeface="Arial" panose="020B0604020202020204" pitchFamily="34" charset="0"/>
              </a:rPr>
              <a:t>Seek help from an expert. An expert's guidance will help you to save your time, money, and efforts. You can also learn many things about business insights from an expert. </a:t>
            </a:r>
          </a:p>
          <a:p>
            <a:pPr algn="just">
              <a:spcBef>
                <a:spcPts val="0"/>
              </a:spcBef>
            </a:pPr>
            <a:r>
              <a:rPr lang="en-US">
                <a:latin typeface="Arial" panose="020B0604020202020204" pitchFamily="34" charset="0"/>
                <a:cs typeface="Arial" panose="020B0604020202020204" pitchFamily="34" charset="0"/>
              </a:rPr>
              <a:t>Finding a mentor for advising and helping through your business’ life, using online resources, and finding in-person assistance. </a:t>
            </a:r>
            <a:endParaRPr lang="en-US" dirty="0">
              <a:latin typeface="Arial" panose="020B0604020202020204" pitchFamily="34" charset="0"/>
              <a:cs typeface="Arial" panose="020B0604020202020204" pitchFamily="34" charset="0"/>
            </a:endParaRPr>
          </a:p>
        </p:txBody>
      </p:sp>
      <p:pic>
        <p:nvPicPr>
          <p:cNvPr id="8" name="Контейнер за съдържание 6" descr="Картина, която съдържа открито, небе, хълм, планина&#10;&#10;Описанието е генерирано автоматично">
            <a:extLst>
              <a:ext uri="{FF2B5EF4-FFF2-40B4-BE49-F238E27FC236}">
                <a16:creationId xmlns:a16="http://schemas.microsoft.com/office/drawing/2014/main" id="{4776DFC7-6900-4D16-BF7E-8F782FB231CF}"/>
              </a:ext>
            </a:extLst>
          </p:cNvPr>
          <p:cNvPicPr>
            <a:picLocks noChangeAspect="1"/>
          </p:cNvPicPr>
          <p:nvPr/>
        </p:nvPicPr>
        <p:blipFill rotWithShape="1">
          <a:blip r:embed="rId4">
            <a:extLst>
              <a:ext uri="{28A0092B-C50C-407E-A947-70E740481C1C}">
                <a14:useLocalDpi xmlns:a14="http://schemas.microsoft.com/office/drawing/2010/main" val="0"/>
              </a:ext>
            </a:extLst>
          </a:blip>
          <a:srcRect l="52940"/>
          <a:stretch/>
        </p:blipFill>
        <p:spPr>
          <a:xfrm>
            <a:off x="8544715" y="1970312"/>
            <a:ext cx="3145461" cy="3546920"/>
          </a:xfrm>
          <a:prstGeom prst="rect">
            <a:avLst/>
          </a:prstGeom>
        </p:spPr>
      </p:pic>
    </p:spTree>
    <p:extLst>
      <p:ext uri="{BB962C8B-B14F-4D97-AF65-F5344CB8AC3E}">
        <p14:creationId xmlns:p14="http://schemas.microsoft.com/office/powerpoint/2010/main" val="1458042608"/>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r>
              <a:rPr lang="en-US" sz="2000" b="1" u="sng" dirty="0">
                <a:latin typeface="Arial" panose="020B0604020202020204" pitchFamily="34" charset="0"/>
                <a:cs typeface="Arial" panose="020B0604020202020204" pitchFamily="34" charset="0"/>
              </a:rPr>
              <a:t>Select Your Product Category</a:t>
            </a:r>
          </a:p>
          <a:p>
            <a:r>
              <a:rPr lang="en-US" sz="2000" b="1" u="sng" dirty="0">
                <a:latin typeface="Arial" panose="020B0604020202020204" pitchFamily="34" charset="0"/>
                <a:cs typeface="Arial" panose="020B0604020202020204" pitchFamily="34" charset="0"/>
              </a:rPr>
              <a:t>Know Your Textile and Clothing Market</a:t>
            </a:r>
          </a:p>
          <a:p>
            <a:r>
              <a:rPr lang="en-GB" sz="2000" b="1" u="sng" dirty="0">
                <a:latin typeface="Arial" panose="020B0604020202020204" pitchFamily="34" charset="0"/>
                <a:cs typeface="Arial" panose="020B0604020202020204" pitchFamily="34" charset="0"/>
              </a:rPr>
              <a:t>Estimate Production Requirements</a:t>
            </a:r>
          </a:p>
          <a:p>
            <a:r>
              <a:rPr lang="en-GB" sz="2000" b="1" u="sng" dirty="0">
                <a:latin typeface="Arial" panose="020B0604020202020204" pitchFamily="34" charset="0"/>
                <a:cs typeface="Arial" panose="020B0604020202020204" pitchFamily="34" charset="0"/>
              </a:rPr>
              <a:t>Estimate Raw Materials Requirements</a:t>
            </a:r>
          </a:p>
          <a:p>
            <a:r>
              <a:rPr lang="en-GB" sz="2000" b="1" u="sng" dirty="0">
                <a:latin typeface="Arial" panose="020B0604020202020204" pitchFamily="34" charset="0"/>
                <a:cs typeface="Arial" panose="020B0604020202020204" pitchFamily="34" charset="0"/>
              </a:rPr>
              <a:t>Factory Space Requirement. Find a Location</a:t>
            </a:r>
          </a:p>
          <a:p>
            <a:r>
              <a:rPr lang="en-GB" sz="2000" b="1" u="sng" dirty="0">
                <a:latin typeface="Arial" panose="020B0604020202020204" pitchFamily="34" charset="0"/>
                <a:cs typeface="Arial" panose="020B0604020202020204" pitchFamily="34" charset="0"/>
              </a:rPr>
              <a:t>Manpower Requirement</a:t>
            </a:r>
          </a:p>
          <a:p>
            <a:r>
              <a:rPr lang="en-GB" sz="2000" b="1" u="sng" dirty="0">
                <a:latin typeface="Arial" panose="020B0604020202020204" pitchFamily="34" charset="0"/>
                <a:cs typeface="Arial" panose="020B0604020202020204" pitchFamily="34" charset="0"/>
              </a:rPr>
              <a:t>Internal Process Flow</a:t>
            </a:r>
            <a:endParaRPr lang="bg-BG" sz="2000" b="1" u="sng" dirty="0">
              <a:latin typeface="Arial" panose="020B0604020202020204" pitchFamily="34" charset="0"/>
              <a:cs typeface="Arial" panose="020B0604020202020204" pitchFamily="34" charset="0"/>
            </a:endParaRPr>
          </a:p>
          <a:p>
            <a:r>
              <a:rPr lang="en-US" sz="2000" b="1" u="sng" dirty="0">
                <a:latin typeface="Arial" panose="020B0604020202020204" pitchFamily="34" charset="0"/>
                <a:cs typeface="Arial" panose="020B0604020202020204" pitchFamily="34" charset="0"/>
              </a:rPr>
              <a:t>Suppliers and Vendors</a:t>
            </a:r>
          </a:p>
          <a:p>
            <a:r>
              <a:rPr lang="en-US" sz="2000" b="1" u="sng" dirty="0">
                <a:latin typeface="Arial" panose="020B0604020202020204" pitchFamily="34" charset="0"/>
                <a:cs typeface="Arial" panose="020B0604020202020204" pitchFamily="34" charset="0"/>
              </a:rPr>
              <a:t>Establish Your Brand</a:t>
            </a:r>
            <a:endParaRPr lang="en-GB" sz="2000" b="1" u="sng" dirty="0">
              <a:latin typeface="Arial" panose="020B0604020202020204" pitchFamily="34" charset="0"/>
              <a:cs typeface="Arial" panose="020B0604020202020204" pitchFamily="34" charset="0"/>
            </a:endParaRPr>
          </a:p>
          <a:p>
            <a:r>
              <a:rPr lang="en-GB" sz="2000" b="1" u="sng" dirty="0">
                <a:latin typeface="Arial" panose="020B0604020202020204" pitchFamily="34" charset="0"/>
                <a:cs typeface="Arial" panose="020B0604020202020204" pitchFamily="34" charset="0"/>
              </a:rPr>
              <a:t>Reach Your Customers. Distribution</a:t>
            </a:r>
          </a:p>
          <a:p>
            <a:r>
              <a:rPr lang="en-GB" sz="2000" b="1" u="sng" dirty="0">
                <a:latin typeface="Arial" panose="020B0604020202020204" pitchFamily="34" charset="0"/>
                <a:cs typeface="Arial" panose="020B0604020202020204" pitchFamily="34" charset="0"/>
              </a:rPr>
              <a:t>Time Management</a:t>
            </a:r>
          </a:p>
          <a:p>
            <a:r>
              <a:rPr lang="en-GB" sz="2000" b="1" u="sng" dirty="0">
                <a:latin typeface="Arial" panose="020B0604020202020204" pitchFamily="34" charset="0"/>
                <a:cs typeface="Arial" panose="020B0604020202020204" pitchFamily="34" charset="0"/>
              </a:rPr>
              <a:t>Find a Mentor</a:t>
            </a:r>
          </a:p>
          <a:p>
            <a:endParaRPr lang="en-GB" b="1" u="sng" dirty="0">
              <a:latin typeface="Arial" panose="020B0604020202020204" pitchFamily="34" charset="0"/>
              <a:cs typeface="Arial" panose="020B0604020202020204" pitchFamily="34" charset="0"/>
            </a:endParaRPr>
          </a:p>
          <a:p>
            <a:endParaRPr lang="en-GB" b="1" dirty="0"/>
          </a:p>
          <a:p>
            <a:endParaRPr lang="en-US" b="1" dirty="0"/>
          </a:p>
          <a:p>
            <a:endParaRPr lang="en-US"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059411"/>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Контейнер за съдържание 1">
            <a:extLst>
              <a:ext uri="{FF2B5EF4-FFF2-40B4-BE49-F238E27FC236}">
                <a16:creationId xmlns:a16="http://schemas.microsoft.com/office/drawing/2014/main" id="{388B3610-F53D-48C4-B0B7-EB7B3B84D23A}"/>
              </a:ext>
            </a:extLst>
          </p:cNvPr>
          <p:cNvSpPr>
            <a:spLocks noGrp="1"/>
          </p:cNvSpPr>
          <p:nvPr>
            <p:ph idx="1"/>
          </p:nvPr>
        </p:nvSpPr>
        <p:spPr/>
        <p:txBody>
          <a:bodyPr/>
          <a:lstStyle/>
          <a:p>
            <a:endParaRPr lang="bg-BG"/>
          </a:p>
        </p:txBody>
      </p:sp>
      <p:sp>
        <p:nvSpPr>
          <p:cNvPr id="6" name="Заглавие 5">
            <a:extLst>
              <a:ext uri="{FF2B5EF4-FFF2-40B4-BE49-F238E27FC236}">
                <a16:creationId xmlns:a16="http://schemas.microsoft.com/office/drawing/2014/main" id="{FF2FBEBA-5AF0-4A94-9FBD-C2DCBD3ED503}"/>
              </a:ext>
            </a:extLst>
          </p:cNvPr>
          <p:cNvSpPr>
            <a:spLocks noGrp="1"/>
          </p:cNvSpPr>
          <p:nvPr>
            <p:ph type="title"/>
          </p:nvPr>
        </p:nvSpPr>
        <p:spPr/>
        <p:txBody>
          <a:bodyPr/>
          <a:lstStyle/>
          <a:p>
            <a:endParaRPr lang="bg-BG"/>
          </a:p>
        </p:txBody>
      </p:sp>
      <p:pic>
        <p:nvPicPr>
          <p:cNvPr id="7" name="Картина 6" descr="Картина, която съдържа зелен, лист, растение, броколи&#10;&#10;Описанието е генерирано автоматично">
            <a:extLst>
              <a:ext uri="{FF2B5EF4-FFF2-40B4-BE49-F238E27FC236}">
                <a16:creationId xmlns:a16="http://schemas.microsoft.com/office/drawing/2014/main" id="{F80E0961-BE9B-45A0-A6F6-286A42DF0C8C}"/>
              </a:ext>
            </a:extLst>
          </p:cNvPr>
          <p:cNvPicPr>
            <a:picLocks noChangeAspect="1"/>
          </p:cNvPicPr>
          <p:nvPr/>
        </p:nvPicPr>
        <p:blipFill rotWithShape="1">
          <a:blip r:embed="rId4">
            <a:extLst>
              <a:ext uri="{28A0092B-C50C-407E-A947-70E740481C1C}">
                <a14:useLocalDpi xmlns:a14="http://schemas.microsoft.com/office/drawing/2010/main" val="0"/>
              </a:ext>
            </a:extLst>
          </a:blip>
          <a:srcRect l="8658" r="11937"/>
          <a:stretch/>
        </p:blipFill>
        <p:spPr>
          <a:xfrm>
            <a:off x="7446937" y="1965728"/>
            <a:ext cx="4481712" cy="3748059"/>
          </a:xfrm>
          <a:prstGeom prst="rect">
            <a:avLst/>
          </a:prstGeom>
        </p:spPr>
      </p:pic>
      <p:sp>
        <p:nvSpPr>
          <p:cNvPr id="8" name="Title 1">
            <a:extLst>
              <a:ext uri="{FF2B5EF4-FFF2-40B4-BE49-F238E27FC236}">
                <a16:creationId xmlns:a16="http://schemas.microsoft.com/office/drawing/2014/main" id="{C0CEB00A-6589-411A-8093-8A1E166CB9EE}"/>
              </a:ext>
            </a:extLst>
          </p:cNvPr>
          <p:cNvSpPr txBox="1">
            <a:spLocks/>
          </p:cNvSpPr>
          <p:nvPr/>
        </p:nvSpPr>
        <p:spPr bwMode="auto">
          <a:xfrm>
            <a:off x="609600" y="885032"/>
            <a:ext cx="109728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a:latin typeface="Arial" panose="020B0604020202020204" pitchFamily="34" charset="0"/>
                <a:cs typeface="Arial" panose="020B0604020202020204" pitchFamily="34" charset="0"/>
              </a:rPr>
              <a:t>Tips for success</a:t>
            </a:r>
            <a:endParaRPr lang="en-US" sz="2800"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F4CA8B35-E446-4367-838C-8F78091C31A5}"/>
              </a:ext>
            </a:extLst>
          </p:cNvPr>
          <p:cNvSpPr txBox="1">
            <a:spLocks/>
          </p:cNvSpPr>
          <p:nvPr/>
        </p:nvSpPr>
        <p:spPr bwMode="auto">
          <a:xfrm>
            <a:off x="263351" y="1759297"/>
            <a:ext cx="7272808" cy="398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lgn="just">
              <a:lnSpc>
                <a:spcPct val="150000"/>
              </a:lnSpc>
              <a:spcBef>
                <a:spcPts val="0"/>
              </a:spcBef>
              <a:buFont typeface="Arial" panose="020B0604020202020204" pitchFamily="34" charset="0"/>
              <a:buChar char="•"/>
            </a:pPr>
            <a:r>
              <a:rPr lang="en-US" sz="2400">
                <a:latin typeface="Arial" panose="020B0604020202020204" pitchFamily="34" charset="0"/>
                <a:cs typeface="Arial" panose="020B0604020202020204" pitchFamily="34" charset="0"/>
              </a:rPr>
              <a:t>Deliver “today” in fashion.</a:t>
            </a:r>
          </a:p>
          <a:p>
            <a:pPr lvl="1" algn="just">
              <a:lnSpc>
                <a:spcPct val="150000"/>
              </a:lnSpc>
              <a:spcBef>
                <a:spcPts val="0"/>
              </a:spcBef>
              <a:buFont typeface="Arial" panose="020B0604020202020204" pitchFamily="34" charset="0"/>
              <a:buChar char="•"/>
            </a:pPr>
            <a:r>
              <a:rPr lang="en-US" sz="2400">
                <a:latin typeface="Arial" panose="020B0604020202020204" pitchFamily="34" charset="0"/>
                <a:cs typeface="Arial" panose="020B0604020202020204" pitchFamily="34" charset="0"/>
              </a:rPr>
              <a:t>Respond flexibility to apparel distribution needs.</a:t>
            </a:r>
          </a:p>
          <a:p>
            <a:pPr lvl="1" algn="just">
              <a:lnSpc>
                <a:spcPct val="150000"/>
              </a:lnSpc>
              <a:spcBef>
                <a:spcPts val="0"/>
              </a:spcBef>
              <a:buFont typeface="Arial" panose="020B0604020202020204" pitchFamily="34" charset="0"/>
              <a:buChar char="•"/>
            </a:pPr>
            <a:r>
              <a:rPr lang="en-US" sz="2400">
                <a:latin typeface="Arial" panose="020B0604020202020204" pitchFamily="34" charset="0"/>
                <a:cs typeface="Arial" panose="020B0604020202020204" pitchFamily="34" charset="0"/>
              </a:rPr>
              <a:t>Innovate in high quality production facility.</a:t>
            </a:r>
          </a:p>
          <a:p>
            <a:pPr lvl="1" algn="just">
              <a:lnSpc>
                <a:spcPct val="150000"/>
              </a:lnSpc>
              <a:spcBef>
                <a:spcPts val="0"/>
              </a:spcBef>
              <a:buFont typeface="Arial" panose="020B0604020202020204" pitchFamily="34" charset="0"/>
              <a:buChar char="•"/>
            </a:pPr>
            <a:r>
              <a:rPr lang="en-US" sz="2400">
                <a:latin typeface="Arial" panose="020B0604020202020204" pitchFamily="34" charset="0"/>
                <a:cs typeface="Arial" panose="020B0604020202020204" pitchFamily="34" charset="0"/>
              </a:rPr>
              <a:t>Innovate in functional innerwear technology.</a:t>
            </a:r>
          </a:p>
          <a:p>
            <a:pPr lvl="1" algn="just">
              <a:lnSpc>
                <a:spcPct val="150000"/>
              </a:lnSpc>
              <a:spcBef>
                <a:spcPts val="0"/>
              </a:spcBef>
              <a:buFont typeface="Arial" panose="020B0604020202020204" pitchFamily="34" charset="0"/>
              <a:buChar char="•"/>
            </a:pPr>
            <a:r>
              <a:rPr lang="en-US" sz="2400">
                <a:latin typeface="Arial" panose="020B0604020202020204" pitchFamily="34" charset="0"/>
                <a:cs typeface="Arial" panose="020B0604020202020204" pitchFamily="34" charset="0"/>
              </a:rPr>
              <a:t>Develop products according Aging society.</a:t>
            </a:r>
          </a:p>
          <a:p>
            <a:pPr lvl="1" algn="just">
              <a:lnSpc>
                <a:spcPct val="150000"/>
              </a:lnSpc>
              <a:spcBef>
                <a:spcPts val="0"/>
              </a:spcBef>
              <a:buFont typeface="Arial" panose="020B0604020202020204" pitchFamily="34" charset="0"/>
              <a:buChar char="•"/>
            </a:pPr>
            <a:r>
              <a:rPr lang="en-US" sz="2400">
                <a:latin typeface="Arial" panose="020B0604020202020204" pitchFamily="34" charset="0"/>
                <a:cs typeface="Arial" panose="020B0604020202020204" pitchFamily="34" charset="0"/>
              </a:rPr>
              <a:t>Do environment friendly production.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9730280"/>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3520" y="1360486"/>
            <a:ext cx="10996656" cy="4876826"/>
          </a:xfrm>
        </p:spPr>
        <p:txBody>
          <a:bodyPr/>
          <a:lstStyle/>
          <a:p>
            <a:pPr marL="0" indent="0">
              <a:buNone/>
            </a:pPr>
            <a:endParaRPr lang="en-US" sz="2100" b="1" u="sng" dirty="0">
              <a:latin typeface="Arial" panose="020B0604020202020204" pitchFamily="34" charset="0"/>
              <a:cs typeface="Arial" panose="020B0604020202020204" pitchFamily="34" charset="0"/>
            </a:endParaRPr>
          </a:p>
          <a:p>
            <a:pPr algn="just">
              <a:spcBef>
                <a:spcPts val="0"/>
              </a:spcBef>
            </a:pPr>
            <a:r>
              <a:rPr lang="en-US" dirty="0">
                <a:latin typeface="Arial" panose="020B0604020202020204" pitchFamily="34" charset="0"/>
                <a:ea typeface="Calibri" panose="020F0502020204030204" pitchFamily="34" charset="0"/>
                <a:cs typeface="Arial" panose="020B0604020202020204" pitchFamily="34" charset="0"/>
              </a:rPr>
              <a:t>Using the </a:t>
            </a:r>
            <a:r>
              <a:rPr lang="en-US" dirty="0">
                <a:latin typeface="Arial" panose="020B0604020202020204" pitchFamily="34" charset="0"/>
                <a:ea typeface="Calibri" panose="020F0502020204030204" pitchFamily="34" charset="0"/>
                <a:cs typeface="Arial" panose="020B0604020202020204" pitchFamily="34" charset="0"/>
                <a:hlinkClick r:id="rId2"/>
              </a:rPr>
              <a:t>Your Textile and Clothing Business Ideas Document </a:t>
            </a:r>
            <a:r>
              <a:rPr lang="en-US" dirty="0">
                <a:latin typeface="Arial" panose="020B0604020202020204" pitchFamily="34" charset="0"/>
                <a:ea typeface="Calibri" panose="020F0502020204030204" pitchFamily="34" charset="0"/>
                <a:cs typeface="Arial" panose="020B0604020202020204" pitchFamily="34" charset="0"/>
              </a:rPr>
              <a:t>define w</a:t>
            </a:r>
            <a:r>
              <a:rPr lang="en-US" dirty="0">
                <a:effectLst/>
                <a:latin typeface="Arial" panose="020B0604020202020204" pitchFamily="34" charset="0"/>
                <a:ea typeface="Calibri" panose="020F0502020204030204" pitchFamily="34" charset="0"/>
                <a:cs typeface="Arial" panose="020B0604020202020204" pitchFamily="34" charset="0"/>
              </a:rPr>
              <a:t>hat are the barriers to entering each business? (Such as high initial capital costs, unique technology, or customer need for brand recognition).</a:t>
            </a:r>
            <a:endParaRPr lang="bg-BG" dirty="0">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pPr>
            <a:r>
              <a:rPr lang="en-US" dirty="0">
                <a:latin typeface="Arial" panose="020B0604020202020204" pitchFamily="34" charset="0"/>
                <a:cs typeface="Arial" panose="020B0604020202020204" pitchFamily="34" charset="0"/>
              </a:rPr>
              <a:t>Which business would you like to do according to the skills and competencies you have?</a:t>
            </a:r>
            <a:endParaRPr lang="bg-BG" dirty="0">
              <a:latin typeface="Arial" panose="020B0604020202020204" pitchFamily="34" charset="0"/>
              <a:cs typeface="Arial" panose="020B0604020202020204" pitchFamily="34" charset="0"/>
            </a:endParaRPr>
          </a:p>
          <a:p>
            <a:pPr algn="just">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Which </a:t>
            </a:r>
            <a:r>
              <a:rPr lang="en-US" dirty="0">
                <a:latin typeface="Arial" panose="020B0604020202020204" pitchFamily="34" charset="0"/>
                <a:ea typeface="Calibri" panose="020F0502020204030204" pitchFamily="34" charset="0"/>
                <a:cs typeface="Arial" panose="020B0604020202020204" pitchFamily="34" charset="0"/>
              </a:rPr>
              <a:t>type of </a:t>
            </a:r>
            <a:r>
              <a:rPr lang="en-US" dirty="0">
                <a:effectLst/>
                <a:latin typeface="Arial" panose="020B0604020202020204" pitchFamily="34" charset="0"/>
                <a:ea typeface="Calibri" panose="020F0502020204030204" pitchFamily="34" charset="0"/>
                <a:cs typeface="Arial" panose="020B0604020202020204" pitchFamily="34" charset="0"/>
              </a:rPr>
              <a:t>textile and clothing business, presented in the document, </a:t>
            </a:r>
            <a:r>
              <a:rPr lang="bg-BG" dirty="0" err="1">
                <a:effectLst/>
                <a:latin typeface="Arial" panose="020B0604020202020204" pitchFamily="34" charset="0"/>
                <a:ea typeface="Calibri" panose="020F0502020204030204" pitchFamily="34" charset="0"/>
                <a:cs typeface="Arial" panose="020B0604020202020204" pitchFamily="34" charset="0"/>
              </a:rPr>
              <a:t>do</a:t>
            </a:r>
            <a:r>
              <a:rPr lang="bg-BG" dirty="0">
                <a:effectLst/>
                <a:latin typeface="Arial" panose="020B0604020202020204" pitchFamily="34" charset="0"/>
                <a:ea typeface="Calibri" panose="020F0502020204030204" pitchFamily="34" charset="0"/>
                <a:cs typeface="Arial" panose="020B0604020202020204" pitchFamily="34" charset="0"/>
              </a:rPr>
              <a:t> </a:t>
            </a:r>
            <a:r>
              <a:rPr lang="bg-BG" dirty="0" err="1">
                <a:effectLst/>
                <a:latin typeface="Arial" panose="020B0604020202020204" pitchFamily="34" charset="0"/>
                <a:ea typeface="Calibri" panose="020F0502020204030204" pitchFamily="34" charset="0"/>
                <a:cs typeface="Arial" panose="020B0604020202020204" pitchFamily="34" charset="0"/>
              </a:rPr>
              <a:t>you</a:t>
            </a:r>
            <a:r>
              <a:rPr lang="bg-BG" dirty="0">
                <a:effectLst/>
                <a:latin typeface="Arial" panose="020B0604020202020204" pitchFamily="34" charset="0"/>
                <a:ea typeface="Calibri" panose="020F0502020204030204" pitchFamily="34" charset="0"/>
                <a:cs typeface="Arial" panose="020B0604020202020204" pitchFamily="34" charset="0"/>
              </a:rPr>
              <a:t> </a:t>
            </a:r>
            <a:r>
              <a:rPr lang="bg-BG" dirty="0" err="1">
                <a:effectLst/>
                <a:latin typeface="Arial" panose="020B0604020202020204" pitchFamily="34" charset="0"/>
                <a:ea typeface="Calibri" panose="020F0502020204030204" pitchFamily="34" charset="0"/>
                <a:cs typeface="Arial" panose="020B0604020202020204" pitchFamily="34" charset="0"/>
              </a:rPr>
              <a:t>find</a:t>
            </a:r>
            <a:r>
              <a:rPr lang="bg-BG" dirty="0">
                <a:effectLst/>
                <a:latin typeface="Arial" panose="020B0604020202020204" pitchFamily="34" charset="0"/>
                <a:ea typeface="Calibri" panose="020F0502020204030204" pitchFamily="34" charset="0"/>
                <a:cs typeface="Arial" panose="020B0604020202020204" pitchFamily="34" charset="0"/>
              </a:rPr>
              <a:t> </a:t>
            </a:r>
            <a:r>
              <a:rPr lang="bg-BG" dirty="0" err="1">
                <a:effectLst/>
                <a:latin typeface="Arial" panose="020B0604020202020204" pitchFamily="34" charset="0"/>
                <a:ea typeface="Calibri" panose="020F0502020204030204" pitchFamily="34" charset="0"/>
                <a:cs typeface="Arial" panose="020B0604020202020204" pitchFamily="34" charset="0"/>
              </a:rPr>
              <a:t>the</a:t>
            </a:r>
            <a:r>
              <a:rPr lang="bg-BG" dirty="0">
                <a:effectLst/>
                <a:latin typeface="Arial" panose="020B0604020202020204" pitchFamily="34" charset="0"/>
                <a:ea typeface="Calibri" panose="020F0502020204030204" pitchFamily="34" charset="0"/>
                <a:cs typeface="Arial" panose="020B0604020202020204" pitchFamily="34" charset="0"/>
              </a:rPr>
              <a:t> </a:t>
            </a:r>
            <a:r>
              <a:rPr lang="bg-BG" dirty="0" err="1">
                <a:effectLst/>
                <a:latin typeface="Arial" panose="020B0604020202020204" pitchFamily="34" charset="0"/>
                <a:ea typeface="Calibri" panose="020F0502020204030204" pitchFamily="34" charset="0"/>
                <a:cs typeface="Arial" panose="020B0604020202020204" pitchFamily="34" charset="0"/>
              </a:rPr>
              <a:t>most</a:t>
            </a:r>
            <a:r>
              <a:rPr lang="bg-BG" dirty="0">
                <a:effectLst/>
                <a:latin typeface="Arial" panose="020B0604020202020204" pitchFamily="34" charset="0"/>
                <a:ea typeface="Calibri" panose="020F0502020204030204" pitchFamily="34" charset="0"/>
                <a:cs typeface="Arial" panose="020B0604020202020204" pitchFamily="34" charset="0"/>
              </a:rPr>
              <a:t> </a:t>
            </a:r>
            <a:r>
              <a:rPr lang="bg-BG" dirty="0" err="1">
                <a:effectLst/>
                <a:latin typeface="Arial" panose="020B0604020202020204" pitchFamily="34" charset="0"/>
                <a:ea typeface="Calibri" panose="020F0502020204030204" pitchFamily="34" charset="0"/>
                <a:cs typeface="Arial" panose="020B0604020202020204" pitchFamily="34" charset="0"/>
              </a:rPr>
              <a:t>possible</a:t>
            </a:r>
            <a:r>
              <a:rPr lang="bg-BG" dirty="0">
                <a:effectLst/>
                <a:latin typeface="Arial" panose="020B0604020202020204" pitchFamily="34" charset="0"/>
                <a:ea typeface="Calibri" panose="020F0502020204030204" pitchFamily="34" charset="0"/>
                <a:cs typeface="Arial" panose="020B0604020202020204" pitchFamily="34" charset="0"/>
              </a:rPr>
              <a:t> </a:t>
            </a:r>
            <a:r>
              <a:rPr lang="bg-BG" dirty="0" err="1">
                <a:effectLst/>
                <a:latin typeface="Arial" panose="020B0604020202020204" pitchFamily="34" charset="0"/>
                <a:ea typeface="Calibri" panose="020F0502020204030204" pitchFamily="34" charset="0"/>
                <a:cs typeface="Arial" panose="020B0604020202020204" pitchFamily="34" charset="0"/>
              </a:rPr>
              <a:t>and</a:t>
            </a:r>
            <a:r>
              <a:rPr lang="bg-BG" dirty="0">
                <a:effectLst/>
                <a:latin typeface="Arial" panose="020B0604020202020204" pitchFamily="34" charset="0"/>
                <a:ea typeface="Calibri" panose="020F0502020204030204" pitchFamily="34" charset="0"/>
                <a:cs typeface="Arial" panose="020B0604020202020204" pitchFamily="34" charset="0"/>
              </a:rPr>
              <a:t> </a:t>
            </a:r>
            <a:r>
              <a:rPr lang="bg-BG" dirty="0" err="1">
                <a:effectLst/>
                <a:latin typeface="Arial" panose="020B0604020202020204" pitchFamily="34" charset="0"/>
                <a:ea typeface="Calibri" panose="020F0502020204030204" pitchFamily="34" charset="0"/>
                <a:cs typeface="Arial" panose="020B0604020202020204" pitchFamily="34" charset="0"/>
              </a:rPr>
              <a:t>practically</a:t>
            </a:r>
            <a:r>
              <a:rPr lang="bg-BG" dirty="0">
                <a:effectLst/>
                <a:latin typeface="Arial" panose="020B0604020202020204" pitchFamily="34" charset="0"/>
                <a:ea typeface="Calibri" panose="020F0502020204030204" pitchFamily="34" charset="0"/>
                <a:cs typeface="Arial" panose="020B0604020202020204" pitchFamily="34" charset="0"/>
              </a:rPr>
              <a:t> </a:t>
            </a:r>
            <a:r>
              <a:rPr lang="bg-BG" dirty="0" err="1">
                <a:effectLst/>
                <a:latin typeface="Arial" panose="020B0604020202020204" pitchFamily="34" charset="0"/>
                <a:ea typeface="Calibri" panose="020F0502020204030204" pitchFamily="34" charset="0"/>
                <a:cs typeface="Arial" panose="020B0604020202020204" pitchFamily="34" charset="0"/>
              </a:rPr>
              <a:t>applicable</a:t>
            </a:r>
            <a:r>
              <a:rPr lang="en-US" dirty="0">
                <a:effectLst/>
                <a:latin typeface="Arial" panose="020B0604020202020204" pitchFamily="34" charset="0"/>
                <a:ea typeface="Calibri" panose="020F0502020204030204" pitchFamily="34" charset="0"/>
                <a:cs typeface="Arial" panose="020B0604020202020204" pitchFamily="34" charset="0"/>
              </a:rPr>
              <a:t>,</a:t>
            </a:r>
            <a:r>
              <a:rPr lang="bg-BG" dirty="0">
                <a:effectLst/>
                <a:latin typeface="Arial" panose="020B0604020202020204" pitchFamily="34" charset="0"/>
                <a:ea typeface="Calibri" panose="020F0502020204030204" pitchFamily="34" charset="0"/>
                <a:cs typeface="Arial" panose="020B0604020202020204" pitchFamily="34" charset="0"/>
              </a:rPr>
              <a:t> </a:t>
            </a:r>
            <a:r>
              <a:rPr lang="bg-BG" dirty="0" err="1">
                <a:effectLst/>
                <a:latin typeface="Arial" panose="020B0604020202020204" pitchFamily="34" charset="0"/>
                <a:ea typeface="Calibri" panose="020F0502020204030204" pitchFamily="34" charset="0"/>
                <a:cs typeface="Arial" panose="020B0604020202020204" pitchFamily="34" charset="0"/>
              </a:rPr>
              <a:t>when</a:t>
            </a:r>
            <a:r>
              <a:rPr lang="bg-BG" dirty="0">
                <a:effectLst/>
                <a:latin typeface="Arial" panose="020B0604020202020204" pitchFamily="34" charset="0"/>
                <a:ea typeface="Calibri" panose="020F0502020204030204" pitchFamily="34" charset="0"/>
                <a:cs typeface="Arial" panose="020B0604020202020204" pitchFamily="34" charset="0"/>
              </a:rPr>
              <a:t> </a:t>
            </a:r>
            <a:r>
              <a:rPr lang="bg-BG" dirty="0" err="1">
                <a:effectLst/>
                <a:latin typeface="Arial" panose="020B0604020202020204" pitchFamily="34" charset="0"/>
                <a:ea typeface="Calibri" panose="020F0502020204030204" pitchFamily="34" charset="0"/>
                <a:cs typeface="Arial" panose="020B0604020202020204" pitchFamily="34" charset="0"/>
              </a:rPr>
              <a:t>you</a:t>
            </a:r>
            <a:r>
              <a:rPr lang="bg-BG" dirty="0">
                <a:effectLst/>
                <a:latin typeface="Arial" panose="020B0604020202020204" pitchFamily="34" charset="0"/>
                <a:ea typeface="Calibri" panose="020F0502020204030204" pitchFamily="34" charset="0"/>
                <a:cs typeface="Arial" panose="020B0604020202020204" pitchFamily="34" charset="0"/>
              </a:rPr>
              <a:t> </a:t>
            </a:r>
            <a:r>
              <a:rPr lang="bg-BG" dirty="0" err="1">
                <a:effectLst/>
                <a:latin typeface="Arial" panose="020B0604020202020204" pitchFamily="34" charset="0"/>
                <a:ea typeface="Calibri" panose="020F0502020204030204" pitchFamily="34" charset="0"/>
                <a:cs typeface="Arial" panose="020B0604020202020204" pitchFamily="34" charset="0"/>
              </a:rPr>
              <a:t>do</a:t>
            </a:r>
            <a:r>
              <a:rPr lang="bg-BG" dirty="0">
                <a:effectLst/>
                <a:latin typeface="Arial" panose="020B0604020202020204" pitchFamily="34" charset="0"/>
                <a:ea typeface="Calibri" panose="020F0502020204030204" pitchFamily="34" charset="0"/>
                <a:cs typeface="Arial" panose="020B0604020202020204" pitchFamily="34" charset="0"/>
              </a:rPr>
              <a:t> </a:t>
            </a:r>
            <a:r>
              <a:rPr lang="bg-BG" dirty="0" err="1">
                <a:effectLst/>
                <a:latin typeface="Arial" panose="020B0604020202020204" pitchFamily="34" charset="0"/>
                <a:ea typeface="Calibri" panose="020F0502020204030204" pitchFamily="34" charset="0"/>
                <a:cs typeface="Arial" panose="020B0604020202020204" pitchFamily="34" charset="0"/>
              </a:rPr>
              <a:t>not</a:t>
            </a:r>
            <a:r>
              <a:rPr lang="bg-BG" dirty="0">
                <a:effectLst/>
                <a:latin typeface="Arial" panose="020B0604020202020204" pitchFamily="34" charset="0"/>
                <a:ea typeface="Calibri" panose="020F0502020204030204" pitchFamily="34" charset="0"/>
                <a:cs typeface="Arial" panose="020B0604020202020204" pitchFamily="34" charset="0"/>
              </a:rPr>
              <a:t> </a:t>
            </a:r>
            <a:r>
              <a:rPr lang="bg-BG" dirty="0" err="1">
                <a:effectLst/>
                <a:latin typeface="Arial" panose="020B0604020202020204" pitchFamily="34" charset="0"/>
                <a:ea typeface="Calibri" panose="020F0502020204030204" pitchFamily="34" charset="0"/>
                <a:cs typeface="Arial" panose="020B0604020202020204" pitchFamily="34" charset="0"/>
              </a:rPr>
              <a:t>have</a:t>
            </a:r>
            <a:r>
              <a:rPr lang="bg-BG" dirty="0">
                <a:effectLst/>
                <a:latin typeface="Arial" panose="020B0604020202020204" pitchFamily="34" charset="0"/>
                <a:ea typeface="Calibri" panose="020F0502020204030204" pitchFamily="34" charset="0"/>
                <a:cs typeface="Arial" panose="020B0604020202020204" pitchFamily="34" charset="0"/>
              </a:rPr>
              <a:t> a </a:t>
            </a:r>
            <a:r>
              <a:rPr lang="bg-BG" dirty="0" err="1">
                <a:effectLst/>
                <a:latin typeface="Arial" panose="020B0604020202020204" pitchFamily="34" charset="0"/>
                <a:ea typeface="Calibri" panose="020F0502020204030204" pitchFamily="34" charset="0"/>
                <a:cs typeface="Arial" panose="020B0604020202020204" pitchFamily="34" charset="0"/>
              </a:rPr>
              <a:t>lot</a:t>
            </a:r>
            <a:r>
              <a:rPr lang="bg-BG" dirty="0">
                <a:effectLst/>
                <a:latin typeface="Arial" panose="020B0604020202020204" pitchFamily="34" charset="0"/>
                <a:ea typeface="Calibri" panose="020F0502020204030204" pitchFamily="34" charset="0"/>
                <a:cs typeface="Arial" panose="020B0604020202020204" pitchFamily="34" charset="0"/>
              </a:rPr>
              <a:t> </a:t>
            </a:r>
            <a:r>
              <a:rPr lang="bg-BG" dirty="0" err="1">
                <a:effectLst/>
                <a:latin typeface="Arial" panose="020B0604020202020204" pitchFamily="34" charset="0"/>
                <a:ea typeface="Calibri" panose="020F0502020204030204" pitchFamily="34" charset="0"/>
                <a:cs typeface="Arial" panose="020B0604020202020204" pitchFamily="34" charset="0"/>
              </a:rPr>
              <a:t>of</a:t>
            </a:r>
            <a:r>
              <a:rPr lang="bg-BG" dirty="0">
                <a:effectLst/>
                <a:latin typeface="Arial" panose="020B0604020202020204" pitchFamily="34" charset="0"/>
                <a:ea typeface="Calibri" panose="020F0502020204030204" pitchFamily="34" charset="0"/>
                <a:cs typeface="Arial" panose="020B0604020202020204" pitchFamily="34" charset="0"/>
              </a:rPr>
              <a:t> </a:t>
            </a:r>
            <a:r>
              <a:rPr lang="bg-BG" dirty="0" err="1">
                <a:effectLst/>
                <a:latin typeface="Arial" panose="020B0604020202020204" pitchFamily="34" charset="0"/>
                <a:ea typeface="Calibri" panose="020F0502020204030204" pitchFamily="34" charset="0"/>
                <a:cs typeface="Arial" panose="020B0604020202020204" pitchFamily="34" charset="0"/>
              </a:rPr>
              <a:t>financial</a:t>
            </a:r>
            <a:r>
              <a:rPr lang="bg-BG" dirty="0">
                <a:effectLst/>
                <a:latin typeface="Arial" panose="020B0604020202020204" pitchFamily="34" charset="0"/>
                <a:ea typeface="Calibri" panose="020F0502020204030204" pitchFamily="34" charset="0"/>
                <a:cs typeface="Arial" panose="020B0604020202020204" pitchFamily="34" charset="0"/>
              </a:rPr>
              <a:t> </a:t>
            </a:r>
            <a:r>
              <a:rPr lang="bg-BG" dirty="0" err="1">
                <a:effectLst/>
                <a:latin typeface="Arial" panose="020B0604020202020204" pitchFamily="34" charset="0"/>
                <a:ea typeface="Calibri" panose="020F0502020204030204" pitchFamily="34" charset="0"/>
                <a:cs typeface="Arial" panose="020B0604020202020204" pitchFamily="34" charset="0"/>
              </a:rPr>
              <a:t>resources</a:t>
            </a:r>
            <a:r>
              <a:rPr lang="en-US" dirty="0">
                <a:latin typeface="Arial" panose="020B0604020202020204" pitchFamily="34" charset="0"/>
                <a:ea typeface="Calibri" panose="020F0502020204030204" pitchFamily="34" charset="0"/>
                <a:cs typeface="Arial" panose="020B0604020202020204" pitchFamily="34" charset="0"/>
              </a:rPr>
              <a:t>?</a:t>
            </a:r>
            <a:endParaRPr lang="bg-BG" dirty="0">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pPr>
            <a:r>
              <a:rPr lang="en-US" dirty="0">
                <a:latin typeface="Arial" panose="020B0604020202020204" pitchFamily="34" charset="0"/>
                <a:cs typeface="Arial" panose="020B0604020202020204" pitchFamily="34" charset="0"/>
              </a:rPr>
              <a:t>Try to describe a brief profile of the main customer segment for each business</a:t>
            </a:r>
            <a:r>
              <a:rPr lang="bg-BG"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gn="just">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What will be the init</a:t>
            </a:r>
            <a:r>
              <a:rPr lang="en-US" dirty="0">
                <a:latin typeface="Arial" panose="020B0604020202020204" pitchFamily="34" charset="0"/>
                <a:ea typeface="Calibri" panose="020F0502020204030204" pitchFamily="34" charset="0"/>
                <a:cs typeface="Arial" panose="020B0604020202020204" pitchFamily="34" charset="0"/>
              </a:rPr>
              <a:t>ial cost for starting each business?</a:t>
            </a:r>
            <a:endParaRPr lang="bg-BG" dirty="0">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pPr>
            <a:endParaRPr lang="bg-BG" dirty="0">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pPr>
            <a:endParaRPr lang="bg-BG" dirty="0">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pPr>
            <a:endParaRPr lang="bg-BG" dirty="0">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pPr>
            <a:endParaRPr lang="bg-BG" dirty="0">
              <a:effectLst/>
              <a:latin typeface="Arial" panose="020B0604020202020204" pitchFamily="34" charset="0"/>
              <a:ea typeface="Calibri" panose="020F0502020204030204" pitchFamily="34" charset="0"/>
              <a:cs typeface="Arial" panose="020B0604020202020204" pitchFamily="34" charset="0"/>
            </a:endParaRPr>
          </a:p>
          <a:p>
            <a:pPr marL="685800" lvl="2" indent="0">
              <a:buNone/>
            </a:pPr>
            <a:endParaRPr lang="en-GB" b="1"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427FB2A-F1FD-4671-970E-A22330E5B565}"/>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Assignment</a:t>
            </a:r>
          </a:p>
        </p:txBody>
      </p:sp>
    </p:spTree>
    <p:extLst>
      <p:ext uri="{BB962C8B-B14F-4D97-AF65-F5344CB8AC3E}">
        <p14:creationId xmlns:p14="http://schemas.microsoft.com/office/powerpoint/2010/main" val="4257975106"/>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715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0EA9010-D016-4A9F-A635-9D11F5D03194}"/>
              </a:ext>
            </a:extLst>
          </p:cNvPr>
          <p:cNvSpPr>
            <a:spLocks noGrp="1"/>
          </p:cNvSpPr>
          <p:nvPr>
            <p:ph type="title"/>
          </p:nvPr>
        </p:nvSpPr>
        <p:spPr>
          <a:xfrm>
            <a:off x="627102" y="1268760"/>
            <a:ext cx="9933394" cy="1027113"/>
          </a:xfrm>
        </p:spPr>
        <p:txBody>
          <a:bodyPr/>
          <a:lstStyle/>
          <a:p>
            <a:r>
              <a:rPr lang="en-US" dirty="0"/>
              <a:t>Practical questions before starting your own textile business</a:t>
            </a:r>
            <a:br>
              <a:rPr lang="en-US" dirty="0"/>
            </a:br>
            <a:endParaRPr lang="bg-BG" dirty="0"/>
          </a:p>
        </p:txBody>
      </p:sp>
      <p:sp>
        <p:nvSpPr>
          <p:cNvPr id="3" name="Контейнер за съдържание 2">
            <a:extLst>
              <a:ext uri="{FF2B5EF4-FFF2-40B4-BE49-F238E27FC236}">
                <a16:creationId xmlns:a16="http://schemas.microsoft.com/office/drawing/2014/main" id="{AFCCE321-CE66-4AAD-BA41-82690930CE71}"/>
              </a:ext>
            </a:extLst>
          </p:cNvPr>
          <p:cNvSpPr>
            <a:spLocks noGrp="1"/>
          </p:cNvSpPr>
          <p:nvPr>
            <p:ph idx="1"/>
          </p:nvPr>
        </p:nvSpPr>
        <p:spPr>
          <a:xfrm>
            <a:off x="335360" y="1988840"/>
            <a:ext cx="10972800" cy="4137028"/>
          </a:xfrm>
        </p:spPr>
        <p:txBody>
          <a:bodyPr/>
          <a:lstStyle/>
          <a:p>
            <a:pPr marL="342900" lvl="1" indent="0">
              <a:buNone/>
            </a:pPr>
            <a:r>
              <a:rPr lang="en-US" sz="2400" dirty="0">
                <a:latin typeface="Arial" panose="020B0604020202020204" pitchFamily="34" charset="0"/>
                <a:cs typeface="Arial" panose="020B0604020202020204" pitchFamily="34" charset="0"/>
              </a:rPr>
              <a:t>1. Know who you are. State your target consumer, the retailers that will sell your product, your breakeven point, and how you’ll do your sales. </a:t>
            </a:r>
          </a:p>
          <a:p>
            <a:pPr marL="342900" lvl="1" indent="0">
              <a:buNone/>
            </a:pPr>
            <a:r>
              <a:rPr lang="en-US" sz="2400" dirty="0">
                <a:latin typeface="Arial" panose="020B0604020202020204" pitchFamily="34" charset="0"/>
                <a:cs typeface="Arial" panose="020B0604020202020204" pitchFamily="34" charset="0"/>
              </a:rPr>
              <a:t>2. How will you develop the line? Find factories? Go into production? </a:t>
            </a:r>
          </a:p>
          <a:p>
            <a:pPr marL="342900" lvl="1" indent="0">
              <a:buNone/>
            </a:pPr>
            <a:r>
              <a:rPr lang="en-US" sz="2400" dirty="0">
                <a:latin typeface="Arial" panose="020B0604020202020204" pitchFamily="34" charset="0"/>
                <a:cs typeface="Arial" panose="020B0604020202020204" pitchFamily="34" charset="0"/>
              </a:rPr>
              <a:t>3. Why should anyone buy your line? </a:t>
            </a:r>
          </a:p>
          <a:p>
            <a:pPr marL="342900" lvl="1" indent="0">
              <a:buNone/>
            </a:pPr>
            <a:r>
              <a:rPr lang="en-US" sz="2400" dirty="0">
                <a:latin typeface="Arial" panose="020B0604020202020204" pitchFamily="34" charset="0"/>
                <a:cs typeface="Arial" panose="020B0604020202020204" pitchFamily="34" charset="0"/>
              </a:rPr>
              <a:t>4. Who your target market is? </a:t>
            </a:r>
          </a:p>
          <a:p>
            <a:pPr marL="342900" lvl="1" indent="0">
              <a:buNone/>
            </a:pPr>
            <a:r>
              <a:rPr lang="en-US" sz="2400" dirty="0">
                <a:latin typeface="Arial" panose="020B0604020202020204" pitchFamily="34" charset="0"/>
                <a:cs typeface="Arial" panose="020B0604020202020204" pitchFamily="34" charset="0"/>
              </a:rPr>
              <a:t>5. What are your price points? Who will you “hang with”? </a:t>
            </a:r>
          </a:p>
          <a:p>
            <a:pPr marL="342900" lvl="1" indent="0">
              <a:buNone/>
            </a:pPr>
            <a:r>
              <a:rPr lang="en-US" sz="2400" dirty="0">
                <a:latin typeface="Arial" panose="020B0604020202020204" pitchFamily="34" charset="0"/>
                <a:cs typeface="Arial" panose="020B0604020202020204" pitchFamily="34" charset="0"/>
              </a:rPr>
              <a:t>6. What retailers fit your market? </a:t>
            </a:r>
          </a:p>
          <a:p>
            <a:pPr marL="342900" lvl="1" indent="0">
              <a:buNone/>
            </a:pPr>
            <a:r>
              <a:rPr lang="en-US" sz="2400" dirty="0">
                <a:latin typeface="Arial" panose="020B0604020202020204" pitchFamily="34" charset="0"/>
                <a:cs typeface="Arial" panose="020B0604020202020204" pitchFamily="34" charset="0"/>
              </a:rPr>
              <a:t>7. What is your niche?</a:t>
            </a:r>
          </a:p>
          <a:p>
            <a:endParaRPr lang="bg-BG" dirty="0"/>
          </a:p>
        </p:txBody>
      </p:sp>
      <p:pic>
        <p:nvPicPr>
          <p:cNvPr id="4" name="Picture 2" descr="untitled4">
            <a:extLst>
              <a:ext uri="{FF2B5EF4-FFF2-40B4-BE49-F238E27FC236}">
                <a16:creationId xmlns:a16="http://schemas.microsoft.com/office/drawing/2014/main" id="{3FA02F85-98C5-425E-A996-C49877DEB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Картина 7" descr="Картина, която съдържа карта&#10;&#10;Описанието е генерирано автоматично">
            <a:extLst>
              <a:ext uri="{FF2B5EF4-FFF2-40B4-BE49-F238E27FC236}">
                <a16:creationId xmlns:a16="http://schemas.microsoft.com/office/drawing/2014/main" id="{C83FC08E-638A-4092-A5FA-75F322B76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402" b="14301"/>
          <a:stretch/>
        </p:blipFill>
        <p:spPr>
          <a:xfrm>
            <a:off x="8661872" y="3356992"/>
            <a:ext cx="3194768" cy="3230143"/>
          </a:xfrm>
          <a:prstGeom prst="rect">
            <a:avLst/>
          </a:prstGeom>
        </p:spPr>
      </p:pic>
    </p:spTree>
    <p:extLst>
      <p:ext uri="{BB962C8B-B14F-4D97-AF65-F5344CB8AC3E}">
        <p14:creationId xmlns:p14="http://schemas.microsoft.com/office/powerpoint/2010/main" val="3802928254"/>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Контейнер за съдържание 1">
            <a:extLst>
              <a:ext uri="{FF2B5EF4-FFF2-40B4-BE49-F238E27FC236}">
                <a16:creationId xmlns:a16="http://schemas.microsoft.com/office/drawing/2014/main" id="{388B3610-F53D-48C4-B0B7-EB7B3B84D23A}"/>
              </a:ext>
            </a:extLst>
          </p:cNvPr>
          <p:cNvSpPr>
            <a:spLocks noGrp="1"/>
          </p:cNvSpPr>
          <p:nvPr>
            <p:ph idx="1"/>
          </p:nvPr>
        </p:nvSpPr>
        <p:spPr/>
        <p:txBody>
          <a:bodyPr/>
          <a:lstStyle/>
          <a:p>
            <a:endParaRPr lang="bg-BG"/>
          </a:p>
        </p:txBody>
      </p:sp>
      <p:sp>
        <p:nvSpPr>
          <p:cNvPr id="6" name="Заглавие 5">
            <a:extLst>
              <a:ext uri="{FF2B5EF4-FFF2-40B4-BE49-F238E27FC236}">
                <a16:creationId xmlns:a16="http://schemas.microsoft.com/office/drawing/2014/main" id="{FF2FBEBA-5AF0-4A94-9FBD-C2DCBD3ED503}"/>
              </a:ext>
            </a:extLst>
          </p:cNvPr>
          <p:cNvSpPr>
            <a:spLocks noGrp="1"/>
          </p:cNvSpPr>
          <p:nvPr>
            <p:ph type="title"/>
          </p:nvPr>
        </p:nvSpPr>
        <p:spPr/>
        <p:txBody>
          <a:bodyPr/>
          <a:lstStyle/>
          <a:p>
            <a:endParaRPr lang="bg-BG"/>
          </a:p>
        </p:txBody>
      </p:sp>
      <p:sp>
        <p:nvSpPr>
          <p:cNvPr id="5" name="Content Placeholder 2">
            <a:extLst>
              <a:ext uri="{FF2B5EF4-FFF2-40B4-BE49-F238E27FC236}">
                <a16:creationId xmlns:a16="http://schemas.microsoft.com/office/drawing/2014/main" id="{849FFA2A-7BF9-4366-8AEF-8182CBED0CC3}"/>
              </a:ext>
            </a:extLst>
          </p:cNvPr>
          <p:cNvSpPr txBox="1">
            <a:spLocks/>
          </p:cNvSpPr>
          <p:nvPr/>
        </p:nvSpPr>
        <p:spPr bwMode="auto">
          <a:xfrm>
            <a:off x="718622" y="1759496"/>
            <a:ext cx="5384800" cy="398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pPr>
            <a:r>
              <a:rPr lang="en-US">
                <a:latin typeface="Arial" panose="020B0604020202020204" pitchFamily="34" charset="0"/>
                <a:ea typeface="Times New Roman" panose="02020603050405020304" pitchFamily="18" charset="0"/>
                <a:cs typeface="Arial" panose="020B0604020202020204" pitchFamily="34" charset="0"/>
              </a:rPr>
              <a:t>What type of garments are you going to make?</a:t>
            </a:r>
          </a:p>
          <a:p>
            <a:pPr>
              <a:spcBef>
                <a:spcPts val="0"/>
              </a:spcBef>
            </a:pPr>
            <a:r>
              <a:rPr lang="en-US">
                <a:latin typeface="Arial" panose="020B0604020202020204" pitchFamily="34" charset="0"/>
                <a:ea typeface="Times New Roman" panose="02020603050405020304" pitchFamily="18" charset="0"/>
                <a:cs typeface="Arial" panose="020B0604020202020204" pitchFamily="34" charset="0"/>
              </a:rPr>
              <a:t>Narrow your product profile as much as possible. There is a wide range of product categories. </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pic>
        <p:nvPicPr>
          <p:cNvPr id="7" name="Картина 6" descr="Картина, която съдържа закрито, на райета, цветен, дрехи&#10;&#10;Описанието е генерирано автоматично">
            <a:extLst>
              <a:ext uri="{FF2B5EF4-FFF2-40B4-BE49-F238E27FC236}">
                <a16:creationId xmlns:a16="http://schemas.microsoft.com/office/drawing/2014/main" id="{CE42E226-B7B2-47D9-9750-83EDCE9A8F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9211" y="1888532"/>
            <a:ext cx="5681578" cy="3601000"/>
          </a:xfrm>
          <a:prstGeom prst="rect">
            <a:avLst/>
          </a:prstGeom>
        </p:spPr>
      </p:pic>
      <p:sp>
        <p:nvSpPr>
          <p:cNvPr id="8" name="Title 1">
            <a:extLst>
              <a:ext uri="{FF2B5EF4-FFF2-40B4-BE49-F238E27FC236}">
                <a16:creationId xmlns:a16="http://schemas.microsoft.com/office/drawing/2014/main" id="{13AB0D99-549F-4777-B5B0-58BCFC9D0AB3}"/>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Select your product category</a:t>
            </a:r>
          </a:p>
        </p:txBody>
      </p:sp>
    </p:spTree>
    <p:extLst>
      <p:ext uri="{BB962C8B-B14F-4D97-AF65-F5344CB8AC3E}">
        <p14:creationId xmlns:p14="http://schemas.microsoft.com/office/powerpoint/2010/main" val="1961922211"/>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Контейнер за съдържание 1">
            <a:extLst>
              <a:ext uri="{FF2B5EF4-FFF2-40B4-BE49-F238E27FC236}">
                <a16:creationId xmlns:a16="http://schemas.microsoft.com/office/drawing/2014/main" id="{388B3610-F53D-48C4-B0B7-EB7B3B84D23A}"/>
              </a:ext>
            </a:extLst>
          </p:cNvPr>
          <p:cNvSpPr>
            <a:spLocks noGrp="1"/>
          </p:cNvSpPr>
          <p:nvPr>
            <p:ph idx="1"/>
          </p:nvPr>
        </p:nvSpPr>
        <p:spPr/>
        <p:txBody>
          <a:bodyPr/>
          <a:lstStyle/>
          <a:p>
            <a:endParaRPr lang="bg-BG"/>
          </a:p>
        </p:txBody>
      </p:sp>
      <p:sp>
        <p:nvSpPr>
          <p:cNvPr id="6" name="Заглавие 5">
            <a:extLst>
              <a:ext uri="{FF2B5EF4-FFF2-40B4-BE49-F238E27FC236}">
                <a16:creationId xmlns:a16="http://schemas.microsoft.com/office/drawing/2014/main" id="{FF2FBEBA-5AF0-4A94-9FBD-C2DCBD3ED503}"/>
              </a:ext>
            </a:extLst>
          </p:cNvPr>
          <p:cNvSpPr>
            <a:spLocks noGrp="1"/>
          </p:cNvSpPr>
          <p:nvPr>
            <p:ph type="title"/>
          </p:nvPr>
        </p:nvSpPr>
        <p:spPr/>
        <p:txBody>
          <a:bodyPr/>
          <a:lstStyle/>
          <a:p>
            <a:endParaRPr lang="bg-BG"/>
          </a:p>
        </p:txBody>
      </p:sp>
      <p:sp>
        <p:nvSpPr>
          <p:cNvPr id="5" name="Content Placeholder 2">
            <a:extLst>
              <a:ext uri="{FF2B5EF4-FFF2-40B4-BE49-F238E27FC236}">
                <a16:creationId xmlns:a16="http://schemas.microsoft.com/office/drawing/2014/main" id="{859C8F65-B201-483B-9F51-FA5AEB5412CD}"/>
              </a:ext>
            </a:extLst>
          </p:cNvPr>
          <p:cNvSpPr txBox="1">
            <a:spLocks/>
          </p:cNvSpPr>
          <p:nvPr/>
        </p:nvSpPr>
        <p:spPr bwMode="auto">
          <a:xfrm>
            <a:off x="718622" y="1759496"/>
            <a:ext cx="5384800" cy="398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1" indent="-342900" algn="just">
              <a:spcBef>
                <a:spcPts val="0"/>
              </a:spcBef>
              <a:buFont typeface="Arial" panose="020B0604020202020204" pitchFamily="34" charset="0"/>
              <a:buChar char="•"/>
            </a:pPr>
            <a:r>
              <a:rPr lang="en-US" sz="2400">
                <a:latin typeface="Arial" panose="020B0604020202020204" pitchFamily="34" charset="0"/>
                <a:cs typeface="Arial" panose="020B0604020202020204" pitchFamily="34" charset="0"/>
              </a:rPr>
              <a:t>You need to understand your customers and what they seek.</a:t>
            </a:r>
          </a:p>
          <a:p>
            <a:pPr marL="342900" lvl="1" indent="-342900" algn="just">
              <a:spcBef>
                <a:spcPts val="0"/>
              </a:spcBef>
              <a:buFont typeface="Arial" panose="020B0604020202020204" pitchFamily="34" charset="0"/>
              <a:buChar char="•"/>
            </a:pPr>
            <a:r>
              <a:rPr lang="en-US" sz="2400">
                <a:latin typeface="Arial" panose="020B0604020202020204" pitchFamily="34" charset="0"/>
                <a:cs typeface="Arial" panose="020B0604020202020204" pitchFamily="34" charset="0"/>
              </a:rPr>
              <a:t>Study your competition. What are your competitors doing</a:t>
            </a:r>
          </a:p>
          <a:p>
            <a:pPr marL="342900" lvl="1" indent="-342900" algn="just">
              <a:spcBef>
                <a:spcPts val="0"/>
              </a:spcBef>
              <a:buFont typeface="Arial" panose="020B0604020202020204" pitchFamily="34" charset="0"/>
              <a:buChar char="•"/>
            </a:pPr>
            <a:r>
              <a:rPr lang="en-US" sz="2400">
                <a:latin typeface="Arial" panose="020B0604020202020204" pitchFamily="34" charset="0"/>
                <a:cs typeface="Arial" panose="020B0604020202020204" pitchFamily="34" charset="0"/>
              </a:rPr>
              <a:t>Define the capital you would need to start your textile business, your funding options.</a:t>
            </a:r>
          </a:p>
          <a:p>
            <a:pPr marL="342900" lvl="1" indent="-342900" algn="just">
              <a:spcBef>
                <a:spcPts val="0"/>
              </a:spcBef>
              <a:buFont typeface="Arial" panose="020B0604020202020204" pitchFamily="34" charset="0"/>
              <a:buChar char="•"/>
            </a:pPr>
            <a:r>
              <a:rPr lang="en-US" sz="2400">
                <a:latin typeface="Arial" panose="020B0604020202020204" pitchFamily="34" charset="0"/>
                <a:cs typeface="Arial" panose="020B0604020202020204" pitchFamily="34" charset="0"/>
              </a:rPr>
              <a:t>What are the steps you need to take to promote your business?</a:t>
            </a:r>
          </a:p>
          <a:p>
            <a:pPr marL="342900" lvl="1" indent="-342900" algn="just">
              <a:spcBef>
                <a:spcPts val="0"/>
              </a:spcBef>
              <a:buFont typeface="Arial" panose="020B0604020202020204" pitchFamily="34" charset="0"/>
              <a:buChar char="•"/>
            </a:pPr>
            <a:r>
              <a:rPr lang="en-US" sz="2400">
                <a:latin typeface="Arial" panose="020B0604020202020204" pitchFamily="34" charset="0"/>
                <a:cs typeface="Arial" panose="020B0604020202020204" pitchFamily="34" charset="0"/>
              </a:rPr>
              <a:t>What type of licensing does your business need?</a:t>
            </a:r>
          </a:p>
          <a:p>
            <a:pPr marL="0" lvl="1" indent="0" algn="just">
              <a:spcBef>
                <a:spcPts val="0"/>
              </a:spcBef>
              <a:buFont typeface="Arial" panose="020B0604020202020204" pitchFamily="34" charset="0"/>
              <a:buNone/>
            </a:pPr>
            <a:endParaRPr lang="en-US" sz="2400" dirty="0">
              <a:latin typeface="Arial" panose="020B0604020202020204" pitchFamily="34" charset="0"/>
              <a:cs typeface="Arial" panose="020B0604020202020204" pitchFamily="34" charset="0"/>
            </a:endParaRPr>
          </a:p>
        </p:txBody>
      </p:sp>
      <p:pic>
        <p:nvPicPr>
          <p:cNvPr id="7" name="Контейнер за съдържание 6" descr="Картина, която съдържа текст&#10;&#10;Описанието е генерирано автоматично">
            <a:extLst>
              <a:ext uri="{FF2B5EF4-FFF2-40B4-BE49-F238E27FC236}">
                <a16:creationId xmlns:a16="http://schemas.microsoft.com/office/drawing/2014/main" id="{834061AF-F20B-4C67-BB8B-E279757F7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5376" y="1879001"/>
            <a:ext cx="5384800" cy="2780355"/>
          </a:xfrm>
          <a:prstGeom prst="rect">
            <a:avLst/>
          </a:prstGeom>
        </p:spPr>
      </p:pic>
      <p:sp>
        <p:nvSpPr>
          <p:cNvPr id="8" name="Title 1">
            <a:extLst>
              <a:ext uri="{FF2B5EF4-FFF2-40B4-BE49-F238E27FC236}">
                <a16:creationId xmlns:a16="http://schemas.microsoft.com/office/drawing/2014/main" id="{AA58AC2F-3832-4F06-846E-AAD768429FC9}"/>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Know your textile and clothing market</a:t>
            </a:r>
          </a:p>
        </p:txBody>
      </p:sp>
    </p:spTree>
    <p:extLst>
      <p:ext uri="{BB962C8B-B14F-4D97-AF65-F5344CB8AC3E}">
        <p14:creationId xmlns:p14="http://schemas.microsoft.com/office/powerpoint/2010/main" val="545694571"/>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Контейнер за съдържание 1">
            <a:extLst>
              <a:ext uri="{FF2B5EF4-FFF2-40B4-BE49-F238E27FC236}">
                <a16:creationId xmlns:a16="http://schemas.microsoft.com/office/drawing/2014/main" id="{388B3610-F53D-48C4-B0B7-EB7B3B84D23A}"/>
              </a:ext>
            </a:extLst>
          </p:cNvPr>
          <p:cNvSpPr>
            <a:spLocks noGrp="1"/>
          </p:cNvSpPr>
          <p:nvPr>
            <p:ph idx="1"/>
          </p:nvPr>
        </p:nvSpPr>
        <p:spPr/>
        <p:txBody>
          <a:bodyPr/>
          <a:lstStyle/>
          <a:p>
            <a:endParaRPr lang="bg-BG"/>
          </a:p>
        </p:txBody>
      </p:sp>
      <p:sp>
        <p:nvSpPr>
          <p:cNvPr id="6" name="Заглавие 5">
            <a:extLst>
              <a:ext uri="{FF2B5EF4-FFF2-40B4-BE49-F238E27FC236}">
                <a16:creationId xmlns:a16="http://schemas.microsoft.com/office/drawing/2014/main" id="{FF2FBEBA-5AF0-4A94-9FBD-C2DCBD3ED503}"/>
              </a:ext>
            </a:extLst>
          </p:cNvPr>
          <p:cNvSpPr>
            <a:spLocks noGrp="1"/>
          </p:cNvSpPr>
          <p:nvPr>
            <p:ph type="title"/>
          </p:nvPr>
        </p:nvSpPr>
        <p:spPr/>
        <p:txBody>
          <a:bodyPr/>
          <a:lstStyle/>
          <a:p>
            <a:endParaRPr lang="bg-BG"/>
          </a:p>
        </p:txBody>
      </p:sp>
      <p:sp>
        <p:nvSpPr>
          <p:cNvPr id="5" name="Content Placeholder 2">
            <a:extLst>
              <a:ext uri="{FF2B5EF4-FFF2-40B4-BE49-F238E27FC236}">
                <a16:creationId xmlns:a16="http://schemas.microsoft.com/office/drawing/2014/main" id="{021FB7FE-4694-4D30-912E-3DD0301BF59D}"/>
              </a:ext>
            </a:extLst>
          </p:cNvPr>
          <p:cNvSpPr txBox="1">
            <a:spLocks/>
          </p:cNvSpPr>
          <p:nvPr/>
        </p:nvSpPr>
        <p:spPr bwMode="auto">
          <a:xfrm>
            <a:off x="671776" y="1745897"/>
            <a:ext cx="6854552" cy="421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2" indent="-342900" algn="just">
              <a:spcBef>
                <a:spcPts val="0"/>
              </a:spcBef>
            </a:pPr>
            <a:r>
              <a:rPr lang="en-US" sz="2400" b="1">
                <a:latin typeface="Arial" panose="020B0604020202020204" pitchFamily="34" charset="0"/>
                <a:cs typeface="Arial" panose="020B0604020202020204" pitchFamily="34" charset="0"/>
              </a:rPr>
              <a:t>Product Demand </a:t>
            </a:r>
            <a:r>
              <a:rPr lang="en-US" sz="2400">
                <a:latin typeface="Arial" panose="020B0604020202020204" pitchFamily="34" charset="0"/>
                <a:cs typeface="Arial" panose="020B0604020202020204" pitchFamily="34" charset="0"/>
              </a:rPr>
              <a:t>- it is important to understand the nature of demand for the particular type of product you are planning to sell. Demand may not be same everywhere, so you should carry out an area-wise survey to determine it.</a:t>
            </a:r>
          </a:p>
          <a:p>
            <a:pPr marL="342900" lvl="2" indent="-342900" algn="just">
              <a:spcBef>
                <a:spcPts val="0"/>
              </a:spcBef>
            </a:pPr>
            <a:r>
              <a:rPr lang="en-US" sz="2400" b="1">
                <a:latin typeface="Arial" panose="020B0604020202020204" pitchFamily="34" charset="0"/>
                <a:cs typeface="Arial" panose="020B0604020202020204" pitchFamily="34" charset="0"/>
              </a:rPr>
              <a:t>Competition</a:t>
            </a:r>
            <a:r>
              <a:rPr lang="en-US" sz="2400">
                <a:latin typeface="Arial" panose="020B0604020202020204" pitchFamily="34" charset="0"/>
                <a:cs typeface="Arial" panose="020B0604020202020204" pitchFamily="34" charset="0"/>
              </a:rPr>
              <a:t> - if there are other competitors in the same locality, selling similar products that you intend to sell, then try to discover what you can do to outplay them.</a:t>
            </a:r>
          </a:p>
          <a:p>
            <a:pPr marL="342900" lvl="2" indent="-342900" algn="just">
              <a:spcBef>
                <a:spcPts val="0"/>
              </a:spcBef>
            </a:pPr>
            <a:r>
              <a:rPr lang="en-US" sz="2400" b="1">
                <a:latin typeface="Arial" panose="020B0604020202020204" pitchFamily="34" charset="0"/>
                <a:cs typeface="Arial" panose="020B0604020202020204" pitchFamily="34" charset="0"/>
              </a:rPr>
              <a:t>Pricing</a:t>
            </a:r>
            <a:r>
              <a:rPr lang="en-US" sz="2400">
                <a:latin typeface="Arial" panose="020B0604020202020204" pitchFamily="34" charset="0"/>
                <a:cs typeface="Arial" panose="020B0604020202020204" pitchFamily="34" charset="0"/>
              </a:rPr>
              <a:t> - it is an important factor in all kind of businesses. Try to price your products as competitively as possible.</a:t>
            </a:r>
          </a:p>
          <a:p>
            <a:endParaRPr lang="en-US" b="1"/>
          </a:p>
          <a:p>
            <a:endParaRPr lang="en-US" dirty="0"/>
          </a:p>
        </p:txBody>
      </p:sp>
      <p:pic>
        <p:nvPicPr>
          <p:cNvPr id="7" name="Контейнер за съдържание 7" descr="Картина, която съдържа закрито&#10;&#10;Описанието е генерирано автоматично">
            <a:extLst>
              <a:ext uri="{FF2B5EF4-FFF2-40B4-BE49-F238E27FC236}">
                <a16:creationId xmlns:a16="http://schemas.microsoft.com/office/drawing/2014/main" id="{711707B5-A6FD-4279-B0D5-C84BAFB8A62B}"/>
              </a:ext>
            </a:extLst>
          </p:cNvPr>
          <p:cNvPicPr>
            <a:picLocks noChangeAspect="1"/>
          </p:cNvPicPr>
          <p:nvPr/>
        </p:nvPicPr>
        <p:blipFill rotWithShape="1">
          <a:blip r:embed="rId3">
            <a:extLst>
              <a:ext uri="{28A0092B-C50C-407E-A947-70E740481C1C}">
                <a14:useLocalDpi xmlns:a14="http://schemas.microsoft.com/office/drawing/2010/main" val="0"/>
              </a:ext>
            </a:extLst>
          </a:blip>
          <a:srcRect l="27533"/>
          <a:stretch/>
        </p:blipFill>
        <p:spPr>
          <a:xfrm>
            <a:off x="7787952" y="1935679"/>
            <a:ext cx="3902224" cy="3141133"/>
          </a:xfrm>
          <a:prstGeom prst="rect">
            <a:avLst/>
          </a:prstGeom>
        </p:spPr>
      </p:pic>
      <p:sp>
        <p:nvSpPr>
          <p:cNvPr id="8" name="Title 1">
            <a:extLst>
              <a:ext uri="{FF2B5EF4-FFF2-40B4-BE49-F238E27FC236}">
                <a16:creationId xmlns:a16="http://schemas.microsoft.com/office/drawing/2014/main" id="{BD96776F-CCD1-4321-887C-9EB2CE572649}"/>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Know your textile and clothing market</a:t>
            </a:r>
          </a:p>
        </p:txBody>
      </p:sp>
    </p:spTree>
    <p:extLst>
      <p:ext uri="{BB962C8B-B14F-4D97-AF65-F5344CB8AC3E}">
        <p14:creationId xmlns:p14="http://schemas.microsoft.com/office/powerpoint/2010/main" val="4155430750"/>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Контейнер за съдържание 1">
            <a:extLst>
              <a:ext uri="{FF2B5EF4-FFF2-40B4-BE49-F238E27FC236}">
                <a16:creationId xmlns:a16="http://schemas.microsoft.com/office/drawing/2014/main" id="{388B3610-F53D-48C4-B0B7-EB7B3B84D23A}"/>
              </a:ext>
            </a:extLst>
          </p:cNvPr>
          <p:cNvSpPr>
            <a:spLocks noGrp="1"/>
          </p:cNvSpPr>
          <p:nvPr>
            <p:ph idx="1"/>
          </p:nvPr>
        </p:nvSpPr>
        <p:spPr/>
        <p:txBody>
          <a:bodyPr/>
          <a:lstStyle/>
          <a:p>
            <a:endParaRPr lang="bg-BG"/>
          </a:p>
        </p:txBody>
      </p:sp>
      <p:sp>
        <p:nvSpPr>
          <p:cNvPr id="6" name="Заглавие 5">
            <a:extLst>
              <a:ext uri="{FF2B5EF4-FFF2-40B4-BE49-F238E27FC236}">
                <a16:creationId xmlns:a16="http://schemas.microsoft.com/office/drawing/2014/main" id="{FF2FBEBA-5AF0-4A94-9FBD-C2DCBD3ED503}"/>
              </a:ext>
            </a:extLst>
          </p:cNvPr>
          <p:cNvSpPr>
            <a:spLocks noGrp="1"/>
          </p:cNvSpPr>
          <p:nvPr>
            <p:ph type="title"/>
          </p:nvPr>
        </p:nvSpPr>
        <p:spPr/>
        <p:txBody>
          <a:bodyPr/>
          <a:lstStyle/>
          <a:p>
            <a:endParaRPr lang="bg-BG"/>
          </a:p>
        </p:txBody>
      </p:sp>
      <p:pic>
        <p:nvPicPr>
          <p:cNvPr id="5" name="Картина 4" descr="Картина, която съдържа уред, шевна машина&#10;&#10;Описанието е генерирано автоматично">
            <a:extLst>
              <a:ext uri="{FF2B5EF4-FFF2-40B4-BE49-F238E27FC236}">
                <a16:creationId xmlns:a16="http://schemas.microsoft.com/office/drawing/2014/main" id="{41B44EC8-F948-4ED7-8AB9-F321954B9530}"/>
              </a:ext>
            </a:extLst>
          </p:cNvPr>
          <p:cNvPicPr>
            <a:picLocks noChangeAspect="1"/>
          </p:cNvPicPr>
          <p:nvPr/>
        </p:nvPicPr>
        <p:blipFill rotWithShape="1">
          <a:blip r:embed="rId4">
            <a:extLst>
              <a:ext uri="{28A0092B-C50C-407E-A947-70E740481C1C}">
                <a14:useLocalDpi xmlns:a14="http://schemas.microsoft.com/office/drawing/2010/main" val="0"/>
              </a:ext>
            </a:extLst>
          </a:blip>
          <a:srcRect l="12460"/>
          <a:stretch/>
        </p:blipFill>
        <p:spPr>
          <a:xfrm>
            <a:off x="8832304" y="1854671"/>
            <a:ext cx="3038268" cy="2304256"/>
          </a:xfrm>
          <a:prstGeom prst="rect">
            <a:avLst/>
          </a:prstGeom>
        </p:spPr>
      </p:pic>
      <p:sp>
        <p:nvSpPr>
          <p:cNvPr id="7" name="Content Placeholder 2">
            <a:extLst>
              <a:ext uri="{FF2B5EF4-FFF2-40B4-BE49-F238E27FC236}">
                <a16:creationId xmlns:a16="http://schemas.microsoft.com/office/drawing/2014/main" id="{5239BDD6-6C34-4202-B74A-D4C58204D0E8}"/>
              </a:ext>
            </a:extLst>
          </p:cNvPr>
          <p:cNvSpPr txBox="1">
            <a:spLocks/>
          </p:cNvSpPr>
          <p:nvPr/>
        </p:nvSpPr>
        <p:spPr bwMode="auto">
          <a:xfrm>
            <a:off x="702479" y="1745897"/>
            <a:ext cx="7985809" cy="398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just">
              <a:spcBef>
                <a:spcPts val="0"/>
              </a:spcBef>
              <a:spcAft>
                <a:spcPts val="0"/>
              </a:spcAft>
            </a:pPr>
            <a:r>
              <a:rPr lang="en-US">
                <a:latin typeface="Arial" panose="020B0604020202020204" pitchFamily="34" charset="0"/>
                <a:ea typeface="Times New Roman" panose="02020603050405020304" pitchFamily="18" charset="0"/>
                <a:cs typeface="Arial" panose="020B0604020202020204" pitchFamily="34" charset="0"/>
              </a:rPr>
              <a:t>Decide about the production capacity - how many pieces are you planning to make daily?</a:t>
            </a:r>
          </a:p>
          <a:p>
            <a:pPr algn="just">
              <a:spcBef>
                <a:spcPts val="0"/>
              </a:spcBef>
              <a:spcAft>
                <a:spcPts val="0"/>
              </a:spcAft>
            </a:pPr>
            <a:r>
              <a:rPr lang="en-US">
                <a:latin typeface="Arial" panose="020B0604020202020204" pitchFamily="34" charset="0"/>
                <a:cs typeface="Arial" panose="020B0604020202020204" pitchFamily="34" charset="0"/>
              </a:rPr>
              <a:t>Calculate the n</a:t>
            </a:r>
            <a:r>
              <a:rPr lang="en-US">
                <a:latin typeface="Arial" panose="020B0604020202020204" pitchFamily="34" charset="0"/>
                <a:ea typeface="Times New Roman" panose="02020603050405020304" pitchFamily="18" charset="0"/>
                <a:cs typeface="Arial" panose="020B0604020202020204" pitchFamily="34" charset="0"/>
              </a:rPr>
              <a:t>umber of sewing machines and other equipment. </a:t>
            </a:r>
          </a:p>
          <a:p>
            <a:pPr algn="just">
              <a:spcBef>
                <a:spcPts val="0"/>
              </a:spcBef>
              <a:spcAft>
                <a:spcPts val="0"/>
              </a:spcAft>
            </a:pPr>
            <a:r>
              <a:rPr lang="en-US">
                <a:latin typeface="Arial" panose="020B0604020202020204" pitchFamily="34" charset="0"/>
                <a:ea typeface="Times New Roman" panose="02020603050405020304" pitchFamily="18" charset="0"/>
                <a:cs typeface="Arial" panose="020B0604020202020204" pitchFamily="34" charset="0"/>
              </a:rPr>
              <a:t>What types of machines are required to make garments that you have selected from the wide range of product categories. Find the number of machines to be purchased in each machine type. This step would help you to calculate capital investment in machines. For example: sewing machines, pressing tables, cutting room machines, steam generator for pressing table, diesel generator for power back-up, finishing room equipment, furnishings etc.</a:t>
            </a:r>
          </a:p>
          <a:p>
            <a:pPr algn="just">
              <a:spcBef>
                <a:spcPts val="0"/>
              </a:spcBef>
              <a:spcAft>
                <a:spcPts val="0"/>
              </a:spcAft>
            </a:pPr>
            <a:br>
              <a:rPr lang="en-US">
                <a:solidFill>
                  <a:srgbClr val="656565"/>
                </a:solidFill>
                <a:latin typeface="Arial" panose="020B0604020202020204" pitchFamily="34" charset="0"/>
                <a:ea typeface="Times New Roman" panose="02020603050405020304" pitchFamily="18" charset="0"/>
                <a:cs typeface="Arial" panose="020B0604020202020204" pitchFamily="34" charset="0"/>
              </a:rPr>
            </a:br>
            <a:endParaRPr lang="bg-BG" dirty="0">
              <a:latin typeface="Arial" panose="020B0604020202020204" pitchFamily="34" charset="0"/>
              <a:ea typeface="Calibri" panose="020F0502020204030204" pitchFamily="34" charset="0"/>
              <a:cs typeface="Arial" panose="020B0604020202020204" pitchFamily="34" charset="0"/>
            </a:endParaRPr>
          </a:p>
        </p:txBody>
      </p:sp>
      <p:sp>
        <p:nvSpPr>
          <p:cNvPr id="8" name="Title 1">
            <a:extLst>
              <a:ext uri="{FF2B5EF4-FFF2-40B4-BE49-F238E27FC236}">
                <a16:creationId xmlns:a16="http://schemas.microsoft.com/office/drawing/2014/main" id="{F1F00AEA-E91F-4FF2-86A7-98A5D13B4164}"/>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Estimate production requirements</a:t>
            </a:r>
          </a:p>
        </p:txBody>
      </p:sp>
    </p:spTree>
    <p:extLst>
      <p:ext uri="{BB962C8B-B14F-4D97-AF65-F5344CB8AC3E}">
        <p14:creationId xmlns:p14="http://schemas.microsoft.com/office/powerpoint/2010/main" val="816704186"/>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Контейнер за съдържание 1">
            <a:extLst>
              <a:ext uri="{FF2B5EF4-FFF2-40B4-BE49-F238E27FC236}">
                <a16:creationId xmlns:a16="http://schemas.microsoft.com/office/drawing/2014/main" id="{388B3610-F53D-48C4-B0B7-EB7B3B84D23A}"/>
              </a:ext>
            </a:extLst>
          </p:cNvPr>
          <p:cNvSpPr>
            <a:spLocks noGrp="1"/>
          </p:cNvSpPr>
          <p:nvPr>
            <p:ph idx="1"/>
          </p:nvPr>
        </p:nvSpPr>
        <p:spPr/>
        <p:txBody>
          <a:bodyPr/>
          <a:lstStyle/>
          <a:p>
            <a:endParaRPr lang="bg-BG"/>
          </a:p>
        </p:txBody>
      </p:sp>
      <p:sp>
        <p:nvSpPr>
          <p:cNvPr id="6" name="Заглавие 5">
            <a:extLst>
              <a:ext uri="{FF2B5EF4-FFF2-40B4-BE49-F238E27FC236}">
                <a16:creationId xmlns:a16="http://schemas.microsoft.com/office/drawing/2014/main" id="{FF2FBEBA-5AF0-4A94-9FBD-C2DCBD3ED503}"/>
              </a:ext>
            </a:extLst>
          </p:cNvPr>
          <p:cNvSpPr>
            <a:spLocks noGrp="1"/>
          </p:cNvSpPr>
          <p:nvPr>
            <p:ph type="title"/>
          </p:nvPr>
        </p:nvSpPr>
        <p:spPr/>
        <p:txBody>
          <a:bodyPr/>
          <a:lstStyle/>
          <a:p>
            <a:endParaRPr lang="bg-BG"/>
          </a:p>
        </p:txBody>
      </p:sp>
      <p:sp>
        <p:nvSpPr>
          <p:cNvPr id="5" name="Content Placeholder 2">
            <a:extLst>
              <a:ext uri="{FF2B5EF4-FFF2-40B4-BE49-F238E27FC236}">
                <a16:creationId xmlns:a16="http://schemas.microsoft.com/office/drawing/2014/main" id="{7576115B-699C-4B4B-B2D7-FC7EA7F842F8}"/>
              </a:ext>
            </a:extLst>
          </p:cNvPr>
          <p:cNvSpPr txBox="1">
            <a:spLocks/>
          </p:cNvSpPr>
          <p:nvPr/>
        </p:nvSpPr>
        <p:spPr>
          <a:xfrm>
            <a:off x="695400" y="1944757"/>
            <a:ext cx="4893021" cy="3301205"/>
          </a:xfrm>
          <a:prstGeom prst="rect">
            <a:avLst/>
          </a:prstGeom>
        </p:spPr>
        <p:txBody>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just">
              <a:spcBef>
                <a:spcPts val="0"/>
              </a:spcBef>
              <a:spcAft>
                <a:spcPts val="0"/>
              </a:spcAft>
            </a:pPr>
            <a:r>
              <a:rPr lang="en-US">
                <a:latin typeface="Arial" panose="020B0604020202020204" pitchFamily="34" charset="0"/>
                <a:ea typeface="Times New Roman" panose="02020603050405020304" pitchFamily="18" charset="0"/>
                <a:cs typeface="Arial" panose="020B0604020202020204" pitchFamily="34" charset="0"/>
              </a:rPr>
              <a:t>Make a list of raw materials, required to make the garment with average consumption. This would help you to prepare your budget on material sourcing. </a:t>
            </a:r>
            <a:endParaRPr lang="bg-BG" dirty="0">
              <a:latin typeface="Arial" panose="020B0604020202020204" pitchFamily="34" charset="0"/>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3CB0F0E1-9070-429D-B744-1BEF11A54EF7}"/>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Estimate raw materials requirements</a:t>
            </a:r>
          </a:p>
        </p:txBody>
      </p:sp>
      <p:pic>
        <p:nvPicPr>
          <p:cNvPr id="8" name="Картина 7">
            <a:extLst>
              <a:ext uri="{FF2B5EF4-FFF2-40B4-BE49-F238E27FC236}">
                <a16:creationId xmlns:a16="http://schemas.microsoft.com/office/drawing/2014/main" id="{922E95DC-DF84-4462-A4C5-36825CB9A6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0059" y="2060848"/>
            <a:ext cx="5120117" cy="3840088"/>
          </a:xfrm>
          <a:prstGeom prst="rect">
            <a:avLst/>
          </a:prstGeom>
        </p:spPr>
      </p:pic>
    </p:spTree>
    <p:extLst>
      <p:ext uri="{BB962C8B-B14F-4D97-AF65-F5344CB8AC3E}">
        <p14:creationId xmlns:p14="http://schemas.microsoft.com/office/powerpoint/2010/main" val="1737825006"/>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Контейнер за съдържание 1">
            <a:extLst>
              <a:ext uri="{FF2B5EF4-FFF2-40B4-BE49-F238E27FC236}">
                <a16:creationId xmlns:a16="http://schemas.microsoft.com/office/drawing/2014/main" id="{388B3610-F53D-48C4-B0B7-EB7B3B84D23A}"/>
              </a:ext>
            </a:extLst>
          </p:cNvPr>
          <p:cNvSpPr>
            <a:spLocks noGrp="1"/>
          </p:cNvSpPr>
          <p:nvPr>
            <p:ph idx="1"/>
          </p:nvPr>
        </p:nvSpPr>
        <p:spPr/>
        <p:txBody>
          <a:bodyPr/>
          <a:lstStyle/>
          <a:p>
            <a:endParaRPr lang="bg-BG"/>
          </a:p>
        </p:txBody>
      </p:sp>
      <p:sp>
        <p:nvSpPr>
          <p:cNvPr id="6" name="Заглавие 5">
            <a:extLst>
              <a:ext uri="{FF2B5EF4-FFF2-40B4-BE49-F238E27FC236}">
                <a16:creationId xmlns:a16="http://schemas.microsoft.com/office/drawing/2014/main" id="{FF2FBEBA-5AF0-4A94-9FBD-C2DCBD3ED503}"/>
              </a:ext>
            </a:extLst>
          </p:cNvPr>
          <p:cNvSpPr>
            <a:spLocks noGrp="1"/>
          </p:cNvSpPr>
          <p:nvPr>
            <p:ph type="title"/>
          </p:nvPr>
        </p:nvSpPr>
        <p:spPr/>
        <p:txBody>
          <a:bodyPr/>
          <a:lstStyle/>
          <a:p>
            <a:endParaRPr lang="bg-BG"/>
          </a:p>
        </p:txBody>
      </p:sp>
      <p:sp>
        <p:nvSpPr>
          <p:cNvPr id="5" name="Content Placeholder 2">
            <a:extLst>
              <a:ext uri="{FF2B5EF4-FFF2-40B4-BE49-F238E27FC236}">
                <a16:creationId xmlns:a16="http://schemas.microsoft.com/office/drawing/2014/main" id="{E2DC553C-E3BC-454F-B79A-A599C21B0BA2}"/>
              </a:ext>
            </a:extLst>
          </p:cNvPr>
          <p:cNvSpPr txBox="1">
            <a:spLocks/>
          </p:cNvSpPr>
          <p:nvPr/>
        </p:nvSpPr>
        <p:spPr bwMode="auto">
          <a:xfrm>
            <a:off x="695400" y="1745897"/>
            <a:ext cx="5384800" cy="398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just">
              <a:spcBef>
                <a:spcPts val="0"/>
              </a:spcBef>
              <a:spcAft>
                <a:spcPts val="0"/>
              </a:spcAft>
            </a:pPr>
            <a:r>
              <a:rPr lang="en-US">
                <a:latin typeface="Arial" panose="020B0604020202020204" pitchFamily="34" charset="0"/>
                <a:ea typeface="Times New Roman" panose="02020603050405020304" pitchFamily="18" charset="0"/>
                <a:cs typeface="Arial" panose="020B0604020202020204" pitchFamily="34" charset="0"/>
              </a:rPr>
              <a:t>How much space is required for installing machines and office for staff? To set up factory you need space for installing machines, office space and setting up departments for production and associated processes. Calculate space requirement.</a:t>
            </a:r>
          </a:p>
          <a:p>
            <a:pPr algn="just">
              <a:spcBef>
                <a:spcPts val="0"/>
              </a:spcBef>
              <a:spcAft>
                <a:spcPts val="0"/>
              </a:spcAft>
            </a:pPr>
            <a:r>
              <a:rPr lang="en-US">
                <a:latin typeface="Arial" panose="020B0604020202020204" pitchFamily="34" charset="0"/>
                <a:ea typeface="Times New Roman" panose="02020603050405020304" pitchFamily="18" charset="0"/>
                <a:cs typeface="Arial" panose="020B0604020202020204" pitchFamily="34" charset="0"/>
              </a:rPr>
              <a:t>According to what you have planned for a factory building you can rent a space. Estimate rent amount for the project budget.</a:t>
            </a:r>
            <a:endParaRPr lang="bg-BG" dirty="0">
              <a:latin typeface="Arial" panose="020B0604020202020204" pitchFamily="34" charset="0"/>
              <a:ea typeface="Calibri" panose="020F0502020204030204" pitchFamily="34" charset="0"/>
              <a:cs typeface="Arial" panose="020B0604020202020204" pitchFamily="34" charset="0"/>
            </a:endParaRPr>
          </a:p>
        </p:txBody>
      </p:sp>
      <p:pic>
        <p:nvPicPr>
          <p:cNvPr id="7" name="Картина 6" descr="Картина, която съдържа много, линия, облицован, препълнен&#10;&#10;Описанието е генерирано автоматично">
            <a:extLst>
              <a:ext uri="{FF2B5EF4-FFF2-40B4-BE49-F238E27FC236}">
                <a16:creationId xmlns:a16="http://schemas.microsoft.com/office/drawing/2014/main" id="{AF088312-0849-495B-812B-965F41619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9356" y="1844824"/>
            <a:ext cx="5250820" cy="3487485"/>
          </a:xfrm>
          <a:prstGeom prst="rect">
            <a:avLst/>
          </a:prstGeom>
        </p:spPr>
      </p:pic>
      <p:sp>
        <p:nvSpPr>
          <p:cNvPr id="8" name="Title 1">
            <a:extLst>
              <a:ext uri="{FF2B5EF4-FFF2-40B4-BE49-F238E27FC236}">
                <a16:creationId xmlns:a16="http://schemas.microsoft.com/office/drawing/2014/main" id="{BD938BC9-25C8-4FF5-B775-3E18046D4D59}"/>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Factory space requirement</a:t>
            </a:r>
          </a:p>
        </p:txBody>
      </p:sp>
    </p:spTree>
    <p:extLst>
      <p:ext uri="{BB962C8B-B14F-4D97-AF65-F5344CB8AC3E}">
        <p14:creationId xmlns:p14="http://schemas.microsoft.com/office/powerpoint/2010/main" val="4028464899"/>
      </p:ext>
    </p:extLst>
  </p:cSld>
  <p:clrMapOvr>
    <a:masterClrMapping/>
  </p:clrMapOvr>
  <p:transition spd="slow">
    <p:pull/>
  </p:transition>
</p:sld>
</file>

<file path=ppt/theme/theme1.xml><?xml version="1.0" encoding="utf-8"?>
<a:theme xmlns:a="http://schemas.openxmlformats.org/drawingml/2006/main" name="ICT-TEX-Cours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with info.pptx" id="{C9B4EDE3-46DA-45E1-8BA3-AF33F848E530}" vid="{D3DA44B2-A564-4FAE-B029-2D7C878D20EE}"/>
    </a:ext>
  </a:ext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1066</TotalTime>
  <Words>1947</Words>
  <Application>Microsoft Office PowerPoint</Application>
  <PresentationFormat>Широк екран</PresentationFormat>
  <Paragraphs>116</Paragraphs>
  <Slides>22</Slides>
  <Notes>8</Notes>
  <HiddenSlides>0</HiddenSlides>
  <MMClips>0</MMClips>
  <ScaleCrop>false</ScaleCrop>
  <HeadingPairs>
    <vt:vector size="6" baseType="variant">
      <vt:variant>
        <vt:lpstr>Използвани шрифтове</vt:lpstr>
      </vt:variant>
      <vt:variant>
        <vt:i4>4</vt:i4>
      </vt:variant>
      <vt:variant>
        <vt:lpstr>Тема</vt:lpstr>
      </vt:variant>
      <vt:variant>
        <vt:i4>1</vt:i4>
      </vt:variant>
      <vt:variant>
        <vt:lpstr>Заглавия на слайдовете</vt:lpstr>
      </vt:variant>
      <vt:variant>
        <vt:i4>22</vt:i4>
      </vt:variant>
    </vt:vector>
  </HeadingPairs>
  <TitlesOfParts>
    <vt:vector size="27" baseType="lpstr">
      <vt:lpstr>Arial</vt:lpstr>
      <vt:lpstr>Calibri</vt:lpstr>
      <vt:lpstr>Corbel</vt:lpstr>
      <vt:lpstr>Segoe UI</vt:lpstr>
      <vt:lpstr>ICT-TEX-Course presentation Template</vt:lpstr>
      <vt:lpstr>Презентация на PowerPoint</vt:lpstr>
      <vt:lpstr>AGENDA</vt:lpstr>
      <vt:lpstr>Practical questions before starting your own textile business </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Assignment</vt:lpstr>
      <vt:lpstr>Презентация на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TOPICS THAT SHOULD INCLUDE THE PRESENTATION OF EACH PARTNER</dc:title>
  <dc:creator>private</dc:creator>
  <cp:lastModifiedBy>Dimcho Dimov</cp:lastModifiedBy>
  <cp:revision>135</cp:revision>
  <dcterms:created xsi:type="dcterms:W3CDTF">2020-11-18T13:31:09Z</dcterms:created>
  <dcterms:modified xsi:type="dcterms:W3CDTF">2021-06-18T13:22:47Z</dcterms:modified>
</cp:coreProperties>
</file>