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382" r:id="rId2"/>
    <p:sldId id="335" r:id="rId3"/>
    <p:sldId id="397" r:id="rId4"/>
    <p:sldId id="398" r:id="rId5"/>
    <p:sldId id="401" r:id="rId6"/>
    <p:sldId id="380" r:id="rId7"/>
    <p:sldId id="381" r:id="rId8"/>
    <p:sldId id="363" r:id="rId9"/>
    <p:sldId id="388" r:id="rId10"/>
    <p:sldId id="432" r:id="rId11"/>
    <p:sldId id="434" r:id="rId12"/>
    <p:sldId id="367" r:id="rId13"/>
    <p:sldId id="402" r:id="rId14"/>
    <p:sldId id="323" r:id="rId15"/>
    <p:sldId id="386"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75251" autoAdjust="0"/>
  </p:normalViewPr>
  <p:slideViewPr>
    <p:cSldViewPr>
      <p:cViewPr varScale="1">
        <p:scale>
          <a:sx n="61" d="100"/>
          <a:sy n="61" d="100"/>
        </p:scale>
        <p:origin x="1099"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30.6.2021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6</a:t>
            </a:fld>
            <a:endParaRPr lang="bg-BG" dirty="0"/>
          </a:p>
        </p:txBody>
      </p:sp>
    </p:spTree>
    <p:extLst>
      <p:ext uri="{BB962C8B-B14F-4D97-AF65-F5344CB8AC3E}">
        <p14:creationId xmlns:p14="http://schemas.microsoft.com/office/powerpoint/2010/main" val="158865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7</a:t>
            </a:fld>
            <a:endParaRPr lang="bg-BG" dirty="0"/>
          </a:p>
        </p:txBody>
      </p:sp>
    </p:spTree>
    <p:extLst>
      <p:ext uri="{BB962C8B-B14F-4D97-AF65-F5344CB8AC3E}">
        <p14:creationId xmlns:p14="http://schemas.microsoft.com/office/powerpoint/2010/main" val="60326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9</a:t>
            </a:fld>
            <a:endParaRPr lang="bg-BG" dirty="0"/>
          </a:p>
        </p:txBody>
      </p:sp>
    </p:spTree>
    <p:extLst>
      <p:ext uri="{BB962C8B-B14F-4D97-AF65-F5344CB8AC3E}">
        <p14:creationId xmlns:p14="http://schemas.microsoft.com/office/powerpoint/2010/main" val="11793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11</a:t>
            </a:fld>
            <a:endParaRPr lang="bg-BG"/>
          </a:p>
        </p:txBody>
      </p:sp>
    </p:spTree>
    <p:extLst>
      <p:ext uri="{BB962C8B-B14F-4D97-AF65-F5344CB8AC3E}">
        <p14:creationId xmlns:p14="http://schemas.microsoft.com/office/powerpoint/2010/main" val="1258913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15.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589748" y="6361182"/>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27448"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063552" y="6361181"/>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83632"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30.6.2021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henstein.us/en-us/textile-testing/fit/digital-material-parameters"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platform.ict-tex.eu/pluginfile.php/1534/mod_resource/content/1/Textiles%20and%20Clothing%20Manufacturing%20Vision%20for%202025%20and%20Actions%20Needed.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infodev.org/infodev-files/resource/InfodevDocuments_582.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EE1139-00D1-4C75-B77B-48E00B2D3BD3}"/>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6.1. </a:t>
            </a:r>
            <a:r>
              <a:rPr lang="en-US" sz="3200" b="1" dirty="0">
                <a:solidFill>
                  <a:srgbClr val="C00000"/>
                </a:solidFill>
                <a:latin typeface="Arial" panose="020B0604020202020204" pitchFamily="34" charset="0"/>
                <a:cs typeface="Arial" panose="020B0604020202020204" pitchFamily="34" charset="0"/>
              </a:rPr>
              <a:t>TECHNOLOGY TRANSFER IN THE TEXTILE AND CLOTHING INDUSTRY</a:t>
            </a:r>
            <a:endParaRPr lang="fr-FR" sz="3200" b="1" dirty="0">
              <a:solidFill>
                <a:srgbClr val="C00000"/>
              </a:solidFill>
              <a:latin typeface="Arial" panose="020B0604020202020204" pitchFamily="34" charset="0"/>
              <a:cs typeface="Arial" panose="020B0604020202020204" pitchFamily="34" charset="0"/>
            </a:endParaRPr>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452246"/>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Картина 14"/>
          <p:cNvPicPr>
            <a:picLocks noChangeAspect="1"/>
          </p:cNvPicPr>
          <p:nvPr/>
        </p:nvPicPr>
        <p:blipFill>
          <a:blip r:embed="rId2"/>
          <a:stretch>
            <a:fillRect/>
          </a:stretch>
        </p:blipFill>
        <p:spPr>
          <a:xfrm>
            <a:off x="263352" y="2564904"/>
            <a:ext cx="5976664" cy="3536119"/>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buNone/>
            </a:pPr>
            <a:r>
              <a:rPr lang="en-GB" dirty="0">
                <a:latin typeface="Arial" panose="020B0604020202020204" pitchFamily="34" charset="0"/>
                <a:cs typeface="Arial" panose="020B0604020202020204" pitchFamily="34" charset="0"/>
              </a:rPr>
              <a:t>Look at the given cases - </a:t>
            </a:r>
            <a:r>
              <a:rPr lang="en-US" dirty="0">
                <a:latin typeface="Arial" panose="020B0604020202020204" pitchFamily="34" charset="0"/>
                <a:cs typeface="Arial" panose="020B0604020202020204" pitchFamily="34" charset="0"/>
                <a:hlinkClick r:id="rId3"/>
              </a:rPr>
              <a:t>Digitized materials for realistic 3D visualization</a:t>
            </a:r>
            <a:r>
              <a:rPr lang="en-GB" dirty="0">
                <a:latin typeface="Arial" panose="020B0604020202020204" pitchFamily="34" charset="0"/>
                <a:cs typeface="Arial" panose="020B0604020202020204" pitchFamily="34" charset="0"/>
              </a:rPr>
              <a:t>. Discuss on the next steps for TT.</a:t>
            </a: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Картина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1544" y="2971799"/>
            <a:ext cx="431293" cy="457201"/>
          </a:xfrm>
          <a:prstGeom prst="rect">
            <a:avLst/>
          </a:prstGeom>
        </p:spPr>
      </p:pic>
      <p:pic>
        <p:nvPicPr>
          <p:cNvPr id="18" name="Картина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507" y="3437162"/>
            <a:ext cx="431293" cy="457201"/>
          </a:xfrm>
          <a:prstGeom prst="rect">
            <a:avLst/>
          </a:prstGeom>
        </p:spPr>
      </p:pic>
      <p:sp>
        <p:nvSpPr>
          <p:cNvPr id="5" name="Правоъгълник 4"/>
          <p:cNvSpPr/>
          <p:nvPr/>
        </p:nvSpPr>
        <p:spPr>
          <a:xfrm>
            <a:off x="6240016" y="2854068"/>
            <a:ext cx="5559540" cy="3785652"/>
          </a:xfrm>
          <a:prstGeom prst="rect">
            <a:avLst/>
          </a:prstGeom>
        </p:spPr>
        <p:txBody>
          <a:bodyPr wrap="square">
            <a:spAutoFit/>
          </a:bodyPr>
          <a:lstStyle/>
          <a:p>
            <a:pPr algn="just"/>
            <a:r>
              <a:rPr lang="en-US" sz="2400" dirty="0"/>
              <a:t>Innovation situation 1: Optimized digital material parameters that enable a realistic 3D simulation of properties such as the texture or opacity of clothing fabrics used.</a:t>
            </a:r>
          </a:p>
          <a:p>
            <a:pPr algn="just"/>
            <a:endParaRPr lang="en-US" sz="2400" dirty="0"/>
          </a:p>
          <a:p>
            <a:pPr algn="just"/>
            <a:r>
              <a:rPr lang="en-US" sz="2400" dirty="0"/>
              <a:t>Innovation situation 2: The digitization of material parameters that enables development of accessories such as (elastic) ribbons, zips or buttons. </a:t>
            </a:r>
            <a:endParaRPr lang="bg-BG" sz="2400" b="1" dirty="0"/>
          </a:p>
        </p:txBody>
      </p:sp>
      <p:sp>
        <p:nvSpPr>
          <p:cNvPr id="11" name="Title 1">
            <a:extLst>
              <a:ext uri="{FF2B5EF4-FFF2-40B4-BE49-F238E27FC236}">
                <a16:creationId xmlns:a16="http://schemas.microsoft.com/office/drawing/2014/main" id="{B07F4EEB-2B33-4BF3-9AAC-B18B29677E8E}"/>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2</a:t>
            </a:r>
          </a:p>
        </p:txBody>
      </p:sp>
    </p:spTree>
    <p:extLst>
      <p:ext uri="{BB962C8B-B14F-4D97-AF65-F5344CB8AC3E}">
        <p14:creationId xmlns:p14="http://schemas.microsoft.com/office/powerpoint/2010/main" val="2185850945"/>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476123" y="1527898"/>
            <a:ext cx="4406280" cy="4137028"/>
          </a:xfrm>
        </p:spPr>
        <p:txBody>
          <a:bodyPr/>
          <a:lstStyle/>
          <a:p>
            <a:pPr marL="0" indent="0">
              <a:buNone/>
            </a:pPr>
            <a:r>
              <a:rPr lang="en-GB" dirty="0">
                <a:latin typeface="Arial" panose="020B0604020202020204" pitchFamily="34" charset="0"/>
                <a:cs typeface="Arial" panose="020B0604020202020204" pitchFamily="34" charset="0"/>
              </a:rPr>
              <a:t>Look at the next case - </a:t>
            </a:r>
            <a:r>
              <a:rPr lang="en-US" dirty="0">
                <a:effectLst/>
                <a:latin typeface="Arial" panose="020B0604020202020204" pitchFamily="34" charset="0"/>
                <a:hlinkClick r:id="rId3"/>
              </a:rPr>
              <a:t>Textiles and Clothing Manufacturing: Vision for 2025</a:t>
            </a:r>
            <a:r>
              <a:rPr lang="en-US" dirty="0">
                <a:effectLst/>
                <a:latin typeface="Arial" panose="020B0604020202020204" pitchFamily="34" charset="0"/>
              </a:rPr>
              <a:t>, Page 35</a:t>
            </a:r>
            <a:r>
              <a:rPr lang="en-GB" dirty="0">
                <a:latin typeface="Arial" panose="020B0604020202020204" pitchFamily="34" charset="0"/>
                <a:cs typeface="Arial" panose="020B0604020202020204" pitchFamily="34" charset="0"/>
              </a:rPr>
              <a:t>. Discuss on benefits and risks for taking TT.</a:t>
            </a: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аво съединение 7"/>
          <p:cNvCxnSpPr/>
          <p:nvPr/>
        </p:nvCxnSpPr>
        <p:spPr>
          <a:xfrm>
            <a:off x="609600" y="3384355"/>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аво съединение 8"/>
          <p:cNvCxnSpPr/>
          <p:nvPr/>
        </p:nvCxnSpPr>
        <p:spPr>
          <a:xfrm>
            <a:off x="609600" y="4725144"/>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Текстово поле 12"/>
          <p:cNvSpPr txBox="1"/>
          <p:nvPr/>
        </p:nvSpPr>
        <p:spPr>
          <a:xfrm>
            <a:off x="3547138" y="4563561"/>
            <a:ext cx="1368152" cy="323165"/>
          </a:xfrm>
          <a:prstGeom prst="rect">
            <a:avLst/>
          </a:prstGeom>
          <a:noFill/>
        </p:spPr>
        <p:txBody>
          <a:bodyPr wrap="square" rtlCol="0">
            <a:spAutoFit/>
          </a:bodyPr>
          <a:lstStyle/>
          <a:p>
            <a:r>
              <a:rPr lang="en-US" sz="1500" dirty="0"/>
              <a:t>benefits</a:t>
            </a:r>
            <a:endParaRPr lang="bg-BG" sz="1500" dirty="0"/>
          </a:p>
        </p:txBody>
      </p:sp>
      <p:sp>
        <p:nvSpPr>
          <p:cNvPr id="14" name="Текстово поле 13"/>
          <p:cNvSpPr txBox="1"/>
          <p:nvPr/>
        </p:nvSpPr>
        <p:spPr>
          <a:xfrm>
            <a:off x="-961577" y="5595834"/>
            <a:ext cx="1571177" cy="323165"/>
          </a:xfrm>
          <a:prstGeom prst="rect">
            <a:avLst/>
          </a:prstGeom>
          <a:noFill/>
        </p:spPr>
        <p:txBody>
          <a:bodyPr wrap="square" rtlCol="0">
            <a:spAutoFit/>
          </a:bodyPr>
          <a:lstStyle/>
          <a:p>
            <a:pPr algn="r"/>
            <a:r>
              <a:rPr lang="en-US" sz="1500" dirty="0"/>
              <a:t>risk</a:t>
            </a:r>
            <a:endParaRPr lang="bg-BG" sz="1500" dirty="0"/>
          </a:p>
        </p:txBody>
      </p:sp>
      <p:pic>
        <p:nvPicPr>
          <p:cNvPr id="17" name="Картина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765" y="3781453"/>
            <a:ext cx="431293" cy="457201"/>
          </a:xfrm>
          <a:prstGeom prst="rect">
            <a:avLst/>
          </a:prstGeom>
        </p:spPr>
      </p:pic>
      <p:pic>
        <p:nvPicPr>
          <p:cNvPr id="18" name="Картина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252" y="3781453"/>
            <a:ext cx="431293" cy="457201"/>
          </a:xfrm>
          <a:prstGeom prst="rect">
            <a:avLst/>
          </a:prstGeom>
        </p:spPr>
      </p:pic>
      <p:pic>
        <p:nvPicPr>
          <p:cNvPr id="19" name="Картина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522" y="4819707"/>
            <a:ext cx="431293" cy="457201"/>
          </a:xfrm>
          <a:prstGeom prst="rect">
            <a:avLst/>
          </a:prstGeom>
        </p:spPr>
      </p:pic>
      <p:pic>
        <p:nvPicPr>
          <p:cNvPr id="20" name="Картина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295" y="5397233"/>
            <a:ext cx="431293" cy="457201"/>
          </a:xfrm>
          <a:prstGeom prst="rect">
            <a:avLst/>
          </a:prstGeom>
        </p:spPr>
      </p:pic>
      <p:pic>
        <p:nvPicPr>
          <p:cNvPr id="21" name="Картина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3617" y="4152065"/>
            <a:ext cx="431293" cy="457201"/>
          </a:xfrm>
          <a:prstGeom prst="rect">
            <a:avLst/>
          </a:prstGeom>
        </p:spPr>
      </p:pic>
      <p:sp>
        <p:nvSpPr>
          <p:cNvPr id="5" name="Правоъгълник 4"/>
          <p:cNvSpPr/>
          <p:nvPr/>
        </p:nvSpPr>
        <p:spPr>
          <a:xfrm>
            <a:off x="4871863" y="1520423"/>
            <a:ext cx="6975973" cy="5355312"/>
          </a:xfrm>
          <a:prstGeom prst="rect">
            <a:avLst/>
          </a:prstGeom>
        </p:spPr>
        <p:txBody>
          <a:bodyPr wrap="square">
            <a:spAutoFit/>
          </a:bodyPr>
          <a:lstStyle/>
          <a:p>
            <a:pPr algn="just"/>
            <a:r>
              <a:rPr lang="en-US" dirty="0"/>
              <a:t>Resources situation: Building a business with a circular model The vision statement says that the textiles and clothing industry "will operate according to a globalized and efficient circular economic model that maximizes the use of local resources, and develop advanced manufacturing techniques…" After having been a savvy operator in the clothing fashion business for 20 years and having achieved financial success, Bart is getting tired of the fashion rat race. One of his acquaintances has made him aware of the dark side of the glamour world, with its child </a:t>
            </a:r>
            <a:r>
              <a:rPr lang="en-US" dirty="0" err="1"/>
              <a:t>labour</a:t>
            </a:r>
            <a:r>
              <a:rPr lang="en-US" dirty="0"/>
              <a:t>, sweat shops, energy and resources wastage and unsustainable practices. His entrepreneurial spirit still intact, he decides to set up a new company that could help him satisfy his newly found environmental conscience: The Clothes Circle. The objective is simple: being able, in 10 years, to be an established provider of affordable good quality clothes on a fully circular model using 100% renewable raw materials. </a:t>
            </a:r>
          </a:p>
          <a:p>
            <a:pPr algn="just"/>
            <a:r>
              <a:rPr lang="en-US" b="1" dirty="0"/>
              <a:t>Questions: Considering that Bart is starting on the basis of today's circumstances, how can he do it? What is needed to make this possible?</a:t>
            </a:r>
            <a:endParaRPr lang="bg-BG" b="1" dirty="0"/>
          </a:p>
        </p:txBody>
      </p:sp>
      <p:sp>
        <p:nvSpPr>
          <p:cNvPr id="22" name="Title 1">
            <a:extLst>
              <a:ext uri="{FF2B5EF4-FFF2-40B4-BE49-F238E27FC236}">
                <a16:creationId xmlns:a16="http://schemas.microsoft.com/office/drawing/2014/main" id="{29CC54E5-2607-44F7-8BCB-69A735DB1D83}"/>
              </a:ext>
            </a:extLst>
          </p:cNvPr>
          <p:cNvSpPr txBox="1">
            <a:spLocks/>
          </p:cNvSpPr>
          <p:nvPr/>
        </p:nvSpPr>
        <p:spPr bwMode="auto">
          <a:xfrm>
            <a:off x="491160" y="1022765"/>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3</a:t>
            </a:r>
          </a:p>
        </p:txBody>
      </p:sp>
    </p:spTree>
    <p:extLst>
      <p:ext uri="{BB962C8B-B14F-4D97-AF65-F5344CB8AC3E}">
        <p14:creationId xmlns:p14="http://schemas.microsoft.com/office/powerpoint/2010/main" val="483059851"/>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D0F8CF51-3CBA-4A37-B6C1-B2230930A73A}"/>
              </a:ext>
            </a:extLst>
          </p:cNvPr>
          <p:cNvSpPr>
            <a:spLocks noGrp="1"/>
          </p:cNvSpPr>
          <p:nvPr>
            <p:ph idx="1"/>
          </p:nvPr>
        </p:nvSpPr>
        <p:spPr>
          <a:xfrm>
            <a:off x="609600" y="1989136"/>
            <a:ext cx="6638528" cy="4137028"/>
          </a:xfrm>
        </p:spPr>
        <p:txBody>
          <a:bodyPr/>
          <a:lstStyle/>
          <a:p>
            <a:pPr marL="0" indent="0" algn="just">
              <a:spcBef>
                <a:spcPts val="0"/>
              </a:spcBef>
              <a:buNone/>
            </a:pPr>
            <a:r>
              <a:rPr lang="en-US" b="1" dirty="0">
                <a:latin typeface="Arial" panose="020B0604020202020204" pitchFamily="34" charset="0"/>
                <a:cs typeface="Arial" panose="020B0604020202020204" pitchFamily="34" charset="0"/>
              </a:rPr>
              <a:t>High technology products </a:t>
            </a:r>
            <a:r>
              <a:rPr lang="en-US" dirty="0">
                <a:latin typeface="Arial" panose="020B0604020202020204" pitchFamily="34" charset="0"/>
                <a:cs typeface="Arial" panose="020B0604020202020204" pitchFamily="34" charset="0"/>
              </a:rPr>
              <a:t>typically allow the user to have a better experience than was available before, performing a function faster, cheaper, or easier. They may also provide either totally new functions or capabilities that consumers have not experienced before.</a:t>
            </a:r>
          </a:p>
          <a:p>
            <a:pPr marL="0" indent="0" algn="just">
              <a:spcBef>
                <a:spcPts val="0"/>
              </a:spcBef>
              <a:buNone/>
            </a:pPr>
            <a:r>
              <a:rPr lang="en-US" dirty="0">
                <a:latin typeface="Arial" panose="020B0604020202020204" pitchFamily="34" charset="0"/>
                <a:cs typeface="Arial" panose="020B0604020202020204" pitchFamily="34" charset="0"/>
              </a:rPr>
              <a:t>The largest part of marketing your product will entail understanding who has the need for this innovation and communicating the benefits it offers.</a:t>
            </a:r>
            <a:endParaRPr lang="bg-BG" dirty="0">
              <a:latin typeface="Arial" panose="020B0604020202020204" pitchFamily="34" charset="0"/>
              <a:cs typeface="Arial" panose="020B0604020202020204" pitchFamily="34" charset="0"/>
            </a:endParaRPr>
          </a:p>
        </p:txBody>
      </p:sp>
      <p:pic>
        <p:nvPicPr>
          <p:cNvPr id="4" name="Picture 2" descr="untitled4">
            <a:extLst>
              <a:ext uri="{FF2B5EF4-FFF2-40B4-BE49-F238E27FC236}">
                <a16:creationId xmlns:a16="http://schemas.microsoft.com/office/drawing/2014/main" id="{7E54CA8D-63B7-4A7A-B04A-14120F137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073AA7A2-F367-48A2-BDC0-AB122BA7B6E8}"/>
              </a:ext>
            </a:extLst>
          </p:cNvPr>
          <p:cNvSpPr txBox="1">
            <a:spLocks/>
          </p:cNvSpPr>
          <p:nvPr/>
        </p:nvSpPr>
        <p:spPr bwMode="auto">
          <a:xfrm>
            <a:off x="609600" y="1322410"/>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High technology products</a:t>
            </a:r>
          </a:p>
        </p:txBody>
      </p:sp>
      <p:pic>
        <p:nvPicPr>
          <p:cNvPr id="6" name="Картина 5" descr="Картина, която съдържа лице, закрито&#10;&#10;Описанието е генерирано автоматично">
            <a:extLst>
              <a:ext uri="{FF2B5EF4-FFF2-40B4-BE49-F238E27FC236}">
                <a16:creationId xmlns:a16="http://schemas.microsoft.com/office/drawing/2014/main" id="{DD060032-0919-4CC8-8DA5-4518EA0FF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990" y="2132856"/>
            <a:ext cx="4341815" cy="4581128"/>
          </a:xfrm>
          <a:prstGeom prst="rect">
            <a:avLst/>
          </a:prstGeom>
        </p:spPr>
      </p:pic>
    </p:spTree>
    <p:extLst>
      <p:ext uri="{BB962C8B-B14F-4D97-AF65-F5344CB8AC3E}">
        <p14:creationId xmlns:p14="http://schemas.microsoft.com/office/powerpoint/2010/main" val="244966891"/>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D0F8CF51-3CBA-4A37-B6C1-B2230930A73A}"/>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Inherent risk - highly innovative products often come with uncertainty about the market, the new technology, and the competition.</a:t>
            </a:r>
          </a:p>
          <a:p>
            <a:pPr algn="just">
              <a:spcBef>
                <a:spcPts val="0"/>
              </a:spcBef>
            </a:pPr>
            <a:r>
              <a:rPr lang="en-US" dirty="0">
                <a:latin typeface="Arial" panose="020B0604020202020204" pitchFamily="34" charset="0"/>
                <a:cs typeface="Arial" panose="020B0604020202020204" pitchFamily="34" charset="0"/>
              </a:rPr>
              <a:t>Short life cycle - no matter how innovative an idea may be, there is always usually someone else who finds a way to improve on it. Even high-tech products that continue to be in demand for a long time tend to undergo continuous updates and refinements to keep them at the forefront of technology. </a:t>
            </a:r>
          </a:p>
          <a:p>
            <a:pPr algn="just">
              <a:spcBef>
                <a:spcPts val="0"/>
              </a:spcBef>
            </a:pPr>
            <a:r>
              <a:rPr lang="en-US" dirty="0">
                <a:latin typeface="Arial" panose="020B0604020202020204" pitchFamily="34" charset="0"/>
                <a:cs typeface="Arial" panose="020B0604020202020204" pitchFamily="34" charset="0"/>
              </a:rPr>
              <a:t>High research and development (R&amp;D) expenses - can lead to high consumer prices. Because many small businesses lack the capital needed for R&amp;D, they are unable to see their innovative ideas come to fruition.</a:t>
            </a:r>
            <a:endParaRPr lang="bg-BG" dirty="0">
              <a:latin typeface="Arial" panose="020B0604020202020204" pitchFamily="34" charset="0"/>
              <a:cs typeface="Arial" panose="020B0604020202020204" pitchFamily="34" charset="0"/>
            </a:endParaRPr>
          </a:p>
          <a:p>
            <a:pPr algn="just">
              <a:spcBef>
                <a:spcPts val="0"/>
              </a:spcBef>
            </a:pPr>
            <a:endParaRPr lang="en-US" dirty="0">
              <a:latin typeface="Arial" panose="020B0604020202020204" pitchFamily="34" charset="0"/>
              <a:cs typeface="Arial" panose="020B0604020202020204" pitchFamily="34" charset="0"/>
            </a:endParaRPr>
          </a:p>
          <a:p>
            <a:pPr marL="0" indent="0" algn="just">
              <a:buNone/>
            </a:pPr>
            <a:endParaRPr lang="bg-BG" dirty="0">
              <a:latin typeface="Arial" panose="020B0604020202020204" pitchFamily="34" charset="0"/>
              <a:cs typeface="Arial" panose="020B0604020202020204" pitchFamily="34" charset="0"/>
            </a:endParaRPr>
          </a:p>
        </p:txBody>
      </p:sp>
      <p:pic>
        <p:nvPicPr>
          <p:cNvPr id="4" name="Picture 2" descr="untitled4">
            <a:extLst>
              <a:ext uri="{FF2B5EF4-FFF2-40B4-BE49-F238E27FC236}">
                <a16:creationId xmlns:a16="http://schemas.microsoft.com/office/drawing/2014/main" id="{7E54CA8D-63B7-4A7A-B04A-14120F137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F4661115-F1DD-4F8E-AEF8-951322CFD638}"/>
              </a:ext>
            </a:extLst>
          </p:cNvPr>
          <p:cNvSpPr txBox="1">
            <a:spLocks/>
          </p:cNvSpPr>
          <p:nvPr/>
        </p:nvSpPr>
        <p:spPr bwMode="auto">
          <a:xfrm>
            <a:off x="609600" y="1322410"/>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Characteristics of high technology products</a:t>
            </a:r>
          </a:p>
        </p:txBody>
      </p:sp>
    </p:spTree>
    <p:extLst>
      <p:ext uri="{BB962C8B-B14F-4D97-AF65-F5344CB8AC3E}">
        <p14:creationId xmlns:p14="http://schemas.microsoft.com/office/powerpoint/2010/main" val="1983173162"/>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475580"/>
            <a:ext cx="10996656" cy="4876826"/>
          </a:xfrm>
        </p:spPr>
        <p:txBody>
          <a:bodyPr/>
          <a:lstStyle/>
          <a:p>
            <a:pPr marL="0" indent="0">
              <a:buNone/>
            </a:pPr>
            <a:endParaRPr lang="en-US" sz="2000" b="1" u="sng" dirty="0">
              <a:latin typeface="Arial" panose="020B0604020202020204" pitchFamily="34" charset="0"/>
              <a:cs typeface="Arial" panose="020B0604020202020204" pitchFamily="34" charset="0"/>
            </a:endParaRPr>
          </a:p>
          <a:p>
            <a:pPr lvl="0" algn="just">
              <a:spcBef>
                <a:spcPts val="0"/>
              </a:spcBef>
              <a:tabLst>
                <a:tab pos="457200" algn="l"/>
              </a:tabLst>
            </a:pPr>
            <a:r>
              <a:rPr lang="en-US" dirty="0">
                <a:latin typeface="Arial" panose="020B0604020202020204" pitchFamily="34" charset="0"/>
                <a:cs typeface="Arial" panose="020B0604020202020204" pitchFamily="34" charset="0"/>
              </a:rPr>
              <a:t>What is technology transfer?</a:t>
            </a:r>
          </a:p>
          <a:p>
            <a:pPr lvl="0" algn="just">
              <a:spcBef>
                <a:spcPts val="0"/>
              </a:spcBef>
              <a:tabLst>
                <a:tab pos="457200" algn="l"/>
              </a:tabLst>
            </a:pPr>
            <a:r>
              <a:rPr lang="en-US" dirty="0">
                <a:latin typeface="Arial" panose="020B0604020202020204" pitchFamily="34" charset="0"/>
                <a:cs typeface="Arial" panose="020B0604020202020204" pitchFamily="34" charset="0"/>
              </a:rPr>
              <a:t>Give examples for technology transfer in the TCI.</a:t>
            </a:r>
          </a:p>
          <a:p>
            <a:pPr lvl="0" algn="just">
              <a:spcBef>
                <a:spcPts val="0"/>
              </a:spcBef>
              <a:tabLst>
                <a:tab pos="457200" algn="l"/>
              </a:tabLst>
            </a:pPr>
            <a:r>
              <a:rPr lang="en-US" dirty="0">
                <a:latin typeface="Arial" panose="020B0604020202020204" pitchFamily="34" charset="0"/>
                <a:cs typeface="Arial" panose="020B0604020202020204" pitchFamily="34" charset="0"/>
              </a:rPr>
              <a:t>What are the stages of the technology transfer process?</a:t>
            </a:r>
          </a:p>
          <a:p>
            <a:pPr lvl="0" algn="just">
              <a:spcBef>
                <a:spcPts val="0"/>
              </a:spcBef>
              <a:tabLst>
                <a:tab pos="457200" algn="l"/>
              </a:tabLst>
            </a:pPr>
            <a:r>
              <a:rPr lang="en-US" dirty="0">
                <a:latin typeface="Arial" panose="020B0604020202020204" pitchFamily="34" charset="0"/>
                <a:cs typeface="Arial" panose="020B0604020202020204" pitchFamily="34" charset="0"/>
              </a:rPr>
              <a:t>What are step steps to technology transfer in the apparel industry?</a:t>
            </a:r>
            <a:endParaRPr lang="en-GB"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3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GB" b="1" u="sng" dirty="0">
                <a:latin typeface="Arial" panose="020B0604020202020204" pitchFamily="34" charset="0"/>
                <a:cs typeface="Arial" panose="020B0604020202020204" pitchFamily="34" charset="0"/>
              </a:rPr>
              <a:t>Technology Transfer</a:t>
            </a:r>
          </a:p>
          <a:p>
            <a:r>
              <a:rPr lang="en-GB" b="1" u="sng" dirty="0">
                <a:latin typeface="Arial" panose="020B0604020202020204" pitchFamily="34" charset="0"/>
                <a:cs typeface="Arial" panose="020B0604020202020204" pitchFamily="34" charset="0"/>
              </a:rPr>
              <a:t>High-Tech Products</a:t>
            </a:r>
          </a:p>
          <a:p>
            <a:endParaRPr lang="en-GB" b="1" u="sng" dirty="0">
              <a:latin typeface="Arial" panose="020B0604020202020204" pitchFamily="34" charset="0"/>
              <a:cs typeface="Arial" panose="020B0604020202020204" pitchFamily="34" charset="0"/>
            </a:endParaRPr>
          </a:p>
          <a:p>
            <a:endParaRPr lang="en-GB" b="1" u="sng" dirty="0">
              <a:latin typeface="Arial" panose="020B0604020202020204" pitchFamily="34" charset="0"/>
              <a:cs typeface="Arial" panose="020B0604020202020204" pitchFamily="34" charset="0"/>
            </a:endParaRPr>
          </a:p>
          <a:p>
            <a:pPr marL="0" indent="0">
              <a:buNone/>
            </a:pPr>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74727"/>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A0D22C-8E3E-4806-9AE6-9387FD4CEF40}"/>
              </a:ext>
            </a:extLst>
          </p:cNvPr>
          <p:cNvSpPr txBox="1">
            <a:spLocks/>
          </p:cNvSpPr>
          <p:nvPr/>
        </p:nvSpPr>
        <p:spPr bwMode="auto">
          <a:xfrm>
            <a:off x="695400" y="1556792"/>
            <a:ext cx="6048672"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spcBef>
                <a:spcPts val="0"/>
              </a:spcBef>
              <a:buNone/>
            </a:pPr>
            <a:r>
              <a:rPr lang="en-US" sz="2400" b="1" dirty="0">
                <a:latin typeface="Arial" panose="020B0604020202020204" pitchFamily="34" charset="0"/>
                <a:cs typeface="Arial" panose="020B0604020202020204" pitchFamily="34" charset="0"/>
              </a:rPr>
              <a:t>Technology transfer </a:t>
            </a:r>
            <a:r>
              <a:rPr lang="en-US" sz="2400" dirty="0">
                <a:latin typeface="Arial" panose="020B0604020202020204" pitchFamily="34" charset="0"/>
                <a:cs typeface="Arial" panose="020B0604020202020204" pitchFamily="34" charset="0"/>
              </a:rPr>
              <a:t>- a process between two social entities in which the technological knowledge is acquired, developed, used and improved by means of the transference of technology components, with the purpose of implementing a process, an element of a product, a product itself or a methodology.</a:t>
            </a:r>
          </a:p>
          <a:p>
            <a:pPr marL="0" lvl="1" indent="0" algn="just">
              <a:spcBef>
                <a:spcPts val="0"/>
              </a:spcBef>
              <a:buNone/>
            </a:pPr>
            <a:r>
              <a:rPr lang="en-US" sz="2400" dirty="0">
                <a:latin typeface="Arial" panose="020B0604020202020204" pitchFamily="34" charset="0"/>
                <a:cs typeface="Arial" panose="020B0604020202020204" pitchFamily="34" charset="0"/>
              </a:rPr>
              <a:t>The transferor must be willing to transfer the technology.</a:t>
            </a:r>
          </a:p>
          <a:p>
            <a:pPr marL="0" lvl="1" indent="0" algn="just">
              <a:spcBef>
                <a:spcPts val="0"/>
              </a:spcBef>
              <a:buNone/>
            </a:pPr>
            <a:r>
              <a:rPr lang="en-US" sz="2400" dirty="0">
                <a:latin typeface="Arial" panose="020B0604020202020204" pitchFamily="34" charset="0"/>
                <a:cs typeface="Arial" panose="020B0604020202020204" pitchFamily="34" charset="0"/>
              </a:rPr>
              <a:t>The transferee must be able to absorb, adapt and improve the transferred technology.</a:t>
            </a:r>
          </a:p>
          <a:p>
            <a:pPr marL="0" lvl="1" indent="0" algn="just">
              <a:spcBef>
                <a:spcPts val="0"/>
              </a:spcBef>
              <a:buNone/>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161CDAE-286C-4B55-B779-1D93F061D63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Technology transfer in the TCI</a:t>
            </a:r>
          </a:p>
        </p:txBody>
      </p:sp>
      <p:pic>
        <p:nvPicPr>
          <p:cNvPr id="9" name="Картина 8" descr="Картина, която съдържа текст, открито&#10;&#10;Описанието е генерирано автоматично">
            <a:extLst>
              <a:ext uri="{FF2B5EF4-FFF2-40B4-BE49-F238E27FC236}">
                <a16:creationId xmlns:a16="http://schemas.microsoft.com/office/drawing/2014/main" id="{119F65DA-D41B-4BFF-8398-255DF32BB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072" y="1745897"/>
            <a:ext cx="5171893" cy="2909190"/>
          </a:xfrm>
          <a:prstGeom prst="rect">
            <a:avLst/>
          </a:prstGeom>
        </p:spPr>
      </p:pic>
    </p:spTree>
    <p:extLst>
      <p:ext uri="{BB962C8B-B14F-4D97-AF65-F5344CB8AC3E}">
        <p14:creationId xmlns:p14="http://schemas.microsoft.com/office/powerpoint/2010/main" val="3476175440"/>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A0D22C-8E3E-4806-9AE6-9387FD4CEF40}"/>
              </a:ext>
            </a:extLst>
          </p:cNvPr>
          <p:cNvSpPr txBox="1">
            <a:spLocks/>
          </p:cNvSpPr>
          <p:nvPr/>
        </p:nvSpPr>
        <p:spPr bwMode="auto">
          <a:xfrm>
            <a:off x="695400" y="1745897"/>
            <a:ext cx="11013464"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spcBef>
                <a:spcPts val="0"/>
              </a:spcBef>
              <a:buNone/>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161CDAE-286C-4B55-B779-1D93F061D63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Technology transfer in the TCI</a:t>
            </a:r>
          </a:p>
        </p:txBody>
      </p:sp>
      <p:pic>
        <p:nvPicPr>
          <p:cNvPr id="8" name="Picture 2" descr="screenshot-13">
            <a:extLst>
              <a:ext uri="{FF2B5EF4-FFF2-40B4-BE49-F238E27FC236}">
                <a16:creationId xmlns:a16="http://schemas.microsoft.com/office/drawing/2014/main" id="{A45AAE1F-18AD-4042-B784-33D2071CC0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701" b="1"/>
          <a:stretch/>
        </p:blipFill>
        <p:spPr bwMode="auto">
          <a:xfrm>
            <a:off x="2029735" y="1868004"/>
            <a:ext cx="8132529" cy="428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07545"/>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untitled4">
            <a:extLst>
              <a:ext uri="{FF2B5EF4-FFF2-40B4-BE49-F238E27FC236}">
                <a16:creationId xmlns:a16="http://schemas.microsoft.com/office/drawing/2014/main" id="{4B078059-39ED-44F3-82C1-F31E63A43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артина 6">
            <a:extLst>
              <a:ext uri="{FF2B5EF4-FFF2-40B4-BE49-F238E27FC236}">
                <a16:creationId xmlns:a16="http://schemas.microsoft.com/office/drawing/2014/main" id="{8E2D59F9-45BB-4FE6-835B-369A5DF01DD9}"/>
              </a:ext>
            </a:extLst>
          </p:cNvPr>
          <p:cNvPicPr>
            <a:picLocks noChangeAspect="1"/>
          </p:cNvPicPr>
          <p:nvPr/>
        </p:nvPicPr>
        <p:blipFill rotWithShape="1">
          <a:blip r:embed="rId3"/>
          <a:srcRect l="21060" t="26901" r="38188" b="24596"/>
          <a:stretch/>
        </p:blipFill>
        <p:spPr>
          <a:xfrm>
            <a:off x="479376" y="1292982"/>
            <a:ext cx="7704856" cy="5158287"/>
          </a:xfrm>
          <a:prstGeom prst="rect">
            <a:avLst/>
          </a:prstGeom>
        </p:spPr>
      </p:pic>
      <p:sp>
        <p:nvSpPr>
          <p:cNvPr id="10" name="Title 1">
            <a:extLst>
              <a:ext uri="{FF2B5EF4-FFF2-40B4-BE49-F238E27FC236}">
                <a16:creationId xmlns:a16="http://schemas.microsoft.com/office/drawing/2014/main" id="{D8FEDCB4-27D4-47A0-881C-05A48B307C01}"/>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Technology transfer process</a:t>
            </a:r>
          </a:p>
        </p:txBody>
      </p:sp>
      <p:sp>
        <p:nvSpPr>
          <p:cNvPr id="8" name="Текстово поле 7">
            <a:extLst>
              <a:ext uri="{FF2B5EF4-FFF2-40B4-BE49-F238E27FC236}">
                <a16:creationId xmlns:a16="http://schemas.microsoft.com/office/drawing/2014/main" id="{13FBD7B8-3816-4C61-8C9B-F6C49BA5231C}"/>
              </a:ext>
            </a:extLst>
          </p:cNvPr>
          <p:cNvSpPr txBox="1"/>
          <p:nvPr/>
        </p:nvSpPr>
        <p:spPr>
          <a:xfrm>
            <a:off x="8544272" y="6104329"/>
            <a:ext cx="3503712" cy="553998"/>
          </a:xfrm>
          <a:prstGeom prst="rect">
            <a:avLst/>
          </a:prstGeom>
          <a:noFill/>
        </p:spPr>
        <p:txBody>
          <a:bodyPr wrap="square">
            <a:spAutoFit/>
          </a:bodyPr>
          <a:lstStyle/>
          <a:p>
            <a:r>
              <a:rPr lang="en-US" sz="1200" dirty="0"/>
              <a:t>Source: </a:t>
            </a:r>
            <a:r>
              <a:rPr lang="bg-BG" sz="1200" dirty="0"/>
              <a:t>https://textilefocus.com/technology-transfer-mechanism-textile-industry-part</a:t>
            </a:r>
            <a:r>
              <a:rPr lang="bg-BG" dirty="0"/>
              <a:t>/</a:t>
            </a:r>
          </a:p>
        </p:txBody>
      </p:sp>
      <p:pic>
        <p:nvPicPr>
          <p:cNvPr id="5" name="Картина 4">
            <a:extLst>
              <a:ext uri="{FF2B5EF4-FFF2-40B4-BE49-F238E27FC236}">
                <a16:creationId xmlns:a16="http://schemas.microsoft.com/office/drawing/2014/main" id="{3A1E9028-6C7D-4C2E-8B95-67E539600232}"/>
              </a:ext>
            </a:extLst>
          </p:cNvPr>
          <p:cNvPicPr>
            <a:picLocks noChangeAspect="1"/>
          </p:cNvPicPr>
          <p:nvPr/>
        </p:nvPicPr>
        <p:blipFill rotWithShape="1">
          <a:blip r:embed="rId4"/>
          <a:srcRect l="31691" t="26900" r="20469" b="15351"/>
          <a:stretch/>
        </p:blipFill>
        <p:spPr>
          <a:xfrm>
            <a:off x="7760926" y="1916832"/>
            <a:ext cx="3923782" cy="2664296"/>
          </a:xfrm>
          <a:prstGeom prst="rect">
            <a:avLst/>
          </a:prstGeom>
        </p:spPr>
      </p:pic>
    </p:spTree>
    <p:extLst>
      <p:ext uri="{BB962C8B-B14F-4D97-AF65-F5344CB8AC3E}">
        <p14:creationId xmlns:p14="http://schemas.microsoft.com/office/powerpoint/2010/main" val="1996887855"/>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Таблица 4"/>
          <p:cNvGraphicFramePr>
            <a:graphicFrameLocks noGrp="1"/>
          </p:cNvGraphicFramePr>
          <p:nvPr>
            <p:extLst>
              <p:ext uri="{D42A27DB-BD31-4B8C-83A1-F6EECF244321}">
                <p14:modId xmlns:p14="http://schemas.microsoft.com/office/powerpoint/2010/main" val="3788058205"/>
              </p:ext>
            </p:extLst>
          </p:nvPr>
        </p:nvGraphicFramePr>
        <p:xfrm>
          <a:off x="695400" y="2031874"/>
          <a:ext cx="10585175" cy="3982013"/>
        </p:xfrm>
        <a:graphic>
          <a:graphicData uri="http://schemas.openxmlformats.org/drawingml/2006/table">
            <a:tbl>
              <a:tblPr firstRow="1" firstCol="1" bandRow="1">
                <a:tableStyleId>{5C22544A-7EE6-4342-B048-85BDC9FD1C3A}</a:tableStyleId>
              </a:tblPr>
              <a:tblGrid>
                <a:gridCol w="1396342">
                  <a:extLst>
                    <a:ext uri="{9D8B030D-6E8A-4147-A177-3AD203B41FA5}">
                      <a16:colId xmlns:a16="http://schemas.microsoft.com/office/drawing/2014/main" val="2177243374"/>
                    </a:ext>
                  </a:extLst>
                </a:gridCol>
                <a:gridCol w="3318922">
                  <a:extLst>
                    <a:ext uri="{9D8B030D-6E8A-4147-A177-3AD203B41FA5}">
                      <a16:colId xmlns:a16="http://schemas.microsoft.com/office/drawing/2014/main" val="359048085"/>
                    </a:ext>
                  </a:extLst>
                </a:gridCol>
                <a:gridCol w="5869911">
                  <a:extLst>
                    <a:ext uri="{9D8B030D-6E8A-4147-A177-3AD203B41FA5}">
                      <a16:colId xmlns:a16="http://schemas.microsoft.com/office/drawing/2014/main" val="2815882903"/>
                    </a:ext>
                  </a:extLst>
                </a:gridCol>
              </a:tblGrid>
              <a:tr h="704761">
                <a:tc>
                  <a:txBody>
                    <a:bodyPr/>
                    <a:lstStyle/>
                    <a:p>
                      <a:pPr>
                        <a:lnSpc>
                          <a:spcPct val="107000"/>
                        </a:lnSpc>
                        <a:spcAft>
                          <a:spcPts val="0"/>
                        </a:spcAft>
                      </a:pPr>
                      <a:r>
                        <a:rPr lang="en-GB" sz="1450" dirty="0">
                          <a:effectLst/>
                        </a:rPr>
                        <a:t>CAD </a:t>
                      </a:r>
                      <a:endParaRPr lang="bg-BG" sz="14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dirty="0">
                          <a:effectLst/>
                        </a:rPr>
                        <a:t>Computer aided design </a:t>
                      </a:r>
                      <a:endParaRPr lang="bg-BG" sz="14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Any design activity that involves the effective use of computers for drawing and designing parts or products for analysis and testing of designed parts and products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138204"/>
                  </a:ext>
                </a:extLst>
              </a:tr>
              <a:tr h="234921">
                <a:tc>
                  <a:txBody>
                    <a:bodyPr/>
                    <a:lstStyle/>
                    <a:p>
                      <a:pPr>
                        <a:lnSpc>
                          <a:spcPct val="107000"/>
                        </a:lnSpc>
                        <a:spcAft>
                          <a:spcPts val="0"/>
                        </a:spcAft>
                      </a:pPr>
                      <a:r>
                        <a:rPr lang="en-GB" sz="1450">
                          <a:effectLst/>
                        </a:rPr>
                        <a:t>AIN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Automated inspection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Parts presentation and inspection are both performed automatically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8108310"/>
                  </a:ext>
                </a:extLst>
              </a:tr>
              <a:tr h="469840">
                <a:tc>
                  <a:txBody>
                    <a:bodyPr/>
                    <a:lstStyle/>
                    <a:p>
                      <a:pPr>
                        <a:lnSpc>
                          <a:spcPct val="107000"/>
                        </a:lnSpc>
                        <a:spcAft>
                          <a:spcPts val="0"/>
                        </a:spcAft>
                      </a:pPr>
                      <a:r>
                        <a:rPr lang="en-GB" sz="1450">
                          <a:effectLst/>
                        </a:rPr>
                        <a:t>AMHD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Automated material handling devices</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Systems capable of automatically loading, unloading, or sorting unit loads; parts feeding and delivery devices</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0236960"/>
                  </a:ext>
                </a:extLst>
              </a:tr>
              <a:tr h="469840">
                <a:tc>
                  <a:txBody>
                    <a:bodyPr/>
                    <a:lstStyle/>
                    <a:p>
                      <a:pPr>
                        <a:lnSpc>
                          <a:spcPct val="107000"/>
                        </a:lnSpc>
                        <a:spcAft>
                          <a:spcPts val="0"/>
                        </a:spcAft>
                      </a:pPr>
                      <a:r>
                        <a:rPr lang="en-GB" sz="1450">
                          <a:effectLst/>
                        </a:rPr>
                        <a:t>NC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Numerical control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A form of programmable automation in which machine tools the processing equipment is controlled by means of numbers, letters, or other symbols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5348678"/>
                  </a:ext>
                </a:extLst>
              </a:tr>
              <a:tr h="704761">
                <a:tc>
                  <a:txBody>
                    <a:bodyPr/>
                    <a:lstStyle/>
                    <a:p>
                      <a:pPr>
                        <a:lnSpc>
                          <a:spcPct val="107000"/>
                        </a:lnSpc>
                        <a:spcAft>
                          <a:spcPts val="0"/>
                        </a:spcAft>
                      </a:pPr>
                      <a:r>
                        <a:rPr lang="en-GB" sz="1450">
                          <a:effectLst/>
                        </a:rPr>
                        <a:t>SPC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Statistical process control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Mathematical techniques used to control control manufacturing processes within specified limits to ensure that the process is conforming to the desired standards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7460755"/>
                  </a:ext>
                </a:extLst>
              </a:tr>
              <a:tr h="469840">
                <a:tc>
                  <a:txBody>
                    <a:bodyPr/>
                    <a:lstStyle/>
                    <a:p>
                      <a:pPr>
                        <a:lnSpc>
                          <a:spcPct val="107000"/>
                        </a:lnSpc>
                        <a:spcAft>
                          <a:spcPts val="0"/>
                        </a:spcAft>
                      </a:pPr>
                      <a:r>
                        <a:rPr lang="en-GB" sz="1450">
                          <a:effectLst/>
                        </a:rPr>
                        <a:t>PPIC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Production planning/ inventory management software</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A computerized production planning system whose function is master production scheduling, material requirements planning and capacity planning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1752572"/>
                  </a:ext>
                </a:extLst>
              </a:tr>
              <a:tr h="469840">
                <a:tc>
                  <a:txBody>
                    <a:bodyPr/>
                    <a:lstStyle/>
                    <a:p>
                      <a:pPr>
                        <a:lnSpc>
                          <a:spcPct val="107000"/>
                        </a:lnSpc>
                        <a:spcAft>
                          <a:spcPts val="0"/>
                        </a:spcAft>
                      </a:pPr>
                      <a:r>
                        <a:rPr lang="en-GB" sz="1450">
                          <a:effectLst/>
                        </a:rPr>
                        <a:t>LAN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Local area networks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dirty="0">
                          <a:effectLst/>
                        </a:rPr>
                        <a:t>Communication system that permits various devices connected to the network to communicate with each other over distance of several feet to several miles </a:t>
                      </a:r>
                      <a:endParaRPr lang="bg-BG" sz="14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4333546"/>
                  </a:ext>
                </a:extLst>
              </a:tr>
            </a:tbl>
          </a:graphicData>
        </a:graphic>
      </p:graphicFrame>
      <p:sp>
        <p:nvSpPr>
          <p:cNvPr id="7" name="Title 1">
            <a:extLst>
              <a:ext uri="{FF2B5EF4-FFF2-40B4-BE49-F238E27FC236}">
                <a16:creationId xmlns:a16="http://schemas.microsoft.com/office/drawing/2014/main" id="{50DA929A-7596-4CD5-AFA8-A5B0F3BCE5A5}"/>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Most considered TT objects in the TCI</a:t>
            </a:r>
          </a:p>
        </p:txBody>
      </p:sp>
    </p:spTree>
    <p:extLst>
      <p:ext uri="{BB962C8B-B14F-4D97-AF65-F5344CB8AC3E}">
        <p14:creationId xmlns:p14="http://schemas.microsoft.com/office/powerpoint/2010/main" val="4198407128"/>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Таблица 5"/>
          <p:cNvGraphicFramePr>
            <a:graphicFrameLocks noGrp="1"/>
          </p:cNvGraphicFramePr>
          <p:nvPr>
            <p:extLst>
              <p:ext uri="{D42A27DB-BD31-4B8C-83A1-F6EECF244321}">
                <p14:modId xmlns:p14="http://schemas.microsoft.com/office/powerpoint/2010/main" val="1925088638"/>
              </p:ext>
            </p:extLst>
          </p:nvPr>
        </p:nvGraphicFramePr>
        <p:xfrm>
          <a:off x="695400" y="2060848"/>
          <a:ext cx="10720883" cy="3528392"/>
        </p:xfrm>
        <a:graphic>
          <a:graphicData uri="http://schemas.openxmlformats.org/drawingml/2006/table">
            <a:tbl>
              <a:tblPr firstRow="1" firstCol="1" bandRow="1">
                <a:tableStyleId>{5C22544A-7EE6-4342-B048-85BDC9FD1C3A}</a:tableStyleId>
              </a:tblPr>
              <a:tblGrid>
                <a:gridCol w="1414244">
                  <a:extLst>
                    <a:ext uri="{9D8B030D-6E8A-4147-A177-3AD203B41FA5}">
                      <a16:colId xmlns:a16="http://schemas.microsoft.com/office/drawing/2014/main" val="2482966178"/>
                    </a:ext>
                  </a:extLst>
                </a:gridCol>
                <a:gridCol w="3361473">
                  <a:extLst>
                    <a:ext uri="{9D8B030D-6E8A-4147-A177-3AD203B41FA5}">
                      <a16:colId xmlns:a16="http://schemas.microsoft.com/office/drawing/2014/main" val="3885985535"/>
                    </a:ext>
                  </a:extLst>
                </a:gridCol>
                <a:gridCol w="5945166">
                  <a:extLst>
                    <a:ext uri="{9D8B030D-6E8A-4147-A177-3AD203B41FA5}">
                      <a16:colId xmlns:a16="http://schemas.microsoft.com/office/drawing/2014/main" val="2853772901"/>
                    </a:ext>
                  </a:extLst>
                </a:gridCol>
              </a:tblGrid>
              <a:tr h="500819">
                <a:tc>
                  <a:txBody>
                    <a:bodyPr/>
                    <a:lstStyle/>
                    <a:p>
                      <a:pPr>
                        <a:lnSpc>
                          <a:spcPct val="107000"/>
                        </a:lnSpc>
                        <a:spcAft>
                          <a:spcPts val="0"/>
                        </a:spcAft>
                      </a:pPr>
                      <a:r>
                        <a:rPr lang="en-GB" sz="1450">
                          <a:effectLst/>
                        </a:rPr>
                        <a:t>PPR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dirty="0">
                          <a:effectLst/>
                        </a:rPr>
                        <a:t>Pick/place robots </a:t>
                      </a:r>
                      <a:endParaRPr lang="bg-BG" sz="14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A simple robot with 1-30 of freedom, which transfer items from place to place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8718601"/>
                  </a:ext>
                </a:extLst>
              </a:tr>
              <a:tr h="1012968">
                <a:tc>
                  <a:txBody>
                    <a:bodyPr/>
                    <a:lstStyle/>
                    <a:p>
                      <a:pPr>
                        <a:lnSpc>
                          <a:spcPct val="107000"/>
                        </a:lnSpc>
                        <a:spcAft>
                          <a:spcPts val="0"/>
                        </a:spcAft>
                      </a:pPr>
                      <a:r>
                        <a:rPr lang="en-GB" sz="1450">
                          <a:effectLst/>
                        </a:rPr>
                        <a:t>OR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Other robots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A reprogrammable, multifunctional manipulator designed for automation assembly line for garment making, move materials, parts, tools, or specialized devices</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9388834"/>
                  </a:ext>
                </a:extLst>
              </a:tr>
              <a:tr h="500819">
                <a:tc>
                  <a:txBody>
                    <a:bodyPr/>
                    <a:lstStyle/>
                    <a:p>
                      <a:pPr>
                        <a:lnSpc>
                          <a:spcPct val="107000"/>
                        </a:lnSpc>
                        <a:spcAft>
                          <a:spcPts val="0"/>
                        </a:spcAft>
                      </a:pPr>
                      <a:r>
                        <a:rPr lang="en-GB" sz="1450">
                          <a:effectLst/>
                        </a:rPr>
                        <a:t>HSSM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High speed sewing machines</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Sewing machines run on high speed with fully/semi automated operation, digital panel and control systems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7102625"/>
                  </a:ext>
                </a:extLst>
              </a:tr>
              <a:tr h="756893">
                <a:tc>
                  <a:txBody>
                    <a:bodyPr/>
                    <a:lstStyle/>
                    <a:p>
                      <a:pPr>
                        <a:lnSpc>
                          <a:spcPct val="107000"/>
                        </a:lnSpc>
                        <a:spcAft>
                          <a:spcPts val="0"/>
                        </a:spcAft>
                      </a:pPr>
                      <a:r>
                        <a:rPr lang="en-GB" sz="1450">
                          <a:effectLst/>
                        </a:rPr>
                        <a:t>MFPM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Modern fusing and pressing machine</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Fusing machines used to fuse the materials which runs on controlled temperature and speed adjustments and the steam pressing machines with air suction systems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5862736"/>
                  </a:ext>
                </a:extLst>
              </a:tr>
              <a:tr h="756893">
                <a:tc>
                  <a:txBody>
                    <a:bodyPr/>
                    <a:lstStyle/>
                    <a:p>
                      <a:pPr>
                        <a:lnSpc>
                          <a:spcPct val="107000"/>
                        </a:lnSpc>
                        <a:spcAft>
                          <a:spcPts val="0"/>
                        </a:spcAft>
                      </a:pPr>
                      <a:r>
                        <a:rPr lang="en-GB" sz="1450">
                          <a:effectLst/>
                        </a:rPr>
                        <a:t>CUFF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a:effectLst/>
                        </a:rPr>
                        <a:t>Computers used on factory floor </a:t>
                      </a:r>
                      <a:endParaRPr lang="bg-BG" sz="14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50" dirty="0">
                          <a:effectLst/>
                        </a:rPr>
                        <a:t>Computers used solely for data acquisition or monitoring daily data, but which are capable of being reprogrammed for other functions</a:t>
                      </a:r>
                      <a:endParaRPr lang="bg-BG" sz="14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447039"/>
                  </a:ext>
                </a:extLst>
              </a:tr>
            </a:tbl>
          </a:graphicData>
        </a:graphic>
      </p:graphicFrame>
      <p:sp>
        <p:nvSpPr>
          <p:cNvPr id="7" name="Title 1">
            <a:extLst>
              <a:ext uri="{FF2B5EF4-FFF2-40B4-BE49-F238E27FC236}">
                <a16:creationId xmlns:a16="http://schemas.microsoft.com/office/drawing/2014/main" id="{B0A2A5AE-E3C2-4917-9567-37B771675ED4}"/>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Most considered TT objects in the TCI</a:t>
            </a:r>
          </a:p>
        </p:txBody>
      </p:sp>
    </p:spTree>
    <p:extLst>
      <p:ext uri="{BB962C8B-B14F-4D97-AF65-F5344CB8AC3E}">
        <p14:creationId xmlns:p14="http://schemas.microsoft.com/office/powerpoint/2010/main" val="92279223"/>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Картина 2">
            <a:extLst>
              <a:ext uri="{FF2B5EF4-FFF2-40B4-BE49-F238E27FC236}">
                <a16:creationId xmlns:a16="http://schemas.microsoft.com/office/drawing/2014/main" id="{AA12BD45-7C42-44AC-A39B-753863B3DC06}"/>
              </a:ext>
            </a:extLst>
          </p:cNvPr>
          <p:cNvPicPr>
            <a:picLocks noChangeAspect="1"/>
          </p:cNvPicPr>
          <p:nvPr/>
        </p:nvPicPr>
        <p:blipFill rotWithShape="1">
          <a:blip r:embed="rId3"/>
          <a:srcRect l="22241" t="42563" r="27556" b="20750"/>
          <a:stretch/>
        </p:blipFill>
        <p:spPr>
          <a:xfrm>
            <a:off x="1319584" y="2701195"/>
            <a:ext cx="8952880" cy="3680133"/>
          </a:xfrm>
          <a:prstGeom prst="rect">
            <a:avLst/>
          </a:prstGeom>
        </p:spPr>
      </p:pic>
      <p:sp>
        <p:nvSpPr>
          <p:cNvPr id="22" name="Content Placeholder 2">
            <a:extLst>
              <a:ext uri="{FF2B5EF4-FFF2-40B4-BE49-F238E27FC236}">
                <a16:creationId xmlns:a16="http://schemas.microsoft.com/office/drawing/2014/main" id="{3E2FAAED-AA7B-44F4-B9BA-5F62F4618C17}"/>
              </a:ext>
            </a:extLst>
          </p:cNvPr>
          <p:cNvSpPr txBox="1">
            <a:spLocks/>
          </p:cNvSpPr>
          <p:nvPr/>
        </p:nvSpPr>
        <p:spPr bwMode="auto">
          <a:xfrm>
            <a:off x="676712" y="1643604"/>
            <a:ext cx="11013464" cy="411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just">
              <a:spcBef>
                <a:spcPts val="0"/>
              </a:spcBef>
              <a:buNone/>
            </a:pPr>
            <a:r>
              <a:rPr lang="en-GB" dirty="0">
                <a:latin typeface="Arial" panose="020B0604020202020204" pitchFamily="34" charset="0"/>
                <a:cs typeface="Arial" panose="020B0604020202020204" pitchFamily="34" charset="0"/>
              </a:rPr>
              <a:t>Look at the r</a:t>
            </a:r>
            <a:r>
              <a:rPr lang="en-US" dirty="0">
                <a:latin typeface="Arial" panose="020B0604020202020204" pitchFamily="34" charset="0"/>
                <a:cs typeface="Arial" panose="020B0604020202020204" pitchFamily="34" charset="0"/>
              </a:rPr>
              <a:t>ole of ICT in the textile and garments value chain - </a:t>
            </a:r>
            <a:r>
              <a:rPr lang="en-US" dirty="0">
                <a:latin typeface="Arial" panose="020B0604020202020204" pitchFamily="34" charset="0"/>
                <a:cs typeface="Arial" panose="020B0604020202020204" pitchFamily="34" charset="0"/>
                <a:hlinkClick r:id="rId4"/>
              </a:rPr>
              <a:t>The Global Textile and Garments Industry</a:t>
            </a:r>
            <a:r>
              <a:rPr lang="en-GB" dirty="0">
                <a:latin typeface="Arial" panose="020B0604020202020204" pitchFamily="34" charset="0"/>
                <a:cs typeface="Arial" panose="020B0604020202020204" pitchFamily="34" charset="0"/>
              </a:rPr>
              <a:t>. Discuss on benefits and risks for taking TT. </a:t>
            </a:r>
            <a:endParaRPr lang="en-US" dirty="0">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5F81283F-60AB-4264-97F8-C87464E171B8}"/>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1</a:t>
            </a:r>
          </a:p>
        </p:txBody>
      </p:sp>
    </p:spTree>
    <p:extLst>
      <p:ext uri="{BB962C8B-B14F-4D97-AF65-F5344CB8AC3E}">
        <p14:creationId xmlns:p14="http://schemas.microsoft.com/office/powerpoint/2010/main" val="3316301830"/>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660185"/>
            <a:ext cx="9518848" cy="1027113"/>
          </a:xfrm>
        </p:spPr>
        <p:txBody>
          <a:bodyPr/>
          <a:lstStyle/>
          <a:p>
            <a:pPr lvl="0"/>
            <a:r>
              <a:rPr lang="en-US" dirty="0"/>
              <a:t>Steps to technology transfer in the apparel industry</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484784"/>
            <a:ext cx="10972800" cy="4137028"/>
          </a:xfrm>
        </p:spPr>
        <p:txBody>
          <a:bodyPr/>
          <a:lstStyle/>
          <a:p>
            <a:pPr lvl="1" algn="just">
              <a:buFont typeface="Arial" panose="020B0604020202020204" pitchFamily="34" charset="0"/>
              <a:buChar char="•"/>
            </a:pPr>
            <a:r>
              <a:rPr lang="pl-PL" sz="2400" b="1" dirty="0">
                <a:latin typeface="Arial" panose="020B0604020202020204" pitchFamily="34" charset="0"/>
                <a:cs typeface="Arial" panose="020B0604020202020204" pitchFamily="34" charset="0"/>
              </a:rPr>
              <a:t>Technology </a:t>
            </a:r>
            <a:r>
              <a:rPr lang="en-US" sz="2400" b="1" dirty="0">
                <a:latin typeface="Arial" panose="020B0604020202020204" pitchFamily="34" charset="0"/>
                <a:cs typeface="Arial" panose="020B0604020202020204" pitchFamily="34" charset="0"/>
              </a:rPr>
              <a:t>n</a:t>
            </a:r>
            <a:r>
              <a:rPr lang="pl-PL" sz="2400" b="1" dirty="0">
                <a:latin typeface="Arial" panose="020B0604020202020204" pitchFamily="34" charset="0"/>
                <a:cs typeface="Arial" panose="020B0604020202020204" pitchFamily="34" charset="0"/>
              </a:rPr>
              <a:t>eeds </a:t>
            </a:r>
            <a:r>
              <a:rPr lang="en-US" sz="2400" b="1" dirty="0">
                <a:latin typeface="Arial" panose="020B0604020202020204" pitchFamily="34" charset="0"/>
                <a:cs typeface="Arial" panose="020B0604020202020204" pitchFamily="34" charset="0"/>
              </a:rPr>
              <a:t>a</a:t>
            </a:r>
            <a:r>
              <a:rPr lang="pl-PL" sz="2400" b="1" dirty="0">
                <a:latin typeface="Arial" panose="020B0604020202020204" pitchFamily="34" charset="0"/>
                <a:cs typeface="Arial" panose="020B0604020202020204" pitchFamily="34" charset="0"/>
              </a:rPr>
              <a:t>ssessment</a:t>
            </a:r>
            <a:r>
              <a:rPr lang="en-US" sz="2400" b="1"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it provides an opportunity to identify the need for new technology, equipment, knowledge and skills for mitigating greenhouse gas (GHGs) emissions and reducing vulnerability to climate change.</a:t>
            </a:r>
          </a:p>
          <a:p>
            <a:pPr lvl="1"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Technology transfer pilot projects - </a:t>
            </a:r>
            <a:r>
              <a:rPr lang="en-US" sz="2400" dirty="0">
                <a:latin typeface="Arial" panose="020B0604020202020204" pitchFamily="34" charset="0"/>
                <a:cs typeface="Arial" panose="020B0604020202020204" pitchFamily="34" charset="0"/>
              </a:rPr>
              <a:t>through pilot projects, countries can acquire environmentally sound technologies needed to move toward a low-carbon development.  The innovative and diverse technologies piloted in these projects are in the following fields: </a:t>
            </a:r>
            <a:r>
              <a:rPr lang="pl-PL" sz="2400" dirty="0">
                <a:latin typeface="Arial" panose="020B0604020202020204" pitchFamily="34" charset="0"/>
                <a:cs typeface="Arial" panose="020B0604020202020204" pitchFamily="34" charset="0"/>
              </a:rPr>
              <a:t>Renewable energy</a:t>
            </a:r>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Energy Efficiency</a:t>
            </a:r>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Transport</a:t>
            </a:r>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Waste management</a:t>
            </a:r>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Carbon capture and storage</a:t>
            </a:r>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Water management</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pl-PL" sz="2400" b="1" dirty="0">
                <a:latin typeface="Arial" panose="020B0604020202020204" pitchFamily="34" charset="0"/>
                <a:cs typeface="Arial" panose="020B0604020202020204" pitchFamily="34" charset="0"/>
              </a:rPr>
              <a:t>Dissemination of </a:t>
            </a:r>
            <a:r>
              <a:rPr lang="en-US" sz="2400" b="1" dirty="0">
                <a:latin typeface="Arial" panose="020B0604020202020204" pitchFamily="34" charset="0"/>
                <a:cs typeface="Arial" panose="020B0604020202020204" pitchFamily="34" charset="0"/>
              </a:rPr>
              <a:t>e</a:t>
            </a:r>
            <a:r>
              <a:rPr lang="pl-PL" sz="2400" b="1" dirty="0">
                <a:latin typeface="Arial" panose="020B0604020202020204" pitchFamily="34" charset="0"/>
                <a:cs typeface="Arial" panose="020B0604020202020204" pitchFamily="34" charset="0"/>
              </a:rPr>
              <a:t>xperience</a:t>
            </a:r>
            <a:r>
              <a:rPr lang="en-US" sz="2400" b="1"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provide a better, more in-depth understanding of the technology transfer process.</a:t>
            </a:r>
            <a:endParaRPr lang="en-US" sz="2400" b="1" dirty="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pl-PL" sz="2400" b="1" dirty="0">
                <a:latin typeface="Arial" panose="020B0604020202020204" pitchFamily="34" charset="0"/>
                <a:cs typeface="Arial" panose="020B0604020202020204" pitchFamily="34" charset="0"/>
              </a:rPr>
              <a:t>Long-term </a:t>
            </a:r>
            <a:r>
              <a:rPr lang="en-US" sz="2400" b="1" dirty="0" err="1">
                <a:latin typeface="Arial" panose="020B0604020202020204" pitchFamily="34" charset="0"/>
                <a:cs typeface="Arial" panose="020B0604020202020204" pitchFamily="34" charset="0"/>
              </a:rPr>
              <a:t>i</a:t>
            </a:r>
            <a:r>
              <a:rPr lang="pl-PL" sz="2400" b="1" dirty="0">
                <a:latin typeface="Arial" panose="020B0604020202020204" pitchFamily="34" charset="0"/>
                <a:cs typeface="Arial" panose="020B0604020202020204" pitchFamily="34" charset="0"/>
              </a:rPr>
              <a:t>mplementation</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801026"/>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1944</TotalTime>
  <Words>1133</Words>
  <Application>Microsoft Office PowerPoint</Application>
  <PresentationFormat>Широк екран</PresentationFormat>
  <Paragraphs>87</Paragraphs>
  <Slides>15</Slides>
  <Notes>4</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15</vt:i4>
      </vt:variant>
    </vt:vector>
  </HeadingPairs>
  <TitlesOfParts>
    <vt:vector size="19" baseType="lpstr">
      <vt:lpstr>Arial</vt:lpstr>
      <vt:lpstr>Calibri</vt:lpstr>
      <vt:lpstr>Corbel</vt:lpstr>
      <vt:lpstr>ICT-TEX-Course presentation Template</vt:lpstr>
      <vt:lpstr>Презентация на PowerPoint</vt:lpstr>
      <vt:lpstr>AGENDA</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Steps to technology transfer in the apparel industry</vt:lpstr>
      <vt:lpstr>Презентация на PowerPoint</vt:lpstr>
      <vt:lpstr>Презентация на PowerPoint</vt:lpstr>
      <vt:lpstr>Презентация на PowerPoint</vt:lpstr>
      <vt:lpstr>Презентация на PowerPoint</vt:lpstr>
      <vt:lpstr>Questions for discussion and tasks</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157</cp:revision>
  <dcterms:created xsi:type="dcterms:W3CDTF">2020-11-18T13:31:09Z</dcterms:created>
  <dcterms:modified xsi:type="dcterms:W3CDTF">2021-06-30T10:21:55Z</dcterms:modified>
</cp:coreProperties>
</file>