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Lst>
  <p:notesMasterIdLst>
    <p:notesMasterId r:id="rId42"/>
  </p:notesMasterIdLst>
  <p:sldIdLst>
    <p:sldId id="403" r:id="rId5"/>
    <p:sldId id="484" r:id="rId6"/>
    <p:sldId id="495" r:id="rId7"/>
    <p:sldId id="496" r:id="rId8"/>
    <p:sldId id="497" r:id="rId9"/>
    <p:sldId id="498" r:id="rId10"/>
    <p:sldId id="485" r:id="rId11"/>
    <p:sldId id="486" r:id="rId12"/>
    <p:sldId id="499" r:id="rId13"/>
    <p:sldId id="500" r:id="rId14"/>
    <p:sldId id="501" r:id="rId15"/>
    <p:sldId id="487" r:id="rId16"/>
    <p:sldId id="503" r:id="rId17"/>
    <p:sldId id="502" r:id="rId18"/>
    <p:sldId id="494" r:id="rId19"/>
    <p:sldId id="504" r:id="rId20"/>
    <p:sldId id="493" r:id="rId21"/>
    <p:sldId id="492" r:id="rId22"/>
    <p:sldId id="491" r:id="rId23"/>
    <p:sldId id="490" r:id="rId24"/>
    <p:sldId id="505" r:id="rId25"/>
    <p:sldId id="489" r:id="rId26"/>
    <p:sldId id="506" r:id="rId27"/>
    <p:sldId id="507" r:id="rId28"/>
    <p:sldId id="508" r:id="rId29"/>
    <p:sldId id="509" r:id="rId30"/>
    <p:sldId id="510" r:id="rId31"/>
    <p:sldId id="511" r:id="rId32"/>
    <p:sldId id="512" r:id="rId33"/>
    <p:sldId id="513" r:id="rId34"/>
    <p:sldId id="514" r:id="rId35"/>
    <p:sldId id="515" r:id="rId36"/>
    <p:sldId id="516" r:id="rId37"/>
    <p:sldId id="517" r:id="rId38"/>
    <p:sldId id="519" r:id="rId39"/>
    <p:sldId id="520" r:id="rId40"/>
    <p:sldId id="399" r:id="rId4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0D22"/>
    <a:srgbClr val="280C1E"/>
    <a:srgbClr val="2B0922"/>
    <a:srgbClr val="270D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86356" autoAdjust="0"/>
  </p:normalViewPr>
  <p:slideViewPr>
    <p:cSldViewPr>
      <p:cViewPr varScale="1">
        <p:scale>
          <a:sx n="75" d="100"/>
          <a:sy n="75" d="100"/>
        </p:scale>
        <p:origin x="984"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9CEB87-B379-4DC4-BA97-F33F0E74E71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bg-BG"/>
          </a:p>
        </p:txBody>
      </p:sp>
      <p:sp>
        <p:nvSpPr>
          <p:cNvPr id="3" name="Date Placeholder 2">
            <a:extLst>
              <a:ext uri="{FF2B5EF4-FFF2-40B4-BE49-F238E27FC236}">
                <a16:creationId xmlns:a16="http://schemas.microsoft.com/office/drawing/2014/main" id="{44585D7F-D159-4FDF-8532-0065F691878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71790B1E-6FF5-4A7C-89B8-74900F88BD45}" type="datetimeFigureOut">
              <a:rPr lang="bg-BG"/>
              <a:pPr>
                <a:defRPr/>
              </a:pPr>
              <a:t>22.1.2022 г.</a:t>
            </a:fld>
            <a:endParaRPr lang="bg-BG"/>
          </a:p>
        </p:txBody>
      </p:sp>
      <p:sp>
        <p:nvSpPr>
          <p:cNvPr id="4" name="Slide Image Placeholder 3">
            <a:extLst>
              <a:ext uri="{FF2B5EF4-FFF2-40B4-BE49-F238E27FC236}">
                <a16:creationId xmlns:a16="http://schemas.microsoft.com/office/drawing/2014/main" id="{FDF5D770-565B-46AA-AFBC-73B0F0ED30EA}"/>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bg-BG" noProof="0"/>
          </a:p>
        </p:txBody>
      </p:sp>
      <p:sp>
        <p:nvSpPr>
          <p:cNvPr id="5" name="Notes Placeholder 4">
            <a:extLst>
              <a:ext uri="{FF2B5EF4-FFF2-40B4-BE49-F238E27FC236}">
                <a16:creationId xmlns:a16="http://schemas.microsoft.com/office/drawing/2014/main" id="{C0FB79FC-114A-465E-B873-514EDA69F33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bg-BG" noProof="0"/>
          </a:p>
        </p:txBody>
      </p:sp>
      <p:sp>
        <p:nvSpPr>
          <p:cNvPr id="6" name="Footer Placeholder 5">
            <a:extLst>
              <a:ext uri="{FF2B5EF4-FFF2-40B4-BE49-F238E27FC236}">
                <a16:creationId xmlns:a16="http://schemas.microsoft.com/office/drawing/2014/main" id="{E81348BC-451B-4BAE-B00A-5AB47740AC1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bg-BG"/>
          </a:p>
        </p:txBody>
      </p:sp>
      <p:sp>
        <p:nvSpPr>
          <p:cNvPr id="7" name="Slide Number Placeholder 6">
            <a:extLst>
              <a:ext uri="{FF2B5EF4-FFF2-40B4-BE49-F238E27FC236}">
                <a16:creationId xmlns:a16="http://schemas.microsoft.com/office/drawing/2014/main" id="{9D71CBA3-4E61-4117-B818-7F4F34C0CEA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F6E8443-255F-406C-8369-995ABF3CA396}" type="slidenum">
              <a:rPr lang="bg-BG" altLang="nl-BE"/>
              <a:pPr/>
              <a:t>‹#›</a:t>
            </a:fld>
            <a:endParaRPr lang="bg-BG" altLang="nl-B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2</a:t>
            </a:fld>
            <a:endParaRPr lang="bg-BG" altLang="nl-BE"/>
          </a:p>
        </p:txBody>
      </p:sp>
    </p:spTree>
    <p:extLst>
      <p:ext uri="{BB962C8B-B14F-4D97-AF65-F5344CB8AC3E}">
        <p14:creationId xmlns:p14="http://schemas.microsoft.com/office/powerpoint/2010/main" val="3368401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11</a:t>
            </a:fld>
            <a:endParaRPr lang="bg-BG" altLang="nl-BE"/>
          </a:p>
        </p:txBody>
      </p:sp>
    </p:spTree>
    <p:extLst>
      <p:ext uri="{BB962C8B-B14F-4D97-AF65-F5344CB8AC3E}">
        <p14:creationId xmlns:p14="http://schemas.microsoft.com/office/powerpoint/2010/main" val="285391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12</a:t>
            </a:fld>
            <a:endParaRPr lang="bg-BG" altLang="nl-BE"/>
          </a:p>
        </p:txBody>
      </p:sp>
    </p:spTree>
    <p:extLst>
      <p:ext uri="{BB962C8B-B14F-4D97-AF65-F5344CB8AC3E}">
        <p14:creationId xmlns:p14="http://schemas.microsoft.com/office/powerpoint/2010/main" val="202378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13</a:t>
            </a:fld>
            <a:endParaRPr lang="bg-BG" altLang="nl-BE"/>
          </a:p>
        </p:txBody>
      </p:sp>
    </p:spTree>
    <p:extLst>
      <p:ext uri="{BB962C8B-B14F-4D97-AF65-F5344CB8AC3E}">
        <p14:creationId xmlns:p14="http://schemas.microsoft.com/office/powerpoint/2010/main" val="73609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14</a:t>
            </a:fld>
            <a:endParaRPr lang="bg-BG" altLang="nl-BE"/>
          </a:p>
        </p:txBody>
      </p:sp>
    </p:spTree>
    <p:extLst>
      <p:ext uri="{BB962C8B-B14F-4D97-AF65-F5344CB8AC3E}">
        <p14:creationId xmlns:p14="http://schemas.microsoft.com/office/powerpoint/2010/main" val="4246501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15</a:t>
            </a:fld>
            <a:endParaRPr lang="bg-BG" altLang="nl-BE"/>
          </a:p>
        </p:txBody>
      </p:sp>
    </p:spTree>
    <p:extLst>
      <p:ext uri="{BB962C8B-B14F-4D97-AF65-F5344CB8AC3E}">
        <p14:creationId xmlns:p14="http://schemas.microsoft.com/office/powerpoint/2010/main" val="2798293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16</a:t>
            </a:fld>
            <a:endParaRPr lang="bg-BG" altLang="nl-BE"/>
          </a:p>
        </p:txBody>
      </p:sp>
    </p:spTree>
    <p:extLst>
      <p:ext uri="{BB962C8B-B14F-4D97-AF65-F5344CB8AC3E}">
        <p14:creationId xmlns:p14="http://schemas.microsoft.com/office/powerpoint/2010/main" val="3155298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17</a:t>
            </a:fld>
            <a:endParaRPr lang="bg-BG" altLang="nl-BE"/>
          </a:p>
        </p:txBody>
      </p:sp>
    </p:spTree>
    <p:extLst>
      <p:ext uri="{BB962C8B-B14F-4D97-AF65-F5344CB8AC3E}">
        <p14:creationId xmlns:p14="http://schemas.microsoft.com/office/powerpoint/2010/main" val="2569994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18</a:t>
            </a:fld>
            <a:endParaRPr lang="bg-BG" altLang="nl-BE"/>
          </a:p>
        </p:txBody>
      </p:sp>
    </p:spTree>
    <p:extLst>
      <p:ext uri="{BB962C8B-B14F-4D97-AF65-F5344CB8AC3E}">
        <p14:creationId xmlns:p14="http://schemas.microsoft.com/office/powerpoint/2010/main" val="1452779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19</a:t>
            </a:fld>
            <a:endParaRPr lang="bg-BG" altLang="nl-BE"/>
          </a:p>
        </p:txBody>
      </p:sp>
    </p:spTree>
    <p:extLst>
      <p:ext uri="{BB962C8B-B14F-4D97-AF65-F5344CB8AC3E}">
        <p14:creationId xmlns:p14="http://schemas.microsoft.com/office/powerpoint/2010/main" val="4230905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20</a:t>
            </a:fld>
            <a:endParaRPr lang="bg-BG" altLang="nl-BE"/>
          </a:p>
        </p:txBody>
      </p:sp>
    </p:spTree>
    <p:extLst>
      <p:ext uri="{BB962C8B-B14F-4D97-AF65-F5344CB8AC3E}">
        <p14:creationId xmlns:p14="http://schemas.microsoft.com/office/powerpoint/2010/main" val="4101685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3</a:t>
            </a:fld>
            <a:endParaRPr lang="bg-BG" altLang="nl-BE"/>
          </a:p>
        </p:txBody>
      </p:sp>
    </p:spTree>
    <p:extLst>
      <p:ext uri="{BB962C8B-B14F-4D97-AF65-F5344CB8AC3E}">
        <p14:creationId xmlns:p14="http://schemas.microsoft.com/office/powerpoint/2010/main" val="1778578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21</a:t>
            </a:fld>
            <a:endParaRPr lang="bg-BG" altLang="nl-BE"/>
          </a:p>
        </p:txBody>
      </p:sp>
    </p:spTree>
    <p:extLst>
      <p:ext uri="{BB962C8B-B14F-4D97-AF65-F5344CB8AC3E}">
        <p14:creationId xmlns:p14="http://schemas.microsoft.com/office/powerpoint/2010/main" val="50590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22</a:t>
            </a:fld>
            <a:endParaRPr lang="bg-BG" altLang="nl-BE"/>
          </a:p>
        </p:txBody>
      </p:sp>
    </p:spTree>
    <p:extLst>
      <p:ext uri="{BB962C8B-B14F-4D97-AF65-F5344CB8AC3E}">
        <p14:creationId xmlns:p14="http://schemas.microsoft.com/office/powerpoint/2010/main" val="3575583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23</a:t>
            </a:fld>
            <a:endParaRPr lang="bg-BG" altLang="nl-BE"/>
          </a:p>
        </p:txBody>
      </p:sp>
    </p:spTree>
    <p:extLst>
      <p:ext uri="{BB962C8B-B14F-4D97-AF65-F5344CB8AC3E}">
        <p14:creationId xmlns:p14="http://schemas.microsoft.com/office/powerpoint/2010/main" val="416486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24</a:t>
            </a:fld>
            <a:endParaRPr lang="bg-BG" altLang="nl-BE"/>
          </a:p>
        </p:txBody>
      </p:sp>
    </p:spTree>
    <p:extLst>
      <p:ext uri="{BB962C8B-B14F-4D97-AF65-F5344CB8AC3E}">
        <p14:creationId xmlns:p14="http://schemas.microsoft.com/office/powerpoint/2010/main" val="958324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25</a:t>
            </a:fld>
            <a:endParaRPr lang="bg-BG" altLang="nl-BE"/>
          </a:p>
        </p:txBody>
      </p:sp>
    </p:spTree>
    <p:extLst>
      <p:ext uri="{BB962C8B-B14F-4D97-AF65-F5344CB8AC3E}">
        <p14:creationId xmlns:p14="http://schemas.microsoft.com/office/powerpoint/2010/main" val="3429593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26</a:t>
            </a:fld>
            <a:endParaRPr lang="bg-BG" altLang="nl-BE"/>
          </a:p>
        </p:txBody>
      </p:sp>
    </p:spTree>
    <p:extLst>
      <p:ext uri="{BB962C8B-B14F-4D97-AF65-F5344CB8AC3E}">
        <p14:creationId xmlns:p14="http://schemas.microsoft.com/office/powerpoint/2010/main" val="4027455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27</a:t>
            </a:fld>
            <a:endParaRPr lang="bg-BG" altLang="nl-BE"/>
          </a:p>
        </p:txBody>
      </p:sp>
    </p:spTree>
    <p:extLst>
      <p:ext uri="{BB962C8B-B14F-4D97-AF65-F5344CB8AC3E}">
        <p14:creationId xmlns:p14="http://schemas.microsoft.com/office/powerpoint/2010/main" val="17069877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28</a:t>
            </a:fld>
            <a:endParaRPr lang="bg-BG" altLang="nl-BE"/>
          </a:p>
        </p:txBody>
      </p:sp>
    </p:spTree>
    <p:extLst>
      <p:ext uri="{BB962C8B-B14F-4D97-AF65-F5344CB8AC3E}">
        <p14:creationId xmlns:p14="http://schemas.microsoft.com/office/powerpoint/2010/main" val="1729166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29</a:t>
            </a:fld>
            <a:endParaRPr lang="bg-BG" altLang="nl-BE"/>
          </a:p>
        </p:txBody>
      </p:sp>
    </p:spTree>
    <p:extLst>
      <p:ext uri="{BB962C8B-B14F-4D97-AF65-F5344CB8AC3E}">
        <p14:creationId xmlns:p14="http://schemas.microsoft.com/office/powerpoint/2010/main" val="909170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30</a:t>
            </a:fld>
            <a:endParaRPr lang="bg-BG" altLang="nl-BE"/>
          </a:p>
        </p:txBody>
      </p:sp>
    </p:spTree>
    <p:extLst>
      <p:ext uri="{BB962C8B-B14F-4D97-AF65-F5344CB8AC3E}">
        <p14:creationId xmlns:p14="http://schemas.microsoft.com/office/powerpoint/2010/main" val="2324847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4</a:t>
            </a:fld>
            <a:endParaRPr lang="bg-BG" altLang="nl-BE"/>
          </a:p>
        </p:txBody>
      </p:sp>
    </p:spTree>
    <p:extLst>
      <p:ext uri="{BB962C8B-B14F-4D97-AF65-F5344CB8AC3E}">
        <p14:creationId xmlns:p14="http://schemas.microsoft.com/office/powerpoint/2010/main" val="3069684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31</a:t>
            </a:fld>
            <a:endParaRPr lang="bg-BG" altLang="nl-BE"/>
          </a:p>
        </p:txBody>
      </p:sp>
    </p:spTree>
    <p:extLst>
      <p:ext uri="{BB962C8B-B14F-4D97-AF65-F5344CB8AC3E}">
        <p14:creationId xmlns:p14="http://schemas.microsoft.com/office/powerpoint/2010/main" val="34467269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32</a:t>
            </a:fld>
            <a:endParaRPr lang="bg-BG" altLang="nl-BE"/>
          </a:p>
        </p:txBody>
      </p:sp>
    </p:spTree>
    <p:extLst>
      <p:ext uri="{BB962C8B-B14F-4D97-AF65-F5344CB8AC3E}">
        <p14:creationId xmlns:p14="http://schemas.microsoft.com/office/powerpoint/2010/main" val="23754342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33</a:t>
            </a:fld>
            <a:endParaRPr lang="bg-BG" altLang="nl-BE"/>
          </a:p>
        </p:txBody>
      </p:sp>
    </p:spTree>
    <p:extLst>
      <p:ext uri="{BB962C8B-B14F-4D97-AF65-F5344CB8AC3E}">
        <p14:creationId xmlns:p14="http://schemas.microsoft.com/office/powerpoint/2010/main" val="28502737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34</a:t>
            </a:fld>
            <a:endParaRPr lang="bg-BG" altLang="nl-BE"/>
          </a:p>
        </p:txBody>
      </p:sp>
    </p:spTree>
    <p:extLst>
      <p:ext uri="{BB962C8B-B14F-4D97-AF65-F5344CB8AC3E}">
        <p14:creationId xmlns:p14="http://schemas.microsoft.com/office/powerpoint/2010/main" val="5564453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35</a:t>
            </a:fld>
            <a:endParaRPr lang="bg-BG" altLang="nl-BE"/>
          </a:p>
        </p:txBody>
      </p:sp>
    </p:spTree>
    <p:extLst>
      <p:ext uri="{BB962C8B-B14F-4D97-AF65-F5344CB8AC3E}">
        <p14:creationId xmlns:p14="http://schemas.microsoft.com/office/powerpoint/2010/main" val="32512902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36</a:t>
            </a:fld>
            <a:endParaRPr lang="bg-BG" altLang="nl-BE"/>
          </a:p>
        </p:txBody>
      </p:sp>
    </p:spTree>
    <p:extLst>
      <p:ext uri="{BB962C8B-B14F-4D97-AF65-F5344CB8AC3E}">
        <p14:creationId xmlns:p14="http://schemas.microsoft.com/office/powerpoint/2010/main" val="41738351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743C1D23-F02E-4867-AE8F-6DDF1DE31FF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6079E9DB-D48A-4AC0-A97D-62573B7F05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8196" name="Slide Number Placeholder 3">
            <a:extLst>
              <a:ext uri="{FF2B5EF4-FFF2-40B4-BE49-F238E27FC236}">
                <a16:creationId xmlns:a16="http://schemas.microsoft.com/office/drawing/2014/main" id="{B038B8E7-146B-47EE-98E7-39EA69A0A4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5A4682-9AAF-42F5-BEEA-B8413BE03017}" type="slidenum">
              <a:rPr lang="bg-BG" altLang="nl-BE"/>
              <a:pPr eaLnBrk="1" hangingPunct="1"/>
              <a:t>37</a:t>
            </a:fld>
            <a:endParaRPr lang="bg-BG" altLang="nl-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5</a:t>
            </a:fld>
            <a:endParaRPr lang="bg-BG" altLang="nl-BE"/>
          </a:p>
        </p:txBody>
      </p:sp>
    </p:spTree>
    <p:extLst>
      <p:ext uri="{BB962C8B-B14F-4D97-AF65-F5344CB8AC3E}">
        <p14:creationId xmlns:p14="http://schemas.microsoft.com/office/powerpoint/2010/main" val="1097215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6</a:t>
            </a:fld>
            <a:endParaRPr lang="bg-BG" altLang="nl-BE"/>
          </a:p>
        </p:txBody>
      </p:sp>
    </p:spTree>
    <p:extLst>
      <p:ext uri="{BB962C8B-B14F-4D97-AF65-F5344CB8AC3E}">
        <p14:creationId xmlns:p14="http://schemas.microsoft.com/office/powerpoint/2010/main" val="340047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7</a:t>
            </a:fld>
            <a:endParaRPr lang="bg-BG" altLang="nl-BE"/>
          </a:p>
        </p:txBody>
      </p:sp>
    </p:spTree>
    <p:extLst>
      <p:ext uri="{BB962C8B-B14F-4D97-AF65-F5344CB8AC3E}">
        <p14:creationId xmlns:p14="http://schemas.microsoft.com/office/powerpoint/2010/main" val="659612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8</a:t>
            </a:fld>
            <a:endParaRPr lang="bg-BG" altLang="nl-BE"/>
          </a:p>
        </p:txBody>
      </p:sp>
    </p:spTree>
    <p:extLst>
      <p:ext uri="{BB962C8B-B14F-4D97-AF65-F5344CB8AC3E}">
        <p14:creationId xmlns:p14="http://schemas.microsoft.com/office/powerpoint/2010/main" val="1986389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9</a:t>
            </a:fld>
            <a:endParaRPr lang="bg-BG" altLang="nl-BE"/>
          </a:p>
        </p:txBody>
      </p:sp>
    </p:spTree>
    <p:extLst>
      <p:ext uri="{BB962C8B-B14F-4D97-AF65-F5344CB8AC3E}">
        <p14:creationId xmlns:p14="http://schemas.microsoft.com/office/powerpoint/2010/main" val="2259864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10</a:t>
            </a:fld>
            <a:endParaRPr lang="bg-BG" altLang="nl-BE"/>
          </a:p>
        </p:txBody>
      </p:sp>
    </p:spTree>
    <p:extLst>
      <p:ext uri="{BB962C8B-B14F-4D97-AF65-F5344CB8AC3E}">
        <p14:creationId xmlns:p14="http://schemas.microsoft.com/office/powerpoint/2010/main" val="735461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pPr>
              <a:defRPr/>
            </a:pPr>
            <a:fld id="{DD7D4606-14E0-4878-B26A-B0F3EFFA05A2}" type="datetime1">
              <a:rPr lang="en-US" smtClean="0"/>
              <a:t>1/22/2022</a:t>
            </a:fld>
            <a:endParaRPr lang="en-US"/>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2182EE81-D51A-4B13-9C47-28E6E6B8EF0B}" type="slidenum">
              <a:rPr lang="en-US" altLang="nl-BE"/>
              <a:pPr/>
              <a:t>‹#›</a:t>
            </a:fld>
            <a:endParaRPr lang="en-US" altLang="nl-BE"/>
          </a:p>
        </p:txBody>
      </p:sp>
    </p:spTree>
    <p:extLst>
      <p:ext uri="{BB962C8B-B14F-4D97-AF65-F5344CB8AC3E}">
        <p14:creationId xmlns:p14="http://schemas.microsoft.com/office/powerpoint/2010/main" val="3756885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87CF0-85C2-4F9D-B79A-2A93CA606895}"/>
              </a:ext>
            </a:extLst>
          </p:cNvPr>
          <p:cNvSpPr>
            <a:spLocks noGrp="1"/>
          </p:cNvSpPr>
          <p:nvPr>
            <p:ph type="dt" sz="half" idx="10"/>
          </p:nvPr>
        </p:nvSpPr>
        <p:spPr/>
        <p:txBody>
          <a:bodyPr/>
          <a:lstStyle>
            <a:lvl1pPr>
              <a:defRPr/>
            </a:lvl1pPr>
          </a:lstStyle>
          <a:p>
            <a:pPr>
              <a:defRPr/>
            </a:pPr>
            <a:fld id="{F3265E48-195A-4E3B-B11C-8E454492A421}" type="datetime1">
              <a:rPr lang="en-US" smtClean="0"/>
              <a:t>1/22/2022</a:t>
            </a:fld>
            <a:endParaRPr lang="en-US"/>
          </a:p>
        </p:txBody>
      </p:sp>
      <p:sp>
        <p:nvSpPr>
          <p:cNvPr id="5" name="Footer Placeholder 4">
            <a:extLst>
              <a:ext uri="{FF2B5EF4-FFF2-40B4-BE49-F238E27FC236}">
                <a16:creationId xmlns:a16="http://schemas.microsoft.com/office/drawing/2014/main" id="{D96366D9-8007-496D-A9A4-0372D29DFA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38DF90-4C98-45E8-8961-9E35911B4128}"/>
              </a:ext>
            </a:extLst>
          </p:cNvPr>
          <p:cNvSpPr>
            <a:spLocks noGrp="1"/>
          </p:cNvSpPr>
          <p:nvPr>
            <p:ph type="sldNum" sz="quarter" idx="12"/>
          </p:nvPr>
        </p:nvSpPr>
        <p:spPr/>
        <p:txBody>
          <a:bodyPr/>
          <a:lstStyle>
            <a:lvl1pPr>
              <a:defRPr/>
            </a:lvl1pPr>
          </a:lstStyle>
          <a:p>
            <a:fld id="{FF7F03A1-693A-4FD6-BB2D-38DB8B659154}" type="slidenum">
              <a:rPr lang="en-US" altLang="nl-BE"/>
              <a:pPr/>
              <a:t>‹#›</a:t>
            </a:fld>
            <a:endParaRPr lang="en-US" altLang="nl-BE"/>
          </a:p>
        </p:txBody>
      </p:sp>
    </p:spTree>
    <p:extLst>
      <p:ext uri="{BB962C8B-B14F-4D97-AF65-F5344CB8AC3E}">
        <p14:creationId xmlns:p14="http://schemas.microsoft.com/office/powerpoint/2010/main" val="2921877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2B5F74-3E92-4B76-AB79-E7E3CF9F53D6}"/>
              </a:ext>
            </a:extLst>
          </p:cNvPr>
          <p:cNvSpPr>
            <a:spLocks noGrp="1"/>
          </p:cNvSpPr>
          <p:nvPr>
            <p:ph type="dt" sz="half" idx="10"/>
          </p:nvPr>
        </p:nvSpPr>
        <p:spPr/>
        <p:txBody>
          <a:bodyPr/>
          <a:lstStyle>
            <a:lvl1pPr>
              <a:defRPr/>
            </a:lvl1pPr>
          </a:lstStyle>
          <a:p>
            <a:pPr>
              <a:defRPr/>
            </a:pPr>
            <a:fld id="{CD8424AD-DCBE-4F60-B33C-403C4342CF59}" type="datetime1">
              <a:rPr lang="en-US" smtClean="0"/>
              <a:t>1/22/2022</a:t>
            </a:fld>
            <a:endParaRPr lang="en-US"/>
          </a:p>
        </p:txBody>
      </p:sp>
      <p:sp>
        <p:nvSpPr>
          <p:cNvPr id="5" name="Footer Placeholder 4">
            <a:extLst>
              <a:ext uri="{FF2B5EF4-FFF2-40B4-BE49-F238E27FC236}">
                <a16:creationId xmlns:a16="http://schemas.microsoft.com/office/drawing/2014/main" id="{B05C5311-5F8F-4239-AADB-BC8294CD44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1A1336-8310-45F2-9762-222842237EFE}"/>
              </a:ext>
            </a:extLst>
          </p:cNvPr>
          <p:cNvSpPr>
            <a:spLocks noGrp="1"/>
          </p:cNvSpPr>
          <p:nvPr>
            <p:ph type="sldNum" sz="quarter" idx="12"/>
          </p:nvPr>
        </p:nvSpPr>
        <p:spPr/>
        <p:txBody>
          <a:bodyPr/>
          <a:lstStyle>
            <a:lvl1pPr>
              <a:defRPr/>
            </a:lvl1pPr>
          </a:lstStyle>
          <a:p>
            <a:fld id="{735BEE51-77ED-41B7-8A4C-C76499B9C6F3}" type="slidenum">
              <a:rPr lang="en-US" altLang="nl-BE"/>
              <a:pPr/>
              <a:t>‹#›</a:t>
            </a:fld>
            <a:endParaRPr lang="en-US" altLang="nl-BE"/>
          </a:p>
        </p:txBody>
      </p:sp>
    </p:spTree>
    <p:extLst>
      <p:ext uri="{BB962C8B-B14F-4D97-AF65-F5344CB8AC3E}">
        <p14:creationId xmlns:p14="http://schemas.microsoft.com/office/powerpoint/2010/main" val="433154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093154"/>
            <a:ext cx="10363200" cy="1470025"/>
          </a:xfrm>
        </p:spPr>
        <p:txBody>
          <a:bodyPr/>
          <a:lstStyle>
            <a:lvl1pPr>
              <a:defRPr/>
            </a:lvl1pPr>
          </a:lstStyle>
          <a:p>
            <a:r>
              <a:rPr lang="en-US" dirty="0"/>
              <a:t>Course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pPr>
              <a:defRPr/>
            </a:pPr>
            <a:fld id="{DD7D4606-14E0-4878-B26A-B0F3EFFA05A2}" type="datetime1">
              <a:rPr lang="en-US" smtClean="0"/>
              <a:t>1/22/2022</a:t>
            </a:fld>
            <a:endParaRPr lang="en-US"/>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2182EE81-D51A-4B13-9C47-28E6E6B8EF0B}" type="slidenum">
              <a:rPr lang="en-US" altLang="nl-BE"/>
              <a:pPr/>
              <a:t>‹#›</a:t>
            </a:fld>
            <a:endParaRPr lang="en-US" altLang="nl-BE"/>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a:extLst>
              <a:ext uri="{FF2B5EF4-FFF2-40B4-BE49-F238E27FC236}">
                <a16:creationId xmlns:a16="http://schemas.microsoft.com/office/drawing/2014/main" id="{23BF5E7F-302F-4947-996B-69017E1D9063}"/>
              </a:ext>
            </a:extLst>
          </p:cNvPr>
          <p:cNvSpPr txBox="1">
            <a:spLocks/>
          </p:cNvSpPr>
          <p:nvPr userDrawn="1"/>
        </p:nvSpPr>
        <p:spPr>
          <a:xfrm>
            <a:off x="767080" y="5567472"/>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effectLst/>
              <a:latin typeface="Corbel" pitchFamily="34" charset="0"/>
            </a:endParaRPr>
          </a:p>
        </p:txBody>
      </p:sp>
      <p:sp>
        <p:nvSpPr>
          <p:cNvPr id="16" name="Title 1">
            <a:extLst>
              <a:ext uri="{FF2B5EF4-FFF2-40B4-BE49-F238E27FC236}">
                <a16:creationId xmlns:a16="http://schemas.microsoft.com/office/drawing/2014/main" id="{231586BF-CD81-4676-A1F4-FFD2A83A12E6}"/>
              </a:ext>
            </a:extLst>
          </p:cNvPr>
          <p:cNvSpPr txBox="1">
            <a:spLocks/>
          </p:cNvSpPr>
          <p:nvPr userDrawn="1"/>
        </p:nvSpPr>
        <p:spPr bwMode="auto">
          <a:xfrm>
            <a:off x="640081" y="3738798"/>
            <a:ext cx="10972799"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kern="1200">
                <a:solidFill>
                  <a:srgbClr val="0064F6"/>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ts val="0"/>
              </a:spcBef>
              <a:defRPr/>
            </a:pPr>
            <a:r>
              <a:rPr lang="en-US" sz="1600" dirty="0">
                <a:latin typeface="+mn-lt"/>
              </a:rPr>
              <a:t>The course is developed under Erasmus+ Program </a:t>
            </a:r>
            <a:r>
              <a:rPr lang="en-US" sz="1600" dirty="0">
                <a:solidFill>
                  <a:srgbClr val="000000"/>
                </a:solidFill>
                <a:latin typeface="+mn-lt"/>
              </a:rPr>
              <a:t>Key Action 2: </a:t>
            </a:r>
            <a:br>
              <a:rPr lang="en-US" sz="1600" dirty="0">
                <a:solidFill>
                  <a:srgbClr val="000000"/>
                </a:solidFill>
                <a:latin typeface="+mn-lt"/>
              </a:rPr>
            </a:br>
            <a:r>
              <a:rPr lang="en-US" sz="1600" dirty="0">
                <a:solidFill>
                  <a:srgbClr val="000000"/>
                </a:solidFill>
                <a:latin typeface="+mn-lt"/>
              </a:rPr>
              <a:t>Cooperation for innovation and the exchange of good practices </a:t>
            </a:r>
            <a:r>
              <a:rPr lang="en-US" sz="1600" dirty="0">
                <a:latin typeface="+mn-lt"/>
              </a:rPr>
              <a:t>Knowledge Alliance</a:t>
            </a:r>
            <a:endParaRPr lang="bg-BG" sz="1600" dirty="0">
              <a:latin typeface="+mn-lt"/>
            </a:endParaRPr>
          </a:p>
        </p:txBody>
      </p:sp>
      <p:sp>
        <p:nvSpPr>
          <p:cNvPr id="17" name="Rectangle 16">
            <a:extLst>
              <a:ext uri="{FF2B5EF4-FFF2-40B4-BE49-F238E27FC236}">
                <a16:creationId xmlns:a16="http://schemas.microsoft.com/office/drawing/2014/main" id="{CBEB3862-9F0B-4373-B400-3B7B449FD83A}"/>
              </a:ext>
            </a:extLst>
          </p:cNvPr>
          <p:cNvSpPr/>
          <p:nvPr userDrawn="1"/>
        </p:nvSpPr>
        <p:spPr>
          <a:xfrm>
            <a:off x="1173481" y="4630403"/>
            <a:ext cx="10058400" cy="369332"/>
          </a:xfrm>
          <a:prstGeom prst="rect">
            <a:avLst/>
          </a:prstGeom>
        </p:spPr>
        <p:txBody>
          <a:bodyPr wrap="square">
            <a:spAutoFit/>
          </a:bodyPr>
          <a:lstStyle/>
          <a:p>
            <a:pPr algn="ctr">
              <a:defRPr/>
            </a:pPr>
            <a:r>
              <a:rPr lang="en-US" b="1" dirty="0">
                <a:solidFill>
                  <a:srgbClr val="00B0F0"/>
                </a:solidFill>
                <a:latin typeface="Arial" charset="0"/>
                <a:ea typeface="+mj-ea"/>
                <a:cs typeface="+mj-cs"/>
              </a:rPr>
              <a:t>ICT IN TEXTILE AND CLOTHING HIGHER EDUCATION AND BUSINESS</a:t>
            </a:r>
            <a:endParaRPr lang="bg-BG" dirty="0">
              <a:solidFill>
                <a:srgbClr val="00B0F0"/>
              </a:solidFill>
              <a:latin typeface="Arial" charset="0"/>
            </a:endParaRPr>
          </a:p>
        </p:txBody>
      </p:sp>
      <p:sp>
        <p:nvSpPr>
          <p:cNvPr id="18" name="Rectangle 17">
            <a:extLst>
              <a:ext uri="{FF2B5EF4-FFF2-40B4-BE49-F238E27FC236}">
                <a16:creationId xmlns:a16="http://schemas.microsoft.com/office/drawing/2014/main" id="{95F6AF39-28A8-4F70-99BD-0570E6675E43}"/>
              </a:ext>
            </a:extLst>
          </p:cNvPr>
          <p:cNvSpPr/>
          <p:nvPr userDrawn="1"/>
        </p:nvSpPr>
        <p:spPr>
          <a:xfrm>
            <a:off x="3790475" y="5053140"/>
            <a:ext cx="4824412" cy="338137"/>
          </a:xfrm>
          <a:prstGeom prst="rect">
            <a:avLst/>
          </a:prstGeom>
        </p:spPr>
        <p:txBody>
          <a:bodyPr>
            <a:spAutoFit/>
          </a:bodyPr>
          <a:lstStyle/>
          <a:p>
            <a:pPr>
              <a:defRPr/>
            </a:pPr>
            <a:r>
              <a:rPr lang="en-US" sz="1600" dirty="0">
                <a:solidFill>
                  <a:prstClr val="black"/>
                </a:solidFill>
                <a:effectLst>
                  <a:outerShdw blurRad="50000" dist="30000" dir="5400000" algn="tl" rotWithShape="0">
                    <a:srgbClr val="000000">
                      <a:alpha val="30000"/>
                    </a:srgbClr>
                  </a:outerShdw>
                </a:effectLst>
                <a:latin typeface="Arial" charset="0"/>
                <a:ea typeface="+mj-ea"/>
                <a:cs typeface="+mj-cs"/>
              </a:rPr>
              <a:t>Project Nr. 612248-EPP-1-2019-1-BG-EPPKA2-KA</a:t>
            </a:r>
            <a:endParaRPr lang="bg-BG" dirty="0">
              <a:latin typeface="Arial" charset="0"/>
            </a:endParaRPr>
          </a:p>
        </p:txBody>
      </p:sp>
    </p:spTree>
    <p:extLst>
      <p:ext uri="{BB962C8B-B14F-4D97-AF65-F5344CB8AC3E}">
        <p14:creationId xmlns:p14="http://schemas.microsoft.com/office/powerpoint/2010/main" val="1510475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16604-E46D-40B1-8880-D7FECF30AA8D}"/>
              </a:ext>
            </a:extLst>
          </p:cNvPr>
          <p:cNvSpPr>
            <a:spLocks noGrp="1"/>
          </p:cNvSpPr>
          <p:nvPr>
            <p:ph type="dt" sz="half" idx="10"/>
          </p:nvPr>
        </p:nvSpPr>
        <p:spPr/>
        <p:txBody>
          <a:bodyPr/>
          <a:lstStyle>
            <a:lvl1pPr>
              <a:defRPr/>
            </a:lvl1pPr>
          </a:lstStyle>
          <a:p>
            <a:pPr>
              <a:defRPr/>
            </a:pPr>
            <a:fld id="{0B76D936-E39C-4872-BA3C-9FEE2BA243A1}" type="datetime1">
              <a:rPr lang="en-US" smtClean="0"/>
              <a:t>1/22/2022</a:t>
            </a:fld>
            <a:endParaRPr lang="en-US"/>
          </a:p>
        </p:txBody>
      </p:sp>
      <p:sp>
        <p:nvSpPr>
          <p:cNvPr id="5" name="Footer Placeholder 4">
            <a:extLst>
              <a:ext uri="{FF2B5EF4-FFF2-40B4-BE49-F238E27FC236}">
                <a16:creationId xmlns:a16="http://schemas.microsoft.com/office/drawing/2014/main" id="{C8CA1BB3-1F0D-4AC1-A7BE-330114C2CF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6D78837-8001-4C8E-98F1-275505FEB712}"/>
              </a:ext>
            </a:extLst>
          </p:cNvPr>
          <p:cNvSpPr>
            <a:spLocks noGrp="1"/>
          </p:cNvSpPr>
          <p:nvPr>
            <p:ph type="sldNum" sz="quarter" idx="12"/>
          </p:nvPr>
        </p:nvSpPr>
        <p:spPr/>
        <p:txBody>
          <a:bodyPr/>
          <a:lstStyle>
            <a:lvl1pPr>
              <a:defRPr/>
            </a:lvl1pPr>
          </a:lstStyle>
          <a:p>
            <a:fld id="{6951D2FB-88C3-45F7-AC29-D72D84E730B7}" type="slidenum">
              <a:rPr lang="en-US" altLang="nl-BE"/>
              <a:pPr/>
              <a:t>‹#›</a:t>
            </a:fld>
            <a:endParaRPr lang="en-US" altLang="nl-BE"/>
          </a:p>
        </p:txBody>
      </p:sp>
    </p:spTree>
    <p:extLst>
      <p:ext uri="{BB962C8B-B14F-4D97-AF65-F5344CB8AC3E}">
        <p14:creationId xmlns:p14="http://schemas.microsoft.com/office/powerpoint/2010/main" val="2568304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66C5B9-3711-4273-8949-0963388C3562}"/>
              </a:ext>
            </a:extLst>
          </p:cNvPr>
          <p:cNvSpPr>
            <a:spLocks noGrp="1"/>
          </p:cNvSpPr>
          <p:nvPr>
            <p:ph type="dt" sz="half" idx="10"/>
          </p:nvPr>
        </p:nvSpPr>
        <p:spPr/>
        <p:txBody>
          <a:bodyPr/>
          <a:lstStyle>
            <a:lvl1pPr>
              <a:defRPr/>
            </a:lvl1pPr>
          </a:lstStyle>
          <a:p>
            <a:pPr>
              <a:defRPr/>
            </a:pPr>
            <a:fld id="{500CC8B9-4D95-49F4-92CA-7AB2AF2DEA04}" type="datetime1">
              <a:rPr lang="en-US" smtClean="0"/>
              <a:t>1/22/2022</a:t>
            </a:fld>
            <a:endParaRPr lang="en-US"/>
          </a:p>
        </p:txBody>
      </p:sp>
      <p:sp>
        <p:nvSpPr>
          <p:cNvPr id="5" name="Footer Placeholder 4">
            <a:extLst>
              <a:ext uri="{FF2B5EF4-FFF2-40B4-BE49-F238E27FC236}">
                <a16:creationId xmlns:a16="http://schemas.microsoft.com/office/drawing/2014/main" id="{213C411D-70FC-4084-8068-61BD41D197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0C3930A-04A8-486E-B0D5-DA24C9E44C5D}"/>
              </a:ext>
            </a:extLst>
          </p:cNvPr>
          <p:cNvSpPr>
            <a:spLocks noGrp="1"/>
          </p:cNvSpPr>
          <p:nvPr>
            <p:ph type="sldNum" sz="quarter" idx="12"/>
          </p:nvPr>
        </p:nvSpPr>
        <p:spPr/>
        <p:txBody>
          <a:bodyPr/>
          <a:lstStyle>
            <a:lvl1pPr>
              <a:defRPr/>
            </a:lvl1pPr>
          </a:lstStyle>
          <a:p>
            <a:fld id="{74266171-48B2-4B3B-842A-71D7970C9E92}" type="slidenum">
              <a:rPr lang="en-US" altLang="nl-BE"/>
              <a:pPr/>
              <a:t>‹#›</a:t>
            </a:fld>
            <a:endParaRPr lang="en-US" altLang="nl-BE"/>
          </a:p>
        </p:txBody>
      </p:sp>
    </p:spTree>
    <p:extLst>
      <p:ext uri="{BB962C8B-B14F-4D97-AF65-F5344CB8AC3E}">
        <p14:creationId xmlns:p14="http://schemas.microsoft.com/office/powerpoint/2010/main" val="1159031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670761A-0EAA-4F33-893E-F70AD0369E41}"/>
              </a:ext>
            </a:extLst>
          </p:cNvPr>
          <p:cNvSpPr>
            <a:spLocks noGrp="1"/>
          </p:cNvSpPr>
          <p:nvPr>
            <p:ph type="dt" sz="half" idx="10"/>
          </p:nvPr>
        </p:nvSpPr>
        <p:spPr/>
        <p:txBody>
          <a:bodyPr/>
          <a:lstStyle>
            <a:lvl1pPr>
              <a:defRPr/>
            </a:lvl1pPr>
          </a:lstStyle>
          <a:p>
            <a:pPr>
              <a:defRPr/>
            </a:pPr>
            <a:fld id="{12FF6F73-4C64-485A-AE03-7A05899B2268}" type="datetime1">
              <a:rPr lang="en-US" smtClean="0"/>
              <a:t>1/22/2022</a:t>
            </a:fld>
            <a:endParaRPr lang="en-US"/>
          </a:p>
        </p:txBody>
      </p:sp>
      <p:sp>
        <p:nvSpPr>
          <p:cNvPr id="6" name="Footer Placeholder 4">
            <a:extLst>
              <a:ext uri="{FF2B5EF4-FFF2-40B4-BE49-F238E27FC236}">
                <a16:creationId xmlns:a16="http://schemas.microsoft.com/office/drawing/2014/main" id="{9D620CA6-9217-49A7-9D4A-A5D959C71F9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C86B75-C438-49F3-A102-FB18CA1E7560}"/>
              </a:ext>
            </a:extLst>
          </p:cNvPr>
          <p:cNvSpPr>
            <a:spLocks noGrp="1"/>
          </p:cNvSpPr>
          <p:nvPr>
            <p:ph type="sldNum" sz="quarter" idx="12"/>
          </p:nvPr>
        </p:nvSpPr>
        <p:spPr/>
        <p:txBody>
          <a:bodyPr/>
          <a:lstStyle>
            <a:lvl1pPr>
              <a:defRPr/>
            </a:lvl1pPr>
          </a:lstStyle>
          <a:p>
            <a:fld id="{C02A6CB9-75C9-4144-9EDF-2863CCBA56D4}" type="slidenum">
              <a:rPr lang="en-US" altLang="nl-BE"/>
              <a:pPr/>
              <a:t>‹#›</a:t>
            </a:fld>
            <a:endParaRPr lang="en-US" altLang="nl-BE"/>
          </a:p>
        </p:txBody>
      </p:sp>
    </p:spTree>
    <p:extLst>
      <p:ext uri="{BB962C8B-B14F-4D97-AF65-F5344CB8AC3E}">
        <p14:creationId xmlns:p14="http://schemas.microsoft.com/office/powerpoint/2010/main" val="1259947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166E057-6874-4543-AF00-D7475BB7CAEA}"/>
              </a:ext>
            </a:extLst>
          </p:cNvPr>
          <p:cNvSpPr>
            <a:spLocks noGrp="1"/>
          </p:cNvSpPr>
          <p:nvPr>
            <p:ph type="dt" sz="half" idx="10"/>
          </p:nvPr>
        </p:nvSpPr>
        <p:spPr/>
        <p:txBody>
          <a:bodyPr/>
          <a:lstStyle>
            <a:lvl1pPr>
              <a:defRPr/>
            </a:lvl1pPr>
          </a:lstStyle>
          <a:p>
            <a:pPr>
              <a:defRPr/>
            </a:pPr>
            <a:fld id="{34D5422B-E604-4785-82B5-0BE4C35F8B2D}" type="datetime1">
              <a:rPr lang="en-US" smtClean="0"/>
              <a:t>1/22/2022</a:t>
            </a:fld>
            <a:endParaRPr lang="en-US"/>
          </a:p>
        </p:txBody>
      </p:sp>
      <p:sp>
        <p:nvSpPr>
          <p:cNvPr id="8" name="Footer Placeholder 4">
            <a:extLst>
              <a:ext uri="{FF2B5EF4-FFF2-40B4-BE49-F238E27FC236}">
                <a16:creationId xmlns:a16="http://schemas.microsoft.com/office/drawing/2014/main" id="{F6FFA505-8EC6-4A0E-B379-C04598F3EF7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D6C9D80-470A-4749-8744-CC1E1B1308CF}"/>
              </a:ext>
            </a:extLst>
          </p:cNvPr>
          <p:cNvSpPr>
            <a:spLocks noGrp="1"/>
          </p:cNvSpPr>
          <p:nvPr>
            <p:ph type="sldNum" sz="quarter" idx="12"/>
          </p:nvPr>
        </p:nvSpPr>
        <p:spPr/>
        <p:txBody>
          <a:bodyPr/>
          <a:lstStyle>
            <a:lvl1pPr>
              <a:defRPr/>
            </a:lvl1pPr>
          </a:lstStyle>
          <a:p>
            <a:fld id="{F6B580D0-A00C-463D-AC6C-125D1D3E4B52}" type="slidenum">
              <a:rPr lang="en-US" altLang="nl-BE"/>
              <a:pPr/>
              <a:t>‹#›</a:t>
            </a:fld>
            <a:endParaRPr lang="en-US" altLang="nl-BE"/>
          </a:p>
        </p:txBody>
      </p:sp>
    </p:spTree>
    <p:extLst>
      <p:ext uri="{BB962C8B-B14F-4D97-AF65-F5344CB8AC3E}">
        <p14:creationId xmlns:p14="http://schemas.microsoft.com/office/powerpoint/2010/main" val="637013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1A82342-1786-43F6-828A-95D01ACF43AB}"/>
              </a:ext>
            </a:extLst>
          </p:cNvPr>
          <p:cNvSpPr>
            <a:spLocks noGrp="1"/>
          </p:cNvSpPr>
          <p:nvPr>
            <p:ph type="dt" sz="half" idx="10"/>
          </p:nvPr>
        </p:nvSpPr>
        <p:spPr/>
        <p:txBody>
          <a:bodyPr/>
          <a:lstStyle>
            <a:lvl1pPr>
              <a:defRPr/>
            </a:lvl1pPr>
          </a:lstStyle>
          <a:p>
            <a:pPr>
              <a:defRPr/>
            </a:pPr>
            <a:fld id="{103357B3-4FCA-4509-B15F-22A9E557C999}" type="datetime1">
              <a:rPr lang="en-US" smtClean="0"/>
              <a:t>1/22/2022</a:t>
            </a:fld>
            <a:endParaRPr lang="en-US"/>
          </a:p>
        </p:txBody>
      </p:sp>
      <p:sp>
        <p:nvSpPr>
          <p:cNvPr id="4" name="Footer Placeholder 4">
            <a:extLst>
              <a:ext uri="{FF2B5EF4-FFF2-40B4-BE49-F238E27FC236}">
                <a16:creationId xmlns:a16="http://schemas.microsoft.com/office/drawing/2014/main" id="{BB5FB45A-085F-4EF4-9833-D53D1E2ECF4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414F271-E7F9-4636-9D54-54B583953063}"/>
              </a:ext>
            </a:extLst>
          </p:cNvPr>
          <p:cNvSpPr>
            <a:spLocks noGrp="1"/>
          </p:cNvSpPr>
          <p:nvPr>
            <p:ph type="sldNum" sz="quarter" idx="12"/>
          </p:nvPr>
        </p:nvSpPr>
        <p:spPr/>
        <p:txBody>
          <a:bodyPr/>
          <a:lstStyle>
            <a:lvl1pPr>
              <a:defRPr/>
            </a:lvl1pPr>
          </a:lstStyle>
          <a:p>
            <a:fld id="{C70E881D-A110-45C1-94FD-A162B8A7ADE9}" type="slidenum">
              <a:rPr lang="en-US" altLang="nl-BE"/>
              <a:pPr/>
              <a:t>‹#›</a:t>
            </a:fld>
            <a:endParaRPr lang="en-US" altLang="nl-BE"/>
          </a:p>
        </p:txBody>
      </p:sp>
    </p:spTree>
    <p:extLst>
      <p:ext uri="{BB962C8B-B14F-4D97-AF65-F5344CB8AC3E}">
        <p14:creationId xmlns:p14="http://schemas.microsoft.com/office/powerpoint/2010/main" val="1532384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99DD4B0-B230-4EF9-BB29-E4AA82C61DA7}"/>
              </a:ext>
            </a:extLst>
          </p:cNvPr>
          <p:cNvSpPr>
            <a:spLocks noGrp="1"/>
          </p:cNvSpPr>
          <p:nvPr>
            <p:ph type="dt" sz="half" idx="10"/>
          </p:nvPr>
        </p:nvSpPr>
        <p:spPr/>
        <p:txBody>
          <a:bodyPr/>
          <a:lstStyle>
            <a:lvl1pPr>
              <a:defRPr/>
            </a:lvl1pPr>
          </a:lstStyle>
          <a:p>
            <a:pPr>
              <a:defRPr/>
            </a:pPr>
            <a:fld id="{4BE581FF-9B47-4EA4-A7F9-9A553BEA9358}" type="datetime1">
              <a:rPr lang="en-US" smtClean="0"/>
              <a:t>1/22/2022</a:t>
            </a:fld>
            <a:endParaRPr lang="en-US"/>
          </a:p>
        </p:txBody>
      </p:sp>
      <p:sp>
        <p:nvSpPr>
          <p:cNvPr id="3" name="Footer Placeholder 4">
            <a:extLst>
              <a:ext uri="{FF2B5EF4-FFF2-40B4-BE49-F238E27FC236}">
                <a16:creationId xmlns:a16="http://schemas.microsoft.com/office/drawing/2014/main" id="{B01903F4-27D0-4593-ADAE-F4ADB8569ED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31C6108-5E6D-4B73-AFAD-3D3FD818A1C4}"/>
              </a:ext>
            </a:extLst>
          </p:cNvPr>
          <p:cNvSpPr>
            <a:spLocks noGrp="1"/>
          </p:cNvSpPr>
          <p:nvPr>
            <p:ph type="sldNum" sz="quarter" idx="12"/>
          </p:nvPr>
        </p:nvSpPr>
        <p:spPr/>
        <p:txBody>
          <a:bodyPr/>
          <a:lstStyle>
            <a:lvl1pPr>
              <a:defRPr/>
            </a:lvl1pPr>
          </a:lstStyle>
          <a:p>
            <a:fld id="{37C51B32-5F27-4A6A-AFC4-1022C8863493}" type="slidenum">
              <a:rPr lang="en-US" altLang="nl-BE"/>
              <a:pPr/>
              <a:t>‹#›</a:t>
            </a:fld>
            <a:endParaRPr lang="en-US" altLang="nl-BE"/>
          </a:p>
        </p:txBody>
      </p:sp>
    </p:spTree>
    <p:extLst>
      <p:ext uri="{BB962C8B-B14F-4D97-AF65-F5344CB8AC3E}">
        <p14:creationId xmlns:p14="http://schemas.microsoft.com/office/powerpoint/2010/main" val="188794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CF8FAC0-9C74-416C-AC66-BE6364FEE865}"/>
              </a:ext>
            </a:extLst>
          </p:cNvPr>
          <p:cNvSpPr>
            <a:spLocks noGrp="1"/>
          </p:cNvSpPr>
          <p:nvPr>
            <p:ph type="dt" sz="half" idx="10"/>
          </p:nvPr>
        </p:nvSpPr>
        <p:spPr/>
        <p:txBody>
          <a:bodyPr/>
          <a:lstStyle>
            <a:lvl1pPr>
              <a:defRPr/>
            </a:lvl1pPr>
          </a:lstStyle>
          <a:p>
            <a:pPr>
              <a:defRPr/>
            </a:pPr>
            <a:fld id="{EEDF30E0-6B0F-41B2-B866-90EFE6F325B6}" type="datetime1">
              <a:rPr lang="en-US" smtClean="0"/>
              <a:t>1/22/2022</a:t>
            </a:fld>
            <a:endParaRPr lang="en-US"/>
          </a:p>
        </p:txBody>
      </p:sp>
      <p:sp>
        <p:nvSpPr>
          <p:cNvPr id="6" name="Footer Placeholder 4">
            <a:extLst>
              <a:ext uri="{FF2B5EF4-FFF2-40B4-BE49-F238E27FC236}">
                <a16:creationId xmlns:a16="http://schemas.microsoft.com/office/drawing/2014/main" id="{506F9AA2-E16E-4CDE-90B4-070900086BA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8E99897-5C6F-4F2C-A390-D37C17DD0375}"/>
              </a:ext>
            </a:extLst>
          </p:cNvPr>
          <p:cNvSpPr>
            <a:spLocks noGrp="1"/>
          </p:cNvSpPr>
          <p:nvPr>
            <p:ph type="sldNum" sz="quarter" idx="12"/>
          </p:nvPr>
        </p:nvSpPr>
        <p:spPr/>
        <p:txBody>
          <a:bodyPr/>
          <a:lstStyle>
            <a:lvl1pPr>
              <a:defRPr/>
            </a:lvl1pPr>
          </a:lstStyle>
          <a:p>
            <a:fld id="{93A9682A-52EC-4E92-90FE-7FA73D1B6894}" type="slidenum">
              <a:rPr lang="en-US" altLang="nl-BE"/>
              <a:pPr/>
              <a:t>‹#›</a:t>
            </a:fld>
            <a:endParaRPr lang="en-US" altLang="nl-BE"/>
          </a:p>
        </p:txBody>
      </p:sp>
    </p:spTree>
    <p:extLst>
      <p:ext uri="{BB962C8B-B14F-4D97-AF65-F5344CB8AC3E}">
        <p14:creationId xmlns:p14="http://schemas.microsoft.com/office/powerpoint/2010/main" val="355560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3A3D0CA-29DF-4605-9249-322AE4A3B9D0}"/>
              </a:ext>
            </a:extLst>
          </p:cNvPr>
          <p:cNvSpPr>
            <a:spLocks noGrp="1"/>
          </p:cNvSpPr>
          <p:nvPr>
            <p:ph type="dt" sz="half" idx="10"/>
          </p:nvPr>
        </p:nvSpPr>
        <p:spPr/>
        <p:txBody>
          <a:bodyPr/>
          <a:lstStyle>
            <a:lvl1pPr>
              <a:defRPr/>
            </a:lvl1pPr>
          </a:lstStyle>
          <a:p>
            <a:pPr>
              <a:defRPr/>
            </a:pPr>
            <a:fld id="{BEE39699-3F9E-40C8-89D9-B2297A41CBDB}" type="datetime1">
              <a:rPr lang="en-US" smtClean="0"/>
              <a:t>1/22/2022</a:t>
            </a:fld>
            <a:endParaRPr lang="en-US"/>
          </a:p>
        </p:txBody>
      </p:sp>
      <p:sp>
        <p:nvSpPr>
          <p:cNvPr id="6" name="Footer Placeholder 4">
            <a:extLst>
              <a:ext uri="{FF2B5EF4-FFF2-40B4-BE49-F238E27FC236}">
                <a16:creationId xmlns:a16="http://schemas.microsoft.com/office/drawing/2014/main" id="{6891D852-EC49-4B0C-825C-6393B0F359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C147F2D-3837-480E-896F-2823A86A7DDA}"/>
              </a:ext>
            </a:extLst>
          </p:cNvPr>
          <p:cNvSpPr>
            <a:spLocks noGrp="1"/>
          </p:cNvSpPr>
          <p:nvPr>
            <p:ph type="sldNum" sz="quarter" idx="12"/>
          </p:nvPr>
        </p:nvSpPr>
        <p:spPr/>
        <p:txBody>
          <a:bodyPr/>
          <a:lstStyle>
            <a:lvl1pPr>
              <a:defRPr/>
            </a:lvl1pPr>
          </a:lstStyle>
          <a:p>
            <a:fld id="{0F8BD4C8-7BBD-412D-88F5-8B88A702C5C8}" type="slidenum">
              <a:rPr lang="en-US" altLang="nl-BE"/>
              <a:pPr/>
              <a:t>‹#›</a:t>
            </a:fld>
            <a:endParaRPr lang="en-US" altLang="nl-BE"/>
          </a:p>
        </p:txBody>
      </p:sp>
    </p:spTree>
    <p:extLst>
      <p:ext uri="{BB962C8B-B14F-4D97-AF65-F5344CB8AC3E}">
        <p14:creationId xmlns:p14="http://schemas.microsoft.com/office/powerpoint/2010/main" val="1030062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BFBC39-3470-453A-ABD7-5868C7BC91F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1027" name="Text Placeholder 2">
            <a:extLst>
              <a:ext uri="{FF2B5EF4-FFF2-40B4-BE49-F238E27FC236}">
                <a16:creationId xmlns:a16="http://schemas.microsoft.com/office/drawing/2014/main" id="{8C60D217-C3D6-407A-A318-A2A0C848C58B}"/>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a:extLst>
              <a:ext uri="{FF2B5EF4-FFF2-40B4-BE49-F238E27FC236}">
                <a16:creationId xmlns:a16="http://schemas.microsoft.com/office/drawing/2014/main" id="{81A8C573-89A2-47C2-8530-66109F05F925}"/>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B930738-E35A-48A8-8AFA-6F6208AA6DE0}" type="datetime1">
              <a:rPr lang="en-US" smtClean="0"/>
              <a:t>1/22/2022</a:t>
            </a:fld>
            <a:endParaRPr lang="en-US"/>
          </a:p>
        </p:txBody>
      </p:sp>
      <p:sp>
        <p:nvSpPr>
          <p:cNvPr id="5" name="Footer Placeholder 4">
            <a:extLst>
              <a:ext uri="{FF2B5EF4-FFF2-40B4-BE49-F238E27FC236}">
                <a16:creationId xmlns:a16="http://schemas.microsoft.com/office/drawing/2014/main" id="{FD09289D-A5D9-4C5E-8B0A-EE595ADA8FA4}"/>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98C24BB-46E7-4178-B533-0B9625280827}"/>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26E33B6-5624-490D-8667-F7BD81F86F40}" type="slidenum">
              <a:rPr lang="en-US" altLang="nl-BE"/>
              <a:pPr/>
              <a:t>‹#›</a:t>
            </a:fld>
            <a:endParaRPr lang="en-US" alt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41.jpe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hyperlink" Target="https://ict-tex.eu/"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F82D5-7561-41CC-9E73-C3A123459D9A}"/>
              </a:ext>
            </a:extLst>
          </p:cNvPr>
          <p:cNvSpPr>
            <a:spLocks noGrp="1"/>
          </p:cNvSpPr>
          <p:nvPr>
            <p:ph type="ctrTitle"/>
          </p:nvPr>
        </p:nvSpPr>
        <p:spPr>
          <a:xfrm>
            <a:off x="838200" y="1981200"/>
            <a:ext cx="10363200" cy="1470025"/>
          </a:xfrm>
        </p:spPr>
        <p:txBody>
          <a:bodyPr/>
          <a:lstStyle/>
          <a:p>
            <a:r>
              <a:rPr lang="hr-HR" dirty="0" smtClean="0">
                <a:solidFill>
                  <a:srgbClr val="00B0F0"/>
                </a:solidFill>
              </a:rPr>
              <a:t>QMS/EMS </a:t>
            </a:r>
            <a:r>
              <a:rPr lang="hr-HR" dirty="0" err="1" smtClean="0">
                <a:solidFill>
                  <a:srgbClr val="00B0F0"/>
                </a:solidFill>
              </a:rPr>
              <a:t>Implementation</a:t>
            </a:r>
            <a:r>
              <a:rPr lang="hr-HR" dirty="0" smtClean="0">
                <a:solidFill>
                  <a:srgbClr val="00B0F0"/>
                </a:solidFill>
              </a:rPr>
              <a:t> and Control</a:t>
            </a:r>
            <a:endParaRPr lang="en-US" dirty="0">
              <a:solidFill>
                <a:srgbClr val="00B0F0"/>
              </a:solidFill>
            </a:endParaRPr>
          </a:p>
        </p:txBody>
      </p:sp>
    </p:spTree>
    <p:extLst>
      <p:ext uri="{BB962C8B-B14F-4D97-AF65-F5344CB8AC3E}">
        <p14:creationId xmlns:p14="http://schemas.microsoft.com/office/powerpoint/2010/main" val="4201217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434089" y="1008086"/>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662689" y="406424"/>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10</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Title 1"/>
          <p:cNvSpPr>
            <a:spLocks noGrp="1"/>
          </p:cNvSpPr>
          <p:nvPr>
            <p:ph type="title"/>
          </p:nvPr>
        </p:nvSpPr>
        <p:spPr>
          <a:xfrm>
            <a:off x="990600" y="1370060"/>
            <a:ext cx="10515600" cy="707300"/>
          </a:xfrm>
        </p:spPr>
        <p:txBody>
          <a:bodyPr/>
          <a:lstStyle/>
          <a:p>
            <a:r>
              <a:rPr lang="en-GB" sz="2400" dirty="0">
                <a:latin typeface="Arial" panose="020B0604020202020204" pitchFamily="34" charset="0"/>
                <a:cs typeface="Arial" panose="020B0604020202020204" pitchFamily="34" charset="0"/>
              </a:rPr>
              <a:t>Examples of individual measures during final </a:t>
            </a:r>
            <a:r>
              <a:rPr lang="en-GB" sz="2400" dirty="0" smtClean="0">
                <a:latin typeface="Arial" panose="020B0604020202020204" pitchFamily="34" charset="0"/>
                <a:cs typeface="Arial" panose="020B0604020202020204" pitchFamily="34" charset="0"/>
              </a:rPr>
              <a:t>control</a:t>
            </a:r>
            <a:r>
              <a:rPr lang="hr-HR" sz="2400" dirty="0" smtClean="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men's shirt</a:t>
            </a:r>
            <a:endParaRPr lang="hr-HR" sz="2400" dirty="0">
              <a:latin typeface="Arial" panose="020B0604020202020204" pitchFamily="34" charset="0"/>
              <a:cs typeface="Arial" panose="020B0604020202020204" pitchFamily="34" charset="0"/>
            </a:endParaRPr>
          </a:p>
        </p:txBody>
      </p:sp>
      <p:sp>
        <p:nvSpPr>
          <p:cNvPr id="13" name="Content Placeholder 2"/>
          <p:cNvSpPr txBox="1">
            <a:spLocks/>
          </p:cNvSpPr>
          <p:nvPr/>
        </p:nvSpPr>
        <p:spPr>
          <a:xfrm>
            <a:off x="5809214" y="3512631"/>
            <a:ext cx="6212372" cy="1784559"/>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h - length of men's shirt</a:t>
            </a:r>
          </a:p>
          <a:p>
            <a:r>
              <a:rPr lang="en-US" sz="2000" dirty="0">
                <a:latin typeface="Arial" panose="020B0604020202020204" pitchFamily="34" charset="0"/>
                <a:cs typeface="Arial" panose="020B0604020202020204" pitchFamily="34" charset="0"/>
              </a:rPr>
              <a:t>h1 - width of yoke</a:t>
            </a:r>
          </a:p>
          <a:p>
            <a:r>
              <a:rPr lang="en-US" sz="2000" dirty="0">
                <a:latin typeface="Arial" panose="020B0604020202020204" pitchFamily="34" charset="0"/>
                <a:cs typeface="Arial" panose="020B0604020202020204" pitchFamily="34" charset="0"/>
              </a:rPr>
              <a:t>b - width of the back part</a:t>
            </a:r>
          </a:p>
        </p:txBody>
      </p:sp>
      <p:pic>
        <p:nvPicPr>
          <p:cNvPr id="14" name="Picture 13" descr="kosulja 1.jpg"/>
          <p:cNvPicPr/>
          <p:nvPr/>
        </p:nvPicPr>
        <p:blipFill rotWithShape="1">
          <a:blip r:embed="rId5" cstate="print"/>
          <a:srcRect r="8329" b="18628"/>
          <a:stretch/>
        </p:blipFill>
        <p:spPr bwMode="auto">
          <a:xfrm>
            <a:off x="1679575" y="2077360"/>
            <a:ext cx="3810000" cy="37138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4785858"/>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434089" y="1008086"/>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662689" y="406424"/>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11</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Title 1"/>
          <p:cNvSpPr>
            <a:spLocks noGrp="1"/>
          </p:cNvSpPr>
          <p:nvPr>
            <p:ph type="title"/>
          </p:nvPr>
        </p:nvSpPr>
        <p:spPr>
          <a:xfrm>
            <a:off x="990600" y="1370060"/>
            <a:ext cx="10515600" cy="707300"/>
          </a:xfrm>
        </p:spPr>
        <p:txBody>
          <a:bodyPr/>
          <a:lstStyle/>
          <a:p>
            <a:r>
              <a:rPr lang="en-GB" sz="2400" dirty="0">
                <a:latin typeface="Arial" panose="020B0604020202020204" pitchFamily="34" charset="0"/>
                <a:cs typeface="Arial" panose="020B0604020202020204" pitchFamily="34" charset="0"/>
              </a:rPr>
              <a:t>Examples of individual measures during final </a:t>
            </a:r>
            <a:r>
              <a:rPr lang="en-GB" sz="2400" dirty="0" smtClean="0">
                <a:latin typeface="Arial" panose="020B0604020202020204" pitchFamily="34" charset="0"/>
                <a:cs typeface="Arial" panose="020B0604020202020204" pitchFamily="34" charset="0"/>
              </a:rPr>
              <a:t>control</a:t>
            </a:r>
            <a:r>
              <a:rPr lang="hr-HR" sz="2400" dirty="0" smtClean="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men's shirt</a:t>
            </a:r>
            <a:endParaRPr lang="hr-HR" sz="2400" dirty="0">
              <a:latin typeface="Arial" panose="020B0604020202020204" pitchFamily="34" charset="0"/>
              <a:cs typeface="Arial" panose="020B0604020202020204" pitchFamily="34" charset="0"/>
            </a:endParaRPr>
          </a:p>
        </p:txBody>
      </p:sp>
      <p:sp>
        <p:nvSpPr>
          <p:cNvPr id="13" name="Content Placeholder 2"/>
          <p:cNvSpPr txBox="1">
            <a:spLocks/>
          </p:cNvSpPr>
          <p:nvPr/>
        </p:nvSpPr>
        <p:spPr>
          <a:xfrm>
            <a:off x="1864632" y="4633156"/>
            <a:ext cx="2713954" cy="668592"/>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h - </a:t>
            </a:r>
            <a:r>
              <a:rPr lang="en-US" sz="2000" dirty="0" smtClean="0">
                <a:latin typeface="Arial" panose="020B0604020202020204" pitchFamily="34" charset="0"/>
                <a:cs typeface="Arial" panose="020B0604020202020204" pitchFamily="34" charset="0"/>
              </a:rPr>
              <a:t>cuff </a:t>
            </a:r>
            <a:r>
              <a:rPr lang="en-US" sz="2000" dirty="0">
                <a:latin typeface="Arial" panose="020B0604020202020204" pitchFamily="34" charset="0"/>
                <a:cs typeface="Arial" panose="020B0604020202020204" pitchFamily="34" charset="0"/>
              </a:rPr>
              <a:t>length</a:t>
            </a:r>
          </a:p>
        </p:txBody>
      </p:sp>
      <p:pic>
        <p:nvPicPr>
          <p:cNvPr id="15" name="Picture 14" descr="kosulja dijelovi.jpg"/>
          <p:cNvPicPr/>
          <p:nvPr/>
        </p:nvPicPr>
        <p:blipFill rotWithShape="1">
          <a:blip r:embed="rId5" cstate="print"/>
          <a:srcRect l="62163" t="17725" b="21061"/>
          <a:stretch/>
        </p:blipFill>
        <p:spPr bwMode="auto">
          <a:xfrm>
            <a:off x="1864632" y="2826474"/>
            <a:ext cx="2266884" cy="1381553"/>
          </a:xfrm>
          <a:prstGeom prst="rect">
            <a:avLst/>
          </a:prstGeom>
          <a:noFill/>
          <a:ln>
            <a:noFill/>
          </a:ln>
          <a:extLst>
            <a:ext uri="{53640926-AAD7-44D8-BBD7-CCE9431645EC}">
              <a14:shadowObscured xmlns:a14="http://schemas.microsoft.com/office/drawing/2010/main"/>
            </a:ext>
          </a:extLst>
        </p:spPr>
      </p:pic>
      <p:sp>
        <p:nvSpPr>
          <p:cNvPr id="17" name="Content Placeholder 2"/>
          <p:cNvSpPr txBox="1">
            <a:spLocks/>
          </p:cNvSpPr>
          <p:nvPr/>
        </p:nvSpPr>
        <p:spPr>
          <a:xfrm>
            <a:off x="6065632" y="4623925"/>
            <a:ext cx="3416083" cy="774217"/>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h – collar length</a:t>
            </a:r>
          </a:p>
        </p:txBody>
      </p:sp>
      <p:pic>
        <p:nvPicPr>
          <p:cNvPr id="18" name="Picture 17" descr="kosulja dijelovi.jpg"/>
          <p:cNvPicPr/>
          <p:nvPr/>
        </p:nvPicPr>
        <p:blipFill rotWithShape="1">
          <a:blip r:embed="rId5" cstate="print"/>
          <a:srcRect r="39944" b="18813"/>
          <a:stretch/>
        </p:blipFill>
        <p:spPr bwMode="auto">
          <a:xfrm>
            <a:off x="5486400" y="2419680"/>
            <a:ext cx="3657600" cy="18673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3900024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12</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Title 1"/>
          <p:cNvSpPr>
            <a:spLocks noGrp="1"/>
          </p:cNvSpPr>
          <p:nvPr>
            <p:ph type="title"/>
          </p:nvPr>
        </p:nvSpPr>
        <p:spPr>
          <a:xfrm>
            <a:off x="762000" y="1274406"/>
            <a:ext cx="10515600" cy="1082675"/>
          </a:xfrm>
        </p:spPr>
        <p:txBody>
          <a:bodyPr/>
          <a:lstStyle/>
          <a:p>
            <a:r>
              <a:rPr lang="en-AU" sz="2800" b="1" dirty="0">
                <a:latin typeface="Arial" panose="020B0604020202020204" pitchFamily="34" charset="0"/>
                <a:cs typeface="Arial" panose="020B0604020202020204" pitchFamily="34" charset="0"/>
              </a:rPr>
              <a:t>Types of Quality Control </a:t>
            </a:r>
            <a:endParaRPr lang="hr-HR" sz="2800" dirty="0">
              <a:latin typeface="Arial" panose="020B0604020202020204" pitchFamily="34" charset="0"/>
              <a:cs typeface="Arial" panose="020B0604020202020204" pitchFamily="34" charset="0"/>
            </a:endParaRPr>
          </a:p>
        </p:txBody>
      </p:sp>
      <p:sp>
        <p:nvSpPr>
          <p:cNvPr id="13" name="Content Placeholder 2"/>
          <p:cNvSpPr txBox="1">
            <a:spLocks/>
          </p:cNvSpPr>
          <p:nvPr/>
        </p:nvSpPr>
        <p:spPr>
          <a:xfrm>
            <a:off x="977327" y="2804982"/>
            <a:ext cx="10313545" cy="3325556"/>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In order to achieve required standards and requests, the company has to implement the TQM system (</a:t>
            </a:r>
            <a:r>
              <a:rPr lang="en-GB" sz="2400" i="1" dirty="0">
                <a:latin typeface="Arial" panose="020B0604020202020204" pitchFamily="34" charset="0"/>
                <a:cs typeface="Arial" panose="020B0604020202020204" pitchFamily="34" charset="0"/>
              </a:rPr>
              <a:t>Total Quality Management</a:t>
            </a:r>
            <a:r>
              <a:rPr lang="en-GB" sz="2400" dirty="0">
                <a:latin typeface="Arial" panose="020B0604020202020204" pitchFamily="34" charset="0"/>
                <a:cs typeface="Arial" panose="020B0604020202020204" pitchFamily="34" charset="0"/>
              </a:rPr>
              <a:t>) and the QAS system (</a:t>
            </a:r>
            <a:r>
              <a:rPr lang="en-GB" sz="2400" i="1" dirty="0">
                <a:latin typeface="Arial" panose="020B0604020202020204" pitchFamily="34" charset="0"/>
                <a:cs typeface="Arial" panose="020B0604020202020204" pitchFamily="34" charset="0"/>
              </a:rPr>
              <a:t>Quality Assurance System</a:t>
            </a:r>
            <a:r>
              <a:rPr lang="en-GB" sz="2400" dirty="0">
                <a:latin typeface="Arial" panose="020B0604020202020204" pitchFamily="34" charset="0"/>
                <a:cs typeface="Arial" panose="020B0604020202020204" pitchFamily="34" charset="0"/>
              </a:rPr>
              <a:t>) into its quality management system. </a:t>
            </a:r>
            <a:endParaRPr lang="hr-HR"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TQM management refers to complete quality management; nonconformity or defects are removed as soon as they appear in the production. </a:t>
            </a:r>
            <a:endParaRPr lang="hr-H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7083622"/>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13</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3" name="Content Placeholder 2"/>
          <p:cNvSpPr txBox="1">
            <a:spLocks/>
          </p:cNvSpPr>
          <p:nvPr/>
        </p:nvSpPr>
        <p:spPr>
          <a:xfrm>
            <a:off x="1142999" y="1414976"/>
            <a:ext cx="10111489" cy="4339711"/>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Basic principles of the TQM system are the following: </a:t>
            </a:r>
          </a:p>
          <a:p>
            <a:pPr lvl="1"/>
            <a:r>
              <a:rPr lang="en-US" sz="2000" dirty="0">
                <a:latin typeface="Arial" panose="020B0604020202020204" pitchFamily="34" charset="0"/>
                <a:cs typeface="Arial" panose="020B0604020202020204" pitchFamily="34" charset="0"/>
              </a:rPr>
              <a:t>quality can and has to be managed, </a:t>
            </a:r>
          </a:p>
          <a:p>
            <a:pPr lvl="1"/>
            <a:r>
              <a:rPr lang="en-US" sz="2000" dirty="0">
                <a:latin typeface="Arial" panose="020B0604020202020204" pitchFamily="34" charset="0"/>
                <a:cs typeface="Arial" panose="020B0604020202020204" pitchFamily="34" charset="0"/>
              </a:rPr>
              <a:t>all employees are responsible for the quality, </a:t>
            </a:r>
          </a:p>
          <a:p>
            <a:pPr lvl="1"/>
            <a:r>
              <a:rPr lang="en-US" sz="2000" dirty="0">
                <a:latin typeface="Arial" panose="020B0604020202020204" pitchFamily="34" charset="0"/>
                <a:cs typeface="Arial" panose="020B0604020202020204" pitchFamily="34" charset="0"/>
              </a:rPr>
              <a:t>problems have to be prevented not just fixed, </a:t>
            </a:r>
          </a:p>
          <a:p>
            <a:pPr lvl="1"/>
            <a:r>
              <a:rPr lang="en-US" sz="2000" dirty="0">
                <a:latin typeface="Arial" panose="020B0604020202020204" pitchFamily="34" charset="0"/>
                <a:cs typeface="Arial" panose="020B0604020202020204" pitchFamily="34" charset="0"/>
              </a:rPr>
              <a:t>quality has to be controlled, </a:t>
            </a:r>
          </a:p>
          <a:p>
            <a:pPr lvl="1"/>
            <a:r>
              <a:rPr lang="en-US" sz="2000" dirty="0">
                <a:latin typeface="Arial" panose="020B0604020202020204" pitchFamily="34" charset="0"/>
                <a:cs typeface="Arial" panose="020B0604020202020204" pitchFamily="34" charset="0"/>
              </a:rPr>
              <a:t>improvement of the quality has to be a continuous process, </a:t>
            </a:r>
          </a:p>
          <a:p>
            <a:pPr lvl="1"/>
            <a:r>
              <a:rPr lang="en-US" sz="2000" dirty="0">
                <a:latin typeface="Arial" panose="020B0604020202020204" pitchFamily="34" charset="0"/>
                <a:cs typeface="Arial" panose="020B0604020202020204" pitchFamily="34" charset="0"/>
              </a:rPr>
              <a:t>objectives are based on customer requirements, </a:t>
            </a:r>
          </a:p>
          <a:p>
            <a:pPr lvl="1"/>
            <a:r>
              <a:rPr lang="en-US" sz="2000" dirty="0">
                <a:latin typeface="Arial" panose="020B0604020202020204" pitchFamily="34" charset="0"/>
                <a:cs typeface="Arial" panose="020B0604020202020204" pitchFamily="34" charset="0"/>
              </a:rPr>
              <a:t>management has to be involved, </a:t>
            </a:r>
          </a:p>
          <a:p>
            <a:pPr lvl="1"/>
            <a:r>
              <a:rPr lang="en-US" sz="2000" dirty="0">
                <a:latin typeface="Arial" panose="020B0604020202020204" pitchFamily="34" charset="0"/>
                <a:cs typeface="Arial" panose="020B0604020202020204" pitchFamily="34" charset="0"/>
              </a:rPr>
              <a:t>improving the quality requires planning and organization. </a:t>
            </a:r>
          </a:p>
        </p:txBody>
      </p:sp>
    </p:spTree>
    <p:extLst>
      <p:ext uri="{BB962C8B-B14F-4D97-AF65-F5344CB8AC3E}">
        <p14:creationId xmlns:p14="http://schemas.microsoft.com/office/powerpoint/2010/main" val="930290745"/>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14</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Title 1"/>
          <p:cNvSpPr>
            <a:spLocks noGrp="1"/>
          </p:cNvSpPr>
          <p:nvPr>
            <p:ph type="title"/>
          </p:nvPr>
        </p:nvSpPr>
        <p:spPr>
          <a:xfrm>
            <a:off x="812800" y="1243321"/>
            <a:ext cx="10515600" cy="1082675"/>
          </a:xfrm>
        </p:spPr>
        <p:txBody>
          <a:bodyPr/>
          <a:lstStyle/>
          <a:p>
            <a:r>
              <a:rPr lang="en-US" sz="3600" b="1" dirty="0" smtClean="0">
                <a:latin typeface="Arial" panose="020B0604020202020204" pitchFamily="34" charset="0"/>
                <a:cs typeface="Arial" panose="020B0604020202020204" pitchFamily="34" charset="0"/>
              </a:rPr>
              <a:t>Quality </a:t>
            </a:r>
            <a:r>
              <a:rPr lang="en-US" sz="3600" b="1" dirty="0">
                <a:latin typeface="Arial" panose="020B0604020202020204" pitchFamily="34" charset="0"/>
                <a:cs typeface="Arial" panose="020B0604020202020204" pitchFamily="34" charset="0"/>
              </a:rPr>
              <a:t>control during production</a:t>
            </a:r>
            <a:endParaRPr lang="hr-HR" sz="3600" dirty="0">
              <a:latin typeface="Arial" panose="020B0604020202020204" pitchFamily="34" charset="0"/>
              <a:cs typeface="Arial" panose="020B0604020202020204" pitchFamily="34" charset="0"/>
            </a:endParaRPr>
          </a:p>
        </p:txBody>
      </p:sp>
      <p:sp>
        <p:nvSpPr>
          <p:cNvPr id="13" name="Content Placeholder 2"/>
          <p:cNvSpPr txBox="1">
            <a:spLocks/>
          </p:cNvSpPr>
          <p:nvPr/>
        </p:nvSpPr>
        <p:spPr>
          <a:xfrm>
            <a:off x="990600" y="2573838"/>
            <a:ext cx="7086600" cy="3017807"/>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The workplace of </a:t>
            </a:r>
            <a:r>
              <a:rPr lang="en-US" sz="2400" u="sng" dirty="0" smtClean="0">
                <a:latin typeface="Arial" panose="020B0604020202020204" pitchFamily="34" charset="0"/>
                <a:cs typeface="Arial" panose="020B0604020202020204" pitchFamily="34" charset="0"/>
              </a:rPr>
              <a:t>quality control during production process</a:t>
            </a:r>
            <a:r>
              <a:rPr lang="en-US" sz="2400" dirty="0" smtClean="0">
                <a:latin typeface="Arial" panose="020B0604020202020204" pitchFamily="34" charset="0"/>
                <a:cs typeface="Arial" panose="020B0604020202020204" pitchFamily="34" charset="0"/>
              </a:rPr>
              <a:t> is located between the technological process of sewing and finishing</a:t>
            </a:r>
            <a:endParaRPr lang="hr-HR"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goal of this type of control is to find possible defects on garments occurring in the technological process of sewing</a:t>
            </a:r>
            <a:endParaRPr lang="hr-HR" sz="2400" dirty="0">
              <a:latin typeface="Arial" panose="020B0604020202020204" pitchFamily="34" charset="0"/>
              <a:cs typeface="Arial" panose="020B0604020202020204" pitchFamily="34" charset="0"/>
            </a:endParaRPr>
          </a:p>
        </p:txBody>
      </p:sp>
      <p:pic>
        <p:nvPicPr>
          <p:cNvPr id="14" name="Picture 13" descr="radno mjesto medjufazne"/>
          <p:cNvPicPr/>
          <p:nvPr/>
        </p:nvPicPr>
        <p:blipFill rotWithShape="1">
          <a:blip r:embed="rId5" cstate="print"/>
          <a:srcRect l="1" t="11488" r="2169" b="5101"/>
          <a:stretch/>
        </p:blipFill>
        <p:spPr bwMode="auto">
          <a:xfrm>
            <a:off x="8648064" y="2307268"/>
            <a:ext cx="3086735" cy="383318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18728893"/>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15</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Title 1"/>
          <p:cNvSpPr>
            <a:spLocks noGrp="1"/>
          </p:cNvSpPr>
          <p:nvPr>
            <p:ph type="title"/>
          </p:nvPr>
        </p:nvSpPr>
        <p:spPr>
          <a:xfrm>
            <a:off x="381000" y="913871"/>
            <a:ext cx="10515600" cy="933205"/>
          </a:xfrm>
        </p:spPr>
        <p:txBody>
          <a:bodyPr/>
          <a:lstStyle/>
          <a:p>
            <a:pPr lvl="0"/>
            <a:r>
              <a:rPr lang="en-GB" sz="3600" b="1" dirty="0">
                <a:latin typeface="Arial" panose="020B0604020202020204" pitchFamily="34" charset="0"/>
                <a:cs typeface="Arial" panose="020B0604020202020204" pitchFamily="34" charset="0"/>
              </a:rPr>
              <a:t>Piece control</a:t>
            </a:r>
            <a:endParaRPr lang="hr-HR" sz="3600" dirty="0">
              <a:latin typeface="Arial" panose="020B0604020202020204" pitchFamily="34" charset="0"/>
              <a:cs typeface="Arial" panose="020B0604020202020204" pitchFamily="34" charset="0"/>
            </a:endParaRPr>
          </a:p>
        </p:txBody>
      </p:sp>
      <p:sp>
        <p:nvSpPr>
          <p:cNvPr id="13" name="Content Placeholder 2"/>
          <p:cNvSpPr txBox="1">
            <a:spLocks/>
          </p:cNvSpPr>
          <p:nvPr/>
        </p:nvSpPr>
        <p:spPr>
          <a:xfrm>
            <a:off x="751114" y="2083206"/>
            <a:ext cx="6985000" cy="3929063"/>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the </a:t>
            </a:r>
            <a:r>
              <a:rPr lang="en-US" sz="2400" b="1" dirty="0" smtClean="0">
                <a:latin typeface="Arial" panose="020B0604020202020204" pitchFamily="34" charset="0"/>
                <a:cs typeface="Arial" panose="020B0604020202020204" pitchFamily="34" charset="0"/>
              </a:rPr>
              <a:t>workplace of piece control </a:t>
            </a:r>
            <a:r>
              <a:rPr lang="en-US" sz="2400" dirty="0" smtClean="0">
                <a:latin typeface="Arial" panose="020B0604020202020204" pitchFamily="34" charset="0"/>
                <a:cs typeface="Arial" panose="020B0604020202020204" pitchFamily="34" charset="0"/>
              </a:rPr>
              <a:t>is elimination of defects that are caused by poor-quality material</a:t>
            </a:r>
            <a:endParaRPr lang="hr-HR"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workplace should be equipped with required technical auxiliary tools (nippers, scissors, needle with rounded point) </a:t>
            </a:r>
            <a:endParaRPr lang="hr-HR" sz="2400" dirty="0" smtClean="0">
              <a:latin typeface="Arial" panose="020B0604020202020204" pitchFamily="34" charset="0"/>
              <a:cs typeface="Arial" panose="020B0604020202020204" pitchFamily="34" charset="0"/>
            </a:endParaRPr>
          </a:p>
          <a:p>
            <a:r>
              <a:rPr lang="hr-HR" sz="2400" dirty="0" smtClean="0">
                <a:latin typeface="Arial" panose="020B0604020202020204" pitchFamily="34" charset="0"/>
                <a:cs typeface="Arial" panose="020B0604020202020204" pitchFamily="34" charset="0"/>
              </a:rPr>
              <a:t>T</a:t>
            </a:r>
            <a:r>
              <a:rPr lang="en-US" sz="2400" dirty="0" smtClean="0">
                <a:latin typeface="Arial" panose="020B0604020202020204" pitchFamily="34" charset="0"/>
                <a:cs typeface="Arial" panose="020B0604020202020204" pitchFamily="34" charset="0"/>
              </a:rPr>
              <a:t>he worker has to be educated about the types of fabric, types of weaves (plain, satin and twill weave) as well as the characteristics of warp and weft yarns</a:t>
            </a:r>
            <a:endParaRPr lang="hr-HR" sz="2400" dirty="0">
              <a:latin typeface="Arial" panose="020B0604020202020204" pitchFamily="34" charset="0"/>
              <a:cs typeface="Arial" panose="020B0604020202020204" pitchFamily="34" charset="0"/>
            </a:endParaRPr>
          </a:p>
        </p:txBody>
      </p:sp>
      <p:pic>
        <p:nvPicPr>
          <p:cNvPr id="14" name="Picture 13" descr="piece kontrola"/>
          <p:cNvPicPr/>
          <p:nvPr/>
        </p:nvPicPr>
        <p:blipFill rotWithShape="1">
          <a:blip r:embed="rId5" cstate="print"/>
          <a:srcRect t="9351" b="14102"/>
          <a:stretch/>
        </p:blipFill>
        <p:spPr bwMode="auto">
          <a:xfrm>
            <a:off x="8001000" y="1493502"/>
            <a:ext cx="3448761" cy="46036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70328974"/>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16</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3" name="Content Placeholder 2"/>
          <p:cNvSpPr txBox="1">
            <a:spLocks/>
          </p:cNvSpPr>
          <p:nvPr/>
        </p:nvSpPr>
        <p:spPr>
          <a:xfrm>
            <a:off x="778329" y="1594937"/>
            <a:ext cx="10033000" cy="2736037"/>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In case of a broken, inserted or drawn out weft or warp, or holes on material on larger cutting parts (front, back and side part of clothing, upper and lower part of sleeves, front and back parts of trousers), workers should be trained how to correct the damage by inserting the warp and weft yarn with regard to the rule of a particular weave, using a needle with a rounded </a:t>
            </a:r>
            <a:r>
              <a:rPr lang="en-US" sz="2400" dirty="0" smtClean="0">
                <a:latin typeface="Arial" panose="020B0604020202020204" pitchFamily="34" charset="0"/>
                <a:cs typeface="Arial" panose="020B0604020202020204" pitchFamily="34" charset="0"/>
              </a:rPr>
              <a:t>point.</a:t>
            </a:r>
            <a:endParaRPr lang="hr-H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5436363"/>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17</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Title 1"/>
          <p:cNvSpPr>
            <a:spLocks noGrp="1"/>
          </p:cNvSpPr>
          <p:nvPr>
            <p:ph type="title"/>
          </p:nvPr>
        </p:nvSpPr>
        <p:spPr>
          <a:xfrm>
            <a:off x="762000" y="847727"/>
            <a:ext cx="10515600" cy="777875"/>
          </a:xfrm>
        </p:spPr>
        <p:txBody>
          <a:bodyPr/>
          <a:lstStyle/>
          <a:p>
            <a:r>
              <a:rPr lang="en-US" sz="2800" dirty="0">
                <a:latin typeface="Arial" panose="020B0604020202020204" pitchFamily="34" charset="0"/>
                <a:cs typeface="Arial" panose="020B0604020202020204" pitchFamily="34" charset="0"/>
              </a:rPr>
              <a:t>Correction of defects caused by poor-quality material</a:t>
            </a:r>
            <a:endParaRPr lang="hr-HR" sz="2800" dirty="0">
              <a:latin typeface="Arial" panose="020B0604020202020204" pitchFamily="34" charset="0"/>
              <a:cs typeface="Arial" panose="020B060402020202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26830889"/>
              </p:ext>
            </p:extLst>
          </p:nvPr>
        </p:nvGraphicFramePr>
        <p:xfrm>
          <a:off x="1231900" y="1828800"/>
          <a:ext cx="9455151" cy="4065806"/>
        </p:xfrm>
        <a:graphic>
          <a:graphicData uri="http://schemas.openxmlformats.org/drawingml/2006/table">
            <a:tbl>
              <a:tblPr firstRow="1" bandRow="1">
                <a:tableStyleId>{5C22544A-7EE6-4342-B048-85BDC9FD1C3A}</a:tableStyleId>
              </a:tblPr>
              <a:tblGrid>
                <a:gridCol w="3151717">
                  <a:extLst>
                    <a:ext uri="{9D8B030D-6E8A-4147-A177-3AD203B41FA5}">
                      <a16:colId xmlns:a16="http://schemas.microsoft.com/office/drawing/2014/main" val="4032572570"/>
                    </a:ext>
                  </a:extLst>
                </a:gridCol>
                <a:gridCol w="3151717">
                  <a:extLst>
                    <a:ext uri="{9D8B030D-6E8A-4147-A177-3AD203B41FA5}">
                      <a16:colId xmlns:a16="http://schemas.microsoft.com/office/drawing/2014/main" val="564551287"/>
                    </a:ext>
                  </a:extLst>
                </a:gridCol>
                <a:gridCol w="3151717">
                  <a:extLst>
                    <a:ext uri="{9D8B030D-6E8A-4147-A177-3AD203B41FA5}">
                      <a16:colId xmlns:a16="http://schemas.microsoft.com/office/drawing/2014/main" val="2013941260"/>
                    </a:ext>
                  </a:extLst>
                </a:gridCol>
              </a:tblGrid>
              <a:tr h="3009672">
                <a:tc>
                  <a:txBody>
                    <a:bodyPr/>
                    <a:lstStyle/>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6618611"/>
                  </a:ext>
                </a:extLst>
              </a:tr>
              <a:tr h="1056134">
                <a:tc>
                  <a:txBody>
                    <a:bodyPr/>
                    <a:lstStyle/>
                    <a:p>
                      <a:pPr algn="ctr"/>
                      <a:r>
                        <a:rPr lang="en-US" dirty="0" smtClean="0">
                          <a:latin typeface="Arial" panose="020B0604020202020204" pitchFamily="34" charset="0"/>
                          <a:cs typeface="Arial" panose="020B0604020202020204" pitchFamily="34" charset="0"/>
                        </a:rPr>
                        <a:t>needle with a rounded point</a:t>
                      </a:r>
                      <a:endParaRPr lang="hr-HR"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latin typeface="Arial" panose="020B0604020202020204" pitchFamily="34" charset="0"/>
                          <a:cs typeface="Arial" panose="020B0604020202020204" pitchFamily="34" charset="0"/>
                        </a:rPr>
                        <a:t>inserting of drawn out yarn</a:t>
                      </a:r>
                      <a:endParaRPr lang="hr-HR"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latin typeface="Arial" panose="020B0604020202020204" pitchFamily="34" charset="0"/>
                          <a:cs typeface="Arial" panose="020B0604020202020204" pitchFamily="34" charset="0"/>
                        </a:rPr>
                        <a:t>marking defects caused by poor-quality material (drawn out yarn)</a:t>
                      </a:r>
                      <a:endParaRPr lang="hr-HR"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0693177"/>
                  </a:ext>
                </a:extLst>
              </a:tr>
            </a:tbl>
          </a:graphicData>
        </a:graphic>
      </p:graphicFrame>
      <p:pic>
        <p:nvPicPr>
          <p:cNvPr id="14" name="Picture 13" descr="igla s zaobljenim vrhom"/>
          <p:cNvPicPr/>
          <p:nvPr/>
        </p:nvPicPr>
        <p:blipFill>
          <a:blip r:embed="rId5" cstate="print"/>
          <a:srcRect/>
          <a:stretch>
            <a:fillRect/>
          </a:stretch>
        </p:blipFill>
        <p:spPr bwMode="auto">
          <a:xfrm>
            <a:off x="1724025" y="1952396"/>
            <a:ext cx="2093232" cy="2726419"/>
          </a:xfrm>
          <a:prstGeom prst="rect">
            <a:avLst/>
          </a:prstGeom>
          <a:noFill/>
          <a:ln w="9525">
            <a:noFill/>
            <a:miter lim="800000"/>
            <a:headEnd/>
            <a:tailEnd/>
          </a:ln>
        </p:spPr>
      </p:pic>
      <p:pic>
        <p:nvPicPr>
          <p:cNvPr id="15" name="Picture 14" descr="umetanje niti"/>
          <p:cNvPicPr/>
          <p:nvPr/>
        </p:nvPicPr>
        <p:blipFill rotWithShape="1">
          <a:blip r:embed="rId6" cstate="print"/>
          <a:srcRect l="8264" b="2294"/>
          <a:stretch/>
        </p:blipFill>
        <p:spPr bwMode="auto">
          <a:xfrm>
            <a:off x="4838609" y="1952395"/>
            <a:ext cx="2316934" cy="2726419"/>
          </a:xfrm>
          <a:prstGeom prst="rect">
            <a:avLst/>
          </a:prstGeom>
          <a:noFill/>
          <a:ln>
            <a:noFill/>
          </a:ln>
          <a:extLst>
            <a:ext uri="{53640926-AAD7-44D8-BBD7-CCE9431645EC}">
              <a14:shadowObscured xmlns:a14="http://schemas.microsoft.com/office/drawing/2010/main"/>
            </a:ext>
          </a:extLst>
        </p:spPr>
      </p:pic>
      <p:pic>
        <p:nvPicPr>
          <p:cNvPr id="17" name="Picture 16" descr="greska pis kontrola.jpg"/>
          <p:cNvPicPr/>
          <p:nvPr/>
        </p:nvPicPr>
        <p:blipFill rotWithShape="1">
          <a:blip r:embed="rId7" cstate="print"/>
          <a:srcRect l="4131" t="9909" b="9392"/>
          <a:stretch/>
        </p:blipFill>
        <p:spPr bwMode="auto">
          <a:xfrm>
            <a:off x="8181558" y="1952395"/>
            <a:ext cx="1891349" cy="27264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8628111"/>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18</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Title 1"/>
          <p:cNvSpPr>
            <a:spLocks noGrp="1"/>
          </p:cNvSpPr>
          <p:nvPr>
            <p:ph type="title"/>
          </p:nvPr>
        </p:nvSpPr>
        <p:spPr>
          <a:xfrm>
            <a:off x="571500" y="796236"/>
            <a:ext cx="10515600" cy="1325563"/>
          </a:xfrm>
        </p:spPr>
        <p:txBody>
          <a:bodyPr/>
          <a:lstStyle/>
          <a:p>
            <a:r>
              <a:rPr lang="en-AU" sz="3600" b="1" dirty="0" smtClean="0">
                <a:latin typeface="Arial" panose="020B0604020202020204" pitchFamily="34" charset="0"/>
                <a:cs typeface="Arial" panose="020B0604020202020204" pitchFamily="34" charset="0"/>
              </a:rPr>
              <a:t>Final </a:t>
            </a:r>
            <a:r>
              <a:rPr lang="en-AU" sz="3600" b="1" dirty="0">
                <a:latin typeface="Arial" panose="020B0604020202020204" pitchFamily="34" charset="0"/>
                <a:cs typeface="Arial" panose="020B0604020202020204" pitchFamily="34" charset="0"/>
              </a:rPr>
              <a:t>inspection</a:t>
            </a:r>
            <a:endParaRPr lang="hr-HR" sz="3600" dirty="0">
              <a:latin typeface="Arial" panose="020B0604020202020204" pitchFamily="34" charset="0"/>
              <a:cs typeface="Arial" panose="020B0604020202020204" pitchFamily="34" charset="0"/>
            </a:endParaRPr>
          </a:p>
        </p:txBody>
      </p:sp>
      <p:sp>
        <p:nvSpPr>
          <p:cNvPr id="13" name="Content Placeholder 2"/>
          <p:cNvSpPr txBox="1">
            <a:spLocks/>
          </p:cNvSpPr>
          <p:nvPr/>
        </p:nvSpPr>
        <p:spPr>
          <a:xfrm>
            <a:off x="762000" y="2120884"/>
            <a:ext cx="7162800" cy="3834501"/>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The workplace of </a:t>
            </a:r>
            <a:r>
              <a:rPr lang="en-US" sz="2400" b="1" dirty="0" smtClean="0">
                <a:latin typeface="Arial" panose="020B0604020202020204" pitchFamily="34" charset="0"/>
                <a:cs typeface="Arial" panose="020B0604020202020204" pitchFamily="34" charset="0"/>
              </a:rPr>
              <a:t>final inspection</a:t>
            </a:r>
            <a:r>
              <a:rPr lang="en-US" sz="2400" dirty="0" smtClean="0">
                <a:latin typeface="Arial" panose="020B0604020202020204" pitchFamily="34" charset="0"/>
                <a:cs typeface="Arial" panose="020B0604020202020204" pitchFamily="34" charset="0"/>
              </a:rPr>
              <a:t> is located at the end of the technological process of finishing </a:t>
            </a:r>
            <a:endParaRPr lang="hr-HR"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workplace has to be equipped with two transport stands, one for clothing items which satisfy quality requirements, and the second one for clothing items which will be sent back to production process for repairing </a:t>
            </a:r>
            <a:endParaRPr lang="hr-HR"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Workplace has to be equipped with a desk and PC for printing and preparing the technical documentation</a:t>
            </a:r>
            <a:endParaRPr lang="hr-HR" sz="2400" dirty="0">
              <a:latin typeface="Arial" panose="020B0604020202020204" pitchFamily="34" charset="0"/>
              <a:cs typeface="Arial" panose="020B0604020202020204" pitchFamily="34" charset="0"/>
            </a:endParaRPr>
          </a:p>
        </p:txBody>
      </p:sp>
      <p:pic>
        <p:nvPicPr>
          <p:cNvPr id="14" name="Picture 13" descr="radno mjesto zavrsne"/>
          <p:cNvPicPr/>
          <p:nvPr/>
        </p:nvPicPr>
        <p:blipFill rotWithShape="1">
          <a:blip r:embed="rId5" cstate="print"/>
          <a:srcRect l="4104" t="23319" b="10040"/>
          <a:stretch/>
        </p:blipFill>
        <p:spPr bwMode="auto">
          <a:xfrm>
            <a:off x="8177530" y="2042871"/>
            <a:ext cx="3252470" cy="391251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3033142"/>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19</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Title 1"/>
          <p:cNvSpPr>
            <a:spLocks noGrp="1"/>
          </p:cNvSpPr>
          <p:nvPr>
            <p:ph type="title"/>
          </p:nvPr>
        </p:nvSpPr>
        <p:spPr>
          <a:xfrm>
            <a:off x="662214" y="909295"/>
            <a:ext cx="10515600" cy="858836"/>
          </a:xfrm>
        </p:spPr>
        <p:txBody>
          <a:bodyPr/>
          <a:lstStyle/>
          <a:p>
            <a:r>
              <a:rPr lang="en-US" sz="2400" dirty="0" smtClean="0">
                <a:latin typeface="Arial" panose="020B0604020202020204" pitchFamily="34" charset="0"/>
                <a:cs typeface="Arial" panose="020B0604020202020204" pitchFamily="34" charset="0"/>
              </a:rPr>
              <a:t>The workplace of </a:t>
            </a:r>
            <a:r>
              <a:rPr lang="en-US" sz="2400" b="1" dirty="0" smtClean="0">
                <a:latin typeface="Arial" panose="020B0604020202020204" pitchFamily="34" charset="0"/>
                <a:cs typeface="Arial" panose="020B0604020202020204" pitchFamily="34" charset="0"/>
              </a:rPr>
              <a:t>final inspection</a:t>
            </a:r>
            <a:endParaRPr lang="hr-HR" sz="2400" dirty="0">
              <a:latin typeface="Arial" panose="020B0604020202020204" pitchFamily="34" charset="0"/>
              <a:cs typeface="Arial" panose="020B0604020202020204" pitchFamily="34" charset="0"/>
            </a:endParaRPr>
          </a:p>
        </p:txBody>
      </p:sp>
      <p:graphicFrame>
        <p:nvGraphicFramePr>
          <p:cNvPr id="13" name="Content Placeholder 3"/>
          <p:cNvGraphicFramePr>
            <a:graphicFrameLocks/>
          </p:cNvGraphicFramePr>
          <p:nvPr>
            <p:extLst>
              <p:ext uri="{D42A27DB-BD31-4B8C-83A1-F6EECF244321}">
                <p14:modId xmlns:p14="http://schemas.microsoft.com/office/powerpoint/2010/main" val="120362613"/>
              </p:ext>
            </p:extLst>
          </p:nvPr>
        </p:nvGraphicFramePr>
        <p:xfrm>
          <a:off x="838200" y="1825625"/>
          <a:ext cx="10163628" cy="4270375"/>
        </p:xfrm>
        <a:graphic>
          <a:graphicData uri="http://schemas.openxmlformats.org/drawingml/2006/table">
            <a:tbl>
              <a:tblPr firstRow="1" bandRow="1">
                <a:tableStyleId>{5C22544A-7EE6-4342-B048-85BDC9FD1C3A}</a:tableStyleId>
              </a:tblPr>
              <a:tblGrid>
                <a:gridCol w="3387876">
                  <a:extLst>
                    <a:ext uri="{9D8B030D-6E8A-4147-A177-3AD203B41FA5}">
                      <a16:colId xmlns:a16="http://schemas.microsoft.com/office/drawing/2014/main" val="4032572570"/>
                    </a:ext>
                  </a:extLst>
                </a:gridCol>
                <a:gridCol w="3387876">
                  <a:extLst>
                    <a:ext uri="{9D8B030D-6E8A-4147-A177-3AD203B41FA5}">
                      <a16:colId xmlns:a16="http://schemas.microsoft.com/office/drawing/2014/main" val="564551287"/>
                    </a:ext>
                  </a:extLst>
                </a:gridCol>
                <a:gridCol w="3387876">
                  <a:extLst>
                    <a:ext uri="{9D8B030D-6E8A-4147-A177-3AD203B41FA5}">
                      <a16:colId xmlns:a16="http://schemas.microsoft.com/office/drawing/2014/main" val="2013941260"/>
                    </a:ext>
                  </a:extLst>
                </a:gridCol>
              </a:tblGrid>
              <a:tr h="3396946">
                <a:tc>
                  <a:txBody>
                    <a:bodyPr/>
                    <a:lstStyle/>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6618611"/>
                  </a:ext>
                </a:extLst>
              </a:tr>
              <a:tr h="873429">
                <a:tc>
                  <a:txBody>
                    <a:bodyPr/>
                    <a:lstStyle/>
                    <a:p>
                      <a:pPr algn="ctr"/>
                      <a:r>
                        <a:rPr lang="en-US" sz="1800" kern="1200" dirty="0" smtClean="0">
                          <a:solidFill>
                            <a:schemeClr val="dk1"/>
                          </a:solidFill>
                          <a:effectLst/>
                          <a:latin typeface="Arial" panose="020B0604020202020204" pitchFamily="34" charset="0"/>
                          <a:ea typeface="+mn-ea"/>
                          <a:cs typeface="Arial" panose="020B0604020202020204" pitchFamily="34" charset="0"/>
                        </a:rPr>
                        <a:t>transport stands for male's jackets with defects</a:t>
                      </a:r>
                      <a:endParaRPr lang="hr-HR"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kern="1200" dirty="0" smtClean="0">
                          <a:solidFill>
                            <a:schemeClr val="dk1"/>
                          </a:solidFill>
                          <a:effectLst/>
                          <a:latin typeface="Arial" panose="020B0604020202020204" pitchFamily="34" charset="0"/>
                          <a:ea typeface="+mn-ea"/>
                          <a:cs typeface="Arial" panose="020B0604020202020204" pitchFamily="34" charset="0"/>
                        </a:rPr>
                        <a:t>control card with marked defects</a:t>
                      </a:r>
                      <a:endParaRPr lang="hr-HR"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kern="1200" dirty="0" smtClean="0">
                          <a:solidFill>
                            <a:schemeClr val="dk1"/>
                          </a:solidFill>
                          <a:effectLst/>
                          <a:latin typeface="Arial" panose="020B0604020202020204" pitchFamily="34" charset="0"/>
                          <a:ea typeface="+mn-ea"/>
                          <a:cs typeface="Arial" panose="020B0604020202020204" pitchFamily="34" charset="0"/>
                        </a:rPr>
                        <a:t>PC (working station) for data entry</a:t>
                      </a:r>
                      <a:endParaRPr lang="hr-HR"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0693177"/>
                  </a:ext>
                </a:extLst>
              </a:tr>
            </a:tbl>
          </a:graphicData>
        </a:graphic>
      </p:graphicFrame>
      <p:pic>
        <p:nvPicPr>
          <p:cNvPr id="14" name="Picture 13" descr="stalak za neispravne komade"/>
          <p:cNvPicPr/>
          <p:nvPr/>
        </p:nvPicPr>
        <p:blipFill>
          <a:blip r:embed="rId5" cstate="print"/>
          <a:srcRect/>
          <a:stretch>
            <a:fillRect/>
          </a:stretch>
        </p:blipFill>
        <p:spPr bwMode="auto">
          <a:xfrm>
            <a:off x="1445078" y="1854337"/>
            <a:ext cx="2139043" cy="3330439"/>
          </a:xfrm>
          <a:prstGeom prst="rect">
            <a:avLst/>
          </a:prstGeom>
          <a:noFill/>
          <a:ln w="9525">
            <a:noFill/>
            <a:miter lim="800000"/>
            <a:headEnd/>
            <a:tailEnd/>
          </a:ln>
        </p:spPr>
      </p:pic>
      <p:pic>
        <p:nvPicPr>
          <p:cNvPr id="15" name="Picture 14" descr="oznacena greska zavrsna 2"/>
          <p:cNvPicPr/>
          <p:nvPr/>
        </p:nvPicPr>
        <p:blipFill>
          <a:blip r:embed="rId6" cstate="print"/>
          <a:srcRect/>
          <a:stretch>
            <a:fillRect/>
          </a:stretch>
        </p:blipFill>
        <p:spPr bwMode="auto">
          <a:xfrm>
            <a:off x="4812845" y="1841637"/>
            <a:ext cx="2305957" cy="3330439"/>
          </a:xfrm>
          <a:prstGeom prst="rect">
            <a:avLst/>
          </a:prstGeom>
          <a:noFill/>
          <a:ln w="9525">
            <a:noFill/>
            <a:miter lim="800000"/>
            <a:headEnd/>
            <a:tailEnd/>
          </a:ln>
        </p:spPr>
      </p:pic>
      <p:pic>
        <p:nvPicPr>
          <p:cNvPr id="17" name="Picture 16" descr="racunalo zavrsne kontrole"/>
          <p:cNvPicPr/>
          <p:nvPr/>
        </p:nvPicPr>
        <p:blipFill>
          <a:blip r:embed="rId7" cstate="print"/>
          <a:srcRect/>
          <a:stretch>
            <a:fillRect/>
          </a:stretch>
        </p:blipFill>
        <p:spPr bwMode="auto">
          <a:xfrm>
            <a:off x="8347526" y="1855444"/>
            <a:ext cx="2307681" cy="3330439"/>
          </a:xfrm>
          <a:prstGeom prst="rect">
            <a:avLst/>
          </a:prstGeom>
          <a:noFill/>
          <a:ln w="9525">
            <a:noFill/>
            <a:miter lim="800000"/>
            <a:headEnd/>
            <a:tailEnd/>
          </a:ln>
        </p:spPr>
      </p:pic>
    </p:spTree>
    <p:extLst>
      <p:ext uri="{BB962C8B-B14F-4D97-AF65-F5344CB8AC3E}">
        <p14:creationId xmlns:p14="http://schemas.microsoft.com/office/powerpoint/2010/main" val="3249988271"/>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2</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Title 1"/>
          <p:cNvSpPr txBox="1">
            <a:spLocks/>
          </p:cNvSpPr>
          <p:nvPr/>
        </p:nvSpPr>
        <p:spPr bwMode="auto">
          <a:xfrm>
            <a:off x="1562100" y="1305566"/>
            <a:ext cx="91440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smtClean="0">
                <a:latin typeface="Arial" panose="020B0604020202020204" pitchFamily="34" charset="0"/>
                <a:cs typeface="Arial" panose="020B0604020202020204" pitchFamily="34" charset="0"/>
              </a:rPr>
              <a:t>Quality Control in Technological Finishing Process of </a:t>
            </a:r>
            <a:r>
              <a:rPr lang="en-US" sz="3200" b="1" dirty="0" smtClean="0">
                <a:latin typeface="Arial" panose="020B0604020202020204" pitchFamily="34" charset="0"/>
                <a:cs typeface="Arial" panose="020B0604020202020204" pitchFamily="34" charset="0"/>
              </a:rPr>
              <a:t>Men</a:t>
            </a:r>
            <a:r>
              <a:rPr lang="hr-HR" sz="3200" b="1" dirty="0" smtClean="0">
                <a:latin typeface="Arial" panose="020B0604020202020204" pitchFamily="34" charset="0"/>
                <a:cs typeface="Arial" panose="020B0604020202020204" pitchFamily="34" charset="0"/>
              </a:rPr>
              <a:t>’</a:t>
            </a:r>
            <a:r>
              <a:rPr lang="en-US" sz="3200" b="1" dirty="0" smtClean="0">
                <a:latin typeface="Arial" panose="020B0604020202020204" pitchFamily="34" charset="0"/>
                <a:cs typeface="Arial" panose="020B0604020202020204" pitchFamily="34" charset="0"/>
              </a:rPr>
              <a:t>s </a:t>
            </a:r>
            <a:r>
              <a:rPr lang="en-US" sz="3200" b="1" dirty="0" smtClean="0">
                <a:latin typeface="Arial" panose="020B0604020202020204" pitchFamily="34" charset="0"/>
                <a:cs typeface="Arial" panose="020B0604020202020204" pitchFamily="34" charset="0"/>
              </a:rPr>
              <a:t>Jacket</a:t>
            </a:r>
            <a:endParaRPr lang="hr-HR" sz="3200" dirty="0">
              <a:latin typeface="Arial" panose="020B0604020202020204" pitchFamily="34" charset="0"/>
              <a:cs typeface="Arial" panose="020B0604020202020204" pitchFamily="34" charset="0"/>
            </a:endParaRPr>
          </a:p>
        </p:txBody>
      </p:sp>
      <p:sp>
        <p:nvSpPr>
          <p:cNvPr id="13" name="Subtitle 2"/>
          <p:cNvSpPr txBox="1">
            <a:spLocks/>
          </p:cNvSpPr>
          <p:nvPr/>
        </p:nvSpPr>
        <p:spPr>
          <a:xfrm>
            <a:off x="3637403" y="3511311"/>
            <a:ext cx="5277997" cy="1016477"/>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400" dirty="0" smtClean="0">
                <a:latin typeface="Arial" panose="020B0604020202020204" pitchFamily="34" charset="0"/>
                <a:cs typeface="Arial" panose="020B0604020202020204" pitchFamily="34" charset="0"/>
              </a:rPr>
              <a:t>Example of quality control</a:t>
            </a:r>
            <a:endParaRPr lang="en-GB" sz="2400" dirty="0">
              <a:latin typeface="Arial" panose="020B0604020202020204" pitchFamily="34" charset="0"/>
              <a:cs typeface="Arial" panose="020B0604020202020204" pitchFamily="34" charset="0"/>
            </a:endParaRPr>
          </a:p>
        </p:txBody>
      </p:sp>
      <p:sp>
        <p:nvSpPr>
          <p:cNvPr id="3" name="Rectangle 2"/>
          <p:cNvSpPr/>
          <p:nvPr/>
        </p:nvSpPr>
        <p:spPr>
          <a:xfrm>
            <a:off x="3228089" y="4602217"/>
            <a:ext cx="6096000" cy="1077218"/>
          </a:xfrm>
          <a:prstGeom prst="rect">
            <a:avLst/>
          </a:prstGeom>
        </p:spPr>
        <p:txBody>
          <a:bodyPr>
            <a:spAutoFit/>
          </a:bodyPr>
          <a:lstStyle/>
          <a:p>
            <a:pPr algn="ctr">
              <a:spcBef>
                <a:spcPts val="1200"/>
              </a:spcBef>
              <a:defRPr/>
            </a:pPr>
            <a:r>
              <a:rPr lang="hr-HR" dirty="0">
                <a:cs typeface="Arial" panose="020B0604020202020204" pitchFamily="34" charset="0"/>
              </a:rPr>
              <a:t>Partner: P4 – University </a:t>
            </a:r>
            <a:r>
              <a:rPr lang="hr-HR" dirty="0" err="1">
                <a:cs typeface="Arial" panose="020B0604020202020204" pitchFamily="34" charset="0"/>
              </a:rPr>
              <a:t>of</a:t>
            </a:r>
            <a:r>
              <a:rPr lang="hr-HR" dirty="0">
                <a:cs typeface="Arial" panose="020B0604020202020204" pitchFamily="34" charset="0"/>
              </a:rPr>
              <a:t> Zagreb </a:t>
            </a:r>
            <a:r>
              <a:rPr lang="hr-HR" dirty="0" err="1">
                <a:cs typeface="Arial" panose="020B0604020202020204" pitchFamily="34" charset="0"/>
              </a:rPr>
              <a:t>Faculty</a:t>
            </a:r>
            <a:r>
              <a:rPr lang="hr-HR" dirty="0">
                <a:cs typeface="Arial" panose="020B0604020202020204" pitchFamily="34" charset="0"/>
              </a:rPr>
              <a:t> </a:t>
            </a:r>
            <a:r>
              <a:rPr lang="hr-HR" dirty="0" err="1">
                <a:cs typeface="Arial" panose="020B0604020202020204" pitchFamily="34" charset="0"/>
              </a:rPr>
              <a:t>of</a:t>
            </a:r>
            <a:r>
              <a:rPr lang="hr-HR" dirty="0">
                <a:cs typeface="Arial" panose="020B0604020202020204" pitchFamily="34" charset="0"/>
              </a:rPr>
              <a:t> </a:t>
            </a:r>
            <a:r>
              <a:rPr lang="hr-HR" dirty="0" err="1">
                <a:cs typeface="Arial" panose="020B0604020202020204" pitchFamily="34" charset="0"/>
              </a:rPr>
              <a:t>Textile</a:t>
            </a:r>
            <a:r>
              <a:rPr lang="hr-HR" dirty="0">
                <a:cs typeface="Arial" panose="020B0604020202020204" pitchFamily="34" charset="0"/>
              </a:rPr>
              <a:t> Technology</a:t>
            </a:r>
          </a:p>
          <a:p>
            <a:pPr algn="ctr">
              <a:spcBef>
                <a:spcPts val="1200"/>
              </a:spcBef>
              <a:defRPr/>
            </a:pPr>
            <a:r>
              <a:rPr lang="hr-HR" dirty="0" err="1">
                <a:cs typeface="Arial" panose="020B0604020202020204" pitchFamily="34" charset="0"/>
              </a:rPr>
              <a:t>Assoc</a:t>
            </a:r>
            <a:r>
              <a:rPr lang="hr-HR" dirty="0">
                <a:cs typeface="Arial" panose="020B0604020202020204" pitchFamily="34" charset="0"/>
              </a:rPr>
              <a:t>. Prof. Anica Hursa Šajatović, </a:t>
            </a:r>
            <a:r>
              <a:rPr lang="hr-HR" dirty="0" err="1">
                <a:cs typeface="Arial" panose="020B0604020202020204" pitchFamily="34" charset="0"/>
              </a:rPr>
              <a:t>Ph.D</a:t>
            </a:r>
            <a:r>
              <a:rPr lang="hr-HR" dirty="0">
                <a:cs typeface="Arial" panose="020B0604020202020204" pitchFamily="34" charset="0"/>
              </a:rPr>
              <a:t>. </a:t>
            </a:r>
          </a:p>
        </p:txBody>
      </p:sp>
    </p:spTree>
    <p:extLst>
      <p:ext uri="{BB962C8B-B14F-4D97-AF65-F5344CB8AC3E}">
        <p14:creationId xmlns:p14="http://schemas.microsoft.com/office/powerpoint/2010/main" val="3977117971"/>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20</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3" name="Content Placeholder 2"/>
          <p:cNvSpPr txBox="1">
            <a:spLocks/>
          </p:cNvSpPr>
          <p:nvPr/>
        </p:nvSpPr>
        <p:spPr>
          <a:xfrm>
            <a:off x="762000" y="1845129"/>
            <a:ext cx="10081511" cy="335280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The bar code on manufacturer label sewn inside the pocket of men’s jacket is scanned and first class quality is confirmed on clothing items without defects. </a:t>
            </a:r>
            <a:endParaRPr lang="hr-HR"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Classified </a:t>
            </a:r>
            <a:r>
              <a:rPr lang="en-US" sz="2400" dirty="0">
                <a:latin typeface="Arial" panose="020B0604020202020204" pitchFamily="34" charset="0"/>
                <a:cs typeface="Arial" panose="020B0604020202020204" pitchFamily="34" charset="0"/>
              </a:rPr>
              <a:t>clothing items are sent to packaging and transported to storage. </a:t>
            </a:r>
          </a:p>
          <a:p>
            <a:r>
              <a:rPr lang="en-US" sz="2400" dirty="0">
                <a:latin typeface="Arial" panose="020B0604020202020204" pitchFamily="34" charset="0"/>
                <a:cs typeface="Arial" panose="020B0604020202020204" pitchFamily="34" charset="0"/>
              </a:rPr>
              <a:t>When classifying the types of defects on man’s jacket, the worker in final inspection can put one or more </a:t>
            </a:r>
            <a:r>
              <a:rPr lang="en-US" sz="2400" dirty="0" err="1">
                <a:latin typeface="Arial" panose="020B0604020202020204" pitchFamily="34" charset="0"/>
                <a:cs typeface="Arial" panose="020B0604020202020204" pitchFamily="34" charset="0"/>
              </a:rPr>
              <a:t>coloured</a:t>
            </a:r>
            <a:r>
              <a:rPr lang="en-US" sz="2400" dirty="0">
                <a:latin typeface="Arial" panose="020B0604020202020204" pitchFamily="34" charset="0"/>
                <a:cs typeface="Arial" panose="020B0604020202020204" pitchFamily="34" charset="0"/>
              </a:rPr>
              <a:t> control cards.</a:t>
            </a:r>
          </a:p>
        </p:txBody>
      </p:sp>
    </p:spTree>
    <p:extLst>
      <p:ext uri="{BB962C8B-B14F-4D97-AF65-F5344CB8AC3E}">
        <p14:creationId xmlns:p14="http://schemas.microsoft.com/office/powerpoint/2010/main" val="281861885"/>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21</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Title 1"/>
          <p:cNvSpPr>
            <a:spLocks noGrp="1"/>
          </p:cNvSpPr>
          <p:nvPr>
            <p:ph type="title"/>
          </p:nvPr>
        </p:nvSpPr>
        <p:spPr>
          <a:xfrm>
            <a:off x="738889" y="1090388"/>
            <a:ext cx="10515600" cy="632725"/>
          </a:xfrm>
        </p:spPr>
        <p:txBody>
          <a:bodyPr/>
          <a:lstStyle/>
          <a:p>
            <a:r>
              <a:rPr lang="en-US" sz="3600" b="1" dirty="0" smtClean="0">
                <a:latin typeface="Arial" panose="020B0604020202020204" pitchFamily="34" charset="0"/>
                <a:cs typeface="Arial" panose="020B0604020202020204" pitchFamily="34" charset="0"/>
              </a:rPr>
              <a:t>Audit </a:t>
            </a:r>
            <a:r>
              <a:rPr lang="en-US" sz="3600" b="1" dirty="0">
                <a:latin typeface="Arial" panose="020B0604020202020204" pitchFamily="34" charset="0"/>
                <a:cs typeface="Arial" panose="020B0604020202020204" pitchFamily="34" charset="0"/>
              </a:rPr>
              <a:t>control - random selection method </a:t>
            </a:r>
            <a:endParaRPr lang="hr-HR" sz="3600" dirty="0">
              <a:latin typeface="Arial" panose="020B0604020202020204" pitchFamily="34" charset="0"/>
              <a:cs typeface="Arial" panose="020B0604020202020204" pitchFamily="34" charset="0"/>
            </a:endParaRPr>
          </a:p>
        </p:txBody>
      </p:sp>
      <p:sp>
        <p:nvSpPr>
          <p:cNvPr id="13" name="Content Placeholder 2"/>
          <p:cNvSpPr txBox="1">
            <a:spLocks/>
          </p:cNvSpPr>
          <p:nvPr/>
        </p:nvSpPr>
        <p:spPr>
          <a:xfrm>
            <a:off x="819604" y="2110514"/>
            <a:ext cx="5029200" cy="3519894"/>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On men’s jacket, audit control is performed on clothing size </a:t>
            </a:r>
            <a:r>
              <a:rPr lang="en-US" sz="2400" dirty="0" smtClean="0">
                <a:latin typeface="Arial" panose="020B0604020202020204" pitchFamily="34" charset="0"/>
                <a:cs typeface="Arial" panose="020B0604020202020204" pitchFamily="34" charset="0"/>
              </a:rPr>
              <a:t>48</a:t>
            </a:r>
            <a:endParaRPr lang="hr-HR"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Worker in the final inspection periodically select a certain amount of men’s jackets using random sampling method and perform a detailed control of length and circumference of clothing on these samples</a:t>
            </a:r>
            <a:endParaRPr lang="hr-HR" sz="2400" dirty="0">
              <a:latin typeface="Arial" panose="020B0604020202020204" pitchFamily="34" charset="0"/>
              <a:cs typeface="Arial" panose="020B0604020202020204" pitchFamily="34" charset="0"/>
            </a:endParaRPr>
          </a:p>
        </p:txBody>
      </p:sp>
      <p:pic>
        <p:nvPicPr>
          <p:cNvPr id="14" name="Picture 13" descr="audit controla3"/>
          <p:cNvPicPr/>
          <p:nvPr/>
        </p:nvPicPr>
        <p:blipFill>
          <a:blip r:embed="rId5" cstate="print"/>
          <a:srcRect/>
          <a:stretch>
            <a:fillRect/>
          </a:stretch>
        </p:blipFill>
        <p:spPr bwMode="auto">
          <a:xfrm>
            <a:off x="6199889" y="2034711"/>
            <a:ext cx="2185579" cy="3579586"/>
          </a:xfrm>
          <a:prstGeom prst="rect">
            <a:avLst/>
          </a:prstGeom>
          <a:noFill/>
          <a:ln w="9525">
            <a:noFill/>
            <a:miter lim="800000"/>
            <a:headEnd/>
            <a:tailEnd/>
          </a:ln>
        </p:spPr>
      </p:pic>
      <p:pic>
        <p:nvPicPr>
          <p:cNvPr id="15" name="Picture 14" descr="audit kontrola 3"/>
          <p:cNvPicPr/>
          <p:nvPr/>
        </p:nvPicPr>
        <p:blipFill>
          <a:blip r:embed="rId6" cstate="print"/>
          <a:srcRect/>
          <a:stretch>
            <a:fillRect/>
          </a:stretch>
        </p:blipFill>
        <p:spPr bwMode="auto">
          <a:xfrm>
            <a:off x="9244532" y="2008404"/>
            <a:ext cx="2009957" cy="3579586"/>
          </a:xfrm>
          <a:prstGeom prst="rect">
            <a:avLst/>
          </a:prstGeom>
          <a:noFill/>
          <a:ln w="9525">
            <a:noFill/>
            <a:miter lim="800000"/>
            <a:headEnd/>
            <a:tailEnd/>
          </a:ln>
        </p:spPr>
      </p:pic>
      <p:sp>
        <p:nvSpPr>
          <p:cNvPr id="17" name="TextBox 16"/>
          <p:cNvSpPr txBox="1"/>
          <p:nvPr/>
        </p:nvSpPr>
        <p:spPr>
          <a:xfrm>
            <a:off x="6134101" y="5695940"/>
            <a:ext cx="5600700" cy="338554"/>
          </a:xfrm>
          <a:prstGeom prst="rect">
            <a:avLst/>
          </a:prstGeom>
          <a:noFill/>
        </p:spPr>
        <p:txBody>
          <a:bodyPr wrap="square" rtlCol="0">
            <a:spAutoFit/>
          </a:bodyPr>
          <a:lstStyle/>
          <a:p>
            <a:r>
              <a:rPr lang="hr-HR" sz="1600" dirty="0"/>
              <a:t>M</a:t>
            </a:r>
            <a:r>
              <a:rPr lang="en-US" sz="1600" dirty="0" err="1" smtClean="0"/>
              <a:t>easurement</a:t>
            </a:r>
            <a:r>
              <a:rPr lang="en-US" sz="1600" dirty="0" smtClean="0"/>
              <a:t> of length</a:t>
            </a:r>
            <a:r>
              <a:rPr lang="hr-HR" sz="1600" dirty="0" smtClean="0"/>
              <a:t> </a:t>
            </a:r>
            <a:r>
              <a:rPr lang="en-US" sz="1600" dirty="0" smtClean="0"/>
              <a:t> </a:t>
            </a:r>
            <a:r>
              <a:rPr lang="hr-HR" sz="1600" dirty="0"/>
              <a:t> </a:t>
            </a:r>
            <a:r>
              <a:rPr lang="hr-HR" sz="1600" dirty="0" smtClean="0"/>
              <a:t>     M</a:t>
            </a:r>
            <a:r>
              <a:rPr lang="en-US" sz="1600" dirty="0" err="1" smtClean="0"/>
              <a:t>easurement</a:t>
            </a:r>
            <a:r>
              <a:rPr lang="en-US" sz="1600" dirty="0" smtClean="0"/>
              <a:t> of sleeve length</a:t>
            </a:r>
            <a:endParaRPr lang="hr-HR" sz="1600" dirty="0"/>
          </a:p>
        </p:txBody>
      </p:sp>
    </p:spTree>
    <p:extLst>
      <p:ext uri="{BB962C8B-B14F-4D97-AF65-F5344CB8AC3E}">
        <p14:creationId xmlns:p14="http://schemas.microsoft.com/office/powerpoint/2010/main" val="1791457778"/>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22</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Title 1"/>
          <p:cNvSpPr>
            <a:spLocks noGrp="1"/>
          </p:cNvSpPr>
          <p:nvPr>
            <p:ph type="title"/>
          </p:nvPr>
        </p:nvSpPr>
        <p:spPr>
          <a:xfrm>
            <a:off x="555171" y="875290"/>
            <a:ext cx="10515600" cy="959634"/>
          </a:xfrm>
        </p:spPr>
        <p:txBody>
          <a:bodyPr/>
          <a:lstStyle/>
          <a:p>
            <a:r>
              <a:rPr lang="en-AU" sz="3600" b="1" dirty="0" smtClean="0">
                <a:latin typeface="Arial" panose="020B0604020202020204" pitchFamily="34" charset="0"/>
                <a:cs typeface="Arial" panose="020B0604020202020204" pitchFamily="34" charset="0"/>
              </a:rPr>
              <a:t>Fitting </a:t>
            </a:r>
            <a:r>
              <a:rPr lang="en-AU" sz="3600" b="1" dirty="0">
                <a:latin typeface="Arial" panose="020B0604020202020204" pitchFamily="34" charset="0"/>
                <a:cs typeface="Arial" panose="020B0604020202020204" pitchFamily="34" charset="0"/>
              </a:rPr>
              <a:t>quality control</a:t>
            </a:r>
            <a:endParaRPr lang="hr-HR" sz="3600" dirty="0">
              <a:latin typeface="Arial" panose="020B0604020202020204" pitchFamily="34" charset="0"/>
              <a:cs typeface="Arial" panose="020B0604020202020204" pitchFamily="34" charset="0"/>
            </a:endParaRPr>
          </a:p>
        </p:txBody>
      </p:sp>
      <p:sp>
        <p:nvSpPr>
          <p:cNvPr id="13" name="Content Placeholder 2"/>
          <p:cNvSpPr txBox="1">
            <a:spLocks/>
          </p:cNvSpPr>
          <p:nvPr/>
        </p:nvSpPr>
        <p:spPr>
          <a:xfrm>
            <a:off x="838200" y="1825625"/>
            <a:ext cx="7924800" cy="1019175"/>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men's jacket is put on a dress form (dummy) and the fit of jacket is evaluated in all segments</a:t>
            </a:r>
            <a:endParaRPr lang="hr-HR" sz="2400" dirty="0">
              <a:latin typeface="Arial" panose="020B0604020202020204" pitchFamily="34" charset="0"/>
              <a:cs typeface="Arial" panose="020B0604020202020204" pitchFamily="34" charset="0"/>
            </a:endParaRPr>
          </a:p>
        </p:txBody>
      </p:sp>
      <p:pic>
        <p:nvPicPr>
          <p:cNvPr id="14" name="Picture 13" descr="pass forma"/>
          <p:cNvPicPr/>
          <p:nvPr/>
        </p:nvPicPr>
        <p:blipFill rotWithShape="1">
          <a:blip r:embed="rId5" cstate="print"/>
          <a:srcRect l="5049" t="22108" r="11910"/>
          <a:stretch/>
        </p:blipFill>
        <p:spPr bwMode="auto">
          <a:xfrm>
            <a:off x="8763000" y="1348695"/>
            <a:ext cx="2819400" cy="4594905"/>
          </a:xfrm>
          <a:prstGeom prst="rect">
            <a:avLst/>
          </a:prstGeom>
          <a:noFill/>
          <a:ln>
            <a:noFill/>
          </a:ln>
          <a:extLst>
            <a:ext uri="{53640926-AAD7-44D8-BBD7-CCE9431645EC}">
              <a14:shadowObscured xmlns:a14="http://schemas.microsoft.com/office/drawing/2010/main"/>
            </a:ext>
          </a:extLst>
        </p:spPr>
      </p:pic>
      <p:pic>
        <p:nvPicPr>
          <p:cNvPr id="15" name="Picture 14" descr="pass forma segmenti"/>
          <p:cNvPicPr/>
          <p:nvPr/>
        </p:nvPicPr>
        <p:blipFill rotWithShape="1">
          <a:blip r:embed="rId6" cstate="print"/>
          <a:srcRect l="1695" t="2648" r="1695"/>
          <a:stretch/>
        </p:blipFill>
        <p:spPr bwMode="auto">
          <a:xfrm>
            <a:off x="1678689" y="2764155"/>
            <a:ext cx="5715000" cy="2971395"/>
          </a:xfrm>
          <a:prstGeom prst="rect">
            <a:avLst/>
          </a:prstGeom>
          <a:noFill/>
          <a:ln>
            <a:noFill/>
          </a:ln>
          <a:extLst>
            <a:ext uri="{53640926-AAD7-44D8-BBD7-CCE9431645EC}">
              <a14:shadowObscured xmlns:a14="http://schemas.microsoft.com/office/drawing/2010/main"/>
            </a:ext>
          </a:extLst>
        </p:spPr>
      </p:pic>
      <p:sp>
        <p:nvSpPr>
          <p:cNvPr id="17" name="TextBox 16"/>
          <p:cNvSpPr txBox="1"/>
          <p:nvPr/>
        </p:nvSpPr>
        <p:spPr>
          <a:xfrm>
            <a:off x="1989818" y="5807309"/>
            <a:ext cx="6633029" cy="369332"/>
          </a:xfrm>
          <a:prstGeom prst="rect">
            <a:avLst/>
          </a:prstGeom>
          <a:noFill/>
        </p:spPr>
        <p:txBody>
          <a:bodyPr wrap="square" rtlCol="0">
            <a:spAutoFit/>
          </a:bodyPr>
          <a:lstStyle/>
          <a:p>
            <a:r>
              <a:rPr lang="hr-HR" dirty="0" smtClean="0"/>
              <a:t>M</a:t>
            </a:r>
            <a:r>
              <a:rPr lang="en-US" dirty="0" err="1" smtClean="0"/>
              <a:t>en's</a:t>
            </a:r>
            <a:r>
              <a:rPr lang="en-US" dirty="0" smtClean="0"/>
              <a:t> </a:t>
            </a:r>
            <a:r>
              <a:rPr lang="en-US" dirty="0"/>
              <a:t>jacket segments for fitting quality </a:t>
            </a:r>
            <a:r>
              <a:rPr lang="en-US" dirty="0" smtClean="0"/>
              <a:t>control</a:t>
            </a:r>
            <a:endParaRPr lang="hr-HR" dirty="0"/>
          </a:p>
        </p:txBody>
      </p:sp>
    </p:spTree>
    <p:extLst>
      <p:ext uri="{BB962C8B-B14F-4D97-AF65-F5344CB8AC3E}">
        <p14:creationId xmlns:p14="http://schemas.microsoft.com/office/powerpoint/2010/main" val="3219947595"/>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23</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3" name="Content Placeholder 2"/>
          <p:cNvSpPr txBox="1">
            <a:spLocks/>
          </p:cNvSpPr>
          <p:nvPr/>
        </p:nvSpPr>
        <p:spPr>
          <a:xfrm>
            <a:off x="778329" y="1447800"/>
            <a:ext cx="10591800" cy="1527175"/>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The interface of a computer program for monitoring, collecting and processing data of fitting quality </a:t>
            </a:r>
            <a:r>
              <a:rPr lang="en-US" sz="2400" dirty="0" smtClean="0">
                <a:latin typeface="Arial" panose="020B0604020202020204" pitchFamily="34" charset="0"/>
                <a:cs typeface="Arial" panose="020B0604020202020204" pitchFamily="34" charset="0"/>
              </a:rPr>
              <a:t>control. </a:t>
            </a:r>
            <a:r>
              <a:rPr lang="en-US" sz="2400" dirty="0">
                <a:latin typeface="Arial" panose="020B0604020202020204" pitchFamily="34" charset="0"/>
                <a:cs typeface="Arial" panose="020B0604020202020204" pitchFamily="34" charset="0"/>
              </a:rPr>
              <a:t>Processed and </a:t>
            </a:r>
            <a:r>
              <a:rPr lang="en-US" sz="2400" dirty="0" err="1">
                <a:latin typeface="Arial" panose="020B0604020202020204" pitchFamily="34" charset="0"/>
                <a:cs typeface="Arial" panose="020B0604020202020204" pitchFamily="34" charset="0"/>
              </a:rPr>
              <a:t>analysed</a:t>
            </a:r>
            <a:r>
              <a:rPr lang="en-US" sz="2400" dirty="0">
                <a:latin typeface="Arial" panose="020B0604020202020204" pitchFamily="34" charset="0"/>
                <a:cs typeface="Arial" panose="020B0604020202020204" pitchFamily="34" charset="0"/>
              </a:rPr>
              <a:t> data of quality are forwarded to the buyer or client.</a:t>
            </a:r>
            <a:endParaRPr lang="hr-HR" sz="2400" dirty="0">
              <a:latin typeface="Arial" panose="020B0604020202020204" pitchFamily="34" charset="0"/>
              <a:cs typeface="Arial" panose="020B0604020202020204" pitchFamily="34" charset="0"/>
            </a:endParaRPr>
          </a:p>
        </p:txBody>
      </p:sp>
      <p:sp>
        <p:nvSpPr>
          <p:cNvPr id="17" name="TextBox 16"/>
          <p:cNvSpPr txBox="1"/>
          <p:nvPr/>
        </p:nvSpPr>
        <p:spPr>
          <a:xfrm>
            <a:off x="3505200" y="5807309"/>
            <a:ext cx="6633029" cy="369332"/>
          </a:xfrm>
          <a:prstGeom prst="rect">
            <a:avLst/>
          </a:prstGeom>
          <a:noFill/>
        </p:spPr>
        <p:txBody>
          <a:bodyPr wrap="square" rtlCol="0">
            <a:spAutoFit/>
          </a:bodyPr>
          <a:lstStyle/>
          <a:p>
            <a:r>
              <a:rPr lang="en-GB" dirty="0"/>
              <a:t>PC software for monitoring of quality control</a:t>
            </a:r>
            <a:endParaRPr lang="hr-HR" dirty="0"/>
          </a:p>
        </p:txBody>
      </p:sp>
      <p:pic>
        <p:nvPicPr>
          <p:cNvPr id="18" name="Picture 17" descr="ocjena audit kontrole"/>
          <p:cNvPicPr/>
          <p:nvPr/>
        </p:nvPicPr>
        <p:blipFill>
          <a:blip r:embed="rId5" cstate="print"/>
          <a:srcRect/>
          <a:stretch>
            <a:fillRect/>
          </a:stretch>
        </p:blipFill>
        <p:spPr bwMode="auto">
          <a:xfrm>
            <a:off x="3234985" y="2766770"/>
            <a:ext cx="5678488" cy="2807653"/>
          </a:xfrm>
          <a:prstGeom prst="rect">
            <a:avLst/>
          </a:prstGeom>
          <a:noFill/>
          <a:ln w="9525">
            <a:noFill/>
            <a:miter lim="800000"/>
            <a:headEnd/>
            <a:tailEnd/>
          </a:ln>
        </p:spPr>
      </p:pic>
    </p:spTree>
    <p:extLst>
      <p:ext uri="{BB962C8B-B14F-4D97-AF65-F5344CB8AC3E}">
        <p14:creationId xmlns:p14="http://schemas.microsoft.com/office/powerpoint/2010/main" val="1256130914"/>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24</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Title 1"/>
          <p:cNvSpPr>
            <a:spLocks noGrp="1"/>
          </p:cNvSpPr>
          <p:nvPr>
            <p:ph type="title"/>
          </p:nvPr>
        </p:nvSpPr>
        <p:spPr>
          <a:xfrm>
            <a:off x="738889" y="1090388"/>
            <a:ext cx="10515600" cy="632725"/>
          </a:xfrm>
        </p:spPr>
        <p:txBody>
          <a:bodyPr/>
          <a:lstStyle/>
          <a:p>
            <a:r>
              <a:rPr lang="en-GB" b="1" dirty="0">
                <a:latin typeface="Arial" panose="020B0604020202020204" pitchFamily="34" charset="0"/>
                <a:cs typeface="Arial" panose="020B0604020202020204" pitchFamily="34" charset="0"/>
              </a:rPr>
              <a:t>Control cards </a:t>
            </a:r>
            <a:endParaRPr lang="hr-HR" sz="3600" b="1" dirty="0">
              <a:latin typeface="Arial" panose="020B0604020202020204" pitchFamily="34" charset="0"/>
              <a:cs typeface="Arial" panose="020B0604020202020204" pitchFamily="34" charset="0"/>
            </a:endParaRPr>
          </a:p>
        </p:txBody>
      </p:sp>
      <p:sp>
        <p:nvSpPr>
          <p:cNvPr id="13" name="Content Placeholder 2"/>
          <p:cNvSpPr txBox="1">
            <a:spLocks/>
          </p:cNvSpPr>
          <p:nvPr/>
        </p:nvSpPr>
        <p:spPr>
          <a:xfrm>
            <a:off x="819604" y="2027913"/>
            <a:ext cx="10434885" cy="2315487"/>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Workplaces in quality control during production and final inspection have the obligation to mark defects using different </a:t>
            </a:r>
            <a:r>
              <a:rPr lang="en-US" sz="2400" dirty="0" err="1">
                <a:latin typeface="Arial" panose="020B0604020202020204" pitchFamily="34" charset="0"/>
                <a:cs typeface="Arial" panose="020B0604020202020204" pitchFamily="34" charset="0"/>
              </a:rPr>
              <a:t>colour</a:t>
            </a:r>
            <a:r>
              <a:rPr lang="en-US" sz="2400" dirty="0">
                <a:latin typeface="Arial" panose="020B0604020202020204" pitchFamily="34" charset="0"/>
                <a:cs typeface="Arial" panose="020B0604020202020204" pitchFamily="34" charset="0"/>
              </a:rPr>
              <a:t> control cards depending on the type of defects. </a:t>
            </a:r>
            <a:endParaRPr lang="hr-HR" sz="2400" dirty="0" smtClean="0">
              <a:latin typeface="Arial" panose="020B0604020202020204" pitchFamily="34" charset="0"/>
              <a:cs typeface="Arial" panose="020B0604020202020204" pitchFamily="34" charset="0"/>
            </a:endParaRPr>
          </a:p>
          <a:p>
            <a:pPr marL="0" indent="0">
              <a:buNone/>
            </a:pPr>
            <a:endParaRPr lang="hr-HR" sz="2400" dirty="0">
              <a:latin typeface="Arial" panose="020B0604020202020204" pitchFamily="34" charset="0"/>
              <a:cs typeface="Arial" panose="020B0604020202020204" pitchFamily="34" charset="0"/>
            </a:endParaRPr>
          </a:p>
        </p:txBody>
      </p:sp>
      <p:pic>
        <p:nvPicPr>
          <p:cNvPr id="18" name="Picture 17" descr="zuta prednja.jpg"/>
          <p:cNvPicPr/>
          <p:nvPr/>
        </p:nvPicPr>
        <p:blipFill>
          <a:blip r:embed="rId5" cstate="print"/>
          <a:stretch>
            <a:fillRect/>
          </a:stretch>
        </p:blipFill>
        <p:spPr>
          <a:xfrm>
            <a:off x="1831975" y="3292475"/>
            <a:ext cx="3654425" cy="2651125"/>
          </a:xfrm>
          <a:prstGeom prst="rect">
            <a:avLst/>
          </a:prstGeom>
        </p:spPr>
      </p:pic>
      <p:pic>
        <p:nvPicPr>
          <p:cNvPr id="19" name="Picture 18" descr="zuta straznja.jpg"/>
          <p:cNvPicPr/>
          <p:nvPr/>
        </p:nvPicPr>
        <p:blipFill>
          <a:blip r:embed="rId6" cstate="print"/>
          <a:stretch>
            <a:fillRect/>
          </a:stretch>
        </p:blipFill>
        <p:spPr>
          <a:xfrm>
            <a:off x="6699600" y="3292474"/>
            <a:ext cx="3435000" cy="2651125"/>
          </a:xfrm>
          <a:prstGeom prst="rect">
            <a:avLst/>
          </a:prstGeom>
        </p:spPr>
      </p:pic>
    </p:spTree>
    <p:extLst>
      <p:ext uri="{BB962C8B-B14F-4D97-AF65-F5344CB8AC3E}">
        <p14:creationId xmlns:p14="http://schemas.microsoft.com/office/powerpoint/2010/main" val="377576851"/>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25</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3" name="Content Placeholder 2"/>
          <p:cNvSpPr txBox="1">
            <a:spLocks/>
          </p:cNvSpPr>
          <p:nvPr/>
        </p:nvSpPr>
        <p:spPr>
          <a:xfrm>
            <a:off x="819604" y="1143000"/>
            <a:ext cx="10434885" cy="533400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cards and types of defects are classified as follows</a:t>
            </a:r>
            <a:r>
              <a:rPr lang="en-US" sz="2400" dirty="0" smtClean="0">
                <a:latin typeface="Arial" panose="020B0604020202020204" pitchFamily="34" charset="0"/>
                <a:cs typeface="Arial" panose="020B0604020202020204" pitchFamily="34" charset="0"/>
              </a:rPr>
              <a:t>:</a:t>
            </a:r>
            <a:endParaRPr lang="hr-HR" sz="2400" dirty="0" smtClean="0">
              <a:latin typeface="Arial" panose="020B0604020202020204" pitchFamily="34" charset="0"/>
              <a:cs typeface="Arial" panose="020B0604020202020204" pitchFamily="34" charset="0"/>
            </a:endParaRPr>
          </a:p>
          <a:p>
            <a:pPr lvl="1"/>
            <a:r>
              <a:rPr lang="en-US" sz="2000" i="1" dirty="0" smtClean="0">
                <a:latin typeface="Arial" panose="020B0604020202020204" pitchFamily="34" charset="0"/>
                <a:cs typeface="Arial" panose="020B0604020202020204" pitchFamily="34" charset="0"/>
              </a:rPr>
              <a:t>WHITE</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defects made in sewing room (front parts, pocket edges, pockets, front darts)</a:t>
            </a:r>
          </a:p>
          <a:p>
            <a:pPr lvl="1"/>
            <a:r>
              <a:rPr lang="en-US" sz="2000" i="1" dirty="0" smtClean="0">
                <a:latin typeface="Arial" panose="020B0604020202020204" pitchFamily="34" charset="0"/>
                <a:cs typeface="Arial" panose="020B0604020202020204" pitchFamily="34" charset="0"/>
              </a:rPr>
              <a:t>ORANGE</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defects made in sewing room (inner part – lining and inset labels)</a:t>
            </a:r>
          </a:p>
          <a:p>
            <a:pPr lvl="1"/>
            <a:r>
              <a:rPr lang="en-US" sz="2000" i="1" dirty="0" smtClean="0">
                <a:latin typeface="Arial" panose="020B0604020202020204" pitchFamily="34" charset="0"/>
                <a:cs typeface="Arial" panose="020B0604020202020204" pitchFamily="34" charset="0"/>
              </a:rPr>
              <a:t>YELLOW</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defects made in sewing room (decorative hand stitching, decorative stitching, seams, vent, pattern, piped seam, bottom part of the collar, length of the jacket, length hem of the jacket</a:t>
            </a:r>
            <a:r>
              <a:rPr lang="en-US" sz="2000" dirty="0" smtClean="0">
                <a:latin typeface="Arial" panose="020B0604020202020204" pitchFamily="34" charset="0"/>
                <a:cs typeface="Arial" panose="020B0604020202020204" pitchFamily="34" charset="0"/>
              </a:rPr>
              <a:t>)</a:t>
            </a:r>
            <a:endParaRPr lang="hr-HR" sz="2000" dirty="0" smtClean="0">
              <a:latin typeface="Arial" panose="020B0604020202020204" pitchFamily="34" charset="0"/>
              <a:cs typeface="Arial" panose="020B0604020202020204" pitchFamily="34" charset="0"/>
            </a:endParaRPr>
          </a:p>
          <a:p>
            <a:pPr lvl="1"/>
            <a:r>
              <a:rPr lang="en-US" sz="2000" i="1" dirty="0" smtClean="0">
                <a:latin typeface="Arial" panose="020B0604020202020204" pitchFamily="34" charset="0"/>
                <a:cs typeface="Arial" panose="020B0604020202020204" pitchFamily="34" charset="0"/>
              </a:rPr>
              <a:t>BLUE</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defects made in sewing room (sewing of sleeves – inner part)</a:t>
            </a:r>
          </a:p>
          <a:p>
            <a:pPr lvl="1"/>
            <a:r>
              <a:rPr lang="en-US" sz="2000" i="1" dirty="0" smtClean="0">
                <a:latin typeface="Arial" panose="020B0604020202020204" pitchFamily="34" charset="0"/>
                <a:cs typeface="Arial" panose="020B0604020202020204" pitchFamily="34" charset="0"/>
              </a:rPr>
              <a:t>VIOLET</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defects made in sewing room (sewing of sleeves – outer part, buttons, applications on jacket, vent, length and fit of sleeves, side seams, ironing the length of the jacket, back part of the jacket and collar).</a:t>
            </a:r>
          </a:p>
          <a:p>
            <a:pPr lvl="1"/>
            <a:r>
              <a:rPr lang="en-US" sz="2000" i="1" dirty="0" smtClean="0">
                <a:latin typeface="Arial" panose="020B0604020202020204" pitchFamily="34" charset="0"/>
                <a:cs typeface="Arial" panose="020B0604020202020204" pitchFamily="34" charset="0"/>
              </a:rPr>
              <a:t>RED</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defects made in garment finishing process (ironing and sewing on buttons)</a:t>
            </a:r>
          </a:p>
          <a:p>
            <a:pPr lvl="1"/>
            <a:r>
              <a:rPr lang="en-US" sz="2000" i="1" dirty="0" smtClean="0">
                <a:latin typeface="Arial" panose="020B0604020202020204" pitchFamily="34" charset="0"/>
                <a:cs typeface="Arial" panose="020B0604020202020204" pitchFamily="34" charset="0"/>
              </a:rPr>
              <a:t>GREEN</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fabric defects.</a:t>
            </a:r>
          </a:p>
          <a:p>
            <a:pPr lvl="1"/>
            <a:endParaRPr lang="en-US" sz="2000" dirty="0" smtClean="0">
              <a:latin typeface="Arial" panose="020B0604020202020204" pitchFamily="34" charset="0"/>
              <a:cs typeface="Arial" panose="020B0604020202020204" pitchFamily="34" charset="0"/>
            </a:endParaRPr>
          </a:p>
          <a:p>
            <a:endParaRPr lang="hr-H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4778716"/>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26</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Title 1"/>
          <p:cNvSpPr>
            <a:spLocks noGrp="1"/>
          </p:cNvSpPr>
          <p:nvPr>
            <p:ph type="title"/>
          </p:nvPr>
        </p:nvSpPr>
        <p:spPr>
          <a:xfrm>
            <a:off x="738889" y="1090388"/>
            <a:ext cx="10515600" cy="632725"/>
          </a:xfrm>
        </p:spPr>
        <p:txBody>
          <a:bodyPr/>
          <a:lstStyle/>
          <a:p>
            <a:r>
              <a:rPr lang="en-GB" b="1" dirty="0">
                <a:latin typeface="Arial" panose="020B0604020202020204" pitchFamily="34" charset="0"/>
                <a:cs typeface="Arial" panose="020B0604020202020204" pitchFamily="34" charset="0"/>
              </a:rPr>
              <a:t>Example: defects on men's jacket </a:t>
            </a:r>
            <a:endParaRPr lang="hr-HR" b="1"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928398337"/>
              </p:ext>
            </p:extLst>
          </p:nvPr>
        </p:nvGraphicFramePr>
        <p:xfrm>
          <a:off x="533400" y="2061032"/>
          <a:ext cx="10134601" cy="3693656"/>
        </p:xfrm>
        <a:graphic>
          <a:graphicData uri="http://schemas.openxmlformats.org/drawingml/2006/table">
            <a:tbl>
              <a:tblPr firstRow="1" firstCol="1" bandRow="1">
                <a:tableStyleId>{5C22544A-7EE6-4342-B048-85BDC9FD1C3A}</a:tableStyleId>
              </a:tblPr>
              <a:tblGrid>
                <a:gridCol w="3269838">
                  <a:extLst>
                    <a:ext uri="{9D8B030D-6E8A-4147-A177-3AD203B41FA5}">
                      <a16:colId xmlns:a16="http://schemas.microsoft.com/office/drawing/2014/main" val="3761372856"/>
                    </a:ext>
                  </a:extLst>
                </a:gridCol>
                <a:gridCol w="3430706">
                  <a:extLst>
                    <a:ext uri="{9D8B030D-6E8A-4147-A177-3AD203B41FA5}">
                      <a16:colId xmlns:a16="http://schemas.microsoft.com/office/drawing/2014/main" val="3786244627"/>
                    </a:ext>
                  </a:extLst>
                </a:gridCol>
                <a:gridCol w="3434057">
                  <a:extLst>
                    <a:ext uri="{9D8B030D-6E8A-4147-A177-3AD203B41FA5}">
                      <a16:colId xmlns:a16="http://schemas.microsoft.com/office/drawing/2014/main" val="3198778440"/>
                    </a:ext>
                  </a:extLst>
                </a:gridCol>
              </a:tblGrid>
              <a:tr h="689273">
                <a:tc>
                  <a:txBody>
                    <a:bodyPr/>
                    <a:lstStyle/>
                    <a:p>
                      <a:pPr>
                        <a:lnSpc>
                          <a:spcPct val="150000"/>
                        </a:lnSpc>
                        <a:spcAft>
                          <a:spcPts val="0"/>
                        </a:spcAft>
                      </a:pPr>
                      <a:r>
                        <a:rPr lang="en-GB" sz="2000" b="1" dirty="0">
                          <a:ln>
                            <a:noFill/>
                          </a:ln>
                          <a:solidFill>
                            <a:schemeClr val="tx1"/>
                          </a:solidFill>
                          <a:effectLst/>
                        </a:rPr>
                        <a:t>Description of the defect</a:t>
                      </a:r>
                      <a:endParaRPr lang="hr-HR" sz="2000" b="1"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50000"/>
                        </a:lnSpc>
                        <a:spcAft>
                          <a:spcPts val="0"/>
                        </a:spcAft>
                      </a:pPr>
                      <a:r>
                        <a:rPr lang="en-GB" sz="2000" b="1" dirty="0">
                          <a:ln>
                            <a:noFill/>
                          </a:ln>
                          <a:solidFill>
                            <a:schemeClr val="tx1"/>
                          </a:solidFill>
                          <a:effectLst/>
                        </a:rPr>
                        <a:t>Mark on the control card</a:t>
                      </a:r>
                      <a:endParaRPr lang="hr-HR" sz="2000" b="1"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50000"/>
                        </a:lnSpc>
                        <a:spcAft>
                          <a:spcPts val="0"/>
                        </a:spcAft>
                      </a:pPr>
                      <a:r>
                        <a:rPr lang="en-GB" sz="2000" b="1" dirty="0">
                          <a:ln>
                            <a:noFill/>
                          </a:ln>
                          <a:solidFill>
                            <a:schemeClr val="tx1"/>
                          </a:solidFill>
                          <a:effectLst/>
                        </a:rPr>
                        <a:t>Defect on men's jacket</a:t>
                      </a:r>
                      <a:endParaRPr lang="hr-HR" sz="2000" b="1"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413340054"/>
                  </a:ext>
                </a:extLst>
              </a:tr>
              <a:tr h="3004383">
                <a:tc>
                  <a:txBody>
                    <a:bodyPr/>
                    <a:lstStyle/>
                    <a:p>
                      <a:pPr>
                        <a:lnSpc>
                          <a:spcPct val="150000"/>
                        </a:lnSpc>
                        <a:spcAft>
                          <a:spcPts val="0"/>
                        </a:spcAft>
                      </a:pPr>
                      <a:r>
                        <a:rPr lang="en-GB" sz="2000" b="0" dirty="0">
                          <a:ln>
                            <a:noFill/>
                          </a:ln>
                          <a:solidFill>
                            <a:schemeClr val="tx1"/>
                          </a:solidFill>
                          <a:effectLst/>
                        </a:rPr>
                        <a:t> </a:t>
                      </a:r>
                      <a:endParaRPr lang="hr-HR" sz="2000" b="0" dirty="0">
                        <a:ln>
                          <a:noFill/>
                        </a:ln>
                        <a:solidFill>
                          <a:schemeClr val="tx1"/>
                        </a:solidFill>
                        <a:effectLst/>
                      </a:endParaRPr>
                    </a:p>
                    <a:p>
                      <a:pPr>
                        <a:lnSpc>
                          <a:spcPct val="150000"/>
                        </a:lnSpc>
                        <a:spcAft>
                          <a:spcPts val="0"/>
                        </a:spcAft>
                      </a:pPr>
                      <a:r>
                        <a:rPr lang="en-GB" sz="2000" b="0" dirty="0">
                          <a:ln>
                            <a:noFill/>
                          </a:ln>
                          <a:solidFill>
                            <a:schemeClr val="tx1"/>
                          </a:solidFill>
                          <a:effectLst/>
                        </a:rPr>
                        <a:t>Unequal width of seams or non-matching pattern on the collar</a:t>
                      </a:r>
                      <a:endParaRPr lang="hr-HR" sz="2000" b="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50000"/>
                        </a:lnSpc>
                        <a:spcAft>
                          <a:spcPts val="0"/>
                        </a:spcAft>
                      </a:pPr>
                      <a:endParaRPr lang="en-GB" sz="2000" b="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50000"/>
                        </a:lnSpc>
                        <a:spcAft>
                          <a:spcPts val="0"/>
                        </a:spcAft>
                      </a:pPr>
                      <a:endParaRPr lang="en-GB" sz="2000" b="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785757004"/>
                  </a:ext>
                </a:extLst>
              </a:tr>
            </a:tbl>
          </a:graphicData>
        </a:graphic>
      </p:graphicFrame>
      <p:pic>
        <p:nvPicPr>
          <p:cNvPr id="1027" name="Picture 34" descr="sivanje unutarnji ovvratnik vidlji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819400"/>
            <a:ext cx="2286000" cy="29503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35" descr="neujednacena sirina sav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0599" y="4607946"/>
            <a:ext cx="3187201" cy="1365943"/>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6" descr="straft nepoklapanje ovratnik ledj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2758054"/>
            <a:ext cx="3176316" cy="1356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316346"/>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27</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Title 1"/>
          <p:cNvSpPr>
            <a:spLocks noGrp="1"/>
          </p:cNvSpPr>
          <p:nvPr>
            <p:ph type="title"/>
          </p:nvPr>
        </p:nvSpPr>
        <p:spPr>
          <a:xfrm>
            <a:off x="738889" y="1090388"/>
            <a:ext cx="10515600" cy="632725"/>
          </a:xfrm>
        </p:spPr>
        <p:txBody>
          <a:bodyPr/>
          <a:lstStyle/>
          <a:p>
            <a:r>
              <a:rPr lang="en-GB" b="1" dirty="0">
                <a:latin typeface="Arial" panose="020B0604020202020204" pitchFamily="34" charset="0"/>
                <a:cs typeface="Arial" panose="020B0604020202020204" pitchFamily="34" charset="0"/>
              </a:rPr>
              <a:t>Example: defects on men's jacket </a:t>
            </a:r>
            <a:endParaRPr lang="hr-HR" b="1"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924470074"/>
              </p:ext>
            </p:extLst>
          </p:nvPr>
        </p:nvGraphicFramePr>
        <p:xfrm>
          <a:off x="1066799" y="2138928"/>
          <a:ext cx="10134601" cy="3693656"/>
        </p:xfrm>
        <a:graphic>
          <a:graphicData uri="http://schemas.openxmlformats.org/drawingml/2006/table">
            <a:tbl>
              <a:tblPr firstRow="1" firstCol="1" bandRow="1">
                <a:tableStyleId>{5C22544A-7EE6-4342-B048-85BDC9FD1C3A}</a:tableStyleId>
              </a:tblPr>
              <a:tblGrid>
                <a:gridCol w="3269838">
                  <a:extLst>
                    <a:ext uri="{9D8B030D-6E8A-4147-A177-3AD203B41FA5}">
                      <a16:colId xmlns:a16="http://schemas.microsoft.com/office/drawing/2014/main" val="3761372856"/>
                    </a:ext>
                  </a:extLst>
                </a:gridCol>
                <a:gridCol w="3430706">
                  <a:extLst>
                    <a:ext uri="{9D8B030D-6E8A-4147-A177-3AD203B41FA5}">
                      <a16:colId xmlns:a16="http://schemas.microsoft.com/office/drawing/2014/main" val="3786244627"/>
                    </a:ext>
                  </a:extLst>
                </a:gridCol>
                <a:gridCol w="3434057">
                  <a:extLst>
                    <a:ext uri="{9D8B030D-6E8A-4147-A177-3AD203B41FA5}">
                      <a16:colId xmlns:a16="http://schemas.microsoft.com/office/drawing/2014/main" val="3198778440"/>
                    </a:ext>
                  </a:extLst>
                </a:gridCol>
              </a:tblGrid>
              <a:tr h="689273">
                <a:tc>
                  <a:txBody>
                    <a:bodyPr/>
                    <a:lstStyle/>
                    <a:p>
                      <a:pPr>
                        <a:lnSpc>
                          <a:spcPct val="150000"/>
                        </a:lnSpc>
                        <a:spcAft>
                          <a:spcPts val="0"/>
                        </a:spcAft>
                      </a:pPr>
                      <a:r>
                        <a:rPr lang="en-GB" sz="2000" b="1" dirty="0">
                          <a:ln>
                            <a:noFill/>
                          </a:ln>
                          <a:solidFill>
                            <a:schemeClr val="tx1"/>
                          </a:solidFill>
                          <a:effectLst/>
                        </a:rPr>
                        <a:t>Description of the defect</a:t>
                      </a:r>
                      <a:endParaRPr lang="hr-HR" sz="2000" b="1"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50000"/>
                        </a:lnSpc>
                        <a:spcAft>
                          <a:spcPts val="0"/>
                        </a:spcAft>
                      </a:pPr>
                      <a:r>
                        <a:rPr lang="en-GB" sz="2000" b="1" dirty="0">
                          <a:ln>
                            <a:noFill/>
                          </a:ln>
                          <a:solidFill>
                            <a:schemeClr val="tx1"/>
                          </a:solidFill>
                          <a:effectLst/>
                        </a:rPr>
                        <a:t>Mark on the control card</a:t>
                      </a:r>
                      <a:endParaRPr lang="hr-HR" sz="2000" b="1"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50000"/>
                        </a:lnSpc>
                        <a:spcAft>
                          <a:spcPts val="0"/>
                        </a:spcAft>
                      </a:pPr>
                      <a:r>
                        <a:rPr lang="en-GB" sz="2000" b="1" dirty="0">
                          <a:ln>
                            <a:noFill/>
                          </a:ln>
                          <a:solidFill>
                            <a:schemeClr val="tx1"/>
                          </a:solidFill>
                          <a:effectLst/>
                        </a:rPr>
                        <a:t>Defect on men's jacket</a:t>
                      </a:r>
                      <a:endParaRPr lang="hr-HR" sz="2000" b="1"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413340054"/>
                  </a:ext>
                </a:extLst>
              </a:tr>
              <a:tr h="3004383">
                <a:tc>
                  <a:txBody>
                    <a:bodyPr/>
                    <a:lstStyle/>
                    <a:p>
                      <a:pPr>
                        <a:lnSpc>
                          <a:spcPct val="150000"/>
                        </a:lnSpc>
                        <a:spcAft>
                          <a:spcPts val="0"/>
                        </a:spcAft>
                      </a:pPr>
                      <a:r>
                        <a:rPr lang="en-GB" sz="2000" b="0" dirty="0">
                          <a:ln>
                            <a:noFill/>
                          </a:ln>
                          <a:solidFill>
                            <a:schemeClr val="tx1"/>
                          </a:solidFill>
                          <a:effectLst/>
                        </a:rPr>
                        <a:t> </a:t>
                      </a:r>
                      <a:endParaRPr lang="hr-HR" sz="2000" b="0" dirty="0">
                        <a:ln>
                          <a:noFill/>
                        </a:ln>
                        <a:solidFill>
                          <a:schemeClr val="tx1"/>
                        </a:solidFill>
                        <a:effectLst/>
                      </a:endParaRPr>
                    </a:p>
                    <a:p>
                      <a:pPr>
                        <a:lnSpc>
                          <a:spcPct val="150000"/>
                        </a:lnSpc>
                        <a:spcAft>
                          <a:spcPts val="0"/>
                        </a:spcAft>
                      </a:pPr>
                      <a:r>
                        <a:rPr lang="en-GB" sz="2000" b="0" dirty="0" smtClean="0">
                          <a:ln>
                            <a:noFill/>
                          </a:ln>
                          <a:solidFill>
                            <a:schemeClr val="tx1"/>
                          </a:solidFill>
                          <a:effectLst/>
                        </a:rPr>
                        <a:t>Improperly sewn sleeve linings</a:t>
                      </a:r>
                      <a:endParaRPr lang="hr-HR" sz="2000" b="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50000"/>
                        </a:lnSpc>
                        <a:spcAft>
                          <a:spcPts val="0"/>
                        </a:spcAft>
                      </a:pPr>
                      <a:endParaRPr lang="en-GB" sz="2000" b="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50000"/>
                        </a:lnSpc>
                        <a:spcAft>
                          <a:spcPts val="0"/>
                        </a:spcAft>
                      </a:pPr>
                      <a:endParaRPr lang="en-GB" sz="2000" b="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785757004"/>
                  </a:ext>
                </a:extLst>
              </a:tr>
            </a:tbl>
          </a:graphicData>
        </a:graphic>
      </p:graphicFrame>
      <p:pic>
        <p:nvPicPr>
          <p:cNvPr id="14" name="Picture 13" descr="naborani savovi sivanje"/>
          <p:cNvPicPr/>
          <p:nvPr/>
        </p:nvPicPr>
        <p:blipFill>
          <a:blip r:embed="rId5" cstate="print"/>
          <a:srcRect/>
          <a:stretch>
            <a:fillRect/>
          </a:stretch>
        </p:blipFill>
        <p:spPr bwMode="auto">
          <a:xfrm>
            <a:off x="4495800" y="2705369"/>
            <a:ext cx="2526665" cy="3383380"/>
          </a:xfrm>
          <a:prstGeom prst="rect">
            <a:avLst/>
          </a:prstGeom>
          <a:noFill/>
          <a:ln w="9525">
            <a:noFill/>
            <a:miter lim="800000"/>
            <a:headEnd/>
            <a:tailEnd/>
          </a:ln>
        </p:spPr>
      </p:pic>
      <p:pic>
        <p:nvPicPr>
          <p:cNvPr id="15" name="Picture 14" descr="naborani savovi podstave"/>
          <p:cNvPicPr/>
          <p:nvPr/>
        </p:nvPicPr>
        <p:blipFill>
          <a:blip r:embed="rId6" cstate="print"/>
          <a:srcRect/>
          <a:stretch>
            <a:fillRect/>
          </a:stretch>
        </p:blipFill>
        <p:spPr bwMode="auto">
          <a:xfrm>
            <a:off x="8443310" y="2703784"/>
            <a:ext cx="1761557" cy="3325396"/>
          </a:xfrm>
          <a:prstGeom prst="rect">
            <a:avLst/>
          </a:prstGeom>
          <a:noFill/>
          <a:ln w="9525">
            <a:noFill/>
            <a:miter lim="800000"/>
            <a:headEnd/>
            <a:tailEnd/>
          </a:ln>
        </p:spPr>
      </p:pic>
    </p:spTree>
    <p:extLst>
      <p:ext uri="{BB962C8B-B14F-4D97-AF65-F5344CB8AC3E}">
        <p14:creationId xmlns:p14="http://schemas.microsoft.com/office/powerpoint/2010/main" val="200950037"/>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28</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Title 1"/>
          <p:cNvSpPr>
            <a:spLocks noGrp="1"/>
          </p:cNvSpPr>
          <p:nvPr>
            <p:ph type="title"/>
          </p:nvPr>
        </p:nvSpPr>
        <p:spPr>
          <a:xfrm>
            <a:off x="738889" y="1090388"/>
            <a:ext cx="10515600" cy="632725"/>
          </a:xfrm>
        </p:spPr>
        <p:txBody>
          <a:bodyPr/>
          <a:lstStyle/>
          <a:p>
            <a:r>
              <a:rPr lang="en-GB" b="1" dirty="0">
                <a:latin typeface="Arial" panose="020B0604020202020204" pitchFamily="34" charset="0"/>
                <a:cs typeface="Arial" panose="020B0604020202020204" pitchFamily="34" charset="0"/>
              </a:rPr>
              <a:t>Example: defects on men's jacket </a:t>
            </a:r>
            <a:endParaRPr lang="hr-HR" b="1"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74041207"/>
              </p:ext>
            </p:extLst>
          </p:nvPr>
        </p:nvGraphicFramePr>
        <p:xfrm>
          <a:off x="1066800" y="2061032"/>
          <a:ext cx="10134601" cy="3693656"/>
        </p:xfrm>
        <a:graphic>
          <a:graphicData uri="http://schemas.openxmlformats.org/drawingml/2006/table">
            <a:tbl>
              <a:tblPr firstRow="1" firstCol="1" bandRow="1">
                <a:tableStyleId>{5C22544A-7EE6-4342-B048-85BDC9FD1C3A}</a:tableStyleId>
              </a:tblPr>
              <a:tblGrid>
                <a:gridCol w="3269838">
                  <a:extLst>
                    <a:ext uri="{9D8B030D-6E8A-4147-A177-3AD203B41FA5}">
                      <a16:colId xmlns:a16="http://schemas.microsoft.com/office/drawing/2014/main" val="3761372856"/>
                    </a:ext>
                  </a:extLst>
                </a:gridCol>
                <a:gridCol w="3430706">
                  <a:extLst>
                    <a:ext uri="{9D8B030D-6E8A-4147-A177-3AD203B41FA5}">
                      <a16:colId xmlns:a16="http://schemas.microsoft.com/office/drawing/2014/main" val="3786244627"/>
                    </a:ext>
                  </a:extLst>
                </a:gridCol>
                <a:gridCol w="3434057">
                  <a:extLst>
                    <a:ext uri="{9D8B030D-6E8A-4147-A177-3AD203B41FA5}">
                      <a16:colId xmlns:a16="http://schemas.microsoft.com/office/drawing/2014/main" val="3198778440"/>
                    </a:ext>
                  </a:extLst>
                </a:gridCol>
              </a:tblGrid>
              <a:tr h="689273">
                <a:tc>
                  <a:txBody>
                    <a:bodyPr/>
                    <a:lstStyle/>
                    <a:p>
                      <a:pPr>
                        <a:lnSpc>
                          <a:spcPct val="150000"/>
                        </a:lnSpc>
                        <a:spcAft>
                          <a:spcPts val="0"/>
                        </a:spcAft>
                      </a:pPr>
                      <a:r>
                        <a:rPr lang="en-GB" sz="2000" b="1" dirty="0">
                          <a:ln>
                            <a:noFill/>
                          </a:ln>
                          <a:solidFill>
                            <a:schemeClr val="tx1"/>
                          </a:solidFill>
                          <a:effectLst/>
                        </a:rPr>
                        <a:t>Description of the defect</a:t>
                      </a:r>
                      <a:endParaRPr lang="hr-HR" sz="2000" b="1"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50000"/>
                        </a:lnSpc>
                        <a:spcAft>
                          <a:spcPts val="0"/>
                        </a:spcAft>
                      </a:pPr>
                      <a:r>
                        <a:rPr lang="en-GB" sz="2000" b="1" dirty="0">
                          <a:ln>
                            <a:noFill/>
                          </a:ln>
                          <a:solidFill>
                            <a:schemeClr val="tx1"/>
                          </a:solidFill>
                          <a:effectLst/>
                        </a:rPr>
                        <a:t>Mark on the control card</a:t>
                      </a:r>
                      <a:endParaRPr lang="hr-HR" sz="2000" b="1"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50000"/>
                        </a:lnSpc>
                        <a:spcAft>
                          <a:spcPts val="0"/>
                        </a:spcAft>
                      </a:pPr>
                      <a:r>
                        <a:rPr lang="en-GB" sz="2000" b="1" dirty="0">
                          <a:ln>
                            <a:noFill/>
                          </a:ln>
                          <a:solidFill>
                            <a:schemeClr val="tx1"/>
                          </a:solidFill>
                          <a:effectLst/>
                        </a:rPr>
                        <a:t>Defect on men's jacket</a:t>
                      </a:r>
                      <a:endParaRPr lang="hr-HR" sz="2000" b="1"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413340054"/>
                  </a:ext>
                </a:extLst>
              </a:tr>
              <a:tr h="3004383">
                <a:tc>
                  <a:txBody>
                    <a:bodyPr/>
                    <a:lstStyle/>
                    <a:p>
                      <a:pPr>
                        <a:lnSpc>
                          <a:spcPct val="150000"/>
                        </a:lnSpc>
                        <a:spcAft>
                          <a:spcPts val="0"/>
                        </a:spcAft>
                      </a:pPr>
                      <a:r>
                        <a:rPr lang="en-GB" sz="2000" b="0" dirty="0">
                          <a:ln>
                            <a:noFill/>
                          </a:ln>
                          <a:solidFill>
                            <a:schemeClr val="tx1"/>
                          </a:solidFill>
                          <a:effectLst/>
                        </a:rPr>
                        <a:t> </a:t>
                      </a:r>
                      <a:endParaRPr lang="hr-HR" sz="2000" b="0" dirty="0" smtClean="0">
                        <a:ln>
                          <a:noFill/>
                        </a:ln>
                        <a:solidFill>
                          <a:schemeClr val="tx1"/>
                        </a:solidFill>
                        <a:effectLst/>
                      </a:endParaRPr>
                    </a:p>
                    <a:p>
                      <a:pPr>
                        <a:lnSpc>
                          <a:spcPct val="150000"/>
                        </a:lnSpc>
                        <a:spcAft>
                          <a:spcPts val="0"/>
                        </a:spcAft>
                      </a:pPr>
                      <a:endParaRPr lang="hr-HR" sz="2000" b="0" dirty="0" smtClean="0">
                        <a:ln>
                          <a:noFill/>
                        </a:ln>
                        <a:solidFill>
                          <a:schemeClr val="tx1"/>
                        </a:solidFill>
                        <a:effectLst/>
                      </a:endParaRPr>
                    </a:p>
                    <a:p>
                      <a:pPr>
                        <a:lnSpc>
                          <a:spcPct val="150000"/>
                        </a:lnSpc>
                        <a:spcAft>
                          <a:spcPts val="0"/>
                        </a:spcAft>
                      </a:pPr>
                      <a:r>
                        <a:rPr lang="en-GB" sz="2000" b="0" dirty="0" smtClean="0">
                          <a:ln>
                            <a:noFill/>
                          </a:ln>
                          <a:solidFill>
                            <a:schemeClr val="tx1"/>
                          </a:solidFill>
                          <a:effectLst/>
                        </a:rPr>
                        <a:t>Insufficient seam resistance</a:t>
                      </a:r>
                      <a:endParaRPr lang="hr-HR" sz="2000" b="0" dirty="0">
                        <a:ln>
                          <a:noFill/>
                        </a:ln>
                        <a:solidFill>
                          <a:schemeClr val="tx1"/>
                        </a:solidFill>
                        <a:effectLst/>
                      </a:endParaRPr>
                    </a:p>
                  </a:txBody>
                  <a:tcPr marL="68580" marR="68580" marT="0" marB="0">
                    <a:noFill/>
                  </a:tcPr>
                </a:tc>
                <a:tc>
                  <a:txBody>
                    <a:bodyPr/>
                    <a:lstStyle/>
                    <a:p>
                      <a:pPr>
                        <a:lnSpc>
                          <a:spcPct val="150000"/>
                        </a:lnSpc>
                        <a:spcAft>
                          <a:spcPts val="0"/>
                        </a:spcAft>
                      </a:pPr>
                      <a:endParaRPr lang="en-GB" sz="2000" b="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50000"/>
                        </a:lnSpc>
                        <a:spcAft>
                          <a:spcPts val="0"/>
                        </a:spcAft>
                      </a:pPr>
                      <a:endParaRPr lang="en-GB" sz="2000" b="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785757004"/>
                  </a:ext>
                </a:extLst>
              </a:tr>
            </a:tbl>
          </a:graphicData>
        </a:graphic>
      </p:graphicFrame>
      <p:pic>
        <p:nvPicPr>
          <p:cNvPr id="14" name="Picture 13" descr="to ksava kugle rukava sivanje"/>
          <p:cNvPicPr/>
          <p:nvPr/>
        </p:nvPicPr>
        <p:blipFill>
          <a:blip r:embed="rId5" cstate="print"/>
          <a:srcRect/>
          <a:stretch>
            <a:fillRect/>
          </a:stretch>
        </p:blipFill>
        <p:spPr bwMode="auto">
          <a:xfrm>
            <a:off x="4572000" y="2819400"/>
            <a:ext cx="2285999" cy="3045461"/>
          </a:xfrm>
          <a:prstGeom prst="rect">
            <a:avLst/>
          </a:prstGeom>
          <a:noFill/>
          <a:ln w="9525">
            <a:noFill/>
            <a:miter lim="800000"/>
            <a:headEnd/>
            <a:tailEnd/>
          </a:ln>
        </p:spPr>
      </p:pic>
      <p:pic>
        <p:nvPicPr>
          <p:cNvPr id="15" name="Picture 14" descr="vidljiv unutarnji sav"/>
          <p:cNvPicPr/>
          <p:nvPr/>
        </p:nvPicPr>
        <p:blipFill>
          <a:blip r:embed="rId6" cstate="print"/>
          <a:srcRect/>
          <a:stretch>
            <a:fillRect/>
          </a:stretch>
        </p:blipFill>
        <p:spPr bwMode="auto">
          <a:xfrm>
            <a:off x="7843043" y="2764313"/>
            <a:ext cx="2373313" cy="3155634"/>
          </a:xfrm>
          <a:prstGeom prst="rect">
            <a:avLst/>
          </a:prstGeom>
          <a:noFill/>
          <a:ln w="9525">
            <a:noFill/>
            <a:miter lim="800000"/>
            <a:headEnd/>
            <a:tailEnd/>
          </a:ln>
        </p:spPr>
      </p:pic>
    </p:spTree>
    <p:extLst>
      <p:ext uri="{BB962C8B-B14F-4D97-AF65-F5344CB8AC3E}">
        <p14:creationId xmlns:p14="http://schemas.microsoft.com/office/powerpoint/2010/main" val="2930165422"/>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29</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Title 1"/>
          <p:cNvSpPr>
            <a:spLocks noGrp="1"/>
          </p:cNvSpPr>
          <p:nvPr>
            <p:ph type="title"/>
          </p:nvPr>
        </p:nvSpPr>
        <p:spPr>
          <a:xfrm>
            <a:off x="738889" y="1090388"/>
            <a:ext cx="10515600" cy="632725"/>
          </a:xfrm>
        </p:spPr>
        <p:txBody>
          <a:bodyPr/>
          <a:lstStyle/>
          <a:p>
            <a:r>
              <a:rPr lang="en-GB" b="1" dirty="0">
                <a:latin typeface="Arial" panose="020B0604020202020204" pitchFamily="34" charset="0"/>
                <a:cs typeface="Arial" panose="020B0604020202020204" pitchFamily="34" charset="0"/>
              </a:rPr>
              <a:t>Example: defects on men's jacket </a:t>
            </a:r>
            <a:endParaRPr lang="hr-HR" b="1"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2012853"/>
              </p:ext>
            </p:extLst>
          </p:nvPr>
        </p:nvGraphicFramePr>
        <p:xfrm>
          <a:off x="533400" y="2061032"/>
          <a:ext cx="10134601" cy="3693656"/>
        </p:xfrm>
        <a:graphic>
          <a:graphicData uri="http://schemas.openxmlformats.org/drawingml/2006/table">
            <a:tbl>
              <a:tblPr firstRow="1" firstCol="1" bandRow="1">
                <a:tableStyleId>{5C22544A-7EE6-4342-B048-85BDC9FD1C3A}</a:tableStyleId>
              </a:tblPr>
              <a:tblGrid>
                <a:gridCol w="3269838">
                  <a:extLst>
                    <a:ext uri="{9D8B030D-6E8A-4147-A177-3AD203B41FA5}">
                      <a16:colId xmlns:a16="http://schemas.microsoft.com/office/drawing/2014/main" val="3761372856"/>
                    </a:ext>
                  </a:extLst>
                </a:gridCol>
                <a:gridCol w="3430706">
                  <a:extLst>
                    <a:ext uri="{9D8B030D-6E8A-4147-A177-3AD203B41FA5}">
                      <a16:colId xmlns:a16="http://schemas.microsoft.com/office/drawing/2014/main" val="3786244627"/>
                    </a:ext>
                  </a:extLst>
                </a:gridCol>
                <a:gridCol w="3434057">
                  <a:extLst>
                    <a:ext uri="{9D8B030D-6E8A-4147-A177-3AD203B41FA5}">
                      <a16:colId xmlns:a16="http://schemas.microsoft.com/office/drawing/2014/main" val="3198778440"/>
                    </a:ext>
                  </a:extLst>
                </a:gridCol>
              </a:tblGrid>
              <a:tr h="689273">
                <a:tc>
                  <a:txBody>
                    <a:bodyPr/>
                    <a:lstStyle/>
                    <a:p>
                      <a:pPr>
                        <a:lnSpc>
                          <a:spcPct val="150000"/>
                        </a:lnSpc>
                        <a:spcAft>
                          <a:spcPts val="0"/>
                        </a:spcAft>
                      </a:pPr>
                      <a:r>
                        <a:rPr lang="en-GB" sz="2000" b="1" dirty="0">
                          <a:ln>
                            <a:noFill/>
                          </a:ln>
                          <a:solidFill>
                            <a:schemeClr val="tx1"/>
                          </a:solidFill>
                          <a:effectLst/>
                        </a:rPr>
                        <a:t>Description of the defect</a:t>
                      </a:r>
                      <a:endParaRPr lang="hr-HR" sz="2000" b="1"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50000"/>
                        </a:lnSpc>
                        <a:spcAft>
                          <a:spcPts val="0"/>
                        </a:spcAft>
                      </a:pPr>
                      <a:r>
                        <a:rPr lang="en-GB" sz="2000" b="1" dirty="0">
                          <a:ln>
                            <a:noFill/>
                          </a:ln>
                          <a:solidFill>
                            <a:schemeClr val="tx1"/>
                          </a:solidFill>
                          <a:effectLst/>
                        </a:rPr>
                        <a:t>Mark on the control card</a:t>
                      </a:r>
                      <a:endParaRPr lang="hr-HR" sz="2000" b="1"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50000"/>
                        </a:lnSpc>
                        <a:spcAft>
                          <a:spcPts val="0"/>
                        </a:spcAft>
                      </a:pPr>
                      <a:r>
                        <a:rPr lang="en-GB" sz="2000" b="1" dirty="0">
                          <a:ln>
                            <a:noFill/>
                          </a:ln>
                          <a:solidFill>
                            <a:schemeClr val="tx1"/>
                          </a:solidFill>
                          <a:effectLst/>
                        </a:rPr>
                        <a:t>Defect on men's jacket</a:t>
                      </a:r>
                      <a:endParaRPr lang="hr-HR" sz="2000" b="1"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413340054"/>
                  </a:ext>
                </a:extLst>
              </a:tr>
              <a:tr h="3004383">
                <a:tc>
                  <a:txBody>
                    <a:bodyPr/>
                    <a:lstStyle/>
                    <a:p>
                      <a:pPr>
                        <a:lnSpc>
                          <a:spcPct val="150000"/>
                        </a:lnSpc>
                        <a:spcAft>
                          <a:spcPts val="0"/>
                        </a:spcAft>
                      </a:pPr>
                      <a:r>
                        <a:rPr lang="en-GB" sz="2000" b="0" dirty="0">
                          <a:ln>
                            <a:noFill/>
                          </a:ln>
                          <a:solidFill>
                            <a:schemeClr val="tx1"/>
                          </a:solidFill>
                          <a:effectLst/>
                        </a:rPr>
                        <a:t> </a:t>
                      </a:r>
                      <a:endParaRPr lang="hr-HR" sz="2000" b="0" dirty="0">
                        <a:ln>
                          <a:noFill/>
                        </a:ln>
                        <a:solidFill>
                          <a:schemeClr val="tx1"/>
                        </a:solidFill>
                        <a:effectLst/>
                      </a:endParaRPr>
                    </a:p>
                    <a:p>
                      <a:pPr>
                        <a:lnSpc>
                          <a:spcPct val="150000"/>
                        </a:lnSpc>
                        <a:spcAft>
                          <a:spcPts val="0"/>
                        </a:spcAft>
                      </a:pPr>
                      <a:r>
                        <a:rPr lang="en-US" sz="2000" b="0" dirty="0" smtClean="0">
                          <a:ln>
                            <a:noFill/>
                          </a:ln>
                          <a:solidFill>
                            <a:schemeClr val="tx1"/>
                          </a:solidFill>
                          <a:effectLst/>
                        </a:rPr>
                        <a:t>The buttons are not sewn in line with the edge of the vent</a:t>
                      </a:r>
                    </a:p>
                    <a:p>
                      <a:pPr>
                        <a:lnSpc>
                          <a:spcPct val="150000"/>
                        </a:lnSpc>
                        <a:spcAft>
                          <a:spcPts val="0"/>
                        </a:spcAft>
                      </a:pPr>
                      <a:endParaRPr lang="en-US" sz="2000" b="0" dirty="0" smtClean="0">
                        <a:ln>
                          <a:noFill/>
                        </a:ln>
                        <a:solidFill>
                          <a:schemeClr val="tx1"/>
                        </a:solidFill>
                        <a:effectLst/>
                      </a:endParaRPr>
                    </a:p>
                    <a:p>
                      <a:pPr>
                        <a:lnSpc>
                          <a:spcPct val="150000"/>
                        </a:lnSpc>
                        <a:spcAft>
                          <a:spcPts val="0"/>
                        </a:spcAft>
                      </a:pPr>
                      <a:r>
                        <a:rPr lang="en-US" sz="2000" b="0" dirty="0" smtClean="0">
                          <a:ln>
                            <a:noFill/>
                          </a:ln>
                          <a:solidFill>
                            <a:schemeClr val="tx1"/>
                          </a:solidFill>
                          <a:effectLst/>
                        </a:rPr>
                        <a:t>Position and length of darts</a:t>
                      </a:r>
                    </a:p>
                    <a:p>
                      <a:pPr>
                        <a:lnSpc>
                          <a:spcPct val="150000"/>
                        </a:lnSpc>
                        <a:spcAft>
                          <a:spcPts val="0"/>
                        </a:spcAft>
                      </a:pPr>
                      <a:endParaRPr lang="en-GB" sz="2000" b="0" dirty="0">
                        <a:ln>
                          <a:noFill/>
                        </a:ln>
                        <a:solidFill>
                          <a:schemeClr val="tx1"/>
                        </a:solidFill>
                        <a:effectLst/>
                      </a:endParaRPr>
                    </a:p>
                  </a:txBody>
                  <a:tcPr marL="68580" marR="68580" marT="0" marB="0">
                    <a:noFill/>
                  </a:tcPr>
                </a:tc>
                <a:tc>
                  <a:txBody>
                    <a:bodyPr/>
                    <a:lstStyle/>
                    <a:p>
                      <a:pPr>
                        <a:lnSpc>
                          <a:spcPct val="150000"/>
                        </a:lnSpc>
                        <a:spcAft>
                          <a:spcPts val="0"/>
                        </a:spcAft>
                      </a:pPr>
                      <a:endParaRPr lang="en-GB" sz="2000" b="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50000"/>
                        </a:lnSpc>
                        <a:spcAft>
                          <a:spcPts val="0"/>
                        </a:spcAft>
                      </a:pPr>
                      <a:endParaRPr lang="en-GB" sz="2000" b="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785757004"/>
                  </a:ext>
                </a:extLst>
              </a:tr>
            </a:tbl>
          </a:graphicData>
        </a:graphic>
      </p:graphicFrame>
      <p:pic>
        <p:nvPicPr>
          <p:cNvPr id="14" name="Picture 13" descr="greskanagumbima - sivanje"/>
          <p:cNvPicPr/>
          <p:nvPr/>
        </p:nvPicPr>
        <p:blipFill>
          <a:blip r:embed="rId5" cstate="print"/>
          <a:srcRect/>
          <a:stretch>
            <a:fillRect/>
          </a:stretch>
        </p:blipFill>
        <p:spPr bwMode="auto">
          <a:xfrm>
            <a:off x="4267200" y="2709227"/>
            <a:ext cx="2317115" cy="3234373"/>
          </a:xfrm>
          <a:prstGeom prst="rect">
            <a:avLst/>
          </a:prstGeom>
          <a:noFill/>
          <a:ln w="9525">
            <a:noFill/>
            <a:miter lim="800000"/>
            <a:headEnd/>
            <a:tailEnd/>
          </a:ln>
        </p:spPr>
      </p:pic>
      <p:pic>
        <p:nvPicPr>
          <p:cNvPr id="15" name="Picture 14" descr="gumbi nisu u ravnini"/>
          <p:cNvPicPr/>
          <p:nvPr/>
        </p:nvPicPr>
        <p:blipFill rotWithShape="1">
          <a:blip r:embed="rId6" cstate="print"/>
          <a:srcRect t="15878"/>
          <a:stretch/>
        </p:blipFill>
        <p:spPr bwMode="auto">
          <a:xfrm>
            <a:off x="7620000" y="2645092"/>
            <a:ext cx="2371725" cy="34143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22140937"/>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3</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Content Placeholder 2"/>
          <p:cNvSpPr txBox="1">
            <a:spLocks/>
          </p:cNvSpPr>
          <p:nvPr/>
        </p:nvSpPr>
        <p:spPr>
          <a:xfrm>
            <a:off x="1066800" y="1213643"/>
            <a:ext cx="10515600" cy="4351338"/>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The technological process of garment finishing is the final and very important part of the garment manufacturing process in which garments get their final appearance. </a:t>
            </a:r>
            <a:endParaRPr lang="hr-HR"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The </a:t>
            </a:r>
            <a:r>
              <a:rPr lang="en-GB" sz="2400" dirty="0">
                <a:latin typeface="Arial" panose="020B0604020202020204" pitchFamily="34" charset="0"/>
                <a:cs typeface="Arial" panose="020B0604020202020204" pitchFamily="34" charset="0"/>
              </a:rPr>
              <a:t>final appearance of clothing, its fit to the human body and the presentation to the buyers all have a significant effect on </a:t>
            </a:r>
            <a:r>
              <a:rPr lang="en-GB" sz="2400" dirty="0" smtClean="0">
                <a:latin typeface="Arial" panose="020B0604020202020204" pitchFamily="34" charset="0"/>
                <a:cs typeface="Arial" panose="020B0604020202020204" pitchFamily="34" charset="0"/>
              </a:rPr>
              <a:t>sales. </a:t>
            </a:r>
            <a:endParaRPr lang="hr-HR"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The technological finishing process requires the use of high quality machines and equipment to correct any minor defects that appear during the process of clothing manufacturing to ensure the garment fits the 3D body shape and to prepare the final product for packaging. </a:t>
            </a:r>
            <a:endParaRPr lang="hr-H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8940278"/>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30</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Title 1"/>
          <p:cNvSpPr>
            <a:spLocks noGrp="1"/>
          </p:cNvSpPr>
          <p:nvPr>
            <p:ph type="title"/>
          </p:nvPr>
        </p:nvSpPr>
        <p:spPr>
          <a:xfrm>
            <a:off x="738889" y="1090388"/>
            <a:ext cx="10515600" cy="632725"/>
          </a:xfrm>
        </p:spPr>
        <p:txBody>
          <a:bodyPr/>
          <a:lstStyle/>
          <a:p>
            <a:r>
              <a:rPr lang="en-GB" b="1" dirty="0">
                <a:latin typeface="Arial" panose="020B0604020202020204" pitchFamily="34" charset="0"/>
                <a:cs typeface="Arial" panose="020B0604020202020204" pitchFamily="34" charset="0"/>
              </a:rPr>
              <a:t>Example: defects on men's jacket </a:t>
            </a:r>
            <a:endParaRPr lang="hr-HR" b="1"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437592064"/>
              </p:ext>
            </p:extLst>
          </p:nvPr>
        </p:nvGraphicFramePr>
        <p:xfrm>
          <a:off x="990599" y="2061032"/>
          <a:ext cx="10134601" cy="3693656"/>
        </p:xfrm>
        <a:graphic>
          <a:graphicData uri="http://schemas.openxmlformats.org/drawingml/2006/table">
            <a:tbl>
              <a:tblPr firstRow="1" firstCol="1" bandRow="1">
                <a:tableStyleId>{5C22544A-7EE6-4342-B048-85BDC9FD1C3A}</a:tableStyleId>
              </a:tblPr>
              <a:tblGrid>
                <a:gridCol w="3269838">
                  <a:extLst>
                    <a:ext uri="{9D8B030D-6E8A-4147-A177-3AD203B41FA5}">
                      <a16:colId xmlns:a16="http://schemas.microsoft.com/office/drawing/2014/main" val="3761372856"/>
                    </a:ext>
                  </a:extLst>
                </a:gridCol>
                <a:gridCol w="3430706">
                  <a:extLst>
                    <a:ext uri="{9D8B030D-6E8A-4147-A177-3AD203B41FA5}">
                      <a16:colId xmlns:a16="http://schemas.microsoft.com/office/drawing/2014/main" val="3786244627"/>
                    </a:ext>
                  </a:extLst>
                </a:gridCol>
                <a:gridCol w="3434057">
                  <a:extLst>
                    <a:ext uri="{9D8B030D-6E8A-4147-A177-3AD203B41FA5}">
                      <a16:colId xmlns:a16="http://schemas.microsoft.com/office/drawing/2014/main" val="3198778440"/>
                    </a:ext>
                  </a:extLst>
                </a:gridCol>
              </a:tblGrid>
              <a:tr h="689273">
                <a:tc>
                  <a:txBody>
                    <a:bodyPr/>
                    <a:lstStyle/>
                    <a:p>
                      <a:pPr>
                        <a:lnSpc>
                          <a:spcPct val="150000"/>
                        </a:lnSpc>
                        <a:spcAft>
                          <a:spcPts val="0"/>
                        </a:spcAft>
                      </a:pPr>
                      <a:r>
                        <a:rPr lang="en-GB" sz="2000" b="1" dirty="0">
                          <a:ln>
                            <a:noFill/>
                          </a:ln>
                          <a:solidFill>
                            <a:schemeClr val="tx1"/>
                          </a:solidFill>
                          <a:effectLst/>
                        </a:rPr>
                        <a:t>Description of the defect</a:t>
                      </a:r>
                      <a:endParaRPr lang="hr-HR" sz="2000" b="1"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50000"/>
                        </a:lnSpc>
                        <a:spcAft>
                          <a:spcPts val="0"/>
                        </a:spcAft>
                      </a:pPr>
                      <a:r>
                        <a:rPr lang="en-GB" sz="2000" b="1" dirty="0">
                          <a:ln>
                            <a:noFill/>
                          </a:ln>
                          <a:solidFill>
                            <a:schemeClr val="tx1"/>
                          </a:solidFill>
                          <a:effectLst/>
                        </a:rPr>
                        <a:t>Mark on the control card</a:t>
                      </a:r>
                      <a:endParaRPr lang="hr-HR" sz="2000" b="1"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50000"/>
                        </a:lnSpc>
                        <a:spcAft>
                          <a:spcPts val="0"/>
                        </a:spcAft>
                      </a:pPr>
                      <a:r>
                        <a:rPr lang="en-GB" sz="2000" b="1" dirty="0">
                          <a:ln>
                            <a:noFill/>
                          </a:ln>
                          <a:solidFill>
                            <a:schemeClr val="tx1"/>
                          </a:solidFill>
                          <a:effectLst/>
                        </a:rPr>
                        <a:t>Defect on men's jacket</a:t>
                      </a:r>
                      <a:endParaRPr lang="hr-HR" sz="2000" b="1"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413340054"/>
                  </a:ext>
                </a:extLst>
              </a:tr>
              <a:tr h="3004383">
                <a:tc>
                  <a:txBody>
                    <a:bodyPr/>
                    <a:lstStyle/>
                    <a:p>
                      <a:pPr>
                        <a:lnSpc>
                          <a:spcPct val="150000"/>
                        </a:lnSpc>
                        <a:spcAft>
                          <a:spcPts val="0"/>
                        </a:spcAft>
                      </a:pPr>
                      <a:r>
                        <a:rPr lang="en-GB" sz="2000" b="0" dirty="0">
                          <a:ln>
                            <a:noFill/>
                          </a:ln>
                          <a:solidFill>
                            <a:schemeClr val="tx1"/>
                          </a:solidFill>
                          <a:effectLst/>
                        </a:rPr>
                        <a:t> </a:t>
                      </a:r>
                      <a:endParaRPr lang="hr-HR" sz="2000" b="0" dirty="0" smtClean="0">
                        <a:ln>
                          <a:noFill/>
                        </a:ln>
                        <a:solidFill>
                          <a:schemeClr val="tx1"/>
                        </a:solidFill>
                        <a:effectLst/>
                      </a:endParaRPr>
                    </a:p>
                    <a:p>
                      <a:pPr>
                        <a:lnSpc>
                          <a:spcPct val="150000"/>
                        </a:lnSpc>
                        <a:spcAft>
                          <a:spcPts val="0"/>
                        </a:spcAft>
                      </a:pPr>
                      <a:endParaRPr lang="hr-HR" sz="2000" b="0" dirty="0" smtClean="0">
                        <a:ln>
                          <a:noFill/>
                        </a:ln>
                        <a:solidFill>
                          <a:schemeClr val="tx1"/>
                        </a:solidFill>
                        <a:effectLst/>
                      </a:endParaRPr>
                    </a:p>
                    <a:p>
                      <a:pPr>
                        <a:lnSpc>
                          <a:spcPct val="150000"/>
                        </a:lnSpc>
                        <a:spcAft>
                          <a:spcPts val="0"/>
                        </a:spcAft>
                      </a:pPr>
                      <a:r>
                        <a:rPr lang="hr-HR" sz="2000" b="0" dirty="0" err="1" smtClean="0">
                          <a:ln>
                            <a:noFill/>
                          </a:ln>
                          <a:solidFill>
                            <a:schemeClr val="tx1"/>
                          </a:solidFill>
                          <a:effectLst/>
                        </a:rPr>
                        <a:t>Unequal</a:t>
                      </a:r>
                      <a:r>
                        <a:rPr lang="hr-HR" sz="2000" b="0" dirty="0" smtClean="0">
                          <a:ln>
                            <a:noFill/>
                          </a:ln>
                          <a:solidFill>
                            <a:schemeClr val="tx1"/>
                          </a:solidFill>
                          <a:effectLst/>
                        </a:rPr>
                        <a:t> </a:t>
                      </a:r>
                      <a:r>
                        <a:rPr lang="hr-HR" sz="2000" b="0" dirty="0" err="1" smtClean="0">
                          <a:ln>
                            <a:noFill/>
                          </a:ln>
                          <a:solidFill>
                            <a:schemeClr val="tx1"/>
                          </a:solidFill>
                          <a:effectLst/>
                        </a:rPr>
                        <a:t>edging</a:t>
                      </a:r>
                      <a:r>
                        <a:rPr lang="hr-HR" sz="2000" b="0" dirty="0" smtClean="0">
                          <a:ln>
                            <a:noFill/>
                          </a:ln>
                          <a:solidFill>
                            <a:schemeClr val="tx1"/>
                          </a:solidFill>
                          <a:effectLst/>
                        </a:rPr>
                        <a:t> </a:t>
                      </a:r>
                      <a:r>
                        <a:rPr lang="hr-HR" sz="2000" b="0" dirty="0" err="1" smtClean="0">
                          <a:ln>
                            <a:noFill/>
                          </a:ln>
                          <a:solidFill>
                            <a:schemeClr val="tx1"/>
                          </a:solidFill>
                          <a:effectLst/>
                        </a:rPr>
                        <a:t>with</a:t>
                      </a:r>
                      <a:r>
                        <a:rPr lang="hr-HR" sz="2000" b="0" dirty="0" smtClean="0">
                          <a:ln>
                            <a:noFill/>
                          </a:ln>
                          <a:solidFill>
                            <a:schemeClr val="tx1"/>
                          </a:solidFill>
                          <a:effectLst/>
                        </a:rPr>
                        <a:t> </a:t>
                      </a:r>
                      <a:r>
                        <a:rPr lang="hr-HR" sz="2000" b="0" dirty="0" err="1" smtClean="0">
                          <a:ln>
                            <a:noFill/>
                          </a:ln>
                          <a:solidFill>
                            <a:schemeClr val="tx1"/>
                          </a:solidFill>
                          <a:effectLst/>
                        </a:rPr>
                        <a:t>lacing</a:t>
                      </a:r>
                      <a:endParaRPr lang="hr-HR" sz="2000" b="0" dirty="0">
                        <a:ln>
                          <a:noFill/>
                        </a:ln>
                        <a:solidFill>
                          <a:schemeClr val="tx1"/>
                        </a:solidFill>
                        <a:effectLst/>
                      </a:endParaRPr>
                    </a:p>
                  </a:txBody>
                  <a:tcPr marL="68580" marR="68580" marT="0" marB="0">
                    <a:noFill/>
                  </a:tcPr>
                </a:tc>
                <a:tc>
                  <a:txBody>
                    <a:bodyPr/>
                    <a:lstStyle/>
                    <a:p>
                      <a:pPr>
                        <a:lnSpc>
                          <a:spcPct val="150000"/>
                        </a:lnSpc>
                        <a:spcAft>
                          <a:spcPts val="0"/>
                        </a:spcAft>
                      </a:pPr>
                      <a:endParaRPr lang="en-GB" sz="2000" b="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50000"/>
                        </a:lnSpc>
                        <a:spcAft>
                          <a:spcPts val="0"/>
                        </a:spcAft>
                      </a:pPr>
                      <a:endParaRPr lang="en-GB" sz="2000" b="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785757004"/>
                  </a:ext>
                </a:extLst>
              </a:tr>
            </a:tbl>
          </a:graphicData>
        </a:graphic>
      </p:graphicFrame>
      <p:pic>
        <p:nvPicPr>
          <p:cNvPr id="13" name="Picture 12" descr="unutarnji dio"/>
          <p:cNvPicPr/>
          <p:nvPr/>
        </p:nvPicPr>
        <p:blipFill>
          <a:blip r:embed="rId5" cstate="print"/>
          <a:srcRect/>
          <a:stretch>
            <a:fillRect/>
          </a:stretch>
        </p:blipFill>
        <p:spPr bwMode="auto">
          <a:xfrm>
            <a:off x="4010092" y="2731634"/>
            <a:ext cx="3421697" cy="2749550"/>
          </a:xfrm>
          <a:prstGeom prst="rect">
            <a:avLst/>
          </a:prstGeom>
          <a:noFill/>
          <a:ln w="9525">
            <a:noFill/>
            <a:miter lim="800000"/>
            <a:headEnd/>
            <a:tailEnd/>
          </a:ln>
        </p:spPr>
      </p:pic>
      <p:pic>
        <p:nvPicPr>
          <p:cNvPr id="14" name="Picture 13" descr="obrub s trakicama"/>
          <p:cNvPicPr/>
          <p:nvPr/>
        </p:nvPicPr>
        <p:blipFill>
          <a:blip r:embed="rId6" cstate="print"/>
          <a:srcRect/>
          <a:stretch>
            <a:fillRect/>
          </a:stretch>
        </p:blipFill>
        <p:spPr bwMode="auto">
          <a:xfrm>
            <a:off x="7798434" y="2731634"/>
            <a:ext cx="2869565" cy="2806537"/>
          </a:xfrm>
          <a:prstGeom prst="rect">
            <a:avLst/>
          </a:prstGeom>
          <a:noFill/>
          <a:ln w="9525">
            <a:noFill/>
            <a:miter lim="800000"/>
            <a:headEnd/>
            <a:tailEnd/>
          </a:ln>
        </p:spPr>
      </p:pic>
    </p:spTree>
    <p:extLst>
      <p:ext uri="{BB962C8B-B14F-4D97-AF65-F5344CB8AC3E}">
        <p14:creationId xmlns:p14="http://schemas.microsoft.com/office/powerpoint/2010/main" val="2519073860"/>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31</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Title 1"/>
          <p:cNvSpPr>
            <a:spLocks noGrp="1"/>
          </p:cNvSpPr>
          <p:nvPr>
            <p:ph type="title"/>
          </p:nvPr>
        </p:nvSpPr>
        <p:spPr>
          <a:xfrm>
            <a:off x="738889" y="1090388"/>
            <a:ext cx="10515600" cy="632725"/>
          </a:xfrm>
        </p:spPr>
        <p:txBody>
          <a:bodyPr/>
          <a:lstStyle/>
          <a:p>
            <a:r>
              <a:rPr lang="en-GB" b="1" dirty="0">
                <a:latin typeface="Arial" panose="020B0604020202020204" pitchFamily="34" charset="0"/>
                <a:cs typeface="Arial" panose="020B0604020202020204" pitchFamily="34" charset="0"/>
              </a:rPr>
              <a:t>Example: defects on men's jacket </a:t>
            </a:r>
            <a:endParaRPr lang="hr-HR" b="1"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361409896"/>
              </p:ext>
            </p:extLst>
          </p:nvPr>
        </p:nvGraphicFramePr>
        <p:xfrm>
          <a:off x="990600" y="2061032"/>
          <a:ext cx="10134601" cy="3693656"/>
        </p:xfrm>
        <a:graphic>
          <a:graphicData uri="http://schemas.openxmlformats.org/drawingml/2006/table">
            <a:tbl>
              <a:tblPr firstRow="1" firstCol="1" bandRow="1">
                <a:tableStyleId>{5C22544A-7EE6-4342-B048-85BDC9FD1C3A}</a:tableStyleId>
              </a:tblPr>
              <a:tblGrid>
                <a:gridCol w="3269838">
                  <a:extLst>
                    <a:ext uri="{9D8B030D-6E8A-4147-A177-3AD203B41FA5}">
                      <a16:colId xmlns:a16="http://schemas.microsoft.com/office/drawing/2014/main" val="3761372856"/>
                    </a:ext>
                  </a:extLst>
                </a:gridCol>
                <a:gridCol w="3430706">
                  <a:extLst>
                    <a:ext uri="{9D8B030D-6E8A-4147-A177-3AD203B41FA5}">
                      <a16:colId xmlns:a16="http://schemas.microsoft.com/office/drawing/2014/main" val="3786244627"/>
                    </a:ext>
                  </a:extLst>
                </a:gridCol>
                <a:gridCol w="3434057">
                  <a:extLst>
                    <a:ext uri="{9D8B030D-6E8A-4147-A177-3AD203B41FA5}">
                      <a16:colId xmlns:a16="http://schemas.microsoft.com/office/drawing/2014/main" val="3198778440"/>
                    </a:ext>
                  </a:extLst>
                </a:gridCol>
              </a:tblGrid>
              <a:tr h="689273">
                <a:tc>
                  <a:txBody>
                    <a:bodyPr/>
                    <a:lstStyle/>
                    <a:p>
                      <a:pPr>
                        <a:lnSpc>
                          <a:spcPct val="150000"/>
                        </a:lnSpc>
                        <a:spcAft>
                          <a:spcPts val="0"/>
                        </a:spcAft>
                      </a:pPr>
                      <a:r>
                        <a:rPr lang="en-GB" sz="2000" b="1" dirty="0">
                          <a:ln>
                            <a:noFill/>
                          </a:ln>
                          <a:solidFill>
                            <a:schemeClr val="tx1"/>
                          </a:solidFill>
                          <a:effectLst/>
                        </a:rPr>
                        <a:t>Description of the defect</a:t>
                      </a:r>
                      <a:endParaRPr lang="hr-HR" sz="2000" b="1"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50000"/>
                        </a:lnSpc>
                        <a:spcAft>
                          <a:spcPts val="0"/>
                        </a:spcAft>
                      </a:pPr>
                      <a:r>
                        <a:rPr lang="en-GB" sz="2000" b="1" dirty="0">
                          <a:ln>
                            <a:noFill/>
                          </a:ln>
                          <a:solidFill>
                            <a:schemeClr val="tx1"/>
                          </a:solidFill>
                          <a:effectLst/>
                        </a:rPr>
                        <a:t>Mark on the control card</a:t>
                      </a:r>
                      <a:endParaRPr lang="hr-HR" sz="2000" b="1"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50000"/>
                        </a:lnSpc>
                        <a:spcAft>
                          <a:spcPts val="0"/>
                        </a:spcAft>
                      </a:pPr>
                      <a:r>
                        <a:rPr lang="en-GB" sz="2000" b="1" dirty="0">
                          <a:ln>
                            <a:noFill/>
                          </a:ln>
                          <a:solidFill>
                            <a:schemeClr val="tx1"/>
                          </a:solidFill>
                          <a:effectLst/>
                        </a:rPr>
                        <a:t>Defect on men's jacket</a:t>
                      </a:r>
                      <a:endParaRPr lang="hr-HR" sz="2000" b="1"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413340054"/>
                  </a:ext>
                </a:extLst>
              </a:tr>
              <a:tr h="3004383">
                <a:tc>
                  <a:txBody>
                    <a:bodyPr/>
                    <a:lstStyle/>
                    <a:p>
                      <a:pPr>
                        <a:lnSpc>
                          <a:spcPct val="150000"/>
                        </a:lnSpc>
                        <a:spcAft>
                          <a:spcPts val="0"/>
                        </a:spcAft>
                      </a:pPr>
                      <a:r>
                        <a:rPr lang="en-GB" sz="2000" b="0" dirty="0">
                          <a:ln>
                            <a:noFill/>
                          </a:ln>
                          <a:solidFill>
                            <a:schemeClr val="tx1"/>
                          </a:solidFill>
                          <a:effectLst/>
                        </a:rPr>
                        <a:t> </a:t>
                      </a:r>
                      <a:endParaRPr lang="hr-HR" sz="2000" b="0" dirty="0">
                        <a:ln>
                          <a:noFill/>
                        </a:ln>
                        <a:solidFill>
                          <a:schemeClr val="tx1"/>
                        </a:solidFill>
                        <a:effectLst/>
                      </a:endParaRPr>
                    </a:p>
                    <a:p>
                      <a:pPr>
                        <a:lnSpc>
                          <a:spcPct val="150000"/>
                        </a:lnSpc>
                        <a:spcAft>
                          <a:spcPts val="0"/>
                        </a:spcAft>
                      </a:pPr>
                      <a:endParaRPr lang="hr-HR" sz="2000" b="0" dirty="0" smtClean="0">
                        <a:ln>
                          <a:noFill/>
                        </a:ln>
                        <a:solidFill>
                          <a:schemeClr val="tx1"/>
                        </a:solidFill>
                        <a:effectLst/>
                      </a:endParaRPr>
                    </a:p>
                    <a:p>
                      <a:pPr>
                        <a:lnSpc>
                          <a:spcPct val="150000"/>
                        </a:lnSpc>
                        <a:spcAft>
                          <a:spcPts val="0"/>
                        </a:spcAft>
                      </a:pPr>
                      <a:r>
                        <a:rPr lang="en-GB" sz="2000" b="0" dirty="0" smtClean="0">
                          <a:ln>
                            <a:noFill/>
                          </a:ln>
                          <a:solidFill>
                            <a:schemeClr val="tx1"/>
                          </a:solidFill>
                          <a:effectLst/>
                        </a:rPr>
                        <a:t>Unequal ironing of armholes</a:t>
                      </a:r>
                      <a:endParaRPr lang="en-GB" sz="2000" b="0" dirty="0">
                        <a:ln>
                          <a:noFill/>
                        </a:ln>
                        <a:solidFill>
                          <a:schemeClr val="tx1"/>
                        </a:solidFill>
                        <a:effectLst/>
                      </a:endParaRPr>
                    </a:p>
                  </a:txBody>
                  <a:tcPr marL="68580" marR="68580" marT="0" marB="0">
                    <a:noFill/>
                  </a:tcPr>
                </a:tc>
                <a:tc>
                  <a:txBody>
                    <a:bodyPr/>
                    <a:lstStyle/>
                    <a:p>
                      <a:pPr>
                        <a:lnSpc>
                          <a:spcPct val="150000"/>
                        </a:lnSpc>
                        <a:spcAft>
                          <a:spcPts val="0"/>
                        </a:spcAft>
                      </a:pPr>
                      <a:endParaRPr lang="en-GB" sz="2000" b="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50000"/>
                        </a:lnSpc>
                        <a:spcAft>
                          <a:spcPts val="0"/>
                        </a:spcAft>
                      </a:pPr>
                      <a:endParaRPr lang="en-GB" sz="2000" b="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785757004"/>
                  </a:ext>
                </a:extLst>
              </a:tr>
            </a:tbl>
          </a:graphicData>
        </a:graphic>
      </p:graphicFrame>
      <p:pic>
        <p:nvPicPr>
          <p:cNvPr id="13" name="Picture 12" descr="podrucje orukavlja naknadno glacati"/>
          <p:cNvPicPr/>
          <p:nvPr/>
        </p:nvPicPr>
        <p:blipFill>
          <a:blip r:embed="rId5" cstate="print"/>
          <a:srcRect/>
          <a:stretch>
            <a:fillRect/>
          </a:stretch>
        </p:blipFill>
        <p:spPr bwMode="auto">
          <a:xfrm>
            <a:off x="4419600" y="2692898"/>
            <a:ext cx="2639377" cy="3045461"/>
          </a:xfrm>
          <a:prstGeom prst="rect">
            <a:avLst/>
          </a:prstGeom>
          <a:noFill/>
          <a:ln w="9525">
            <a:noFill/>
            <a:miter lim="800000"/>
            <a:headEnd/>
            <a:tailEnd/>
          </a:ln>
        </p:spPr>
      </p:pic>
      <p:pic>
        <p:nvPicPr>
          <p:cNvPr id="15" name="Picture 14" descr="glacanje okrugline"/>
          <p:cNvPicPr/>
          <p:nvPr/>
        </p:nvPicPr>
        <p:blipFill>
          <a:blip r:embed="rId6" cstate="print"/>
          <a:srcRect/>
          <a:stretch>
            <a:fillRect/>
          </a:stretch>
        </p:blipFill>
        <p:spPr bwMode="auto">
          <a:xfrm>
            <a:off x="7886609" y="2759144"/>
            <a:ext cx="2389188" cy="3113406"/>
          </a:xfrm>
          <a:prstGeom prst="rect">
            <a:avLst/>
          </a:prstGeom>
          <a:noFill/>
          <a:ln w="9525">
            <a:noFill/>
            <a:miter lim="800000"/>
            <a:headEnd/>
            <a:tailEnd/>
          </a:ln>
        </p:spPr>
      </p:pic>
    </p:spTree>
    <p:extLst>
      <p:ext uri="{BB962C8B-B14F-4D97-AF65-F5344CB8AC3E}">
        <p14:creationId xmlns:p14="http://schemas.microsoft.com/office/powerpoint/2010/main" val="4292909827"/>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32</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Title 1"/>
          <p:cNvSpPr>
            <a:spLocks noGrp="1"/>
          </p:cNvSpPr>
          <p:nvPr>
            <p:ph type="title"/>
          </p:nvPr>
        </p:nvSpPr>
        <p:spPr>
          <a:xfrm>
            <a:off x="738889" y="1090388"/>
            <a:ext cx="10515600" cy="632725"/>
          </a:xfrm>
        </p:spPr>
        <p:txBody>
          <a:bodyPr/>
          <a:lstStyle/>
          <a:p>
            <a:r>
              <a:rPr lang="en-GB" b="1" dirty="0">
                <a:latin typeface="Arial" panose="020B0604020202020204" pitchFamily="34" charset="0"/>
                <a:cs typeface="Arial" panose="020B0604020202020204" pitchFamily="34" charset="0"/>
              </a:rPr>
              <a:t>Example: defects on men's jacket </a:t>
            </a:r>
            <a:endParaRPr lang="hr-HR" b="1"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588732119"/>
              </p:ext>
            </p:extLst>
          </p:nvPr>
        </p:nvGraphicFramePr>
        <p:xfrm>
          <a:off x="685799" y="2061032"/>
          <a:ext cx="10134601" cy="3693656"/>
        </p:xfrm>
        <a:graphic>
          <a:graphicData uri="http://schemas.openxmlformats.org/drawingml/2006/table">
            <a:tbl>
              <a:tblPr firstRow="1" firstCol="1" bandRow="1">
                <a:tableStyleId>{5C22544A-7EE6-4342-B048-85BDC9FD1C3A}</a:tableStyleId>
              </a:tblPr>
              <a:tblGrid>
                <a:gridCol w="3269838">
                  <a:extLst>
                    <a:ext uri="{9D8B030D-6E8A-4147-A177-3AD203B41FA5}">
                      <a16:colId xmlns:a16="http://schemas.microsoft.com/office/drawing/2014/main" val="3761372856"/>
                    </a:ext>
                  </a:extLst>
                </a:gridCol>
                <a:gridCol w="3430706">
                  <a:extLst>
                    <a:ext uri="{9D8B030D-6E8A-4147-A177-3AD203B41FA5}">
                      <a16:colId xmlns:a16="http://schemas.microsoft.com/office/drawing/2014/main" val="3786244627"/>
                    </a:ext>
                  </a:extLst>
                </a:gridCol>
                <a:gridCol w="3434057">
                  <a:extLst>
                    <a:ext uri="{9D8B030D-6E8A-4147-A177-3AD203B41FA5}">
                      <a16:colId xmlns:a16="http://schemas.microsoft.com/office/drawing/2014/main" val="3198778440"/>
                    </a:ext>
                  </a:extLst>
                </a:gridCol>
              </a:tblGrid>
              <a:tr h="689273">
                <a:tc>
                  <a:txBody>
                    <a:bodyPr/>
                    <a:lstStyle/>
                    <a:p>
                      <a:pPr>
                        <a:lnSpc>
                          <a:spcPct val="150000"/>
                        </a:lnSpc>
                        <a:spcAft>
                          <a:spcPts val="0"/>
                        </a:spcAft>
                      </a:pPr>
                      <a:r>
                        <a:rPr lang="en-GB" sz="2000" b="1" dirty="0">
                          <a:ln>
                            <a:noFill/>
                          </a:ln>
                          <a:solidFill>
                            <a:schemeClr val="tx1"/>
                          </a:solidFill>
                          <a:effectLst/>
                        </a:rPr>
                        <a:t>Description of the defect</a:t>
                      </a:r>
                      <a:endParaRPr lang="hr-HR" sz="2000" b="1"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50000"/>
                        </a:lnSpc>
                        <a:spcAft>
                          <a:spcPts val="0"/>
                        </a:spcAft>
                      </a:pPr>
                      <a:r>
                        <a:rPr lang="en-GB" sz="2000" b="1" dirty="0">
                          <a:ln>
                            <a:noFill/>
                          </a:ln>
                          <a:solidFill>
                            <a:schemeClr val="tx1"/>
                          </a:solidFill>
                          <a:effectLst/>
                        </a:rPr>
                        <a:t>Mark on the control card</a:t>
                      </a:r>
                      <a:endParaRPr lang="hr-HR" sz="2000" b="1"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50000"/>
                        </a:lnSpc>
                        <a:spcAft>
                          <a:spcPts val="0"/>
                        </a:spcAft>
                      </a:pPr>
                      <a:r>
                        <a:rPr lang="en-GB" sz="2000" b="1" dirty="0">
                          <a:ln>
                            <a:noFill/>
                          </a:ln>
                          <a:solidFill>
                            <a:schemeClr val="tx1"/>
                          </a:solidFill>
                          <a:effectLst/>
                        </a:rPr>
                        <a:t>Defect on men's jacket</a:t>
                      </a:r>
                      <a:endParaRPr lang="hr-HR" sz="2000" b="1"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413340054"/>
                  </a:ext>
                </a:extLst>
              </a:tr>
              <a:tr h="3004383">
                <a:tc>
                  <a:txBody>
                    <a:bodyPr/>
                    <a:lstStyle/>
                    <a:p>
                      <a:pPr>
                        <a:lnSpc>
                          <a:spcPct val="150000"/>
                        </a:lnSpc>
                        <a:spcAft>
                          <a:spcPts val="0"/>
                        </a:spcAft>
                      </a:pPr>
                      <a:r>
                        <a:rPr lang="en-GB" sz="2000" b="0" dirty="0">
                          <a:ln>
                            <a:noFill/>
                          </a:ln>
                          <a:solidFill>
                            <a:schemeClr val="tx1"/>
                          </a:solidFill>
                          <a:effectLst/>
                        </a:rPr>
                        <a:t> </a:t>
                      </a:r>
                      <a:endParaRPr lang="hr-HR" sz="2000" b="0" dirty="0">
                        <a:ln>
                          <a:noFill/>
                        </a:ln>
                        <a:solidFill>
                          <a:schemeClr val="tx1"/>
                        </a:solidFill>
                        <a:effectLst/>
                      </a:endParaRPr>
                    </a:p>
                    <a:p>
                      <a:pPr>
                        <a:lnSpc>
                          <a:spcPct val="150000"/>
                        </a:lnSpc>
                        <a:spcAft>
                          <a:spcPts val="0"/>
                        </a:spcAft>
                      </a:pPr>
                      <a:endParaRPr lang="hr-HR" sz="2000" b="0" dirty="0" smtClean="0">
                        <a:ln>
                          <a:noFill/>
                        </a:ln>
                        <a:solidFill>
                          <a:schemeClr val="tx1"/>
                        </a:solidFill>
                        <a:effectLst/>
                      </a:endParaRPr>
                    </a:p>
                    <a:p>
                      <a:pPr>
                        <a:lnSpc>
                          <a:spcPct val="150000"/>
                        </a:lnSpc>
                        <a:spcAft>
                          <a:spcPts val="0"/>
                        </a:spcAft>
                      </a:pPr>
                      <a:r>
                        <a:rPr lang="en-GB" sz="2000" b="0" dirty="0" smtClean="0">
                          <a:ln>
                            <a:noFill/>
                          </a:ln>
                          <a:solidFill>
                            <a:schemeClr val="tx1"/>
                          </a:solidFill>
                          <a:effectLst/>
                        </a:rPr>
                        <a:t>Irregularly ironed lining</a:t>
                      </a:r>
                      <a:endParaRPr lang="en-GB" sz="2000" b="0" dirty="0">
                        <a:ln>
                          <a:noFill/>
                        </a:ln>
                        <a:solidFill>
                          <a:schemeClr val="tx1"/>
                        </a:solidFill>
                        <a:effectLst/>
                      </a:endParaRPr>
                    </a:p>
                  </a:txBody>
                  <a:tcPr marL="68580" marR="68580" marT="0" marB="0">
                    <a:noFill/>
                  </a:tcPr>
                </a:tc>
                <a:tc>
                  <a:txBody>
                    <a:bodyPr/>
                    <a:lstStyle/>
                    <a:p>
                      <a:pPr>
                        <a:lnSpc>
                          <a:spcPct val="150000"/>
                        </a:lnSpc>
                        <a:spcAft>
                          <a:spcPts val="0"/>
                        </a:spcAft>
                      </a:pPr>
                      <a:endParaRPr lang="en-GB" sz="2000" b="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50000"/>
                        </a:lnSpc>
                        <a:spcAft>
                          <a:spcPts val="0"/>
                        </a:spcAft>
                      </a:pPr>
                      <a:endParaRPr lang="en-GB" sz="2000" b="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785757004"/>
                  </a:ext>
                </a:extLst>
              </a:tr>
            </a:tbl>
          </a:graphicData>
        </a:graphic>
      </p:graphicFrame>
      <p:pic>
        <p:nvPicPr>
          <p:cNvPr id="13" name="Picture 12" descr="podstava"/>
          <p:cNvPicPr/>
          <p:nvPr/>
        </p:nvPicPr>
        <p:blipFill>
          <a:blip r:embed="rId5" cstate="print"/>
          <a:srcRect/>
          <a:stretch>
            <a:fillRect/>
          </a:stretch>
        </p:blipFill>
        <p:spPr bwMode="auto">
          <a:xfrm>
            <a:off x="3352800" y="2889250"/>
            <a:ext cx="3886200" cy="2865438"/>
          </a:xfrm>
          <a:prstGeom prst="rect">
            <a:avLst/>
          </a:prstGeom>
          <a:noFill/>
          <a:ln w="9525">
            <a:noFill/>
            <a:miter lim="800000"/>
            <a:headEnd/>
            <a:tailEnd/>
          </a:ln>
        </p:spPr>
      </p:pic>
      <p:pic>
        <p:nvPicPr>
          <p:cNvPr id="14" name="Picture 13" descr="neiospravno glacana podstava"/>
          <p:cNvPicPr/>
          <p:nvPr/>
        </p:nvPicPr>
        <p:blipFill>
          <a:blip r:embed="rId6" cstate="print"/>
          <a:srcRect/>
          <a:stretch>
            <a:fillRect/>
          </a:stretch>
        </p:blipFill>
        <p:spPr bwMode="auto">
          <a:xfrm>
            <a:off x="7608569" y="2983190"/>
            <a:ext cx="3211831" cy="2579410"/>
          </a:xfrm>
          <a:prstGeom prst="rect">
            <a:avLst/>
          </a:prstGeom>
          <a:noFill/>
          <a:ln w="9525">
            <a:noFill/>
            <a:miter lim="800000"/>
            <a:headEnd/>
            <a:tailEnd/>
          </a:ln>
        </p:spPr>
      </p:pic>
    </p:spTree>
    <p:extLst>
      <p:ext uri="{BB962C8B-B14F-4D97-AF65-F5344CB8AC3E}">
        <p14:creationId xmlns:p14="http://schemas.microsoft.com/office/powerpoint/2010/main" val="2054074986"/>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33</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Title 1"/>
          <p:cNvSpPr>
            <a:spLocks noGrp="1"/>
          </p:cNvSpPr>
          <p:nvPr>
            <p:ph type="title"/>
          </p:nvPr>
        </p:nvSpPr>
        <p:spPr>
          <a:xfrm>
            <a:off x="738889" y="1090388"/>
            <a:ext cx="10515600" cy="632725"/>
          </a:xfrm>
        </p:spPr>
        <p:txBody>
          <a:bodyPr/>
          <a:lstStyle/>
          <a:p>
            <a:r>
              <a:rPr lang="en-GB" b="1" dirty="0">
                <a:latin typeface="Arial" panose="020B0604020202020204" pitchFamily="34" charset="0"/>
                <a:cs typeface="Arial" panose="020B0604020202020204" pitchFamily="34" charset="0"/>
              </a:rPr>
              <a:t>Example: defects on men's jacket </a:t>
            </a:r>
            <a:endParaRPr lang="hr-HR" b="1"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635557130"/>
              </p:ext>
            </p:extLst>
          </p:nvPr>
        </p:nvGraphicFramePr>
        <p:xfrm>
          <a:off x="914399" y="2061032"/>
          <a:ext cx="10134601" cy="3693656"/>
        </p:xfrm>
        <a:graphic>
          <a:graphicData uri="http://schemas.openxmlformats.org/drawingml/2006/table">
            <a:tbl>
              <a:tblPr firstRow="1" firstCol="1" bandRow="1">
                <a:tableStyleId>{5C22544A-7EE6-4342-B048-85BDC9FD1C3A}</a:tableStyleId>
              </a:tblPr>
              <a:tblGrid>
                <a:gridCol w="3269838">
                  <a:extLst>
                    <a:ext uri="{9D8B030D-6E8A-4147-A177-3AD203B41FA5}">
                      <a16:colId xmlns:a16="http://schemas.microsoft.com/office/drawing/2014/main" val="3761372856"/>
                    </a:ext>
                  </a:extLst>
                </a:gridCol>
                <a:gridCol w="3430706">
                  <a:extLst>
                    <a:ext uri="{9D8B030D-6E8A-4147-A177-3AD203B41FA5}">
                      <a16:colId xmlns:a16="http://schemas.microsoft.com/office/drawing/2014/main" val="3786244627"/>
                    </a:ext>
                  </a:extLst>
                </a:gridCol>
                <a:gridCol w="3434057">
                  <a:extLst>
                    <a:ext uri="{9D8B030D-6E8A-4147-A177-3AD203B41FA5}">
                      <a16:colId xmlns:a16="http://schemas.microsoft.com/office/drawing/2014/main" val="3198778440"/>
                    </a:ext>
                  </a:extLst>
                </a:gridCol>
              </a:tblGrid>
              <a:tr h="689273">
                <a:tc>
                  <a:txBody>
                    <a:bodyPr/>
                    <a:lstStyle/>
                    <a:p>
                      <a:pPr>
                        <a:lnSpc>
                          <a:spcPct val="150000"/>
                        </a:lnSpc>
                        <a:spcAft>
                          <a:spcPts val="0"/>
                        </a:spcAft>
                      </a:pPr>
                      <a:r>
                        <a:rPr lang="en-GB" sz="2000" b="1" dirty="0">
                          <a:ln>
                            <a:noFill/>
                          </a:ln>
                          <a:solidFill>
                            <a:schemeClr val="tx1"/>
                          </a:solidFill>
                          <a:effectLst/>
                        </a:rPr>
                        <a:t>Description of the defect</a:t>
                      </a:r>
                      <a:endParaRPr lang="hr-HR" sz="2000" b="1"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50000"/>
                        </a:lnSpc>
                        <a:spcAft>
                          <a:spcPts val="0"/>
                        </a:spcAft>
                      </a:pPr>
                      <a:r>
                        <a:rPr lang="en-GB" sz="2000" b="1" dirty="0">
                          <a:ln>
                            <a:noFill/>
                          </a:ln>
                          <a:solidFill>
                            <a:schemeClr val="tx1"/>
                          </a:solidFill>
                          <a:effectLst/>
                        </a:rPr>
                        <a:t>Mark on the control card</a:t>
                      </a:r>
                      <a:endParaRPr lang="hr-HR" sz="2000" b="1"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50000"/>
                        </a:lnSpc>
                        <a:spcAft>
                          <a:spcPts val="0"/>
                        </a:spcAft>
                      </a:pPr>
                      <a:r>
                        <a:rPr lang="en-GB" sz="2000" b="1" dirty="0">
                          <a:ln>
                            <a:noFill/>
                          </a:ln>
                          <a:solidFill>
                            <a:schemeClr val="tx1"/>
                          </a:solidFill>
                          <a:effectLst/>
                        </a:rPr>
                        <a:t>Defect on men's jacket</a:t>
                      </a:r>
                      <a:endParaRPr lang="hr-HR" sz="2000" b="1"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413340054"/>
                  </a:ext>
                </a:extLst>
              </a:tr>
              <a:tr h="3004383">
                <a:tc>
                  <a:txBody>
                    <a:bodyPr/>
                    <a:lstStyle/>
                    <a:p>
                      <a:pPr>
                        <a:lnSpc>
                          <a:spcPct val="150000"/>
                        </a:lnSpc>
                        <a:spcAft>
                          <a:spcPts val="0"/>
                        </a:spcAft>
                      </a:pPr>
                      <a:r>
                        <a:rPr lang="en-GB" sz="2000" b="0" dirty="0">
                          <a:ln>
                            <a:noFill/>
                          </a:ln>
                          <a:solidFill>
                            <a:schemeClr val="tx1"/>
                          </a:solidFill>
                          <a:effectLst/>
                        </a:rPr>
                        <a:t> </a:t>
                      </a:r>
                      <a:endParaRPr lang="hr-HR" sz="2000" b="0" dirty="0">
                        <a:ln>
                          <a:noFill/>
                        </a:ln>
                        <a:solidFill>
                          <a:schemeClr val="tx1"/>
                        </a:solidFill>
                        <a:effectLst/>
                      </a:endParaRPr>
                    </a:p>
                    <a:p>
                      <a:pPr>
                        <a:lnSpc>
                          <a:spcPct val="150000"/>
                        </a:lnSpc>
                        <a:spcAft>
                          <a:spcPts val="0"/>
                        </a:spcAft>
                      </a:pPr>
                      <a:endParaRPr lang="hr-HR" sz="2000" b="0" dirty="0" smtClean="0">
                        <a:ln>
                          <a:noFill/>
                        </a:ln>
                        <a:solidFill>
                          <a:schemeClr val="tx1"/>
                        </a:solidFill>
                        <a:effectLst/>
                      </a:endParaRPr>
                    </a:p>
                    <a:p>
                      <a:pPr>
                        <a:lnSpc>
                          <a:spcPct val="150000"/>
                        </a:lnSpc>
                        <a:spcAft>
                          <a:spcPts val="0"/>
                        </a:spcAft>
                      </a:pPr>
                      <a:r>
                        <a:rPr lang="en-US" sz="2000" b="0" dirty="0" smtClean="0">
                          <a:ln>
                            <a:noFill/>
                          </a:ln>
                          <a:solidFill>
                            <a:schemeClr val="tx1"/>
                          </a:solidFill>
                          <a:effectLst/>
                        </a:rPr>
                        <a:t>Ironing defect (fold on the back part of the men's jacket)</a:t>
                      </a:r>
                      <a:endParaRPr lang="en-GB" sz="2000" b="0" dirty="0">
                        <a:ln>
                          <a:noFill/>
                        </a:ln>
                        <a:solidFill>
                          <a:schemeClr val="tx1"/>
                        </a:solidFill>
                        <a:effectLst/>
                      </a:endParaRPr>
                    </a:p>
                  </a:txBody>
                  <a:tcPr marL="68580" marR="68580" marT="0" marB="0">
                    <a:noFill/>
                  </a:tcPr>
                </a:tc>
                <a:tc>
                  <a:txBody>
                    <a:bodyPr/>
                    <a:lstStyle/>
                    <a:p>
                      <a:pPr>
                        <a:lnSpc>
                          <a:spcPct val="150000"/>
                        </a:lnSpc>
                        <a:spcAft>
                          <a:spcPts val="0"/>
                        </a:spcAft>
                      </a:pPr>
                      <a:endParaRPr lang="en-GB" sz="2000" b="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50000"/>
                        </a:lnSpc>
                        <a:spcAft>
                          <a:spcPts val="0"/>
                        </a:spcAft>
                      </a:pPr>
                      <a:endParaRPr lang="en-GB" sz="2000" b="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785757004"/>
                  </a:ext>
                </a:extLst>
              </a:tr>
            </a:tbl>
          </a:graphicData>
        </a:graphic>
      </p:graphicFrame>
      <p:pic>
        <p:nvPicPr>
          <p:cNvPr id="13" name="Picture 12" descr="glacanjeiza"/>
          <p:cNvPicPr/>
          <p:nvPr/>
        </p:nvPicPr>
        <p:blipFill>
          <a:blip r:embed="rId5" cstate="print"/>
          <a:srcRect/>
          <a:stretch>
            <a:fillRect/>
          </a:stretch>
        </p:blipFill>
        <p:spPr bwMode="auto">
          <a:xfrm>
            <a:off x="4385401" y="2691325"/>
            <a:ext cx="2533015" cy="3234373"/>
          </a:xfrm>
          <a:prstGeom prst="rect">
            <a:avLst/>
          </a:prstGeom>
          <a:noFill/>
          <a:ln w="9525">
            <a:noFill/>
            <a:miter lim="800000"/>
            <a:headEnd/>
            <a:tailEnd/>
          </a:ln>
        </p:spPr>
      </p:pic>
      <p:pic>
        <p:nvPicPr>
          <p:cNvPr id="14" name="Picture 13" descr="neispravno glacanje ledja kod rukava"/>
          <p:cNvPicPr/>
          <p:nvPr/>
        </p:nvPicPr>
        <p:blipFill>
          <a:blip r:embed="rId6" cstate="print"/>
          <a:srcRect/>
          <a:stretch>
            <a:fillRect/>
          </a:stretch>
        </p:blipFill>
        <p:spPr bwMode="auto">
          <a:xfrm>
            <a:off x="7662273" y="2727168"/>
            <a:ext cx="2642870" cy="3162688"/>
          </a:xfrm>
          <a:prstGeom prst="rect">
            <a:avLst/>
          </a:prstGeom>
          <a:noFill/>
          <a:ln w="9525">
            <a:noFill/>
            <a:miter lim="800000"/>
            <a:headEnd/>
            <a:tailEnd/>
          </a:ln>
        </p:spPr>
      </p:pic>
    </p:spTree>
    <p:extLst>
      <p:ext uri="{BB962C8B-B14F-4D97-AF65-F5344CB8AC3E}">
        <p14:creationId xmlns:p14="http://schemas.microsoft.com/office/powerpoint/2010/main" val="2184384241"/>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34</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Title 1"/>
          <p:cNvSpPr>
            <a:spLocks noGrp="1"/>
          </p:cNvSpPr>
          <p:nvPr>
            <p:ph type="title"/>
          </p:nvPr>
        </p:nvSpPr>
        <p:spPr>
          <a:xfrm>
            <a:off x="738889" y="1090388"/>
            <a:ext cx="10515600" cy="632725"/>
          </a:xfrm>
        </p:spPr>
        <p:txBody>
          <a:bodyPr/>
          <a:lstStyle/>
          <a:p>
            <a:r>
              <a:rPr lang="en-GB" b="1" dirty="0">
                <a:latin typeface="Arial" panose="020B0604020202020204" pitchFamily="34" charset="0"/>
                <a:cs typeface="Arial" panose="020B0604020202020204" pitchFamily="34" charset="0"/>
              </a:rPr>
              <a:t>Computer Quality Monitoring</a:t>
            </a:r>
            <a:endParaRPr lang="hr-HR" b="1" dirty="0">
              <a:latin typeface="Arial" panose="020B0604020202020204" pitchFamily="34" charset="0"/>
              <a:cs typeface="Arial" panose="020B0604020202020204" pitchFamily="34" charset="0"/>
            </a:endParaRPr>
          </a:p>
        </p:txBody>
      </p:sp>
      <p:sp>
        <p:nvSpPr>
          <p:cNvPr id="13" name="Content Placeholder 2"/>
          <p:cNvSpPr txBox="1">
            <a:spLocks/>
          </p:cNvSpPr>
          <p:nvPr/>
        </p:nvSpPr>
        <p:spPr>
          <a:xfrm>
            <a:off x="819605" y="2209800"/>
            <a:ext cx="5657396" cy="426720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hr-HR" sz="2400" dirty="0" smtClean="0">
                <a:latin typeface="Arial" panose="020B0604020202020204" pitchFamily="34" charset="0"/>
                <a:cs typeface="Arial" panose="020B0604020202020204" pitchFamily="34" charset="0"/>
              </a:rPr>
              <a:t>I</a:t>
            </a:r>
            <a:r>
              <a:rPr lang="en-US" sz="2400" dirty="0" smtClean="0">
                <a:latin typeface="Arial" panose="020B0604020202020204" pitchFamily="34" charset="0"/>
                <a:cs typeface="Arial" panose="020B0604020202020204" pitchFamily="34" charset="0"/>
              </a:rPr>
              <a:t>n </a:t>
            </a:r>
            <a:r>
              <a:rPr lang="en-US" sz="2400" dirty="0">
                <a:latin typeface="Arial" panose="020B0604020202020204" pitchFamily="34" charset="0"/>
                <a:cs typeface="Arial" panose="020B0604020202020204" pitchFamily="34" charset="0"/>
              </a:rPr>
              <a:t>the most clothing </a:t>
            </a:r>
            <a:r>
              <a:rPr lang="en-US" sz="2400" dirty="0" smtClean="0">
                <a:latin typeface="Arial" panose="020B0604020202020204" pitchFamily="34" charset="0"/>
                <a:cs typeface="Arial" panose="020B0604020202020204" pitchFamily="34" charset="0"/>
              </a:rPr>
              <a:t>company </a:t>
            </a:r>
            <a:r>
              <a:rPr lang="en-US" sz="2400" dirty="0">
                <a:latin typeface="Arial" panose="020B0604020202020204" pitchFamily="34" charset="0"/>
                <a:cs typeface="Arial" panose="020B0604020202020204" pitchFamily="34" charset="0"/>
              </a:rPr>
              <a:t>quality control is monitored by computer </a:t>
            </a:r>
            <a:r>
              <a:rPr lang="en-US" sz="2400" dirty="0" smtClean="0">
                <a:latin typeface="Arial" panose="020B0604020202020204" pitchFamily="34" charset="0"/>
                <a:cs typeface="Arial" panose="020B0604020202020204" pitchFamily="34" charset="0"/>
              </a:rPr>
              <a:t>programs. </a:t>
            </a:r>
            <a:endParaRPr lang="hr-HR"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After </a:t>
            </a:r>
            <a:r>
              <a:rPr lang="en-US" sz="2400" dirty="0">
                <a:latin typeface="Arial" panose="020B0604020202020204" pitchFamily="34" charset="0"/>
                <a:cs typeface="Arial" panose="020B0604020202020204" pitchFamily="34" charset="0"/>
              </a:rPr>
              <a:t>reading a line code for one men's jacket, a sketch of the model with list of measurements of all segments and tolerances are displayed on a monitor screen. </a:t>
            </a:r>
            <a:endParaRPr lang="hr-HR" sz="2400" dirty="0">
              <a:latin typeface="Arial" panose="020B0604020202020204" pitchFamily="34" charset="0"/>
              <a:cs typeface="Arial" panose="020B0604020202020204" pitchFamily="34" charset="0"/>
            </a:endParaRPr>
          </a:p>
        </p:txBody>
      </p:sp>
      <p:pic>
        <p:nvPicPr>
          <p:cNvPr id="14" name="Picture 13" descr="audit kontrola 1.jpg"/>
          <p:cNvPicPr/>
          <p:nvPr/>
        </p:nvPicPr>
        <p:blipFill>
          <a:blip r:embed="rId5" cstate="print"/>
          <a:stretch>
            <a:fillRect/>
          </a:stretch>
        </p:blipFill>
        <p:spPr>
          <a:xfrm>
            <a:off x="6992753" y="2362200"/>
            <a:ext cx="4156961" cy="3195043"/>
          </a:xfrm>
          <a:prstGeom prst="rect">
            <a:avLst/>
          </a:prstGeom>
        </p:spPr>
      </p:pic>
    </p:spTree>
    <p:extLst>
      <p:ext uri="{BB962C8B-B14F-4D97-AF65-F5344CB8AC3E}">
        <p14:creationId xmlns:p14="http://schemas.microsoft.com/office/powerpoint/2010/main" val="3708285273"/>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35</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3" name="Content Placeholder 2"/>
          <p:cNvSpPr txBox="1">
            <a:spLocks/>
          </p:cNvSpPr>
          <p:nvPr/>
        </p:nvSpPr>
        <p:spPr>
          <a:xfrm>
            <a:off x="819604" y="1447800"/>
            <a:ext cx="10434885" cy="4454138"/>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The following grades are entered at the end of each quality control:</a:t>
            </a:r>
            <a:endParaRPr lang="hr-HR" sz="2400" dirty="0">
              <a:latin typeface="Arial" panose="020B0604020202020204" pitchFamily="34" charset="0"/>
              <a:cs typeface="Arial" panose="020B0604020202020204" pitchFamily="34" charset="0"/>
            </a:endParaRPr>
          </a:p>
          <a:p>
            <a:pPr marL="0" indent="0">
              <a:buNone/>
            </a:pPr>
            <a:r>
              <a:rPr lang="hr-HR" sz="2400" dirty="0" smtClean="0">
                <a:latin typeface="Arial" panose="020B0604020202020204" pitchFamily="34" charset="0"/>
                <a:cs typeface="Arial" panose="020B0604020202020204" pitchFamily="34" charset="0"/>
              </a:rPr>
              <a:t>	</a:t>
            </a:r>
            <a:r>
              <a:rPr lang="en-GB" sz="2200" dirty="0" smtClean="0">
                <a:latin typeface="Arial" panose="020B0604020202020204" pitchFamily="34" charset="0"/>
                <a:cs typeface="Arial" panose="020B0604020202020204" pitchFamily="34" charset="0"/>
              </a:rPr>
              <a:t>1 </a:t>
            </a:r>
            <a:r>
              <a:rPr lang="en-GB" sz="2200" dirty="0">
                <a:latin typeface="Arial" panose="020B0604020202020204" pitchFamily="34" charset="0"/>
                <a:cs typeface="Arial" panose="020B0604020202020204" pitchFamily="34" charset="0"/>
              </a:rPr>
              <a:t>- very good, great,</a:t>
            </a:r>
            <a:endParaRPr lang="hr-HR" sz="2200" dirty="0">
              <a:latin typeface="Arial" panose="020B0604020202020204" pitchFamily="34" charset="0"/>
              <a:cs typeface="Arial" panose="020B0604020202020204" pitchFamily="34" charset="0"/>
            </a:endParaRPr>
          </a:p>
          <a:p>
            <a:pPr marL="0" indent="0">
              <a:buNone/>
            </a:pPr>
            <a:r>
              <a:rPr lang="hr-HR" sz="2200" dirty="0" smtClean="0">
                <a:latin typeface="Arial" panose="020B0604020202020204" pitchFamily="34" charset="0"/>
                <a:cs typeface="Arial" panose="020B0604020202020204" pitchFamily="34" charset="0"/>
              </a:rPr>
              <a:t>	</a:t>
            </a:r>
            <a:r>
              <a:rPr lang="en-GB" sz="2200" dirty="0" smtClean="0">
                <a:latin typeface="Arial" panose="020B0604020202020204" pitchFamily="34" charset="0"/>
                <a:cs typeface="Arial" panose="020B0604020202020204" pitchFamily="34" charset="0"/>
              </a:rPr>
              <a:t>2 </a:t>
            </a:r>
            <a:r>
              <a:rPr lang="en-GB" sz="2200" dirty="0">
                <a:latin typeface="Arial" panose="020B0604020202020204" pitchFamily="34" charset="0"/>
                <a:cs typeface="Arial" panose="020B0604020202020204" pitchFamily="34" charset="0"/>
              </a:rPr>
              <a:t>- good,</a:t>
            </a:r>
            <a:endParaRPr lang="hr-HR" sz="2200" dirty="0">
              <a:latin typeface="Arial" panose="020B0604020202020204" pitchFamily="34" charset="0"/>
              <a:cs typeface="Arial" panose="020B0604020202020204" pitchFamily="34" charset="0"/>
            </a:endParaRPr>
          </a:p>
          <a:p>
            <a:pPr marL="0" indent="0">
              <a:buNone/>
            </a:pPr>
            <a:r>
              <a:rPr lang="hr-HR" sz="2200" dirty="0" smtClean="0">
                <a:latin typeface="Arial" panose="020B0604020202020204" pitchFamily="34" charset="0"/>
                <a:cs typeface="Arial" panose="020B0604020202020204" pitchFamily="34" charset="0"/>
              </a:rPr>
              <a:t>	</a:t>
            </a:r>
            <a:r>
              <a:rPr lang="en-GB" sz="2200" dirty="0" smtClean="0">
                <a:latin typeface="Arial" panose="020B0604020202020204" pitchFamily="34" charset="0"/>
                <a:cs typeface="Arial" panose="020B0604020202020204" pitchFamily="34" charset="0"/>
              </a:rPr>
              <a:t>3 </a:t>
            </a:r>
            <a:r>
              <a:rPr lang="en-GB" sz="2200" dirty="0">
                <a:latin typeface="Arial" panose="020B0604020202020204" pitchFamily="34" charset="0"/>
                <a:cs typeface="Arial" panose="020B0604020202020204" pitchFamily="34" charset="0"/>
              </a:rPr>
              <a:t>- satisfying, minor defects that can be recognized by an expert,</a:t>
            </a:r>
            <a:endParaRPr lang="hr-HR" sz="2200" dirty="0">
              <a:latin typeface="Arial" panose="020B0604020202020204" pitchFamily="34" charset="0"/>
              <a:cs typeface="Arial" panose="020B0604020202020204" pitchFamily="34" charset="0"/>
            </a:endParaRPr>
          </a:p>
          <a:p>
            <a:pPr marL="0" indent="0">
              <a:buNone/>
            </a:pPr>
            <a:r>
              <a:rPr lang="hr-HR" sz="2200" dirty="0" smtClean="0">
                <a:latin typeface="Arial" panose="020B0604020202020204" pitchFamily="34" charset="0"/>
                <a:cs typeface="Arial" panose="020B0604020202020204" pitchFamily="34" charset="0"/>
              </a:rPr>
              <a:t>	</a:t>
            </a:r>
            <a:r>
              <a:rPr lang="en-GB" sz="2200" dirty="0" smtClean="0">
                <a:latin typeface="Arial" panose="020B0604020202020204" pitchFamily="34" charset="0"/>
                <a:cs typeface="Arial" panose="020B0604020202020204" pitchFamily="34" charset="0"/>
              </a:rPr>
              <a:t>4 </a:t>
            </a:r>
            <a:r>
              <a:rPr lang="en-GB" sz="2200" dirty="0">
                <a:latin typeface="Arial" panose="020B0604020202020204" pitchFamily="34" charset="0"/>
                <a:cs typeface="Arial" panose="020B0604020202020204" pitchFamily="34" charset="0"/>
              </a:rPr>
              <a:t>- sufficient, the defects have to be eliminated as soon as possible,</a:t>
            </a:r>
            <a:endParaRPr lang="hr-HR" sz="2200" dirty="0">
              <a:latin typeface="Arial" panose="020B0604020202020204" pitchFamily="34" charset="0"/>
              <a:cs typeface="Arial" panose="020B0604020202020204" pitchFamily="34" charset="0"/>
            </a:endParaRPr>
          </a:p>
          <a:p>
            <a:pPr marL="0" indent="0">
              <a:buNone/>
            </a:pPr>
            <a:r>
              <a:rPr lang="hr-HR" sz="2200" dirty="0" smtClean="0">
                <a:latin typeface="Arial" panose="020B0604020202020204" pitchFamily="34" charset="0"/>
                <a:cs typeface="Arial" panose="020B0604020202020204" pitchFamily="34" charset="0"/>
              </a:rPr>
              <a:t>	</a:t>
            </a:r>
            <a:r>
              <a:rPr lang="en-GB" sz="2200" dirty="0" smtClean="0">
                <a:latin typeface="Arial" panose="020B0604020202020204" pitchFamily="34" charset="0"/>
                <a:cs typeface="Arial" panose="020B0604020202020204" pitchFamily="34" charset="0"/>
              </a:rPr>
              <a:t>5 </a:t>
            </a:r>
            <a:r>
              <a:rPr lang="en-GB" sz="2200" dirty="0">
                <a:latin typeface="Arial" panose="020B0604020202020204" pitchFamily="34" charset="0"/>
                <a:cs typeface="Arial" panose="020B0604020202020204" pitchFamily="34" charset="0"/>
              </a:rPr>
              <a:t>- wrong, the possibility of complaint and</a:t>
            </a:r>
            <a:endParaRPr lang="hr-HR" sz="2200" dirty="0">
              <a:latin typeface="Arial" panose="020B0604020202020204" pitchFamily="34" charset="0"/>
              <a:cs typeface="Arial" panose="020B0604020202020204" pitchFamily="34" charset="0"/>
            </a:endParaRPr>
          </a:p>
          <a:p>
            <a:pPr marL="0" indent="0">
              <a:buNone/>
            </a:pPr>
            <a:r>
              <a:rPr lang="hr-HR" sz="2200" dirty="0" smtClean="0">
                <a:latin typeface="Arial" panose="020B0604020202020204" pitchFamily="34" charset="0"/>
                <a:cs typeface="Arial" panose="020B0604020202020204" pitchFamily="34" charset="0"/>
              </a:rPr>
              <a:t>	</a:t>
            </a:r>
            <a:r>
              <a:rPr lang="en-GB" sz="2200" dirty="0" smtClean="0">
                <a:latin typeface="Arial" panose="020B0604020202020204" pitchFamily="34" charset="0"/>
                <a:cs typeface="Arial" panose="020B0604020202020204" pitchFamily="34" charset="0"/>
              </a:rPr>
              <a:t>6 </a:t>
            </a:r>
            <a:r>
              <a:rPr lang="en-GB" sz="2200" dirty="0">
                <a:latin typeface="Arial" panose="020B0604020202020204" pitchFamily="34" charset="0"/>
                <a:cs typeface="Arial" panose="020B0604020202020204" pitchFamily="34" charset="0"/>
              </a:rPr>
              <a:t>- insufficient, the jacket is not for </a:t>
            </a:r>
            <a:r>
              <a:rPr lang="en-GB" sz="2200" dirty="0" smtClean="0">
                <a:latin typeface="Arial" panose="020B0604020202020204" pitchFamily="34" charset="0"/>
                <a:cs typeface="Arial" panose="020B0604020202020204" pitchFamily="34" charset="0"/>
              </a:rPr>
              <a:t>sale</a:t>
            </a:r>
            <a:endParaRPr lang="hr-HR" sz="2200" dirty="0" smtClean="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average grade is calculated from the individual grades of the jacket segments, and the results of quality control are sent weekly to the quality assurance department.</a:t>
            </a:r>
            <a:endParaRPr lang="hr-H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8207493"/>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36</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3" name="Content Placeholder 2"/>
          <p:cNvSpPr txBox="1">
            <a:spLocks/>
          </p:cNvSpPr>
          <p:nvPr/>
        </p:nvSpPr>
        <p:spPr>
          <a:xfrm>
            <a:off x="990600" y="1885237"/>
            <a:ext cx="3883943" cy="4390377"/>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The grade of fit depends on the visual impression and deviations from the established boundary values, and their intervals are given in Table </a:t>
            </a:r>
            <a:endParaRPr lang="hr-HR" sz="24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9533466"/>
              </p:ext>
            </p:extLst>
          </p:nvPr>
        </p:nvGraphicFramePr>
        <p:xfrm>
          <a:off x="5867400" y="771914"/>
          <a:ext cx="5029200" cy="5852160"/>
        </p:xfrm>
        <a:graphic>
          <a:graphicData uri="http://schemas.openxmlformats.org/drawingml/2006/table">
            <a:tbl>
              <a:tblPr firstRow="1" firstCol="1" bandRow="1">
                <a:tableStyleId>{5C22544A-7EE6-4342-B048-85BDC9FD1C3A}</a:tableStyleId>
              </a:tblPr>
              <a:tblGrid>
                <a:gridCol w="1831958">
                  <a:extLst>
                    <a:ext uri="{9D8B030D-6E8A-4147-A177-3AD203B41FA5}">
                      <a16:colId xmlns:a16="http://schemas.microsoft.com/office/drawing/2014/main" val="3659525885"/>
                    </a:ext>
                  </a:extLst>
                </a:gridCol>
                <a:gridCol w="3197242">
                  <a:extLst>
                    <a:ext uri="{9D8B030D-6E8A-4147-A177-3AD203B41FA5}">
                      <a16:colId xmlns:a16="http://schemas.microsoft.com/office/drawing/2014/main" val="1438697451"/>
                    </a:ext>
                  </a:extLst>
                </a:gridCol>
              </a:tblGrid>
              <a:tr h="340580">
                <a:tc>
                  <a:txBody>
                    <a:bodyPr/>
                    <a:lstStyle/>
                    <a:p>
                      <a:pPr>
                        <a:lnSpc>
                          <a:spcPct val="150000"/>
                        </a:lnSpc>
                        <a:spcAft>
                          <a:spcPts val="0"/>
                        </a:spcAft>
                      </a:pPr>
                      <a:r>
                        <a:rPr lang="en-GB" sz="1600" dirty="0">
                          <a:effectLst/>
                          <a:latin typeface="Arial" panose="020B0604020202020204" pitchFamily="34" charset="0"/>
                          <a:cs typeface="Arial" panose="020B0604020202020204" pitchFamily="34" charset="0"/>
                        </a:rPr>
                        <a:t>Interval [cm]</a:t>
                      </a:r>
                      <a:endParaRPr lang="hr-H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50000"/>
                        </a:lnSpc>
                        <a:spcAft>
                          <a:spcPts val="0"/>
                        </a:spcAft>
                      </a:pPr>
                      <a:r>
                        <a:rPr lang="en-GB" sz="1600">
                          <a:effectLst/>
                          <a:latin typeface="Arial" panose="020B0604020202020204" pitchFamily="34" charset="0"/>
                          <a:cs typeface="Arial" panose="020B0604020202020204" pitchFamily="34" charset="0"/>
                        </a:rPr>
                        <a:t>Class</a:t>
                      </a:r>
                      <a:endParaRPr lang="hr-H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85288717"/>
                  </a:ext>
                </a:extLst>
              </a:tr>
              <a:tr h="340580">
                <a:tc gridSpan="2">
                  <a:txBody>
                    <a:bodyPr/>
                    <a:lstStyle/>
                    <a:p>
                      <a:pPr>
                        <a:lnSpc>
                          <a:spcPct val="150000"/>
                        </a:lnSpc>
                        <a:spcAft>
                          <a:spcPts val="0"/>
                        </a:spcAft>
                      </a:pPr>
                      <a:r>
                        <a:rPr lang="en-GB" sz="1600" dirty="0">
                          <a:effectLst/>
                          <a:latin typeface="Arial" panose="020B0604020202020204" pitchFamily="34" charset="0"/>
                          <a:cs typeface="Arial" panose="020B0604020202020204" pitchFamily="34" charset="0"/>
                        </a:rPr>
                        <a:t>Front part of men's jacket</a:t>
                      </a:r>
                      <a:endParaRPr lang="hr-H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4111620555"/>
                  </a:ext>
                </a:extLst>
              </a:tr>
              <a:tr h="340580">
                <a:tc>
                  <a:txBody>
                    <a:bodyPr/>
                    <a:lstStyle/>
                    <a:p>
                      <a:pPr>
                        <a:lnSpc>
                          <a:spcPct val="150000"/>
                        </a:lnSpc>
                        <a:spcAft>
                          <a:spcPts val="0"/>
                        </a:spcAft>
                      </a:pPr>
                      <a:r>
                        <a:rPr lang="en-GB" sz="1600" dirty="0">
                          <a:effectLst/>
                          <a:latin typeface="Arial" panose="020B0604020202020204" pitchFamily="34" charset="0"/>
                          <a:cs typeface="Arial" panose="020B0604020202020204" pitchFamily="34" charset="0"/>
                        </a:rPr>
                        <a:t>0 - ± 1.00 cm</a:t>
                      </a:r>
                      <a:endParaRPr lang="hr-H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50000"/>
                        </a:lnSpc>
                        <a:spcAft>
                          <a:spcPts val="0"/>
                        </a:spcAft>
                      </a:pPr>
                      <a:r>
                        <a:rPr lang="en-GB" sz="1600">
                          <a:effectLst/>
                          <a:latin typeface="Arial" panose="020B0604020202020204" pitchFamily="34" charset="0"/>
                          <a:cs typeface="Arial" panose="020B0604020202020204" pitchFamily="34" charset="0"/>
                        </a:rPr>
                        <a:t>I. Class</a:t>
                      </a:r>
                      <a:endParaRPr lang="hr-H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58649568"/>
                  </a:ext>
                </a:extLst>
              </a:tr>
              <a:tr h="340580">
                <a:tc>
                  <a:txBody>
                    <a:bodyPr/>
                    <a:lstStyle/>
                    <a:p>
                      <a:pPr>
                        <a:lnSpc>
                          <a:spcPct val="150000"/>
                        </a:lnSpc>
                        <a:spcAft>
                          <a:spcPts val="0"/>
                        </a:spcAft>
                      </a:pPr>
                      <a:r>
                        <a:rPr lang="en-GB" sz="1600">
                          <a:effectLst/>
                          <a:latin typeface="Arial" panose="020B0604020202020204" pitchFamily="34" charset="0"/>
                          <a:cs typeface="Arial" panose="020B0604020202020204" pitchFamily="34" charset="0"/>
                        </a:rPr>
                        <a:t>± 1.1 – 2.0 cm</a:t>
                      </a:r>
                      <a:endParaRPr lang="hr-H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50000"/>
                        </a:lnSpc>
                        <a:spcAft>
                          <a:spcPts val="0"/>
                        </a:spcAft>
                      </a:pPr>
                      <a:r>
                        <a:rPr lang="en-GB" sz="1600">
                          <a:effectLst/>
                          <a:latin typeface="Arial" panose="020B0604020202020204" pitchFamily="34" charset="0"/>
                          <a:cs typeface="Arial" panose="020B0604020202020204" pitchFamily="34" charset="0"/>
                        </a:rPr>
                        <a:t>I. Class (marginally)</a:t>
                      </a:r>
                      <a:endParaRPr lang="hr-H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88145511"/>
                  </a:ext>
                </a:extLst>
              </a:tr>
              <a:tr h="340580">
                <a:tc>
                  <a:txBody>
                    <a:bodyPr/>
                    <a:lstStyle/>
                    <a:p>
                      <a:pPr>
                        <a:lnSpc>
                          <a:spcPct val="150000"/>
                        </a:lnSpc>
                        <a:spcAft>
                          <a:spcPts val="0"/>
                        </a:spcAft>
                      </a:pPr>
                      <a:r>
                        <a:rPr lang="en-GB" sz="1600">
                          <a:effectLst/>
                          <a:latin typeface="Arial" panose="020B0604020202020204" pitchFamily="34" charset="0"/>
                          <a:cs typeface="Arial" panose="020B0604020202020204" pitchFamily="34" charset="0"/>
                        </a:rPr>
                        <a:t>± 2.1 – 3.0 cm</a:t>
                      </a:r>
                      <a:endParaRPr lang="hr-H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50000"/>
                        </a:lnSpc>
                        <a:spcAft>
                          <a:spcPts val="0"/>
                        </a:spcAft>
                      </a:pPr>
                      <a:r>
                        <a:rPr lang="en-GB" sz="1600">
                          <a:effectLst/>
                          <a:latin typeface="Arial" panose="020B0604020202020204" pitchFamily="34" charset="0"/>
                          <a:cs typeface="Arial" panose="020B0604020202020204" pitchFamily="34" charset="0"/>
                        </a:rPr>
                        <a:t>II. Class</a:t>
                      </a:r>
                      <a:endParaRPr lang="hr-H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85440029"/>
                  </a:ext>
                </a:extLst>
              </a:tr>
              <a:tr h="340580">
                <a:tc>
                  <a:txBody>
                    <a:bodyPr/>
                    <a:lstStyle/>
                    <a:p>
                      <a:pPr>
                        <a:lnSpc>
                          <a:spcPct val="150000"/>
                        </a:lnSpc>
                        <a:spcAft>
                          <a:spcPts val="0"/>
                        </a:spcAft>
                      </a:pPr>
                      <a:r>
                        <a:rPr lang="en-GB" sz="1600">
                          <a:effectLst/>
                          <a:latin typeface="Arial" panose="020B0604020202020204" pitchFamily="34" charset="0"/>
                          <a:cs typeface="Arial" panose="020B0604020202020204" pitchFamily="34" charset="0"/>
                        </a:rPr>
                        <a:t>± &gt; 3.0 cm</a:t>
                      </a:r>
                      <a:endParaRPr lang="hr-H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50000"/>
                        </a:lnSpc>
                        <a:spcAft>
                          <a:spcPts val="0"/>
                        </a:spcAft>
                      </a:pPr>
                      <a:r>
                        <a:rPr lang="en-GB" sz="1600" dirty="0">
                          <a:effectLst/>
                          <a:latin typeface="Arial" panose="020B0604020202020204" pitchFamily="34" charset="0"/>
                          <a:cs typeface="Arial" panose="020B0604020202020204" pitchFamily="34" charset="0"/>
                        </a:rPr>
                        <a:t>II. Class, not for sale</a:t>
                      </a:r>
                      <a:endParaRPr lang="hr-H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12214829"/>
                  </a:ext>
                </a:extLst>
              </a:tr>
              <a:tr h="340580">
                <a:tc gridSpan="2">
                  <a:txBody>
                    <a:bodyPr/>
                    <a:lstStyle/>
                    <a:p>
                      <a:pPr>
                        <a:lnSpc>
                          <a:spcPct val="150000"/>
                        </a:lnSpc>
                        <a:spcAft>
                          <a:spcPts val="0"/>
                        </a:spcAft>
                      </a:pPr>
                      <a:r>
                        <a:rPr lang="en-GB" sz="1600">
                          <a:effectLst/>
                          <a:latin typeface="Arial" panose="020B0604020202020204" pitchFamily="34" charset="0"/>
                          <a:cs typeface="Arial" panose="020B0604020202020204" pitchFamily="34" charset="0"/>
                        </a:rPr>
                        <a:t>Back part of men's jacket</a:t>
                      </a:r>
                      <a:endParaRPr lang="hr-H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1029305412"/>
                  </a:ext>
                </a:extLst>
              </a:tr>
              <a:tr h="340580">
                <a:tc>
                  <a:txBody>
                    <a:bodyPr/>
                    <a:lstStyle/>
                    <a:p>
                      <a:pPr>
                        <a:lnSpc>
                          <a:spcPct val="150000"/>
                        </a:lnSpc>
                        <a:spcAft>
                          <a:spcPts val="0"/>
                        </a:spcAft>
                      </a:pPr>
                      <a:r>
                        <a:rPr lang="en-GB" sz="1600" dirty="0">
                          <a:effectLst/>
                          <a:latin typeface="Arial" panose="020B0604020202020204" pitchFamily="34" charset="0"/>
                          <a:cs typeface="Arial" panose="020B0604020202020204" pitchFamily="34" charset="0"/>
                        </a:rPr>
                        <a:t>0 - ± 0.5 cm</a:t>
                      </a:r>
                      <a:endParaRPr lang="hr-H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50000"/>
                        </a:lnSpc>
                        <a:spcAft>
                          <a:spcPts val="0"/>
                        </a:spcAft>
                      </a:pPr>
                      <a:r>
                        <a:rPr lang="en-GB" sz="1600">
                          <a:effectLst/>
                          <a:latin typeface="Arial" panose="020B0604020202020204" pitchFamily="34" charset="0"/>
                          <a:cs typeface="Arial" panose="020B0604020202020204" pitchFamily="34" charset="0"/>
                        </a:rPr>
                        <a:t>I. Class</a:t>
                      </a:r>
                      <a:endParaRPr lang="hr-H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05519163"/>
                  </a:ext>
                </a:extLst>
              </a:tr>
              <a:tr h="340580">
                <a:tc>
                  <a:txBody>
                    <a:bodyPr/>
                    <a:lstStyle/>
                    <a:p>
                      <a:pPr>
                        <a:lnSpc>
                          <a:spcPct val="150000"/>
                        </a:lnSpc>
                        <a:spcAft>
                          <a:spcPts val="0"/>
                        </a:spcAft>
                      </a:pPr>
                      <a:r>
                        <a:rPr lang="en-GB" sz="1600">
                          <a:effectLst/>
                          <a:latin typeface="Arial" panose="020B0604020202020204" pitchFamily="34" charset="0"/>
                          <a:cs typeface="Arial" panose="020B0604020202020204" pitchFamily="34" charset="0"/>
                        </a:rPr>
                        <a:t>± 0.6 - ± 1.0 cm</a:t>
                      </a:r>
                      <a:endParaRPr lang="hr-H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50000"/>
                        </a:lnSpc>
                        <a:spcAft>
                          <a:spcPts val="0"/>
                        </a:spcAft>
                      </a:pPr>
                      <a:r>
                        <a:rPr lang="en-GB" sz="1600">
                          <a:effectLst/>
                          <a:latin typeface="Arial" panose="020B0604020202020204" pitchFamily="34" charset="0"/>
                          <a:cs typeface="Arial" panose="020B0604020202020204" pitchFamily="34" charset="0"/>
                        </a:rPr>
                        <a:t>I. Class (marginally)</a:t>
                      </a:r>
                      <a:endParaRPr lang="hr-H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48689035"/>
                  </a:ext>
                </a:extLst>
              </a:tr>
              <a:tr h="340580">
                <a:tc>
                  <a:txBody>
                    <a:bodyPr/>
                    <a:lstStyle/>
                    <a:p>
                      <a:pPr>
                        <a:lnSpc>
                          <a:spcPct val="150000"/>
                        </a:lnSpc>
                        <a:spcAft>
                          <a:spcPts val="0"/>
                        </a:spcAft>
                      </a:pPr>
                      <a:r>
                        <a:rPr lang="en-GB" sz="1600">
                          <a:effectLst/>
                          <a:latin typeface="Arial" panose="020B0604020202020204" pitchFamily="34" charset="0"/>
                          <a:cs typeface="Arial" panose="020B0604020202020204" pitchFamily="34" charset="0"/>
                        </a:rPr>
                        <a:t>± 1.1- 2.0 cm</a:t>
                      </a:r>
                      <a:endParaRPr lang="hr-H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50000"/>
                        </a:lnSpc>
                        <a:spcAft>
                          <a:spcPts val="0"/>
                        </a:spcAft>
                      </a:pPr>
                      <a:r>
                        <a:rPr lang="en-GB" sz="1600">
                          <a:effectLst/>
                          <a:latin typeface="Arial" panose="020B0604020202020204" pitchFamily="34" charset="0"/>
                          <a:cs typeface="Arial" panose="020B0604020202020204" pitchFamily="34" charset="0"/>
                        </a:rPr>
                        <a:t>II. Class</a:t>
                      </a:r>
                      <a:endParaRPr lang="hr-H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91862330"/>
                  </a:ext>
                </a:extLst>
              </a:tr>
              <a:tr h="340580">
                <a:tc>
                  <a:txBody>
                    <a:bodyPr/>
                    <a:lstStyle/>
                    <a:p>
                      <a:pPr>
                        <a:lnSpc>
                          <a:spcPct val="150000"/>
                        </a:lnSpc>
                        <a:spcAft>
                          <a:spcPts val="0"/>
                        </a:spcAft>
                      </a:pPr>
                      <a:r>
                        <a:rPr lang="en-GB" sz="1600">
                          <a:effectLst/>
                          <a:latin typeface="Arial" panose="020B0604020202020204" pitchFamily="34" charset="0"/>
                          <a:cs typeface="Arial" panose="020B0604020202020204" pitchFamily="34" charset="0"/>
                        </a:rPr>
                        <a:t>± &gt; 2.0 cm</a:t>
                      </a:r>
                      <a:endParaRPr lang="hr-H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50000"/>
                        </a:lnSpc>
                        <a:spcAft>
                          <a:spcPts val="0"/>
                        </a:spcAft>
                      </a:pPr>
                      <a:r>
                        <a:rPr lang="en-GB" sz="1600" dirty="0">
                          <a:effectLst/>
                          <a:latin typeface="Arial" panose="020B0604020202020204" pitchFamily="34" charset="0"/>
                          <a:cs typeface="Arial" panose="020B0604020202020204" pitchFamily="34" charset="0"/>
                        </a:rPr>
                        <a:t>II. Class, not for sale</a:t>
                      </a:r>
                      <a:endParaRPr lang="hr-H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37929887"/>
                  </a:ext>
                </a:extLst>
              </a:tr>
              <a:tr h="340580">
                <a:tc gridSpan="2">
                  <a:txBody>
                    <a:bodyPr/>
                    <a:lstStyle/>
                    <a:p>
                      <a:pPr>
                        <a:lnSpc>
                          <a:spcPct val="150000"/>
                        </a:lnSpc>
                        <a:spcAft>
                          <a:spcPts val="0"/>
                        </a:spcAft>
                      </a:pPr>
                      <a:r>
                        <a:rPr lang="en-GB" sz="1600">
                          <a:effectLst/>
                          <a:latin typeface="Arial" panose="020B0604020202020204" pitchFamily="34" charset="0"/>
                          <a:cs typeface="Arial" panose="020B0604020202020204" pitchFamily="34" charset="0"/>
                        </a:rPr>
                        <a:t>Sleeves</a:t>
                      </a:r>
                      <a:endParaRPr lang="hr-H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4260622876"/>
                  </a:ext>
                </a:extLst>
              </a:tr>
              <a:tr h="340580">
                <a:tc>
                  <a:txBody>
                    <a:bodyPr/>
                    <a:lstStyle/>
                    <a:p>
                      <a:pPr>
                        <a:lnSpc>
                          <a:spcPct val="150000"/>
                        </a:lnSpc>
                        <a:spcAft>
                          <a:spcPts val="0"/>
                        </a:spcAft>
                      </a:pPr>
                      <a:r>
                        <a:rPr lang="en-GB" sz="1600">
                          <a:effectLst/>
                          <a:latin typeface="Arial" panose="020B0604020202020204" pitchFamily="34" charset="0"/>
                          <a:cs typeface="Arial" panose="020B0604020202020204" pitchFamily="34" charset="0"/>
                        </a:rPr>
                        <a:t>0 - ± 1.00 cm</a:t>
                      </a:r>
                      <a:endParaRPr lang="hr-H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50000"/>
                        </a:lnSpc>
                        <a:spcAft>
                          <a:spcPts val="0"/>
                        </a:spcAft>
                      </a:pPr>
                      <a:r>
                        <a:rPr lang="en-GB" sz="1600">
                          <a:effectLst/>
                          <a:latin typeface="Arial" panose="020B0604020202020204" pitchFamily="34" charset="0"/>
                          <a:cs typeface="Arial" panose="020B0604020202020204" pitchFamily="34" charset="0"/>
                        </a:rPr>
                        <a:t>I. Class</a:t>
                      </a:r>
                      <a:endParaRPr lang="hr-H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59848755"/>
                  </a:ext>
                </a:extLst>
              </a:tr>
              <a:tr h="340580">
                <a:tc>
                  <a:txBody>
                    <a:bodyPr/>
                    <a:lstStyle/>
                    <a:p>
                      <a:pPr>
                        <a:lnSpc>
                          <a:spcPct val="150000"/>
                        </a:lnSpc>
                        <a:spcAft>
                          <a:spcPts val="0"/>
                        </a:spcAft>
                      </a:pPr>
                      <a:r>
                        <a:rPr lang="en-GB" sz="1600">
                          <a:effectLst/>
                          <a:latin typeface="Arial" panose="020B0604020202020204" pitchFamily="34" charset="0"/>
                          <a:cs typeface="Arial" panose="020B0604020202020204" pitchFamily="34" charset="0"/>
                        </a:rPr>
                        <a:t>± 1.1 - ± 2.0 cm</a:t>
                      </a:r>
                      <a:endParaRPr lang="hr-H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50000"/>
                        </a:lnSpc>
                        <a:spcAft>
                          <a:spcPts val="0"/>
                        </a:spcAft>
                      </a:pPr>
                      <a:r>
                        <a:rPr lang="en-GB" sz="1600" dirty="0">
                          <a:effectLst/>
                          <a:latin typeface="Arial" panose="020B0604020202020204" pitchFamily="34" charset="0"/>
                          <a:cs typeface="Arial" panose="020B0604020202020204" pitchFamily="34" charset="0"/>
                        </a:rPr>
                        <a:t>I. Class (marginally)</a:t>
                      </a:r>
                      <a:endParaRPr lang="hr-H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66063986"/>
                  </a:ext>
                </a:extLst>
              </a:tr>
              <a:tr h="340580">
                <a:tc>
                  <a:txBody>
                    <a:bodyPr/>
                    <a:lstStyle/>
                    <a:p>
                      <a:pPr>
                        <a:lnSpc>
                          <a:spcPct val="150000"/>
                        </a:lnSpc>
                        <a:spcAft>
                          <a:spcPts val="0"/>
                        </a:spcAft>
                      </a:pPr>
                      <a:r>
                        <a:rPr lang="en-GB" sz="1600">
                          <a:effectLst/>
                          <a:latin typeface="Arial" panose="020B0604020202020204" pitchFamily="34" charset="0"/>
                          <a:cs typeface="Arial" panose="020B0604020202020204" pitchFamily="34" charset="0"/>
                        </a:rPr>
                        <a:t>± 2.1 - ± 3.0 cm</a:t>
                      </a:r>
                      <a:endParaRPr lang="hr-H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50000"/>
                        </a:lnSpc>
                        <a:spcAft>
                          <a:spcPts val="0"/>
                        </a:spcAft>
                      </a:pPr>
                      <a:r>
                        <a:rPr lang="en-GB" sz="1600">
                          <a:effectLst/>
                          <a:latin typeface="Arial" panose="020B0604020202020204" pitchFamily="34" charset="0"/>
                          <a:cs typeface="Arial" panose="020B0604020202020204" pitchFamily="34" charset="0"/>
                        </a:rPr>
                        <a:t>II. Class</a:t>
                      </a:r>
                      <a:endParaRPr lang="hr-H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67508024"/>
                  </a:ext>
                </a:extLst>
              </a:tr>
              <a:tr h="340580">
                <a:tc>
                  <a:txBody>
                    <a:bodyPr/>
                    <a:lstStyle/>
                    <a:p>
                      <a:pPr>
                        <a:lnSpc>
                          <a:spcPct val="150000"/>
                        </a:lnSpc>
                        <a:spcAft>
                          <a:spcPts val="0"/>
                        </a:spcAft>
                      </a:pPr>
                      <a:r>
                        <a:rPr lang="en-GB" sz="1600">
                          <a:effectLst/>
                          <a:latin typeface="Arial" panose="020B0604020202020204" pitchFamily="34" charset="0"/>
                          <a:cs typeface="Arial" panose="020B0604020202020204" pitchFamily="34" charset="0"/>
                        </a:rPr>
                        <a:t>± &gt; 3.0 cm</a:t>
                      </a:r>
                      <a:endParaRPr lang="hr-H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50000"/>
                        </a:lnSpc>
                        <a:spcAft>
                          <a:spcPts val="0"/>
                        </a:spcAft>
                      </a:pPr>
                      <a:r>
                        <a:rPr lang="en-GB" sz="1600" dirty="0">
                          <a:effectLst/>
                          <a:latin typeface="Arial" panose="020B0604020202020204" pitchFamily="34" charset="0"/>
                          <a:cs typeface="Arial" panose="020B0604020202020204" pitchFamily="34" charset="0"/>
                        </a:rPr>
                        <a:t>II. Class, not for sale</a:t>
                      </a:r>
                      <a:endParaRPr lang="hr-H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8567550"/>
                  </a:ext>
                </a:extLst>
              </a:tr>
            </a:tbl>
          </a:graphicData>
        </a:graphic>
      </p:graphicFrame>
    </p:spTree>
    <p:extLst>
      <p:ext uri="{BB962C8B-B14F-4D97-AF65-F5344CB8AC3E}">
        <p14:creationId xmlns:p14="http://schemas.microsoft.com/office/powerpoint/2010/main" val="207141444"/>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3BB608E-1756-4DCC-A177-EB48C5575780}"/>
              </a:ext>
            </a:extLst>
          </p:cNvPr>
          <p:cNvSpPr>
            <a:spLocks noGrp="1"/>
          </p:cNvSpPr>
          <p:nvPr>
            <p:ph idx="1"/>
          </p:nvPr>
        </p:nvSpPr>
        <p:spPr>
          <a:xfrm>
            <a:off x="609600" y="1052513"/>
            <a:ext cx="7629525" cy="3529012"/>
          </a:xfrm>
        </p:spPr>
        <p:txBody>
          <a:bodyPr/>
          <a:lstStyle/>
          <a:p>
            <a:pPr marL="0" indent="0">
              <a:spcBef>
                <a:spcPct val="0"/>
              </a:spcBef>
              <a:buNone/>
            </a:pPr>
            <a:r>
              <a:rPr lang="en-US" altLang="nl-BE" sz="2000" b="1" dirty="0" smtClean="0">
                <a:latin typeface="Corbel" panose="020B0503020204020204" pitchFamily="34" charset="0"/>
              </a:rPr>
              <a:t>Coordinator</a:t>
            </a:r>
            <a:r>
              <a:rPr lang="hr-HR" altLang="nl-BE" sz="2000" b="1" dirty="0" smtClean="0">
                <a:latin typeface="Corbel" panose="020B0503020204020204" pitchFamily="34" charset="0"/>
              </a:rPr>
              <a:t> </a:t>
            </a:r>
            <a:r>
              <a:rPr lang="hr-HR" altLang="nl-BE" sz="2000" b="1" dirty="0" err="1" smtClean="0">
                <a:latin typeface="Corbel" panose="020B0503020204020204" pitchFamily="34" charset="0"/>
              </a:rPr>
              <a:t>of</a:t>
            </a:r>
            <a:r>
              <a:rPr lang="hr-HR" altLang="nl-BE" sz="2000" b="1" dirty="0" smtClean="0">
                <a:latin typeface="Corbel" panose="020B0503020204020204" pitchFamily="34" charset="0"/>
              </a:rPr>
              <a:t> </a:t>
            </a:r>
            <a:r>
              <a:rPr lang="hr-HR" altLang="nl-BE" sz="2000" b="1" dirty="0" err="1" smtClean="0">
                <a:latin typeface="Corbel" panose="020B0503020204020204" pitchFamily="34" charset="0"/>
              </a:rPr>
              <a:t>project</a:t>
            </a:r>
            <a:r>
              <a:rPr lang="en-US" altLang="nl-BE" sz="2000" b="1" dirty="0" smtClean="0">
                <a:latin typeface="Corbel" panose="020B0503020204020204" pitchFamily="34" charset="0"/>
              </a:rPr>
              <a:t>: </a:t>
            </a:r>
            <a:endParaRPr lang="en-US" altLang="nl-BE" sz="2000" b="1" dirty="0">
              <a:latin typeface="Corbel" panose="020B0503020204020204" pitchFamily="34" charset="0"/>
            </a:endParaRPr>
          </a:p>
          <a:p>
            <a:pPr marL="0" indent="0">
              <a:spcBef>
                <a:spcPct val="0"/>
              </a:spcBef>
              <a:buNone/>
            </a:pPr>
            <a:r>
              <a:rPr lang="en-US" altLang="nl-BE" sz="2000" dirty="0">
                <a:latin typeface="Corbel" panose="020B0503020204020204" pitchFamily="34" charset="0"/>
              </a:rPr>
              <a:t>Technical University of Sofia</a:t>
            </a:r>
            <a:endParaRPr lang="bg-BG" altLang="nl-BE" sz="2000" dirty="0">
              <a:latin typeface="Corbel" panose="020B0503020204020204" pitchFamily="34" charset="0"/>
            </a:endParaRPr>
          </a:p>
          <a:p>
            <a:pPr marL="0" indent="0">
              <a:spcBef>
                <a:spcPct val="0"/>
              </a:spcBef>
              <a:buNone/>
            </a:pPr>
            <a:r>
              <a:rPr lang="en-US" altLang="nl-BE" sz="2000" dirty="0">
                <a:latin typeface="Corbel" panose="020B0503020204020204" pitchFamily="34" charset="0"/>
              </a:rPr>
              <a:t>Department of Textile Engineering</a:t>
            </a:r>
          </a:p>
          <a:p>
            <a:pPr marL="0" indent="0">
              <a:spcBef>
                <a:spcPct val="0"/>
              </a:spcBef>
              <a:buNone/>
            </a:pPr>
            <a:endParaRPr lang="en-US" altLang="nl-BE" sz="2000" dirty="0">
              <a:latin typeface="Corbel" panose="020B0503020204020204" pitchFamily="34" charset="0"/>
            </a:endParaRPr>
          </a:p>
          <a:p>
            <a:pPr marL="0" indent="0">
              <a:spcBef>
                <a:spcPct val="0"/>
              </a:spcBef>
              <a:buNone/>
            </a:pPr>
            <a:r>
              <a:rPr lang="en-US" altLang="nl-BE" sz="2000" b="1" dirty="0">
                <a:latin typeface="Corbel" panose="020B0503020204020204" pitchFamily="34" charset="0"/>
              </a:rPr>
              <a:t>Project Manager of ICT-TEX:</a:t>
            </a:r>
          </a:p>
          <a:p>
            <a:pPr marL="0" indent="0">
              <a:spcBef>
                <a:spcPct val="0"/>
              </a:spcBef>
              <a:buNone/>
            </a:pPr>
            <a:r>
              <a:rPr lang="en-US" altLang="nl-BE" sz="2000" dirty="0">
                <a:latin typeface="Corbel" panose="020B0503020204020204" pitchFamily="34" charset="0"/>
              </a:rPr>
              <a:t>Prof. Dr. </a:t>
            </a:r>
            <a:r>
              <a:rPr lang="hr-HR" altLang="nl-BE" sz="2000" dirty="0" smtClean="0">
                <a:latin typeface="Corbel" panose="020B0503020204020204" pitchFamily="34" charset="0"/>
              </a:rPr>
              <a:t>Angel Terziev</a:t>
            </a:r>
            <a:endParaRPr lang="bg-BG" altLang="nl-BE" sz="2000" dirty="0">
              <a:latin typeface="Corbel" panose="020B0503020204020204" pitchFamily="34" charset="0"/>
            </a:endParaRPr>
          </a:p>
          <a:p>
            <a:pPr marL="0" indent="0">
              <a:spcBef>
                <a:spcPct val="0"/>
              </a:spcBef>
              <a:buNone/>
            </a:pPr>
            <a:r>
              <a:rPr lang="bg-BG" altLang="nl-BE" sz="2000" b="1" dirty="0">
                <a:latin typeface="Corbel" panose="020B0503020204020204" pitchFamily="34" charset="0"/>
              </a:rPr>
              <a:t>е-</a:t>
            </a:r>
            <a:r>
              <a:rPr lang="en-US" altLang="nl-BE" sz="2000" b="1" dirty="0">
                <a:latin typeface="Corbel" panose="020B0503020204020204" pitchFamily="34" charset="0"/>
              </a:rPr>
              <a:t>mail</a:t>
            </a:r>
            <a:r>
              <a:rPr lang="en-US" altLang="nl-BE" sz="2000" dirty="0">
                <a:latin typeface="Corbel" panose="020B0503020204020204" pitchFamily="34" charset="0"/>
              </a:rPr>
              <a:t>: </a:t>
            </a:r>
            <a:r>
              <a:rPr lang="hr-HR" altLang="nl-BE" sz="2000" dirty="0" smtClean="0">
                <a:latin typeface="Corbel" panose="020B0503020204020204" pitchFamily="34" charset="0"/>
              </a:rPr>
              <a:t>aterziev</a:t>
            </a:r>
            <a:r>
              <a:rPr lang="en-US" altLang="nl-BE" sz="2000" dirty="0" smtClean="0">
                <a:latin typeface="Corbel" panose="020B0503020204020204" pitchFamily="34" charset="0"/>
              </a:rPr>
              <a:t>@tu-sofia.bg</a:t>
            </a:r>
            <a:endParaRPr lang="en-US" altLang="nl-BE" sz="2000" dirty="0">
              <a:latin typeface="Corbel" panose="020B0503020204020204" pitchFamily="34" charset="0"/>
            </a:endParaRPr>
          </a:p>
          <a:p>
            <a:pPr marL="0" indent="0">
              <a:spcBef>
                <a:spcPct val="0"/>
              </a:spcBef>
              <a:buNone/>
            </a:pPr>
            <a:endParaRPr lang="en-US" altLang="nl-BE" sz="2000" dirty="0">
              <a:latin typeface="Corbel" panose="020B0503020204020204" pitchFamily="34" charset="0"/>
            </a:endParaRPr>
          </a:p>
          <a:p>
            <a:pPr marL="0" indent="0">
              <a:spcBef>
                <a:spcPct val="0"/>
              </a:spcBef>
              <a:buNone/>
            </a:pPr>
            <a:r>
              <a:rPr lang="en-US" altLang="nl-BE" sz="2000" b="1" dirty="0">
                <a:latin typeface="Corbel" panose="020B0503020204020204" pitchFamily="34" charset="0"/>
              </a:rPr>
              <a:t>Web-site</a:t>
            </a:r>
            <a:r>
              <a:rPr lang="en-US" altLang="nl-BE" sz="2000" dirty="0">
                <a:latin typeface="Corbel" panose="020B0503020204020204" pitchFamily="34" charset="0"/>
              </a:rPr>
              <a:t>: </a:t>
            </a:r>
            <a:r>
              <a:rPr lang="en-US" altLang="nl-BE" sz="2000" dirty="0">
                <a:latin typeface="Corbel" panose="020B0503020204020204" pitchFamily="34" charset="0"/>
                <a:hlinkClick r:id="rId3"/>
              </a:rPr>
              <a:t>ICT-TEX.eu</a:t>
            </a:r>
            <a:endParaRPr lang="en-US" altLang="nl-BE" sz="2000" dirty="0">
              <a:latin typeface="Corbel" panose="020B0503020204020204" pitchFamily="34" charset="0"/>
            </a:endParaRPr>
          </a:p>
        </p:txBody>
      </p:sp>
      <p:sp>
        <p:nvSpPr>
          <p:cNvPr id="8" name="Title 1">
            <a:extLst>
              <a:ext uri="{FF2B5EF4-FFF2-40B4-BE49-F238E27FC236}">
                <a16:creationId xmlns:a16="http://schemas.microsoft.com/office/drawing/2014/main" id="{D69E7582-0BEE-4287-9C64-8A9EBE6EE9B2}"/>
              </a:ext>
            </a:extLst>
          </p:cNvPr>
          <p:cNvSpPr txBox="1">
            <a:spLocks/>
          </p:cNvSpPr>
          <p:nvPr/>
        </p:nvSpPr>
        <p:spPr>
          <a:xfrm>
            <a:off x="609600" y="188913"/>
            <a:ext cx="7497763" cy="863600"/>
          </a:xfrm>
          <a:prstGeom prst="rect">
            <a:avLst/>
          </a:prstGeom>
        </p:spPr>
        <p:txBody>
          <a:bodyPr anchor="ctr"/>
          <a:lst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defRPr/>
            </a:pPr>
            <a:r>
              <a:rPr lang="en-US" sz="2800" dirty="0"/>
              <a:t>CONTACTS</a:t>
            </a:r>
            <a:endParaRPr lang="en-GB" sz="2800" dirty="0"/>
          </a:p>
        </p:txBody>
      </p:sp>
      <p:pic>
        <p:nvPicPr>
          <p:cNvPr id="4100" name="Picture 2" descr="E:\Disc D\Knowledge Alliances\Logos\ICTTEX-Logo-v7.png">
            <a:extLst>
              <a:ext uri="{FF2B5EF4-FFF2-40B4-BE49-F238E27FC236}">
                <a16:creationId xmlns:a16="http://schemas.microsoft.com/office/drawing/2014/main" id="{5A815851-DA92-44C5-AFDB-5C8CA2B0A3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3126"/>
          <a:stretch>
            <a:fillRect/>
          </a:stretch>
        </p:blipFill>
        <p:spPr bwMode="auto">
          <a:xfrm>
            <a:off x="9601200" y="4749800"/>
            <a:ext cx="17526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 descr="Резултат с изображение за „co-funded by the erasmus+ programme of the european union logo“">
            <a:extLst>
              <a:ext uri="{FF2B5EF4-FFF2-40B4-BE49-F238E27FC236}">
                <a16:creationId xmlns:a16="http://schemas.microsoft.com/office/drawing/2014/main" id="{00143FAC-02AE-465E-B457-B39A6F6737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 r="12125" b="4472"/>
          <a:stretch>
            <a:fillRect/>
          </a:stretch>
        </p:blipFill>
        <p:spPr bwMode="auto">
          <a:xfrm>
            <a:off x="655638" y="4749801"/>
            <a:ext cx="45624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EAC3B31-68F6-4246-A680-9E4D2E0DC4D5}"/>
              </a:ext>
            </a:extLst>
          </p:cNvPr>
          <p:cNvSpPr txBox="1">
            <a:spLocks/>
          </p:cNvSpPr>
          <p:nvPr/>
        </p:nvSpPr>
        <p:spPr>
          <a:xfrm>
            <a:off x="762000" y="6092826"/>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effectLst/>
              <a:latin typeface="Corbel" pitchFamily="34" charset="0"/>
            </a:endParaRPr>
          </a:p>
        </p:txBody>
      </p:sp>
      <p:sp>
        <p:nvSpPr>
          <p:cNvPr id="3" name="Tijdelijke aanduiding voor dianummer 2">
            <a:extLst>
              <a:ext uri="{FF2B5EF4-FFF2-40B4-BE49-F238E27FC236}">
                <a16:creationId xmlns:a16="http://schemas.microsoft.com/office/drawing/2014/main" id="{1F51AA90-FE91-475E-B550-A8C6B44955C9}"/>
              </a:ext>
            </a:extLst>
          </p:cNvPr>
          <p:cNvSpPr>
            <a:spLocks noGrp="1"/>
          </p:cNvSpPr>
          <p:nvPr>
            <p:ph type="sldNum" sz="quarter" idx="12"/>
          </p:nvPr>
        </p:nvSpPr>
        <p:spPr>
          <a:xfrm>
            <a:off x="9118600" y="6356351"/>
            <a:ext cx="2844800" cy="365125"/>
          </a:xfrm>
        </p:spPr>
        <p:txBody>
          <a:bodyPr/>
          <a:lstStyle/>
          <a:p>
            <a:fld id="{6951D2FB-88C3-45F7-AC29-D72D84E730B7}" type="slidenum">
              <a:rPr lang="en-US" altLang="nl-BE" smtClean="0"/>
              <a:pPr/>
              <a:t>37</a:t>
            </a:fld>
            <a:endParaRPr lang="en-US" altLang="nl-BE"/>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4</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Content Placeholder 2"/>
          <p:cNvSpPr txBox="1">
            <a:spLocks/>
          </p:cNvSpPr>
          <p:nvPr/>
        </p:nvSpPr>
        <p:spPr>
          <a:xfrm>
            <a:off x="1066800" y="1213643"/>
            <a:ext cx="10515600" cy="4351338"/>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hr-HR" sz="2400" dirty="0" err="1" smtClean="0">
                <a:latin typeface="Arial" panose="020B0604020202020204" pitchFamily="34" charset="0"/>
                <a:cs typeface="Arial" panose="020B0604020202020204" pitchFamily="34" charset="0"/>
              </a:rPr>
              <a:t>Quality</a:t>
            </a:r>
            <a:r>
              <a:rPr lang="hr-HR" sz="2400" dirty="0" smtClean="0">
                <a:latin typeface="Arial" panose="020B0604020202020204" pitchFamily="34" charset="0"/>
                <a:cs typeface="Arial" panose="020B0604020202020204" pitchFamily="34" charset="0"/>
              </a:rPr>
              <a:t> </a:t>
            </a:r>
            <a:r>
              <a:rPr lang="hr-HR" sz="2400" dirty="0" err="1" smtClean="0">
                <a:latin typeface="Arial" panose="020B0604020202020204" pitchFamily="34" charset="0"/>
                <a:cs typeface="Arial" panose="020B0604020202020204" pitchFamily="34" charset="0"/>
              </a:rPr>
              <a:t>control</a:t>
            </a:r>
            <a:r>
              <a:rPr lang="hr-HR" sz="2400" dirty="0" smtClean="0">
                <a:latin typeface="Arial" panose="020B0604020202020204" pitchFamily="34" charset="0"/>
                <a:cs typeface="Arial" panose="020B0604020202020204" pitchFamily="34" charset="0"/>
              </a:rPr>
              <a:t> </a:t>
            </a:r>
            <a:r>
              <a:rPr lang="hr-HR" sz="2400" dirty="0" err="1" smtClean="0">
                <a:latin typeface="Arial" panose="020B0604020202020204" pitchFamily="34" charset="0"/>
                <a:cs typeface="Arial" panose="020B0604020202020204" pitchFamily="34" charset="0"/>
              </a:rPr>
              <a:t>and</a:t>
            </a:r>
            <a:r>
              <a:rPr lang="hr-HR" sz="2400" dirty="0" smtClean="0">
                <a:latin typeface="Arial" panose="020B0604020202020204" pitchFamily="34" charset="0"/>
                <a:cs typeface="Arial" panose="020B0604020202020204" pitchFamily="34" charset="0"/>
              </a:rPr>
              <a:t> </a:t>
            </a:r>
            <a:r>
              <a:rPr lang="hr-HR" sz="2400" dirty="0" err="1" smtClean="0">
                <a:latin typeface="Arial" panose="020B0604020202020204" pitchFamily="34" charset="0"/>
                <a:cs typeface="Arial" panose="020B0604020202020204" pitchFamily="34" charset="0"/>
              </a:rPr>
              <a:t>quality</a:t>
            </a:r>
            <a:r>
              <a:rPr lang="hr-HR" sz="2400" dirty="0" smtClean="0">
                <a:latin typeface="Arial" panose="020B0604020202020204" pitchFamily="34" charset="0"/>
                <a:cs typeface="Arial" panose="020B0604020202020204" pitchFamily="34" charset="0"/>
              </a:rPr>
              <a:t> </a:t>
            </a:r>
            <a:r>
              <a:rPr lang="hr-HR" sz="2400" dirty="0" err="1" smtClean="0">
                <a:latin typeface="Arial" panose="020B0604020202020204" pitchFamily="34" charset="0"/>
                <a:cs typeface="Arial" panose="020B0604020202020204" pitchFamily="34" charset="0"/>
              </a:rPr>
              <a:t>assurance</a:t>
            </a:r>
            <a:r>
              <a:rPr lang="hr-HR" sz="2400" dirty="0" smtClean="0">
                <a:latin typeface="Arial" panose="020B0604020202020204" pitchFamily="34" charset="0"/>
                <a:cs typeface="Arial" panose="020B0604020202020204" pitchFamily="34" charset="0"/>
              </a:rPr>
              <a:t> are complex </a:t>
            </a:r>
            <a:r>
              <a:rPr lang="hr-HR" sz="2400" dirty="0" err="1" smtClean="0">
                <a:latin typeface="Arial" panose="020B0604020202020204" pitchFamily="34" charset="0"/>
                <a:cs typeface="Arial" panose="020B0604020202020204" pitchFamily="34" charset="0"/>
              </a:rPr>
              <a:t>areas</a:t>
            </a:r>
            <a:r>
              <a:rPr lang="hr-HR" sz="2400" dirty="0" smtClean="0">
                <a:latin typeface="Arial" panose="020B0604020202020204" pitchFamily="34" charset="0"/>
                <a:cs typeface="Arial" panose="020B0604020202020204" pitchFamily="34" charset="0"/>
              </a:rPr>
              <a:t> </a:t>
            </a:r>
            <a:r>
              <a:rPr lang="hr-HR" sz="2400" dirty="0" err="1" smtClean="0">
                <a:latin typeface="Arial" panose="020B0604020202020204" pitchFamily="34" charset="0"/>
                <a:cs typeface="Arial" panose="020B0604020202020204" pitchFamily="34" charset="0"/>
              </a:rPr>
              <a:t>in</a:t>
            </a:r>
            <a:r>
              <a:rPr lang="hr-HR" sz="2400" dirty="0" smtClean="0">
                <a:latin typeface="Arial" panose="020B0604020202020204" pitchFamily="34" charset="0"/>
                <a:cs typeface="Arial" panose="020B0604020202020204" pitchFamily="34" charset="0"/>
              </a:rPr>
              <a:t> </a:t>
            </a:r>
            <a:r>
              <a:rPr lang="hr-HR" sz="2400" dirty="0" err="1" smtClean="0">
                <a:latin typeface="Arial" panose="020B0604020202020204" pitchFamily="34" charset="0"/>
                <a:cs typeface="Arial" panose="020B0604020202020204" pitchFamily="34" charset="0"/>
              </a:rPr>
              <a:t>the</a:t>
            </a:r>
            <a:r>
              <a:rPr lang="hr-HR" sz="2400" dirty="0" smtClean="0">
                <a:latin typeface="Arial" panose="020B0604020202020204" pitchFamily="34" charset="0"/>
                <a:cs typeface="Arial" panose="020B0604020202020204" pitchFamily="34" charset="0"/>
              </a:rPr>
              <a:t> </a:t>
            </a:r>
            <a:r>
              <a:rPr lang="hr-HR" sz="2400" dirty="0" err="1" smtClean="0">
                <a:latin typeface="Arial" panose="020B0604020202020204" pitchFamily="34" charset="0"/>
                <a:cs typeface="Arial" panose="020B0604020202020204" pitchFamily="34" charset="0"/>
              </a:rPr>
              <a:t>apparel</a:t>
            </a:r>
            <a:r>
              <a:rPr lang="hr-HR" sz="2400" dirty="0" smtClean="0">
                <a:latin typeface="Arial" panose="020B0604020202020204" pitchFamily="34" charset="0"/>
                <a:cs typeface="Arial" panose="020B0604020202020204" pitchFamily="34" charset="0"/>
              </a:rPr>
              <a:t> </a:t>
            </a:r>
            <a:r>
              <a:rPr lang="hr-HR" sz="2400" dirty="0" err="1" smtClean="0">
                <a:latin typeface="Arial" panose="020B0604020202020204" pitchFamily="34" charset="0"/>
                <a:cs typeface="Arial" panose="020B0604020202020204" pitchFamily="34" charset="0"/>
              </a:rPr>
              <a:t>industry</a:t>
            </a:r>
            <a:endParaRPr lang="hr-HR" sz="2400" dirty="0" smtClean="0">
              <a:latin typeface="Arial" panose="020B0604020202020204" pitchFamily="34" charset="0"/>
              <a:cs typeface="Arial" panose="020B0604020202020204" pitchFamily="34" charset="0"/>
            </a:endParaRPr>
          </a:p>
          <a:p>
            <a:r>
              <a:rPr lang="hr-HR" sz="2400" dirty="0" err="1" smtClean="0">
                <a:latin typeface="Arial" panose="020B0604020202020204" pitchFamily="34" charset="0"/>
                <a:cs typeface="Arial" panose="020B0604020202020204" pitchFamily="34" charset="0"/>
              </a:rPr>
              <a:t>Quality</a:t>
            </a:r>
            <a:r>
              <a:rPr lang="hr-HR" sz="2400" dirty="0" smtClean="0">
                <a:latin typeface="Arial" panose="020B0604020202020204" pitchFamily="34" charset="0"/>
                <a:cs typeface="Arial" panose="020B0604020202020204" pitchFamily="34" charset="0"/>
              </a:rPr>
              <a:t> </a:t>
            </a:r>
            <a:r>
              <a:rPr lang="hr-HR" sz="2400" dirty="0" err="1" smtClean="0">
                <a:latin typeface="Arial" panose="020B0604020202020204" pitchFamily="34" charset="0"/>
                <a:cs typeface="Arial" panose="020B0604020202020204" pitchFamily="34" charset="0"/>
              </a:rPr>
              <a:t>control</a:t>
            </a:r>
            <a:r>
              <a:rPr lang="hr-HR" sz="2400" dirty="0" smtClean="0">
                <a:latin typeface="Arial" panose="020B0604020202020204" pitchFamily="34" charset="0"/>
                <a:cs typeface="Arial" panose="020B0604020202020204" pitchFamily="34" charset="0"/>
              </a:rPr>
              <a:t> </a:t>
            </a:r>
            <a:r>
              <a:rPr lang="hr-HR" sz="2400" dirty="0" err="1" smtClean="0">
                <a:latin typeface="Arial" panose="020B0604020202020204" pitchFamily="34" charset="0"/>
                <a:cs typeface="Arial" panose="020B0604020202020204" pitchFamily="34" charset="0"/>
              </a:rPr>
              <a:t>in</a:t>
            </a:r>
            <a:r>
              <a:rPr lang="hr-HR" sz="2400" dirty="0" smtClean="0">
                <a:latin typeface="Arial" panose="020B0604020202020204" pitchFamily="34" charset="0"/>
                <a:cs typeface="Arial" panose="020B0604020202020204" pitchFamily="34" charset="0"/>
              </a:rPr>
              <a:t> </a:t>
            </a:r>
            <a:r>
              <a:rPr lang="hr-HR" sz="2400" dirty="0" err="1" smtClean="0">
                <a:latin typeface="Arial" panose="020B0604020202020204" pitchFamily="34" charset="0"/>
                <a:cs typeface="Arial" panose="020B0604020202020204" pitchFamily="34" charset="0"/>
              </a:rPr>
              <a:t>the</a:t>
            </a:r>
            <a:r>
              <a:rPr lang="hr-HR" sz="2400" dirty="0" smtClean="0">
                <a:latin typeface="Arial" panose="020B0604020202020204" pitchFamily="34" charset="0"/>
                <a:cs typeface="Arial" panose="020B0604020202020204" pitchFamily="34" charset="0"/>
              </a:rPr>
              <a:t> </a:t>
            </a:r>
            <a:r>
              <a:rPr lang="hr-HR" sz="2400" dirty="0" err="1" smtClean="0">
                <a:latin typeface="Arial" panose="020B0604020202020204" pitchFamily="34" charset="0"/>
                <a:cs typeface="Arial" panose="020B0604020202020204" pitchFamily="34" charset="0"/>
              </a:rPr>
              <a:t>apparel</a:t>
            </a:r>
            <a:r>
              <a:rPr lang="hr-HR" sz="2400" dirty="0" smtClean="0">
                <a:latin typeface="Arial" panose="020B0604020202020204" pitchFamily="34" charset="0"/>
                <a:cs typeface="Arial" panose="020B0604020202020204" pitchFamily="34" charset="0"/>
              </a:rPr>
              <a:t> </a:t>
            </a:r>
            <a:r>
              <a:rPr lang="hr-HR" sz="2400" dirty="0" err="1" smtClean="0">
                <a:latin typeface="Arial" panose="020B0604020202020204" pitchFamily="34" charset="0"/>
                <a:cs typeface="Arial" panose="020B0604020202020204" pitchFamily="34" charset="0"/>
              </a:rPr>
              <a:t>industry</a:t>
            </a:r>
            <a:r>
              <a:rPr lang="hr-HR" sz="2400" dirty="0" smtClean="0">
                <a:latin typeface="Arial" panose="020B0604020202020204" pitchFamily="34" charset="0"/>
                <a:cs typeface="Arial" panose="020B0604020202020204" pitchFamily="34" charset="0"/>
              </a:rPr>
              <a:t> </a:t>
            </a:r>
            <a:r>
              <a:rPr lang="hr-HR" sz="2400" dirty="0" err="1" smtClean="0">
                <a:latin typeface="Arial" panose="020B0604020202020204" pitchFamily="34" charset="0"/>
                <a:cs typeface="Arial" panose="020B0604020202020204" pitchFamily="34" charset="0"/>
              </a:rPr>
              <a:t>includes</a:t>
            </a:r>
            <a:r>
              <a:rPr lang="hr-HR" sz="2400" dirty="0" smtClean="0">
                <a:latin typeface="Arial" panose="020B0604020202020204" pitchFamily="34" charset="0"/>
                <a:cs typeface="Arial" panose="020B0604020202020204" pitchFamily="34" charset="0"/>
              </a:rPr>
              <a:t>:</a:t>
            </a:r>
          </a:p>
          <a:p>
            <a:pPr marL="0" indent="0">
              <a:buNone/>
            </a:pPr>
            <a:endParaRPr lang="hr-HR" sz="2000" dirty="0" smtClean="0">
              <a:latin typeface="Arial" panose="020B0604020202020204" pitchFamily="34" charset="0"/>
              <a:cs typeface="Arial" panose="020B0604020202020204" pitchFamily="34" charset="0"/>
            </a:endParaRPr>
          </a:p>
          <a:p>
            <a:pPr lvl="1"/>
            <a:r>
              <a:rPr lang="hr-HR" sz="2000" dirty="0" err="1" smtClean="0">
                <a:latin typeface="Arial" panose="020B0604020202020204" pitchFamily="34" charset="0"/>
                <a:cs typeface="Arial" panose="020B0604020202020204" pitchFamily="34" charset="0"/>
              </a:rPr>
              <a:t>preproduction</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quality</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control</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each</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component</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of</a:t>
            </a:r>
            <a:r>
              <a:rPr lang="hr-HR" sz="2000" dirty="0" smtClean="0">
                <a:latin typeface="Arial" panose="020B0604020202020204" pitchFamily="34" charset="0"/>
                <a:cs typeface="Arial" panose="020B0604020202020204" pitchFamily="34" charset="0"/>
              </a:rPr>
              <a:t> a </a:t>
            </a:r>
            <a:r>
              <a:rPr lang="hr-HR" sz="2000" dirty="0" err="1" smtClean="0">
                <a:latin typeface="Arial" panose="020B0604020202020204" pitchFamily="34" charset="0"/>
                <a:cs typeface="Arial" panose="020B0604020202020204" pitchFamily="34" charset="0"/>
              </a:rPr>
              <a:t>garment</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should</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be</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tested</a:t>
            </a:r>
            <a:r>
              <a:rPr lang="hr-HR" sz="2000" dirty="0" smtClean="0">
                <a:latin typeface="Arial" panose="020B0604020202020204" pitchFamily="34" charset="0"/>
                <a:cs typeface="Arial" panose="020B0604020202020204" pitchFamily="34" charset="0"/>
              </a:rPr>
              <a:t> – </a:t>
            </a:r>
            <a:r>
              <a:rPr lang="hr-HR" sz="2000" dirty="0" err="1" smtClean="0">
                <a:latin typeface="Arial" panose="020B0604020202020204" pitchFamily="34" charset="0"/>
                <a:cs typeface="Arial" panose="020B0604020202020204" pitchFamily="34" charset="0"/>
              </a:rPr>
              <a:t>fabric</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closures</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interlinings</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sewing</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threads</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elastic</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waistband</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other</a:t>
            </a:r>
            <a:r>
              <a:rPr lang="hr-HR" sz="2000" dirty="0" smtClean="0">
                <a:latin typeface="Arial" panose="020B0604020202020204" pitchFamily="34" charset="0"/>
                <a:cs typeface="Arial" panose="020B0604020202020204" pitchFamily="34" charset="0"/>
              </a:rPr>
              <a:t> design </a:t>
            </a:r>
            <a:r>
              <a:rPr lang="hr-HR" sz="2000" dirty="0" err="1" smtClean="0">
                <a:latin typeface="Arial" panose="020B0604020202020204" pitchFamily="34" charset="0"/>
                <a:cs typeface="Arial" panose="020B0604020202020204" pitchFamily="34" charset="0"/>
              </a:rPr>
              <a:t>elements</a:t>
            </a:r>
            <a:r>
              <a:rPr lang="hr-HR" sz="2000" dirty="0" smtClean="0">
                <a:latin typeface="Arial" panose="020B0604020202020204" pitchFamily="34" charset="0"/>
                <a:cs typeface="Arial" panose="020B0604020202020204" pitchFamily="34" charset="0"/>
              </a:rPr>
              <a:t>), </a:t>
            </a:r>
          </a:p>
          <a:p>
            <a:pPr lvl="1"/>
            <a:r>
              <a:rPr lang="hr-HR" sz="2000" dirty="0" err="1" smtClean="0">
                <a:latin typeface="Arial" panose="020B0604020202020204" pitchFamily="34" charset="0"/>
                <a:cs typeface="Arial" panose="020B0604020202020204" pitchFamily="34" charset="0"/>
              </a:rPr>
              <a:t>quality</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control</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during</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production</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spreading</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and</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cutting</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defects</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defects</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in</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assembling</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defects</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during</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pressing</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and</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finishing</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and</a:t>
            </a:r>
            <a:r>
              <a:rPr lang="hr-HR" sz="2000" dirty="0" smtClean="0">
                <a:latin typeface="Arial" panose="020B0604020202020204" pitchFamily="34" charset="0"/>
                <a:cs typeface="Arial" panose="020B0604020202020204" pitchFamily="34" charset="0"/>
              </a:rPr>
              <a:t> </a:t>
            </a:r>
          </a:p>
          <a:p>
            <a:pPr lvl="1"/>
            <a:r>
              <a:rPr lang="hr-HR" sz="2000" dirty="0" err="1" smtClean="0">
                <a:latin typeface="Arial" panose="020B0604020202020204" pitchFamily="34" charset="0"/>
                <a:cs typeface="Arial" panose="020B0604020202020204" pitchFamily="34" charset="0"/>
              </a:rPr>
              <a:t>final</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inspection</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testing</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of</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performance</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requirements</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overall</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appearance</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sizing</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and</a:t>
            </a:r>
            <a:r>
              <a:rPr lang="hr-HR" sz="2000" dirty="0" smtClean="0">
                <a:latin typeface="Arial" panose="020B0604020202020204" pitchFamily="34" charset="0"/>
                <a:cs typeface="Arial" panose="020B0604020202020204" pitchFamily="34" charset="0"/>
              </a:rPr>
              <a:t> fit)</a:t>
            </a:r>
            <a:endParaRPr lang="hr-H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435718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5</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Content Placeholder 2"/>
          <p:cNvSpPr txBox="1">
            <a:spLocks/>
          </p:cNvSpPr>
          <p:nvPr/>
        </p:nvSpPr>
        <p:spPr>
          <a:xfrm>
            <a:off x="1066800" y="1213643"/>
            <a:ext cx="10515600" cy="4351338"/>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hr-HR" sz="2000" dirty="0">
              <a:latin typeface="Arial" panose="020B0604020202020204" pitchFamily="34" charset="0"/>
              <a:cs typeface="Arial" panose="020B0604020202020204" pitchFamily="34" charset="0"/>
            </a:endParaRPr>
          </a:p>
        </p:txBody>
      </p:sp>
      <p:sp>
        <p:nvSpPr>
          <p:cNvPr id="13" name="Content Placeholder 2"/>
          <p:cNvSpPr txBox="1">
            <a:spLocks/>
          </p:cNvSpPr>
          <p:nvPr/>
        </p:nvSpPr>
        <p:spPr>
          <a:xfrm>
            <a:off x="1219200" y="1366043"/>
            <a:ext cx="10515600" cy="4351338"/>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Control planning is a part of quality management system which determines the purpose of the garment, along with other relevant parameters for the garment in question (design, attractive appearance, production quality, comfort, etc.). </a:t>
            </a:r>
            <a:endParaRPr lang="hr-HR" sz="2400" dirty="0" smtClean="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To ensure quality </a:t>
            </a:r>
            <a:r>
              <a:rPr lang="en-US" sz="2400" dirty="0" smtClean="0">
                <a:latin typeface="Arial" panose="020B0604020202020204" pitchFamily="34" charset="0"/>
                <a:cs typeface="Arial" panose="020B0604020202020204" pitchFamily="34" charset="0"/>
              </a:rPr>
              <a:t>control, </a:t>
            </a:r>
            <a:r>
              <a:rPr lang="en-US" sz="2400" dirty="0">
                <a:latin typeface="Arial" panose="020B0604020202020204" pitchFamily="34" charset="0"/>
                <a:cs typeface="Arial" panose="020B0604020202020204" pitchFamily="34" charset="0"/>
              </a:rPr>
              <a:t>different control points need to be defined through the whole production process via input, interphase and final inspection. </a:t>
            </a:r>
            <a:endParaRPr lang="hr-HR"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quality control system </a:t>
            </a:r>
            <a:r>
              <a:rPr lang="en-US" sz="2400" dirty="0" smtClean="0">
                <a:latin typeface="Arial" panose="020B0604020202020204" pitchFamily="34" charset="0"/>
                <a:cs typeface="Arial" panose="020B0604020202020204" pitchFamily="34" charset="0"/>
              </a:rPr>
              <a:t>should</a:t>
            </a:r>
            <a:r>
              <a:rPr lang="hr-HR" sz="2400" dirty="0" smtClean="0">
                <a:latin typeface="Arial" panose="020B0604020202020204" pitchFamily="34" charset="0"/>
                <a:cs typeface="Arial" panose="020B0604020202020204" pitchFamily="34" charset="0"/>
              </a:rPr>
              <a:t>:</a:t>
            </a:r>
          </a:p>
          <a:p>
            <a:pPr lvl="1"/>
            <a:r>
              <a:rPr lang="hr-HR" sz="2000" dirty="0">
                <a:latin typeface="Arial" panose="020B0604020202020204" pitchFamily="34" charset="0"/>
                <a:cs typeface="Arial" panose="020B0604020202020204" pitchFamily="34" charset="0"/>
              </a:rPr>
              <a:t>e</a:t>
            </a:r>
            <a:r>
              <a:rPr lang="en-US" sz="2000" dirty="0" err="1" smtClean="0">
                <a:latin typeface="Arial" panose="020B0604020202020204" pitchFamily="34" charset="0"/>
                <a:cs typeface="Arial" panose="020B0604020202020204" pitchFamily="34" charset="0"/>
              </a:rPr>
              <a:t>nsure</a:t>
            </a:r>
            <a:r>
              <a:rPr lang="hr-HR"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adequate </a:t>
            </a:r>
            <a:r>
              <a:rPr lang="en-US" sz="2000" dirty="0">
                <a:latin typeface="Arial" panose="020B0604020202020204" pitchFamily="34" charset="0"/>
                <a:cs typeface="Arial" panose="020B0604020202020204" pitchFamily="34" charset="0"/>
              </a:rPr>
              <a:t>education and staff training, </a:t>
            </a:r>
            <a:endParaRPr lang="hr-HR" sz="2000" dirty="0" smtClean="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raise </a:t>
            </a:r>
            <a:r>
              <a:rPr lang="en-US" sz="2000" dirty="0">
                <a:latin typeface="Arial" panose="020B0604020202020204" pitchFamily="34" charset="0"/>
                <a:cs typeface="Arial" panose="020B0604020202020204" pitchFamily="34" charset="0"/>
              </a:rPr>
              <a:t>awareness of individual responsibility (</a:t>
            </a:r>
            <a:r>
              <a:rPr lang="en-US" sz="2000" dirty="0" smtClean="0">
                <a:latin typeface="Arial" panose="020B0604020202020204" pitchFamily="34" charset="0"/>
                <a:cs typeface="Arial" panose="020B0604020202020204" pitchFamily="34" charset="0"/>
              </a:rPr>
              <a:t>self-control)</a:t>
            </a:r>
            <a:r>
              <a:rPr lang="hr-HR" sz="2000" dirty="0" smtClean="0">
                <a:latin typeface="Arial" panose="020B0604020202020204" pitchFamily="34" charset="0"/>
                <a:cs typeface="Arial" panose="020B0604020202020204" pitchFamily="34" charset="0"/>
              </a:rPr>
              <a:t> - </a:t>
            </a:r>
            <a:r>
              <a:rPr lang="en-US" sz="2000" dirty="0" smtClean="0">
                <a:latin typeface="Arial" panose="020B0604020202020204" pitchFamily="34" charset="0"/>
                <a:cs typeface="Arial" panose="020B0604020202020204" pitchFamily="34" charset="0"/>
              </a:rPr>
              <a:t>only </a:t>
            </a:r>
            <a:r>
              <a:rPr lang="en-US" sz="2000" dirty="0">
                <a:latin typeface="Arial" panose="020B0604020202020204" pitchFamily="34" charset="0"/>
                <a:cs typeface="Arial" panose="020B0604020202020204" pitchFamily="34" charset="0"/>
              </a:rPr>
              <a:t>responsible </a:t>
            </a:r>
            <a:r>
              <a:rPr lang="en-GB" sz="2000" dirty="0" smtClean="0">
                <a:latin typeface="Arial" panose="020B0604020202020204" pitchFamily="34" charset="0"/>
                <a:cs typeface="Arial" panose="020B0604020202020204" pitchFamily="34" charset="0"/>
              </a:rPr>
              <a:t>behaviour</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and work ethics can ensure the right quality level. </a:t>
            </a:r>
            <a:endParaRPr lang="hr-H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8226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6</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Content Placeholder 2"/>
          <p:cNvSpPr txBox="1">
            <a:spLocks/>
          </p:cNvSpPr>
          <p:nvPr/>
        </p:nvSpPr>
        <p:spPr>
          <a:xfrm>
            <a:off x="1066800" y="1213643"/>
            <a:ext cx="10515600" cy="4351338"/>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hr-HR" sz="2000" dirty="0">
              <a:latin typeface="Arial" panose="020B0604020202020204" pitchFamily="34" charset="0"/>
              <a:cs typeface="Arial" panose="020B0604020202020204" pitchFamily="34" charset="0"/>
            </a:endParaRPr>
          </a:p>
        </p:txBody>
      </p:sp>
      <p:sp>
        <p:nvSpPr>
          <p:cNvPr id="13" name="Content Placeholder 2"/>
          <p:cNvSpPr txBox="1">
            <a:spLocks/>
          </p:cNvSpPr>
          <p:nvPr/>
        </p:nvSpPr>
        <p:spPr>
          <a:xfrm>
            <a:off x="1219200" y="1366043"/>
            <a:ext cx="10515600" cy="4351338"/>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A major defect is a flaw that often leads to product failure or lack of its functionality (for example broken zipper or stitches, tears in the fabric, etc.). </a:t>
            </a:r>
            <a:endParaRPr lang="hr-HR"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 </a:t>
            </a:r>
            <a:r>
              <a:rPr lang="en-US" sz="2400" dirty="0">
                <a:latin typeface="Arial" panose="020B0604020202020204" pitchFamily="34" charset="0"/>
                <a:cs typeface="Arial" panose="020B0604020202020204" pitchFamily="34" charset="0"/>
              </a:rPr>
              <a:t>minor defect is a flaw that does not reduce the functionality of a product, but still deviates from standards and specifications (for example unclipped thread, untrimmed seam allowance, </a:t>
            </a:r>
            <a:r>
              <a:rPr lang="en-US" sz="2400" dirty="0" err="1">
                <a:latin typeface="Arial" panose="020B0604020202020204" pitchFamily="34" charset="0"/>
                <a:cs typeface="Arial" panose="020B0604020202020204" pitchFamily="34" charset="0"/>
              </a:rPr>
              <a:t>slubbed</a:t>
            </a:r>
            <a:r>
              <a:rPr lang="en-US" sz="2400" dirty="0">
                <a:latin typeface="Arial" panose="020B0604020202020204" pitchFamily="34" charset="0"/>
                <a:cs typeface="Arial" panose="020B0604020202020204" pitchFamily="34" charset="0"/>
              </a:rPr>
              <a:t> yarns in the fabric, etc.).</a:t>
            </a:r>
            <a:endParaRPr lang="hr-H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258127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latin typeface="Arial" panose="020B0604020202020204" pitchFamily="34" charset="0"/>
                <a:cs typeface="Arial" panose="020B0604020202020204" pitchFamily="34" charset="0"/>
              </a:rPr>
              <a:pPr/>
              <a:t>7</a:t>
            </a:fld>
            <a:endParaRPr lang="en-US" altLang="nl-BE" dirty="0">
              <a:latin typeface="Arial" panose="020B0604020202020204" pitchFamily="34" charset="0"/>
              <a:cs typeface="Arial" panose="020B0604020202020204" pitchFamily="34" charset="0"/>
            </a:endParaRPr>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latin typeface="Arial" panose="020B0604020202020204" pitchFamily="34" charset="0"/>
                <a:cs typeface="Arial" panose="020B0604020202020204" pitchFamily="34" charset="0"/>
              </a:rPr>
              <a:t>COURSE: QMS/EMS </a:t>
            </a:r>
            <a:r>
              <a:rPr lang="hr-HR" dirty="0" err="1">
                <a:solidFill>
                  <a:srgbClr val="00B0F0"/>
                </a:solidFill>
                <a:latin typeface="Arial" panose="020B0604020202020204" pitchFamily="34" charset="0"/>
                <a:cs typeface="Arial" panose="020B0604020202020204" pitchFamily="34" charset="0"/>
              </a:rPr>
              <a:t>Implementation</a:t>
            </a:r>
            <a:r>
              <a:rPr lang="hr-HR" dirty="0">
                <a:solidFill>
                  <a:srgbClr val="00B0F0"/>
                </a:solidFill>
                <a:latin typeface="Arial" panose="020B0604020202020204" pitchFamily="34" charset="0"/>
                <a:cs typeface="Arial" panose="020B0604020202020204" pitchFamily="34" charset="0"/>
              </a:rPr>
              <a:t> </a:t>
            </a:r>
            <a:r>
              <a:rPr lang="hr-HR" dirty="0" err="1">
                <a:solidFill>
                  <a:srgbClr val="00B0F0"/>
                </a:solidFill>
                <a:latin typeface="Arial" panose="020B0604020202020204" pitchFamily="34" charset="0"/>
                <a:cs typeface="Arial" panose="020B0604020202020204" pitchFamily="34" charset="0"/>
              </a:rPr>
              <a:t>and</a:t>
            </a:r>
            <a:r>
              <a:rPr lang="hr-HR" dirty="0">
                <a:solidFill>
                  <a:srgbClr val="00B0F0"/>
                </a:solidFill>
                <a:latin typeface="Arial" panose="020B0604020202020204" pitchFamily="34" charset="0"/>
                <a:cs typeface="Arial" panose="020B0604020202020204" pitchFamily="34" charset="0"/>
              </a:rPr>
              <a:t> </a:t>
            </a:r>
            <a:r>
              <a:rPr lang="hr-HR" dirty="0" err="1">
                <a:solidFill>
                  <a:srgbClr val="00B0F0"/>
                </a:solidFill>
                <a:latin typeface="Arial" panose="020B0604020202020204" pitchFamily="34" charset="0"/>
                <a:cs typeface="Arial" panose="020B0604020202020204" pitchFamily="34" charset="0"/>
              </a:rPr>
              <a:t>Control</a:t>
            </a:r>
            <a:endParaRPr lang="en-US" dirty="0">
              <a:latin typeface="Arial" panose="020B0604020202020204" pitchFamily="34" charset="0"/>
              <a:cs typeface="Arial" panose="020B0604020202020204" pitchFamily="34" charset="0"/>
            </a:endParaRPr>
          </a:p>
        </p:txBody>
      </p:sp>
      <p:sp>
        <p:nvSpPr>
          <p:cNvPr id="10" name="Content Placeholder 2"/>
          <p:cNvSpPr txBox="1">
            <a:spLocks/>
          </p:cNvSpPr>
          <p:nvPr/>
        </p:nvSpPr>
        <p:spPr>
          <a:xfrm>
            <a:off x="838200" y="1825625"/>
            <a:ext cx="10515600" cy="4762462"/>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final inspection, the correctness or defects on garments are determined by measuring, counting and visual inspection </a:t>
            </a:r>
            <a:endParaRPr lang="hr-HR" sz="2400" dirty="0">
              <a:latin typeface="Arial" panose="020B0604020202020204" pitchFamily="34" charset="0"/>
              <a:cs typeface="Arial" panose="020B0604020202020204" pitchFamily="34" charset="0"/>
            </a:endParaRPr>
          </a:p>
        </p:txBody>
      </p:sp>
      <p:sp>
        <p:nvSpPr>
          <p:cNvPr id="13" name="Title 1"/>
          <p:cNvSpPr>
            <a:spLocks noGrp="1"/>
          </p:cNvSpPr>
          <p:nvPr>
            <p:ph type="title"/>
          </p:nvPr>
        </p:nvSpPr>
        <p:spPr>
          <a:xfrm>
            <a:off x="457200" y="573087"/>
            <a:ext cx="10515600" cy="1325563"/>
          </a:xfrm>
        </p:spPr>
        <p:txBody>
          <a:bodyPr/>
          <a:lstStyle/>
          <a:p>
            <a:r>
              <a:rPr lang="hr-HR" sz="3600" dirty="0" err="1" smtClean="0">
                <a:latin typeface="Arial" panose="020B0604020202020204" pitchFamily="34" charset="0"/>
                <a:cs typeface="Arial" panose="020B0604020202020204" pitchFamily="34" charset="0"/>
              </a:rPr>
              <a:t>Final</a:t>
            </a:r>
            <a:r>
              <a:rPr lang="hr-HR" sz="3600" dirty="0" smtClean="0">
                <a:latin typeface="Arial" panose="020B0604020202020204" pitchFamily="34" charset="0"/>
                <a:cs typeface="Arial" panose="020B0604020202020204" pitchFamily="34" charset="0"/>
              </a:rPr>
              <a:t> </a:t>
            </a:r>
            <a:r>
              <a:rPr lang="hr-HR" sz="3600" dirty="0" err="1" smtClean="0">
                <a:latin typeface="Arial" panose="020B0604020202020204" pitchFamily="34" charset="0"/>
                <a:cs typeface="Arial" panose="020B0604020202020204" pitchFamily="34" charset="0"/>
              </a:rPr>
              <a:t>inspection</a:t>
            </a:r>
            <a:endParaRPr lang="hr-HR" sz="3600" dirty="0">
              <a:latin typeface="Arial" panose="020B0604020202020204" pitchFamily="34" charset="0"/>
              <a:cs typeface="Arial" panose="020B0604020202020204" pitchFamily="34" charset="0"/>
            </a:endParaRPr>
          </a:p>
        </p:txBody>
      </p:sp>
      <p:pic>
        <p:nvPicPr>
          <p:cNvPr id="14" name="Picture 13" descr="zavrna kontrola m odijelo hace i sako.jpg"/>
          <p:cNvPicPr/>
          <p:nvPr/>
        </p:nvPicPr>
        <p:blipFill rotWithShape="1">
          <a:blip r:embed="rId5" cstate="print">
            <a:extLst>
              <a:ext uri="{28A0092B-C50C-407E-A947-70E740481C1C}">
                <a14:useLocalDpi xmlns:a14="http://schemas.microsoft.com/office/drawing/2010/main" val="0"/>
              </a:ext>
            </a:extLst>
          </a:blip>
          <a:srcRect t="4149" r="55281" b="30213"/>
          <a:stretch/>
        </p:blipFill>
        <p:spPr bwMode="auto">
          <a:xfrm>
            <a:off x="1496015" y="2813397"/>
            <a:ext cx="3609385" cy="3774689"/>
          </a:xfrm>
          <a:prstGeom prst="rect">
            <a:avLst/>
          </a:prstGeom>
          <a:noFill/>
          <a:ln>
            <a:noFill/>
          </a:ln>
          <a:extLst>
            <a:ext uri="{53640926-AAD7-44D8-BBD7-CCE9431645EC}">
              <a14:shadowObscured xmlns:a14="http://schemas.microsoft.com/office/drawing/2010/main"/>
            </a:ext>
          </a:extLst>
        </p:spPr>
      </p:pic>
      <p:sp>
        <p:nvSpPr>
          <p:cNvPr id="15" name="TextBox 14"/>
          <p:cNvSpPr txBox="1"/>
          <p:nvPr/>
        </p:nvSpPr>
        <p:spPr>
          <a:xfrm>
            <a:off x="6670278" y="3174800"/>
            <a:ext cx="3885111" cy="1631216"/>
          </a:xfrm>
          <a:prstGeom prst="rect">
            <a:avLst/>
          </a:prstGeom>
          <a:noFill/>
        </p:spPr>
        <p:txBody>
          <a:bodyPr wrap="square" rtlCol="0">
            <a:spAutoFit/>
          </a:bodyPr>
          <a:lstStyle/>
          <a:p>
            <a:r>
              <a:rPr lang="en-US" sz="2000" dirty="0">
                <a:cs typeface="Arial" panose="020B0604020202020204" pitchFamily="34" charset="0"/>
              </a:rPr>
              <a:t>h - length of jacket</a:t>
            </a:r>
            <a:endParaRPr lang="hr-HR" sz="2000" dirty="0">
              <a:cs typeface="Arial" panose="020B0604020202020204" pitchFamily="34" charset="0"/>
            </a:endParaRPr>
          </a:p>
          <a:p>
            <a:r>
              <a:rPr lang="en-US" sz="2000" dirty="0">
                <a:cs typeface="Arial" panose="020B0604020202020204" pitchFamily="34" charset="0"/>
              </a:rPr>
              <a:t>h1 - sleeve length </a:t>
            </a:r>
            <a:endParaRPr lang="hr-HR" sz="2000" dirty="0">
              <a:cs typeface="Arial" panose="020B0604020202020204" pitchFamily="34" charset="0"/>
            </a:endParaRPr>
          </a:p>
          <a:p>
            <a:r>
              <a:rPr lang="en-US" sz="2000" dirty="0">
                <a:cs typeface="Arial" panose="020B0604020202020204" pitchFamily="34" charset="0"/>
              </a:rPr>
              <a:t>h2 - chest length </a:t>
            </a:r>
            <a:endParaRPr lang="hr-HR" sz="2000" dirty="0">
              <a:cs typeface="Arial" panose="020B0604020202020204" pitchFamily="34" charset="0"/>
            </a:endParaRPr>
          </a:p>
          <a:p>
            <a:r>
              <a:rPr lang="en-US" sz="2000" dirty="0">
                <a:cs typeface="Arial" panose="020B0604020202020204" pitchFamily="34" charset="0"/>
              </a:rPr>
              <a:t>b  - half width of the back part</a:t>
            </a:r>
            <a:endParaRPr lang="hr-HR" sz="2000" dirty="0">
              <a:cs typeface="Arial" panose="020B0604020202020204" pitchFamily="34" charset="0"/>
            </a:endParaRPr>
          </a:p>
          <a:p>
            <a:r>
              <a:rPr lang="en-US" sz="2000" dirty="0">
                <a:cs typeface="Arial" panose="020B0604020202020204" pitchFamily="34" charset="0"/>
              </a:rPr>
              <a:t>b1- half of sleeve circumference</a:t>
            </a:r>
            <a:endParaRPr lang="hr-HR" sz="2000" dirty="0">
              <a:cs typeface="Arial" panose="020B0604020202020204" pitchFamily="34" charset="0"/>
            </a:endParaRPr>
          </a:p>
        </p:txBody>
      </p:sp>
      <p:sp>
        <p:nvSpPr>
          <p:cNvPr id="17" name="TextBox 16"/>
          <p:cNvSpPr txBox="1"/>
          <p:nvPr/>
        </p:nvSpPr>
        <p:spPr>
          <a:xfrm>
            <a:off x="4798532" y="5672465"/>
            <a:ext cx="6936268" cy="369332"/>
          </a:xfrm>
          <a:prstGeom prst="rect">
            <a:avLst/>
          </a:prstGeom>
          <a:noFill/>
        </p:spPr>
        <p:txBody>
          <a:bodyPr wrap="square" rtlCol="0">
            <a:spAutoFit/>
          </a:bodyPr>
          <a:lstStyle/>
          <a:p>
            <a:r>
              <a:rPr lang="en-GB" dirty="0" smtClean="0"/>
              <a:t>Examples of individual measures during final control</a:t>
            </a:r>
            <a:r>
              <a:rPr lang="hr-HR" dirty="0" smtClean="0"/>
              <a:t> - </a:t>
            </a:r>
            <a:r>
              <a:rPr lang="en-GB" dirty="0" smtClean="0"/>
              <a:t>men's </a:t>
            </a:r>
            <a:r>
              <a:rPr lang="hr-HR" dirty="0" err="1" smtClean="0"/>
              <a:t>jacket</a:t>
            </a:r>
            <a:endParaRPr lang="hr-HR" dirty="0"/>
          </a:p>
        </p:txBody>
      </p:sp>
    </p:spTree>
    <p:extLst>
      <p:ext uri="{BB962C8B-B14F-4D97-AF65-F5344CB8AC3E}">
        <p14:creationId xmlns:p14="http://schemas.microsoft.com/office/powerpoint/2010/main" val="260842462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434089" y="1008086"/>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662689" y="406424"/>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8</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Title 1"/>
          <p:cNvSpPr>
            <a:spLocks noGrp="1"/>
          </p:cNvSpPr>
          <p:nvPr>
            <p:ph type="title"/>
          </p:nvPr>
        </p:nvSpPr>
        <p:spPr>
          <a:xfrm>
            <a:off x="990600" y="1370060"/>
            <a:ext cx="10515600" cy="707300"/>
          </a:xfrm>
        </p:spPr>
        <p:txBody>
          <a:bodyPr/>
          <a:lstStyle/>
          <a:p>
            <a:r>
              <a:rPr lang="en-GB" sz="2400" dirty="0">
                <a:latin typeface="Arial" panose="020B0604020202020204" pitchFamily="34" charset="0"/>
                <a:cs typeface="Arial" panose="020B0604020202020204" pitchFamily="34" charset="0"/>
              </a:rPr>
              <a:t>Examples of individual measures during final </a:t>
            </a:r>
            <a:r>
              <a:rPr lang="en-GB" sz="2400" dirty="0" smtClean="0">
                <a:latin typeface="Arial" panose="020B0604020202020204" pitchFamily="34" charset="0"/>
                <a:cs typeface="Arial" panose="020B0604020202020204" pitchFamily="34" charset="0"/>
              </a:rPr>
              <a:t>control</a:t>
            </a:r>
            <a:r>
              <a:rPr lang="hr-HR" sz="2400" dirty="0" smtClean="0">
                <a:latin typeface="Arial" panose="020B0604020202020204" pitchFamily="34" charset="0"/>
                <a:cs typeface="Arial" panose="020B0604020202020204" pitchFamily="34" charset="0"/>
              </a:rPr>
              <a:t> - </a:t>
            </a:r>
            <a:r>
              <a:rPr lang="en-GB" sz="2400" dirty="0">
                <a:latin typeface="Arial" panose="020B0604020202020204" pitchFamily="34" charset="0"/>
                <a:cs typeface="Arial" panose="020B0604020202020204" pitchFamily="34" charset="0"/>
              </a:rPr>
              <a:t>men's trousers</a:t>
            </a:r>
            <a:endParaRPr lang="hr-HR" sz="2400" dirty="0">
              <a:latin typeface="Arial" panose="020B0604020202020204" pitchFamily="34" charset="0"/>
              <a:cs typeface="Arial" panose="020B0604020202020204" pitchFamily="34" charset="0"/>
            </a:endParaRPr>
          </a:p>
        </p:txBody>
      </p:sp>
      <p:sp>
        <p:nvSpPr>
          <p:cNvPr id="13" name="Content Placeholder 2"/>
          <p:cNvSpPr txBox="1">
            <a:spLocks/>
          </p:cNvSpPr>
          <p:nvPr/>
        </p:nvSpPr>
        <p:spPr>
          <a:xfrm>
            <a:off x="6400800" y="2971800"/>
            <a:ext cx="6212372" cy="1784559"/>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smtClean="0">
                <a:latin typeface="Arial" panose="020B0604020202020204" pitchFamily="34" charset="0"/>
                <a:cs typeface="Arial" panose="020B0604020202020204" pitchFamily="34" charset="0"/>
              </a:rPr>
              <a:t>h - length of trousers (without waistband)</a:t>
            </a:r>
            <a:endParaRPr lang="hr-HR"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h1</a:t>
            </a:r>
            <a:r>
              <a:rPr lang="en-GB" sz="2000" baseline="-25000"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 inseam length</a:t>
            </a:r>
            <a:endParaRPr lang="hr-HR"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b - half of waist circumference</a:t>
            </a:r>
            <a:endParaRPr lang="hr-HR"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b1 - half of hem circumference</a:t>
            </a:r>
            <a:endParaRPr lang="hr-HR" sz="2000" dirty="0">
              <a:latin typeface="Arial" panose="020B0604020202020204" pitchFamily="34" charset="0"/>
              <a:cs typeface="Arial" panose="020B0604020202020204" pitchFamily="34" charset="0"/>
            </a:endParaRPr>
          </a:p>
        </p:txBody>
      </p:sp>
      <p:pic>
        <p:nvPicPr>
          <p:cNvPr id="14" name="Picture 13" descr="zavrna kontrola m odijelo hace i sako.jpg"/>
          <p:cNvPicPr/>
          <p:nvPr/>
        </p:nvPicPr>
        <p:blipFill rotWithShape="1">
          <a:blip r:embed="rId5" cstate="print">
            <a:extLst>
              <a:ext uri="{28A0092B-C50C-407E-A947-70E740481C1C}">
                <a14:useLocalDpi xmlns:a14="http://schemas.microsoft.com/office/drawing/2010/main" val="0"/>
              </a:ext>
            </a:extLst>
          </a:blip>
          <a:srcRect l="61718" r="1984" b="18137"/>
          <a:stretch/>
        </p:blipFill>
        <p:spPr bwMode="auto">
          <a:xfrm>
            <a:off x="2209800" y="1903185"/>
            <a:ext cx="2895600" cy="42762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55964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434089" y="1008086"/>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662689" y="406424"/>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9</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Title 1"/>
          <p:cNvSpPr>
            <a:spLocks noGrp="1"/>
          </p:cNvSpPr>
          <p:nvPr>
            <p:ph type="title"/>
          </p:nvPr>
        </p:nvSpPr>
        <p:spPr>
          <a:xfrm>
            <a:off x="990600" y="1370060"/>
            <a:ext cx="10515600" cy="707300"/>
          </a:xfrm>
        </p:spPr>
        <p:txBody>
          <a:bodyPr/>
          <a:lstStyle/>
          <a:p>
            <a:r>
              <a:rPr lang="en-GB" sz="2400" dirty="0">
                <a:latin typeface="Arial" panose="020B0604020202020204" pitchFamily="34" charset="0"/>
                <a:cs typeface="Arial" panose="020B0604020202020204" pitchFamily="34" charset="0"/>
              </a:rPr>
              <a:t>Examples of individual measures during final </a:t>
            </a:r>
            <a:r>
              <a:rPr lang="en-GB" sz="2400" dirty="0" smtClean="0">
                <a:latin typeface="Arial" panose="020B0604020202020204" pitchFamily="34" charset="0"/>
                <a:cs typeface="Arial" panose="020B0604020202020204" pitchFamily="34" charset="0"/>
              </a:rPr>
              <a:t>control</a:t>
            </a:r>
            <a:r>
              <a:rPr lang="hr-HR" sz="2400" dirty="0" smtClean="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men's shirt</a:t>
            </a:r>
            <a:endParaRPr lang="hr-HR" sz="2400" dirty="0">
              <a:latin typeface="Arial" panose="020B0604020202020204" pitchFamily="34" charset="0"/>
              <a:cs typeface="Arial" panose="020B0604020202020204" pitchFamily="34" charset="0"/>
            </a:endParaRPr>
          </a:p>
        </p:txBody>
      </p:sp>
      <p:sp>
        <p:nvSpPr>
          <p:cNvPr id="13" name="Content Placeholder 2"/>
          <p:cNvSpPr txBox="1">
            <a:spLocks/>
          </p:cNvSpPr>
          <p:nvPr/>
        </p:nvSpPr>
        <p:spPr>
          <a:xfrm>
            <a:off x="5608174" y="4209818"/>
            <a:ext cx="6212372" cy="1784559"/>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h - sleeve length</a:t>
            </a:r>
          </a:p>
          <a:p>
            <a:r>
              <a:rPr lang="en-US" sz="2000" dirty="0">
                <a:latin typeface="Arial" panose="020B0604020202020204" pitchFamily="34" charset="0"/>
                <a:cs typeface="Arial" panose="020B0604020202020204" pitchFamily="34" charset="0"/>
              </a:rPr>
              <a:t>b - half of chest circumference</a:t>
            </a:r>
          </a:p>
          <a:p>
            <a:r>
              <a:rPr lang="en-US" sz="2000" dirty="0">
                <a:latin typeface="Arial" panose="020B0604020202020204" pitchFamily="34" charset="0"/>
                <a:cs typeface="Arial" panose="020B0604020202020204" pitchFamily="34" charset="0"/>
              </a:rPr>
              <a:t>b1 - half of sleeve circumference (upper part)</a:t>
            </a:r>
          </a:p>
        </p:txBody>
      </p:sp>
      <p:pic>
        <p:nvPicPr>
          <p:cNvPr id="15" name="Picture 14" descr="kosulja 2.jpg"/>
          <p:cNvPicPr/>
          <p:nvPr/>
        </p:nvPicPr>
        <p:blipFill rotWithShape="1">
          <a:blip r:embed="rId5" cstate="print"/>
          <a:srcRect r="2275" b="23382"/>
          <a:stretch/>
        </p:blipFill>
        <p:spPr bwMode="auto">
          <a:xfrm>
            <a:off x="990600" y="2077360"/>
            <a:ext cx="4495800" cy="38662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3674770"/>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CBF4A20FDBE94BB2087CCEE57117D1" ma:contentTypeVersion="9" ma:contentTypeDescription="Een nieuw document maken." ma:contentTypeScope="" ma:versionID="5dd6a44b89b9ae2c981b545abc192322">
  <xsd:schema xmlns:xsd="http://www.w3.org/2001/XMLSchema" xmlns:xs="http://www.w3.org/2001/XMLSchema" xmlns:p="http://schemas.microsoft.com/office/2006/metadata/properties" xmlns:ns2="ebd4f370-f316-4e65-85b0-192adfc4043b" targetNamespace="http://schemas.microsoft.com/office/2006/metadata/properties" ma:root="true" ma:fieldsID="a8b0e74eb6801307757d16970d5e6708" ns2:_="">
    <xsd:import namespace="ebd4f370-f316-4e65-85b0-192adfc404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d4f370-f316-4e65-85b0-192adfc404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3D7DA3-E4D4-4A33-B156-13331C8EF9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d4f370-f316-4e65-85b0-192adfc404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3BCB10-CB49-41F9-A005-741CB69E8389}">
  <ds:schemaRefs>
    <ds:schemaRef ds:uri="http://purl.org/dc/elements/1.1/"/>
    <ds:schemaRef ds:uri="http://schemas.microsoft.com/office/2006/metadata/properties"/>
    <ds:schemaRef ds:uri="ebd4f370-f316-4e65-85b0-192adfc4043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7928BDEC-D02F-401C-AB92-3CC016360D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11732</TotalTime>
  <Words>2309</Words>
  <Application>Microsoft Office PowerPoint</Application>
  <PresentationFormat>Widescreen</PresentationFormat>
  <Paragraphs>313</Paragraphs>
  <Slides>37</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Corbel</vt:lpstr>
      <vt:lpstr>Times New Roman</vt:lpstr>
      <vt:lpstr>Office Theme</vt:lpstr>
      <vt:lpstr>QMS/EMS Implementation and Control</vt:lpstr>
      <vt:lpstr>PowerPoint Presentation</vt:lpstr>
      <vt:lpstr>PowerPoint Presentation</vt:lpstr>
      <vt:lpstr>PowerPoint Presentation</vt:lpstr>
      <vt:lpstr>PowerPoint Presentation</vt:lpstr>
      <vt:lpstr>PowerPoint Presentation</vt:lpstr>
      <vt:lpstr>Final inspection</vt:lpstr>
      <vt:lpstr>Examples of individual measures during final control - men's trousers</vt:lpstr>
      <vt:lpstr>Examples of individual measures during final control - men's shirt</vt:lpstr>
      <vt:lpstr>Examples of individual measures during final control - men's shirt</vt:lpstr>
      <vt:lpstr>Examples of individual measures during final control - men's shirt</vt:lpstr>
      <vt:lpstr>Types of Quality Control </vt:lpstr>
      <vt:lpstr>PowerPoint Presentation</vt:lpstr>
      <vt:lpstr>Quality control during production</vt:lpstr>
      <vt:lpstr>Piece control</vt:lpstr>
      <vt:lpstr>PowerPoint Presentation</vt:lpstr>
      <vt:lpstr>Correction of defects caused by poor-quality material</vt:lpstr>
      <vt:lpstr>Final inspection</vt:lpstr>
      <vt:lpstr>The workplace of final inspection</vt:lpstr>
      <vt:lpstr>PowerPoint Presentation</vt:lpstr>
      <vt:lpstr>Audit control - random selection method </vt:lpstr>
      <vt:lpstr>Fitting quality control</vt:lpstr>
      <vt:lpstr>PowerPoint Presentation</vt:lpstr>
      <vt:lpstr>Control cards </vt:lpstr>
      <vt:lpstr>PowerPoint Presentation</vt:lpstr>
      <vt:lpstr>Example: defects on men's jacket </vt:lpstr>
      <vt:lpstr>Example: defects on men's jacket </vt:lpstr>
      <vt:lpstr>Example: defects on men's jacket </vt:lpstr>
      <vt:lpstr>Example: defects on men's jacket </vt:lpstr>
      <vt:lpstr>Example: defects on men's jacket </vt:lpstr>
      <vt:lpstr>Example: defects on men's jacket </vt:lpstr>
      <vt:lpstr>Example: defects on men's jacket </vt:lpstr>
      <vt:lpstr>Example: defects on men's jacket </vt:lpstr>
      <vt:lpstr>Computer Quality Monitoring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R.Atanasova</dc:creator>
  <cp:lastModifiedBy>TTF</cp:lastModifiedBy>
  <cp:revision>410</cp:revision>
  <dcterms:created xsi:type="dcterms:W3CDTF">2006-08-16T00:00:00Z</dcterms:created>
  <dcterms:modified xsi:type="dcterms:W3CDTF">2022-01-22T21:43:51Z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0x010100A6CBF4A20FDBE94BB2087CCEE57117D1</vt:lpwstr>
  </property>
</Properties>
</file>