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20"/>
  </p:notesMasterIdLst>
  <p:sldIdLst>
    <p:sldId id="403" r:id="rId5"/>
    <p:sldId id="400" r:id="rId6"/>
    <p:sldId id="427" r:id="rId7"/>
    <p:sldId id="484" r:id="rId8"/>
    <p:sldId id="485" r:id="rId9"/>
    <p:sldId id="478" r:id="rId10"/>
    <p:sldId id="426" r:id="rId11"/>
    <p:sldId id="477" r:id="rId12"/>
    <p:sldId id="449" r:id="rId13"/>
    <p:sldId id="479" r:id="rId14"/>
    <p:sldId id="480" r:id="rId15"/>
    <p:sldId id="481" r:id="rId16"/>
    <p:sldId id="482" r:id="rId17"/>
    <p:sldId id="483" r:id="rId18"/>
    <p:sldId id="399"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6" autoAdjust="0"/>
  </p:normalViewPr>
  <p:slideViewPr>
    <p:cSldViewPr>
      <p:cViewPr varScale="1">
        <p:scale>
          <a:sx n="75" d="100"/>
          <a:sy n="75" d="100"/>
        </p:scale>
        <p:origin x="138"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24.3.2022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11</a:t>
            </a:fld>
            <a:endParaRPr lang="bg-BG" altLang="nl-BE"/>
          </a:p>
        </p:txBody>
      </p:sp>
    </p:spTree>
    <p:extLst>
      <p:ext uri="{BB962C8B-B14F-4D97-AF65-F5344CB8AC3E}">
        <p14:creationId xmlns:p14="http://schemas.microsoft.com/office/powerpoint/2010/main" val="419976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12</a:t>
            </a:fld>
            <a:endParaRPr lang="bg-BG" altLang="nl-BE"/>
          </a:p>
        </p:txBody>
      </p:sp>
    </p:spTree>
    <p:extLst>
      <p:ext uri="{BB962C8B-B14F-4D97-AF65-F5344CB8AC3E}">
        <p14:creationId xmlns:p14="http://schemas.microsoft.com/office/powerpoint/2010/main" val="216225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13</a:t>
            </a:fld>
            <a:endParaRPr lang="bg-BG" altLang="nl-BE"/>
          </a:p>
        </p:txBody>
      </p:sp>
    </p:spTree>
    <p:extLst>
      <p:ext uri="{BB962C8B-B14F-4D97-AF65-F5344CB8AC3E}">
        <p14:creationId xmlns:p14="http://schemas.microsoft.com/office/powerpoint/2010/main" val="261426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14</a:t>
            </a:fld>
            <a:endParaRPr lang="bg-BG" altLang="nl-BE"/>
          </a:p>
        </p:txBody>
      </p:sp>
    </p:spTree>
    <p:extLst>
      <p:ext uri="{BB962C8B-B14F-4D97-AF65-F5344CB8AC3E}">
        <p14:creationId xmlns:p14="http://schemas.microsoft.com/office/powerpoint/2010/main" val="5007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15</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386805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213188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143483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314651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7</a:t>
            </a:fld>
            <a:endParaRPr lang="bg-BG" altLang="nl-BE"/>
          </a:p>
        </p:txBody>
      </p:sp>
    </p:spTree>
    <p:extLst>
      <p:ext uri="{BB962C8B-B14F-4D97-AF65-F5344CB8AC3E}">
        <p14:creationId xmlns:p14="http://schemas.microsoft.com/office/powerpoint/2010/main" val="326272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8</a:t>
            </a:fld>
            <a:endParaRPr lang="bg-BG" altLang="nl-BE"/>
          </a:p>
        </p:txBody>
      </p:sp>
    </p:spTree>
    <p:extLst>
      <p:ext uri="{BB962C8B-B14F-4D97-AF65-F5344CB8AC3E}">
        <p14:creationId xmlns:p14="http://schemas.microsoft.com/office/powerpoint/2010/main" val="346959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9</a:t>
            </a:fld>
            <a:endParaRPr lang="bg-BG" altLang="nl-BE"/>
          </a:p>
        </p:txBody>
      </p:sp>
    </p:spTree>
    <p:extLst>
      <p:ext uri="{BB962C8B-B14F-4D97-AF65-F5344CB8AC3E}">
        <p14:creationId xmlns:p14="http://schemas.microsoft.com/office/powerpoint/2010/main" val="263592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10</a:t>
            </a:fld>
            <a:endParaRPr lang="bg-BG" altLang="nl-BE"/>
          </a:p>
        </p:txBody>
      </p:sp>
    </p:spTree>
    <p:extLst>
      <p:ext uri="{BB962C8B-B14F-4D97-AF65-F5344CB8AC3E}">
        <p14:creationId xmlns:p14="http://schemas.microsoft.com/office/powerpoint/2010/main" val="396277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3/24/2022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3/24/2022</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3/24/2022</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3/24/2022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15104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3/24/2022</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3/24/2022</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3/24/2022</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3/24/2022</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3/24/2022</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3/24/2022</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3/24/2022</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3/24/2022</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3/24/2022</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hyperlink" Target="https://asq.org/training/catalog/topics/iso-14000" TargetMode="External"/><Relationship Id="rId3" Type="http://schemas.openxmlformats.org/officeDocument/2006/relationships/image" Target="../media/image1.png"/><Relationship Id="rId7" Type="http://schemas.openxmlformats.org/officeDocument/2006/relationships/hyperlink" Target="https://asq.org/quality-press/display-item?item=T104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asq.org/quality-press/display-item?item=T1040" TargetMode="External"/><Relationship Id="rId5" Type="http://schemas.openxmlformats.org/officeDocument/2006/relationships/image" Target="../media/image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838200" y="1981200"/>
            <a:ext cx="10363200" cy="1470025"/>
          </a:xfrm>
        </p:spPr>
        <p:txBody>
          <a:bodyPr/>
          <a:lstStyle/>
          <a:p>
            <a:r>
              <a:rPr lang="hr-HR" dirty="0" smtClean="0">
                <a:solidFill>
                  <a:srgbClr val="00B0F0"/>
                </a:solidFill>
              </a:rPr>
              <a:t>QMS/EMS </a:t>
            </a:r>
            <a:r>
              <a:rPr lang="hr-HR" dirty="0" err="1" smtClean="0">
                <a:solidFill>
                  <a:srgbClr val="00B0F0"/>
                </a:solidFill>
              </a:rPr>
              <a:t>Implementation</a:t>
            </a:r>
            <a:r>
              <a:rPr lang="hr-HR" dirty="0" smtClean="0">
                <a:solidFill>
                  <a:srgbClr val="00B0F0"/>
                </a:solidFill>
              </a:rPr>
              <a:t> and Control</a:t>
            </a:r>
            <a:endParaRPr lang="en-US" dirty="0">
              <a:solidFill>
                <a:srgbClr val="00B0F0"/>
              </a:solidFill>
            </a:endParaRPr>
          </a:p>
        </p:txBody>
      </p:sp>
    </p:spTree>
    <p:extLst>
      <p:ext uri="{BB962C8B-B14F-4D97-AF65-F5344CB8AC3E}">
        <p14:creationId xmlns:p14="http://schemas.microsoft.com/office/powerpoint/2010/main" val="420121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8305800" y="3925027"/>
            <a:ext cx="2425700" cy="1795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10</a:t>
            </a:fld>
            <a:endParaRPr lang="en-US" altLang="nl-BE" dirty="0"/>
          </a:p>
        </p:txBody>
      </p:sp>
      <p:sp>
        <p:nvSpPr>
          <p:cNvPr id="16" name="Fußzeilenplatzhalter 2"/>
          <p:cNvSpPr>
            <a:spLocks noGrp="1"/>
          </p:cNvSpPr>
          <p:nvPr>
            <p:ph type="ftr" sz="quarter" idx="11"/>
          </p:nvPr>
        </p:nvSpPr>
        <p:spPr>
          <a:xfrm>
            <a:off x="7899400" y="6303537"/>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5" name="Rectangle 14"/>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3" name="Rectangle 12"/>
          <p:cNvSpPr/>
          <p:nvPr/>
        </p:nvSpPr>
        <p:spPr>
          <a:xfrm>
            <a:off x="762000" y="1986364"/>
            <a:ext cx="7213600" cy="4154984"/>
          </a:xfrm>
          <a:prstGeom prst="rect">
            <a:avLst/>
          </a:prstGeom>
        </p:spPr>
        <p:txBody>
          <a:bodyPr wrap="square">
            <a:spAutoFit/>
          </a:bodyPr>
          <a:lstStyle/>
          <a:p>
            <a:pPr marL="0" indent="0">
              <a:spcAft>
                <a:spcPts val="600"/>
              </a:spcAft>
              <a:buNone/>
            </a:pPr>
            <a:r>
              <a:rPr lang="en-US" sz="1600" b="1" dirty="0">
                <a:effectLst>
                  <a:outerShdw blurRad="38100" dist="38100" dir="2700000" algn="tl">
                    <a:srgbClr val="000000">
                      <a:alpha val="43137"/>
                    </a:srgbClr>
                  </a:outerShdw>
                </a:effectLst>
              </a:rPr>
              <a:t>How to introduce EMS into practice</a:t>
            </a:r>
            <a:r>
              <a:rPr lang="en-US" sz="1600" b="1" dirty="0" smtClean="0">
                <a:effectLst>
                  <a:outerShdw blurRad="38100" dist="38100" dir="2700000" algn="tl">
                    <a:srgbClr val="000000">
                      <a:alpha val="43137"/>
                    </a:srgbClr>
                  </a:outerShdw>
                </a:effectLst>
              </a:rPr>
              <a:t>?</a:t>
            </a:r>
            <a:endParaRPr lang="hr-HR" sz="1600" b="1" dirty="0" smtClean="0">
              <a:effectLst>
                <a:outerShdw blurRad="38100" dist="38100" dir="2700000" algn="tl">
                  <a:srgbClr val="000000">
                    <a:alpha val="43137"/>
                  </a:srgbClr>
                </a:outerShdw>
              </a:effectLst>
            </a:endParaRPr>
          </a:p>
          <a:p>
            <a:pPr marL="0" indent="0">
              <a:spcAft>
                <a:spcPts val="600"/>
              </a:spcAft>
              <a:buNone/>
            </a:pPr>
            <a:endParaRPr lang="hr-HR" sz="1600" b="1" dirty="0">
              <a:effectLst>
                <a:outerShdw blurRad="38100" dist="38100" dir="2700000" algn="tl">
                  <a:srgbClr val="000000">
                    <a:alpha val="43137"/>
                  </a:srgbClr>
                </a:outerShdw>
              </a:effectLst>
            </a:endParaRPr>
          </a:p>
          <a:p>
            <a:pPr marL="0" indent="0">
              <a:spcAft>
                <a:spcPts val="600"/>
              </a:spcAft>
              <a:buNone/>
            </a:pPr>
            <a:r>
              <a:rPr lang="hr-HR" i="1" u="sng" dirty="0" err="1">
                <a:cs typeface="Times New Roman" pitchFamily="18" charset="0"/>
              </a:rPr>
              <a:t>Two</a:t>
            </a:r>
            <a:r>
              <a:rPr lang="hr-HR" i="1" u="sng" dirty="0">
                <a:cs typeface="Times New Roman" pitchFamily="18" charset="0"/>
              </a:rPr>
              <a:t> </a:t>
            </a:r>
            <a:r>
              <a:rPr lang="hr-HR" i="1" u="sng" dirty="0" err="1">
                <a:cs typeface="Times New Roman" pitchFamily="18" charset="0"/>
              </a:rPr>
              <a:t>approaches</a:t>
            </a:r>
            <a:r>
              <a:rPr lang="hr-HR" i="1" u="sng" dirty="0" smtClean="0">
                <a:cs typeface="Times New Roman" pitchFamily="18" charset="0"/>
              </a:rPr>
              <a:t>:</a:t>
            </a:r>
          </a:p>
          <a:p>
            <a:pPr marL="0" indent="0">
              <a:spcAft>
                <a:spcPts val="600"/>
              </a:spcAft>
              <a:buNone/>
            </a:pPr>
            <a:endParaRPr lang="hr-HR" i="1" u="sng" dirty="0">
              <a:cs typeface="Times New Roman" pitchFamily="18" charset="0"/>
            </a:endParaRPr>
          </a:p>
          <a:p>
            <a:pPr marL="0" indent="0">
              <a:buNone/>
            </a:pPr>
            <a:r>
              <a:rPr lang="en-US" sz="1600" b="1" dirty="0">
                <a:solidFill>
                  <a:srgbClr val="C00000"/>
                </a:solidFill>
              </a:rPr>
              <a:t>A) If a company has already been </a:t>
            </a:r>
            <a:r>
              <a:rPr lang="en-US" sz="1600" b="1" dirty="0" smtClean="0">
                <a:solidFill>
                  <a:srgbClr val="C00000"/>
                </a:solidFill>
              </a:rPr>
              <a:t>introduced</a:t>
            </a:r>
            <a:r>
              <a:rPr lang="hr-HR" sz="1600" b="1" dirty="0" smtClean="0">
                <a:solidFill>
                  <a:srgbClr val="C00000"/>
                </a:solidFill>
              </a:rPr>
              <a:t> </a:t>
            </a:r>
            <a:r>
              <a:rPr lang="en-US" sz="1600" b="1" dirty="0" smtClean="0">
                <a:solidFill>
                  <a:srgbClr val="C00000"/>
                </a:solidFill>
              </a:rPr>
              <a:t>QMS </a:t>
            </a:r>
            <a:r>
              <a:rPr lang="en-US" sz="1600" b="1" dirty="0">
                <a:solidFill>
                  <a:srgbClr val="C00000"/>
                </a:solidFill>
              </a:rPr>
              <a:t>according to ISO 9001</a:t>
            </a:r>
            <a:r>
              <a:rPr lang="en-US" sz="1600" dirty="0"/>
              <a:t>, at</a:t>
            </a:r>
            <a:r>
              <a:rPr lang="hr-HR" sz="1600" dirty="0"/>
              <a:t> </a:t>
            </a:r>
            <a:r>
              <a:rPr lang="en-US" sz="1600" dirty="0"/>
              <a:t>the existing system is being upgraded by the environmental management system</a:t>
            </a:r>
            <a:br>
              <a:rPr lang="en-US" sz="1600" dirty="0"/>
            </a:br>
            <a:endParaRPr lang="hr-HR" sz="1600" b="1" dirty="0">
              <a:solidFill>
                <a:srgbClr val="C00000"/>
              </a:solidFill>
              <a:cs typeface="Times New Roman" pitchFamily="18" charset="0"/>
            </a:endParaRPr>
          </a:p>
          <a:p>
            <a:pPr>
              <a:buFont typeface="Wingdings" panose="05000000000000000000" pitchFamily="2" charset="2"/>
              <a:buChar char="§"/>
            </a:pPr>
            <a:r>
              <a:rPr lang="hr-HR" sz="1600" dirty="0" smtClean="0"/>
              <a:t> </a:t>
            </a:r>
            <a:r>
              <a:rPr lang="en-US" sz="1600" dirty="0" smtClean="0"/>
              <a:t>ISO </a:t>
            </a:r>
            <a:r>
              <a:rPr lang="en-US" sz="1600" dirty="0"/>
              <a:t>14001 is compatible </a:t>
            </a:r>
            <a:r>
              <a:rPr lang="en-US" sz="1600" dirty="0" smtClean="0"/>
              <a:t>with</a:t>
            </a:r>
            <a:r>
              <a:rPr lang="hr-HR" sz="1600" dirty="0" smtClean="0"/>
              <a:t> </a:t>
            </a:r>
            <a:r>
              <a:rPr lang="en-US" sz="1600" dirty="0" smtClean="0"/>
              <a:t>ISO </a:t>
            </a:r>
            <a:r>
              <a:rPr lang="en-US" sz="1600" dirty="0"/>
              <a:t>9001 standard and contains the </a:t>
            </a:r>
            <a:r>
              <a:rPr lang="en-US" sz="1600" dirty="0" smtClean="0"/>
              <a:t>same</a:t>
            </a:r>
            <a:r>
              <a:rPr lang="hr-HR" sz="1600" dirty="0" smtClean="0"/>
              <a:t> </a:t>
            </a:r>
            <a:r>
              <a:rPr lang="en-US" sz="1600" dirty="0" smtClean="0"/>
              <a:t>Principles </a:t>
            </a:r>
            <a:r>
              <a:rPr lang="en-US" sz="1600" dirty="0"/>
              <a:t>and System Elements, </a:t>
            </a:r>
            <a:r>
              <a:rPr lang="hr-HR" sz="1600" dirty="0"/>
              <a:t>as</a:t>
            </a:r>
            <a:r>
              <a:rPr lang="en-US" sz="1600" dirty="0"/>
              <a:t>:</a:t>
            </a:r>
            <a:endParaRPr lang="hr-HR" sz="1600" dirty="0"/>
          </a:p>
          <a:p>
            <a:pPr marL="265113" indent="0">
              <a:buNone/>
            </a:pPr>
            <a:r>
              <a:rPr lang="hr-HR" sz="1600" dirty="0"/>
              <a:t>  </a:t>
            </a:r>
            <a:r>
              <a:rPr lang="en-US" sz="1600" dirty="0"/>
              <a:t/>
            </a:r>
            <a:br>
              <a:rPr lang="en-US" sz="1600" dirty="0"/>
            </a:br>
            <a:r>
              <a:rPr lang="en-US" sz="1600" dirty="0">
                <a:solidFill>
                  <a:srgbClr val="002060"/>
                </a:solidFill>
              </a:rPr>
              <a:t>→ policy and goals, control</a:t>
            </a:r>
            <a:r>
              <a:rPr lang="en-US" sz="1600" dirty="0" smtClean="0">
                <a:solidFill>
                  <a:srgbClr val="002060"/>
                </a:solidFill>
              </a:rPr>
              <a:t>,</a:t>
            </a:r>
            <a:r>
              <a:rPr lang="hr-HR" sz="1600" dirty="0" smtClean="0">
                <a:solidFill>
                  <a:srgbClr val="002060"/>
                </a:solidFill>
              </a:rPr>
              <a:t> </a:t>
            </a:r>
            <a:r>
              <a:rPr lang="en-US" sz="1600" dirty="0" smtClean="0">
                <a:solidFill>
                  <a:srgbClr val="002060"/>
                </a:solidFill>
              </a:rPr>
              <a:t>education</a:t>
            </a:r>
            <a:r>
              <a:rPr lang="en-US" sz="1600" dirty="0">
                <a:solidFill>
                  <a:srgbClr val="002060"/>
                </a:solidFill>
              </a:rPr>
              <a:t>, records, </a:t>
            </a:r>
            <a:r>
              <a:rPr lang="en-US" sz="1600" dirty="0" smtClean="0">
                <a:solidFill>
                  <a:srgbClr val="002060"/>
                </a:solidFill>
              </a:rPr>
              <a:t>management</a:t>
            </a:r>
            <a:r>
              <a:rPr lang="hr-HR" sz="1600" dirty="0" smtClean="0">
                <a:solidFill>
                  <a:srgbClr val="002060"/>
                </a:solidFill>
              </a:rPr>
              <a:t> </a:t>
            </a:r>
            <a:r>
              <a:rPr lang="en-US" sz="1600" dirty="0" smtClean="0">
                <a:solidFill>
                  <a:srgbClr val="002060"/>
                </a:solidFill>
              </a:rPr>
              <a:t>documentation</a:t>
            </a:r>
            <a:r>
              <a:rPr lang="en-US" sz="1600" dirty="0">
                <a:solidFill>
                  <a:srgbClr val="002060"/>
                </a:solidFill>
              </a:rPr>
              <a:t>, internal </a:t>
            </a:r>
            <a:r>
              <a:rPr lang="en-US" sz="1600" dirty="0" smtClean="0">
                <a:solidFill>
                  <a:srgbClr val="002060"/>
                </a:solidFill>
              </a:rPr>
              <a:t>audits</a:t>
            </a:r>
            <a:r>
              <a:rPr lang="hr-HR" sz="1600" dirty="0" smtClean="0">
                <a:solidFill>
                  <a:srgbClr val="002060"/>
                </a:solidFill>
              </a:rPr>
              <a:t> </a:t>
            </a:r>
            <a:r>
              <a:rPr lang="en-US" sz="1600" dirty="0" smtClean="0">
                <a:solidFill>
                  <a:srgbClr val="002060"/>
                </a:solidFill>
              </a:rPr>
              <a:t>and </a:t>
            </a:r>
            <a:r>
              <a:rPr lang="en-US" sz="1600" dirty="0">
                <a:solidFill>
                  <a:srgbClr val="002060"/>
                </a:solidFill>
              </a:rPr>
              <a:t>protective </a:t>
            </a:r>
            <a:r>
              <a:rPr lang="en-US" sz="1600" dirty="0" smtClean="0">
                <a:solidFill>
                  <a:srgbClr val="002060"/>
                </a:solidFill>
              </a:rPr>
              <a:t>actions</a:t>
            </a:r>
            <a:r>
              <a:rPr lang="hr-HR" sz="1600" dirty="0">
                <a:solidFill>
                  <a:srgbClr val="002060"/>
                </a:solidFill>
              </a:rPr>
              <a:t>.</a:t>
            </a:r>
            <a:endParaRPr lang="hr-HR" sz="1600" dirty="0" smtClean="0">
              <a:solidFill>
                <a:srgbClr val="002060"/>
              </a:solidFill>
            </a:endParaRPr>
          </a:p>
          <a:p>
            <a:pPr marL="265113" indent="0">
              <a:buNone/>
            </a:pPr>
            <a:endParaRPr lang="hr-HR" sz="1600" dirty="0">
              <a:solidFill>
                <a:srgbClr val="00B0F0"/>
              </a:solidFill>
            </a:endParaRPr>
          </a:p>
          <a:p>
            <a:pPr>
              <a:buFont typeface="Wingdings" panose="05000000000000000000" pitchFamily="2" charset="2"/>
              <a:buChar char="§"/>
            </a:pPr>
            <a:r>
              <a:rPr lang="hr-HR" sz="1600" dirty="0" smtClean="0"/>
              <a:t> </a:t>
            </a:r>
            <a:r>
              <a:rPr lang="en-US" sz="1600" dirty="0" smtClean="0"/>
              <a:t>All </a:t>
            </a:r>
            <a:r>
              <a:rPr lang="en-US" sz="1600" dirty="0"/>
              <a:t>elements and requirements are </a:t>
            </a:r>
            <a:r>
              <a:rPr lang="en-US" sz="1600" dirty="0" smtClean="0"/>
              <a:t>directed</a:t>
            </a:r>
            <a:r>
              <a:rPr lang="hr-HR" sz="1600" dirty="0" smtClean="0"/>
              <a:t> </a:t>
            </a:r>
            <a:r>
              <a:rPr lang="en-US" sz="1600" dirty="0" smtClean="0"/>
              <a:t>on </a:t>
            </a:r>
            <a:r>
              <a:rPr lang="en-US" sz="1600" dirty="0"/>
              <a:t>environmental </a:t>
            </a:r>
            <a:r>
              <a:rPr lang="en-US" sz="1600" dirty="0" smtClean="0"/>
              <a:t>aspects</a:t>
            </a:r>
            <a:r>
              <a:rPr lang="hr-HR" sz="1600" dirty="0" smtClean="0"/>
              <a:t>.</a:t>
            </a:r>
            <a:endParaRPr lang="hr-HR" sz="1600" dirty="0">
              <a:solidFill>
                <a:schemeClr val="accent1">
                  <a:lumMod val="50000"/>
                </a:schemeClr>
              </a:solidFill>
              <a:latin typeface="Times New Roman" pitchFamily="18" charset="0"/>
              <a:cs typeface="Times New Roman" pitchFamily="18" charset="0"/>
            </a:endParaRPr>
          </a:p>
        </p:txBody>
      </p:sp>
      <p:sp>
        <p:nvSpPr>
          <p:cNvPr id="3" name="Rectangle 2"/>
          <p:cNvSpPr/>
          <p:nvPr/>
        </p:nvSpPr>
        <p:spPr>
          <a:xfrm>
            <a:off x="3276600" y="1321264"/>
            <a:ext cx="6324600" cy="369332"/>
          </a:xfrm>
          <a:prstGeom prst="rect">
            <a:avLst/>
          </a:prstGeom>
        </p:spPr>
        <p:txBody>
          <a:bodyPr wrap="square">
            <a:spAutoFit/>
          </a:bodyPr>
          <a:lstStyle/>
          <a:p>
            <a:r>
              <a:rPr lang="en-US" b="1" dirty="0" smtClean="0">
                <a:solidFill>
                  <a:srgbClr val="C00000"/>
                </a:solidFill>
              </a:rPr>
              <a:t>Implement</a:t>
            </a:r>
            <a:r>
              <a:rPr lang="hr-HR" b="1" dirty="0" err="1" smtClean="0">
                <a:solidFill>
                  <a:srgbClr val="C00000"/>
                </a:solidFill>
              </a:rPr>
              <a:t>ation</a:t>
            </a:r>
            <a:r>
              <a:rPr lang="en-US" b="1" dirty="0" smtClean="0">
                <a:solidFill>
                  <a:srgbClr val="C00000"/>
                </a:solidFill>
              </a:rPr>
              <a:t> </a:t>
            </a:r>
            <a:r>
              <a:rPr lang="hr-HR" b="1" dirty="0" smtClean="0">
                <a:solidFill>
                  <a:srgbClr val="C00000"/>
                </a:solidFill>
              </a:rPr>
              <a:t>of</a:t>
            </a:r>
            <a:r>
              <a:rPr lang="en-US" b="1" dirty="0" smtClean="0">
                <a:solidFill>
                  <a:srgbClr val="C00000"/>
                </a:solidFill>
              </a:rPr>
              <a:t> </a:t>
            </a:r>
            <a:r>
              <a:rPr lang="hr-HR" b="1" dirty="0" err="1" smtClean="0">
                <a:solidFill>
                  <a:srgbClr val="C00000"/>
                </a:solidFill>
              </a:rPr>
              <a:t>Environmental</a:t>
            </a:r>
            <a:r>
              <a:rPr lang="en-US" b="1" dirty="0" smtClean="0">
                <a:solidFill>
                  <a:srgbClr val="C00000"/>
                </a:solidFill>
              </a:rPr>
              <a:t> </a:t>
            </a:r>
            <a:r>
              <a:rPr lang="en-US" b="1" dirty="0">
                <a:solidFill>
                  <a:srgbClr val="C00000"/>
                </a:solidFill>
              </a:rPr>
              <a:t>Management System</a:t>
            </a:r>
          </a:p>
        </p:txBody>
      </p:sp>
      <p:sp>
        <p:nvSpPr>
          <p:cNvPr id="4" name="Oval 3"/>
          <p:cNvSpPr/>
          <p:nvPr/>
        </p:nvSpPr>
        <p:spPr>
          <a:xfrm>
            <a:off x="8534400" y="2667000"/>
            <a:ext cx="1930400" cy="1572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p:cNvSpPr txBox="1"/>
          <p:nvPr/>
        </p:nvSpPr>
        <p:spPr>
          <a:xfrm>
            <a:off x="8875712" y="3026208"/>
            <a:ext cx="1285875" cy="738664"/>
          </a:xfrm>
          <a:prstGeom prst="rect">
            <a:avLst/>
          </a:prstGeom>
          <a:noFill/>
        </p:spPr>
        <p:txBody>
          <a:bodyPr wrap="square" rtlCol="0">
            <a:spAutoFit/>
          </a:bodyPr>
          <a:lstStyle/>
          <a:p>
            <a:pPr algn="ctr"/>
            <a:r>
              <a:rPr lang="hr-HR" sz="1400" b="1" dirty="0" smtClean="0">
                <a:solidFill>
                  <a:schemeClr val="bg1"/>
                </a:solidFill>
              </a:rPr>
              <a:t>EMS</a:t>
            </a:r>
          </a:p>
          <a:p>
            <a:pPr algn="ctr"/>
            <a:endParaRPr lang="hr-HR" sz="1400" b="1" dirty="0" smtClean="0">
              <a:solidFill>
                <a:schemeClr val="bg1"/>
              </a:solidFill>
            </a:endParaRPr>
          </a:p>
          <a:p>
            <a:pPr algn="ctr"/>
            <a:r>
              <a:rPr lang="hr-HR" sz="1400" b="1" dirty="0" smtClean="0">
                <a:solidFill>
                  <a:schemeClr val="bg1"/>
                </a:solidFill>
              </a:rPr>
              <a:t>ISO 14001</a:t>
            </a:r>
            <a:endParaRPr lang="hr-HR" sz="1400" b="1" dirty="0">
              <a:solidFill>
                <a:schemeClr val="bg1"/>
              </a:solidFill>
            </a:endParaRPr>
          </a:p>
        </p:txBody>
      </p:sp>
      <p:sp>
        <p:nvSpPr>
          <p:cNvPr id="18" name="TextBox 17"/>
          <p:cNvSpPr txBox="1"/>
          <p:nvPr/>
        </p:nvSpPr>
        <p:spPr>
          <a:xfrm>
            <a:off x="8875712" y="4569473"/>
            <a:ext cx="1285875" cy="738664"/>
          </a:xfrm>
          <a:prstGeom prst="rect">
            <a:avLst/>
          </a:prstGeom>
          <a:noFill/>
        </p:spPr>
        <p:txBody>
          <a:bodyPr wrap="square" rtlCol="0">
            <a:spAutoFit/>
          </a:bodyPr>
          <a:lstStyle/>
          <a:p>
            <a:pPr algn="ctr"/>
            <a:r>
              <a:rPr lang="hr-HR" sz="1400" b="1" dirty="0" smtClean="0">
                <a:solidFill>
                  <a:schemeClr val="bg1"/>
                </a:solidFill>
              </a:rPr>
              <a:t>QMS</a:t>
            </a:r>
          </a:p>
          <a:p>
            <a:pPr algn="ctr"/>
            <a:endParaRPr lang="hr-HR" sz="1400" b="1" dirty="0" smtClean="0">
              <a:solidFill>
                <a:schemeClr val="bg1"/>
              </a:solidFill>
            </a:endParaRPr>
          </a:p>
          <a:p>
            <a:pPr algn="ctr"/>
            <a:r>
              <a:rPr lang="hr-HR" sz="1400" b="1" dirty="0" smtClean="0">
                <a:solidFill>
                  <a:schemeClr val="bg1"/>
                </a:solidFill>
              </a:rPr>
              <a:t>ISO 14001</a:t>
            </a:r>
            <a:endParaRPr lang="hr-HR" sz="1400" b="1" dirty="0">
              <a:solidFill>
                <a:schemeClr val="bg1"/>
              </a:solidFill>
            </a:endParaRPr>
          </a:p>
        </p:txBody>
      </p:sp>
      <p:sp>
        <p:nvSpPr>
          <p:cNvPr id="6" name="Right Arrow 5"/>
          <p:cNvSpPr/>
          <p:nvPr/>
        </p:nvSpPr>
        <p:spPr>
          <a:xfrm rot="10800000">
            <a:off x="10718800" y="3233441"/>
            <a:ext cx="1206500" cy="279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11095036" y="4415584"/>
            <a:ext cx="762000" cy="307777"/>
          </a:xfrm>
          <a:prstGeom prst="rect">
            <a:avLst/>
          </a:prstGeom>
          <a:noFill/>
        </p:spPr>
        <p:txBody>
          <a:bodyPr wrap="square" rtlCol="0">
            <a:spAutoFit/>
          </a:bodyPr>
          <a:lstStyle/>
          <a:p>
            <a:r>
              <a:rPr lang="hr-HR" sz="1400" dirty="0" err="1" smtClean="0"/>
              <a:t>Basis</a:t>
            </a:r>
            <a:endParaRPr lang="hr-HR" sz="1400" dirty="0"/>
          </a:p>
        </p:txBody>
      </p:sp>
      <p:sp>
        <p:nvSpPr>
          <p:cNvPr id="21" name="TextBox 20"/>
          <p:cNvSpPr txBox="1"/>
          <p:nvPr/>
        </p:nvSpPr>
        <p:spPr>
          <a:xfrm>
            <a:off x="10856912" y="2963663"/>
            <a:ext cx="1093788" cy="307777"/>
          </a:xfrm>
          <a:prstGeom prst="rect">
            <a:avLst/>
          </a:prstGeom>
          <a:noFill/>
        </p:spPr>
        <p:txBody>
          <a:bodyPr wrap="square" rtlCol="0">
            <a:spAutoFit/>
          </a:bodyPr>
          <a:lstStyle/>
          <a:p>
            <a:r>
              <a:rPr lang="hr-HR" sz="1400" dirty="0" err="1" smtClean="0"/>
              <a:t>Upgrading</a:t>
            </a:r>
            <a:endParaRPr lang="hr-HR" sz="1400" dirty="0"/>
          </a:p>
        </p:txBody>
      </p:sp>
      <p:sp>
        <p:nvSpPr>
          <p:cNvPr id="22" name="Right Arrow 21"/>
          <p:cNvSpPr/>
          <p:nvPr/>
        </p:nvSpPr>
        <p:spPr>
          <a:xfrm rot="10800000">
            <a:off x="10800556" y="4659187"/>
            <a:ext cx="1206500" cy="279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6412768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11</a:t>
            </a:fld>
            <a:endParaRPr lang="en-US" altLang="nl-BE" dirty="0"/>
          </a:p>
        </p:txBody>
      </p:sp>
      <p:sp>
        <p:nvSpPr>
          <p:cNvPr id="16" name="Fußzeilenplatzhalter 2"/>
          <p:cNvSpPr>
            <a:spLocks noGrp="1"/>
          </p:cNvSpPr>
          <p:nvPr>
            <p:ph type="ftr" sz="quarter" idx="11"/>
          </p:nvPr>
        </p:nvSpPr>
        <p:spPr>
          <a:xfrm>
            <a:off x="7899400" y="6303537"/>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5" name="Rectangle 14"/>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276600" y="1321264"/>
            <a:ext cx="6705600" cy="369332"/>
          </a:xfrm>
          <a:prstGeom prst="rect">
            <a:avLst/>
          </a:prstGeom>
        </p:spPr>
        <p:txBody>
          <a:bodyPr wrap="square">
            <a:spAutoFit/>
          </a:bodyPr>
          <a:lstStyle/>
          <a:p>
            <a:r>
              <a:rPr lang="en-US" b="1" dirty="0" smtClean="0">
                <a:solidFill>
                  <a:srgbClr val="C00000"/>
                </a:solidFill>
              </a:rPr>
              <a:t>Implement</a:t>
            </a:r>
            <a:r>
              <a:rPr lang="hr-HR" b="1" dirty="0" err="1" smtClean="0">
                <a:solidFill>
                  <a:srgbClr val="C00000"/>
                </a:solidFill>
              </a:rPr>
              <a:t>ation</a:t>
            </a:r>
            <a:r>
              <a:rPr lang="en-US" b="1" dirty="0" smtClean="0">
                <a:solidFill>
                  <a:srgbClr val="C00000"/>
                </a:solidFill>
              </a:rPr>
              <a:t> </a:t>
            </a:r>
            <a:r>
              <a:rPr lang="hr-HR" b="1" dirty="0">
                <a:solidFill>
                  <a:srgbClr val="C00000"/>
                </a:solidFill>
              </a:rPr>
              <a:t>of</a:t>
            </a:r>
            <a:r>
              <a:rPr lang="en-US" b="1" dirty="0">
                <a:solidFill>
                  <a:srgbClr val="C00000"/>
                </a:solidFill>
              </a:rPr>
              <a:t> </a:t>
            </a:r>
            <a:r>
              <a:rPr lang="hr-HR" b="1" dirty="0" err="1">
                <a:solidFill>
                  <a:srgbClr val="C00000"/>
                </a:solidFill>
              </a:rPr>
              <a:t>Environmental</a:t>
            </a:r>
            <a:r>
              <a:rPr lang="en-US" b="1" dirty="0">
                <a:solidFill>
                  <a:srgbClr val="C00000"/>
                </a:solidFill>
              </a:rPr>
              <a:t> Management System</a:t>
            </a:r>
          </a:p>
        </p:txBody>
      </p:sp>
      <p:sp>
        <p:nvSpPr>
          <p:cNvPr id="17" name="Rectangle 16"/>
          <p:cNvSpPr/>
          <p:nvPr/>
        </p:nvSpPr>
        <p:spPr>
          <a:xfrm>
            <a:off x="752475" y="2249859"/>
            <a:ext cx="7248525" cy="2800767"/>
          </a:xfrm>
          <a:prstGeom prst="rect">
            <a:avLst/>
          </a:prstGeom>
        </p:spPr>
        <p:txBody>
          <a:bodyPr wrap="square">
            <a:spAutoFit/>
          </a:bodyPr>
          <a:lstStyle/>
          <a:p>
            <a:pPr marL="0" indent="0">
              <a:buNone/>
            </a:pPr>
            <a:r>
              <a:rPr lang="en-US" sz="1600" b="1" dirty="0">
                <a:solidFill>
                  <a:srgbClr val="C00000"/>
                </a:solidFill>
              </a:rPr>
              <a:t>B) If a company has not been </a:t>
            </a:r>
            <a:r>
              <a:rPr lang="en-US" sz="1600" b="1" dirty="0" smtClean="0">
                <a:solidFill>
                  <a:srgbClr val="C00000"/>
                </a:solidFill>
              </a:rPr>
              <a:t>introduced</a:t>
            </a:r>
            <a:r>
              <a:rPr lang="hr-HR" sz="1600" b="1" dirty="0" smtClean="0">
                <a:solidFill>
                  <a:srgbClr val="C00000"/>
                </a:solidFill>
              </a:rPr>
              <a:t> </a:t>
            </a:r>
            <a:r>
              <a:rPr lang="en-US" sz="1600" b="1" dirty="0" smtClean="0">
                <a:solidFill>
                  <a:srgbClr val="C00000"/>
                </a:solidFill>
              </a:rPr>
              <a:t>quality </a:t>
            </a:r>
            <a:r>
              <a:rPr lang="en-US" sz="1600" b="1" dirty="0">
                <a:solidFill>
                  <a:srgbClr val="C00000"/>
                </a:solidFill>
              </a:rPr>
              <a:t>management </a:t>
            </a:r>
            <a:r>
              <a:rPr lang="en-US" sz="1600" b="1" dirty="0" smtClean="0">
                <a:solidFill>
                  <a:srgbClr val="C00000"/>
                </a:solidFill>
              </a:rPr>
              <a:t>system</a:t>
            </a:r>
            <a:r>
              <a:rPr lang="hr-HR" sz="1600" b="1" dirty="0" smtClean="0">
                <a:solidFill>
                  <a:srgbClr val="C00000"/>
                </a:solidFill>
              </a:rPr>
              <a:t> </a:t>
            </a:r>
            <a:r>
              <a:rPr lang="en-US" sz="1600" dirty="0" smtClean="0"/>
              <a:t>according </a:t>
            </a:r>
            <a:r>
              <a:rPr lang="en-US" sz="1600" dirty="0"/>
              <a:t>to the ISO 9001 standard</a:t>
            </a:r>
            <a:r>
              <a:rPr lang="hr-HR" sz="1600" dirty="0"/>
              <a:t> - </a:t>
            </a:r>
            <a:r>
              <a:rPr lang="hr-HR" sz="1600" dirty="0" smtClean="0"/>
              <a:t>s</a:t>
            </a:r>
            <a:r>
              <a:rPr lang="en-US" sz="1600" dirty="0" err="1"/>
              <a:t>ince</a:t>
            </a:r>
            <a:r>
              <a:rPr lang="en-US" sz="1600" dirty="0"/>
              <a:t> the beginning</a:t>
            </a:r>
            <a:endParaRPr lang="hr-HR" sz="1600" dirty="0"/>
          </a:p>
          <a:p>
            <a:pPr marL="0" indent="0">
              <a:buNone/>
            </a:pPr>
            <a:endParaRPr lang="hr-HR" sz="1600" dirty="0"/>
          </a:p>
          <a:p>
            <a:r>
              <a:rPr lang="en-US" sz="1600" dirty="0"/>
              <a:t>Environmental management </a:t>
            </a:r>
            <a:r>
              <a:rPr lang="en-US" sz="1600" dirty="0" smtClean="0"/>
              <a:t>system</a:t>
            </a:r>
            <a:r>
              <a:rPr lang="hr-HR" sz="1600" dirty="0" smtClean="0"/>
              <a:t> </a:t>
            </a:r>
            <a:r>
              <a:rPr lang="en-US" sz="1600" dirty="0" smtClean="0"/>
              <a:t>is </a:t>
            </a:r>
            <a:r>
              <a:rPr lang="en-US" sz="1600" dirty="0"/>
              <a:t>introduced by organizational </a:t>
            </a:r>
            <a:r>
              <a:rPr lang="en-US" sz="1600" dirty="0" smtClean="0"/>
              <a:t>development</a:t>
            </a:r>
            <a:r>
              <a:rPr lang="hr-HR" sz="1600" dirty="0" smtClean="0"/>
              <a:t> </a:t>
            </a:r>
            <a:r>
              <a:rPr lang="en-US" sz="1600" dirty="0" smtClean="0"/>
              <a:t>structures </a:t>
            </a:r>
            <a:r>
              <a:rPr lang="en-US" sz="1600" dirty="0"/>
              <a:t>and elements in accordance </a:t>
            </a:r>
            <a:r>
              <a:rPr lang="en-US" sz="1600" dirty="0" smtClean="0"/>
              <a:t>with</a:t>
            </a:r>
            <a:r>
              <a:rPr lang="hr-HR" sz="1600" dirty="0" smtClean="0"/>
              <a:t> </a:t>
            </a:r>
            <a:r>
              <a:rPr lang="en-US" sz="1600" dirty="0" smtClean="0"/>
              <a:t>ISO 1400</a:t>
            </a:r>
            <a:r>
              <a:rPr lang="hr-HR" sz="1600" dirty="0" smtClean="0"/>
              <a:t>1.</a:t>
            </a:r>
            <a:endParaRPr lang="hr-HR" sz="1600" dirty="0"/>
          </a:p>
          <a:p>
            <a:endParaRPr lang="hr-HR" sz="1600" dirty="0"/>
          </a:p>
          <a:p>
            <a:r>
              <a:rPr lang="en-US" sz="1600" b="1" dirty="0">
                <a:solidFill>
                  <a:srgbClr val="002060"/>
                </a:solidFill>
                <a:effectLst>
                  <a:outerShdw blurRad="38100" dist="38100" dir="2700000" algn="tl">
                    <a:srgbClr val="000000">
                      <a:alpha val="43137"/>
                    </a:srgbClr>
                  </a:outerShdw>
                </a:effectLst>
              </a:rPr>
              <a:t>The basic approach is PDCA</a:t>
            </a:r>
            <a:endParaRPr lang="hr-HR" sz="1600" b="1" dirty="0">
              <a:solidFill>
                <a:srgbClr val="002060"/>
              </a:solidFill>
              <a:effectLst>
                <a:outerShdw blurRad="38100" dist="38100" dir="2700000" algn="tl">
                  <a:srgbClr val="000000">
                    <a:alpha val="43137"/>
                  </a:srgbClr>
                </a:outerShdw>
              </a:effectLst>
            </a:endParaRPr>
          </a:p>
          <a:p>
            <a:endParaRPr lang="hr-HR" sz="1600" dirty="0">
              <a:solidFill>
                <a:srgbClr val="00B0F0"/>
              </a:solidFill>
            </a:endParaRPr>
          </a:p>
          <a:p>
            <a:pPr marL="0" indent="0">
              <a:buNone/>
            </a:pPr>
            <a:r>
              <a:rPr lang="en-US" sz="1600" dirty="0"/>
              <a:t>• Other standards from the ISO 14000 </a:t>
            </a:r>
            <a:r>
              <a:rPr lang="en-US" sz="1600" dirty="0" smtClean="0"/>
              <a:t>series</a:t>
            </a:r>
            <a:r>
              <a:rPr lang="hr-HR" sz="1600" dirty="0" smtClean="0"/>
              <a:t> </a:t>
            </a:r>
            <a:r>
              <a:rPr lang="en-US" sz="1600" dirty="0" smtClean="0"/>
              <a:t>serve </a:t>
            </a:r>
            <a:r>
              <a:rPr lang="en-US" sz="1600" dirty="0"/>
              <a:t>as guidelines and </a:t>
            </a:r>
            <a:r>
              <a:rPr lang="en-US" sz="1600" dirty="0" smtClean="0"/>
              <a:t>additions</a:t>
            </a:r>
            <a:r>
              <a:rPr lang="hr-HR" sz="1600" dirty="0" smtClean="0"/>
              <a:t> </a:t>
            </a:r>
            <a:r>
              <a:rPr lang="en-US" sz="1600" dirty="0" smtClean="0"/>
              <a:t>instructions </a:t>
            </a:r>
            <a:r>
              <a:rPr lang="en-US" sz="1600" dirty="0"/>
              <a:t>for individual </a:t>
            </a:r>
            <a:r>
              <a:rPr lang="en-US" sz="1600" dirty="0" smtClean="0"/>
              <a:t>elaboration</a:t>
            </a:r>
            <a:r>
              <a:rPr lang="hr-HR" sz="1600" dirty="0" smtClean="0"/>
              <a:t> </a:t>
            </a:r>
            <a:r>
              <a:rPr lang="en-US" sz="1600" dirty="0" smtClean="0"/>
              <a:t>requirements </a:t>
            </a:r>
            <a:r>
              <a:rPr lang="en-US" sz="1600" dirty="0"/>
              <a:t>and environmental aspects</a:t>
            </a:r>
            <a:r>
              <a:rPr lang="hr-HR" sz="1600" dirty="0"/>
              <a:t>.</a:t>
            </a:r>
            <a:endParaRPr lang="hr-HR" sz="1600" dirty="0">
              <a:solidFill>
                <a:schemeClr val="accent1">
                  <a:lumMod val="50000"/>
                </a:schemeClr>
              </a:solidFill>
              <a:cs typeface="Times New Roman" pitchFamily="18" charset="0"/>
            </a:endParaRPr>
          </a:p>
        </p:txBody>
      </p:sp>
      <p:pic>
        <p:nvPicPr>
          <p:cNvPr id="18" name="Picture 17"/>
          <p:cNvPicPr>
            <a:picLocks noChangeAspect="1"/>
          </p:cNvPicPr>
          <p:nvPr/>
        </p:nvPicPr>
        <p:blipFill>
          <a:blip r:embed="rId5"/>
          <a:stretch>
            <a:fillRect/>
          </a:stretch>
        </p:blipFill>
        <p:spPr>
          <a:xfrm>
            <a:off x="7997527" y="2306856"/>
            <a:ext cx="3664546" cy="3664546"/>
          </a:xfrm>
          <a:prstGeom prst="rect">
            <a:avLst/>
          </a:prstGeom>
        </p:spPr>
      </p:pic>
    </p:spTree>
    <p:extLst>
      <p:ext uri="{BB962C8B-B14F-4D97-AF65-F5344CB8AC3E}">
        <p14:creationId xmlns:p14="http://schemas.microsoft.com/office/powerpoint/2010/main" val="426656693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12</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048000" y="1676400"/>
            <a:ext cx="7924800" cy="3985706"/>
          </a:xfrm>
          <a:prstGeom prst="rect">
            <a:avLst/>
          </a:prstGeom>
        </p:spPr>
        <p:txBody>
          <a:bodyPr wrap="square">
            <a:spAutoFit/>
          </a:bodyPr>
          <a:lstStyle/>
          <a:p>
            <a:pPr marL="0" indent="0">
              <a:spcAft>
                <a:spcPts val="600"/>
              </a:spcAft>
              <a:buNone/>
            </a:pPr>
            <a:r>
              <a:rPr lang="pl-PL" sz="1600" b="1" i="1" dirty="0">
                <a:solidFill>
                  <a:srgbClr val="C00000"/>
                </a:solidFill>
                <a:effectLst>
                  <a:outerShdw blurRad="38100" dist="38100" dir="2700000" algn="tl">
                    <a:srgbClr val="000000">
                      <a:alpha val="43137"/>
                    </a:srgbClr>
                  </a:outerShdw>
                </a:effectLst>
                <a:cs typeface="Times New Roman" pitchFamily="18" charset="0"/>
              </a:rPr>
              <a:t>PDCA steps for the establishment of the EMS:</a:t>
            </a:r>
          </a:p>
          <a:p>
            <a:pPr marL="0" indent="0">
              <a:spcAft>
                <a:spcPts val="600"/>
              </a:spcAft>
              <a:buNone/>
            </a:pPr>
            <a:r>
              <a:rPr lang="hr-HR" sz="1600" b="1" u="sng" dirty="0">
                <a:solidFill>
                  <a:srgbClr val="002060"/>
                </a:solidFill>
                <a:cs typeface="Times New Roman" pitchFamily="18" charset="0"/>
              </a:rPr>
              <a:t>1. </a:t>
            </a:r>
            <a:r>
              <a:rPr lang="en-US" sz="1600" b="1" u="sng" dirty="0">
                <a:solidFill>
                  <a:srgbClr val="002060"/>
                </a:solidFill>
              </a:rPr>
              <a:t>First express </a:t>
            </a:r>
            <a:r>
              <a:rPr lang="hr-HR" sz="1600" b="1" u="sng" dirty="0">
                <a:solidFill>
                  <a:srgbClr val="002060"/>
                </a:solidFill>
              </a:rPr>
              <a:t>y</a:t>
            </a:r>
            <a:r>
              <a:rPr lang="en-US" sz="1600" b="1" u="sng" dirty="0">
                <a:solidFill>
                  <a:srgbClr val="002060"/>
                </a:solidFill>
              </a:rPr>
              <a:t>our determination for E</a:t>
            </a:r>
            <a:r>
              <a:rPr lang="hr-HR" sz="1600" b="1" u="sng" dirty="0">
                <a:solidFill>
                  <a:srgbClr val="002060"/>
                </a:solidFill>
              </a:rPr>
              <a:t>MS</a:t>
            </a:r>
            <a:r>
              <a:rPr lang="en-US" sz="1600" b="1" u="sng" dirty="0">
                <a:solidFill>
                  <a:srgbClr val="002060"/>
                </a:solidFill>
              </a:rPr>
              <a:t/>
            </a:r>
            <a:br>
              <a:rPr lang="en-US" sz="1600" b="1" u="sng" dirty="0">
                <a:solidFill>
                  <a:srgbClr val="002060"/>
                </a:solidFill>
              </a:rPr>
            </a:br>
            <a:endParaRPr lang="hr-HR" sz="1600" b="1" u="sng" dirty="0">
              <a:solidFill>
                <a:srgbClr val="002060"/>
              </a:solidFill>
              <a:cs typeface="Times New Roman" pitchFamily="18" charset="0"/>
            </a:endParaRPr>
          </a:p>
          <a:p>
            <a:pPr marL="285750" indent="-285750">
              <a:spcAft>
                <a:spcPts val="600"/>
              </a:spcAft>
              <a:buFont typeface="Arial" panose="020B0604020202020204" pitchFamily="34" charset="0"/>
              <a:buChar char="•"/>
            </a:pPr>
            <a:r>
              <a:rPr lang="en-US" sz="1600" dirty="0" smtClean="0"/>
              <a:t>for </a:t>
            </a:r>
            <a:r>
              <a:rPr lang="en-US" sz="1600" dirty="0"/>
              <a:t>the prevention of environmental pollution</a:t>
            </a:r>
            <a:r>
              <a:rPr lang="pl-PL" sz="1600" dirty="0">
                <a:cs typeface="Times New Roman" pitchFamily="18" charset="0"/>
              </a:rPr>
              <a:t>,</a:t>
            </a:r>
          </a:p>
          <a:p>
            <a:pPr marL="285750" indent="-285750">
              <a:spcAft>
                <a:spcPts val="600"/>
              </a:spcAft>
              <a:buFont typeface="Arial" panose="020B0604020202020204" pitchFamily="34" charset="0"/>
              <a:buChar char="•"/>
            </a:pPr>
            <a:r>
              <a:rPr lang="en-US" sz="1600" dirty="0" smtClean="0"/>
              <a:t>to </a:t>
            </a:r>
            <a:r>
              <a:rPr lang="en-US" sz="1600" dirty="0"/>
              <a:t>respect environmental legislation </a:t>
            </a:r>
            <a:endParaRPr lang="it-IT" sz="1600" dirty="0">
              <a:cs typeface="Times New Roman" pitchFamily="18" charset="0"/>
            </a:endParaRPr>
          </a:p>
          <a:p>
            <a:pPr marL="285750" indent="-285750">
              <a:spcAft>
                <a:spcPts val="600"/>
              </a:spcAft>
              <a:buFont typeface="Arial" panose="020B0604020202020204" pitchFamily="34" charset="0"/>
              <a:buChar char="•"/>
            </a:pPr>
            <a:r>
              <a:rPr lang="en-US" sz="1600" dirty="0" smtClean="0"/>
              <a:t>for </a:t>
            </a:r>
            <a:r>
              <a:rPr lang="en-US" sz="1600" dirty="0"/>
              <a:t>a continuous improvement in such a relation to the environment</a:t>
            </a:r>
            <a:r>
              <a:rPr lang="hr-HR" sz="1600" dirty="0">
                <a:cs typeface="Times New Roman" pitchFamily="18" charset="0"/>
              </a:rPr>
              <a:t>.</a:t>
            </a:r>
          </a:p>
          <a:p>
            <a:pPr marL="285750" indent="-285750">
              <a:spcAft>
                <a:spcPts val="600"/>
              </a:spcAft>
              <a:buFont typeface="Arial" panose="020B0604020202020204" pitchFamily="34" charset="0"/>
              <a:buChar char="•"/>
            </a:pPr>
            <a:r>
              <a:rPr lang="en-US" sz="1600" dirty="0"/>
              <a:t>document it by adopting </a:t>
            </a:r>
            <a:r>
              <a:rPr lang="en-US" sz="1600" b="1" i="1" dirty="0">
                <a:solidFill>
                  <a:srgbClr val="C00000"/>
                </a:solidFill>
              </a:rPr>
              <a:t>the Environmental Policy</a:t>
            </a:r>
            <a:endParaRPr lang="pl-PL" sz="1600" b="1" i="1" dirty="0">
              <a:solidFill>
                <a:srgbClr val="C00000"/>
              </a:solidFill>
              <a:cs typeface="Times New Roman" pitchFamily="18" charset="0"/>
            </a:endParaRPr>
          </a:p>
          <a:p>
            <a:pPr marL="0" indent="0">
              <a:spcAft>
                <a:spcPts val="600"/>
              </a:spcAft>
              <a:buNone/>
            </a:pPr>
            <a:r>
              <a:rPr lang="en-US" sz="1600" dirty="0"/>
              <a:t>  </a:t>
            </a:r>
            <a:r>
              <a:rPr lang="hr-HR" sz="1600" b="1" u="sng" dirty="0">
                <a:solidFill>
                  <a:srgbClr val="002060"/>
                </a:solidFill>
                <a:cs typeface="Times New Roman" pitchFamily="18" charset="0"/>
              </a:rPr>
              <a:t>2. Plan</a:t>
            </a:r>
          </a:p>
          <a:p>
            <a:pPr marL="285750" indent="-285750">
              <a:spcAft>
                <a:spcPts val="600"/>
              </a:spcAft>
              <a:buFont typeface="Arial" panose="020B0604020202020204" pitchFamily="34" charset="0"/>
              <a:buChar char="•"/>
            </a:pPr>
            <a:r>
              <a:rPr lang="en-US" sz="1600" dirty="0"/>
              <a:t>assess and determine which ecological issues will be managed within the EMS </a:t>
            </a:r>
            <a:r>
              <a:rPr lang="hr-HR" sz="1600" dirty="0"/>
              <a:t>- </a:t>
            </a:r>
            <a:r>
              <a:rPr lang="en-US" sz="1600" dirty="0"/>
              <a:t>methodology;</a:t>
            </a:r>
            <a:endParaRPr lang="hr-HR" sz="1600" dirty="0"/>
          </a:p>
          <a:p>
            <a:pPr marL="285750" indent="-285750">
              <a:spcAft>
                <a:spcPts val="600"/>
              </a:spcAft>
              <a:buFont typeface="Arial" panose="020B0604020202020204" pitchFamily="34" charset="0"/>
              <a:buChar char="•"/>
            </a:pPr>
            <a:r>
              <a:rPr lang="en-US" sz="1600" dirty="0"/>
              <a:t>identify priorities and most likely risks and objectives for their</a:t>
            </a:r>
            <a:br>
              <a:rPr lang="en-US" sz="1600" dirty="0"/>
            </a:br>
            <a:r>
              <a:rPr lang="en-US" sz="1600" dirty="0"/>
              <a:t>reduction,</a:t>
            </a:r>
            <a:endParaRPr lang="hr-HR" sz="1600" dirty="0"/>
          </a:p>
          <a:p>
            <a:pPr marL="285750" indent="-285750">
              <a:spcAft>
                <a:spcPts val="600"/>
              </a:spcAft>
              <a:buFont typeface="Arial" panose="020B0604020202020204" pitchFamily="34" charset="0"/>
              <a:buChar char="•"/>
            </a:pPr>
            <a:r>
              <a:rPr lang="en-US" sz="1600" dirty="0"/>
              <a:t>envisage the necessary alignment with the law, etc.</a:t>
            </a:r>
            <a:endParaRPr lang="hr-HR" sz="1600" dirty="0">
              <a:latin typeface="Times New Roman" pitchFamily="18" charset="0"/>
              <a:cs typeface="Times New Roman" pitchFamily="18" charset="0"/>
            </a:endParaRPr>
          </a:p>
        </p:txBody>
      </p:sp>
    </p:spTree>
    <p:extLst>
      <p:ext uri="{BB962C8B-B14F-4D97-AF65-F5344CB8AC3E}">
        <p14:creationId xmlns:p14="http://schemas.microsoft.com/office/powerpoint/2010/main" val="27349296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3" name="Content Placeholder 3"/>
          <p:cNvSpPr txBox="1">
            <a:spLocks/>
          </p:cNvSpPr>
          <p:nvPr/>
        </p:nvSpPr>
        <p:spPr>
          <a:xfrm>
            <a:off x="2868760" y="1633279"/>
            <a:ext cx="7955280" cy="3930307"/>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it-IT" sz="1600" b="1" u="sng" dirty="0" smtClean="0">
                <a:solidFill>
                  <a:srgbClr val="002060"/>
                </a:solidFill>
                <a:latin typeface="Arial" panose="020B0604020202020204" pitchFamily="34" charset="0"/>
                <a:cs typeface="Arial" panose="020B0604020202020204" pitchFamily="34" charset="0"/>
              </a:rPr>
              <a:t>3. </a:t>
            </a:r>
            <a:r>
              <a:rPr lang="en-US" sz="1600" b="1" u="sng" dirty="0" smtClean="0">
                <a:solidFill>
                  <a:srgbClr val="002060"/>
                </a:solidFill>
                <a:latin typeface="Arial" panose="020B0604020202020204" pitchFamily="34" charset="0"/>
                <a:cs typeface="Arial" panose="020B0604020202020204" pitchFamily="34" charset="0"/>
              </a:rPr>
              <a:t>Do what is planned - </a:t>
            </a:r>
            <a:r>
              <a:rPr lang="hr-HR" sz="1600" b="1" u="sng" dirty="0" smtClean="0">
                <a:solidFill>
                  <a:srgbClr val="002060"/>
                </a:solidFill>
                <a:latin typeface="Arial" panose="020B0604020202020204" pitchFamily="34" charset="0"/>
                <a:cs typeface="Arial" panose="020B0604020202020204" pitchFamily="34" charset="0"/>
              </a:rPr>
              <a:t>a</a:t>
            </a:r>
            <a:r>
              <a:rPr lang="en-US" sz="1600" b="1" u="sng" dirty="0" err="1" smtClean="0">
                <a:solidFill>
                  <a:srgbClr val="002060"/>
                </a:solidFill>
                <a:latin typeface="Arial" panose="020B0604020202020204" pitchFamily="34" charset="0"/>
                <a:cs typeface="Arial" panose="020B0604020202020204" pitchFamily="34" charset="0"/>
              </a:rPr>
              <a:t>pply</a:t>
            </a:r>
            <a:r>
              <a:rPr lang="en-US" sz="1600" b="1" u="sng" dirty="0" smtClean="0">
                <a:solidFill>
                  <a:srgbClr val="002060"/>
                </a:solidFill>
                <a:latin typeface="Arial" panose="020B0604020202020204" pitchFamily="34" charset="0"/>
                <a:cs typeface="Arial" panose="020B0604020202020204" pitchFamily="34" charset="0"/>
              </a:rPr>
              <a:t> the planned measures</a:t>
            </a:r>
            <a:endParaRPr lang="it-IT" sz="1600" b="1" u="sng" dirty="0" smtClean="0">
              <a:solidFill>
                <a:srgbClr val="002060"/>
              </a:solidFill>
              <a:latin typeface="Arial" panose="020B0604020202020204" pitchFamily="34" charset="0"/>
              <a:cs typeface="Arial" panose="020B0604020202020204" pitchFamily="34" charset="0"/>
            </a:endParaRPr>
          </a:p>
          <a:p>
            <a:pPr>
              <a:spcAft>
                <a:spcPts val="600"/>
              </a:spcAft>
            </a:pPr>
            <a:r>
              <a:rPr lang="hr-HR" sz="1600" dirty="0" smtClean="0">
                <a:latin typeface="Arial" panose="020B0604020202020204" pitchFamily="34" charset="0"/>
                <a:cs typeface="Arial" panose="020B0604020202020204" pitchFamily="34" charset="0"/>
              </a:rPr>
              <a:t>e</a:t>
            </a:r>
            <a:r>
              <a:rPr lang="en-US" sz="1600" dirty="0" smtClean="0">
                <a:latin typeface="Arial" panose="020B0604020202020204" pitchFamily="34" charset="0"/>
                <a:cs typeface="Arial" panose="020B0604020202020204" pitchFamily="34" charset="0"/>
              </a:rPr>
              <a:t>stablish the necessary organizational structure and hierarchy of responsibility</a:t>
            </a:r>
            <a:r>
              <a:rPr lang="hr-HR" sz="1600" dirty="0" smtClean="0">
                <a:latin typeface="Arial" panose="020B0604020202020204" pitchFamily="34" charset="0"/>
                <a:cs typeface="Arial" panose="020B0604020202020204" pitchFamily="34" charset="0"/>
              </a:rPr>
              <a:t>,</a:t>
            </a:r>
          </a:p>
          <a:p>
            <a:pPr>
              <a:spcAft>
                <a:spcPts val="600"/>
              </a:spcAft>
            </a:pPr>
            <a:r>
              <a:rPr lang="en-US" sz="1600" dirty="0" smtClean="0">
                <a:latin typeface="Arial" panose="020B0604020202020204" pitchFamily="34" charset="0"/>
                <a:cs typeface="Arial" panose="020B0604020202020204" pitchFamily="34" charset="0"/>
              </a:rPr>
              <a:t>implement the planned measures and achieve the goals planned</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methodology and procedures</a:t>
            </a:r>
            <a:r>
              <a:rPr lang="hr-HR" sz="1600" dirty="0" smtClean="0">
                <a:latin typeface="Arial" panose="020B0604020202020204" pitchFamily="34" charset="0"/>
                <a:cs typeface="Arial" panose="020B0604020202020204" pitchFamily="34" charset="0"/>
              </a:rPr>
              <a:t>,</a:t>
            </a:r>
          </a:p>
          <a:p>
            <a:pPr>
              <a:spcAft>
                <a:spcPts val="600"/>
              </a:spcAft>
            </a:pPr>
            <a:r>
              <a:rPr lang="en-US" sz="1600" dirty="0" smtClean="0">
                <a:latin typeface="Arial" panose="020B0604020202020204" pitchFamily="34" charset="0"/>
                <a:cs typeface="Arial" panose="020B0604020202020204" pitchFamily="34" charset="0"/>
              </a:rPr>
              <a:t>make the methodology effective and document work procedures as internal standards to make EMS as efficient as possible.</a:t>
            </a:r>
            <a:endParaRPr lang="hr-HR" sz="1600" dirty="0" smtClean="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hr-HR" sz="1600" dirty="0" smtClean="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r>
              <a:rPr lang="en-US" sz="1600" b="1" u="sng" dirty="0" smtClean="0">
                <a:solidFill>
                  <a:srgbClr val="002060"/>
                </a:solidFill>
                <a:latin typeface="Arial" panose="020B0604020202020204" pitchFamily="34" charset="0"/>
                <a:cs typeface="Arial" panose="020B0604020202020204" pitchFamily="34" charset="0"/>
              </a:rPr>
              <a:t>4. Check and evaluate</a:t>
            </a:r>
            <a:endParaRPr lang="hr-HR" sz="1600" b="1" u="sng" dirty="0" smtClean="0">
              <a:solidFill>
                <a:srgbClr val="002060"/>
              </a:solidFill>
              <a:latin typeface="Arial" panose="020B0604020202020204" pitchFamily="34" charset="0"/>
              <a:cs typeface="Arial" panose="020B0604020202020204" pitchFamily="34" charset="0"/>
            </a:endParaRPr>
          </a:p>
          <a:p>
            <a:pPr>
              <a:spcAft>
                <a:spcPts val="600"/>
              </a:spcAft>
            </a:pPr>
            <a:r>
              <a:rPr lang="en-US" sz="1600" dirty="0" smtClean="0">
                <a:latin typeface="Arial" panose="020B0604020202020204" pitchFamily="34" charset="0"/>
                <a:cs typeface="Arial" panose="020B0604020202020204" pitchFamily="34" charset="0"/>
              </a:rPr>
              <a:t>conducts measurements, tests, permanent monitoring,</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internal </a:t>
            </a:r>
            <a:r>
              <a:rPr lang="en-US" sz="1600" dirty="0" err="1" smtClean="0">
                <a:latin typeface="Arial" panose="020B0604020202020204" pitchFamily="34" charset="0"/>
                <a:cs typeface="Arial" panose="020B0604020202020204" pitchFamily="34" charset="0"/>
              </a:rPr>
              <a:t>audi</a:t>
            </a:r>
            <a:r>
              <a:rPr lang="hr-HR" sz="1600" dirty="0" smtClean="0">
                <a:latin typeface="Arial" panose="020B0604020202020204" pitchFamily="34" charset="0"/>
                <a:cs typeface="Arial" panose="020B0604020202020204" pitchFamily="34" charset="0"/>
              </a:rPr>
              <a:t>t</a:t>
            </a:r>
          </a:p>
          <a:p>
            <a:pPr>
              <a:spcAft>
                <a:spcPts val="600"/>
              </a:spcAft>
            </a:pPr>
            <a:r>
              <a:rPr lang="hr-HR" sz="1600" dirty="0" smtClean="0">
                <a:latin typeface="Arial" panose="020B0604020202020204" pitchFamily="34" charset="0"/>
                <a:cs typeface="Arial" panose="020B0604020202020204" pitchFamily="34" charset="0"/>
              </a:rPr>
              <a:t>r</a:t>
            </a:r>
            <a:r>
              <a:rPr lang="en-US" sz="1600" dirty="0" err="1" smtClean="0">
                <a:latin typeface="Arial" panose="020B0604020202020204" pitchFamily="34" charset="0"/>
                <a:cs typeface="Arial" panose="020B0604020202020204" pitchFamily="34" charset="0"/>
              </a:rPr>
              <a:t>egister</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the results and analyze </a:t>
            </a:r>
            <a:r>
              <a:rPr lang="hr-HR" sz="1600" dirty="0" err="1" smtClean="0">
                <a:latin typeface="Arial" panose="020B0604020202020204" pitchFamily="34" charset="0"/>
                <a:cs typeface="Arial" panose="020B0604020202020204" pitchFamily="34" charset="0"/>
              </a:rPr>
              <a:t>it</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 evaluate their relationship to the set requirements</a:t>
            </a:r>
            <a:endParaRPr lang="hr-HR"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18569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3" name="Content Placeholder 2"/>
          <p:cNvSpPr txBox="1">
            <a:spLocks/>
          </p:cNvSpPr>
          <p:nvPr/>
        </p:nvSpPr>
        <p:spPr>
          <a:xfrm>
            <a:off x="2868760" y="1917305"/>
            <a:ext cx="7646840" cy="246557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r-HR" sz="2000" b="1" u="sng" dirty="0" smtClean="0">
                <a:solidFill>
                  <a:srgbClr val="002060"/>
                </a:solidFill>
                <a:cs typeface="Times New Roman" pitchFamily="18" charset="0"/>
              </a:rPr>
              <a:t>5. </a:t>
            </a:r>
            <a:r>
              <a:rPr lang="en-US" sz="2000" b="1" u="sng" dirty="0" smtClean="0">
                <a:solidFill>
                  <a:srgbClr val="002060"/>
                </a:solidFill>
              </a:rPr>
              <a:t>Evaluation </a:t>
            </a:r>
            <a:r>
              <a:rPr lang="hr-HR" sz="2000" b="1" u="sng" dirty="0" smtClean="0">
                <a:solidFill>
                  <a:srgbClr val="002060"/>
                </a:solidFill>
              </a:rPr>
              <a:t>(</a:t>
            </a:r>
            <a:r>
              <a:rPr lang="hr-HR" sz="2000" b="1" u="sng" dirty="0" err="1" smtClean="0">
                <a:solidFill>
                  <a:srgbClr val="002060"/>
                </a:solidFill>
              </a:rPr>
              <a:t>review</a:t>
            </a:r>
            <a:r>
              <a:rPr lang="hr-HR" sz="2000" b="1" u="sng" dirty="0" smtClean="0">
                <a:solidFill>
                  <a:srgbClr val="002060"/>
                </a:solidFill>
              </a:rPr>
              <a:t>) </a:t>
            </a:r>
            <a:r>
              <a:rPr lang="en-US" sz="2000" b="1" u="sng" dirty="0" smtClean="0">
                <a:solidFill>
                  <a:srgbClr val="002060"/>
                </a:solidFill>
              </a:rPr>
              <a:t>and improvement</a:t>
            </a:r>
            <a:endParaRPr lang="hr-HR" sz="2000" b="1" u="sng" dirty="0" smtClean="0">
              <a:solidFill>
                <a:srgbClr val="002060"/>
              </a:solidFill>
            </a:endParaRPr>
          </a:p>
          <a:p>
            <a:pPr marL="0" indent="0">
              <a:buFont typeface="Arial" panose="020B0604020202020204" pitchFamily="34" charset="0"/>
              <a:buNone/>
            </a:pPr>
            <a:endParaRPr lang="hr-HR" sz="2000" b="1" u="sng" dirty="0" smtClean="0">
              <a:solidFill>
                <a:srgbClr val="92D050"/>
              </a:solidFill>
            </a:endParaRPr>
          </a:p>
          <a:p>
            <a:pPr>
              <a:lnSpc>
                <a:spcPct val="170000"/>
              </a:lnSpc>
            </a:pPr>
            <a:r>
              <a:rPr lang="en-US" sz="2000" dirty="0" smtClean="0"/>
              <a:t>Senior Managers carry out the supervision accomplished for the purpose</a:t>
            </a:r>
            <a:r>
              <a:rPr lang="hr-HR" sz="2000" dirty="0" smtClean="0"/>
              <a:t> a</a:t>
            </a:r>
            <a:r>
              <a:rPr lang="en-US" sz="2000" dirty="0" smtClean="0"/>
              <a:t>assessing whether EMS is effective, achieving goals set, and how further improvements can be made.</a:t>
            </a:r>
            <a:endParaRPr lang="hr-HR" sz="2000" dirty="0"/>
          </a:p>
        </p:txBody>
      </p:sp>
    </p:spTree>
    <p:extLst>
      <p:ext uri="{BB962C8B-B14F-4D97-AF65-F5344CB8AC3E}">
        <p14:creationId xmlns:p14="http://schemas.microsoft.com/office/powerpoint/2010/main" val="120613370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15</a:t>
            </a:fld>
            <a:endParaRPr lang="en-US" altLang="nl-BE"/>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96BFF-9E32-4F15-AB80-04CE09ACF577}"/>
              </a:ext>
            </a:extLst>
          </p:cNvPr>
          <p:cNvSpPr/>
          <p:nvPr/>
        </p:nvSpPr>
        <p:spPr>
          <a:xfrm>
            <a:off x="685800" y="1647370"/>
            <a:ext cx="10744200" cy="4708981"/>
          </a:xfrm>
          <a:prstGeom prst="rect">
            <a:avLst/>
          </a:prstGeom>
        </p:spPr>
        <p:txBody>
          <a:bodyPr wrap="square">
            <a:spAutoFit/>
          </a:bodyPr>
          <a:lstStyle/>
          <a:p>
            <a:pPr algn="ctr">
              <a:defRPr/>
            </a:pPr>
            <a:r>
              <a:rPr lang="en-GB" altLang="en-US" sz="3000" b="1" dirty="0">
                <a:latin typeface="Arial" charset="0"/>
              </a:rPr>
              <a:t>TRAINING COURSE</a:t>
            </a:r>
          </a:p>
          <a:p>
            <a:pPr algn="ctr">
              <a:defRPr/>
            </a:pPr>
            <a:endParaRPr lang="en-GB" altLang="en-US" sz="3000" dirty="0">
              <a:latin typeface="Arial" charset="0"/>
            </a:endParaRPr>
          </a:p>
          <a:p>
            <a:pPr algn="ctr">
              <a:spcBef>
                <a:spcPts val="1200"/>
              </a:spcBef>
              <a:defRPr/>
            </a:pPr>
            <a:r>
              <a:rPr lang="hr-HR" sz="2800" b="1" dirty="0" smtClean="0">
                <a:solidFill>
                  <a:srgbClr val="00B0F0"/>
                </a:solidFill>
                <a:latin typeface="Arial" charset="0"/>
              </a:rPr>
              <a:t>INDUSTRIAL ENGINEERING, QUALITY CONTROL AND MANAGEMENT</a:t>
            </a:r>
            <a:endParaRPr lang="en-US" sz="2800" b="1" dirty="0">
              <a:solidFill>
                <a:srgbClr val="00B0F0"/>
              </a:solidFill>
              <a:latin typeface="Arial" charset="0"/>
            </a:endParaRPr>
          </a:p>
          <a:p>
            <a:pPr algn="ctr">
              <a:spcBef>
                <a:spcPts val="1200"/>
              </a:spcBef>
              <a:defRPr/>
            </a:pPr>
            <a:r>
              <a:rPr lang="hr-HR" sz="2800" b="1" dirty="0" err="1" smtClean="0">
                <a:solidFill>
                  <a:srgbClr val="00B0F0"/>
                </a:solidFill>
                <a:latin typeface="Arial" charset="0"/>
              </a:rPr>
              <a:t>Course</a:t>
            </a:r>
            <a:r>
              <a:rPr lang="hr-HR" sz="2800" b="1" dirty="0" smtClean="0">
                <a:solidFill>
                  <a:srgbClr val="00B0F0"/>
                </a:solidFill>
                <a:latin typeface="Arial" charset="0"/>
              </a:rPr>
              <a:t>:</a:t>
            </a:r>
            <a:r>
              <a:rPr lang="en-US" sz="2800" b="1" dirty="0" smtClean="0">
                <a:solidFill>
                  <a:srgbClr val="00B0F0"/>
                </a:solidFill>
                <a:latin typeface="Arial" charset="0"/>
              </a:rPr>
              <a:t> </a:t>
            </a:r>
            <a:r>
              <a:rPr lang="hr-HR" sz="2800" dirty="0">
                <a:solidFill>
                  <a:srgbClr val="00B0F0"/>
                </a:solidFill>
              </a:rPr>
              <a:t>QMS/EMS </a:t>
            </a:r>
            <a:r>
              <a:rPr lang="hr-HR" sz="2800" dirty="0" err="1">
                <a:solidFill>
                  <a:srgbClr val="00B0F0"/>
                </a:solidFill>
              </a:rPr>
              <a:t>Implementation</a:t>
            </a:r>
            <a:r>
              <a:rPr lang="hr-HR" sz="2800" dirty="0">
                <a:solidFill>
                  <a:srgbClr val="00B0F0"/>
                </a:solidFill>
              </a:rPr>
              <a:t> </a:t>
            </a:r>
            <a:r>
              <a:rPr lang="hr-HR" sz="2800" dirty="0" err="1">
                <a:solidFill>
                  <a:srgbClr val="00B0F0"/>
                </a:solidFill>
              </a:rPr>
              <a:t>and</a:t>
            </a:r>
            <a:r>
              <a:rPr lang="hr-HR" sz="2800" dirty="0">
                <a:solidFill>
                  <a:srgbClr val="00B0F0"/>
                </a:solidFill>
              </a:rPr>
              <a:t> </a:t>
            </a:r>
            <a:r>
              <a:rPr lang="hr-HR" sz="2800" dirty="0" err="1" smtClean="0">
                <a:solidFill>
                  <a:srgbClr val="00B0F0"/>
                </a:solidFill>
              </a:rPr>
              <a:t>Control</a:t>
            </a:r>
            <a:endParaRPr lang="hr-HR" sz="2800" dirty="0" smtClean="0">
              <a:solidFill>
                <a:srgbClr val="00B0F0"/>
              </a:solidFill>
            </a:endParaRPr>
          </a:p>
          <a:p>
            <a:pPr algn="ctr">
              <a:spcBef>
                <a:spcPts val="1200"/>
              </a:spcBef>
              <a:defRPr/>
            </a:pPr>
            <a:endParaRPr lang="hr-HR" sz="2800" dirty="0" smtClean="0">
              <a:solidFill>
                <a:srgbClr val="00B0F0"/>
              </a:solidFill>
            </a:endParaRPr>
          </a:p>
          <a:p>
            <a:pPr algn="ctr">
              <a:spcBef>
                <a:spcPts val="1200"/>
              </a:spcBef>
              <a:defRPr/>
            </a:pPr>
            <a:r>
              <a:rPr lang="hr-HR" sz="2000" dirty="0">
                <a:cs typeface="Arial" panose="020B0604020202020204" pitchFamily="34" charset="0"/>
              </a:rPr>
              <a:t>Partner: P4 – University of Zagreb </a:t>
            </a:r>
            <a:r>
              <a:rPr lang="hr-HR" sz="2000" dirty="0" err="1">
                <a:cs typeface="Arial" panose="020B0604020202020204" pitchFamily="34" charset="0"/>
              </a:rPr>
              <a:t>Faculty</a:t>
            </a:r>
            <a:r>
              <a:rPr lang="hr-HR" sz="2000" dirty="0">
                <a:cs typeface="Arial" panose="020B0604020202020204" pitchFamily="34" charset="0"/>
              </a:rPr>
              <a:t> of </a:t>
            </a:r>
            <a:r>
              <a:rPr lang="hr-HR" sz="2000" dirty="0" err="1">
                <a:cs typeface="Arial" panose="020B0604020202020204" pitchFamily="34" charset="0"/>
              </a:rPr>
              <a:t>Textile</a:t>
            </a:r>
            <a:r>
              <a:rPr lang="hr-HR" sz="2000" dirty="0">
                <a:cs typeface="Arial" panose="020B0604020202020204" pitchFamily="34" charset="0"/>
              </a:rPr>
              <a:t> Technology</a:t>
            </a:r>
          </a:p>
          <a:p>
            <a:pPr algn="ctr">
              <a:spcBef>
                <a:spcPts val="1200"/>
              </a:spcBef>
              <a:defRPr/>
            </a:pPr>
            <a:r>
              <a:rPr lang="hr-HR" sz="2000" dirty="0" err="1" smtClean="0">
                <a:cs typeface="Arial" panose="020B0604020202020204" pitchFamily="34" charset="0"/>
              </a:rPr>
              <a:t>Assoc</a:t>
            </a:r>
            <a:r>
              <a:rPr lang="hr-HR" sz="2000" dirty="0" smtClean="0">
                <a:cs typeface="Arial" panose="020B0604020202020204" pitchFamily="34" charset="0"/>
              </a:rPr>
              <a:t>. Prof</a:t>
            </a:r>
            <a:r>
              <a:rPr lang="hr-HR" sz="2000" dirty="0">
                <a:cs typeface="Arial" panose="020B0604020202020204" pitchFamily="34" charset="0"/>
              </a:rPr>
              <a:t>. </a:t>
            </a:r>
            <a:r>
              <a:rPr lang="hr-HR" sz="2000" dirty="0" smtClean="0">
                <a:cs typeface="Arial" panose="020B0604020202020204" pitchFamily="34" charset="0"/>
              </a:rPr>
              <a:t>Sanja Ercegović Ražić, </a:t>
            </a:r>
            <a:r>
              <a:rPr lang="hr-HR" sz="2000" dirty="0" err="1">
                <a:cs typeface="Arial" panose="020B0604020202020204" pitchFamily="34" charset="0"/>
              </a:rPr>
              <a:t>Ph.D</a:t>
            </a:r>
            <a:r>
              <a:rPr lang="hr-HR" sz="2000" dirty="0">
                <a:cs typeface="Arial" panose="020B0604020202020204" pitchFamily="34" charset="0"/>
              </a:rPr>
              <a:t>. </a:t>
            </a:r>
          </a:p>
          <a:p>
            <a:pPr algn="ctr">
              <a:spcBef>
                <a:spcPts val="1200"/>
              </a:spcBef>
              <a:defRPr/>
            </a:pPr>
            <a:endParaRPr lang="bg-BG" sz="2800" dirty="0">
              <a:solidFill>
                <a:srgbClr val="00B0F0"/>
              </a:solidFill>
              <a:latin typeface="Arial" charset="0"/>
            </a:endParaRPr>
          </a:p>
        </p:txBody>
      </p:sp>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74174" y="1286938"/>
            <a:ext cx="4067211" cy="4047681"/>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281179" y="1325038"/>
            <a:ext cx="5212196" cy="400110"/>
          </a:xfrm>
          <a:prstGeom prst="rect">
            <a:avLst/>
          </a:prstGeom>
        </p:spPr>
        <p:txBody>
          <a:bodyPr wrap="none">
            <a:spAutoFit/>
          </a:bodyPr>
          <a:lstStyle/>
          <a:p>
            <a:r>
              <a:rPr lang="en-US" sz="2000" b="1" dirty="0">
                <a:solidFill>
                  <a:srgbClr val="0070C0"/>
                </a:solidFill>
                <a:latin typeface="Calibri" panose="020F0502020204030204" pitchFamily="34" charset="0"/>
                <a:ea typeface="Calibri" panose="020F0502020204030204" pitchFamily="34" charset="0"/>
              </a:rPr>
              <a:t>The environmental management system (EMS) </a:t>
            </a:r>
            <a:endParaRPr lang="hr-HR" sz="2000" dirty="0">
              <a:solidFill>
                <a:srgbClr val="0070C0"/>
              </a:solidFill>
            </a:endParaRPr>
          </a:p>
        </p:txBody>
      </p:sp>
      <p:sp>
        <p:nvSpPr>
          <p:cNvPr id="4" name="Rectangle 1"/>
          <p:cNvSpPr>
            <a:spLocks noChangeArrowheads="1"/>
          </p:cNvSpPr>
          <p:nvPr/>
        </p:nvSpPr>
        <p:spPr bwMode="auto">
          <a:xfrm>
            <a:off x="732422" y="1920333"/>
            <a:ext cx="8037444"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EMS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definition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is</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 set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of</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internal</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rules</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defined</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by</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collection</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of</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policies</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processes</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procedures</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and</a:t>
            </a:r>
            <a:r>
              <a:rPr kumimoji="0" lang="hr-HR" altLang="sr-Latn-RS" sz="1600" b="0" i="1"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hr-HR" altLang="sr-Latn-RS" sz="1600" b="0" i="1"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records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This system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defines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how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company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identifies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evaluates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monitors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maintains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interactions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with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environment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avoid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negative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environmental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impacts</a:t>
            </a:r>
            <a:r>
              <a:rPr lang="hr-HR" altLang="sr-Latn-RS" sz="1600" dirty="0">
                <a:ea typeface="Times New Roman" panose="02020603050405020304" pitchFamily="18" charset="0"/>
                <a:cs typeface="Arial" panose="020B0604020202020204" pitchFamily="34" charset="0"/>
              </a:rPr>
              <a:t>.</a:t>
            </a:r>
            <a:endPar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bg-BG"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ISO 14000 series of standards is applicable to various types of work organizations.</a:t>
            </a:r>
            <a:endParaRPr kumimoji="0" lang="hr-HR"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bg-BG"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Basic EMS standard ISO 14001 - requirements with guidance on application. </a:t>
            </a:r>
            <a:endParaRPr kumimoji="0" lang="hr-HR"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bg-BG"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Top management should set the appropriate policy towards the environment and ensure its implementation. </a:t>
            </a:r>
            <a:endParaRPr kumimoji="0" lang="hr-HR"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bg-BG" altLang="sr-Latn-R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ISO 14001 standard is globally recognized and defined and outlines all the typical policies, processes, procedures and records required for a successful EMS.</a:t>
            </a:r>
            <a:r>
              <a:rPr kumimoji="0" lang="hr-HR" altLang="sr-Latn-RS" sz="1600" b="0" i="0" u="none" strike="noStrike" cap="none" normalizeH="0" baseline="0" dirty="0" smtClean="0">
                <a:ln>
                  <a:noFill/>
                </a:ln>
                <a:solidFill>
                  <a:schemeClr val="tx1"/>
                </a:solidFill>
                <a:effectLst/>
                <a:cs typeface="Arial" panose="020B0604020202020204" pitchFamily="34" charset="0"/>
              </a:rPr>
              <a:t> </a:t>
            </a:r>
          </a:p>
        </p:txBody>
      </p:sp>
    </p:spTree>
    <p:extLst>
      <p:ext uri="{BB962C8B-B14F-4D97-AF65-F5344CB8AC3E}">
        <p14:creationId xmlns:p14="http://schemas.microsoft.com/office/powerpoint/2010/main" val="338268252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604202" y="1254082"/>
            <a:ext cx="5212196" cy="400110"/>
          </a:xfrm>
          <a:prstGeom prst="rect">
            <a:avLst/>
          </a:prstGeom>
        </p:spPr>
        <p:txBody>
          <a:bodyPr wrap="none">
            <a:spAutoFit/>
          </a:bodyPr>
          <a:lstStyle/>
          <a:p>
            <a:r>
              <a:rPr lang="en-US" sz="2000" b="1" dirty="0">
                <a:solidFill>
                  <a:srgbClr val="0070C0"/>
                </a:solidFill>
                <a:latin typeface="Calibri" panose="020F0502020204030204" pitchFamily="34" charset="0"/>
                <a:ea typeface="Calibri" panose="020F0502020204030204" pitchFamily="34" charset="0"/>
              </a:rPr>
              <a:t>The environmental management system (EMS) </a:t>
            </a:r>
            <a:endParaRPr lang="hr-HR" sz="2000" dirty="0">
              <a:solidFill>
                <a:srgbClr val="0070C0"/>
              </a:solidFill>
            </a:endParaRPr>
          </a:p>
        </p:txBody>
      </p:sp>
      <p:sp>
        <p:nvSpPr>
          <p:cNvPr id="13" name="Title 1"/>
          <p:cNvSpPr>
            <a:spLocks noGrp="1"/>
          </p:cNvSpPr>
          <p:nvPr>
            <p:ph type="title"/>
          </p:nvPr>
        </p:nvSpPr>
        <p:spPr>
          <a:xfrm>
            <a:off x="2009775" y="1720764"/>
            <a:ext cx="3448831" cy="755955"/>
          </a:xfrm>
        </p:spPr>
        <p:txBody>
          <a:bodyPr>
            <a:normAutofit/>
          </a:bodyPr>
          <a:lstStyle/>
          <a:p>
            <a:pPr algn="l"/>
            <a:r>
              <a:rPr lang="hr-HR" sz="1600" b="1" dirty="0">
                <a:solidFill>
                  <a:srgbClr val="C00000"/>
                </a:solidFill>
                <a:latin typeface="Arial" panose="020B0604020202020204" pitchFamily="34" charset="0"/>
                <a:cs typeface="Arial" panose="020B0604020202020204" pitchFamily="34" charset="0"/>
              </a:rPr>
              <a:t>FEATURES</a:t>
            </a:r>
          </a:p>
        </p:txBody>
      </p:sp>
      <p:sp>
        <p:nvSpPr>
          <p:cNvPr id="14" name="Content Placeholder 3"/>
          <p:cNvSpPr txBox="1">
            <a:spLocks/>
          </p:cNvSpPr>
          <p:nvPr/>
        </p:nvSpPr>
        <p:spPr>
          <a:xfrm>
            <a:off x="1974957" y="2401123"/>
            <a:ext cx="8318286" cy="3342453"/>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1600" dirty="0" smtClean="0">
                <a:latin typeface="Arial" panose="020B0604020202020204" pitchFamily="34" charset="0"/>
                <a:cs typeface="Arial" panose="020B0604020202020204" pitchFamily="34" charset="0"/>
              </a:rPr>
              <a:t>The establishment of an environmental management system (EMS) </a:t>
            </a:r>
            <a:r>
              <a:rPr lang="hr-HR" sz="1600" dirty="0" err="1" smtClean="0">
                <a:latin typeface="Arial" panose="020B0604020202020204" pitchFamily="34" charset="0"/>
                <a:cs typeface="Arial" panose="020B0604020202020204" pitchFamily="34" charset="0"/>
              </a:rPr>
              <a:t>in</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company</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today is a </a:t>
            </a:r>
            <a:r>
              <a:rPr lang="en-US" sz="1600" b="1" i="1" dirty="0" smtClean="0">
                <a:solidFill>
                  <a:srgbClr val="C00000"/>
                </a:solidFill>
                <a:latin typeface="Arial" panose="020B0604020202020204" pitchFamily="34" charset="0"/>
                <a:cs typeface="Arial" panose="020B0604020202020204" pitchFamily="34" charset="0"/>
              </a:rPr>
              <a:t>strategic category of development and good business operations</a:t>
            </a:r>
            <a:r>
              <a:rPr lang="hr-HR" sz="1600" b="1" i="1" dirty="0" smtClean="0">
                <a:solidFill>
                  <a:srgbClr val="C00000"/>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hr-HR" sz="1600" b="1" i="1" dirty="0" smtClean="0">
              <a:solidFill>
                <a:srgbClr val="00B0F0"/>
              </a:solidFill>
              <a:latin typeface="Arial" panose="020B0604020202020204" pitchFamily="34" charset="0"/>
              <a:cs typeface="Arial" panose="020B0604020202020204" pitchFamily="34" charset="0"/>
            </a:endParaRPr>
          </a:p>
          <a:p>
            <a:pPr>
              <a:buFont typeface="Wingdings" pitchFamily="2" charset="2"/>
              <a:buChar char="§"/>
            </a:pPr>
            <a:r>
              <a:rPr lang="en-US" sz="1600" dirty="0" smtClean="0">
                <a:latin typeface="Arial" panose="020B0604020202020204" pitchFamily="34" charset="0"/>
                <a:cs typeface="Arial" panose="020B0604020202020204" pitchFamily="34" charset="0"/>
              </a:rPr>
              <a:t>By meaning - this is a category similar to the management system</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quality (QMS), but also its upgrade</a:t>
            </a:r>
            <a:r>
              <a:rPr lang="hr-HR" sz="1600" dirty="0" smtClean="0">
                <a:latin typeface="Arial" panose="020B0604020202020204" pitchFamily="34" charset="0"/>
                <a:cs typeface="Arial" panose="020B0604020202020204" pitchFamily="34" charset="0"/>
              </a:rPr>
              <a:t>d</a:t>
            </a:r>
            <a:r>
              <a:rPr lang="en-US" sz="1600" dirty="0" smtClean="0">
                <a:latin typeface="Arial" panose="020B0604020202020204" pitchFamily="34" charset="0"/>
                <a:cs typeface="Arial" panose="020B0604020202020204" pitchFamily="34" charset="0"/>
              </a:rPr>
              <a:t> </a:t>
            </a:r>
            <a:r>
              <a:rPr lang="en-US" sz="1600" b="1" i="1" dirty="0" smtClean="0">
                <a:solidFill>
                  <a:srgbClr val="C00000"/>
                </a:solidFill>
                <a:latin typeface="Arial" panose="020B0604020202020204" pitchFamily="34" charset="0"/>
                <a:cs typeface="Arial" panose="020B0604020202020204" pitchFamily="34" charset="0"/>
              </a:rPr>
              <a:t>("not just successful but good business")</a:t>
            </a:r>
            <a:endParaRPr lang="hr-HR" sz="1600" b="1" i="1" dirty="0" smtClean="0">
              <a:solidFill>
                <a:srgbClr val="C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l-PL" sz="1600" b="1" i="1" dirty="0" smtClean="0">
                <a:solidFill>
                  <a:srgbClr val="C00000"/>
                </a:solidFill>
                <a:latin typeface="Arial" panose="020B0604020202020204" pitchFamily="34" charset="0"/>
                <a:cs typeface="Arial" panose="020B0604020202020204" pitchFamily="34" charset="0"/>
              </a:rPr>
              <a:t> </a:t>
            </a:r>
          </a:p>
          <a:p>
            <a:pPr>
              <a:buFont typeface="Wingdings" pitchFamily="2" charset="2"/>
              <a:buChar char="§"/>
            </a:pPr>
            <a:r>
              <a:rPr lang="en-US" sz="1600" b="1" i="1" dirty="0" smtClean="0">
                <a:solidFill>
                  <a:srgbClr val="002060"/>
                </a:solidFill>
                <a:latin typeface="Arial" panose="020B0604020202020204" pitchFamily="34" charset="0"/>
                <a:cs typeface="Arial" panose="020B0604020202020204" pitchFamily="34" charset="0"/>
              </a:rPr>
              <a:t>Certificate</a:t>
            </a:r>
            <a:r>
              <a:rPr lang="en-US" sz="1600" dirty="0" smtClean="0">
                <a:latin typeface="Arial" panose="020B0604020202020204" pitchFamily="34" charset="0"/>
                <a:cs typeface="Arial" panose="020B0604020202020204" pitchFamily="34" charset="0"/>
              </a:rPr>
              <a:t> of EMS</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establishment today is </a:t>
            </a:r>
            <a:r>
              <a:rPr lang="en-US" sz="1600" i="1" dirty="0" smtClean="0">
                <a:latin typeface="Arial" panose="020B0604020202020204" pitchFamily="34" charset="0"/>
                <a:cs typeface="Arial" panose="020B0604020202020204" pitchFamily="34" charset="0"/>
              </a:rPr>
              <a:t>an important indicator</a:t>
            </a:r>
            <a:r>
              <a:rPr lang="hr-HR" sz="1600" i="1"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good performance, business performance and competence of the company</a:t>
            </a:r>
            <a:r>
              <a:rPr lang="pl-PL" sz="1600" i="1"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pl-PL" sz="1600" i="1" dirty="0" smtClean="0">
              <a:latin typeface="Arial" panose="020B0604020202020204" pitchFamily="34" charset="0"/>
              <a:cs typeface="Arial" panose="020B0604020202020204" pitchFamily="34" charset="0"/>
            </a:endParaRPr>
          </a:p>
          <a:p>
            <a:pPr>
              <a:buFont typeface="Wingdings" pitchFamily="2" charset="2"/>
              <a:buChar char="§"/>
            </a:pP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It is an advantage to the competition and a guarantee that </a:t>
            </a:r>
            <a:r>
              <a:rPr lang="hr-HR" sz="1600" dirty="0" err="1" smtClean="0">
                <a:latin typeface="Arial" panose="020B0604020202020204" pitchFamily="34" charset="0"/>
                <a:cs typeface="Arial" panose="020B0604020202020204" pitchFamily="34" charset="0"/>
              </a:rPr>
              <a:t>the</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company is able to meet the requirements of all environmental aspects and </a:t>
            </a:r>
            <a:r>
              <a:rPr lang="en-US" sz="1600" b="1" i="1" dirty="0" smtClean="0">
                <a:solidFill>
                  <a:srgbClr val="C00000"/>
                </a:solidFill>
                <a:latin typeface="Arial" panose="020B0604020202020204" pitchFamily="34" charset="0"/>
                <a:cs typeface="Arial" panose="020B0604020202020204" pitchFamily="34" charset="0"/>
              </a:rPr>
              <a:t>permanent control of emissions</a:t>
            </a:r>
            <a:r>
              <a:rPr lang="hr-HR" sz="1600" b="1" i="1" dirty="0" smtClean="0">
                <a:solidFill>
                  <a:srgbClr val="C00000"/>
                </a:solidFill>
                <a:latin typeface="Arial" panose="020B0604020202020204" pitchFamily="34" charset="0"/>
                <a:cs typeface="Arial" panose="020B0604020202020204" pitchFamily="34" charset="0"/>
              </a:rPr>
              <a:t> </a:t>
            </a:r>
            <a:r>
              <a:rPr lang="hr-HR" sz="1600" b="1" i="1" dirty="0" err="1" smtClean="0">
                <a:solidFill>
                  <a:srgbClr val="C00000"/>
                </a:solidFill>
                <a:latin typeface="Arial" panose="020B0604020202020204" pitchFamily="34" charset="0"/>
                <a:cs typeface="Arial" panose="020B0604020202020204" pitchFamily="34" charset="0"/>
              </a:rPr>
              <a:t>was</a:t>
            </a:r>
            <a:r>
              <a:rPr lang="hr-HR" sz="1600" b="1" i="1" dirty="0" smtClean="0">
                <a:solidFill>
                  <a:srgbClr val="C00000"/>
                </a:solidFill>
                <a:latin typeface="Arial" panose="020B0604020202020204" pitchFamily="34" charset="0"/>
                <a:cs typeface="Arial" panose="020B0604020202020204" pitchFamily="34" charset="0"/>
              </a:rPr>
              <a:t> </a:t>
            </a:r>
            <a:r>
              <a:rPr lang="en-US" sz="1600" b="1" i="1" dirty="0" smtClean="0">
                <a:solidFill>
                  <a:srgbClr val="C00000"/>
                </a:solidFill>
                <a:latin typeface="Arial" panose="020B0604020202020204" pitchFamily="34" charset="0"/>
                <a:cs typeface="Arial" panose="020B0604020202020204" pitchFamily="34" charset="0"/>
              </a:rPr>
              <a:t>established</a:t>
            </a:r>
            <a:r>
              <a:rPr lang="en-US" sz="1600" dirty="0" smtClean="0">
                <a:solidFill>
                  <a:srgbClr val="C00000"/>
                </a:solidFill>
                <a:latin typeface="Arial" panose="020B0604020202020204" pitchFamily="34" charset="0"/>
                <a:cs typeface="Arial" panose="020B0604020202020204" pitchFamily="34" charset="0"/>
              </a:rPr>
              <a:t>.</a:t>
            </a:r>
            <a:endParaRPr lang="hr-HR"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04607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889000" y="1327496"/>
            <a:ext cx="10972800" cy="477450"/>
          </a:xfrm>
        </p:spPr>
        <p:txBody>
          <a:bodyPr/>
          <a:lstStyle/>
          <a:p>
            <a:r>
              <a:rPr lang="en-US" sz="1800" b="1" i="1" dirty="0">
                <a:solidFill>
                  <a:srgbClr val="C00000"/>
                </a:solidFill>
                <a:latin typeface="Arial" panose="020B0604020202020204" pitchFamily="34" charset="0"/>
                <a:cs typeface="Arial" panose="020B0604020202020204" pitchFamily="34" charset="0"/>
              </a:rPr>
              <a:t>Standardization of the environmental management system</a:t>
            </a:r>
            <a:r>
              <a:rPr lang="hr-HR" sz="1800" b="1" i="1" dirty="0">
                <a:solidFill>
                  <a:srgbClr val="C00000"/>
                </a:solidFill>
                <a:latin typeface="Arial" panose="020B0604020202020204" pitchFamily="34" charset="0"/>
                <a:cs typeface="Arial" panose="020B0604020202020204" pitchFamily="34" charset="0"/>
              </a:rPr>
              <a:t/>
            </a:r>
            <a:br>
              <a:rPr lang="hr-HR" sz="1800" b="1" i="1" dirty="0">
                <a:solidFill>
                  <a:srgbClr val="C00000"/>
                </a:solidFill>
                <a:latin typeface="Arial" panose="020B0604020202020204" pitchFamily="34" charset="0"/>
                <a:cs typeface="Arial" panose="020B0604020202020204" pitchFamily="34" charset="0"/>
              </a:rPr>
            </a:br>
            <a:endParaRPr lang="hr-HR" sz="1800"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1119889" y="1887527"/>
            <a:ext cx="10111489" cy="4039567"/>
          </a:xfrm>
          <a:prstGeom prst="rect">
            <a:avLst/>
          </a:prstGeom>
        </p:spPr>
        <p:txBody>
          <a:bodyPr wrap="square">
            <a:spAutoFit/>
          </a:bodyPr>
          <a:lstStyle/>
          <a:p>
            <a:pPr marL="285750" indent="-285750">
              <a:spcAft>
                <a:spcPts val="300"/>
              </a:spcAft>
              <a:buFont typeface="Arial" panose="020B0604020202020204" pitchFamily="34" charset="0"/>
              <a:buChar char="•"/>
            </a:pPr>
            <a:r>
              <a:rPr lang="en-US" sz="1600" dirty="0" smtClean="0">
                <a:cs typeface="Arial" panose="020B0604020202020204" pitchFamily="34" charset="0"/>
              </a:rPr>
              <a:t>The </a:t>
            </a:r>
            <a:r>
              <a:rPr lang="en-US" sz="1600" dirty="0">
                <a:cs typeface="Arial" panose="020B0604020202020204" pitchFamily="34" charset="0"/>
              </a:rPr>
              <a:t>need for a unique approach to environmental </a:t>
            </a:r>
            <a:r>
              <a:rPr lang="en-US" sz="1600" dirty="0" smtClean="0">
                <a:cs typeface="Arial" panose="020B0604020202020204" pitchFamily="34" charset="0"/>
              </a:rPr>
              <a:t>management</a:t>
            </a:r>
            <a:r>
              <a:rPr lang="hr-HR" sz="1600" dirty="0" smtClean="0">
                <a:cs typeface="Arial" panose="020B0604020202020204" pitchFamily="34" charset="0"/>
              </a:rPr>
              <a:t>, </a:t>
            </a:r>
            <a:r>
              <a:rPr lang="en-US" sz="1600" dirty="0" err="1" smtClean="0">
                <a:cs typeface="Arial" panose="020B0604020202020204" pitchFamily="34" charset="0"/>
              </a:rPr>
              <a:t>ie</a:t>
            </a:r>
            <a:r>
              <a:rPr lang="hr-HR" sz="1600" dirty="0">
                <a:cs typeface="Arial" panose="020B0604020202020204" pitchFamily="34" charset="0"/>
              </a:rPr>
              <a:t>. </a:t>
            </a:r>
            <a:r>
              <a:rPr lang="en-US" sz="1600" dirty="0">
                <a:solidFill>
                  <a:srgbClr val="002060"/>
                </a:solidFill>
                <a:cs typeface="Arial" panose="020B0604020202020204" pitchFamily="34" charset="0"/>
              </a:rPr>
              <a:t>standardization</a:t>
            </a:r>
            <a:r>
              <a:rPr lang="en-US" sz="1600" dirty="0">
                <a:cs typeface="Arial" panose="020B0604020202020204" pitchFamily="34" charset="0"/>
              </a:rPr>
              <a:t> - is directly motivated by conclusions</a:t>
            </a:r>
            <a:r>
              <a:rPr lang="hr-HR" sz="1600" dirty="0">
                <a:cs typeface="Arial" panose="020B0604020202020204" pitchFamily="34" charset="0"/>
              </a:rPr>
              <a:t> of </a:t>
            </a:r>
            <a:r>
              <a:rPr lang="en-US" sz="1600" dirty="0">
                <a:cs typeface="Arial" panose="020B0604020202020204" pitchFamily="34" charset="0"/>
              </a:rPr>
              <a:t>International Conference in Rio de Janeiro in 1992</a:t>
            </a:r>
            <a:r>
              <a:rPr lang="hr-HR" sz="1600" dirty="0">
                <a:cs typeface="Arial" panose="020B0604020202020204" pitchFamily="34" charset="0"/>
              </a:rPr>
              <a:t>.</a:t>
            </a:r>
          </a:p>
          <a:p>
            <a:pPr marL="285750" indent="-285750">
              <a:spcAft>
                <a:spcPts val="300"/>
              </a:spcAft>
              <a:buFont typeface="Arial" panose="020B0604020202020204" pitchFamily="34" charset="0"/>
              <a:buChar char="•"/>
            </a:pPr>
            <a:r>
              <a:rPr lang="en-US" sz="1600" dirty="0" smtClean="0">
                <a:cs typeface="Arial" panose="020B0604020202020204" pitchFamily="34" charset="0"/>
              </a:rPr>
              <a:t>1993 </a:t>
            </a:r>
            <a:r>
              <a:rPr lang="en-US" sz="1600" dirty="0">
                <a:cs typeface="Arial" panose="020B0604020202020204" pitchFamily="34" charset="0"/>
              </a:rPr>
              <a:t>at ISO</a:t>
            </a:r>
            <a:r>
              <a:rPr lang="hr-HR" sz="1600" dirty="0">
                <a:cs typeface="Arial" panose="020B0604020202020204" pitchFamily="34" charset="0"/>
              </a:rPr>
              <a:t> </a:t>
            </a:r>
            <a:r>
              <a:rPr lang="hr-HR" sz="1600" dirty="0" err="1">
                <a:cs typeface="Arial" panose="020B0604020202020204" pitchFamily="34" charset="0"/>
              </a:rPr>
              <a:t>organization</a:t>
            </a:r>
            <a:r>
              <a:rPr lang="hr-HR" sz="1600" dirty="0">
                <a:cs typeface="Arial" panose="020B0604020202020204" pitchFamily="34" charset="0"/>
              </a:rPr>
              <a:t> </a:t>
            </a:r>
            <a:r>
              <a:rPr lang="en-US" sz="1600" dirty="0">
                <a:cs typeface="Arial" panose="020B0604020202020204" pitchFamily="34" charset="0"/>
              </a:rPr>
              <a:t>(</a:t>
            </a:r>
            <a:r>
              <a:rPr lang="hr-HR" sz="1600" dirty="0">
                <a:cs typeface="Arial" panose="020B0604020202020204" pitchFamily="34" charset="0"/>
              </a:rPr>
              <a:t> </a:t>
            </a:r>
            <a:r>
              <a:rPr lang="hr-HR" sz="1600" dirty="0" err="1">
                <a:cs typeface="Arial" panose="020B0604020202020204" pitchFamily="34" charset="0"/>
              </a:rPr>
              <a:t>in</a:t>
            </a:r>
            <a:r>
              <a:rPr lang="hr-HR" sz="1600" dirty="0">
                <a:cs typeface="Arial" panose="020B0604020202020204" pitchFamily="34" charset="0"/>
              </a:rPr>
              <a:t> </a:t>
            </a:r>
            <a:r>
              <a:rPr lang="en-US" sz="1600" dirty="0">
                <a:cs typeface="Arial" panose="020B0604020202020204" pitchFamily="34" charset="0"/>
              </a:rPr>
              <a:t>Geneva) </a:t>
            </a:r>
            <a:r>
              <a:rPr lang="hr-HR" sz="1600" dirty="0" err="1">
                <a:cs typeface="Arial" panose="020B0604020202020204" pitchFamily="34" charset="0"/>
              </a:rPr>
              <a:t>was</a:t>
            </a:r>
            <a:r>
              <a:rPr lang="hr-HR" sz="1600" dirty="0">
                <a:cs typeface="Arial" panose="020B0604020202020204" pitchFamily="34" charset="0"/>
              </a:rPr>
              <a:t> </a:t>
            </a:r>
            <a:r>
              <a:rPr lang="en-US" sz="1600" dirty="0">
                <a:cs typeface="Arial" panose="020B0604020202020204" pitchFamily="34" charset="0"/>
              </a:rPr>
              <a:t>established</a:t>
            </a:r>
            <a:r>
              <a:rPr lang="hr-HR" sz="1600" dirty="0">
                <a:cs typeface="Arial" panose="020B0604020202020204" pitchFamily="34" charset="0"/>
              </a:rPr>
              <a:t> </a:t>
            </a:r>
            <a:r>
              <a:rPr lang="hr-HR" sz="1600" dirty="0" smtClean="0">
                <a:cs typeface="Arial" panose="020B0604020202020204" pitchFamily="34" charset="0"/>
                <a:sym typeface="Symbol"/>
              </a:rPr>
              <a:t> </a:t>
            </a:r>
            <a:r>
              <a:rPr lang="hr-HR" sz="1600" b="1" i="1" dirty="0">
                <a:cs typeface="Arial" panose="020B0604020202020204" pitchFamily="34" charset="0"/>
              </a:rPr>
              <a:t>Technical </a:t>
            </a:r>
            <a:r>
              <a:rPr lang="hr-HR" sz="1600" b="1" i="1" dirty="0" err="1">
                <a:cs typeface="Arial" panose="020B0604020202020204" pitchFamily="34" charset="0"/>
              </a:rPr>
              <a:t>commitee</a:t>
            </a:r>
            <a:r>
              <a:rPr lang="hr-HR" sz="1600" b="1" i="1" dirty="0">
                <a:cs typeface="Arial" panose="020B0604020202020204" pitchFamily="34" charset="0"/>
              </a:rPr>
              <a:t> ISO/TC 207 - </a:t>
            </a:r>
            <a:r>
              <a:rPr lang="hr-HR" sz="1600" i="1" dirty="0" err="1">
                <a:cs typeface="Arial" panose="020B0604020202020204" pitchFamily="34" charset="0"/>
              </a:rPr>
              <a:t>Enviromental</a:t>
            </a:r>
            <a:r>
              <a:rPr lang="hr-HR" sz="1600" i="1" dirty="0">
                <a:cs typeface="Arial" panose="020B0604020202020204" pitchFamily="34" charset="0"/>
              </a:rPr>
              <a:t> Management</a:t>
            </a:r>
          </a:p>
          <a:p>
            <a:pPr marL="342900" indent="-342900">
              <a:spcAft>
                <a:spcPts val="300"/>
              </a:spcAft>
              <a:buFont typeface="Arial" panose="020B0604020202020204" pitchFamily="34" charset="0"/>
              <a:buChar char="•"/>
            </a:pPr>
            <a:endParaRPr lang="hr-HR" sz="1600" i="1" dirty="0">
              <a:solidFill>
                <a:srgbClr val="C00000"/>
              </a:solidFill>
              <a:cs typeface="Arial" panose="020B0604020202020204" pitchFamily="34" charset="0"/>
            </a:endParaRPr>
          </a:p>
          <a:p>
            <a:pPr>
              <a:spcAft>
                <a:spcPts val="300"/>
              </a:spcAft>
            </a:pPr>
            <a:r>
              <a:rPr lang="en-US" sz="1600" b="1" dirty="0">
                <a:solidFill>
                  <a:srgbClr val="002060"/>
                </a:solidFill>
                <a:cs typeface="Arial" panose="020B0604020202020204" pitchFamily="34" charset="0"/>
              </a:rPr>
              <a:t>Task</a:t>
            </a:r>
            <a:r>
              <a:rPr lang="en-US" sz="1600" b="1" dirty="0" smtClean="0">
                <a:solidFill>
                  <a:srgbClr val="002060"/>
                </a:solidFill>
                <a:cs typeface="Arial" panose="020B0604020202020204" pitchFamily="34" charset="0"/>
              </a:rPr>
              <a:t>:</a:t>
            </a:r>
            <a:endParaRPr lang="hr-HR" sz="1600" b="1" dirty="0" smtClean="0">
              <a:solidFill>
                <a:srgbClr val="002060"/>
              </a:solidFill>
              <a:cs typeface="Arial" panose="020B0604020202020204" pitchFamily="34" charset="0"/>
            </a:endParaRPr>
          </a:p>
          <a:p>
            <a:pPr marL="285750" indent="-285750">
              <a:spcAft>
                <a:spcPts val="300"/>
              </a:spcAft>
              <a:buFont typeface="Arial" panose="020B0604020202020204" pitchFamily="34" charset="0"/>
              <a:buChar char="•"/>
            </a:pPr>
            <a:r>
              <a:rPr lang="hr-HR" sz="1600" i="1" dirty="0" smtClean="0">
                <a:cs typeface="Arial" panose="020B0604020202020204" pitchFamily="34" charset="0"/>
              </a:rPr>
              <a:t>A</a:t>
            </a:r>
            <a:r>
              <a:rPr lang="en-US" sz="1600" i="1" dirty="0" err="1" smtClean="0">
                <a:cs typeface="Arial" panose="020B0604020202020204" pitchFamily="34" charset="0"/>
              </a:rPr>
              <a:t>dopting</a:t>
            </a:r>
            <a:r>
              <a:rPr lang="en-US" sz="1600" i="1" dirty="0" smtClean="0">
                <a:cs typeface="Arial" panose="020B0604020202020204" pitchFamily="34" charset="0"/>
              </a:rPr>
              <a:t> </a:t>
            </a:r>
            <a:r>
              <a:rPr lang="en-US" sz="1600" i="1" dirty="0">
                <a:cs typeface="Arial" panose="020B0604020202020204" pitchFamily="34" charset="0"/>
              </a:rPr>
              <a:t>standards that would help organizations that directly affect the environment, to achieve</a:t>
            </a:r>
            <a:r>
              <a:rPr lang="hr-HR" sz="1600" i="1" dirty="0">
                <a:cs typeface="Arial" panose="020B0604020202020204" pitchFamily="34" charset="0"/>
              </a:rPr>
              <a:t> </a:t>
            </a:r>
            <a:r>
              <a:rPr lang="en-US" sz="1600" i="1" dirty="0">
                <a:cs typeface="Arial" panose="020B0604020202020204" pitchFamily="34" charset="0"/>
              </a:rPr>
              <a:t>the idea of sustainable development, ecosystem conservation and protection</a:t>
            </a:r>
            <a:r>
              <a:rPr lang="hr-HR" sz="1600" i="1" dirty="0">
                <a:cs typeface="Arial" panose="020B0604020202020204" pitchFamily="34" charset="0"/>
              </a:rPr>
              <a:t> of </a:t>
            </a:r>
            <a:r>
              <a:rPr lang="hr-HR" sz="1600" i="1" dirty="0" err="1">
                <a:cs typeface="Arial" panose="020B0604020202020204" pitchFamily="34" charset="0"/>
              </a:rPr>
              <a:t>the</a:t>
            </a:r>
            <a:r>
              <a:rPr lang="hr-HR" sz="1600" i="1" dirty="0">
                <a:cs typeface="Arial" panose="020B0604020202020204" pitchFamily="34" charset="0"/>
              </a:rPr>
              <a:t> </a:t>
            </a:r>
            <a:r>
              <a:rPr lang="en-US" sz="1600" i="1" dirty="0">
                <a:cs typeface="Arial" panose="020B0604020202020204" pitchFamily="34" charset="0"/>
              </a:rPr>
              <a:t>nature</a:t>
            </a:r>
            <a:r>
              <a:rPr lang="hr-HR" sz="1600" i="1" dirty="0" smtClean="0">
                <a:cs typeface="Arial" panose="020B0604020202020204" pitchFamily="34" charset="0"/>
              </a:rPr>
              <a:t>.</a:t>
            </a:r>
          </a:p>
          <a:p>
            <a:pPr marL="285750" indent="-285750">
              <a:spcAft>
                <a:spcPts val="300"/>
              </a:spcAft>
              <a:buFont typeface="Arial" panose="020B0604020202020204" pitchFamily="34" charset="0"/>
              <a:buChar char="•"/>
            </a:pPr>
            <a:r>
              <a:rPr lang="en-US" sz="1600" dirty="0" smtClean="0">
                <a:cs typeface="Arial" panose="020B0604020202020204" pitchFamily="34" charset="0"/>
              </a:rPr>
              <a:t>The </a:t>
            </a:r>
            <a:r>
              <a:rPr lang="en-US" sz="1600" dirty="0">
                <a:cs typeface="Arial" panose="020B0604020202020204" pitchFamily="34" charset="0"/>
              </a:rPr>
              <a:t>first standards were adopted in 1996</a:t>
            </a:r>
            <a:r>
              <a:rPr lang="hr-HR" sz="1600" dirty="0" smtClean="0">
                <a:cs typeface="Arial" panose="020B0604020202020204" pitchFamily="34" charset="0"/>
              </a:rPr>
              <a:t>.</a:t>
            </a:r>
          </a:p>
          <a:p>
            <a:pPr marL="285750" indent="-285750">
              <a:spcAft>
                <a:spcPts val="300"/>
              </a:spcAft>
              <a:buFont typeface="Arial" panose="020B0604020202020204" pitchFamily="34" charset="0"/>
              <a:buChar char="•"/>
            </a:pPr>
            <a:endParaRPr lang="hr-HR" sz="1600" dirty="0">
              <a:cs typeface="Arial" panose="020B0604020202020204" pitchFamily="34" charset="0"/>
            </a:endParaRPr>
          </a:p>
          <a:p>
            <a:pPr>
              <a:spcAft>
                <a:spcPts val="600"/>
              </a:spcAft>
            </a:pPr>
            <a:r>
              <a:rPr lang="pl-PL" sz="1600" b="1" i="1" dirty="0">
                <a:solidFill>
                  <a:srgbClr val="002060"/>
                </a:solidFill>
                <a:cs typeface="Times New Roman" pitchFamily="18" charset="0"/>
              </a:rPr>
              <a:t>Today → series of 8 standards</a:t>
            </a:r>
          </a:p>
          <a:p>
            <a:pPr>
              <a:spcAft>
                <a:spcPts val="600"/>
              </a:spcAft>
              <a:buFont typeface="Wingdings" pitchFamily="2" charset="2"/>
              <a:buChar char="Ø"/>
            </a:pPr>
            <a:r>
              <a:rPr lang="hr-HR" sz="1600" b="1" i="1" u="sng" dirty="0">
                <a:cs typeface="Times New Roman" pitchFamily="18" charset="0"/>
              </a:rPr>
              <a:t> standard ISO 14000</a:t>
            </a:r>
          </a:p>
          <a:p>
            <a:pPr>
              <a:spcAft>
                <a:spcPts val="600"/>
              </a:spcAft>
              <a:buFont typeface="Wingdings" pitchFamily="2" charset="2"/>
              <a:buChar char="§"/>
            </a:pPr>
            <a:r>
              <a:rPr lang="hr-HR" sz="1600" b="1" i="1" dirty="0">
                <a:solidFill>
                  <a:schemeClr val="accent1">
                    <a:lumMod val="50000"/>
                  </a:schemeClr>
                </a:solidFill>
                <a:cs typeface="Times New Roman" pitchFamily="18" charset="0"/>
              </a:rPr>
              <a:t> </a:t>
            </a:r>
            <a:r>
              <a:rPr lang="hr-HR" sz="1600" b="1" i="1" dirty="0">
                <a:solidFill>
                  <a:srgbClr val="002060"/>
                </a:solidFill>
                <a:cs typeface="Times New Roman" pitchFamily="18" charset="0"/>
              </a:rPr>
              <a:t>General character of standards </a:t>
            </a:r>
          </a:p>
          <a:p>
            <a:pPr marL="0" indent="0">
              <a:buNone/>
            </a:pPr>
            <a:r>
              <a:rPr lang="hr-HR" sz="1600" dirty="0">
                <a:solidFill>
                  <a:schemeClr val="accent1">
                    <a:lumMod val="50000"/>
                  </a:schemeClr>
                </a:solidFill>
                <a:cs typeface="Times New Roman" pitchFamily="18" charset="0"/>
                <a:sym typeface="Symbol"/>
              </a:rPr>
              <a:t> </a:t>
            </a:r>
            <a:r>
              <a:rPr lang="en-US" sz="1600" dirty="0"/>
              <a:t>applicable to different types of work </a:t>
            </a:r>
            <a:r>
              <a:rPr lang="en-US" sz="1600" dirty="0" smtClean="0"/>
              <a:t>organizations</a:t>
            </a:r>
            <a:r>
              <a:rPr lang="hr-HR" sz="1600" dirty="0" smtClean="0"/>
              <a:t> </a:t>
            </a:r>
            <a:r>
              <a:rPr lang="hr-HR" sz="1600" i="1" dirty="0" smtClean="0">
                <a:cs typeface="Times New Roman" pitchFamily="18" charset="0"/>
              </a:rPr>
              <a:t>(</a:t>
            </a:r>
            <a:r>
              <a:rPr lang="hr-HR" sz="1600" i="1" dirty="0">
                <a:cs typeface="Times New Roman" pitchFamily="18" charset="0"/>
              </a:rPr>
              <a:t>similiar as ISO 9000</a:t>
            </a:r>
            <a:r>
              <a:rPr lang="hr-HR" sz="1600" i="1" dirty="0" smtClean="0">
                <a:cs typeface="Times New Roman" pitchFamily="18" charset="0"/>
              </a:rPr>
              <a:t>)</a:t>
            </a:r>
            <a:endParaRPr lang="hr-HR" sz="1600" i="1" dirty="0">
              <a:cs typeface="Times New Roman" pitchFamily="18" charset="0"/>
            </a:endParaRPr>
          </a:p>
        </p:txBody>
      </p:sp>
    </p:spTree>
    <p:extLst>
      <p:ext uri="{BB962C8B-B14F-4D97-AF65-F5344CB8AC3E}">
        <p14:creationId xmlns:p14="http://schemas.microsoft.com/office/powerpoint/2010/main" val="9924249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200400" y="1092914"/>
            <a:ext cx="6515100" cy="5047536"/>
          </a:xfrm>
          <a:prstGeom prst="rect">
            <a:avLst/>
          </a:prstGeom>
        </p:spPr>
        <p:txBody>
          <a:bodyPr wrap="square">
            <a:spAutoFit/>
          </a:bodyPr>
          <a:lstStyle/>
          <a:p>
            <a:r>
              <a:rPr lang="en-US" b="1" dirty="0">
                <a:solidFill>
                  <a:schemeClr val="accent1">
                    <a:lumMod val="75000"/>
                  </a:schemeClr>
                </a:solidFill>
                <a:effectLst>
                  <a:outerShdw blurRad="38100" dist="38100" dir="2700000" algn="tl">
                    <a:srgbClr val="000000">
                      <a:alpha val="43137"/>
                    </a:srgbClr>
                  </a:outerShdw>
                </a:effectLst>
              </a:rPr>
              <a:t>Benefits of the new version ISO 14001: </a:t>
            </a:r>
            <a:r>
              <a:rPr lang="en-US" b="1" dirty="0" smtClean="0">
                <a:solidFill>
                  <a:schemeClr val="accent1">
                    <a:lumMod val="75000"/>
                  </a:schemeClr>
                </a:solidFill>
                <a:effectLst>
                  <a:outerShdw blurRad="38100" dist="38100" dir="2700000" algn="tl">
                    <a:srgbClr val="000000">
                      <a:alpha val="43137"/>
                    </a:srgbClr>
                  </a:outerShdw>
                </a:effectLst>
              </a:rPr>
              <a:t>2015</a:t>
            </a:r>
            <a:r>
              <a:rPr lang="hr-HR" b="1" dirty="0" smtClean="0">
                <a:solidFill>
                  <a:schemeClr val="accent1">
                    <a:lumMod val="75000"/>
                  </a:schemeClr>
                </a:solidFill>
                <a:effectLst>
                  <a:outerShdw blurRad="38100" dist="38100" dir="2700000" algn="tl">
                    <a:srgbClr val="000000">
                      <a:alpha val="43137"/>
                    </a:srgbClr>
                  </a:outerShdw>
                </a:effectLst>
              </a:rPr>
              <a:t>:</a:t>
            </a:r>
          </a:p>
          <a:p>
            <a:endParaRPr lang="hr-HR" sz="1600" b="1" dirty="0" smtClean="0">
              <a:solidFill>
                <a:schemeClr val="accent1">
                  <a:lumMod val="75000"/>
                </a:schemeClr>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Ø"/>
            </a:pPr>
            <a:r>
              <a:rPr lang="en-US" sz="1600" dirty="0" smtClean="0"/>
              <a:t>Greater </a:t>
            </a:r>
            <a:r>
              <a:rPr lang="en-US" sz="1600" dirty="0"/>
              <a:t>management involvement </a:t>
            </a:r>
            <a:endParaRPr lang="hr-HR" sz="1600" dirty="0" smtClean="0"/>
          </a:p>
          <a:p>
            <a:pPr marL="285750" indent="-285750">
              <a:lnSpc>
                <a:spcPct val="150000"/>
              </a:lnSpc>
              <a:buFont typeface="Wingdings" panose="05000000000000000000" pitchFamily="2" charset="2"/>
              <a:buChar char="Ø"/>
            </a:pPr>
            <a:r>
              <a:rPr lang="en-US" sz="1600" dirty="0" smtClean="0"/>
              <a:t>Better </a:t>
            </a:r>
            <a:r>
              <a:rPr lang="en-US" sz="1600" dirty="0"/>
              <a:t>integration with other business activities </a:t>
            </a:r>
            <a:endParaRPr lang="hr-HR" sz="1600" dirty="0" smtClean="0"/>
          </a:p>
          <a:p>
            <a:pPr marL="285750" indent="-285750">
              <a:lnSpc>
                <a:spcPct val="150000"/>
              </a:lnSpc>
              <a:buFont typeface="Wingdings" panose="05000000000000000000" pitchFamily="2" charset="2"/>
              <a:buChar char="Ø"/>
            </a:pPr>
            <a:r>
              <a:rPr lang="en-US" sz="1600" dirty="0" smtClean="0"/>
              <a:t>The </a:t>
            </a:r>
            <a:r>
              <a:rPr lang="en-US" sz="1600" dirty="0"/>
              <a:t>EMS system becomes part of the </a:t>
            </a:r>
            <a:r>
              <a:rPr lang="en-US" sz="1600" dirty="0" smtClean="0"/>
              <a:t>strategy</a:t>
            </a:r>
            <a:endParaRPr lang="hr-HR" sz="1600" dirty="0" smtClean="0"/>
          </a:p>
          <a:p>
            <a:pPr marL="285750" indent="-285750">
              <a:lnSpc>
                <a:spcPct val="150000"/>
              </a:lnSpc>
              <a:buFont typeface="Wingdings" panose="05000000000000000000" pitchFamily="2" charset="2"/>
              <a:buChar char="Ø"/>
            </a:pPr>
            <a:r>
              <a:rPr lang="en-US" sz="1600" dirty="0" smtClean="0"/>
              <a:t>Encourages </a:t>
            </a:r>
            <a:r>
              <a:rPr lang="en-US" sz="1600" dirty="0"/>
              <a:t>strategic consideration of environmental performance and offers an opportunity to create “added value” of effective environmental management </a:t>
            </a:r>
            <a:endParaRPr lang="hr-HR" sz="1600" dirty="0" smtClean="0"/>
          </a:p>
          <a:p>
            <a:pPr marL="285750" indent="-285750">
              <a:lnSpc>
                <a:spcPct val="150000"/>
              </a:lnSpc>
              <a:buFont typeface="Wingdings" panose="05000000000000000000" pitchFamily="2" charset="2"/>
              <a:buChar char="Ø"/>
            </a:pPr>
            <a:r>
              <a:rPr lang="en-US" sz="1600" dirty="0" smtClean="0"/>
              <a:t>Knowledge </a:t>
            </a:r>
            <a:r>
              <a:rPr lang="en-US" sz="1600" dirty="0"/>
              <a:t>of the business environment (context) and stakeholder </a:t>
            </a:r>
            <a:r>
              <a:rPr lang="en-US" sz="1600" dirty="0" smtClean="0"/>
              <a:t>expectations</a:t>
            </a:r>
            <a:endParaRPr lang="hr-HR" sz="1600" dirty="0" smtClean="0"/>
          </a:p>
          <a:p>
            <a:pPr marL="285750" indent="-285750">
              <a:lnSpc>
                <a:spcPct val="150000"/>
              </a:lnSpc>
              <a:buFont typeface="Wingdings" panose="05000000000000000000" pitchFamily="2" charset="2"/>
              <a:buChar char="Ø"/>
            </a:pPr>
            <a:r>
              <a:rPr lang="en-US" sz="1600" dirty="0" smtClean="0"/>
              <a:t>Risk </a:t>
            </a:r>
            <a:r>
              <a:rPr lang="en-US" sz="1600" dirty="0"/>
              <a:t>and opportunity management; reducing the risk of </a:t>
            </a:r>
            <a:r>
              <a:rPr lang="en-US" sz="1600" dirty="0" smtClean="0"/>
              <a:t>incidents</a:t>
            </a:r>
            <a:endParaRPr lang="hr-HR" sz="1600" dirty="0" smtClean="0"/>
          </a:p>
          <a:p>
            <a:pPr marL="285750" indent="-285750">
              <a:lnSpc>
                <a:spcPct val="150000"/>
              </a:lnSpc>
              <a:buFont typeface="Wingdings" panose="05000000000000000000" pitchFamily="2" charset="2"/>
              <a:buChar char="Ø"/>
            </a:pPr>
            <a:r>
              <a:rPr lang="en-US" sz="1600" dirty="0" smtClean="0"/>
              <a:t>Decentralization </a:t>
            </a:r>
            <a:r>
              <a:rPr lang="en-US" sz="1600" dirty="0"/>
              <a:t>of the system and distribution of responsibilities for </a:t>
            </a:r>
            <a:r>
              <a:rPr lang="en-US" sz="1600" dirty="0" smtClean="0"/>
              <a:t>EMS</a:t>
            </a:r>
            <a:endParaRPr lang="hr-HR" sz="1600" dirty="0" smtClean="0"/>
          </a:p>
          <a:p>
            <a:pPr marL="285750" indent="-285750">
              <a:lnSpc>
                <a:spcPct val="150000"/>
              </a:lnSpc>
              <a:buFont typeface="Wingdings" panose="05000000000000000000" pitchFamily="2" charset="2"/>
              <a:buChar char="Ø"/>
            </a:pPr>
            <a:r>
              <a:rPr lang="en-US" sz="1600" dirty="0" smtClean="0"/>
              <a:t>More </a:t>
            </a:r>
            <a:r>
              <a:rPr lang="en-US" sz="1600" dirty="0"/>
              <a:t>efficient communication </a:t>
            </a:r>
            <a:endParaRPr lang="hr-HR" sz="1600" dirty="0"/>
          </a:p>
        </p:txBody>
      </p:sp>
      <p:pic>
        <p:nvPicPr>
          <p:cNvPr id="4" name="Picture 3"/>
          <p:cNvPicPr>
            <a:picLocks noChangeAspect="1"/>
          </p:cNvPicPr>
          <p:nvPr/>
        </p:nvPicPr>
        <p:blipFill>
          <a:blip r:embed="rId5"/>
          <a:stretch>
            <a:fillRect/>
          </a:stretch>
        </p:blipFill>
        <p:spPr>
          <a:xfrm>
            <a:off x="9112849" y="1268863"/>
            <a:ext cx="2449902" cy="15268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04" y="2771675"/>
            <a:ext cx="1876425" cy="1828800"/>
          </a:xfrm>
          <a:prstGeom prst="rect">
            <a:avLst/>
          </a:prstGeom>
        </p:spPr>
      </p:pic>
    </p:spTree>
    <p:extLst>
      <p:ext uri="{BB962C8B-B14F-4D97-AF65-F5344CB8AC3E}">
        <p14:creationId xmlns:p14="http://schemas.microsoft.com/office/powerpoint/2010/main" val="40481796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7</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2301207" y="1244207"/>
            <a:ext cx="9598025" cy="646331"/>
          </a:xfrm>
          <a:prstGeom prst="rect">
            <a:avLst/>
          </a:prstGeom>
        </p:spPr>
        <p:txBody>
          <a:bodyPr wrap="square">
            <a:spAutoFit/>
          </a:bodyPr>
          <a:lstStyle/>
          <a:p>
            <a:pPr algn="ctr"/>
            <a:r>
              <a:rPr lang="hr-HR" b="1" dirty="0">
                <a:solidFill>
                  <a:srgbClr val="0070C0"/>
                </a:solidFill>
                <a:latin typeface="Calibri" panose="020F0502020204030204" pitchFamily="34" charset="0"/>
                <a:ea typeface="Calibri" panose="020F0502020204030204" pitchFamily="34" charset="0"/>
              </a:rPr>
              <a:t>Development</a:t>
            </a:r>
            <a:r>
              <a:rPr lang="en-US" b="1" dirty="0">
                <a:solidFill>
                  <a:srgbClr val="0070C0"/>
                </a:solidFill>
                <a:latin typeface="Calibri" panose="020F0502020204030204" pitchFamily="34" charset="0"/>
                <a:ea typeface="Calibri" panose="020F0502020204030204" pitchFamily="34" charset="0"/>
              </a:rPr>
              <a:t> of the environmental aspect of organization</a:t>
            </a:r>
            <a:r>
              <a:rPr lang="hr-HR" b="1" dirty="0">
                <a:solidFill>
                  <a:srgbClr val="0070C0"/>
                </a:solidFill>
                <a:latin typeface="Calibri" panose="020F0502020204030204" pitchFamily="34" charset="0"/>
                <a:ea typeface="Calibri" panose="020F0502020204030204" pitchFamily="34" charset="0"/>
              </a:rPr>
              <a:t> </a:t>
            </a:r>
            <a:r>
              <a:rPr lang="hr-HR" b="1" dirty="0" err="1">
                <a:solidFill>
                  <a:srgbClr val="0070C0"/>
                </a:solidFill>
                <a:latin typeface="Calibri" panose="020F0502020204030204" pitchFamily="34" charset="0"/>
                <a:ea typeface="Calibri" panose="020F0502020204030204" pitchFamily="34" charset="0"/>
              </a:rPr>
              <a:t>based</a:t>
            </a:r>
            <a:r>
              <a:rPr lang="hr-HR" b="1" dirty="0">
                <a:solidFill>
                  <a:srgbClr val="0070C0"/>
                </a:solidFill>
                <a:latin typeface="Calibri" panose="020F0502020204030204" pitchFamily="34" charset="0"/>
                <a:ea typeface="Calibri" panose="020F0502020204030204" pitchFamily="34" charset="0"/>
              </a:rPr>
              <a:t> on </a:t>
            </a:r>
            <a:r>
              <a:rPr lang="en-US" b="1" dirty="0">
                <a:solidFill>
                  <a:srgbClr val="0070C0"/>
                </a:solidFill>
                <a:latin typeface="Calibri" panose="020F0502020204030204" pitchFamily="34" charset="0"/>
                <a:ea typeface="Calibri" panose="020F0502020204030204" pitchFamily="34" charset="0"/>
              </a:rPr>
              <a:t>PDCA model and implementation steps of EMS </a:t>
            </a:r>
            <a:endParaRPr lang="hr-HR" dirty="0">
              <a:solidFill>
                <a:srgbClr val="0070C0"/>
              </a:solidFill>
            </a:endParaRPr>
          </a:p>
        </p:txBody>
      </p:sp>
      <p:sp>
        <p:nvSpPr>
          <p:cNvPr id="4" name="Rectangle 1"/>
          <p:cNvSpPr>
            <a:spLocks noChangeArrowheads="1"/>
          </p:cNvSpPr>
          <p:nvPr/>
        </p:nvSpPr>
        <p:spPr bwMode="auto">
          <a:xfrm>
            <a:off x="5410199" y="1940876"/>
            <a:ext cx="647700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four-step</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"PDCA"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approach</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is</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recommended</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for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implementing</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 EMS. </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When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setting</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up</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 EMS for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first</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time,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two</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additional</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preparatory</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steps</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initial</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planning</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commitment</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are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recommended</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shown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figure.</a:t>
            </a:r>
            <a:r>
              <a:rPr kumimoji="0" lang="hr-HR" altLang="sr-Latn-RS" sz="1400" b="0" i="0" u="none" strike="noStrike" cap="none" normalizeH="0" baseline="0" dirty="0" smtClean="0">
                <a:ln>
                  <a:noFill/>
                </a:ln>
                <a:solidFill>
                  <a:schemeClr val="tx1"/>
                </a:solidFill>
                <a:effectLst/>
                <a:cs typeface="Arial" panose="020B0604020202020204" pitchFamily="34" charset="0"/>
              </a:rPr>
              <a:t> </a:t>
            </a:r>
          </a:p>
        </p:txBody>
      </p:sp>
      <p:pic>
        <p:nvPicPr>
          <p:cNvPr id="5" name="Picture 4"/>
          <p:cNvPicPr>
            <a:picLocks noChangeAspect="1"/>
          </p:cNvPicPr>
          <p:nvPr/>
        </p:nvPicPr>
        <p:blipFill>
          <a:blip r:embed="rId5"/>
          <a:stretch>
            <a:fillRect/>
          </a:stretch>
        </p:blipFill>
        <p:spPr>
          <a:xfrm>
            <a:off x="5486400" y="3350724"/>
            <a:ext cx="4524701" cy="2718705"/>
          </a:xfrm>
          <a:prstGeom prst="rect">
            <a:avLst/>
          </a:prstGeom>
        </p:spPr>
      </p:pic>
      <p:sp>
        <p:nvSpPr>
          <p:cNvPr id="6" name="Rectangle 5"/>
          <p:cNvSpPr/>
          <p:nvPr/>
        </p:nvSpPr>
        <p:spPr>
          <a:xfrm>
            <a:off x="644209" y="2069509"/>
            <a:ext cx="4461192" cy="3647152"/>
          </a:xfrm>
          <a:prstGeom prst="rect">
            <a:avLst/>
          </a:prstGeom>
        </p:spPr>
        <p:txBody>
          <a:bodyPr wrap="square">
            <a:spAutoFit/>
          </a:bodyPr>
          <a:lstStyle/>
          <a:p>
            <a:pPr>
              <a:lnSpc>
                <a:spcPct val="150000"/>
              </a:lnSpc>
            </a:pPr>
            <a:r>
              <a:rPr lang="en-US" sz="1400" cap="all" dirty="0">
                <a:solidFill>
                  <a:srgbClr val="0B6BB5"/>
                </a:solidFill>
                <a:cs typeface="Arial" panose="020B0604020202020204" pitchFamily="34" charset="0"/>
              </a:rPr>
              <a:t>ISO 14001 CERTIFICATION</a:t>
            </a:r>
          </a:p>
          <a:p>
            <a:pPr>
              <a:lnSpc>
                <a:spcPct val="150000"/>
              </a:lnSpc>
            </a:pPr>
            <a:r>
              <a:rPr lang="en-US" sz="1400" dirty="0" smtClean="0">
                <a:solidFill>
                  <a:srgbClr val="090909"/>
                </a:solidFill>
                <a:cs typeface="Arial" panose="020B0604020202020204" pitchFamily="34" charset="0"/>
              </a:rPr>
              <a:t>Organizations </a:t>
            </a:r>
            <a:r>
              <a:rPr lang="en-US" sz="1400" dirty="0">
                <a:solidFill>
                  <a:srgbClr val="090909"/>
                </a:solidFill>
                <a:cs typeface="Arial" panose="020B0604020202020204" pitchFamily="34" charset="0"/>
              </a:rPr>
              <a:t>will have a three-year transition period to update their environmental management systems to the new standard</a:t>
            </a:r>
            <a:r>
              <a:rPr lang="en-US" sz="1400" dirty="0" smtClean="0">
                <a:solidFill>
                  <a:srgbClr val="090909"/>
                </a:solidFill>
                <a:cs typeface="Arial" panose="020B0604020202020204" pitchFamily="34" charset="0"/>
              </a:rPr>
              <a:t>.</a:t>
            </a:r>
            <a:endParaRPr lang="hr-HR" sz="1400" dirty="0" smtClean="0">
              <a:solidFill>
                <a:srgbClr val="090909"/>
              </a:solidFill>
              <a:cs typeface="Arial" panose="020B0604020202020204" pitchFamily="34" charset="0"/>
            </a:endParaRPr>
          </a:p>
          <a:p>
            <a:pPr>
              <a:lnSpc>
                <a:spcPct val="150000"/>
              </a:lnSpc>
            </a:pPr>
            <a:endParaRPr lang="en-US" sz="1400" dirty="0">
              <a:solidFill>
                <a:srgbClr val="090909"/>
              </a:solidFill>
              <a:cs typeface="Arial" panose="020B0604020202020204" pitchFamily="34" charset="0"/>
            </a:endParaRPr>
          </a:p>
          <a:p>
            <a:pPr>
              <a:lnSpc>
                <a:spcPct val="150000"/>
              </a:lnSpc>
            </a:pPr>
            <a:r>
              <a:rPr lang="en-US" sz="1400" dirty="0">
                <a:solidFill>
                  <a:srgbClr val="090909"/>
                </a:solidFill>
                <a:cs typeface="Arial" panose="020B0604020202020204" pitchFamily="34" charset="0"/>
              </a:rPr>
              <a:t>To get started with ISO 14001:2015:</a:t>
            </a:r>
          </a:p>
          <a:p>
            <a:pPr marL="285750" indent="-285750">
              <a:lnSpc>
                <a:spcPct val="150000"/>
              </a:lnSpc>
              <a:buFont typeface="Wingdings" panose="05000000000000000000" pitchFamily="2" charset="2"/>
              <a:buChar char="Ø"/>
            </a:pPr>
            <a:r>
              <a:rPr lang="en-US" sz="1400" dirty="0">
                <a:solidFill>
                  <a:srgbClr val="090909"/>
                </a:solidFill>
                <a:cs typeface="Arial" panose="020B0604020202020204" pitchFamily="34" charset="0"/>
              </a:rPr>
              <a:t>Review existing quality management system requirements (</a:t>
            </a:r>
            <a:r>
              <a:rPr lang="en-US" sz="1400" dirty="0">
                <a:solidFill>
                  <a:srgbClr val="0B6BB5"/>
                </a:solidFill>
                <a:cs typeface="Arial" panose="020B0604020202020204" pitchFamily="34" charset="0"/>
                <a:hlinkClick r:id="rId6"/>
              </a:rPr>
              <a:t>ISO 9001:2015</a:t>
            </a:r>
            <a:r>
              <a:rPr lang="en-US" sz="1400" dirty="0">
                <a:solidFill>
                  <a:srgbClr val="090909"/>
                </a:solidFill>
                <a:cs typeface="Arial" panose="020B0604020202020204" pitchFamily="34" charset="0"/>
              </a:rPr>
              <a:t>)</a:t>
            </a:r>
          </a:p>
          <a:p>
            <a:pPr marL="285750" indent="-285750">
              <a:lnSpc>
                <a:spcPct val="150000"/>
              </a:lnSpc>
              <a:buFont typeface="Wingdings" panose="05000000000000000000" pitchFamily="2" charset="2"/>
              <a:buChar char="Ø"/>
            </a:pPr>
            <a:r>
              <a:rPr lang="en-US" sz="1400" dirty="0">
                <a:solidFill>
                  <a:srgbClr val="090909"/>
                </a:solidFill>
                <a:cs typeface="Arial" panose="020B0604020202020204" pitchFamily="34" charset="0"/>
              </a:rPr>
              <a:t>Purchase </a:t>
            </a:r>
            <a:r>
              <a:rPr lang="en-US" sz="1400" dirty="0">
                <a:solidFill>
                  <a:srgbClr val="0B6BB5"/>
                </a:solidFill>
                <a:cs typeface="Arial" panose="020B0604020202020204" pitchFamily="34" charset="0"/>
                <a:hlinkClick r:id="rId7"/>
              </a:rPr>
              <a:t>ISO 14001:2015</a:t>
            </a:r>
            <a:endParaRPr lang="en-US" sz="1400" dirty="0">
              <a:solidFill>
                <a:srgbClr val="090909"/>
              </a:solidFill>
              <a:cs typeface="Arial" panose="020B0604020202020204" pitchFamily="34" charset="0"/>
            </a:endParaRPr>
          </a:p>
          <a:p>
            <a:pPr marL="285750" indent="-285750">
              <a:lnSpc>
                <a:spcPct val="150000"/>
              </a:lnSpc>
              <a:buFont typeface="Wingdings" panose="05000000000000000000" pitchFamily="2" charset="2"/>
              <a:buChar char="Ø"/>
            </a:pPr>
            <a:r>
              <a:rPr lang="en-US" sz="1400" dirty="0">
                <a:solidFill>
                  <a:srgbClr val="090909"/>
                </a:solidFill>
                <a:cs typeface="Arial" panose="020B0604020202020204" pitchFamily="34" charset="0"/>
              </a:rPr>
              <a:t>Get </a:t>
            </a:r>
            <a:r>
              <a:rPr lang="en-US" sz="1400" dirty="0">
                <a:solidFill>
                  <a:srgbClr val="0B6BB5"/>
                </a:solidFill>
                <a:cs typeface="Arial" panose="020B0604020202020204" pitchFamily="34" charset="0"/>
                <a:hlinkClick r:id="rId8"/>
              </a:rPr>
              <a:t>ISO 14001 training</a:t>
            </a:r>
            <a:endParaRPr lang="en-US" sz="1400" dirty="0">
              <a:solidFill>
                <a:srgbClr val="090909"/>
              </a:solidFill>
              <a:cs typeface="Arial" panose="020B0604020202020204" pitchFamily="34" charset="0"/>
            </a:endParaRPr>
          </a:p>
          <a:p>
            <a:pPr marL="285750" indent="-285750">
              <a:lnSpc>
                <a:spcPct val="150000"/>
              </a:lnSpc>
              <a:buFont typeface="Wingdings" panose="05000000000000000000" pitchFamily="2" charset="2"/>
              <a:buChar char="Ø"/>
            </a:pPr>
            <a:r>
              <a:rPr lang="en-US" sz="1400" dirty="0">
                <a:solidFill>
                  <a:srgbClr val="090909"/>
                </a:solidFill>
                <a:cs typeface="Arial" panose="020B0604020202020204" pitchFamily="34" charset="0"/>
              </a:rPr>
              <a:t>Certify to ISO 14001</a:t>
            </a:r>
            <a:endParaRPr lang="en-US" sz="1400" b="0" i="0" dirty="0">
              <a:solidFill>
                <a:srgbClr val="090909"/>
              </a:solidFill>
              <a:effectLst/>
              <a:cs typeface="Arial" panose="020B0604020202020204" pitchFamily="34" charset="0"/>
            </a:endParaRPr>
          </a:p>
        </p:txBody>
      </p:sp>
    </p:spTree>
    <p:extLst>
      <p:ext uri="{BB962C8B-B14F-4D97-AF65-F5344CB8AC3E}">
        <p14:creationId xmlns:p14="http://schemas.microsoft.com/office/powerpoint/2010/main" val="116915750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7" name="Content Placeholder 3"/>
          <p:cNvSpPr txBox="1">
            <a:spLocks/>
          </p:cNvSpPr>
          <p:nvPr/>
        </p:nvSpPr>
        <p:spPr>
          <a:xfrm>
            <a:off x="752475" y="1594439"/>
            <a:ext cx="7580156" cy="3539430"/>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Font typeface="Symbol"/>
              <a:buChar char="Þ"/>
            </a:pPr>
            <a:r>
              <a:rPr lang="hr-HR" sz="16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The environmental management system </a:t>
            </a:r>
            <a:r>
              <a:rPr lang="hr-HR" sz="1600" i="1" dirty="0" smtClean="0">
                <a:latin typeface="Arial" panose="020B0604020202020204" pitchFamily="34" charset="0"/>
                <a:cs typeface="Arial" panose="020B0604020202020204" pitchFamily="34" charset="0"/>
              </a:rPr>
              <a:t>should </a:t>
            </a:r>
            <a:r>
              <a:rPr lang="hr-HR" sz="1600" i="1" dirty="0" err="1" smtClean="0">
                <a:latin typeface="Arial" panose="020B0604020202020204" pitchFamily="34" charset="0"/>
                <a:cs typeface="Arial" panose="020B0604020202020204" pitchFamily="34" charset="0"/>
              </a:rPr>
              <a:t>ensure</a:t>
            </a:r>
            <a:r>
              <a:rPr lang="hr-HR" sz="1600" i="1" dirty="0" smtClean="0">
                <a:latin typeface="Arial" panose="020B0604020202020204" pitchFamily="34" charset="0"/>
                <a:cs typeface="Arial" panose="020B0604020202020204" pitchFamily="34" charset="0"/>
              </a:rPr>
              <a:t>: </a:t>
            </a:r>
          </a:p>
          <a:p>
            <a:pPr marL="0" indent="0">
              <a:spcBef>
                <a:spcPts val="600"/>
              </a:spcBef>
              <a:spcAft>
                <a:spcPts val="600"/>
              </a:spcAft>
              <a:buFont typeface="Arial" panose="020B0604020202020204" pitchFamily="34" charset="0"/>
              <a:buNone/>
            </a:pPr>
            <a:endParaRPr lang="hr-HR" sz="1600" dirty="0" smtClean="0">
              <a:latin typeface="Arial" panose="020B0604020202020204" pitchFamily="34" charset="0"/>
              <a:cs typeface="Arial" panose="020B0604020202020204" pitchFamily="34" charset="0"/>
            </a:endParaRPr>
          </a:p>
          <a:p>
            <a:pPr>
              <a:spcBef>
                <a:spcPts val="600"/>
              </a:spcBef>
              <a:spcAft>
                <a:spcPts val="600"/>
              </a:spcAft>
              <a:buFont typeface="Wingdings" pitchFamily="2" charset="2"/>
              <a:buChar char="§"/>
            </a:pP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reducing adverse environmental impacts</a:t>
            </a:r>
            <a:endParaRPr lang="hr-HR" sz="1600" dirty="0" smtClean="0">
              <a:latin typeface="Arial" panose="020B0604020202020204" pitchFamily="34" charset="0"/>
              <a:cs typeface="Arial" panose="020B0604020202020204" pitchFamily="34" charset="0"/>
            </a:endParaRPr>
          </a:p>
          <a:p>
            <a:pPr>
              <a:spcBef>
                <a:spcPts val="600"/>
              </a:spcBef>
              <a:spcAft>
                <a:spcPts val="600"/>
              </a:spcAft>
              <a:buFont typeface="Wingdings" pitchFamily="2" charset="2"/>
              <a:buChar char="§"/>
            </a:pP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quick response in case of accident or emergency</a:t>
            </a:r>
            <a:endParaRPr lang="hr-HR" sz="1600" dirty="0" smtClean="0">
              <a:latin typeface="Arial" panose="020B0604020202020204" pitchFamily="34" charset="0"/>
              <a:cs typeface="Arial" panose="020B0604020202020204" pitchFamily="34" charset="0"/>
            </a:endParaRPr>
          </a:p>
          <a:p>
            <a:pPr marL="0" indent="0">
              <a:spcBef>
                <a:spcPts val="600"/>
              </a:spcBef>
              <a:spcAft>
                <a:spcPts val="600"/>
              </a:spcAft>
              <a:buFont typeface="Arial" panose="020B0604020202020204" pitchFamily="34" charset="0"/>
              <a:buNone/>
            </a:pP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situations</a:t>
            </a:r>
            <a:endParaRPr lang="hr-HR" sz="1600" dirty="0" smtClean="0">
              <a:latin typeface="Arial" panose="020B0604020202020204" pitchFamily="34" charset="0"/>
              <a:cs typeface="Arial" panose="020B0604020202020204" pitchFamily="34" charset="0"/>
            </a:endParaRPr>
          </a:p>
          <a:p>
            <a:pPr>
              <a:spcBef>
                <a:spcPts val="600"/>
              </a:spcBef>
              <a:spcAft>
                <a:spcPts val="600"/>
              </a:spcAft>
              <a:buFont typeface="Wingdings" pitchFamily="2" charset="2"/>
              <a:buChar char="§"/>
            </a:pPr>
            <a:r>
              <a:rPr lang="en-US" sz="1600" dirty="0" smtClean="0">
                <a:latin typeface="Arial" panose="020B0604020202020204" pitchFamily="34" charset="0"/>
                <a:cs typeface="Arial" panose="020B0604020202020204" pitchFamily="34" charset="0"/>
              </a:rPr>
              <a:t> cost reduction (energy, materials ...)</a:t>
            </a:r>
            <a:endParaRPr lang="hr-HR" sz="1600" dirty="0" smtClean="0">
              <a:latin typeface="Arial" panose="020B0604020202020204" pitchFamily="34" charset="0"/>
              <a:cs typeface="Arial" panose="020B0604020202020204" pitchFamily="34" charset="0"/>
            </a:endParaRPr>
          </a:p>
          <a:p>
            <a:pPr>
              <a:spcBef>
                <a:spcPts val="600"/>
              </a:spcBef>
              <a:spcAft>
                <a:spcPts val="600"/>
              </a:spcAft>
              <a:buFont typeface="Wingdings" pitchFamily="2" charset="2"/>
              <a:buChar char="§"/>
            </a:pPr>
            <a:r>
              <a:rPr lang="en-US" sz="1600" dirty="0" smtClean="0">
                <a:latin typeface="Arial" panose="020B0604020202020204" pitchFamily="34" charset="0"/>
                <a:cs typeface="Arial" panose="020B0604020202020204" pitchFamily="34" charset="0"/>
              </a:rPr>
              <a:t> harmonization with legal requirements</a:t>
            </a:r>
            <a:endParaRPr lang="hr-HR" sz="1600" dirty="0" smtClean="0">
              <a:latin typeface="Arial" panose="020B0604020202020204" pitchFamily="34" charset="0"/>
              <a:cs typeface="Arial" panose="020B0604020202020204" pitchFamily="34" charset="0"/>
            </a:endParaRPr>
          </a:p>
          <a:p>
            <a:pPr>
              <a:spcBef>
                <a:spcPts val="600"/>
              </a:spcBef>
              <a:spcAft>
                <a:spcPts val="600"/>
              </a:spcAft>
              <a:buFont typeface="Wingdings" pitchFamily="2" charset="2"/>
              <a:buChar char="§"/>
            </a:pPr>
            <a:r>
              <a:rPr lang="en-US" sz="1600" dirty="0" smtClean="0">
                <a:latin typeface="Arial" panose="020B0604020202020204" pitchFamily="34" charset="0"/>
                <a:cs typeface="Arial" panose="020B0604020202020204" pitchFamily="34" charset="0"/>
              </a:rPr>
              <a:t> a positive image of the company in public</a:t>
            </a:r>
            <a:endParaRPr lang="hr-HR" sz="1600" dirty="0" smtClean="0">
              <a:latin typeface="Arial" panose="020B0604020202020204" pitchFamily="34" charset="0"/>
              <a:cs typeface="Arial" panose="020B0604020202020204" pitchFamily="34" charset="0"/>
            </a:endParaRPr>
          </a:p>
          <a:p>
            <a:pPr>
              <a:spcBef>
                <a:spcPts val="600"/>
              </a:spcBef>
              <a:spcAft>
                <a:spcPts val="600"/>
              </a:spcAft>
              <a:buFont typeface="Wingdings" pitchFamily="2" charset="2"/>
              <a:buChar char="§"/>
            </a:pPr>
            <a:r>
              <a:rPr lang="en-US" sz="1600" dirty="0" smtClean="0">
                <a:latin typeface="Arial" panose="020B0604020202020204" pitchFamily="34" charset="0"/>
                <a:cs typeface="Arial" panose="020B0604020202020204" pitchFamily="34" charset="0"/>
              </a:rPr>
              <a:t> motivation of employees</a:t>
            </a:r>
            <a:endParaRPr lang="hr-HR"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00" y="1333500"/>
            <a:ext cx="4343400" cy="4343400"/>
          </a:xfrm>
          <a:prstGeom prst="rect">
            <a:avLst/>
          </a:prstGeom>
        </p:spPr>
      </p:pic>
    </p:spTree>
    <p:extLst>
      <p:ext uri="{BB962C8B-B14F-4D97-AF65-F5344CB8AC3E}">
        <p14:creationId xmlns:p14="http://schemas.microsoft.com/office/powerpoint/2010/main" val="186917963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620000" y="2434366"/>
            <a:ext cx="4462659" cy="2249619"/>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9</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1411287" y="1509537"/>
            <a:ext cx="9598025" cy="646331"/>
          </a:xfrm>
          <a:prstGeom prst="rect">
            <a:avLst/>
          </a:prstGeom>
        </p:spPr>
        <p:txBody>
          <a:bodyPr wrap="square">
            <a:spAutoFit/>
          </a:bodyPr>
          <a:lstStyle/>
          <a:p>
            <a:pPr algn="ctr"/>
            <a:r>
              <a:rPr lang="hr-HR" b="1" dirty="0">
                <a:solidFill>
                  <a:srgbClr val="0070C0"/>
                </a:solidFill>
                <a:ea typeface="Calibri" panose="020F0502020204030204" pitchFamily="34" charset="0"/>
                <a:cs typeface="Arial" panose="020B0604020202020204" pitchFamily="34" charset="0"/>
              </a:rPr>
              <a:t>Development</a:t>
            </a:r>
            <a:r>
              <a:rPr lang="en-US" b="1" dirty="0">
                <a:solidFill>
                  <a:srgbClr val="0070C0"/>
                </a:solidFill>
                <a:ea typeface="Calibri" panose="020F0502020204030204" pitchFamily="34" charset="0"/>
                <a:cs typeface="Arial" panose="020B0604020202020204" pitchFamily="34" charset="0"/>
              </a:rPr>
              <a:t> of the environmental aspect of organization</a:t>
            </a:r>
            <a:r>
              <a:rPr lang="hr-HR" b="1" dirty="0">
                <a:solidFill>
                  <a:srgbClr val="0070C0"/>
                </a:solidFill>
                <a:ea typeface="Calibri" panose="020F0502020204030204" pitchFamily="34" charset="0"/>
                <a:cs typeface="Arial" panose="020B0604020202020204" pitchFamily="34" charset="0"/>
              </a:rPr>
              <a:t> </a:t>
            </a:r>
            <a:r>
              <a:rPr lang="hr-HR" b="1" dirty="0" err="1">
                <a:solidFill>
                  <a:srgbClr val="0070C0"/>
                </a:solidFill>
                <a:ea typeface="Calibri" panose="020F0502020204030204" pitchFamily="34" charset="0"/>
                <a:cs typeface="Arial" panose="020B0604020202020204" pitchFamily="34" charset="0"/>
              </a:rPr>
              <a:t>based</a:t>
            </a:r>
            <a:r>
              <a:rPr lang="hr-HR" b="1" dirty="0">
                <a:solidFill>
                  <a:srgbClr val="0070C0"/>
                </a:solidFill>
                <a:ea typeface="Calibri" panose="020F0502020204030204" pitchFamily="34" charset="0"/>
                <a:cs typeface="Arial" panose="020B0604020202020204" pitchFamily="34" charset="0"/>
              </a:rPr>
              <a:t> on </a:t>
            </a:r>
            <a:r>
              <a:rPr lang="en-US" b="1" dirty="0">
                <a:solidFill>
                  <a:srgbClr val="0070C0"/>
                </a:solidFill>
                <a:ea typeface="Calibri" panose="020F0502020204030204" pitchFamily="34" charset="0"/>
                <a:cs typeface="Arial" panose="020B0604020202020204" pitchFamily="34" charset="0"/>
              </a:rPr>
              <a:t>PDCA model and implementation steps of EMS </a:t>
            </a:r>
            <a:endParaRPr lang="hr-HR" dirty="0">
              <a:solidFill>
                <a:srgbClr val="0070C0"/>
              </a:solidFill>
              <a:cs typeface="Arial" panose="020B0604020202020204" pitchFamily="34" charset="0"/>
            </a:endParaRPr>
          </a:p>
        </p:txBody>
      </p:sp>
      <p:sp>
        <p:nvSpPr>
          <p:cNvPr id="6" name="Rectangle 1"/>
          <p:cNvSpPr>
            <a:spLocks noChangeArrowheads="1"/>
          </p:cNvSpPr>
          <p:nvPr/>
        </p:nvSpPr>
        <p:spPr bwMode="auto">
          <a:xfrm>
            <a:off x="714375" y="2544097"/>
            <a:ext cx="7134225"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indent="-285750" algn="just" eaLnBrk="0" hangingPunct="0">
              <a:lnSpc>
                <a:spcPct val="150000"/>
              </a:lnSpc>
              <a:buFont typeface="Arial" panose="020B0604020202020204" pitchFamily="34" charset="0"/>
              <a:buChar char="•"/>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Although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these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steps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are not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mandatory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requirements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under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14001,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these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steps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are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useful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facilitating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development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implementation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of</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EMS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under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14001.</a:t>
            </a:r>
          </a:p>
          <a:p>
            <a:pPr marL="285750" indent="-285750" algn="just" eaLnBrk="0" hangingPunct="0">
              <a:lnSpc>
                <a:spcPct val="150000"/>
              </a:lnSpc>
              <a:buFont typeface="Arial" panose="020B0604020202020204" pitchFamily="34" charset="0"/>
              <a:buChar char="•"/>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generic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14001 EMS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templates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have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been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developed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on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ISO 14001 standard,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using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four-level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EMS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documentation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structure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lang="hr-HR" altLang="sr-Latn-RS" sz="1600" dirty="0" err="1" smtClean="0">
                <a:ea typeface="Times New Roman" panose="02020603050405020304" pitchFamily="18" charset="0"/>
                <a:cs typeface="Arial" panose="020B0604020202020204" pitchFamily="34" charset="0"/>
              </a:rPr>
              <a:t>the</a:t>
            </a:r>
            <a:r>
              <a:rPr lang="hr-HR" altLang="sr-Latn-RS" sz="1600" dirty="0" smtClean="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structure</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of</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which</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is</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an</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international</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practice</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in</a:t>
            </a:r>
            <a:r>
              <a:rPr lang="hr-HR" altLang="sr-Latn-RS" sz="1600" dirty="0">
                <a:ea typeface="Times New Roman" panose="02020603050405020304" pitchFamily="18" charset="0"/>
                <a:cs typeface="Arial" panose="020B0604020202020204" pitchFamily="34" charset="0"/>
              </a:rPr>
              <a:t> line </a:t>
            </a:r>
            <a:r>
              <a:rPr lang="hr-HR" altLang="sr-Latn-RS" sz="1600" dirty="0" err="1">
                <a:ea typeface="Times New Roman" panose="02020603050405020304" pitchFamily="18" charset="0"/>
                <a:cs typeface="Arial" panose="020B0604020202020204" pitchFamily="34" charset="0"/>
              </a:rPr>
              <a:t>with</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the</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implementation</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of</a:t>
            </a:r>
            <a:r>
              <a:rPr lang="hr-HR" altLang="sr-Latn-RS" sz="1600" dirty="0">
                <a:ea typeface="Times New Roman" panose="02020603050405020304" pitchFamily="18" charset="0"/>
                <a:cs typeface="Arial" panose="020B0604020202020204" pitchFamily="34" charset="0"/>
              </a:rPr>
              <a:t> </a:t>
            </a:r>
            <a:r>
              <a:rPr lang="hr-HR" altLang="sr-Latn-RS" sz="1600" dirty="0" err="1">
                <a:ea typeface="Times New Roman" panose="02020603050405020304" pitchFamily="18" charset="0"/>
                <a:cs typeface="Arial" panose="020B0604020202020204" pitchFamily="34" charset="0"/>
              </a:rPr>
              <a:t>the</a:t>
            </a:r>
            <a:r>
              <a:rPr lang="hr-HR" altLang="sr-Latn-RS" sz="1600" dirty="0">
                <a:ea typeface="Times New Roman" panose="02020603050405020304" pitchFamily="18" charset="0"/>
                <a:cs typeface="Arial" panose="020B0604020202020204" pitchFamily="34" charset="0"/>
              </a:rPr>
              <a:t> ISO 9001 </a:t>
            </a:r>
            <a:r>
              <a:rPr lang="hr-HR" altLang="sr-Latn-RS" sz="1600" dirty="0" err="1">
                <a:ea typeface="Times New Roman" panose="02020603050405020304" pitchFamily="18" charset="0"/>
                <a:cs typeface="Arial" panose="020B0604020202020204" pitchFamily="34" charset="0"/>
              </a:rPr>
              <a:t>Quality</a:t>
            </a:r>
            <a:r>
              <a:rPr lang="hr-HR" altLang="sr-Latn-RS" sz="1600" dirty="0">
                <a:ea typeface="Times New Roman" panose="02020603050405020304" pitchFamily="18" charset="0"/>
                <a:cs typeface="Arial" panose="020B0604020202020204" pitchFamily="34" charset="0"/>
              </a:rPr>
              <a:t> Management System (QMS) </a:t>
            </a:r>
            <a:r>
              <a:rPr lang="hr-HR" altLang="sr-Latn-RS" sz="1600" dirty="0" err="1">
                <a:ea typeface="Times New Roman" panose="02020603050405020304" pitchFamily="18" charset="0"/>
                <a:cs typeface="Arial" panose="020B0604020202020204" pitchFamily="34" charset="0"/>
              </a:rPr>
              <a:t>standards</a:t>
            </a:r>
            <a:r>
              <a:rPr lang="hr-HR" altLang="sr-Latn-RS" sz="1600" dirty="0">
                <a:ea typeface="Times New Roman" panose="02020603050405020304" pitchFamily="18" charset="0"/>
                <a:cs typeface="Arial" panose="020B0604020202020204" pitchFamily="34" charset="0"/>
              </a:rPr>
              <a:t>.</a:t>
            </a:r>
            <a:r>
              <a:rPr lang="hr-HR" altLang="sr-Latn-RS" sz="1600" dirty="0">
                <a:cs typeface="Arial" panose="020B0604020202020204" pitchFamily="34" charset="0"/>
              </a:rPr>
              <a:t>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hr-HR" altLang="sr-Latn-RS" sz="18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55864982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3BCB10-CB49-41F9-A005-741CB69E8389}">
  <ds:schemaRefs>
    <ds:schemaRef ds:uri="http://purl.org/dc/terms/"/>
    <ds:schemaRef ds:uri="http://schemas.microsoft.com/office/2006/documentManagement/types"/>
    <ds:schemaRef ds:uri="http://www.w3.org/XML/1998/namespace"/>
    <ds:schemaRef ds:uri="ebd4f370-f316-4e65-85b0-192adfc4043b"/>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928BDEC-D02F-401C-AB92-3CC016360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11657</TotalTime>
  <Words>1353</Words>
  <Application>Microsoft Office PowerPoint</Application>
  <PresentationFormat>Widescreen</PresentationFormat>
  <Paragraphs>179</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Symbol</vt:lpstr>
      <vt:lpstr>Times New Roman</vt:lpstr>
      <vt:lpstr>Wingdings</vt:lpstr>
      <vt:lpstr>Office Theme</vt:lpstr>
      <vt:lpstr>QMS/EMS Implementation and Control</vt:lpstr>
      <vt:lpstr>PowerPoint Presentation</vt:lpstr>
      <vt:lpstr>PowerPoint Presentation</vt:lpstr>
      <vt:lpstr>FEATURES</vt:lpstr>
      <vt:lpstr>Standardization of the environmental management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378</cp:revision>
  <dcterms:created xsi:type="dcterms:W3CDTF">2006-08-16T00:00:00Z</dcterms:created>
  <dcterms:modified xsi:type="dcterms:W3CDTF">2022-03-24T10:27:36Z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