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86" r:id="rId6"/>
    <p:sldId id="287" r:id="rId7"/>
    <p:sldId id="295" r:id="rId8"/>
    <p:sldId id="294" r:id="rId9"/>
    <p:sldId id="296" r:id="rId10"/>
    <p:sldId id="297" r:id="rId11"/>
    <p:sldId id="274" r:id="rId12"/>
    <p:sldId id="281" r:id="rId13"/>
    <p:sldId id="298" r:id="rId14"/>
    <p:sldId id="275" r:id="rId15"/>
    <p:sldId id="278" r:id="rId16"/>
    <p:sldId id="280" r:id="rId17"/>
    <p:sldId id="279" r:id="rId18"/>
    <p:sldId id="267" r:id="rId19"/>
    <p:sldId id="264" r:id="rId20"/>
    <p:sldId id="263" r:id="rId21"/>
    <p:sldId id="265" r:id="rId22"/>
    <p:sldId id="266" r:id="rId23"/>
    <p:sldId id="268" r:id="rId24"/>
    <p:sldId id="269" r:id="rId25"/>
    <p:sldId id="300" r:id="rId26"/>
    <p:sldId id="282" r:id="rId27"/>
    <p:sldId id="283" r:id="rId28"/>
    <p:sldId id="288" r:id="rId29"/>
    <p:sldId id="289" r:id="rId30"/>
    <p:sldId id="290" r:id="rId31"/>
    <p:sldId id="291" r:id="rId32"/>
    <p:sldId id="304" r:id="rId33"/>
    <p:sldId id="301" r:id="rId34"/>
    <p:sldId id="302" r:id="rId35"/>
    <p:sldId id="303" r:id="rId36"/>
    <p:sldId id="293" r:id="rId3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eonora perotti" initials="e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 uri="{1BD7E111-0CB8-44D6-8891-C1BB2F81B7CC}">
      <p1710:readonlyRecommended xmlns:p1710="http://schemas.microsoft.com/office/powerpoint/2017/10/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8FE798-446A-4337-96E3-1E6334FF7980}" v="57" dt="2021-08-27T10:26:08.552"/>
    <p1510:client id="{07EA25CA-CF03-4261-B013-B9DF84B0BF5D}" v="612" dt="2021-08-20T12:43:21.412"/>
    <p1510:client id="{0ADEF191-C909-433B-9D87-93C8FAE33BA9}" v="463" dt="2021-08-20T20:33:30.863"/>
    <p1510:client id="{19C9FB6D-8EFF-4960-A133-B93F8E5AF2B8}" v="1140" dt="2021-08-20T13:02:42.724"/>
    <p1510:client id="{3660EF81-3B5B-445C-B732-0929E935160D}" v="12" dt="2021-08-20T08:35:32.087"/>
    <p1510:client id="{3AA97BF3-146D-4740-A0CD-46A560E6CEB3}" v="19" dt="2021-08-21T03:56:56.399"/>
    <p1510:client id="{4BC86C7C-6B18-479D-93A2-156DE0F4E7B6}" v="46" dt="2021-08-27T10:02:18.862"/>
    <p1510:client id="{5594F02E-B370-4140-B171-08AA874D9417}" v="72" dt="2021-08-05T14:42:02.670"/>
    <p1510:client id="{6E5AFA1A-8792-421E-B80C-6F8189208CC8}" v="267" dt="2021-08-21T12:40:54.254"/>
    <p1510:client id="{736BF0A2-14E8-4380-9008-C8A819DAAA82}" v="37" dt="2021-08-20T11:28:41.229"/>
    <p1510:client id="{8D8EC0AC-20E0-43EF-A309-A043328EB170}" v="4" dt="2021-08-21T17:00:57.782"/>
    <p1510:client id="{93320AC7-E888-4576-8B8E-E30D45D0289E}" v="342" dt="2021-08-21T05:04:20.721"/>
    <p1510:client id="{9B093415-A82C-4B35-899B-537F7245190D}" v="77" dt="2021-08-22T07:22:37.951"/>
    <p1510:client id="{9BDDDD5C-6168-4C1E-9906-7E35593CDAFE}" v="71" dt="2021-08-21T04:55:35.155"/>
    <p1510:client id="{A0A4F9C8-844D-4BF7-B104-8B177FC38D34}" v="17" dt="2021-08-20T08:54:17.916"/>
    <p1510:client id="{A5B75DF0-CD43-45F0-BB08-EC60828E635B}" v="18" dt="2021-08-20T08:38:34.343"/>
    <p1510:client id="{B2F3EF5B-B39C-434C-BF45-F2D312902B45}" v="3" dt="2021-08-21T08:30:39.282"/>
    <p1510:client id="{BC841791-F193-20DD-C643-E3CD32A85088}" v="32" dt="2021-08-11T09:12:04.235"/>
    <p1510:client id="{EEE55D90-F14D-4DA8-8324-CABD194DE141}" v="458" dt="2021-08-21T04:24:46.243"/>
    <p1510:client id="{EF7E33A5-56E4-41C3-9DBF-B3AA6BC857A5}" v="72" dt="2021-07-08T08:35:53.712"/>
    <p1510:client id="{F47923E8-1465-4650-8909-B873726B2B1E}" v="49" dt="2021-08-20T12:12:20.033"/>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786"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nja Ercegovic" userId="S::sanja.ercegovic_ttf.unizg.hr#ext#@ugentbe.onmicrosoft.com::9931b247-9ce3-44be-9891-e2ab4a536403" providerId="AD" clId="Web-{B2F3EF5B-B39C-434C-BF45-F2D312902B45}"/>
    <pc:docChg chg="addSld delSld">
      <pc:chgData name="Sanja Ercegovic" userId="S::sanja.ercegovic_ttf.unizg.hr#ext#@ugentbe.onmicrosoft.com::9931b247-9ce3-44be-9891-e2ab4a536403" providerId="AD" clId="Web-{B2F3EF5B-B39C-434C-BF45-F2D312902B45}" dt="2021-08-21T08:30:39.282" v="2"/>
      <pc:docMkLst>
        <pc:docMk/>
      </pc:docMkLst>
      <pc:sldChg chg="new del">
        <pc:chgData name="Sanja Ercegovic" userId="S::sanja.ercegovic_ttf.unizg.hr#ext#@ugentbe.onmicrosoft.com::9931b247-9ce3-44be-9891-e2ab4a536403" providerId="AD" clId="Web-{B2F3EF5B-B39C-434C-BF45-F2D312902B45}" dt="2021-08-21T08:30:39.282" v="2"/>
        <pc:sldMkLst>
          <pc:docMk/>
          <pc:sldMk cId="2792197905" sldId="299"/>
        </pc:sldMkLst>
      </pc:sldChg>
      <pc:sldChg chg="add">
        <pc:chgData name="Sanja Ercegovic" userId="S::sanja.ercegovic_ttf.unizg.hr#ext#@ugentbe.onmicrosoft.com::9931b247-9ce3-44be-9891-e2ab4a536403" providerId="AD" clId="Web-{B2F3EF5B-B39C-434C-BF45-F2D312902B45}" dt="2021-08-21T08:30:35.547" v="1"/>
        <pc:sldMkLst>
          <pc:docMk/>
          <pc:sldMk cId="3055746696" sldId="300"/>
        </pc:sldMkLst>
      </pc:sldChg>
    </pc:docChg>
  </pc:docChgLst>
  <pc:docChgLst>
    <pc:chgData name="Sanja Ercegovic" userId="S::sanja.ercegovic_ttf.unizg.hr#ext#@ugentbe.onmicrosoft.com::9931b247-9ce3-44be-9891-e2ab4a536403" providerId="AD" clId="Web-{736BF0A2-14E8-4380-9008-C8A819DAAA82}"/>
    <pc:docChg chg="modSld">
      <pc:chgData name="Sanja Ercegovic" userId="S::sanja.ercegovic_ttf.unizg.hr#ext#@ugentbe.onmicrosoft.com::9931b247-9ce3-44be-9891-e2ab4a536403" providerId="AD" clId="Web-{736BF0A2-14E8-4380-9008-C8A819DAAA82}" dt="2021-08-20T11:28:39.573" v="17" actId="20577"/>
      <pc:docMkLst>
        <pc:docMk/>
      </pc:docMkLst>
      <pc:sldChg chg="modSp">
        <pc:chgData name="Sanja Ercegovic" userId="S::sanja.ercegovic_ttf.unizg.hr#ext#@ugentbe.onmicrosoft.com::9931b247-9ce3-44be-9891-e2ab4a536403" providerId="AD" clId="Web-{736BF0A2-14E8-4380-9008-C8A819DAAA82}" dt="2021-08-20T11:27:41.556" v="6" actId="20577"/>
        <pc:sldMkLst>
          <pc:docMk/>
          <pc:sldMk cId="1662262598" sldId="267"/>
        </pc:sldMkLst>
        <pc:graphicFrameChg chg="modGraphic">
          <ac:chgData name="Sanja Ercegovic" userId="S::sanja.ercegovic_ttf.unizg.hr#ext#@ugentbe.onmicrosoft.com::9931b247-9ce3-44be-9891-e2ab4a536403" providerId="AD" clId="Web-{736BF0A2-14E8-4380-9008-C8A819DAAA82}" dt="2021-08-20T11:27:41.556" v="6" actId="20577"/>
          <ac:graphicFrameMkLst>
            <pc:docMk/>
            <pc:sldMk cId="1662262598" sldId="267"/>
            <ac:graphicFrameMk id="4" creationId="{00000000-0000-0000-0000-000000000000}"/>
          </ac:graphicFrameMkLst>
        </pc:graphicFrameChg>
      </pc:sldChg>
      <pc:sldChg chg="modSp">
        <pc:chgData name="Sanja Ercegovic" userId="S::sanja.ercegovic_ttf.unizg.hr#ext#@ugentbe.onmicrosoft.com::9931b247-9ce3-44be-9891-e2ab4a536403" providerId="AD" clId="Web-{736BF0A2-14E8-4380-9008-C8A819DAAA82}" dt="2021-08-20T11:28:26.995" v="7" actId="20577"/>
        <pc:sldMkLst>
          <pc:docMk/>
          <pc:sldMk cId="1180592344" sldId="290"/>
        </pc:sldMkLst>
        <pc:spChg chg="mod">
          <ac:chgData name="Sanja Ercegovic" userId="S::sanja.ercegovic_ttf.unizg.hr#ext#@ugentbe.onmicrosoft.com::9931b247-9ce3-44be-9891-e2ab4a536403" providerId="AD" clId="Web-{736BF0A2-14E8-4380-9008-C8A819DAAA82}" dt="2021-08-20T11:28:26.995" v="7" actId="20577"/>
          <ac:spMkLst>
            <pc:docMk/>
            <pc:sldMk cId="1180592344" sldId="290"/>
            <ac:spMk id="2" creationId="{00000000-0000-0000-0000-000000000000}"/>
          </ac:spMkLst>
        </pc:spChg>
      </pc:sldChg>
      <pc:sldChg chg="modSp">
        <pc:chgData name="Sanja Ercegovic" userId="S::sanja.ercegovic_ttf.unizg.hr#ext#@ugentbe.onmicrosoft.com::9931b247-9ce3-44be-9891-e2ab4a536403" providerId="AD" clId="Web-{736BF0A2-14E8-4380-9008-C8A819DAAA82}" dt="2021-08-20T11:28:31.088" v="15" actId="20577"/>
        <pc:sldMkLst>
          <pc:docMk/>
          <pc:sldMk cId="2016336324" sldId="291"/>
        </pc:sldMkLst>
        <pc:spChg chg="mod">
          <ac:chgData name="Sanja Ercegovic" userId="S::sanja.ercegovic_ttf.unizg.hr#ext#@ugentbe.onmicrosoft.com::9931b247-9ce3-44be-9891-e2ab4a536403" providerId="AD" clId="Web-{736BF0A2-14E8-4380-9008-C8A819DAAA82}" dt="2021-08-20T11:28:31.088" v="15" actId="20577"/>
          <ac:spMkLst>
            <pc:docMk/>
            <pc:sldMk cId="2016336324" sldId="291"/>
            <ac:spMk id="2" creationId="{00000000-0000-0000-0000-000000000000}"/>
          </ac:spMkLst>
        </pc:spChg>
      </pc:sldChg>
      <pc:sldChg chg="modSp">
        <pc:chgData name="Sanja Ercegovic" userId="S::sanja.ercegovic_ttf.unizg.hr#ext#@ugentbe.onmicrosoft.com::9931b247-9ce3-44be-9891-e2ab4a536403" providerId="AD" clId="Web-{736BF0A2-14E8-4380-9008-C8A819DAAA82}" dt="2021-08-20T11:28:39.573" v="17" actId="20577"/>
        <pc:sldMkLst>
          <pc:docMk/>
          <pc:sldMk cId="1510898683" sldId="292"/>
        </pc:sldMkLst>
        <pc:spChg chg="mod">
          <ac:chgData name="Sanja Ercegovic" userId="S::sanja.ercegovic_ttf.unizg.hr#ext#@ugentbe.onmicrosoft.com::9931b247-9ce3-44be-9891-e2ab4a536403" providerId="AD" clId="Web-{736BF0A2-14E8-4380-9008-C8A819DAAA82}" dt="2021-08-20T11:28:39.573" v="17" actId="20577"/>
          <ac:spMkLst>
            <pc:docMk/>
            <pc:sldMk cId="1510898683" sldId="292"/>
            <ac:spMk id="2" creationId="{00000000-0000-0000-0000-000000000000}"/>
          </ac:spMkLst>
        </pc:spChg>
        <pc:spChg chg="mod">
          <ac:chgData name="Sanja Ercegovic" userId="S::sanja.ercegovic_ttf.unizg.hr#ext#@ugentbe.onmicrosoft.com::9931b247-9ce3-44be-9891-e2ab4a536403" providerId="AD" clId="Web-{736BF0A2-14E8-4380-9008-C8A819DAAA82}" dt="2021-08-20T11:26:44.007" v="4" actId="20577"/>
          <ac:spMkLst>
            <pc:docMk/>
            <pc:sldMk cId="1510898683" sldId="292"/>
            <ac:spMk id="3" creationId="{00000000-0000-0000-0000-000000000000}"/>
          </ac:spMkLst>
        </pc:spChg>
      </pc:sldChg>
    </pc:docChg>
  </pc:docChgLst>
  <pc:docChgLst>
    <pc:chgData name="Carla Hertleer" userId="S::carla.hertleer@ugent.be::7902308e-3cb1-4418-b799-41586dbe51ba" providerId="AD" clId="Web-{EF7E33A5-56E4-41C3-9DBF-B3AA6BC857A5}"/>
    <pc:docChg chg="modSld">
      <pc:chgData name="Carla Hertleer" userId="S::carla.hertleer@ugent.be::7902308e-3cb1-4418-b799-41586dbe51ba" providerId="AD" clId="Web-{EF7E33A5-56E4-41C3-9DBF-B3AA6BC857A5}" dt="2021-07-08T08:35:53.696" v="35" actId="20577"/>
      <pc:docMkLst>
        <pc:docMk/>
      </pc:docMkLst>
      <pc:sldChg chg="modSp">
        <pc:chgData name="Carla Hertleer" userId="S::carla.hertleer@ugent.be::7902308e-3cb1-4418-b799-41586dbe51ba" providerId="AD" clId="Web-{EF7E33A5-56E4-41C3-9DBF-B3AA6BC857A5}" dt="2021-07-08T08:23:46.353" v="15" actId="20577"/>
        <pc:sldMkLst>
          <pc:docMk/>
          <pc:sldMk cId="365331712" sldId="280"/>
        </pc:sldMkLst>
        <pc:spChg chg="mod">
          <ac:chgData name="Carla Hertleer" userId="S::carla.hertleer@ugent.be::7902308e-3cb1-4418-b799-41586dbe51ba" providerId="AD" clId="Web-{EF7E33A5-56E4-41C3-9DBF-B3AA6BC857A5}" dt="2021-07-08T08:23:46.353" v="15" actId="20577"/>
          <ac:spMkLst>
            <pc:docMk/>
            <pc:sldMk cId="365331712" sldId="280"/>
            <ac:spMk id="2" creationId="{00000000-0000-0000-0000-000000000000}"/>
          </ac:spMkLst>
        </pc:spChg>
      </pc:sldChg>
      <pc:sldChg chg="modSp">
        <pc:chgData name="Carla Hertleer" userId="S::carla.hertleer@ugent.be::7902308e-3cb1-4418-b799-41586dbe51ba" providerId="AD" clId="Web-{EF7E33A5-56E4-41C3-9DBF-B3AA6BC857A5}" dt="2021-07-08T08:32:53.115" v="17" actId="20577"/>
        <pc:sldMkLst>
          <pc:docMk/>
          <pc:sldMk cId="1149829467" sldId="281"/>
        </pc:sldMkLst>
        <pc:spChg chg="mod">
          <ac:chgData name="Carla Hertleer" userId="S::carla.hertleer@ugent.be::7902308e-3cb1-4418-b799-41586dbe51ba" providerId="AD" clId="Web-{EF7E33A5-56E4-41C3-9DBF-B3AA6BC857A5}" dt="2021-07-08T08:32:53.115" v="17" actId="20577"/>
          <ac:spMkLst>
            <pc:docMk/>
            <pc:sldMk cId="1149829467" sldId="281"/>
            <ac:spMk id="3" creationId="{00000000-0000-0000-0000-000000000000}"/>
          </ac:spMkLst>
        </pc:spChg>
      </pc:sldChg>
      <pc:sldChg chg="modSp">
        <pc:chgData name="Carla Hertleer" userId="S::carla.hertleer@ugent.be::7902308e-3cb1-4418-b799-41586dbe51ba" providerId="AD" clId="Web-{EF7E33A5-56E4-41C3-9DBF-B3AA6BC857A5}" dt="2021-07-08T08:35:53.696" v="35" actId="20577"/>
        <pc:sldMkLst>
          <pc:docMk/>
          <pc:sldMk cId="1513878869" sldId="298"/>
        </pc:sldMkLst>
        <pc:spChg chg="mod">
          <ac:chgData name="Carla Hertleer" userId="S::carla.hertleer@ugent.be::7902308e-3cb1-4418-b799-41586dbe51ba" providerId="AD" clId="Web-{EF7E33A5-56E4-41C3-9DBF-B3AA6BC857A5}" dt="2021-07-08T08:35:53.696" v="35" actId="20577"/>
          <ac:spMkLst>
            <pc:docMk/>
            <pc:sldMk cId="1513878869" sldId="298"/>
            <ac:spMk id="3" creationId="{00000000-0000-0000-0000-000000000000}"/>
          </ac:spMkLst>
        </pc:spChg>
      </pc:sldChg>
    </pc:docChg>
  </pc:docChgLst>
  <pc:docChgLst>
    <pc:chgData name="Benny Malengier" userId="S::benny.malengier@ugent.be::38cab455-37dc-40c9-85f1-e333e330c5b5" providerId="AD" clId="Web-{F47923E8-1465-4650-8909-B873726B2B1E}"/>
    <pc:docChg chg="modSld">
      <pc:chgData name="Benny Malengier" userId="S::benny.malengier@ugent.be::38cab455-37dc-40c9-85f1-e333e330c5b5" providerId="AD" clId="Web-{F47923E8-1465-4650-8909-B873726B2B1E}" dt="2021-08-20T12:12:17.471" v="21"/>
      <pc:docMkLst>
        <pc:docMk/>
      </pc:docMkLst>
      <pc:sldChg chg="modSp">
        <pc:chgData name="Benny Malengier" userId="S::benny.malengier@ugent.be::38cab455-37dc-40c9-85f1-e333e330c5b5" providerId="AD" clId="Web-{F47923E8-1465-4650-8909-B873726B2B1E}" dt="2021-08-20T12:08:11.218" v="13"/>
        <pc:sldMkLst>
          <pc:docMk/>
          <pc:sldMk cId="577381417" sldId="282"/>
        </pc:sldMkLst>
        <pc:spChg chg="mod">
          <ac:chgData name="Benny Malengier" userId="S::benny.malengier@ugent.be::38cab455-37dc-40c9-85f1-e333e330c5b5" providerId="AD" clId="Web-{F47923E8-1465-4650-8909-B873726B2B1E}" dt="2021-08-20T12:07:27.233" v="5" actId="20577"/>
          <ac:spMkLst>
            <pc:docMk/>
            <pc:sldMk cId="577381417" sldId="282"/>
            <ac:spMk id="3" creationId="{00000000-0000-0000-0000-000000000000}"/>
          </ac:spMkLst>
        </pc:spChg>
        <pc:graphicFrameChg chg="mod modGraphic">
          <ac:chgData name="Benny Malengier" userId="S::benny.malengier@ugent.be::38cab455-37dc-40c9-85f1-e333e330c5b5" providerId="AD" clId="Web-{F47923E8-1465-4650-8909-B873726B2B1E}" dt="2021-08-20T12:08:11.218" v="13"/>
          <ac:graphicFrameMkLst>
            <pc:docMk/>
            <pc:sldMk cId="577381417" sldId="282"/>
            <ac:graphicFrameMk id="8" creationId="{00000000-0000-0000-0000-000000000000}"/>
          </ac:graphicFrameMkLst>
        </pc:graphicFrameChg>
      </pc:sldChg>
      <pc:sldChg chg="modSp">
        <pc:chgData name="Benny Malengier" userId="S::benny.malengier@ugent.be::38cab455-37dc-40c9-85f1-e333e330c5b5" providerId="AD" clId="Web-{F47923E8-1465-4650-8909-B873726B2B1E}" dt="2021-08-20T12:12:17.471" v="21"/>
        <pc:sldMkLst>
          <pc:docMk/>
          <pc:sldMk cId="104782679" sldId="283"/>
        </pc:sldMkLst>
        <pc:spChg chg="mod">
          <ac:chgData name="Benny Malengier" userId="S::benny.malengier@ugent.be::38cab455-37dc-40c9-85f1-e333e330c5b5" providerId="AD" clId="Web-{F47923E8-1465-4650-8909-B873726B2B1E}" dt="2021-08-20T12:12:15.330" v="17" actId="20577"/>
          <ac:spMkLst>
            <pc:docMk/>
            <pc:sldMk cId="104782679" sldId="283"/>
            <ac:spMk id="3" creationId="{00000000-0000-0000-0000-000000000000}"/>
          </ac:spMkLst>
        </pc:spChg>
        <pc:graphicFrameChg chg="mod modGraphic">
          <ac:chgData name="Benny Malengier" userId="S::benny.malengier@ugent.be::38cab455-37dc-40c9-85f1-e333e330c5b5" providerId="AD" clId="Web-{F47923E8-1465-4650-8909-B873726B2B1E}" dt="2021-08-20T12:12:17.471" v="21"/>
          <ac:graphicFrameMkLst>
            <pc:docMk/>
            <pc:sldMk cId="104782679" sldId="283"/>
            <ac:graphicFrameMk id="9" creationId="{00000000-0000-0000-0000-000000000000}"/>
          </ac:graphicFrameMkLst>
        </pc:graphicFrameChg>
      </pc:sldChg>
    </pc:docChg>
  </pc:docChgLst>
  <pc:docChgLst>
    <pc:chgData name="Martinia GLOGAR (UZagreb)" userId="S::mglogar_ttf.hr#ext#@ugentbe.onmicrosoft.com::94964672-5d70-4efa-98c1-c35e73c11818" providerId="AD" clId="Web-{19C9FB6D-8EFF-4960-A133-B93F8E5AF2B8}"/>
    <pc:docChg chg="modSld">
      <pc:chgData name="Martinia GLOGAR (UZagreb)" userId="S::mglogar_ttf.hr#ext#@ugentbe.onmicrosoft.com::94964672-5d70-4efa-98c1-c35e73c11818" providerId="AD" clId="Web-{19C9FB6D-8EFF-4960-A133-B93F8E5AF2B8}" dt="2021-08-20T13:02:42.724" v="579"/>
      <pc:docMkLst>
        <pc:docMk/>
      </pc:docMkLst>
      <pc:sldChg chg="modSp">
        <pc:chgData name="Martinia GLOGAR (UZagreb)" userId="S::mglogar_ttf.hr#ext#@ugentbe.onmicrosoft.com::94964672-5d70-4efa-98c1-c35e73c11818" providerId="AD" clId="Web-{19C9FB6D-8EFF-4960-A133-B93F8E5AF2B8}" dt="2021-08-20T13:02:42.724" v="579"/>
        <pc:sldMkLst>
          <pc:docMk/>
          <pc:sldMk cId="727854775" sldId="288"/>
        </pc:sldMkLst>
        <pc:spChg chg="mod">
          <ac:chgData name="Martinia GLOGAR (UZagreb)" userId="S::mglogar_ttf.hr#ext#@ugentbe.onmicrosoft.com::94964672-5d70-4efa-98c1-c35e73c11818" providerId="AD" clId="Web-{19C9FB6D-8EFF-4960-A133-B93F8E5AF2B8}" dt="2021-08-20T13:02:28.552" v="575" actId="20577"/>
          <ac:spMkLst>
            <pc:docMk/>
            <pc:sldMk cId="727854775" sldId="288"/>
            <ac:spMk id="3" creationId="{00000000-0000-0000-0000-000000000000}"/>
          </ac:spMkLst>
        </pc:spChg>
        <pc:graphicFrameChg chg="mod modGraphic">
          <ac:chgData name="Martinia GLOGAR (UZagreb)" userId="S::mglogar_ttf.hr#ext#@ugentbe.onmicrosoft.com::94964672-5d70-4efa-98c1-c35e73c11818" providerId="AD" clId="Web-{19C9FB6D-8EFF-4960-A133-B93F8E5AF2B8}" dt="2021-08-20T13:02:42.724" v="579"/>
          <ac:graphicFrameMkLst>
            <pc:docMk/>
            <pc:sldMk cId="727854775" sldId="288"/>
            <ac:graphicFrameMk id="4" creationId="{00000000-0000-0000-0000-000000000000}"/>
          </ac:graphicFrameMkLst>
        </pc:graphicFrameChg>
        <pc:picChg chg="mod">
          <ac:chgData name="Martinia GLOGAR (UZagreb)" userId="S::mglogar_ttf.hr#ext#@ugentbe.onmicrosoft.com::94964672-5d70-4efa-98c1-c35e73c11818" providerId="AD" clId="Web-{19C9FB6D-8EFF-4960-A133-B93F8E5AF2B8}" dt="2021-08-20T12:59:29.533" v="488" actId="1076"/>
          <ac:picMkLst>
            <pc:docMk/>
            <pc:sldMk cId="727854775" sldId="288"/>
            <ac:picMk id="6" creationId="{00000000-0000-0000-0000-000000000000}"/>
          </ac:picMkLst>
        </pc:picChg>
        <pc:picChg chg="mod">
          <ac:chgData name="Martinia GLOGAR (UZagreb)" userId="S::mglogar_ttf.hr#ext#@ugentbe.onmicrosoft.com::94964672-5d70-4efa-98c1-c35e73c11818" providerId="AD" clId="Web-{19C9FB6D-8EFF-4960-A133-B93F8E5AF2B8}" dt="2021-08-20T12:59:34.080" v="489" actId="1076"/>
          <ac:picMkLst>
            <pc:docMk/>
            <pc:sldMk cId="727854775" sldId="288"/>
            <ac:picMk id="7" creationId="{00000000-0000-0000-0000-000000000000}"/>
          </ac:picMkLst>
        </pc:picChg>
      </pc:sldChg>
    </pc:docChg>
  </pc:docChgLst>
  <pc:docChgLst>
    <pc:chgData name="Carla Hertleer" userId="S::carla.hertleer@ugent.be::7902308e-3cb1-4418-b799-41586dbe51ba" providerId="AD" clId="Web-{A0A4F9C8-844D-4BF7-B104-8B177FC38D34}"/>
    <pc:docChg chg="modSld">
      <pc:chgData name="Carla Hertleer" userId="S::carla.hertleer@ugent.be::7902308e-3cb1-4418-b799-41586dbe51ba" providerId="AD" clId="Web-{A0A4F9C8-844D-4BF7-B104-8B177FC38D34}" dt="2021-08-20T08:54:17.916" v="16" actId="20577"/>
      <pc:docMkLst>
        <pc:docMk/>
      </pc:docMkLst>
      <pc:sldChg chg="modSp">
        <pc:chgData name="Carla Hertleer" userId="S::carla.hertleer@ugent.be::7902308e-3cb1-4418-b799-41586dbe51ba" providerId="AD" clId="Web-{A0A4F9C8-844D-4BF7-B104-8B177FC38D34}" dt="2021-08-20T08:54:17.916" v="16" actId="20577"/>
        <pc:sldMkLst>
          <pc:docMk/>
          <pc:sldMk cId="1662262598" sldId="267"/>
        </pc:sldMkLst>
        <pc:graphicFrameChg chg="modGraphic">
          <ac:chgData name="Carla Hertleer" userId="S::carla.hertleer@ugent.be::7902308e-3cb1-4418-b799-41586dbe51ba" providerId="AD" clId="Web-{A0A4F9C8-844D-4BF7-B104-8B177FC38D34}" dt="2021-08-20T08:54:17.916" v="16" actId="20577"/>
          <ac:graphicFrameMkLst>
            <pc:docMk/>
            <pc:sldMk cId="1662262598" sldId="267"/>
            <ac:graphicFrameMk id="4" creationId="{00000000-0000-0000-0000-000000000000}"/>
          </ac:graphicFrameMkLst>
        </pc:graphicFrameChg>
      </pc:sldChg>
    </pc:docChg>
  </pc:docChgLst>
  <pc:docChgLst>
    <pc:chgData name="Angel Terziev" userId="S::aterziev_tu-sofia.bg#ext#@ugentbe.onmicrosoft.com::7a8c3595-d263-417f-850a-be73e3358a6d" providerId="AD" clId="Web-{4BC86C7C-6B18-479D-93A2-156DE0F4E7B6}"/>
    <pc:docChg chg="modSld">
      <pc:chgData name="Angel Terziev" userId="S::aterziev_tu-sofia.bg#ext#@ugentbe.onmicrosoft.com::7a8c3595-d263-417f-850a-be73e3358a6d" providerId="AD" clId="Web-{4BC86C7C-6B18-479D-93A2-156DE0F4E7B6}" dt="2021-08-27T10:02:17.206" v="20" actId="20577"/>
      <pc:docMkLst>
        <pc:docMk/>
      </pc:docMkLst>
      <pc:sldChg chg="modSp">
        <pc:chgData name="Angel Terziev" userId="S::aterziev_tu-sofia.bg#ext#@ugentbe.onmicrosoft.com::7a8c3595-d263-417f-850a-be73e3358a6d" providerId="AD" clId="Web-{4BC86C7C-6B18-479D-93A2-156DE0F4E7B6}" dt="2021-08-27T10:00:53.704" v="3" actId="20577"/>
        <pc:sldMkLst>
          <pc:docMk/>
          <pc:sldMk cId="1662262598" sldId="267"/>
        </pc:sldMkLst>
        <pc:graphicFrameChg chg="modGraphic">
          <ac:chgData name="Angel Terziev" userId="S::aterziev_tu-sofia.bg#ext#@ugentbe.onmicrosoft.com::7a8c3595-d263-417f-850a-be73e3358a6d" providerId="AD" clId="Web-{4BC86C7C-6B18-479D-93A2-156DE0F4E7B6}" dt="2021-08-27T10:00:53.704" v="3" actId="20577"/>
          <ac:graphicFrameMkLst>
            <pc:docMk/>
            <pc:sldMk cId="1662262598" sldId="267"/>
            <ac:graphicFrameMk id="4" creationId="{00000000-0000-0000-0000-000000000000}"/>
          </ac:graphicFrameMkLst>
        </pc:graphicFrameChg>
      </pc:sldChg>
      <pc:sldChg chg="modSp">
        <pc:chgData name="Angel Terziev" userId="S::aterziev_tu-sofia.bg#ext#@ugentbe.onmicrosoft.com::7a8c3595-d263-417f-850a-be73e3358a6d" providerId="AD" clId="Web-{4BC86C7C-6B18-479D-93A2-156DE0F4E7B6}" dt="2021-08-27T10:01:56.580" v="11" actId="20577"/>
        <pc:sldMkLst>
          <pc:docMk/>
          <pc:sldMk cId="1358504734" sldId="302"/>
        </pc:sldMkLst>
        <pc:spChg chg="mod">
          <ac:chgData name="Angel Terziev" userId="S::aterziev_tu-sofia.bg#ext#@ugentbe.onmicrosoft.com::7a8c3595-d263-417f-850a-be73e3358a6d" providerId="AD" clId="Web-{4BC86C7C-6B18-479D-93A2-156DE0F4E7B6}" dt="2021-08-27T10:01:36.064" v="5" actId="20577"/>
          <ac:spMkLst>
            <pc:docMk/>
            <pc:sldMk cId="1358504734" sldId="302"/>
            <ac:spMk id="2" creationId="{00000000-0000-0000-0000-000000000000}"/>
          </ac:spMkLst>
        </pc:spChg>
        <pc:spChg chg="mod">
          <ac:chgData name="Angel Terziev" userId="S::aterziev_tu-sofia.bg#ext#@ugentbe.onmicrosoft.com::7a8c3595-d263-417f-850a-be73e3358a6d" providerId="AD" clId="Web-{4BC86C7C-6B18-479D-93A2-156DE0F4E7B6}" dt="2021-08-27T10:01:56.580" v="11" actId="20577"/>
          <ac:spMkLst>
            <pc:docMk/>
            <pc:sldMk cId="1358504734" sldId="302"/>
            <ac:spMk id="3" creationId="{00000000-0000-0000-0000-000000000000}"/>
          </ac:spMkLst>
        </pc:spChg>
      </pc:sldChg>
      <pc:sldChg chg="modSp">
        <pc:chgData name="Angel Terziev" userId="S::aterziev_tu-sofia.bg#ext#@ugentbe.onmicrosoft.com::7a8c3595-d263-417f-850a-be73e3358a6d" providerId="AD" clId="Web-{4BC86C7C-6B18-479D-93A2-156DE0F4E7B6}" dt="2021-08-27T10:02:17.206" v="20" actId="20577"/>
        <pc:sldMkLst>
          <pc:docMk/>
          <pc:sldMk cId="2140097297" sldId="303"/>
        </pc:sldMkLst>
        <pc:spChg chg="mod">
          <ac:chgData name="Angel Terziev" userId="S::aterziev_tu-sofia.bg#ext#@ugentbe.onmicrosoft.com::7a8c3595-d263-417f-850a-be73e3358a6d" providerId="AD" clId="Web-{4BC86C7C-6B18-479D-93A2-156DE0F4E7B6}" dt="2021-08-27T10:02:03.487" v="18" actId="20577"/>
          <ac:spMkLst>
            <pc:docMk/>
            <pc:sldMk cId="2140097297" sldId="303"/>
            <ac:spMk id="2" creationId="{00000000-0000-0000-0000-000000000000}"/>
          </ac:spMkLst>
        </pc:spChg>
        <pc:spChg chg="mod">
          <ac:chgData name="Angel Terziev" userId="S::aterziev_tu-sofia.bg#ext#@ugentbe.onmicrosoft.com::7a8c3595-d263-417f-850a-be73e3358a6d" providerId="AD" clId="Web-{4BC86C7C-6B18-479D-93A2-156DE0F4E7B6}" dt="2021-08-27T10:02:17.206" v="20" actId="20577"/>
          <ac:spMkLst>
            <pc:docMk/>
            <pc:sldMk cId="2140097297" sldId="303"/>
            <ac:spMk id="3" creationId="{00000000-0000-0000-0000-000000000000}"/>
          </ac:spMkLst>
        </pc:spChg>
      </pc:sldChg>
    </pc:docChg>
  </pc:docChgLst>
  <pc:docChgLst>
    <pc:chgData name="Martinia GLOGAR (UZagreb)" userId="S::mglogar_ttf.hr#ext#@ugentbe.onmicrosoft.com::94964672-5d70-4efa-98c1-c35e73c11818" providerId="AD" clId="Web-{07EA25CA-CF03-4261-B013-B9DF84B0BF5D}"/>
    <pc:docChg chg="modSld">
      <pc:chgData name="Martinia GLOGAR (UZagreb)" userId="S::mglogar_ttf.hr#ext#@ugentbe.onmicrosoft.com::94964672-5d70-4efa-98c1-c35e73c11818" providerId="AD" clId="Web-{07EA25CA-CF03-4261-B013-B9DF84B0BF5D}" dt="2021-08-20T12:43:21.412" v="300" actId="20577"/>
      <pc:docMkLst>
        <pc:docMk/>
      </pc:docMkLst>
      <pc:sldChg chg="modSp">
        <pc:chgData name="Martinia GLOGAR (UZagreb)" userId="S::mglogar_ttf.hr#ext#@ugentbe.onmicrosoft.com::94964672-5d70-4efa-98c1-c35e73c11818" providerId="AD" clId="Web-{07EA25CA-CF03-4261-B013-B9DF84B0BF5D}" dt="2021-08-20T12:43:21.412" v="300" actId="20577"/>
        <pc:sldMkLst>
          <pc:docMk/>
          <pc:sldMk cId="727854775" sldId="288"/>
        </pc:sldMkLst>
        <pc:spChg chg="mod">
          <ac:chgData name="Martinia GLOGAR (UZagreb)" userId="S::mglogar_ttf.hr#ext#@ugentbe.onmicrosoft.com::94964672-5d70-4efa-98c1-c35e73c11818" providerId="AD" clId="Web-{07EA25CA-CF03-4261-B013-B9DF84B0BF5D}" dt="2021-08-20T12:43:21.412" v="300" actId="20577"/>
          <ac:spMkLst>
            <pc:docMk/>
            <pc:sldMk cId="727854775" sldId="288"/>
            <ac:spMk id="3" creationId="{00000000-0000-0000-0000-000000000000}"/>
          </ac:spMkLst>
        </pc:spChg>
        <pc:graphicFrameChg chg="mod modGraphic">
          <ac:chgData name="Martinia GLOGAR (UZagreb)" userId="S::mglogar_ttf.hr#ext#@ugentbe.onmicrosoft.com::94964672-5d70-4efa-98c1-c35e73c11818" providerId="AD" clId="Web-{07EA25CA-CF03-4261-B013-B9DF84B0BF5D}" dt="2021-08-20T12:41:04.752" v="287" actId="1076"/>
          <ac:graphicFrameMkLst>
            <pc:docMk/>
            <pc:sldMk cId="727854775" sldId="288"/>
            <ac:graphicFrameMk id="4" creationId="{00000000-0000-0000-0000-000000000000}"/>
          </ac:graphicFrameMkLst>
        </pc:graphicFrameChg>
      </pc:sldChg>
    </pc:docChg>
  </pc:docChgLst>
  <pc:docChgLst>
    <pc:chgData name="Radka Atanasova" userId="S::ratanasova_tu-sofia.bg#ext#@ugentbe.onmicrosoft.com::5cbfc6ad-a933-42de-a80b-5859131be597" providerId="AD" clId="Web-{078FE798-446A-4337-96E3-1E6334FF7980}"/>
    <pc:docChg chg="modSld">
      <pc:chgData name="Radka Atanasova" userId="S::ratanasova_tu-sofia.bg#ext#@ugentbe.onmicrosoft.com::5cbfc6ad-a933-42de-a80b-5859131be597" providerId="AD" clId="Web-{078FE798-446A-4337-96E3-1E6334FF7980}" dt="2021-08-27T10:26:08.552" v="9"/>
      <pc:docMkLst>
        <pc:docMk/>
      </pc:docMkLst>
      <pc:sldChg chg="modSp">
        <pc:chgData name="Radka Atanasova" userId="S::ratanasova_tu-sofia.bg#ext#@ugentbe.onmicrosoft.com::5cbfc6ad-a933-42de-a80b-5859131be597" providerId="AD" clId="Web-{078FE798-446A-4337-96E3-1E6334FF7980}" dt="2021-08-27T10:25:43.801" v="6" actId="20577"/>
        <pc:sldMkLst>
          <pc:docMk/>
          <pc:sldMk cId="165386552" sldId="264"/>
        </pc:sldMkLst>
        <pc:spChg chg="mod">
          <ac:chgData name="Radka Atanasova" userId="S::ratanasova_tu-sofia.bg#ext#@ugentbe.onmicrosoft.com::5cbfc6ad-a933-42de-a80b-5859131be597" providerId="AD" clId="Web-{078FE798-446A-4337-96E3-1E6334FF7980}" dt="2021-08-27T10:25:43.801" v="6" actId="20577"/>
          <ac:spMkLst>
            <pc:docMk/>
            <pc:sldMk cId="165386552" sldId="264"/>
            <ac:spMk id="3" creationId="{00000000-0000-0000-0000-000000000000}"/>
          </ac:spMkLst>
        </pc:spChg>
      </pc:sldChg>
      <pc:sldChg chg="modSp">
        <pc:chgData name="Radka Atanasova" userId="S::ratanasova_tu-sofia.bg#ext#@ugentbe.onmicrosoft.com::5cbfc6ad-a933-42de-a80b-5859131be597" providerId="AD" clId="Web-{078FE798-446A-4337-96E3-1E6334FF7980}" dt="2021-08-27T10:25:30.457" v="4" actId="20577"/>
        <pc:sldMkLst>
          <pc:docMk/>
          <pc:sldMk cId="1662262598" sldId="267"/>
        </pc:sldMkLst>
        <pc:graphicFrameChg chg="mod modGraphic">
          <ac:chgData name="Radka Atanasova" userId="S::ratanasova_tu-sofia.bg#ext#@ugentbe.onmicrosoft.com::5cbfc6ad-a933-42de-a80b-5859131be597" providerId="AD" clId="Web-{078FE798-446A-4337-96E3-1E6334FF7980}" dt="2021-08-27T10:25:30.457" v="4" actId="20577"/>
          <ac:graphicFrameMkLst>
            <pc:docMk/>
            <pc:sldMk cId="1662262598" sldId="267"/>
            <ac:graphicFrameMk id="4" creationId="{00000000-0000-0000-0000-000000000000}"/>
          </ac:graphicFrameMkLst>
        </pc:graphicFrameChg>
      </pc:sldChg>
      <pc:sldChg chg="modSp">
        <pc:chgData name="Radka Atanasova" userId="S::ratanasova_tu-sofia.bg#ext#@ugentbe.onmicrosoft.com::5cbfc6ad-a933-42de-a80b-5859131be597" providerId="AD" clId="Web-{078FE798-446A-4337-96E3-1E6334FF7980}" dt="2021-08-27T10:26:08.552" v="9"/>
        <pc:sldMkLst>
          <pc:docMk/>
          <pc:sldMk cId="2452710429" sldId="301"/>
        </pc:sldMkLst>
        <pc:spChg chg="mod">
          <ac:chgData name="Radka Atanasova" userId="S::ratanasova_tu-sofia.bg#ext#@ugentbe.onmicrosoft.com::5cbfc6ad-a933-42de-a80b-5859131be597" providerId="AD" clId="Web-{078FE798-446A-4337-96E3-1E6334FF7980}" dt="2021-08-27T10:26:01.521" v="7"/>
          <ac:spMkLst>
            <pc:docMk/>
            <pc:sldMk cId="2452710429" sldId="301"/>
            <ac:spMk id="3" creationId="{00000000-0000-0000-0000-000000000000}"/>
          </ac:spMkLst>
        </pc:spChg>
        <pc:spChg chg="mod">
          <ac:chgData name="Radka Atanasova" userId="S::ratanasova_tu-sofia.bg#ext#@ugentbe.onmicrosoft.com::5cbfc6ad-a933-42de-a80b-5859131be597" providerId="AD" clId="Web-{078FE798-446A-4337-96E3-1E6334FF7980}" dt="2021-08-27T10:26:05.505" v="8"/>
          <ac:spMkLst>
            <pc:docMk/>
            <pc:sldMk cId="2452710429" sldId="301"/>
            <ac:spMk id="8" creationId="{2A28CCEB-2B13-4490-B4AF-C8CEEFACEFE4}"/>
          </ac:spMkLst>
        </pc:spChg>
        <pc:spChg chg="mod">
          <ac:chgData name="Radka Atanasova" userId="S::ratanasova_tu-sofia.bg#ext#@ugentbe.onmicrosoft.com::5cbfc6ad-a933-42de-a80b-5859131be597" providerId="AD" clId="Web-{078FE798-446A-4337-96E3-1E6334FF7980}" dt="2021-08-27T10:26:08.552" v="9"/>
          <ac:spMkLst>
            <pc:docMk/>
            <pc:sldMk cId="2452710429" sldId="301"/>
            <ac:spMk id="10" creationId="{9CF1A3A4-4C06-44F5-AC3F-D99432EC1444}"/>
          </ac:spMkLst>
        </pc:spChg>
      </pc:sldChg>
    </pc:docChg>
  </pc:docChgLst>
  <pc:docChgLst>
    <pc:chgData name="Carla Hertleer" userId="S::carla.hertleer@ugent.be::7902308e-3cb1-4418-b799-41586dbe51ba" providerId="AD" clId="Web-{5594F02E-B370-4140-B171-08AA874D9417}"/>
    <pc:docChg chg="modSld">
      <pc:chgData name="Carla Hertleer" userId="S::carla.hertleer@ugent.be::7902308e-3cb1-4418-b799-41586dbe51ba" providerId="AD" clId="Web-{5594F02E-B370-4140-B171-08AA874D9417}" dt="2021-08-05T14:42:02.670" v="40" actId="20577"/>
      <pc:docMkLst>
        <pc:docMk/>
      </pc:docMkLst>
      <pc:sldChg chg="modSp">
        <pc:chgData name="Carla Hertleer" userId="S::carla.hertleer@ugent.be::7902308e-3cb1-4418-b799-41586dbe51ba" providerId="AD" clId="Web-{5594F02E-B370-4140-B171-08AA874D9417}" dt="2021-08-05T14:33:17.049" v="0" actId="20577"/>
        <pc:sldMkLst>
          <pc:docMk/>
          <pc:sldMk cId="419550766" sldId="256"/>
        </pc:sldMkLst>
        <pc:spChg chg="mod">
          <ac:chgData name="Carla Hertleer" userId="S::carla.hertleer@ugent.be::7902308e-3cb1-4418-b799-41586dbe51ba" providerId="AD" clId="Web-{5594F02E-B370-4140-B171-08AA874D9417}" dt="2021-08-05T14:33:17.049" v="0" actId="20577"/>
          <ac:spMkLst>
            <pc:docMk/>
            <pc:sldMk cId="419550766" sldId="256"/>
            <ac:spMk id="6" creationId="{00000000-0000-0000-0000-000000000000}"/>
          </ac:spMkLst>
        </pc:spChg>
      </pc:sldChg>
      <pc:sldChg chg="modSp">
        <pc:chgData name="Carla Hertleer" userId="S::carla.hertleer@ugent.be::7902308e-3cb1-4418-b799-41586dbe51ba" providerId="AD" clId="Web-{5594F02E-B370-4140-B171-08AA874D9417}" dt="2021-08-05T14:42:02.670" v="40" actId="20577"/>
        <pc:sldMkLst>
          <pc:docMk/>
          <pc:sldMk cId="1556809089" sldId="261"/>
        </pc:sldMkLst>
        <pc:spChg chg="mod">
          <ac:chgData name="Carla Hertleer" userId="S::carla.hertleer@ugent.be::7902308e-3cb1-4418-b799-41586dbe51ba" providerId="AD" clId="Web-{5594F02E-B370-4140-B171-08AA874D9417}" dt="2021-08-05T14:42:02.670" v="40" actId="20577"/>
          <ac:spMkLst>
            <pc:docMk/>
            <pc:sldMk cId="1556809089" sldId="261"/>
            <ac:spMk id="3" creationId="{00000000-0000-0000-0000-000000000000}"/>
          </ac:spMkLst>
        </pc:spChg>
      </pc:sldChg>
      <pc:sldChg chg="modSp">
        <pc:chgData name="Carla Hertleer" userId="S::carla.hertleer@ugent.be::7902308e-3cb1-4418-b799-41586dbe51ba" providerId="AD" clId="Web-{5594F02E-B370-4140-B171-08AA874D9417}" dt="2021-08-05T14:40:35.621" v="27" actId="20577"/>
        <pc:sldMkLst>
          <pc:docMk/>
          <pc:sldMk cId="165386552" sldId="265"/>
        </pc:sldMkLst>
        <pc:spChg chg="mod">
          <ac:chgData name="Carla Hertleer" userId="S::carla.hertleer@ugent.be::7902308e-3cb1-4418-b799-41586dbe51ba" providerId="AD" clId="Web-{5594F02E-B370-4140-B171-08AA874D9417}" dt="2021-08-05T14:40:35.621" v="27" actId="20577"/>
          <ac:spMkLst>
            <pc:docMk/>
            <pc:sldMk cId="165386552" sldId="265"/>
            <ac:spMk id="3" creationId="{00000000-0000-0000-0000-000000000000}"/>
          </ac:spMkLst>
        </pc:spChg>
      </pc:sldChg>
      <pc:sldChg chg="modSp">
        <pc:chgData name="Carla Hertleer" userId="S::carla.hertleer@ugent.be::7902308e-3cb1-4418-b799-41586dbe51ba" providerId="AD" clId="Web-{5594F02E-B370-4140-B171-08AA874D9417}" dt="2021-08-05T14:40:49.387" v="30" actId="20577"/>
        <pc:sldMkLst>
          <pc:docMk/>
          <pc:sldMk cId="1280117086" sldId="266"/>
        </pc:sldMkLst>
        <pc:spChg chg="mod">
          <ac:chgData name="Carla Hertleer" userId="S::carla.hertleer@ugent.be::7902308e-3cb1-4418-b799-41586dbe51ba" providerId="AD" clId="Web-{5594F02E-B370-4140-B171-08AA874D9417}" dt="2021-08-05T14:40:49.387" v="30" actId="20577"/>
          <ac:spMkLst>
            <pc:docMk/>
            <pc:sldMk cId="1280117086" sldId="266"/>
            <ac:spMk id="3" creationId="{00000000-0000-0000-0000-000000000000}"/>
          </ac:spMkLst>
        </pc:spChg>
      </pc:sldChg>
      <pc:sldChg chg="modSp">
        <pc:chgData name="Carla Hertleer" userId="S::carla.hertleer@ugent.be::7902308e-3cb1-4418-b799-41586dbe51ba" providerId="AD" clId="Web-{5594F02E-B370-4140-B171-08AA874D9417}" dt="2021-08-05T14:35:38.146" v="16"/>
        <pc:sldMkLst>
          <pc:docMk/>
          <pc:sldMk cId="577381417" sldId="282"/>
        </pc:sldMkLst>
        <pc:graphicFrameChg chg="mod modGraphic">
          <ac:chgData name="Carla Hertleer" userId="S::carla.hertleer@ugent.be::7902308e-3cb1-4418-b799-41586dbe51ba" providerId="AD" clId="Web-{5594F02E-B370-4140-B171-08AA874D9417}" dt="2021-08-05T14:35:38.146" v="16"/>
          <ac:graphicFrameMkLst>
            <pc:docMk/>
            <pc:sldMk cId="577381417" sldId="282"/>
            <ac:graphicFrameMk id="8" creationId="{00000000-0000-0000-0000-000000000000}"/>
          </ac:graphicFrameMkLst>
        </pc:graphicFrameChg>
      </pc:sldChg>
      <pc:sldChg chg="modSp">
        <pc:chgData name="Carla Hertleer" userId="S::carla.hertleer@ugent.be::7902308e-3cb1-4418-b799-41586dbe51ba" providerId="AD" clId="Web-{5594F02E-B370-4140-B171-08AA874D9417}" dt="2021-08-05T14:39:45.698" v="22" actId="20577"/>
        <pc:sldMkLst>
          <pc:docMk/>
          <pc:sldMk cId="104782679" sldId="283"/>
        </pc:sldMkLst>
        <pc:spChg chg="mod">
          <ac:chgData name="Carla Hertleer" userId="S::carla.hertleer@ugent.be::7902308e-3cb1-4418-b799-41586dbe51ba" providerId="AD" clId="Web-{5594F02E-B370-4140-B171-08AA874D9417}" dt="2021-08-05T14:39:45.698" v="22" actId="20577"/>
          <ac:spMkLst>
            <pc:docMk/>
            <pc:sldMk cId="104782679" sldId="283"/>
            <ac:spMk id="3" creationId="{00000000-0000-0000-0000-000000000000}"/>
          </ac:spMkLst>
        </pc:spChg>
      </pc:sldChg>
      <pc:sldChg chg="modSp">
        <pc:chgData name="Carla Hertleer" userId="S::carla.hertleer@ugent.be::7902308e-3cb1-4418-b799-41586dbe51ba" providerId="AD" clId="Web-{5594F02E-B370-4140-B171-08AA874D9417}" dt="2021-08-05T14:40:23.637" v="25" actId="20577"/>
        <pc:sldMkLst>
          <pc:docMk/>
          <pc:sldMk cId="2016336324" sldId="291"/>
        </pc:sldMkLst>
        <pc:spChg chg="mod">
          <ac:chgData name="Carla Hertleer" userId="S::carla.hertleer@ugent.be::7902308e-3cb1-4418-b799-41586dbe51ba" providerId="AD" clId="Web-{5594F02E-B370-4140-B171-08AA874D9417}" dt="2021-08-05T14:40:23.637" v="25" actId="20577"/>
          <ac:spMkLst>
            <pc:docMk/>
            <pc:sldMk cId="2016336324" sldId="291"/>
            <ac:spMk id="3" creationId="{00000000-0000-0000-0000-000000000000}"/>
          </ac:spMkLst>
        </pc:spChg>
      </pc:sldChg>
    </pc:docChg>
  </pc:docChgLst>
  <pc:docChgLst>
    <pc:chgData name="Martinia GLOGAR (UZagreb)" userId="S::mglogar_ttf.hr#ext#@ugentbe.onmicrosoft.com::94964672-5d70-4efa-98c1-c35e73c11818" providerId="AD" clId="Web-{EEE55D90-F14D-4DA8-8324-CABD194DE141}"/>
    <pc:docChg chg="modSld">
      <pc:chgData name="Martinia GLOGAR (UZagreb)" userId="S::mglogar_ttf.hr#ext#@ugentbe.onmicrosoft.com::94964672-5d70-4efa-98c1-c35e73c11818" providerId="AD" clId="Web-{EEE55D90-F14D-4DA8-8324-CABD194DE141}" dt="2021-08-21T04:24:28.461" v="268"/>
      <pc:docMkLst>
        <pc:docMk/>
      </pc:docMkLst>
      <pc:sldChg chg="modSp">
        <pc:chgData name="Martinia GLOGAR (UZagreb)" userId="S::mglogar_ttf.hr#ext#@ugentbe.onmicrosoft.com::94964672-5d70-4efa-98c1-c35e73c11818" providerId="AD" clId="Web-{EEE55D90-F14D-4DA8-8324-CABD194DE141}" dt="2021-08-21T04:24:28.461" v="268"/>
        <pc:sldMkLst>
          <pc:docMk/>
          <pc:sldMk cId="414339646" sldId="289"/>
        </pc:sldMkLst>
        <pc:spChg chg="mod">
          <ac:chgData name="Martinia GLOGAR (UZagreb)" userId="S::mglogar_ttf.hr#ext#@ugentbe.onmicrosoft.com::94964672-5d70-4efa-98c1-c35e73c11818" providerId="AD" clId="Web-{EEE55D90-F14D-4DA8-8324-CABD194DE141}" dt="2021-08-21T04:23:22.123" v="176" actId="20577"/>
          <ac:spMkLst>
            <pc:docMk/>
            <pc:sldMk cId="414339646" sldId="289"/>
            <ac:spMk id="3" creationId="{00000000-0000-0000-0000-000000000000}"/>
          </ac:spMkLst>
        </pc:spChg>
        <pc:graphicFrameChg chg="mod modGraphic">
          <ac:chgData name="Martinia GLOGAR (UZagreb)" userId="S::mglogar_ttf.hr#ext#@ugentbe.onmicrosoft.com::94964672-5d70-4efa-98c1-c35e73c11818" providerId="AD" clId="Web-{EEE55D90-F14D-4DA8-8324-CABD194DE141}" dt="2021-08-21T04:24:28.461" v="268"/>
          <ac:graphicFrameMkLst>
            <pc:docMk/>
            <pc:sldMk cId="414339646" sldId="289"/>
            <ac:graphicFrameMk id="4" creationId="{00000000-0000-0000-0000-000000000000}"/>
          </ac:graphicFrameMkLst>
        </pc:graphicFrameChg>
        <pc:picChg chg="mod">
          <ac:chgData name="Martinia GLOGAR (UZagreb)" userId="S::mglogar_ttf.hr#ext#@ugentbe.onmicrosoft.com::94964672-5d70-4efa-98c1-c35e73c11818" providerId="AD" clId="Web-{EEE55D90-F14D-4DA8-8324-CABD194DE141}" dt="2021-08-21T04:23:37.045" v="178" actId="1076"/>
          <ac:picMkLst>
            <pc:docMk/>
            <pc:sldMk cId="414339646" sldId="289"/>
            <ac:picMk id="6" creationId="{00000000-0000-0000-0000-000000000000}"/>
          </ac:picMkLst>
        </pc:picChg>
        <pc:picChg chg="mod">
          <ac:chgData name="Martinia GLOGAR (UZagreb)" userId="S::mglogar_ttf.hr#ext#@ugentbe.onmicrosoft.com::94964672-5d70-4efa-98c1-c35e73c11818" providerId="AD" clId="Web-{EEE55D90-F14D-4DA8-8324-CABD194DE141}" dt="2021-08-21T04:23:46.389" v="180" actId="1076"/>
          <ac:picMkLst>
            <pc:docMk/>
            <pc:sldMk cId="414339646" sldId="289"/>
            <ac:picMk id="7" creationId="{00000000-0000-0000-0000-000000000000}"/>
          </ac:picMkLst>
        </pc:picChg>
      </pc:sldChg>
    </pc:docChg>
  </pc:docChgLst>
  <pc:docChgLst>
    <pc:chgData name="Martinia GLOGAR (UZagreb)" userId="S::mglogar_ttf.hr#ext#@ugentbe.onmicrosoft.com::94964672-5d70-4efa-98c1-c35e73c11818" providerId="AD" clId="Web-{93320AC7-E888-4576-8B8E-E30D45D0289E}"/>
    <pc:docChg chg="modSld">
      <pc:chgData name="Martinia GLOGAR (UZagreb)" userId="S::mglogar_ttf.hr#ext#@ugentbe.onmicrosoft.com::94964672-5d70-4efa-98c1-c35e73c11818" providerId="AD" clId="Web-{93320AC7-E888-4576-8B8E-E30D45D0289E}" dt="2021-08-21T05:04:17.690" v="221" actId="20577"/>
      <pc:docMkLst>
        <pc:docMk/>
      </pc:docMkLst>
      <pc:sldChg chg="modSp">
        <pc:chgData name="Martinia GLOGAR (UZagreb)" userId="S::mglogar_ttf.hr#ext#@ugentbe.onmicrosoft.com::94964672-5d70-4efa-98c1-c35e73c11818" providerId="AD" clId="Web-{93320AC7-E888-4576-8B8E-E30D45D0289E}" dt="2021-08-21T05:04:17.690" v="221" actId="20577"/>
        <pc:sldMkLst>
          <pc:docMk/>
          <pc:sldMk cId="727854775" sldId="288"/>
        </pc:sldMkLst>
        <pc:spChg chg="mod">
          <ac:chgData name="Martinia GLOGAR (UZagreb)" userId="S::mglogar_ttf.hr#ext#@ugentbe.onmicrosoft.com::94964672-5d70-4efa-98c1-c35e73c11818" providerId="AD" clId="Web-{93320AC7-E888-4576-8B8E-E30D45D0289E}" dt="2021-08-21T05:04:17.690" v="221" actId="20577"/>
          <ac:spMkLst>
            <pc:docMk/>
            <pc:sldMk cId="727854775" sldId="288"/>
            <ac:spMk id="3" creationId="{00000000-0000-0000-0000-000000000000}"/>
          </ac:spMkLst>
        </pc:spChg>
        <pc:graphicFrameChg chg="mod modGraphic">
          <ac:chgData name="Martinia GLOGAR (UZagreb)" userId="S::mglogar_ttf.hr#ext#@ugentbe.onmicrosoft.com::94964672-5d70-4efa-98c1-c35e73c11818" providerId="AD" clId="Web-{93320AC7-E888-4576-8B8E-E30D45D0289E}" dt="2021-08-21T05:01:01.346" v="165"/>
          <ac:graphicFrameMkLst>
            <pc:docMk/>
            <pc:sldMk cId="727854775" sldId="288"/>
            <ac:graphicFrameMk id="4" creationId="{00000000-0000-0000-0000-000000000000}"/>
          </ac:graphicFrameMkLst>
        </pc:graphicFrameChg>
      </pc:sldChg>
    </pc:docChg>
  </pc:docChgLst>
  <pc:docChgLst>
    <pc:chgData name="Sanja Ercegovic" userId="S::sanja.ercegovic_ttf.unizg.hr#ext#@ugentbe.onmicrosoft.com::9931b247-9ce3-44be-9891-e2ab4a536403" providerId="AD" clId="Web-{0ADEF191-C909-433B-9D87-93C8FAE33BA9}"/>
    <pc:docChg chg="modSld">
      <pc:chgData name="Sanja Ercegovic" userId="S::sanja.ercegovic_ttf.unizg.hr#ext#@ugentbe.onmicrosoft.com::9931b247-9ce3-44be-9891-e2ab4a536403" providerId="AD" clId="Web-{0ADEF191-C909-433B-9D87-93C8FAE33BA9}" dt="2021-08-20T20:33:28.285" v="232" actId="20577"/>
      <pc:docMkLst>
        <pc:docMk/>
      </pc:docMkLst>
      <pc:sldChg chg="modSp">
        <pc:chgData name="Sanja Ercegovic" userId="S::sanja.ercegovic_ttf.unizg.hr#ext#@ugentbe.onmicrosoft.com::9931b247-9ce3-44be-9891-e2ab4a536403" providerId="AD" clId="Web-{0ADEF191-C909-433B-9D87-93C8FAE33BA9}" dt="2021-08-20T20:16:54.576" v="1" actId="20577"/>
        <pc:sldMkLst>
          <pc:docMk/>
          <pc:sldMk cId="104782679" sldId="283"/>
        </pc:sldMkLst>
        <pc:spChg chg="mod">
          <ac:chgData name="Sanja Ercegovic" userId="S::sanja.ercegovic_ttf.unizg.hr#ext#@ugentbe.onmicrosoft.com::9931b247-9ce3-44be-9891-e2ab4a536403" providerId="AD" clId="Web-{0ADEF191-C909-433B-9D87-93C8FAE33BA9}" dt="2021-08-20T20:16:54.576" v="1" actId="20577"/>
          <ac:spMkLst>
            <pc:docMk/>
            <pc:sldMk cId="104782679" sldId="283"/>
            <ac:spMk id="3" creationId="{00000000-0000-0000-0000-000000000000}"/>
          </ac:spMkLst>
        </pc:spChg>
      </pc:sldChg>
      <pc:sldChg chg="modSp">
        <pc:chgData name="Sanja Ercegovic" userId="S::sanja.ercegovic_ttf.unizg.hr#ext#@ugentbe.onmicrosoft.com::9931b247-9ce3-44be-9891-e2ab4a536403" providerId="AD" clId="Web-{0ADEF191-C909-433B-9D87-93C8FAE33BA9}" dt="2021-08-20T20:19:10.876" v="12" actId="1076"/>
        <pc:sldMkLst>
          <pc:docMk/>
          <pc:sldMk cId="727854775" sldId="288"/>
        </pc:sldMkLst>
        <pc:spChg chg="mod">
          <ac:chgData name="Sanja Ercegovic" userId="S::sanja.ercegovic_ttf.unizg.hr#ext#@ugentbe.onmicrosoft.com::9931b247-9ce3-44be-9891-e2ab4a536403" providerId="AD" clId="Web-{0ADEF191-C909-433B-9D87-93C8FAE33BA9}" dt="2021-08-20T20:18:58.140" v="10" actId="1076"/>
          <ac:spMkLst>
            <pc:docMk/>
            <pc:sldMk cId="727854775" sldId="288"/>
            <ac:spMk id="2" creationId="{00000000-0000-0000-0000-000000000000}"/>
          </ac:spMkLst>
        </pc:spChg>
        <pc:spChg chg="mod">
          <ac:chgData name="Sanja Ercegovic" userId="S::sanja.ercegovic_ttf.unizg.hr#ext#@ugentbe.onmicrosoft.com::9931b247-9ce3-44be-9891-e2ab4a536403" providerId="AD" clId="Web-{0ADEF191-C909-433B-9D87-93C8FAE33BA9}" dt="2021-08-20T20:19:04.689" v="11" actId="1076"/>
          <ac:spMkLst>
            <pc:docMk/>
            <pc:sldMk cId="727854775" sldId="288"/>
            <ac:spMk id="3" creationId="{00000000-0000-0000-0000-000000000000}"/>
          </ac:spMkLst>
        </pc:spChg>
        <pc:graphicFrameChg chg="mod modGraphic">
          <ac:chgData name="Sanja Ercegovic" userId="S::sanja.ercegovic_ttf.unizg.hr#ext#@ugentbe.onmicrosoft.com::9931b247-9ce3-44be-9891-e2ab4a536403" providerId="AD" clId="Web-{0ADEF191-C909-433B-9D87-93C8FAE33BA9}" dt="2021-08-20T20:19:10.876" v="12" actId="1076"/>
          <ac:graphicFrameMkLst>
            <pc:docMk/>
            <pc:sldMk cId="727854775" sldId="288"/>
            <ac:graphicFrameMk id="4" creationId="{00000000-0000-0000-0000-000000000000}"/>
          </ac:graphicFrameMkLst>
        </pc:graphicFrameChg>
      </pc:sldChg>
      <pc:sldChg chg="modSp">
        <pc:chgData name="Sanja Ercegovic" userId="S::sanja.ercegovic_ttf.unizg.hr#ext#@ugentbe.onmicrosoft.com::9931b247-9ce3-44be-9891-e2ab4a536403" providerId="AD" clId="Web-{0ADEF191-C909-433B-9D87-93C8FAE33BA9}" dt="2021-08-20T20:33:28.285" v="232" actId="20577"/>
        <pc:sldMkLst>
          <pc:docMk/>
          <pc:sldMk cId="1180592344" sldId="290"/>
        </pc:sldMkLst>
        <pc:spChg chg="mod">
          <ac:chgData name="Sanja Ercegovic" userId="S::sanja.ercegovic_ttf.unizg.hr#ext#@ugentbe.onmicrosoft.com::9931b247-9ce3-44be-9891-e2ab4a536403" providerId="AD" clId="Web-{0ADEF191-C909-433B-9D87-93C8FAE33BA9}" dt="2021-08-20T20:33:28.285" v="232" actId="20577"/>
          <ac:spMkLst>
            <pc:docMk/>
            <pc:sldMk cId="1180592344" sldId="290"/>
            <ac:spMk id="3" creationId="{00000000-0000-0000-0000-000000000000}"/>
          </ac:spMkLst>
        </pc:spChg>
        <pc:graphicFrameChg chg="mod modGraphic">
          <ac:chgData name="Sanja Ercegovic" userId="S::sanja.ercegovic_ttf.unizg.hr#ext#@ugentbe.onmicrosoft.com::9931b247-9ce3-44be-9891-e2ab4a536403" providerId="AD" clId="Web-{0ADEF191-C909-433B-9D87-93C8FAE33BA9}" dt="2021-08-20T20:29:12.203" v="152" actId="1076"/>
          <ac:graphicFrameMkLst>
            <pc:docMk/>
            <pc:sldMk cId="1180592344" sldId="290"/>
            <ac:graphicFrameMk id="8" creationId="{00000000-0000-0000-0000-000000000000}"/>
          </ac:graphicFrameMkLst>
        </pc:graphicFrameChg>
      </pc:sldChg>
    </pc:docChg>
  </pc:docChgLst>
  <pc:docChgLst>
    <pc:chgData name="Sanja Ercegovic" userId="S::sanja.ercegovic_ttf.unizg.hr#ext#@ugentbe.onmicrosoft.com::9931b247-9ce3-44be-9891-e2ab4a536403" providerId="AD" clId="Web-{BC841791-F193-20DD-C643-E3CD32A85088}"/>
    <pc:docChg chg="modSld">
      <pc:chgData name="Sanja Ercegovic" userId="S::sanja.ercegovic_ttf.unizg.hr#ext#@ugentbe.onmicrosoft.com::9931b247-9ce3-44be-9891-e2ab4a536403" providerId="AD" clId="Web-{BC841791-F193-20DD-C643-E3CD32A85088}" dt="2021-08-11T09:12:04.235" v="15" actId="20577"/>
      <pc:docMkLst>
        <pc:docMk/>
      </pc:docMkLst>
      <pc:sldChg chg="modSp">
        <pc:chgData name="Sanja Ercegovic" userId="S::sanja.ercegovic_ttf.unizg.hr#ext#@ugentbe.onmicrosoft.com::9931b247-9ce3-44be-9891-e2ab4a536403" providerId="AD" clId="Web-{BC841791-F193-20DD-C643-E3CD32A85088}" dt="2021-08-11T09:11:43.812" v="8" actId="20577"/>
        <pc:sldMkLst>
          <pc:docMk/>
          <pc:sldMk cId="727854775" sldId="288"/>
        </pc:sldMkLst>
        <pc:spChg chg="mod">
          <ac:chgData name="Sanja Ercegovic" userId="S::sanja.ercegovic_ttf.unizg.hr#ext#@ugentbe.onmicrosoft.com::9931b247-9ce3-44be-9891-e2ab4a536403" providerId="AD" clId="Web-{BC841791-F193-20DD-C643-E3CD32A85088}" dt="2021-08-11T09:11:29.952" v="6" actId="20577"/>
          <ac:spMkLst>
            <pc:docMk/>
            <pc:sldMk cId="727854775" sldId="288"/>
            <ac:spMk id="2" creationId="{00000000-0000-0000-0000-000000000000}"/>
          </ac:spMkLst>
        </pc:spChg>
        <pc:spChg chg="mod">
          <ac:chgData name="Sanja Ercegovic" userId="S::sanja.ercegovic_ttf.unizg.hr#ext#@ugentbe.onmicrosoft.com::9931b247-9ce3-44be-9891-e2ab4a536403" providerId="AD" clId="Web-{BC841791-F193-20DD-C643-E3CD32A85088}" dt="2021-08-11T09:11:43.812" v="8" actId="20577"/>
          <ac:spMkLst>
            <pc:docMk/>
            <pc:sldMk cId="727854775" sldId="288"/>
            <ac:spMk id="3" creationId="{00000000-0000-0000-0000-000000000000}"/>
          </ac:spMkLst>
        </pc:spChg>
      </pc:sldChg>
      <pc:sldChg chg="modSp">
        <pc:chgData name="Sanja Ercegovic" userId="S::sanja.ercegovic_ttf.unizg.hr#ext#@ugentbe.onmicrosoft.com::9931b247-9ce3-44be-9891-e2ab4a536403" providerId="AD" clId="Web-{BC841791-F193-20DD-C643-E3CD32A85088}" dt="2021-08-11T09:12:04.235" v="15" actId="20577"/>
        <pc:sldMkLst>
          <pc:docMk/>
          <pc:sldMk cId="414339646" sldId="289"/>
        </pc:sldMkLst>
        <pc:spChg chg="mod">
          <ac:chgData name="Sanja Ercegovic" userId="S::sanja.ercegovic_ttf.unizg.hr#ext#@ugentbe.onmicrosoft.com::9931b247-9ce3-44be-9891-e2ab4a536403" providerId="AD" clId="Web-{BC841791-F193-20DD-C643-E3CD32A85088}" dt="2021-08-11T09:12:04.235" v="15" actId="20577"/>
          <ac:spMkLst>
            <pc:docMk/>
            <pc:sldMk cId="414339646" sldId="289"/>
            <ac:spMk id="2" creationId="{00000000-0000-0000-0000-000000000000}"/>
          </ac:spMkLst>
        </pc:spChg>
      </pc:sldChg>
    </pc:docChg>
  </pc:docChgLst>
  <pc:docChgLst>
    <pc:chgData name="Martinia GLOGAR (UZagreb)" userId="S::mglogar_ttf.hr#ext#@ugentbe.onmicrosoft.com::94964672-5d70-4efa-98c1-c35e73c11818" providerId="AD" clId="Web-{9BDDDD5C-6168-4C1E-9906-7E35593CDAFE}"/>
    <pc:docChg chg="modSld">
      <pc:chgData name="Martinia GLOGAR (UZagreb)" userId="S::mglogar_ttf.hr#ext#@ugentbe.onmicrosoft.com::94964672-5d70-4efa-98c1-c35e73c11818" providerId="AD" clId="Web-{9BDDDD5C-6168-4C1E-9906-7E35593CDAFE}" dt="2021-08-21T04:55:35.139" v="34" actId="20577"/>
      <pc:docMkLst>
        <pc:docMk/>
      </pc:docMkLst>
      <pc:sldChg chg="modSp">
        <pc:chgData name="Martinia GLOGAR (UZagreb)" userId="S::mglogar_ttf.hr#ext#@ugentbe.onmicrosoft.com::94964672-5d70-4efa-98c1-c35e73c11818" providerId="AD" clId="Web-{9BDDDD5C-6168-4C1E-9906-7E35593CDAFE}" dt="2021-08-21T04:55:35.139" v="34" actId="20577"/>
        <pc:sldMkLst>
          <pc:docMk/>
          <pc:sldMk cId="727854775" sldId="288"/>
        </pc:sldMkLst>
        <pc:spChg chg="mod">
          <ac:chgData name="Martinia GLOGAR (UZagreb)" userId="S::mglogar_ttf.hr#ext#@ugentbe.onmicrosoft.com::94964672-5d70-4efa-98c1-c35e73c11818" providerId="AD" clId="Web-{9BDDDD5C-6168-4C1E-9906-7E35593CDAFE}" dt="2021-08-21T04:55:35.139" v="34" actId="20577"/>
          <ac:spMkLst>
            <pc:docMk/>
            <pc:sldMk cId="727854775" sldId="288"/>
            <ac:spMk id="3" creationId="{00000000-0000-0000-0000-000000000000}"/>
          </ac:spMkLst>
        </pc:spChg>
      </pc:sldChg>
    </pc:docChg>
  </pc:docChgLst>
  <pc:docChgLst>
    <pc:chgData name="Martinia GLOGAR (UZagreb)" userId="S::mglogar_ttf.hr#ext#@ugentbe.onmicrosoft.com::94964672-5d70-4efa-98c1-c35e73c11818" providerId="AD" clId="Web-{3AA97BF3-146D-4740-A0CD-46A560E6CEB3}"/>
    <pc:docChg chg="modSld">
      <pc:chgData name="Martinia GLOGAR (UZagreb)" userId="S::mglogar_ttf.hr#ext#@ugentbe.onmicrosoft.com::94964672-5d70-4efa-98c1-c35e73c11818" providerId="AD" clId="Web-{3AA97BF3-146D-4740-A0CD-46A560E6CEB3}" dt="2021-08-21T03:56:56.399" v="9" actId="1076"/>
      <pc:docMkLst>
        <pc:docMk/>
      </pc:docMkLst>
      <pc:sldChg chg="modSp">
        <pc:chgData name="Martinia GLOGAR (UZagreb)" userId="S::mglogar_ttf.hr#ext#@ugentbe.onmicrosoft.com::94964672-5d70-4efa-98c1-c35e73c11818" providerId="AD" clId="Web-{3AA97BF3-146D-4740-A0CD-46A560E6CEB3}" dt="2021-08-21T03:56:56.399" v="9" actId="1076"/>
        <pc:sldMkLst>
          <pc:docMk/>
          <pc:sldMk cId="727854775" sldId="288"/>
        </pc:sldMkLst>
        <pc:spChg chg="mod">
          <ac:chgData name="Martinia GLOGAR (UZagreb)" userId="S::mglogar_ttf.hr#ext#@ugentbe.onmicrosoft.com::94964672-5d70-4efa-98c1-c35e73c11818" providerId="AD" clId="Web-{3AA97BF3-146D-4740-A0CD-46A560E6CEB3}" dt="2021-08-21T03:56:46.790" v="8" actId="20577"/>
          <ac:spMkLst>
            <pc:docMk/>
            <pc:sldMk cId="727854775" sldId="288"/>
            <ac:spMk id="3" creationId="{00000000-0000-0000-0000-000000000000}"/>
          </ac:spMkLst>
        </pc:spChg>
        <pc:graphicFrameChg chg="mod">
          <ac:chgData name="Martinia GLOGAR (UZagreb)" userId="S::mglogar_ttf.hr#ext#@ugentbe.onmicrosoft.com::94964672-5d70-4efa-98c1-c35e73c11818" providerId="AD" clId="Web-{3AA97BF3-146D-4740-A0CD-46A560E6CEB3}" dt="2021-08-21T03:56:56.399" v="9" actId="1076"/>
          <ac:graphicFrameMkLst>
            <pc:docMk/>
            <pc:sldMk cId="727854775" sldId="288"/>
            <ac:graphicFrameMk id="4" creationId="{00000000-0000-0000-0000-000000000000}"/>
          </ac:graphicFrameMkLst>
        </pc:graphicFrameChg>
      </pc:sldChg>
    </pc:docChg>
  </pc:docChgLst>
  <pc:docChgLst>
    <pc:chgData name="Angel Terziev" userId="S::aterziev_tu-sofia.bg#ext#@ugentbe.onmicrosoft.com::7a8c3595-d263-417f-850a-be73e3358a6d" providerId="AD" clId="Web-{8D8EC0AC-20E0-43EF-A309-A043328EB170}"/>
    <pc:docChg chg="modSld">
      <pc:chgData name="Angel Terziev" userId="S::aterziev_tu-sofia.bg#ext#@ugentbe.onmicrosoft.com::7a8c3595-d263-417f-850a-be73e3358a6d" providerId="AD" clId="Web-{8D8EC0AC-20E0-43EF-A309-A043328EB170}" dt="2021-08-21T17:01:49.346" v="6" actId="14100"/>
      <pc:docMkLst>
        <pc:docMk/>
      </pc:docMkLst>
      <pc:sldChg chg="modSp">
        <pc:chgData name="Angel Terziev" userId="S::aterziev_tu-sofia.bg#ext#@ugentbe.onmicrosoft.com::7a8c3595-d263-417f-850a-be73e3358a6d" providerId="AD" clId="Web-{8D8EC0AC-20E0-43EF-A309-A043328EB170}" dt="2021-08-21T17:01:49.346" v="6" actId="14100"/>
        <pc:sldMkLst>
          <pc:docMk/>
          <pc:sldMk cId="1662262598" sldId="267"/>
        </pc:sldMkLst>
        <pc:graphicFrameChg chg="mod modGraphic">
          <ac:chgData name="Angel Terziev" userId="S::aterziev_tu-sofia.bg#ext#@ugentbe.onmicrosoft.com::7a8c3595-d263-417f-850a-be73e3358a6d" providerId="AD" clId="Web-{8D8EC0AC-20E0-43EF-A309-A043328EB170}" dt="2021-08-21T17:01:49.346" v="6" actId="14100"/>
          <ac:graphicFrameMkLst>
            <pc:docMk/>
            <pc:sldMk cId="1662262598" sldId="267"/>
            <ac:graphicFrameMk id="4" creationId="{00000000-0000-0000-0000-000000000000}"/>
          </ac:graphicFrameMkLst>
        </pc:graphicFrameChg>
      </pc:sldChg>
    </pc:docChg>
  </pc:docChgLst>
  <pc:docChgLst>
    <pc:chgData name="Carla Hertleer" userId="S::carla.hertleer@ugent.be::7902308e-3cb1-4418-b799-41586dbe51ba" providerId="AD" clId="Web-{A5B75DF0-CD43-45F0-BB08-EC60828E635B}"/>
    <pc:docChg chg="modSld">
      <pc:chgData name="Carla Hertleer" userId="S::carla.hertleer@ugent.be::7902308e-3cb1-4418-b799-41586dbe51ba" providerId="AD" clId="Web-{A5B75DF0-CD43-45F0-BB08-EC60828E635B}" dt="2021-08-20T08:38:34.343" v="8" actId="20577"/>
      <pc:docMkLst>
        <pc:docMk/>
      </pc:docMkLst>
      <pc:sldChg chg="modSp">
        <pc:chgData name="Carla Hertleer" userId="S::carla.hertleer@ugent.be::7902308e-3cb1-4418-b799-41586dbe51ba" providerId="AD" clId="Web-{A5B75DF0-CD43-45F0-BB08-EC60828E635B}" dt="2021-08-20T08:38:34.343" v="8" actId="20577"/>
        <pc:sldMkLst>
          <pc:docMk/>
          <pc:sldMk cId="165386552" sldId="264"/>
        </pc:sldMkLst>
        <pc:spChg chg="mod">
          <ac:chgData name="Carla Hertleer" userId="S::carla.hertleer@ugent.be::7902308e-3cb1-4418-b799-41586dbe51ba" providerId="AD" clId="Web-{A5B75DF0-CD43-45F0-BB08-EC60828E635B}" dt="2021-08-20T08:38:34.343" v="8" actId="20577"/>
          <ac:spMkLst>
            <pc:docMk/>
            <pc:sldMk cId="165386552" sldId="264"/>
            <ac:spMk id="3" creationId="{00000000-0000-0000-0000-000000000000}"/>
          </ac:spMkLst>
        </pc:spChg>
      </pc:sldChg>
    </pc:docChg>
  </pc:docChgLst>
  <pc:docChgLst>
    <pc:chgData name="Sanja Ercegovic" userId="S::sanja.ercegovic_ttf.unizg.hr#ext#@ugentbe.onmicrosoft.com::9931b247-9ce3-44be-9891-e2ab4a536403" providerId="AD" clId="Web-{6E5AFA1A-8792-421E-B80C-6F8189208CC8}"/>
    <pc:docChg chg="delSld modSld">
      <pc:chgData name="Sanja Ercegovic" userId="S::sanja.ercegovic_ttf.unizg.hr#ext#@ugentbe.onmicrosoft.com::9931b247-9ce3-44be-9891-e2ab4a536403" providerId="AD" clId="Web-{6E5AFA1A-8792-421E-B80C-6F8189208CC8}" dt="2021-08-21T12:40:54.254" v="130" actId="20577"/>
      <pc:docMkLst>
        <pc:docMk/>
      </pc:docMkLst>
      <pc:sldChg chg="del">
        <pc:chgData name="Sanja Ercegovic" userId="S::sanja.ercegovic_ttf.unizg.hr#ext#@ugentbe.onmicrosoft.com::9931b247-9ce3-44be-9891-e2ab4a536403" providerId="AD" clId="Web-{6E5AFA1A-8792-421E-B80C-6F8189208CC8}" dt="2021-08-21T12:27:33.112" v="0"/>
        <pc:sldMkLst>
          <pc:docMk/>
          <pc:sldMk cId="319747408" sldId="270"/>
        </pc:sldMkLst>
      </pc:sldChg>
      <pc:sldChg chg="modSp">
        <pc:chgData name="Sanja Ercegovic" userId="S::sanja.ercegovic_ttf.unizg.hr#ext#@ugentbe.onmicrosoft.com::9931b247-9ce3-44be-9891-e2ab4a536403" providerId="AD" clId="Web-{6E5AFA1A-8792-421E-B80C-6F8189208CC8}" dt="2021-08-21T12:40:54.254" v="130" actId="20577"/>
        <pc:sldMkLst>
          <pc:docMk/>
          <pc:sldMk cId="1180592344" sldId="290"/>
        </pc:sldMkLst>
        <pc:spChg chg="mod">
          <ac:chgData name="Sanja Ercegovic" userId="S::sanja.ercegovic_ttf.unizg.hr#ext#@ugentbe.onmicrosoft.com::9931b247-9ce3-44be-9891-e2ab4a536403" providerId="AD" clId="Web-{6E5AFA1A-8792-421E-B80C-6F8189208CC8}" dt="2021-08-21T12:40:54.254" v="130" actId="20577"/>
          <ac:spMkLst>
            <pc:docMk/>
            <pc:sldMk cId="1180592344" sldId="290"/>
            <ac:spMk id="3" creationId="{00000000-0000-0000-0000-000000000000}"/>
          </ac:spMkLst>
        </pc:spChg>
        <pc:graphicFrameChg chg="mod ord modGraphic">
          <ac:chgData name="Sanja Ercegovic" userId="S::sanja.ercegovic_ttf.unizg.hr#ext#@ugentbe.onmicrosoft.com::9931b247-9ce3-44be-9891-e2ab4a536403" providerId="AD" clId="Web-{6E5AFA1A-8792-421E-B80C-6F8189208CC8}" dt="2021-08-21T12:37:44.891" v="77" actId="1076"/>
          <ac:graphicFrameMkLst>
            <pc:docMk/>
            <pc:sldMk cId="1180592344" sldId="290"/>
            <ac:graphicFrameMk id="8" creationId="{00000000-0000-0000-0000-000000000000}"/>
          </ac:graphicFrameMkLst>
        </pc:graphicFrameChg>
        <pc:picChg chg="mod ord">
          <ac:chgData name="Sanja Ercegovic" userId="S::sanja.ercegovic_ttf.unizg.hr#ext#@ugentbe.onmicrosoft.com::9931b247-9ce3-44be-9891-e2ab4a536403" providerId="AD" clId="Web-{6E5AFA1A-8792-421E-B80C-6F8189208CC8}" dt="2021-08-21T12:36:08.905" v="61"/>
          <ac:picMkLst>
            <pc:docMk/>
            <pc:sldMk cId="1180592344" sldId="290"/>
            <ac:picMk id="6" creationId="{00000000-0000-0000-0000-000000000000}"/>
          </ac:picMkLst>
        </pc:picChg>
        <pc:picChg chg="mod">
          <ac:chgData name="Sanja Ercegovic" userId="S::sanja.ercegovic_ttf.unizg.hr#ext#@ugentbe.onmicrosoft.com::9931b247-9ce3-44be-9891-e2ab4a536403" providerId="AD" clId="Web-{6E5AFA1A-8792-421E-B80C-6F8189208CC8}" dt="2021-08-21T12:35:53.155" v="59" actId="1076"/>
          <ac:picMkLst>
            <pc:docMk/>
            <pc:sldMk cId="1180592344" sldId="290"/>
            <ac:picMk id="7" creationId="{00000000-0000-0000-0000-000000000000}"/>
          </ac:picMkLst>
        </pc:picChg>
      </pc:sldChg>
      <pc:sldChg chg="modSp">
        <pc:chgData name="Sanja Ercegovic" userId="S::sanja.ercegovic_ttf.unizg.hr#ext#@ugentbe.onmicrosoft.com::9931b247-9ce3-44be-9891-e2ab4a536403" providerId="AD" clId="Web-{6E5AFA1A-8792-421E-B80C-6F8189208CC8}" dt="2021-08-21T12:27:51.706" v="3"/>
        <pc:sldMkLst>
          <pc:docMk/>
          <pc:sldMk cId="3055746696" sldId="300"/>
        </pc:sldMkLst>
        <pc:spChg chg="mod">
          <ac:chgData name="Sanja Ercegovic" userId="S::sanja.ercegovic_ttf.unizg.hr#ext#@ugentbe.onmicrosoft.com::9931b247-9ce3-44be-9891-e2ab4a536403" providerId="AD" clId="Web-{6E5AFA1A-8792-421E-B80C-6F8189208CC8}" dt="2021-08-21T12:27:44.674" v="1" actId="20577"/>
          <ac:spMkLst>
            <pc:docMk/>
            <pc:sldMk cId="3055746696" sldId="300"/>
            <ac:spMk id="3" creationId="{00000000-0000-0000-0000-000000000000}"/>
          </ac:spMkLst>
        </pc:spChg>
        <pc:graphicFrameChg chg="mod modGraphic">
          <ac:chgData name="Sanja Ercegovic" userId="S::sanja.ercegovic_ttf.unizg.hr#ext#@ugentbe.onmicrosoft.com::9931b247-9ce3-44be-9891-e2ab4a536403" providerId="AD" clId="Web-{6E5AFA1A-8792-421E-B80C-6F8189208CC8}" dt="2021-08-21T12:27:51.706" v="3"/>
          <ac:graphicFrameMkLst>
            <pc:docMk/>
            <pc:sldMk cId="3055746696" sldId="300"/>
            <ac:graphicFrameMk id="4" creationId="{00000000-0000-0000-0000-000000000000}"/>
          </ac:graphicFrameMkLst>
        </pc:graphicFrameChg>
      </pc:sldChg>
    </pc:docChg>
  </pc:docChgLst>
  <pc:docChgLst>
    <pc:chgData name="Carla Hertleer" userId="S::carla.hertleer@ugent.be::7902308e-3cb1-4418-b799-41586dbe51ba" providerId="AD" clId="Web-{3660EF81-3B5B-445C-B732-0929E935160D}"/>
    <pc:docChg chg="modSld">
      <pc:chgData name="Carla Hertleer" userId="S::carla.hertleer@ugent.be::7902308e-3cb1-4418-b799-41586dbe51ba" providerId="AD" clId="Web-{3660EF81-3B5B-445C-B732-0929E935160D}" dt="2021-08-20T08:35:32.087" v="5" actId="20577"/>
      <pc:docMkLst>
        <pc:docMk/>
      </pc:docMkLst>
      <pc:sldChg chg="modSp">
        <pc:chgData name="Carla Hertleer" userId="S::carla.hertleer@ugent.be::7902308e-3cb1-4418-b799-41586dbe51ba" providerId="AD" clId="Web-{3660EF81-3B5B-445C-B732-0929E935160D}" dt="2021-08-20T08:35:32.087" v="5" actId="20577"/>
        <pc:sldMkLst>
          <pc:docMk/>
          <pc:sldMk cId="349603775" sldId="262"/>
        </pc:sldMkLst>
        <pc:spChg chg="mod">
          <ac:chgData name="Carla Hertleer" userId="S::carla.hertleer@ugent.be::7902308e-3cb1-4418-b799-41586dbe51ba" providerId="AD" clId="Web-{3660EF81-3B5B-445C-B732-0929E935160D}" dt="2021-08-20T08:35:32.087" v="5" actId="20577"/>
          <ac:spMkLst>
            <pc:docMk/>
            <pc:sldMk cId="349603775" sldId="262"/>
            <ac:spMk id="3" creationId="{00000000-0000-0000-0000-000000000000}"/>
          </ac:spMkLst>
        </pc:spChg>
      </pc:sldChg>
    </pc:docChg>
  </pc:docChgLst>
  <pc:docChgLst>
    <pc:chgData name="Angel Terziev" userId="S::aterziev_tu-sofia.bg#ext#@ugentbe.onmicrosoft.com::7a8c3595-d263-417f-850a-be73e3358a6d" providerId="AD" clId="Web-{9B093415-A82C-4B35-899B-537F7245190D}"/>
    <pc:docChg chg="modSld">
      <pc:chgData name="Angel Terziev" userId="S::aterziev_tu-sofia.bg#ext#@ugentbe.onmicrosoft.com::7a8c3595-d263-417f-850a-be73e3358a6d" providerId="AD" clId="Web-{9B093415-A82C-4B35-899B-537F7245190D}" dt="2021-08-22T07:22:27.279" v="34"/>
      <pc:docMkLst>
        <pc:docMk/>
      </pc:docMkLst>
      <pc:sldChg chg="addSp delSp modSp">
        <pc:chgData name="Angel Terziev" userId="S::aterziev_tu-sofia.bg#ext#@ugentbe.onmicrosoft.com::7a8c3595-d263-417f-850a-be73e3358a6d" providerId="AD" clId="Web-{9B093415-A82C-4B35-899B-537F7245190D}" dt="2021-08-22T07:22:27.279" v="34"/>
        <pc:sldMkLst>
          <pc:docMk/>
          <pc:sldMk cId="165386552" sldId="264"/>
        </pc:sldMkLst>
        <pc:spChg chg="add del">
          <ac:chgData name="Angel Terziev" userId="S::aterziev_tu-sofia.bg#ext#@ugentbe.onmicrosoft.com::7a8c3595-d263-417f-850a-be73e3358a6d" providerId="AD" clId="Web-{9B093415-A82C-4B35-899B-537F7245190D}" dt="2021-08-22T07:22:27.263" v="30"/>
          <ac:spMkLst>
            <pc:docMk/>
            <pc:sldMk cId="165386552" sldId="264"/>
            <ac:spMk id="2" creationId="{00000000-0000-0000-0000-000000000000}"/>
          </ac:spMkLst>
        </pc:spChg>
        <pc:spChg chg="add del">
          <ac:chgData name="Angel Terziev" userId="S::aterziev_tu-sofia.bg#ext#@ugentbe.onmicrosoft.com::7a8c3595-d263-417f-850a-be73e3358a6d" providerId="AD" clId="Web-{9B093415-A82C-4B35-899B-537F7245190D}" dt="2021-08-22T07:22:27.279" v="31"/>
          <ac:spMkLst>
            <pc:docMk/>
            <pc:sldMk cId="165386552" sldId="264"/>
            <ac:spMk id="3" creationId="{00000000-0000-0000-0000-000000000000}"/>
          </ac:spMkLst>
        </pc:spChg>
        <pc:spChg chg="add del mod">
          <ac:chgData name="Angel Terziev" userId="S::aterziev_tu-sofia.bg#ext#@ugentbe.onmicrosoft.com::7a8c3595-d263-417f-850a-be73e3358a6d" providerId="AD" clId="Web-{9B093415-A82C-4B35-899B-537F7245190D}" dt="2021-08-22T07:22:27.279" v="31"/>
          <ac:spMkLst>
            <pc:docMk/>
            <pc:sldMk cId="165386552" sldId="264"/>
            <ac:spMk id="8" creationId="{172978B1-7C1F-4EBB-A1DD-15D9D925D6DC}"/>
          </ac:spMkLst>
        </pc:spChg>
        <pc:spChg chg="add del mod">
          <ac:chgData name="Angel Terziev" userId="S::aterziev_tu-sofia.bg#ext#@ugentbe.onmicrosoft.com::7a8c3595-d263-417f-850a-be73e3358a6d" providerId="AD" clId="Web-{9B093415-A82C-4B35-899B-537F7245190D}" dt="2021-08-22T07:22:27.263" v="30"/>
          <ac:spMkLst>
            <pc:docMk/>
            <pc:sldMk cId="165386552" sldId="264"/>
            <ac:spMk id="10" creationId="{5A2C5BD2-B0D2-47B3-916F-C6F92946D281}"/>
          </ac:spMkLst>
        </pc:spChg>
        <pc:graphicFrameChg chg="add del">
          <ac:chgData name="Angel Terziev" userId="S::aterziev_tu-sofia.bg#ext#@ugentbe.onmicrosoft.com::7a8c3595-d263-417f-850a-be73e3358a6d" providerId="AD" clId="Web-{9B093415-A82C-4B35-899B-537F7245190D}" dt="2021-08-22T07:22:27.279" v="32"/>
          <ac:graphicFrameMkLst>
            <pc:docMk/>
            <pc:sldMk cId="165386552" sldId="264"/>
            <ac:graphicFrameMk id="4" creationId="{00000000-0000-0000-0000-000000000000}"/>
          </ac:graphicFrameMkLst>
        </pc:graphicFrameChg>
        <pc:picChg chg="add del">
          <ac:chgData name="Angel Terziev" userId="S::aterziev_tu-sofia.bg#ext#@ugentbe.onmicrosoft.com::7a8c3595-d263-417f-850a-be73e3358a6d" providerId="AD" clId="Web-{9B093415-A82C-4B35-899B-537F7245190D}" dt="2021-08-22T07:22:27.279" v="33"/>
          <ac:picMkLst>
            <pc:docMk/>
            <pc:sldMk cId="165386552" sldId="264"/>
            <ac:picMk id="6" creationId="{00000000-0000-0000-0000-000000000000}"/>
          </ac:picMkLst>
        </pc:picChg>
        <pc:picChg chg="add del">
          <ac:chgData name="Angel Terziev" userId="S::aterziev_tu-sofia.bg#ext#@ugentbe.onmicrosoft.com::7a8c3595-d263-417f-850a-be73e3358a6d" providerId="AD" clId="Web-{9B093415-A82C-4B35-899B-537F7245190D}" dt="2021-08-22T07:22:27.279" v="34"/>
          <ac:picMkLst>
            <pc:docMk/>
            <pc:sldMk cId="165386552" sldId="264"/>
            <ac:picMk id="7" creationId="{00000000-0000-0000-0000-000000000000}"/>
          </ac:picMkLst>
        </pc:picChg>
        <pc:picChg chg="add del mod ord">
          <ac:chgData name="Angel Terziev" userId="S::aterziev_tu-sofia.bg#ext#@ugentbe.onmicrosoft.com::7a8c3595-d263-417f-850a-be73e3358a6d" providerId="AD" clId="Web-{9B093415-A82C-4B35-899B-537F7245190D}" dt="2021-08-22T07:22:24.372" v="29"/>
          <ac:picMkLst>
            <pc:docMk/>
            <pc:sldMk cId="165386552" sldId="264"/>
            <ac:picMk id="11" creationId="{4D55F593-6C77-4FAD-82B0-FBFF2ACB27A6}"/>
          </ac:picMkLst>
        </pc:picChg>
      </pc:sldChg>
      <pc:sldChg chg="modSp">
        <pc:chgData name="Angel Terziev" userId="S::aterziev_tu-sofia.bg#ext#@ugentbe.onmicrosoft.com::7a8c3595-d263-417f-850a-be73e3358a6d" providerId="AD" clId="Web-{9B093415-A82C-4B35-899B-537F7245190D}" dt="2021-08-22T07:21:16.637" v="22" actId="20577"/>
        <pc:sldMkLst>
          <pc:docMk/>
          <pc:sldMk cId="1662262598" sldId="267"/>
        </pc:sldMkLst>
        <pc:graphicFrameChg chg="modGraphic">
          <ac:chgData name="Angel Terziev" userId="S::aterziev_tu-sofia.bg#ext#@ugentbe.onmicrosoft.com::7a8c3595-d263-417f-850a-be73e3358a6d" providerId="AD" clId="Web-{9B093415-A82C-4B35-899B-537F7245190D}" dt="2021-08-22T07:21:16.637" v="22" actId="20577"/>
          <ac:graphicFrameMkLst>
            <pc:docMk/>
            <pc:sldMk cId="1662262598" sldId="267"/>
            <ac:graphicFrameMk id="4" creationId="{00000000-0000-0000-0000-000000000000}"/>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C4D70A7-8BB3-2E4F-A3BA-16AEA5E471AC}" type="doc">
      <dgm:prSet loTypeId="urn:microsoft.com/office/officeart/2005/8/layout/vList5" loCatId="" qsTypeId="urn:microsoft.com/office/officeart/2005/8/quickstyle/simple4" qsCatId="simple" csTypeId="urn:microsoft.com/office/officeart/2005/8/colors/accent1_2" csCatId="accent1" phldr="1"/>
      <dgm:spPr/>
      <dgm:t>
        <a:bodyPr/>
        <a:lstStyle/>
        <a:p>
          <a:endParaRPr lang="it-IT"/>
        </a:p>
      </dgm:t>
    </dgm:pt>
    <dgm:pt modelId="{53565643-A878-2449-BD69-26484A82C871}">
      <dgm:prSet phldrT="[Testo]" custT="1"/>
      <dgm:spPr/>
      <dgm:t>
        <a:bodyPr/>
        <a:lstStyle/>
        <a:p>
          <a:r>
            <a:rPr lang="it-IT" sz="1600"/>
            <a:t>Respond to the staff future skills needs</a:t>
          </a:r>
        </a:p>
      </dgm:t>
    </dgm:pt>
    <dgm:pt modelId="{D6F5EE06-F43A-0D44-A8B3-E3EFC5B16FD3}" type="parTrans" cxnId="{ECD9E014-0D30-EA49-9B86-E50FFE697BEB}">
      <dgm:prSet/>
      <dgm:spPr/>
      <dgm:t>
        <a:bodyPr/>
        <a:lstStyle/>
        <a:p>
          <a:endParaRPr lang="it-IT" sz="1600"/>
        </a:p>
      </dgm:t>
    </dgm:pt>
    <dgm:pt modelId="{9485B59B-3CFC-DC47-AFD7-77B1533104A8}" type="sibTrans" cxnId="{ECD9E014-0D30-EA49-9B86-E50FFE697BEB}">
      <dgm:prSet/>
      <dgm:spPr/>
      <dgm:t>
        <a:bodyPr/>
        <a:lstStyle/>
        <a:p>
          <a:endParaRPr lang="it-IT" sz="1600"/>
        </a:p>
      </dgm:t>
    </dgm:pt>
    <dgm:pt modelId="{51CDA407-65AB-964F-939B-31A811490911}">
      <dgm:prSet phldrT="[Testo]" custT="1"/>
      <dgm:spPr/>
      <dgm:t>
        <a:bodyPr/>
        <a:lstStyle/>
        <a:p>
          <a:r>
            <a:rPr lang="en-GB" sz="1200" noProof="0"/>
            <a:t>Analysis of the anticipating skills reports</a:t>
          </a:r>
        </a:p>
      </dgm:t>
    </dgm:pt>
    <dgm:pt modelId="{311DFD40-A399-5645-BD2D-5FE78C4256FD}" type="parTrans" cxnId="{90FD7CAE-857A-A14F-A680-D15E1AF1397D}">
      <dgm:prSet/>
      <dgm:spPr/>
      <dgm:t>
        <a:bodyPr/>
        <a:lstStyle/>
        <a:p>
          <a:endParaRPr lang="it-IT" sz="1600"/>
        </a:p>
      </dgm:t>
    </dgm:pt>
    <dgm:pt modelId="{D5FBEAE9-F38E-7944-8606-E83D9E7BEEA0}" type="sibTrans" cxnId="{90FD7CAE-857A-A14F-A680-D15E1AF1397D}">
      <dgm:prSet/>
      <dgm:spPr/>
      <dgm:t>
        <a:bodyPr/>
        <a:lstStyle/>
        <a:p>
          <a:endParaRPr lang="it-IT" sz="1600"/>
        </a:p>
      </dgm:t>
    </dgm:pt>
    <dgm:pt modelId="{08DD8A1F-5D00-7345-882F-720C8464BCC1}">
      <dgm:prSet phldrT="[Testo]" custT="1"/>
      <dgm:spPr/>
      <dgm:t>
        <a:bodyPr/>
        <a:lstStyle/>
        <a:p>
          <a:r>
            <a:rPr lang="en-GB" sz="1200" noProof="0"/>
            <a:t>Analysis of the questionnaire evidences about skills need assessment</a:t>
          </a:r>
        </a:p>
      </dgm:t>
    </dgm:pt>
    <dgm:pt modelId="{4AB88D17-81C5-F648-BFA0-978F6F72BC83}" type="parTrans" cxnId="{41AFA6E2-2BEE-8049-8861-4CCF2546249B}">
      <dgm:prSet/>
      <dgm:spPr/>
      <dgm:t>
        <a:bodyPr/>
        <a:lstStyle/>
        <a:p>
          <a:endParaRPr lang="it-IT" sz="1600"/>
        </a:p>
      </dgm:t>
    </dgm:pt>
    <dgm:pt modelId="{ECA0EB8D-2628-6746-B08D-FDA2EE8612D0}" type="sibTrans" cxnId="{41AFA6E2-2BEE-8049-8861-4CCF2546249B}">
      <dgm:prSet/>
      <dgm:spPr/>
      <dgm:t>
        <a:bodyPr/>
        <a:lstStyle/>
        <a:p>
          <a:endParaRPr lang="it-IT" sz="1600"/>
        </a:p>
      </dgm:t>
    </dgm:pt>
    <dgm:pt modelId="{31709341-20E4-CF4F-91F1-4BE448C15992}">
      <dgm:prSet phldrT="[Testo]" custT="1"/>
      <dgm:spPr/>
      <dgm:t>
        <a:bodyPr/>
        <a:lstStyle/>
        <a:p>
          <a:r>
            <a:rPr lang="en-US" sz="1600" noProof="0"/>
            <a:t>Be Flexible</a:t>
          </a:r>
          <a:r>
            <a:rPr lang="it-IT" sz="1600"/>
            <a:t> </a:t>
          </a:r>
        </a:p>
      </dgm:t>
    </dgm:pt>
    <dgm:pt modelId="{7E6D57A9-E08E-5944-AB07-4FDFAF0E5DB9}" type="parTrans" cxnId="{61B263E6-AEE8-5143-BA6C-33907FD2D505}">
      <dgm:prSet/>
      <dgm:spPr/>
      <dgm:t>
        <a:bodyPr/>
        <a:lstStyle/>
        <a:p>
          <a:endParaRPr lang="it-IT" sz="1600"/>
        </a:p>
      </dgm:t>
    </dgm:pt>
    <dgm:pt modelId="{F66FD5DD-B1C0-144F-8BE9-8082567D9DE5}" type="sibTrans" cxnId="{61B263E6-AEE8-5143-BA6C-33907FD2D505}">
      <dgm:prSet/>
      <dgm:spPr/>
      <dgm:t>
        <a:bodyPr/>
        <a:lstStyle/>
        <a:p>
          <a:endParaRPr lang="it-IT" sz="1600"/>
        </a:p>
      </dgm:t>
    </dgm:pt>
    <dgm:pt modelId="{7BA81C01-B5D0-A647-B225-6DBAB383ACE4}">
      <dgm:prSet phldrT="[Testo]" custT="1"/>
      <dgm:spPr/>
      <dgm:t>
        <a:bodyPr/>
        <a:lstStyle/>
        <a:p>
          <a:r>
            <a:rPr lang="en-GB" sz="1200" noProof="0"/>
            <a:t>Able to meet the needs of different TCI specialized enterprises</a:t>
          </a:r>
        </a:p>
      </dgm:t>
    </dgm:pt>
    <dgm:pt modelId="{E2A65DB6-E172-DA4B-B5F3-F8BF0147A079}" type="parTrans" cxnId="{B79B4322-517B-DE4B-9DE3-CAFF2D317EC9}">
      <dgm:prSet/>
      <dgm:spPr/>
      <dgm:t>
        <a:bodyPr/>
        <a:lstStyle/>
        <a:p>
          <a:endParaRPr lang="it-IT" sz="1600"/>
        </a:p>
      </dgm:t>
    </dgm:pt>
    <dgm:pt modelId="{3DF7C52A-13CF-194E-8D6F-CC24FD4EA0C5}" type="sibTrans" cxnId="{B79B4322-517B-DE4B-9DE3-CAFF2D317EC9}">
      <dgm:prSet/>
      <dgm:spPr/>
      <dgm:t>
        <a:bodyPr/>
        <a:lstStyle/>
        <a:p>
          <a:endParaRPr lang="it-IT" sz="1600"/>
        </a:p>
      </dgm:t>
    </dgm:pt>
    <dgm:pt modelId="{12EFA1D9-E543-8747-B920-98CA40B43BA8}">
      <dgm:prSet phldrT="[Testo]" custT="1"/>
      <dgm:spPr/>
      <dgm:t>
        <a:bodyPr/>
        <a:lstStyle/>
        <a:p>
          <a:r>
            <a:rPr lang="en-GB" sz="1200" noProof="0"/>
            <a:t>Based on a modularity approach</a:t>
          </a:r>
        </a:p>
      </dgm:t>
    </dgm:pt>
    <dgm:pt modelId="{8DF31B67-0D10-FA42-AECB-2A2F5624F7DF}" type="parTrans" cxnId="{AC38C5EA-20DD-0A44-ADD9-99F3DC85F076}">
      <dgm:prSet/>
      <dgm:spPr/>
      <dgm:t>
        <a:bodyPr/>
        <a:lstStyle/>
        <a:p>
          <a:endParaRPr lang="it-IT" sz="1600"/>
        </a:p>
      </dgm:t>
    </dgm:pt>
    <dgm:pt modelId="{83B21644-B892-7947-BBD4-862EBE3998B4}" type="sibTrans" cxnId="{AC38C5EA-20DD-0A44-ADD9-99F3DC85F076}">
      <dgm:prSet/>
      <dgm:spPr/>
      <dgm:t>
        <a:bodyPr/>
        <a:lstStyle/>
        <a:p>
          <a:endParaRPr lang="it-IT" sz="1600"/>
        </a:p>
      </dgm:t>
    </dgm:pt>
    <dgm:pt modelId="{717791AE-583A-EA4C-8B6C-9E2661EE396E}">
      <dgm:prSet phldrT="[Testo]" custT="1"/>
      <dgm:spPr/>
      <dgm:t>
        <a:bodyPr/>
        <a:lstStyle/>
        <a:p>
          <a:r>
            <a:rPr lang="en-GB" sz="1600" noProof="0"/>
            <a:t>Be practically oriented</a:t>
          </a:r>
        </a:p>
      </dgm:t>
    </dgm:pt>
    <dgm:pt modelId="{F522B883-A088-2D41-9D35-B35010BE350C}" type="parTrans" cxnId="{6AE5456F-6378-9F49-96FA-11C9CA0DDD11}">
      <dgm:prSet/>
      <dgm:spPr/>
      <dgm:t>
        <a:bodyPr/>
        <a:lstStyle/>
        <a:p>
          <a:endParaRPr lang="it-IT" sz="1600"/>
        </a:p>
      </dgm:t>
    </dgm:pt>
    <dgm:pt modelId="{15C7E459-7BF8-3748-9ADA-3C1F106E2F11}" type="sibTrans" cxnId="{6AE5456F-6378-9F49-96FA-11C9CA0DDD11}">
      <dgm:prSet/>
      <dgm:spPr/>
      <dgm:t>
        <a:bodyPr/>
        <a:lstStyle/>
        <a:p>
          <a:endParaRPr lang="it-IT" sz="1600"/>
        </a:p>
      </dgm:t>
    </dgm:pt>
    <dgm:pt modelId="{7EC523A4-1AE7-5C4D-B24C-DFBB30149413}">
      <dgm:prSet phldrT="[Testo]" custT="1"/>
      <dgm:spPr/>
      <dgm:t>
        <a:bodyPr/>
        <a:lstStyle/>
        <a:p>
          <a:r>
            <a:rPr lang="en-GB" sz="1200" noProof="0"/>
            <a:t>Offering an engineering approach to design, production, organisation and quality control directly related to the use of ICT </a:t>
          </a:r>
        </a:p>
      </dgm:t>
    </dgm:pt>
    <dgm:pt modelId="{7FD404C9-9540-6B48-A5A4-EA6959BF04DF}" type="parTrans" cxnId="{35BE73AB-BB5F-4949-BA67-4D5CF73B9F5C}">
      <dgm:prSet/>
      <dgm:spPr/>
      <dgm:t>
        <a:bodyPr/>
        <a:lstStyle/>
        <a:p>
          <a:endParaRPr lang="it-IT" sz="1600"/>
        </a:p>
      </dgm:t>
    </dgm:pt>
    <dgm:pt modelId="{A4610533-8549-1E4A-916D-7D2CC403733E}" type="sibTrans" cxnId="{35BE73AB-BB5F-4949-BA67-4D5CF73B9F5C}">
      <dgm:prSet/>
      <dgm:spPr/>
      <dgm:t>
        <a:bodyPr/>
        <a:lstStyle/>
        <a:p>
          <a:endParaRPr lang="it-IT" sz="1600"/>
        </a:p>
      </dgm:t>
    </dgm:pt>
    <dgm:pt modelId="{26F0994E-3C08-D742-ACEA-4F0A59EA0A7A}">
      <dgm:prSet phldrT="[Testo]" custT="1"/>
      <dgm:spPr/>
      <dgm:t>
        <a:bodyPr/>
        <a:lstStyle/>
        <a:p>
          <a:r>
            <a:rPr lang="en-GB" sz="1200" noProof="0"/>
            <a:t>Based on interactive tools (videos, demonstrations, case studies)</a:t>
          </a:r>
        </a:p>
      </dgm:t>
    </dgm:pt>
    <dgm:pt modelId="{A6FD2DBF-DE20-9D45-8FC1-E73D92B57F84}" type="parTrans" cxnId="{B3373163-9466-6C49-B336-BB8800DF1608}">
      <dgm:prSet/>
      <dgm:spPr/>
      <dgm:t>
        <a:bodyPr/>
        <a:lstStyle/>
        <a:p>
          <a:endParaRPr lang="it-IT" sz="1600"/>
        </a:p>
      </dgm:t>
    </dgm:pt>
    <dgm:pt modelId="{D02B811F-B1F9-EE43-82FE-BE0BE19CA183}" type="sibTrans" cxnId="{B3373163-9466-6C49-B336-BB8800DF1608}">
      <dgm:prSet/>
      <dgm:spPr/>
      <dgm:t>
        <a:bodyPr/>
        <a:lstStyle/>
        <a:p>
          <a:endParaRPr lang="it-IT" sz="1600"/>
        </a:p>
      </dgm:t>
    </dgm:pt>
    <dgm:pt modelId="{85D357DE-90C7-724D-AE1D-326826B72514}">
      <dgm:prSet phldrT="[Testo]" custT="1"/>
      <dgm:spPr/>
      <dgm:t>
        <a:bodyPr/>
        <a:lstStyle/>
        <a:p>
          <a:r>
            <a:rPr lang="en-GB" sz="1200" noProof="0"/>
            <a:t>Remotely accessible </a:t>
          </a:r>
        </a:p>
      </dgm:t>
    </dgm:pt>
    <dgm:pt modelId="{4690F136-7928-3C4B-81FA-C0B5210DDE45}" type="parTrans" cxnId="{FB887AF0-AEF2-E141-9BD6-04EDD4C44DE8}">
      <dgm:prSet/>
      <dgm:spPr/>
      <dgm:t>
        <a:bodyPr/>
        <a:lstStyle/>
        <a:p>
          <a:endParaRPr lang="it-IT" sz="1600"/>
        </a:p>
      </dgm:t>
    </dgm:pt>
    <dgm:pt modelId="{5AC79ED0-40CB-B74F-9718-58A32BC9F633}" type="sibTrans" cxnId="{FB887AF0-AEF2-E141-9BD6-04EDD4C44DE8}">
      <dgm:prSet/>
      <dgm:spPr/>
      <dgm:t>
        <a:bodyPr/>
        <a:lstStyle/>
        <a:p>
          <a:endParaRPr lang="it-IT" sz="1600"/>
        </a:p>
      </dgm:t>
    </dgm:pt>
    <dgm:pt modelId="{C4E340ED-49DF-8646-948F-90A75965D10A}">
      <dgm:prSet phldrT="[Testo]" custT="1"/>
      <dgm:spPr/>
      <dgm:t>
        <a:bodyPr/>
        <a:lstStyle/>
        <a:p>
          <a:r>
            <a:rPr lang="en-GB" sz="1200" noProof="0"/>
            <a:t>Analysis of HEIs current curricula</a:t>
          </a:r>
        </a:p>
      </dgm:t>
    </dgm:pt>
    <dgm:pt modelId="{278AC6CD-7373-C640-8F10-91DE0C98F10F}" type="parTrans" cxnId="{6C0980E0-43F6-DD45-BCA4-9E26D47BA23F}">
      <dgm:prSet/>
      <dgm:spPr/>
      <dgm:t>
        <a:bodyPr/>
        <a:lstStyle/>
        <a:p>
          <a:endParaRPr lang="it-IT" sz="1600"/>
        </a:p>
      </dgm:t>
    </dgm:pt>
    <dgm:pt modelId="{39C2AF41-8F72-B544-BF92-D94268548D78}" type="sibTrans" cxnId="{6C0980E0-43F6-DD45-BCA4-9E26D47BA23F}">
      <dgm:prSet/>
      <dgm:spPr/>
      <dgm:t>
        <a:bodyPr/>
        <a:lstStyle/>
        <a:p>
          <a:endParaRPr lang="it-IT" sz="1600"/>
        </a:p>
      </dgm:t>
    </dgm:pt>
    <dgm:pt modelId="{BDD7A4DA-48DD-CB4A-97DA-E16F468183B8}">
      <dgm:prSet custT="1"/>
      <dgm:spPr/>
      <dgm:t>
        <a:bodyPr/>
        <a:lstStyle/>
        <a:p>
          <a:r>
            <a:rPr lang="en-GB" sz="1600" noProof="0"/>
            <a:t>Observe National and University standards</a:t>
          </a:r>
        </a:p>
      </dgm:t>
    </dgm:pt>
    <dgm:pt modelId="{123B960E-970B-9149-AEAF-ACE009100D87}" type="parTrans" cxnId="{F3FCA033-BDB0-544F-B967-790C5A9CCD01}">
      <dgm:prSet/>
      <dgm:spPr/>
      <dgm:t>
        <a:bodyPr/>
        <a:lstStyle/>
        <a:p>
          <a:endParaRPr lang="it-IT" sz="1600"/>
        </a:p>
      </dgm:t>
    </dgm:pt>
    <dgm:pt modelId="{0B9D5F7E-B3E8-1E4A-8BDA-B936F0BD0BA0}" type="sibTrans" cxnId="{F3FCA033-BDB0-544F-B967-790C5A9CCD01}">
      <dgm:prSet/>
      <dgm:spPr/>
      <dgm:t>
        <a:bodyPr/>
        <a:lstStyle/>
        <a:p>
          <a:endParaRPr lang="it-IT" sz="1600"/>
        </a:p>
      </dgm:t>
    </dgm:pt>
    <dgm:pt modelId="{5B3EFE46-16A8-944D-B938-E651734FEAA5}">
      <dgm:prSet custT="1"/>
      <dgm:spPr/>
      <dgm:t>
        <a:bodyPr/>
        <a:lstStyle/>
        <a:p>
          <a:r>
            <a:rPr lang="en-US" sz="1200" noProof="0"/>
            <a:t>Comply with the EQF Format</a:t>
          </a:r>
        </a:p>
      </dgm:t>
    </dgm:pt>
    <dgm:pt modelId="{0B91A565-7E8A-384F-B885-AFB1E01A7EDB}" type="parTrans" cxnId="{D3CC26D1-54B8-A84D-84D3-98CAD35DCBF0}">
      <dgm:prSet/>
      <dgm:spPr/>
      <dgm:t>
        <a:bodyPr/>
        <a:lstStyle/>
        <a:p>
          <a:endParaRPr lang="it-IT" sz="1600"/>
        </a:p>
      </dgm:t>
    </dgm:pt>
    <dgm:pt modelId="{31DBE7F6-F719-FD4E-A60C-624BFE6D4C41}" type="sibTrans" cxnId="{D3CC26D1-54B8-A84D-84D3-98CAD35DCBF0}">
      <dgm:prSet/>
      <dgm:spPr/>
      <dgm:t>
        <a:bodyPr/>
        <a:lstStyle/>
        <a:p>
          <a:endParaRPr lang="it-IT" sz="1600"/>
        </a:p>
      </dgm:t>
    </dgm:pt>
    <dgm:pt modelId="{EFEF3014-421E-9746-8889-851C4A617D4D}">
      <dgm:prSet custT="1"/>
      <dgm:spPr/>
      <dgm:t>
        <a:bodyPr/>
        <a:lstStyle/>
        <a:p>
          <a:r>
            <a:rPr lang="en-US" sz="1200" noProof="0"/>
            <a:t>Contain all the elements to be accepted as an elective facultative course (respect of content and form standards) </a:t>
          </a:r>
        </a:p>
      </dgm:t>
    </dgm:pt>
    <dgm:pt modelId="{571A927E-D5DF-514B-B3A4-9E5BB36D20BE}" type="parTrans" cxnId="{E5C7A4D6-001C-4442-9F70-C7C28F658FFE}">
      <dgm:prSet/>
      <dgm:spPr/>
      <dgm:t>
        <a:bodyPr/>
        <a:lstStyle/>
        <a:p>
          <a:endParaRPr lang="it-IT" sz="1600"/>
        </a:p>
      </dgm:t>
    </dgm:pt>
    <dgm:pt modelId="{695D5815-7795-B04D-B4F9-3D5B347A31A2}" type="sibTrans" cxnId="{E5C7A4D6-001C-4442-9F70-C7C28F658FFE}">
      <dgm:prSet/>
      <dgm:spPr/>
      <dgm:t>
        <a:bodyPr/>
        <a:lstStyle/>
        <a:p>
          <a:endParaRPr lang="it-IT" sz="1600"/>
        </a:p>
      </dgm:t>
    </dgm:pt>
    <dgm:pt modelId="{923FE496-77C3-F045-ACBA-78D95F55C66D}" type="pres">
      <dgm:prSet presAssocID="{BC4D70A7-8BB3-2E4F-A3BA-16AEA5E471AC}" presName="Name0" presStyleCnt="0">
        <dgm:presLayoutVars>
          <dgm:dir/>
          <dgm:animLvl val="lvl"/>
          <dgm:resizeHandles val="exact"/>
        </dgm:presLayoutVars>
      </dgm:prSet>
      <dgm:spPr/>
      <dgm:t>
        <a:bodyPr/>
        <a:lstStyle/>
        <a:p>
          <a:endParaRPr lang="en-US"/>
        </a:p>
      </dgm:t>
    </dgm:pt>
    <dgm:pt modelId="{84D8523F-EEA3-1D4D-98B0-D57F0EA5326C}" type="pres">
      <dgm:prSet presAssocID="{53565643-A878-2449-BD69-26484A82C871}" presName="linNode" presStyleCnt="0"/>
      <dgm:spPr/>
    </dgm:pt>
    <dgm:pt modelId="{35EDAB21-0CF0-754E-AF5A-D931C142529C}" type="pres">
      <dgm:prSet presAssocID="{53565643-A878-2449-BD69-26484A82C871}" presName="parentText" presStyleLbl="node1" presStyleIdx="0" presStyleCnt="4">
        <dgm:presLayoutVars>
          <dgm:chMax val="1"/>
          <dgm:bulletEnabled val="1"/>
        </dgm:presLayoutVars>
      </dgm:prSet>
      <dgm:spPr/>
      <dgm:t>
        <a:bodyPr/>
        <a:lstStyle/>
        <a:p>
          <a:endParaRPr lang="en-US"/>
        </a:p>
      </dgm:t>
    </dgm:pt>
    <dgm:pt modelId="{1B1B74A8-0426-D347-8FC0-5716DC01EB37}" type="pres">
      <dgm:prSet presAssocID="{53565643-A878-2449-BD69-26484A82C871}" presName="descendantText" presStyleLbl="alignAccFollowNode1" presStyleIdx="0" presStyleCnt="4">
        <dgm:presLayoutVars>
          <dgm:bulletEnabled val="1"/>
        </dgm:presLayoutVars>
      </dgm:prSet>
      <dgm:spPr/>
      <dgm:t>
        <a:bodyPr/>
        <a:lstStyle/>
        <a:p>
          <a:endParaRPr lang="en-US"/>
        </a:p>
      </dgm:t>
    </dgm:pt>
    <dgm:pt modelId="{7E037BC9-D72B-234F-BBB2-E4422D93C6CD}" type="pres">
      <dgm:prSet presAssocID="{9485B59B-3CFC-DC47-AFD7-77B1533104A8}" presName="sp" presStyleCnt="0"/>
      <dgm:spPr/>
    </dgm:pt>
    <dgm:pt modelId="{D9D15936-48E4-EB49-92DB-96AFD3F5A904}" type="pres">
      <dgm:prSet presAssocID="{31709341-20E4-CF4F-91F1-4BE448C15992}" presName="linNode" presStyleCnt="0"/>
      <dgm:spPr/>
    </dgm:pt>
    <dgm:pt modelId="{332F65E0-A98F-FB42-B7FA-649FC871633E}" type="pres">
      <dgm:prSet presAssocID="{31709341-20E4-CF4F-91F1-4BE448C15992}" presName="parentText" presStyleLbl="node1" presStyleIdx="1" presStyleCnt="4">
        <dgm:presLayoutVars>
          <dgm:chMax val="1"/>
          <dgm:bulletEnabled val="1"/>
        </dgm:presLayoutVars>
      </dgm:prSet>
      <dgm:spPr/>
      <dgm:t>
        <a:bodyPr/>
        <a:lstStyle/>
        <a:p>
          <a:endParaRPr lang="en-US"/>
        </a:p>
      </dgm:t>
    </dgm:pt>
    <dgm:pt modelId="{A0D29659-0CD0-7A40-BA01-688DF44400FB}" type="pres">
      <dgm:prSet presAssocID="{31709341-20E4-CF4F-91F1-4BE448C15992}" presName="descendantText" presStyleLbl="alignAccFollowNode1" presStyleIdx="1" presStyleCnt="4">
        <dgm:presLayoutVars>
          <dgm:bulletEnabled val="1"/>
        </dgm:presLayoutVars>
      </dgm:prSet>
      <dgm:spPr/>
      <dgm:t>
        <a:bodyPr/>
        <a:lstStyle/>
        <a:p>
          <a:endParaRPr lang="en-US"/>
        </a:p>
      </dgm:t>
    </dgm:pt>
    <dgm:pt modelId="{F7232069-DF5B-9646-9539-13E243E95E2A}" type="pres">
      <dgm:prSet presAssocID="{F66FD5DD-B1C0-144F-8BE9-8082567D9DE5}" presName="sp" presStyleCnt="0"/>
      <dgm:spPr/>
    </dgm:pt>
    <dgm:pt modelId="{4F353EF5-DB2D-8844-A273-A9E1B1CAC2A1}" type="pres">
      <dgm:prSet presAssocID="{717791AE-583A-EA4C-8B6C-9E2661EE396E}" presName="linNode" presStyleCnt="0"/>
      <dgm:spPr/>
    </dgm:pt>
    <dgm:pt modelId="{43C6F963-A9E4-8A40-9E69-906EDE3CFA24}" type="pres">
      <dgm:prSet presAssocID="{717791AE-583A-EA4C-8B6C-9E2661EE396E}" presName="parentText" presStyleLbl="node1" presStyleIdx="2" presStyleCnt="4">
        <dgm:presLayoutVars>
          <dgm:chMax val="1"/>
          <dgm:bulletEnabled val="1"/>
        </dgm:presLayoutVars>
      </dgm:prSet>
      <dgm:spPr/>
      <dgm:t>
        <a:bodyPr/>
        <a:lstStyle/>
        <a:p>
          <a:endParaRPr lang="en-US"/>
        </a:p>
      </dgm:t>
    </dgm:pt>
    <dgm:pt modelId="{76F69825-D007-2D4C-A018-65F5BCD0ABBF}" type="pres">
      <dgm:prSet presAssocID="{717791AE-583A-EA4C-8B6C-9E2661EE396E}" presName="descendantText" presStyleLbl="alignAccFollowNode1" presStyleIdx="2" presStyleCnt="4">
        <dgm:presLayoutVars>
          <dgm:bulletEnabled val="1"/>
        </dgm:presLayoutVars>
      </dgm:prSet>
      <dgm:spPr/>
      <dgm:t>
        <a:bodyPr/>
        <a:lstStyle/>
        <a:p>
          <a:endParaRPr lang="en-US"/>
        </a:p>
      </dgm:t>
    </dgm:pt>
    <dgm:pt modelId="{200D123B-6D26-414A-845E-739A74F2E994}" type="pres">
      <dgm:prSet presAssocID="{15C7E459-7BF8-3748-9ADA-3C1F106E2F11}" presName="sp" presStyleCnt="0"/>
      <dgm:spPr/>
    </dgm:pt>
    <dgm:pt modelId="{B3D53265-6F3A-944F-B5F5-9E1E717CBA49}" type="pres">
      <dgm:prSet presAssocID="{BDD7A4DA-48DD-CB4A-97DA-E16F468183B8}" presName="linNode" presStyleCnt="0"/>
      <dgm:spPr/>
    </dgm:pt>
    <dgm:pt modelId="{9FFF13EE-8A67-9440-830E-80FD49D837D0}" type="pres">
      <dgm:prSet presAssocID="{BDD7A4DA-48DD-CB4A-97DA-E16F468183B8}" presName="parentText" presStyleLbl="node1" presStyleIdx="3" presStyleCnt="4">
        <dgm:presLayoutVars>
          <dgm:chMax val="1"/>
          <dgm:bulletEnabled val="1"/>
        </dgm:presLayoutVars>
      </dgm:prSet>
      <dgm:spPr/>
      <dgm:t>
        <a:bodyPr/>
        <a:lstStyle/>
        <a:p>
          <a:endParaRPr lang="en-US"/>
        </a:p>
      </dgm:t>
    </dgm:pt>
    <dgm:pt modelId="{5C995275-5E8C-5145-BA1D-C27459FFE65E}" type="pres">
      <dgm:prSet presAssocID="{BDD7A4DA-48DD-CB4A-97DA-E16F468183B8}" presName="descendantText" presStyleLbl="alignAccFollowNode1" presStyleIdx="3" presStyleCnt="4">
        <dgm:presLayoutVars>
          <dgm:bulletEnabled val="1"/>
        </dgm:presLayoutVars>
      </dgm:prSet>
      <dgm:spPr/>
      <dgm:t>
        <a:bodyPr/>
        <a:lstStyle/>
        <a:p>
          <a:endParaRPr lang="en-US"/>
        </a:p>
      </dgm:t>
    </dgm:pt>
  </dgm:ptLst>
  <dgm:cxnLst>
    <dgm:cxn modelId="{B588752A-42EF-8646-92F5-1716BD670F0E}" type="presOf" srcId="{53565643-A878-2449-BD69-26484A82C871}" destId="{35EDAB21-0CF0-754E-AF5A-D931C142529C}" srcOrd="0" destOrd="0" presId="urn:microsoft.com/office/officeart/2005/8/layout/vList5"/>
    <dgm:cxn modelId="{FB887AF0-AEF2-E141-9BD6-04EDD4C44DE8}" srcId="{31709341-20E4-CF4F-91F1-4BE448C15992}" destId="{85D357DE-90C7-724D-AE1D-326826B72514}" srcOrd="2" destOrd="0" parTransId="{4690F136-7928-3C4B-81FA-C0B5210DDE45}" sibTransId="{5AC79ED0-40CB-B74F-9718-58A32BC9F633}"/>
    <dgm:cxn modelId="{B79B4322-517B-DE4B-9DE3-CAFF2D317EC9}" srcId="{31709341-20E4-CF4F-91F1-4BE448C15992}" destId="{7BA81C01-B5D0-A647-B225-6DBAB383ACE4}" srcOrd="0" destOrd="0" parTransId="{E2A65DB6-E172-DA4B-B5F3-F8BF0147A079}" sibTransId="{3DF7C52A-13CF-194E-8D6F-CC24FD4EA0C5}"/>
    <dgm:cxn modelId="{66A6B0A0-A8D3-4D49-8AE5-3FB5458D420E}" type="presOf" srcId="{717791AE-583A-EA4C-8B6C-9E2661EE396E}" destId="{43C6F963-A9E4-8A40-9E69-906EDE3CFA24}" srcOrd="0" destOrd="0" presId="urn:microsoft.com/office/officeart/2005/8/layout/vList5"/>
    <dgm:cxn modelId="{41AFA6E2-2BEE-8049-8861-4CCF2546249B}" srcId="{53565643-A878-2449-BD69-26484A82C871}" destId="{08DD8A1F-5D00-7345-882F-720C8464BCC1}" srcOrd="1" destOrd="0" parTransId="{4AB88D17-81C5-F648-BFA0-978F6F72BC83}" sibTransId="{ECA0EB8D-2628-6746-B08D-FDA2EE8612D0}"/>
    <dgm:cxn modelId="{3455C230-E86E-B44B-8012-433A4C3E3F09}" type="presOf" srcId="{85D357DE-90C7-724D-AE1D-326826B72514}" destId="{A0D29659-0CD0-7A40-BA01-688DF44400FB}" srcOrd="0" destOrd="2" presId="urn:microsoft.com/office/officeart/2005/8/layout/vList5"/>
    <dgm:cxn modelId="{6C0980E0-43F6-DD45-BCA4-9E26D47BA23F}" srcId="{53565643-A878-2449-BD69-26484A82C871}" destId="{C4E340ED-49DF-8646-948F-90A75965D10A}" srcOrd="2" destOrd="0" parTransId="{278AC6CD-7373-C640-8F10-91DE0C98F10F}" sibTransId="{39C2AF41-8F72-B544-BF92-D94268548D78}"/>
    <dgm:cxn modelId="{F49C8AC7-4477-D646-8B20-5A4743D3C348}" type="presOf" srcId="{5B3EFE46-16A8-944D-B938-E651734FEAA5}" destId="{5C995275-5E8C-5145-BA1D-C27459FFE65E}" srcOrd="0" destOrd="0" presId="urn:microsoft.com/office/officeart/2005/8/layout/vList5"/>
    <dgm:cxn modelId="{B0C35F3B-49E7-1443-9BE4-072BDC5CEC88}" type="presOf" srcId="{EFEF3014-421E-9746-8889-851C4A617D4D}" destId="{5C995275-5E8C-5145-BA1D-C27459FFE65E}" srcOrd="0" destOrd="1" presId="urn:microsoft.com/office/officeart/2005/8/layout/vList5"/>
    <dgm:cxn modelId="{35BE73AB-BB5F-4949-BA67-4D5CF73B9F5C}" srcId="{717791AE-583A-EA4C-8B6C-9E2661EE396E}" destId="{7EC523A4-1AE7-5C4D-B24C-DFBB30149413}" srcOrd="0" destOrd="0" parTransId="{7FD404C9-9540-6B48-A5A4-EA6959BF04DF}" sibTransId="{A4610533-8549-1E4A-916D-7D2CC403733E}"/>
    <dgm:cxn modelId="{AC38C5EA-20DD-0A44-ADD9-99F3DC85F076}" srcId="{31709341-20E4-CF4F-91F1-4BE448C15992}" destId="{12EFA1D9-E543-8747-B920-98CA40B43BA8}" srcOrd="1" destOrd="0" parTransId="{8DF31B67-0D10-FA42-AECB-2A2F5624F7DF}" sibTransId="{83B21644-B892-7947-BBD4-862EBE3998B4}"/>
    <dgm:cxn modelId="{55AF6F21-75B0-1845-95A4-F2FCDE00DE89}" type="presOf" srcId="{26F0994E-3C08-D742-ACEA-4F0A59EA0A7A}" destId="{76F69825-D007-2D4C-A018-65F5BCD0ABBF}" srcOrd="0" destOrd="1" presId="urn:microsoft.com/office/officeart/2005/8/layout/vList5"/>
    <dgm:cxn modelId="{D668EA2B-B145-1E46-8E1E-08F68781FCA5}" type="presOf" srcId="{08DD8A1F-5D00-7345-882F-720C8464BCC1}" destId="{1B1B74A8-0426-D347-8FC0-5716DC01EB37}" srcOrd="0" destOrd="1" presId="urn:microsoft.com/office/officeart/2005/8/layout/vList5"/>
    <dgm:cxn modelId="{9FA553F6-DE35-8F41-ACAA-568AFF1193C1}" type="presOf" srcId="{7EC523A4-1AE7-5C4D-B24C-DFBB30149413}" destId="{76F69825-D007-2D4C-A018-65F5BCD0ABBF}" srcOrd="0" destOrd="0" presId="urn:microsoft.com/office/officeart/2005/8/layout/vList5"/>
    <dgm:cxn modelId="{089BCBB7-4FBF-2049-9E2A-0566005D29DD}" type="presOf" srcId="{C4E340ED-49DF-8646-948F-90A75965D10A}" destId="{1B1B74A8-0426-D347-8FC0-5716DC01EB37}" srcOrd="0" destOrd="2" presId="urn:microsoft.com/office/officeart/2005/8/layout/vList5"/>
    <dgm:cxn modelId="{B3373163-9466-6C49-B336-BB8800DF1608}" srcId="{717791AE-583A-EA4C-8B6C-9E2661EE396E}" destId="{26F0994E-3C08-D742-ACEA-4F0A59EA0A7A}" srcOrd="1" destOrd="0" parTransId="{A6FD2DBF-DE20-9D45-8FC1-E73D92B57F84}" sibTransId="{D02B811F-B1F9-EE43-82FE-BE0BE19CA183}"/>
    <dgm:cxn modelId="{6AE5456F-6378-9F49-96FA-11C9CA0DDD11}" srcId="{BC4D70A7-8BB3-2E4F-A3BA-16AEA5E471AC}" destId="{717791AE-583A-EA4C-8B6C-9E2661EE396E}" srcOrd="2" destOrd="0" parTransId="{F522B883-A088-2D41-9D35-B35010BE350C}" sibTransId="{15C7E459-7BF8-3748-9ADA-3C1F106E2F11}"/>
    <dgm:cxn modelId="{EB597626-7298-EF42-B37B-FF254278A4F6}" type="presOf" srcId="{12EFA1D9-E543-8747-B920-98CA40B43BA8}" destId="{A0D29659-0CD0-7A40-BA01-688DF44400FB}" srcOrd="0" destOrd="1" presId="urn:microsoft.com/office/officeart/2005/8/layout/vList5"/>
    <dgm:cxn modelId="{F3FCA033-BDB0-544F-B967-790C5A9CCD01}" srcId="{BC4D70A7-8BB3-2E4F-A3BA-16AEA5E471AC}" destId="{BDD7A4DA-48DD-CB4A-97DA-E16F468183B8}" srcOrd="3" destOrd="0" parTransId="{123B960E-970B-9149-AEAF-ACE009100D87}" sibTransId="{0B9D5F7E-B3E8-1E4A-8BDA-B936F0BD0BA0}"/>
    <dgm:cxn modelId="{BE869031-2616-8F46-B4AF-C2E034D3D1CF}" type="presOf" srcId="{BC4D70A7-8BB3-2E4F-A3BA-16AEA5E471AC}" destId="{923FE496-77C3-F045-ACBA-78D95F55C66D}" srcOrd="0" destOrd="0" presId="urn:microsoft.com/office/officeart/2005/8/layout/vList5"/>
    <dgm:cxn modelId="{E5C7A4D6-001C-4442-9F70-C7C28F658FFE}" srcId="{BDD7A4DA-48DD-CB4A-97DA-E16F468183B8}" destId="{EFEF3014-421E-9746-8889-851C4A617D4D}" srcOrd="1" destOrd="0" parTransId="{571A927E-D5DF-514B-B3A4-9E5BB36D20BE}" sibTransId="{695D5815-7795-B04D-B4F9-3D5B347A31A2}"/>
    <dgm:cxn modelId="{A7CEEBF0-BD97-7F49-B960-B44210FE75B4}" type="presOf" srcId="{7BA81C01-B5D0-A647-B225-6DBAB383ACE4}" destId="{A0D29659-0CD0-7A40-BA01-688DF44400FB}" srcOrd="0" destOrd="0" presId="urn:microsoft.com/office/officeart/2005/8/layout/vList5"/>
    <dgm:cxn modelId="{ED2BD4D8-1BC7-5F45-86A5-4B2D6BE9C526}" type="presOf" srcId="{BDD7A4DA-48DD-CB4A-97DA-E16F468183B8}" destId="{9FFF13EE-8A67-9440-830E-80FD49D837D0}" srcOrd="0" destOrd="0" presId="urn:microsoft.com/office/officeart/2005/8/layout/vList5"/>
    <dgm:cxn modelId="{C03ABD4E-A8AD-B042-832D-D5BC1E0D9A16}" type="presOf" srcId="{51CDA407-65AB-964F-939B-31A811490911}" destId="{1B1B74A8-0426-D347-8FC0-5716DC01EB37}" srcOrd="0" destOrd="0" presId="urn:microsoft.com/office/officeart/2005/8/layout/vList5"/>
    <dgm:cxn modelId="{90FD7CAE-857A-A14F-A680-D15E1AF1397D}" srcId="{53565643-A878-2449-BD69-26484A82C871}" destId="{51CDA407-65AB-964F-939B-31A811490911}" srcOrd="0" destOrd="0" parTransId="{311DFD40-A399-5645-BD2D-5FE78C4256FD}" sibTransId="{D5FBEAE9-F38E-7944-8606-E83D9E7BEEA0}"/>
    <dgm:cxn modelId="{ECD9E014-0D30-EA49-9B86-E50FFE697BEB}" srcId="{BC4D70A7-8BB3-2E4F-A3BA-16AEA5E471AC}" destId="{53565643-A878-2449-BD69-26484A82C871}" srcOrd="0" destOrd="0" parTransId="{D6F5EE06-F43A-0D44-A8B3-E3EFC5B16FD3}" sibTransId="{9485B59B-3CFC-DC47-AFD7-77B1533104A8}"/>
    <dgm:cxn modelId="{D3CC26D1-54B8-A84D-84D3-98CAD35DCBF0}" srcId="{BDD7A4DA-48DD-CB4A-97DA-E16F468183B8}" destId="{5B3EFE46-16A8-944D-B938-E651734FEAA5}" srcOrd="0" destOrd="0" parTransId="{0B91A565-7E8A-384F-B885-AFB1E01A7EDB}" sibTransId="{31DBE7F6-F719-FD4E-A60C-624BFE6D4C41}"/>
    <dgm:cxn modelId="{61B263E6-AEE8-5143-BA6C-33907FD2D505}" srcId="{BC4D70A7-8BB3-2E4F-A3BA-16AEA5E471AC}" destId="{31709341-20E4-CF4F-91F1-4BE448C15992}" srcOrd="1" destOrd="0" parTransId="{7E6D57A9-E08E-5944-AB07-4FDFAF0E5DB9}" sibTransId="{F66FD5DD-B1C0-144F-8BE9-8082567D9DE5}"/>
    <dgm:cxn modelId="{717E0E3C-E71E-7D49-AE8F-155EA4C288F2}" type="presOf" srcId="{31709341-20E4-CF4F-91F1-4BE448C15992}" destId="{332F65E0-A98F-FB42-B7FA-649FC871633E}" srcOrd="0" destOrd="0" presId="urn:microsoft.com/office/officeart/2005/8/layout/vList5"/>
    <dgm:cxn modelId="{15F3F5A1-80E0-324B-A697-49A942FB9F8A}" type="presParOf" srcId="{923FE496-77C3-F045-ACBA-78D95F55C66D}" destId="{84D8523F-EEA3-1D4D-98B0-D57F0EA5326C}" srcOrd="0" destOrd="0" presId="urn:microsoft.com/office/officeart/2005/8/layout/vList5"/>
    <dgm:cxn modelId="{6B036611-18D2-EC4B-9006-422BD8B47405}" type="presParOf" srcId="{84D8523F-EEA3-1D4D-98B0-D57F0EA5326C}" destId="{35EDAB21-0CF0-754E-AF5A-D931C142529C}" srcOrd="0" destOrd="0" presId="urn:microsoft.com/office/officeart/2005/8/layout/vList5"/>
    <dgm:cxn modelId="{A53BC6FE-EEE2-4840-A7F5-F01DD3C0534D}" type="presParOf" srcId="{84D8523F-EEA3-1D4D-98B0-D57F0EA5326C}" destId="{1B1B74A8-0426-D347-8FC0-5716DC01EB37}" srcOrd="1" destOrd="0" presId="urn:microsoft.com/office/officeart/2005/8/layout/vList5"/>
    <dgm:cxn modelId="{AF8AEBDF-122A-7A4A-B0DB-59A6978D3A6F}" type="presParOf" srcId="{923FE496-77C3-F045-ACBA-78D95F55C66D}" destId="{7E037BC9-D72B-234F-BBB2-E4422D93C6CD}" srcOrd="1" destOrd="0" presId="urn:microsoft.com/office/officeart/2005/8/layout/vList5"/>
    <dgm:cxn modelId="{3DE40BA9-9888-364C-B4B5-D7C53D06AF35}" type="presParOf" srcId="{923FE496-77C3-F045-ACBA-78D95F55C66D}" destId="{D9D15936-48E4-EB49-92DB-96AFD3F5A904}" srcOrd="2" destOrd="0" presId="urn:microsoft.com/office/officeart/2005/8/layout/vList5"/>
    <dgm:cxn modelId="{EC2A268D-70C2-1442-8EBA-097BEDC83171}" type="presParOf" srcId="{D9D15936-48E4-EB49-92DB-96AFD3F5A904}" destId="{332F65E0-A98F-FB42-B7FA-649FC871633E}" srcOrd="0" destOrd="0" presId="urn:microsoft.com/office/officeart/2005/8/layout/vList5"/>
    <dgm:cxn modelId="{E43AFFEB-D722-AA40-8710-40100AD7D474}" type="presParOf" srcId="{D9D15936-48E4-EB49-92DB-96AFD3F5A904}" destId="{A0D29659-0CD0-7A40-BA01-688DF44400FB}" srcOrd="1" destOrd="0" presId="urn:microsoft.com/office/officeart/2005/8/layout/vList5"/>
    <dgm:cxn modelId="{289CBA5B-8857-584C-A460-F5B28F1ADB10}" type="presParOf" srcId="{923FE496-77C3-F045-ACBA-78D95F55C66D}" destId="{F7232069-DF5B-9646-9539-13E243E95E2A}" srcOrd="3" destOrd="0" presId="urn:microsoft.com/office/officeart/2005/8/layout/vList5"/>
    <dgm:cxn modelId="{DDCBBE18-1F28-E941-B941-DB07ADFE4D6E}" type="presParOf" srcId="{923FE496-77C3-F045-ACBA-78D95F55C66D}" destId="{4F353EF5-DB2D-8844-A273-A9E1B1CAC2A1}" srcOrd="4" destOrd="0" presId="urn:microsoft.com/office/officeart/2005/8/layout/vList5"/>
    <dgm:cxn modelId="{C1E25193-57F3-DB4B-B2C8-52F6A0526153}" type="presParOf" srcId="{4F353EF5-DB2D-8844-A273-A9E1B1CAC2A1}" destId="{43C6F963-A9E4-8A40-9E69-906EDE3CFA24}" srcOrd="0" destOrd="0" presId="urn:microsoft.com/office/officeart/2005/8/layout/vList5"/>
    <dgm:cxn modelId="{EF789EB0-18C3-D34D-AB53-7192855B4F31}" type="presParOf" srcId="{4F353EF5-DB2D-8844-A273-A9E1B1CAC2A1}" destId="{76F69825-D007-2D4C-A018-65F5BCD0ABBF}" srcOrd="1" destOrd="0" presId="urn:microsoft.com/office/officeart/2005/8/layout/vList5"/>
    <dgm:cxn modelId="{C2E2F7C9-5ED1-8248-B66C-7AAFF51A1018}" type="presParOf" srcId="{923FE496-77C3-F045-ACBA-78D95F55C66D}" destId="{200D123B-6D26-414A-845E-739A74F2E994}" srcOrd="5" destOrd="0" presId="urn:microsoft.com/office/officeart/2005/8/layout/vList5"/>
    <dgm:cxn modelId="{56833E73-4720-884C-804F-9F961E2AF5A3}" type="presParOf" srcId="{923FE496-77C3-F045-ACBA-78D95F55C66D}" destId="{B3D53265-6F3A-944F-B5F5-9E1E717CBA49}" srcOrd="6" destOrd="0" presId="urn:microsoft.com/office/officeart/2005/8/layout/vList5"/>
    <dgm:cxn modelId="{EC41B04F-D520-AE47-A342-9C1FE492E922}" type="presParOf" srcId="{B3D53265-6F3A-944F-B5F5-9E1E717CBA49}" destId="{9FFF13EE-8A67-9440-830E-80FD49D837D0}" srcOrd="0" destOrd="0" presId="urn:microsoft.com/office/officeart/2005/8/layout/vList5"/>
    <dgm:cxn modelId="{97D74129-FE90-1741-BF56-B54AB1BC2CA1}" type="presParOf" srcId="{B3D53265-6F3A-944F-B5F5-9E1E717CBA49}" destId="{5C995275-5E8C-5145-BA1D-C27459FFE65E}" srcOrd="1" destOrd="0" presId="urn:microsoft.com/office/officeart/2005/8/layout/vList5"/>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ED9C4DC-D8AC-C248-9C5F-A67484FC6DB8}" type="doc">
      <dgm:prSet loTypeId="urn:microsoft.com/office/officeart/2005/8/layout/process3" loCatId="" qsTypeId="urn:microsoft.com/office/officeart/2005/8/quickstyle/simple4" qsCatId="simple" csTypeId="urn:microsoft.com/office/officeart/2005/8/colors/accent1_2" csCatId="accent1" phldr="1"/>
      <dgm:spPr/>
      <dgm:t>
        <a:bodyPr/>
        <a:lstStyle/>
        <a:p>
          <a:endParaRPr lang="it-IT"/>
        </a:p>
      </dgm:t>
    </dgm:pt>
    <dgm:pt modelId="{1752EFDB-C4A6-F047-8EAC-FABC1A6874AD}">
      <dgm:prSet phldrT="[Testo]"/>
      <dgm:spPr/>
      <dgm:t>
        <a:bodyPr/>
        <a:lstStyle/>
        <a:p>
          <a:r>
            <a:rPr lang="it-IT"/>
            <a:t>Knowledge</a:t>
          </a:r>
        </a:p>
      </dgm:t>
    </dgm:pt>
    <dgm:pt modelId="{A2DA63CD-73E8-3F4A-A269-4855D58E32B4}" type="parTrans" cxnId="{6C80563A-8105-D648-ACD1-42FF2DB3C0AF}">
      <dgm:prSet/>
      <dgm:spPr/>
      <dgm:t>
        <a:bodyPr/>
        <a:lstStyle/>
        <a:p>
          <a:endParaRPr lang="it-IT"/>
        </a:p>
      </dgm:t>
    </dgm:pt>
    <dgm:pt modelId="{AA4FFA3C-9E71-0047-AD01-D48C7B02022F}" type="sibTrans" cxnId="{6C80563A-8105-D648-ACD1-42FF2DB3C0AF}">
      <dgm:prSet/>
      <dgm:spPr/>
      <dgm:t>
        <a:bodyPr/>
        <a:lstStyle/>
        <a:p>
          <a:endParaRPr lang="it-IT"/>
        </a:p>
      </dgm:t>
    </dgm:pt>
    <dgm:pt modelId="{AF991162-523D-4149-ACD7-F81C4B5B2332}">
      <dgm:prSet phldrT="[Testo]" custT="1"/>
      <dgm:spPr/>
      <dgm:t>
        <a:bodyPr/>
        <a:lstStyle/>
        <a:p>
          <a:r>
            <a:rPr lang="en-GB" sz="1800"/>
            <a:t>The body of facts, principles, theories and practices that is related to a field of work or study</a:t>
          </a:r>
          <a:endParaRPr lang="it-IT" sz="1800"/>
        </a:p>
      </dgm:t>
    </dgm:pt>
    <dgm:pt modelId="{A0695024-448B-0C42-BB2D-850EE597373C}" type="parTrans" cxnId="{A0B9A8BD-31D8-E746-AFDF-515CCABEF11E}">
      <dgm:prSet/>
      <dgm:spPr/>
      <dgm:t>
        <a:bodyPr/>
        <a:lstStyle/>
        <a:p>
          <a:endParaRPr lang="it-IT"/>
        </a:p>
      </dgm:t>
    </dgm:pt>
    <dgm:pt modelId="{E9EE703D-0ECF-8D41-9A42-9E91D8B21D04}" type="sibTrans" cxnId="{A0B9A8BD-31D8-E746-AFDF-515CCABEF11E}">
      <dgm:prSet/>
      <dgm:spPr/>
      <dgm:t>
        <a:bodyPr/>
        <a:lstStyle/>
        <a:p>
          <a:endParaRPr lang="it-IT"/>
        </a:p>
      </dgm:t>
    </dgm:pt>
    <dgm:pt modelId="{3E5470F5-2A95-CA4C-B7E0-EF61065157D2}">
      <dgm:prSet phldrT="[Testo]"/>
      <dgm:spPr/>
      <dgm:t>
        <a:bodyPr/>
        <a:lstStyle/>
        <a:p>
          <a:r>
            <a:rPr lang="it-IT"/>
            <a:t>Skills </a:t>
          </a:r>
        </a:p>
      </dgm:t>
    </dgm:pt>
    <dgm:pt modelId="{5D0C4FA7-DC3F-7049-A444-D0444019426F}" type="parTrans" cxnId="{E996E8AC-ADBE-5A40-B209-568EAA358039}">
      <dgm:prSet/>
      <dgm:spPr/>
      <dgm:t>
        <a:bodyPr/>
        <a:lstStyle/>
        <a:p>
          <a:endParaRPr lang="it-IT"/>
        </a:p>
      </dgm:t>
    </dgm:pt>
    <dgm:pt modelId="{3D04E5D9-7469-BE48-BEAC-4BE281B45A7B}" type="sibTrans" cxnId="{E996E8AC-ADBE-5A40-B209-568EAA358039}">
      <dgm:prSet/>
      <dgm:spPr/>
      <dgm:t>
        <a:bodyPr/>
        <a:lstStyle/>
        <a:p>
          <a:endParaRPr lang="it-IT"/>
        </a:p>
      </dgm:t>
    </dgm:pt>
    <dgm:pt modelId="{6DE3F20D-B022-894B-B83D-51B6A62C29D2}">
      <dgm:prSet phldrT="[Testo]" custT="1"/>
      <dgm:spPr/>
      <dgm:t>
        <a:bodyPr/>
        <a:lstStyle/>
        <a:p>
          <a:r>
            <a:rPr lang="en-GB" sz="1800"/>
            <a:t>The ability to apply knowledge and use know-how to complete tasks and solve problems </a:t>
          </a:r>
          <a:endParaRPr lang="it-IT" sz="1800"/>
        </a:p>
      </dgm:t>
    </dgm:pt>
    <dgm:pt modelId="{9647D179-DA76-C24A-9FF8-791DA56CA103}" type="parTrans" cxnId="{325A2AFD-D679-044E-995D-6E6481B186C8}">
      <dgm:prSet/>
      <dgm:spPr/>
      <dgm:t>
        <a:bodyPr/>
        <a:lstStyle/>
        <a:p>
          <a:endParaRPr lang="it-IT"/>
        </a:p>
      </dgm:t>
    </dgm:pt>
    <dgm:pt modelId="{ADD60E8A-864B-AC42-BAA7-611A784CFB6A}" type="sibTrans" cxnId="{325A2AFD-D679-044E-995D-6E6481B186C8}">
      <dgm:prSet/>
      <dgm:spPr/>
      <dgm:t>
        <a:bodyPr/>
        <a:lstStyle/>
        <a:p>
          <a:endParaRPr lang="it-IT"/>
        </a:p>
      </dgm:t>
    </dgm:pt>
    <dgm:pt modelId="{6D120A47-51F0-FD42-B184-23CE7EF06503}">
      <dgm:prSet phldrT="[Testo]"/>
      <dgm:spPr/>
      <dgm:t>
        <a:bodyPr/>
        <a:lstStyle/>
        <a:p>
          <a:r>
            <a:rPr lang="en-GB" noProof="0"/>
            <a:t>Autonomy / responsibility*</a:t>
          </a:r>
        </a:p>
      </dgm:t>
    </dgm:pt>
    <dgm:pt modelId="{A449EFB5-889D-0D46-8C11-92B34C880A35}" type="parTrans" cxnId="{403F0B77-64DF-8342-9E69-64C4313411CA}">
      <dgm:prSet/>
      <dgm:spPr/>
      <dgm:t>
        <a:bodyPr/>
        <a:lstStyle/>
        <a:p>
          <a:endParaRPr lang="it-IT"/>
        </a:p>
      </dgm:t>
    </dgm:pt>
    <dgm:pt modelId="{D12EDFA4-B9A7-3043-B871-7608BDAE8B85}" type="sibTrans" cxnId="{403F0B77-64DF-8342-9E69-64C4313411CA}">
      <dgm:prSet/>
      <dgm:spPr/>
      <dgm:t>
        <a:bodyPr/>
        <a:lstStyle/>
        <a:p>
          <a:endParaRPr lang="it-IT"/>
        </a:p>
      </dgm:t>
    </dgm:pt>
    <dgm:pt modelId="{8A56B163-D879-D947-9E80-5E6ED35449CA}">
      <dgm:prSet phldrT="[Testo]" custT="1"/>
      <dgm:spPr/>
      <dgm:t>
        <a:bodyPr/>
        <a:lstStyle/>
        <a:p>
          <a:r>
            <a:rPr lang="en-GB" sz="1800"/>
            <a:t>The ability of the learner to apply knowledge and skills autonomously and with responsibility</a:t>
          </a:r>
          <a:endParaRPr lang="it-IT" sz="1800"/>
        </a:p>
      </dgm:t>
    </dgm:pt>
    <dgm:pt modelId="{D4635025-89E6-E44A-8C72-4B4B6C4BF5D2}" type="parTrans" cxnId="{2DCAE50F-FDAA-DB46-AB2E-C5B88B26D907}">
      <dgm:prSet/>
      <dgm:spPr/>
      <dgm:t>
        <a:bodyPr/>
        <a:lstStyle/>
        <a:p>
          <a:endParaRPr lang="it-IT"/>
        </a:p>
      </dgm:t>
    </dgm:pt>
    <dgm:pt modelId="{A7BF0740-CCA0-174B-A8CE-824F1CC56C4A}" type="sibTrans" cxnId="{2DCAE50F-FDAA-DB46-AB2E-C5B88B26D907}">
      <dgm:prSet/>
      <dgm:spPr/>
      <dgm:t>
        <a:bodyPr/>
        <a:lstStyle/>
        <a:p>
          <a:endParaRPr lang="it-IT"/>
        </a:p>
      </dgm:t>
    </dgm:pt>
    <dgm:pt modelId="{48AF4781-1F6C-3241-BCDE-E17BC7A5C9BF}" type="pres">
      <dgm:prSet presAssocID="{BED9C4DC-D8AC-C248-9C5F-A67484FC6DB8}" presName="linearFlow" presStyleCnt="0">
        <dgm:presLayoutVars>
          <dgm:dir/>
          <dgm:animLvl val="lvl"/>
          <dgm:resizeHandles val="exact"/>
        </dgm:presLayoutVars>
      </dgm:prSet>
      <dgm:spPr/>
      <dgm:t>
        <a:bodyPr/>
        <a:lstStyle/>
        <a:p>
          <a:endParaRPr lang="en-US"/>
        </a:p>
      </dgm:t>
    </dgm:pt>
    <dgm:pt modelId="{C806A597-6704-7444-B89C-E52DDBAC0162}" type="pres">
      <dgm:prSet presAssocID="{1752EFDB-C4A6-F047-8EAC-FABC1A6874AD}" presName="composite" presStyleCnt="0"/>
      <dgm:spPr/>
    </dgm:pt>
    <dgm:pt modelId="{9F8F05F8-73C7-9D4C-AE6B-8DED0281432C}" type="pres">
      <dgm:prSet presAssocID="{1752EFDB-C4A6-F047-8EAC-FABC1A6874AD}" presName="parTx" presStyleLbl="node1" presStyleIdx="0" presStyleCnt="3">
        <dgm:presLayoutVars>
          <dgm:chMax val="0"/>
          <dgm:chPref val="0"/>
          <dgm:bulletEnabled val="1"/>
        </dgm:presLayoutVars>
      </dgm:prSet>
      <dgm:spPr/>
      <dgm:t>
        <a:bodyPr/>
        <a:lstStyle/>
        <a:p>
          <a:endParaRPr lang="en-US"/>
        </a:p>
      </dgm:t>
    </dgm:pt>
    <dgm:pt modelId="{2AD3F490-8209-644E-ABB2-D1E3F394B625}" type="pres">
      <dgm:prSet presAssocID="{1752EFDB-C4A6-F047-8EAC-FABC1A6874AD}" presName="parSh" presStyleLbl="node1" presStyleIdx="0" presStyleCnt="3"/>
      <dgm:spPr/>
      <dgm:t>
        <a:bodyPr/>
        <a:lstStyle/>
        <a:p>
          <a:endParaRPr lang="en-US"/>
        </a:p>
      </dgm:t>
    </dgm:pt>
    <dgm:pt modelId="{359AB1D0-1D3B-2343-9671-554F69087B6D}" type="pres">
      <dgm:prSet presAssocID="{1752EFDB-C4A6-F047-8EAC-FABC1A6874AD}" presName="desTx" presStyleLbl="fgAcc1" presStyleIdx="0" presStyleCnt="3" custScaleY="88193">
        <dgm:presLayoutVars>
          <dgm:bulletEnabled val="1"/>
        </dgm:presLayoutVars>
      </dgm:prSet>
      <dgm:spPr/>
      <dgm:t>
        <a:bodyPr/>
        <a:lstStyle/>
        <a:p>
          <a:endParaRPr lang="en-US"/>
        </a:p>
      </dgm:t>
    </dgm:pt>
    <dgm:pt modelId="{475A3B3A-0A29-4A43-9F78-9BD84B87489A}" type="pres">
      <dgm:prSet presAssocID="{AA4FFA3C-9E71-0047-AD01-D48C7B02022F}" presName="sibTrans" presStyleLbl="sibTrans2D1" presStyleIdx="0" presStyleCnt="2"/>
      <dgm:spPr/>
      <dgm:t>
        <a:bodyPr/>
        <a:lstStyle/>
        <a:p>
          <a:endParaRPr lang="en-US"/>
        </a:p>
      </dgm:t>
    </dgm:pt>
    <dgm:pt modelId="{0A71A279-1C5A-664A-8385-8952E4522C42}" type="pres">
      <dgm:prSet presAssocID="{AA4FFA3C-9E71-0047-AD01-D48C7B02022F}" presName="connTx" presStyleLbl="sibTrans2D1" presStyleIdx="0" presStyleCnt="2"/>
      <dgm:spPr/>
      <dgm:t>
        <a:bodyPr/>
        <a:lstStyle/>
        <a:p>
          <a:endParaRPr lang="en-US"/>
        </a:p>
      </dgm:t>
    </dgm:pt>
    <dgm:pt modelId="{DF676635-29FE-9849-86C4-4FA9E1C5FBED}" type="pres">
      <dgm:prSet presAssocID="{3E5470F5-2A95-CA4C-B7E0-EF61065157D2}" presName="composite" presStyleCnt="0"/>
      <dgm:spPr/>
    </dgm:pt>
    <dgm:pt modelId="{7EB58AD3-D1F5-9A46-AFCE-2E95A056FF2A}" type="pres">
      <dgm:prSet presAssocID="{3E5470F5-2A95-CA4C-B7E0-EF61065157D2}" presName="parTx" presStyleLbl="node1" presStyleIdx="0" presStyleCnt="3">
        <dgm:presLayoutVars>
          <dgm:chMax val="0"/>
          <dgm:chPref val="0"/>
          <dgm:bulletEnabled val="1"/>
        </dgm:presLayoutVars>
      </dgm:prSet>
      <dgm:spPr/>
      <dgm:t>
        <a:bodyPr/>
        <a:lstStyle/>
        <a:p>
          <a:endParaRPr lang="en-US"/>
        </a:p>
      </dgm:t>
    </dgm:pt>
    <dgm:pt modelId="{C8A5FC1E-97A3-EE4D-A3E4-AC1788DD9946}" type="pres">
      <dgm:prSet presAssocID="{3E5470F5-2A95-CA4C-B7E0-EF61065157D2}" presName="parSh" presStyleLbl="node1" presStyleIdx="1" presStyleCnt="3"/>
      <dgm:spPr/>
      <dgm:t>
        <a:bodyPr/>
        <a:lstStyle/>
        <a:p>
          <a:endParaRPr lang="en-US"/>
        </a:p>
      </dgm:t>
    </dgm:pt>
    <dgm:pt modelId="{4B633114-2C52-3646-8CC2-266E5D8C2B3C}" type="pres">
      <dgm:prSet presAssocID="{3E5470F5-2A95-CA4C-B7E0-EF61065157D2}" presName="desTx" presStyleLbl="fgAcc1" presStyleIdx="1" presStyleCnt="3" custScaleY="88193">
        <dgm:presLayoutVars>
          <dgm:bulletEnabled val="1"/>
        </dgm:presLayoutVars>
      </dgm:prSet>
      <dgm:spPr/>
      <dgm:t>
        <a:bodyPr/>
        <a:lstStyle/>
        <a:p>
          <a:endParaRPr lang="en-US"/>
        </a:p>
      </dgm:t>
    </dgm:pt>
    <dgm:pt modelId="{C20A2840-6FAA-C64D-831A-D9135C6A75D2}" type="pres">
      <dgm:prSet presAssocID="{3D04E5D9-7469-BE48-BEAC-4BE281B45A7B}" presName="sibTrans" presStyleLbl="sibTrans2D1" presStyleIdx="1" presStyleCnt="2"/>
      <dgm:spPr/>
      <dgm:t>
        <a:bodyPr/>
        <a:lstStyle/>
        <a:p>
          <a:endParaRPr lang="en-US"/>
        </a:p>
      </dgm:t>
    </dgm:pt>
    <dgm:pt modelId="{1CBE13A5-E437-DB46-BDFE-6B6997A08C38}" type="pres">
      <dgm:prSet presAssocID="{3D04E5D9-7469-BE48-BEAC-4BE281B45A7B}" presName="connTx" presStyleLbl="sibTrans2D1" presStyleIdx="1" presStyleCnt="2"/>
      <dgm:spPr/>
      <dgm:t>
        <a:bodyPr/>
        <a:lstStyle/>
        <a:p>
          <a:endParaRPr lang="en-US"/>
        </a:p>
      </dgm:t>
    </dgm:pt>
    <dgm:pt modelId="{AF624AD0-1E75-AD4D-908D-7DE32591F294}" type="pres">
      <dgm:prSet presAssocID="{6D120A47-51F0-FD42-B184-23CE7EF06503}" presName="composite" presStyleCnt="0"/>
      <dgm:spPr/>
    </dgm:pt>
    <dgm:pt modelId="{CC896F11-D9F6-1145-B79D-EF06D594D5C3}" type="pres">
      <dgm:prSet presAssocID="{6D120A47-51F0-FD42-B184-23CE7EF06503}" presName="parTx" presStyleLbl="node1" presStyleIdx="1" presStyleCnt="3">
        <dgm:presLayoutVars>
          <dgm:chMax val="0"/>
          <dgm:chPref val="0"/>
          <dgm:bulletEnabled val="1"/>
        </dgm:presLayoutVars>
      </dgm:prSet>
      <dgm:spPr/>
      <dgm:t>
        <a:bodyPr/>
        <a:lstStyle/>
        <a:p>
          <a:endParaRPr lang="en-US"/>
        </a:p>
      </dgm:t>
    </dgm:pt>
    <dgm:pt modelId="{F24154C5-4373-464A-9125-37E2ECCCFA6C}" type="pres">
      <dgm:prSet presAssocID="{6D120A47-51F0-FD42-B184-23CE7EF06503}" presName="parSh" presStyleLbl="node1" presStyleIdx="2" presStyleCnt="3"/>
      <dgm:spPr/>
      <dgm:t>
        <a:bodyPr/>
        <a:lstStyle/>
        <a:p>
          <a:endParaRPr lang="en-US"/>
        </a:p>
      </dgm:t>
    </dgm:pt>
    <dgm:pt modelId="{FC2D2C02-8BA2-7D48-B219-B76F59341E0D}" type="pres">
      <dgm:prSet presAssocID="{6D120A47-51F0-FD42-B184-23CE7EF06503}" presName="desTx" presStyleLbl="fgAcc1" presStyleIdx="2" presStyleCnt="3" custScaleY="88281">
        <dgm:presLayoutVars>
          <dgm:bulletEnabled val="1"/>
        </dgm:presLayoutVars>
      </dgm:prSet>
      <dgm:spPr/>
      <dgm:t>
        <a:bodyPr/>
        <a:lstStyle/>
        <a:p>
          <a:endParaRPr lang="en-US"/>
        </a:p>
      </dgm:t>
    </dgm:pt>
  </dgm:ptLst>
  <dgm:cxnLst>
    <dgm:cxn modelId="{325A2AFD-D679-044E-995D-6E6481B186C8}" srcId="{3E5470F5-2A95-CA4C-B7E0-EF61065157D2}" destId="{6DE3F20D-B022-894B-B83D-51B6A62C29D2}" srcOrd="0" destOrd="0" parTransId="{9647D179-DA76-C24A-9FF8-791DA56CA103}" sibTransId="{ADD60E8A-864B-AC42-BAA7-611A784CFB6A}"/>
    <dgm:cxn modelId="{F44BBB31-82F5-374C-AD56-30486149DDF5}" type="presOf" srcId="{3D04E5D9-7469-BE48-BEAC-4BE281B45A7B}" destId="{1CBE13A5-E437-DB46-BDFE-6B6997A08C38}" srcOrd="1" destOrd="0" presId="urn:microsoft.com/office/officeart/2005/8/layout/process3"/>
    <dgm:cxn modelId="{A0B9A8BD-31D8-E746-AFDF-515CCABEF11E}" srcId="{1752EFDB-C4A6-F047-8EAC-FABC1A6874AD}" destId="{AF991162-523D-4149-ACD7-F81C4B5B2332}" srcOrd="0" destOrd="0" parTransId="{A0695024-448B-0C42-BB2D-850EE597373C}" sibTransId="{E9EE703D-0ECF-8D41-9A42-9E91D8B21D04}"/>
    <dgm:cxn modelId="{2DCAE50F-FDAA-DB46-AB2E-C5B88B26D907}" srcId="{6D120A47-51F0-FD42-B184-23CE7EF06503}" destId="{8A56B163-D879-D947-9E80-5E6ED35449CA}" srcOrd="0" destOrd="0" parTransId="{D4635025-89E6-E44A-8C72-4B4B6C4BF5D2}" sibTransId="{A7BF0740-CCA0-174B-A8CE-824F1CC56C4A}"/>
    <dgm:cxn modelId="{C808737F-D461-484E-B6DE-00226C26430A}" type="presOf" srcId="{1752EFDB-C4A6-F047-8EAC-FABC1A6874AD}" destId="{2AD3F490-8209-644E-ABB2-D1E3F394B625}" srcOrd="1" destOrd="0" presId="urn:microsoft.com/office/officeart/2005/8/layout/process3"/>
    <dgm:cxn modelId="{6C80563A-8105-D648-ACD1-42FF2DB3C0AF}" srcId="{BED9C4DC-D8AC-C248-9C5F-A67484FC6DB8}" destId="{1752EFDB-C4A6-F047-8EAC-FABC1A6874AD}" srcOrd="0" destOrd="0" parTransId="{A2DA63CD-73E8-3F4A-A269-4855D58E32B4}" sibTransId="{AA4FFA3C-9E71-0047-AD01-D48C7B02022F}"/>
    <dgm:cxn modelId="{403F0B77-64DF-8342-9E69-64C4313411CA}" srcId="{BED9C4DC-D8AC-C248-9C5F-A67484FC6DB8}" destId="{6D120A47-51F0-FD42-B184-23CE7EF06503}" srcOrd="2" destOrd="0" parTransId="{A449EFB5-889D-0D46-8C11-92B34C880A35}" sibTransId="{D12EDFA4-B9A7-3043-B871-7608BDAE8B85}"/>
    <dgm:cxn modelId="{38D86D70-3E74-CA49-A8A1-1EE08C058202}" type="presOf" srcId="{3E5470F5-2A95-CA4C-B7E0-EF61065157D2}" destId="{7EB58AD3-D1F5-9A46-AFCE-2E95A056FF2A}" srcOrd="0" destOrd="0" presId="urn:microsoft.com/office/officeart/2005/8/layout/process3"/>
    <dgm:cxn modelId="{E1E286E9-75A9-0C4D-A2CA-227E56B527AD}" type="presOf" srcId="{AA4FFA3C-9E71-0047-AD01-D48C7B02022F}" destId="{0A71A279-1C5A-664A-8385-8952E4522C42}" srcOrd="1" destOrd="0" presId="urn:microsoft.com/office/officeart/2005/8/layout/process3"/>
    <dgm:cxn modelId="{2E18187B-4D06-2F49-988F-15CC19833FE1}" type="presOf" srcId="{1752EFDB-C4A6-F047-8EAC-FABC1A6874AD}" destId="{9F8F05F8-73C7-9D4C-AE6B-8DED0281432C}" srcOrd="0" destOrd="0" presId="urn:microsoft.com/office/officeart/2005/8/layout/process3"/>
    <dgm:cxn modelId="{CF997739-1E7A-7B4C-BFA7-48E3AFB0934B}" type="presOf" srcId="{6D120A47-51F0-FD42-B184-23CE7EF06503}" destId="{F24154C5-4373-464A-9125-37E2ECCCFA6C}" srcOrd="1" destOrd="0" presId="urn:microsoft.com/office/officeart/2005/8/layout/process3"/>
    <dgm:cxn modelId="{FF024555-B4B9-7649-AC7E-6756C4CDC778}" type="presOf" srcId="{AF991162-523D-4149-ACD7-F81C4B5B2332}" destId="{359AB1D0-1D3B-2343-9671-554F69087B6D}" srcOrd="0" destOrd="0" presId="urn:microsoft.com/office/officeart/2005/8/layout/process3"/>
    <dgm:cxn modelId="{74275E51-B101-1040-AC85-52C26B03B2A8}" type="presOf" srcId="{3D04E5D9-7469-BE48-BEAC-4BE281B45A7B}" destId="{C20A2840-6FAA-C64D-831A-D9135C6A75D2}" srcOrd="0" destOrd="0" presId="urn:microsoft.com/office/officeart/2005/8/layout/process3"/>
    <dgm:cxn modelId="{B6E2E023-A182-1147-B05C-B04BF45DC163}" type="presOf" srcId="{6D120A47-51F0-FD42-B184-23CE7EF06503}" destId="{CC896F11-D9F6-1145-B79D-EF06D594D5C3}" srcOrd="0" destOrd="0" presId="urn:microsoft.com/office/officeart/2005/8/layout/process3"/>
    <dgm:cxn modelId="{CD4D981C-1407-2843-9939-314B42321ED3}" type="presOf" srcId="{BED9C4DC-D8AC-C248-9C5F-A67484FC6DB8}" destId="{48AF4781-1F6C-3241-BCDE-E17BC7A5C9BF}" srcOrd="0" destOrd="0" presId="urn:microsoft.com/office/officeart/2005/8/layout/process3"/>
    <dgm:cxn modelId="{8F87E4B9-1D3C-D647-ABAF-1F3157A031C7}" type="presOf" srcId="{6DE3F20D-B022-894B-B83D-51B6A62C29D2}" destId="{4B633114-2C52-3646-8CC2-266E5D8C2B3C}" srcOrd="0" destOrd="0" presId="urn:microsoft.com/office/officeart/2005/8/layout/process3"/>
    <dgm:cxn modelId="{CFCF7F26-1E2B-9341-8016-3618916238B5}" type="presOf" srcId="{AA4FFA3C-9E71-0047-AD01-D48C7B02022F}" destId="{475A3B3A-0A29-4A43-9F78-9BD84B87489A}" srcOrd="0" destOrd="0" presId="urn:microsoft.com/office/officeart/2005/8/layout/process3"/>
    <dgm:cxn modelId="{5439E1EF-2736-6A47-B23F-BA8EF35F3DD5}" type="presOf" srcId="{3E5470F5-2A95-CA4C-B7E0-EF61065157D2}" destId="{C8A5FC1E-97A3-EE4D-A3E4-AC1788DD9946}" srcOrd="1" destOrd="0" presId="urn:microsoft.com/office/officeart/2005/8/layout/process3"/>
    <dgm:cxn modelId="{D333A886-B132-134E-A588-57967E801057}" type="presOf" srcId="{8A56B163-D879-D947-9E80-5E6ED35449CA}" destId="{FC2D2C02-8BA2-7D48-B219-B76F59341E0D}" srcOrd="0" destOrd="0" presId="urn:microsoft.com/office/officeart/2005/8/layout/process3"/>
    <dgm:cxn modelId="{E996E8AC-ADBE-5A40-B209-568EAA358039}" srcId="{BED9C4DC-D8AC-C248-9C5F-A67484FC6DB8}" destId="{3E5470F5-2A95-CA4C-B7E0-EF61065157D2}" srcOrd="1" destOrd="0" parTransId="{5D0C4FA7-DC3F-7049-A444-D0444019426F}" sibTransId="{3D04E5D9-7469-BE48-BEAC-4BE281B45A7B}"/>
    <dgm:cxn modelId="{076F7DB5-CF51-DB47-8328-D06CAC5AAB5E}" type="presParOf" srcId="{48AF4781-1F6C-3241-BCDE-E17BC7A5C9BF}" destId="{C806A597-6704-7444-B89C-E52DDBAC0162}" srcOrd="0" destOrd="0" presId="urn:microsoft.com/office/officeart/2005/8/layout/process3"/>
    <dgm:cxn modelId="{3BBBE815-F3BA-9E4C-822E-C0D4E97037DE}" type="presParOf" srcId="{C806A597-6704-7444-B89C-E52DDBAC0162}" destId="{9F8F05F8-73C7-9D4C-AE6B-8DED0281432C}" srcOrd="0" destOrd="0" presId="urn:microsoft.com/office/officeart/2005/8/layout/process3"/>
    <dgm:cxn modelId="{15710E0D-5B57-BE40-B00D-14A012B4B96B}" type="presParOf" srcId="{C806A597-6704-7444-B89C-E52DDBAC0162}" destId="{2AD3F490-8209-644E-ABB2-D1E3F394B625}" srcOrd="1" destOrd="0" presId="urn:microsoft.com/office/officeart/2005/8/layout/process3"/>
    <dgm:cxn modelId="{AFA68E51-2FC9-564D-8A14-5A1337151472}" type="presParOf" srcId="{C806A597-6704-7444-B89C-E52DDBAC0162}" destId="{359AB1D0-1D3B-2343-9671-554F69087B6D}" srcOrd="2" destOrd="0" presId="urn:microsoft.com/office/officeart/2005/8/layout/process3"/>
    <dgm:cxn modelId="{5AB8F5F0-2514-2A47-8CC6-A6E63C6586D3}" type="presParOf" srcId="{48AF4781-1F6C-3241-BCDE-E17BC7A5C9BF}" destId="{475A3B3A-0A29-4A43-9F78-9BD84B87489A}" srcOrd="1" destOrd="0" presId="urn:microsoft.com/office/officeart/2005/8/layout/process3"/>
    <dgm:cxn modelId="{2C2A2B2C-324F-534C-8C4C-36E970D8CCB3}" type="presParOf" srcId="{475A3B3A-0A29-4A43-9F78-9BD84B87489A}" destId="{0A71A279-1C5A-664A-8385-8952E4522C42}" srcOrd="0" destOrd="0" presId="urn:microsoft.com/office/officeart/2005/8/layout/process3"/>
    <dgm:cxn modelId="{3A479D0D-29E8-854C-B2D9-94D1B1620480}" type="presParOf" srcId="{48AF4781-1F6C-3241-BCDE-E17BC7A5C9BF}" destId="{DF676635-29FE-9849-86C4-4FA9E1C5FBED}" srcOrd="2" destOrd="0" presId="urn:microsoft.com/office/officeart/2005/8/layout/process3"/>
    <dgm:cxn modelId="{49DC042F-DE85-BD41-A2A3-65ED686F720A}" type="presParOf" srcId="{DF676635-29FE-9849-86C4-4FA9E1C5FBED}" destId="{7EB58AD3-D1F5-9A46-AFCE-2E95A056FF2A}" srcOrd="0" destOrd="0" presId="urn:microsoft.com/office/officeart/2005/8/layout/process3"/>
    <dgm:cxn modelId="{DDA9542E-A515-3747-B074-4113AD820650}" type="presParOf" srcId="{DF676635-29FE-9849-86C4-4FA9E1C5FBED}" destId="{C8A5FC1E-97A3-EE4D-A3E4-AC1788DD9946}" srcOrd="1" destOrd="0" presId="urn:microsoft.com/office/officeart/2005/8/layout/process3"/>
    <dgm:cxn modelId="{981DEB15-9467-6E40-943F-FE133FCB83C7}" type="presParOf" srcId="{DF676635-29FE-9849-86C4-4FA9E1C5FBED}" destId="{4B633114-2C52-3646-8CC2-266E5D8C2B3C}" srcOrd="2" destOrd="0" presId="urn:microsoft.com/office/officeart/2005/8/layout/process3"/>
    <dgm:cxn modelId="{1C5674EB-0496-2143-AA1D-1B2A40467629}" type="presParOf" srcId="{48AF4781-1F6C-3241-BCDE-E17BC7A5C9BF}" destId="{C20A2840-6FAA-C64D-831A-D9135C6A75D2}" srcOrd="3" destOrd="0" presId="urn:microsoft.com/office/officeart/2005/8/layout/process3"/>
    <dgm:cxn modelId="{2E578DDC-C1FA-EF46-89C6-217A28EED780}" type="presParOf" srcId="{C20A2840-6FAA-C64D-831A-D9135C6A75D2}" destId="{1CBE13A5-E437-DB46-BDFE-6B6997A08C38}" srcOrd="0" destOrd="0" presId="urn:microsoft.com/office/officeart/2005/8/layout/process3"/>
    <dgm:cxn modelId="{90FC457E-7374-1445-9F0E-0B756E650660}" type="presParOf" srcId="{48AF4781-1F6C-3241-BCDE-E17BC7A5C9BF}" destId="{AF624AD0-1E75-AD4D-908D-7DE32591F294}" srcOrd="4" destOrd="0" presId="urn:microsoft.com/office/officeart/2005/8/layout/process3"/>
    <dgm:cxn modelId="{D59661F6-227C-EE46-8E5D-52D2753CA84D}" type="presParOf" srcId="{AF624AD0-1E75-AD4D-908D-7DE32591F294}" destId="{CC896F11-D9F6-1145-B79D-EF06D594D5C3}" srcOrd="0" destOrd="0" presId="urn:microsoft.com/office/officeart/2005/8/layout/process3"/>
    <dgm:cxn modelId="{3A94B769-A6AA-CB42-B703-080740B8A1FC}" type="presParOf" srcId="{AF624AD0-1E75-AD4D-908D-7DE32591F294}" destId="{F24154C5-4373-464A-9125-37E2ECCCFA6C}" srcOrd="1" destOrd="0" presId="urn:microsoft.com/office/officeart/2005/8/layout/process3"/>
    <dgm:cxn modelId="{56E3A5BF-3759-6B4D-8AC6-06553858C2C5}" type="presParOf" srcId="{AF624AD0-1E75-AD4D-908D-7DE32591F294}" destId="{FC2D2C02-8BA2-7D48-B219-B76F59341E0D}"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8D9F2AD-0627-4F16-9A09-BA9CA65B66B8}" type="doc">
      <dgm:prSet loTypeId="urn:microsoft.com/office/officeart/2005/8/layout/hierarchy2" loCatId="hierarchy" qsTypeId="urn:microsoft.com/office/officeart/2005/8/quickstyle/simple3" qsCatId="simple" csTypeId="urn:microsoft.com/office/officeart/2005/8/colors/accent1_2" csCatId="accent1" phldr="1"/>
      <dgm:spPr/>
      <dgm:t>
        <a:bodyPr/>
        <a:lstStyle/>
        <a:p>
          <a:endParaRPr lang="bg-BG"/>
        </a:p>
      </dgm:t>
    </dgm:pt>
    <dgm:pt modelId="{95342703-A7B5-44F1-9B24-1DB3A9863CFD}">
      <dgm:prSet phldrT="[Text]" custT="1"/>
      <dgm:spPr/>
      <dgm:t>
        <a:bodyPr vert="vert270"/>
        <a:lstStyle/>
        <a:p>
          <a:pPr>
            <a:lnSpc>
              <a:spcPct val="100000"/>
            </a:lnSpc>
            <a:spcBef>
              <a:spcPts val="0"/>
            </a:spcBef>
            <a:spcAft>
              <a:spcPts val="0"/>
            </a:spcAft>
          </a:pPr>
          <a:r>
            <a:rPr lang="en-US" sz="1200" b="1" noProof="0" dirty="0">
              <a:latin typeface="Corbel"/>
            </a:rPr>
            <a:t>CURRICULUM</a:t>
          </a:r>
        </a:p>
        <a:p>
          <a:pPr rtl="0">
            <a:lnSpc>
              <a:spcPct val="100000"/>
            </a:lnSpc>
            <a:spcBef>
              <a:spcPts val="0"/>
            </a:spcBef>
            <a:spcAft>
              <a:spcPts val="0"/>
            </a:spcAft>
          </a:pPr>
          <a:r>
            <a:rPr lang="en-US" sz="1200" noProof="0" dirty="0">
              <a:latin typeface="Corbel"/>
            </a:rPr>
            <a:t>Application of ICT in Design of Textile and Clothing </a:t>
          </a:r>
        </a:p>
      </dgm:t>
    </dgm:pt>
    <dgm:pt modelId="{474DF4B3-853A-4124-8BD9-25EB9C8D3DD9}" type="parTrans" cxnId="{4C13119A-46DC-4FDE-BB0C-FBAA8AC67DEF}">
      <dgm:prSet/>
      <dgm:spPr/>
      <dgm:t>
        <a:bodyPr/>
        <a:lstStyle/>
        <a:p>
          <a:pPr>
            <a:lnSpc>
              <a:spcPct val="100000"/>
            </a:lnSpc>
            <a:spcBef>
              <a:spcPts val="0"/>
            </a:spcBef>
            <a:spcAft>
              <a:spcPts val="0"/>
            </a:spcAft>
          </a:pPr>
          <a:endParaRPr lang="en-US" sz="1200" noProof="0">
            <a:latin typeface="Corbel" pitchFamily="34" charset="0"/>
          </a:endParaRPr>
        </a:p>
      </dgm:t>
    </dgm:pt>
    <dgm:pt modelId="{08D8BACD-654B-48AA-A5FF-58560CEF3BAF}" type="sibTrans" cxnId="{4C13119A-46DC-4FDE-BB0C-FBAA8AC67DEF}">
      <dgm:prSet/>
      <dgm:spPr/>
      <dgm:t>
        <a:bodyPr/>
        <a:lstStyle/>
        <a:p>
          <a:pPr>
            <a:lnSpc>
              <a:spcPct val="100000"/>
            </a:lnSpc>
            <a:spcBef>
              <a:spcPts val="0"/>
            </a:spcBef>
            <a:spcAft>
              <a:spcPts val="0"/>
            </a:spcAft>
          </a:pPr>
          <a:endParaRPr lang="en-US" sz="1200" noProof="0">
            <a:latin typeface="Corbel" pitchFamily="34" charset="0"/>
          </a:endParaRPr>
        </a:p>
      </dgm:t>
    </dgm:pt>
    <dgm:pt modelId="{10D57C8C-48E0-4CA4-A143-B41C32C25847}">
      <dgm:prSet phldrT="[Tex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sz="1000" b="1" noProof="0" dirty="0">
              <a:latin typeface="Corbel"/>
            </a:rPr>
            <a:t>MODULE</a:t>
          </a:r>
        </a:p>
        <a:p>
          <a:pPr marL="0" marR="0" indent="0" defTabSz="914400" rtl="0" eaLnBrk="1" fontAlgn="auto" latinLnBrk="0" hangingPunct="1">
            <a:lnSpc>
              <a:spcPct val="100000"/>
            </a:lnSpc>
            <a:spcBef>
              <a:spcPts val="0"/>
            </a:spcBef>
            <a:spcAft>
              <a:spcPts val="0"/>
            </a:spcAft>
            <a:buClrTx/>
            <a:buSzTx/>
            <a:buFontTx/>
            <a:buNone/>
            <a:tabLst/>
            <a:defRPr/>
          </a:pPr>
          <a:r>
            <a:rPr lang="en-US" sz="1000" b="0" noProof="0" dirty="0">
              <a:latin typeface="Corbel"/>
            </a:rPr>
            <a:t>Design and Production of Woven </a:t>
          </a:r>
          <a:r>
            <a:rPr lang="en-US" sz="1000" dirty="0">
              <a:latin typeface="Corbel"/>
            </a:rPr>
            <a:t>Fabrics</a:t>
          </a:r>
          <a:endParaRPr lang="en-US" sz="1000" dirty="0"/>
        </a:p>
      </dgm:t>
    </dgm:pt>
    <dgm:pt modelId="{28D9CB7B-1B8D-41E2-9EFC-4294F1C79812}" type="parTrans" cxnId="{8179A53B-ED4E-470A-AB4F-A3E8C9552C07}">
      <dgm:prSet custT="1"/>
      <dgm:spPr/>
      <dgm:t>
        <a:bodyPr/>
        <a:lstStyle/>
        <a:p>
          <a:pPr>
            <a:lnSpc>
              <a:spcPct val="100000"/>
            </a:lnSpc>
            <a:spcBef>
              <a:spcPts val="0"/>
            </a:spcBef>
            <a:spcAft>
              <a:spcPts val="0"/>
            </a:spcAft>
          </a:pPr>
          <a:endParaRPr lang="en-US" sz="1200" noProof="0">
            <a:latin typeface="Corbel" pitchFamily="34" charset="0"/>
          </a:endParaRPr>
        </a:p>
      </dgm:t>
    </dgm:pt>
    <dgm:pt modelId="{BFC3FBD2-A050-4770-A44B-988A6CC5A83F}" type="sibTrans" cxnId="{8179A53B-ED4E-470A-AB4F-A3E8C9552C07}">
      <dgm:prSet/>
      <dgm:spPr/>
      <dgm:t>
        <a:bodyPr/>
        <a:lstStyle/>
        <a:p>
          <a:pPr>
            <a:lnSpc>
              <a:spcPct val="100000"/>
            </a:lnSpc>
            <a:spcBef>
              <a:spcPts val="0"/>
            </a:spcBef>
            <a:spcAft>
              <a:spcPts val="0"/>
            </a:spcAft>
          </a:pPr>
          <a:endParaRPr lang="en-US" sz="1200" noProof="0">
            <a:latin typeface="Corbel" pitchFamily="34" charset="0"/>
          </a:endParaRPr>
        </a:p>
      </dgm:t>
    </dgm:pt>
    <dgm:pt modelId="{B9528BA8-9E64-4DD5-96F1-14E441E0DFBE}">
      <dgm:prSet phldrT="[Text]" custT="1"/>
      <dgm:spPr/>
      <dgm:t>
        <a:bodyPr/>
        <a:lstStyle/>
        <a:p>
          <a:pPr>
            <a:lnSpc>
              <a:spcPct val="100000"/>
            </a:lnSpc>
            <a:spcBef>
              <a:spcPts val="0"/>
            </a:spcBef>
            <a:spcAft>
              <a:spcPts val="0"/>
            </a:spcAft>
          </a:pPr>
          <a:r>
            <a:rPr lang="en-US" sz="900" b="1" noProof="0" dirty="0">
              <a:solidFill>
                <a:schemeClr val="tx1"/>
              </a:solidFill>
              <a:latin typeface="Corbel"/>
            </a:rPr>
            <a:t>COURSE</a:t>
          </a:r>
        </a:p>
        <a:p>
          <a:pPr rtl="0">
            <a:lnSpc>
              <a:spcPct val="100000"/>
            </a:lnSpc>
            <a:spcBef>
              <a:spcPts val="0"/>
            </a:spcBef>
            <a:spcAft>
              <a:spcPts val="0"/>
            </a:spcAft>
          </a:pPr>
          <a:r>
            <a:rPr lang="en-US" sz="900" b="0" noProof="0" dirty="0">
              <a:latin typeface="Corbel"/>
            </a:rPr>
            <a:t>Design of Woven fabrics for the </a:t>
          </a:r>
          <a:r>
            <a:rPr lang="en-US" sz="900" b="0" noProof="0" dirty="0">
              <a:solidFill>
                <a:schemeClr val="tx1"/>
              </a:solidFill>
              <a:latin typeface="Corbel"/>
            </a:rPr>
            <a:t>Fashion </a:t>
          </a:r>
          <a:r>
            <a:rPr lang="en-US" sz="900" noProof="0" dirty="0">
              <a:solidFill>
                <a:schemeClr val="tx1"/>
              </a:solidFill>
              <a:latin typeface="Corbel"/>
              <a:cs typeface="Calibri Light"/>
            </a:rPr>
            <a:t>Industry</a:t>
          </a:r>
          <a:endParaRPr lang="en-US" sz="900" dirty="0"/>
        </a:p>
      </dgm:t>
    </dgm:pt>
    <dgm:pt modelId="{B4D5D140-87C7-4513-B955-C104BB87F818}" type="parTrans" cxnId="{ABB0CB08-C6B6-4476-A49C-FF2BF0CDA9AA}">
      <dgm:prSet custT="1"/>
      <dgm:spPr/>
      <dgm:t>
        <a:bodyPr/>
        <a:lstStyle/>
        <a:p>
          <a:endParaRPr lang="en-US" sz="1200" noProof="0"/>
        </a:p>
      </dgm:t>
    </dgm:pt>
    <dgm:pt modelId="{F727D74F-8624-4368-A18A-34911E1DA1B8}" type="sibTrans" cxnId="{ABB0CB08-C6B6-4476-A49C-FF2BF0CDA9AA}">
      <dgm:prSet/>
      <dgm:spPr/>
      <dgm:t>
        <a:bodyPr/>
        <a:lstStyle/>
        <a:p>
          <a:pPr>
            <a:lnSpc>
              <a:spcPct val="100000"/>
            </a:lnSpc>
            <a:spcBef>
              <a:spcPts val="0"/>
            </a:spcBef>
            <a:spcAft>
              <a:spcPts val="0"/>
            </a:spcAft>
          </a:pPr>
          <a:endParaRPr lang="en-US" sz="1200" noProof="0">
            <a:latin typeface="Corbel" pitchFamily="34" charset="0"/>
          </a:endParaRPr>
        </a:p>
      </dgm:t>
    </dgm:pt>
    <dgm:pt modelId="{8F619FD0-BDAD-46E1-9145-BA2CB5985FAB}">
      <dgm:prSet custT="1"/>
      <dgm:spPr/>
      <dgm:t>
        <a:bodyPr/>
        <a:lstStyle/>
        <a:p>
          <a:pPr>
            <a:lnSpc>
              <a:spcPct val="100000"/>
            </a:lnSpc>
            <a:spcBef>
              <a:spcPts val="0"/>
            </a:spcBef>
            <a:spcAft>
              <a:spcPts val="0"/>
            </a:spcAft>
          </a:pPr>
          <a:r>
            <a:rPr lang="en-US" sz="1000" b="1" noProof="0" dirty="0">
              <a:latin typeface="Corbel"/>
            </a:rPr>
            <a:t>MODULE</a:t>
          </a:r>
        </a:p>
        <a:p>
          <a:pPr>
            <a:lnSpc>
              <a:spcPct val="100000"/>
            </a:lnSpc>
            <a:spcBef>
              <a:spcPts val="0"/>
            </a:spcBef>
            <a:spcAft>
              <a:spcPts val="0"/>
            </a:spcAft>
          </a:pPr>
          <a:r>
            <a:rPr lang="en-US" sz="1000" noProof="0" dirty="0">
              <a:latin typeface="Corbel"/>
            </a:rPr>
            <a:t>ICT</a:t>
          </a:r>
        </a:p>
      </dgm:t>
    </dgm:pt>
    <dgm:pt modelId="{945A30AC-519D-4002-877A-5AB17A23BEA1}" type="parTrans" cxnId="{6DF96576-F739-4E61-8905-854D2F47FD20}">
      <dgm:prSet custT="1"/>
      <dgm:spPr/>
      <dgm:t>
        <a:bodyPr/>
        <a:lstStyle/>
        <a:p>
          <a:pPr>
            <a:lnSpc>
              <a:spcPct val="100000"/>
            </a:lnSpc>
            <a:spcBef>
              <a:spcPts val="0"/>
            </a:spcBef>
            <a:spcAft>
              <a:spcPts val="0"/>
            </a:spcAft>
          </a:pPr>
          <a:endParaRPr lang="en-US" sz="1200" noProof="0">
            <a:latin typeface="Corbel" pitchFamily="34" charset="0"/>
          </a:endParaRPr>
        </a:p>
      </dgm:t>
    </dgm:pt>
    <dgm:pt modelId="{437D5EFA-67E5-4BB8-898B-6EFCEE892634}" type="sibTrans" cxnId="{6DF96576-F739-4E61-8905-854D2F47FD20}">
      <dgm:prSet/>
      <dgm:spPr/>
      <dgm:t>
        <a:bodyPr/>
        <a:lstStyle/>
        <a:p>
          <a:pPr>
            <a:lnSpc>
              <a:spcPct val="100000"/>
            </a:lnSpc>
            <a:spcBef>
              <a:spcPts val="0"/>
            </a:spcBef>
            <a:spcAft>
              <a:spcPts val="0"/>
            </a:spcAft>
          </a:pPr>
          <a:endParaRPr lang="en-US" sz="1200" noProof="0">
            <a:latin typeface="Corbel" pitchFamily="34" charset="0"/>
          </a:endParaRPr>
        </a:p>
      </dgm:t>
    </dgm:pt>
    <dgm:pt modelId="{EF95A42E-E0C0-4956-96B8-77EDC2959F83}">
      <dgm:prSet custT="1"/>
      <dgm:spPr/>
      <dgm:t>
        <a:bodyPr/>
        <a:lstStyle/>
        <a:p>
          <a:pPr>
            <a:lnSpc>
              <a:spcPct val="100000"/>
            </a:lnSpc>
            <a:spcBef>
              <a:spcPts val="0"/>
            </a:spcBef>
            <a:spcAft>
              <a:spcPts val="0"/>
            </a:spcAft>
          </a:pPr>
          <a:r>
            <a:rPr lang="en-US" sz="1000" b="1" noProof="0" dirty="0">
              <a:latin typeface="Corbel"/>
            </a:rPr>
            <a:t>MODULE</a:t>
          </a:r>
        </a:p>
        <a:p>
          <a:pPr>
            <a:lnSpc>
              <a:spcPct val="100000"/>
            </a:lnSpc>
            <a:spcBef>
              <a:spcPts val="0"/>
            </a:spcBef>
            <a:spcAft>
              <a:spcPts val="0"/>
            </a:spcAft>
          </a:pPr>
          <a:r>
            <a:rPr lang="en-US" sz="1000" b="0" noProof="0" dirty="0">
              <a:latin typeface="Corbel"/>
            </a:rPr>
            <a:t>Finishing, Printing and Functionalization</a:t>
          </a:r>
        </a:p>
      </dgm:t>
    </dgm:pt>
    <dgm:pt modelId="{7512D9E1-2C15-4BDC-BB1C-4F2DDDCC142A}" type="parTrans" cxnId="{13AE881D-E322-4C69-9C83-7C134B12F87F}">
      <dgm:prSet custT="1"/>
      <dgm:spPr/>
      <dgm:t>
        <a:bodyPr/>
        <a:lstStyle/>
        <a:p>
          <a:pPr>
            <a:lnSpc>
              <a:spcPct val="100000"/>
            </a:lnSpc>
            <a:spcBef>
              <a:spcPts val="0"/>
            </a:spcBef>
            <a:spcAft>
              <a:spcPts val="0"/>
            </a:spcAft>
          </a:pPr>
          <a:endParaRPr lang="en-US" sz="1200" noProof="0">
            <a:latin typeface="Corbel" pitchFamily="34" charset="0"/>
          </a:endParaRPr>
        </a:p>
      </dgm:t>
    </dgm:pt>
    <dgm:pt modelId="{7C486EDE-7050-462B-9488-AC4A95C6F776}" type="sibTrans" cxnId="{13AE881D-E322-4C69-9C83-7C134B12F87F}">
      <dgm:prSet/>
      <dgm:spPr/>
      <dgm:t>
        <a:bodyPr/>
        <a:lstStyle/>
        <a:p>
          <a:pPr>
            <a:lnSpc>
              <a:spcPct val="100000"/>
            </a:lnSpc>
            <a:spcBef>
              <a:spcPts val="0"/>
            </a:spcBef>
            <a:spcAft>
              <a:spcPts val="0"/>
            </a:spcAft>
          </a:pPr>
          <a:endParaRPr lang="en-US" sz="1200" noProof="0">
            <a:latin typeface="Corbel" pitchFamily="34" charset="0"/>
          </a:endParaRPr>
        </a:p>
      </dgm:t>
    </dgm:pt>
    <dgm:pt modelId="{4A69CFE5-20AF-45DA-A6B8-5EED4CABCC21}">
      <dgm:prSet custT="1"/>
      <dgm:spPr/>
      <dgm:t>
        <a:bodyPr/>
        <a:lstStyle/>
        <a:p>
          <a:pPr>
            <a:lnSpc>
              <a:spcPct val="100000"/>
            </a:lnSpc>
            <a:spcBef>
              <a:spcPts val="0"/>
            </a:spcBef>
            <a:spcAft>
              <a:spcPts val="0"/>
            </a:spcAft>
          </a:pPr>
          <a:r>
            <a:rPr lang="en-US" sz="1000" b="1" noProof="0" dirty="0">
              <a:latin typeface="Corbel"/>
            </a:rPr>
            <a:t>MODULE</a:t>
          </a:r>
        </a:p>
        <a:p>
          <a:pPr>
            <a:lnSpc>
              <a:spcPct val="100000"/>
            </a:lnSpc>
            <a:spcBef>
              <a:spcPts val="0"/>
            </a:spcBef>
            <a:spcAft>
              <a:spcPts val="0"/>
            </a:spcAft>
          </a:pPr>
          <a:r>
            <a:rPr lang="en-US" sz="1000" b="0" noProof="0" dirty="0"/>
            <a:t>Industrial Engineering, Quality Control and Management</a:t>
          </a:r>
          <a:endParaRPr lang="en-US" sz="1000" b="0" noProof="0" dirty="0">
            <a:latin typeface="Corbel" pitchFamily="34" charset="0"/>
          </a:endParaRPr>
        </a:p>
      </dgm:t>
    </dgm:pt>
    <dgm:pt modelId="{621D55D3-14DF-4807-B6C4-F896057F5FF2}" type="parTrans" cxnId="{D5686A21-9EFE-4022-A6A9-734F7C08EF99}">
      <dgm:prSet custT="1"/>
      <dgm:spPr/>
      <dgm:t>
        <a:bodyPr/>
        <a:lstStyle/>
        <a:p>
          <a:pPr>
            <a:lnSpc>
              <a:spcPct val="100000"/>
            </a:lnSpc>
            <a:spcBef>
              <a:spcPts val="0"/>
            </a:spcBef>
            <a:spcAft>
              <a:spcPts val="0"/>
            </a:spcAft>
          </a:pPr>
          <a:endParaRPr lang="en-US" sz="1200" noProof="0">
            <a:latin typeface="Corbel" pitchFamily="34" charset="0"/>
          </a:endParaRPr>
        </a:p>
      </dgm:t>
    </dgm:pt>
    <dgm:pt modelId="{41A78877-9C0F-4FFD-8748-FF9CFDFA1F72}" type="sibTrans" cxnId="{D5686A21-9EFE-4022-A6A9-734F7C08EF99}">
      <dgm:prSet/>
      <dgm:spPr/>
      <dgm:t>
        <a:bodyPr/>
        <a:lstStyle/>
        <a:p>
          <a:pPr>
            <a:lnSpc>
              <a:spcPct val="100000"/>
            </a:lnSpc>
            <a:spcBef>
              <a:spcPts val="0"/>
            </a:spcBef>
            <a:spcAft>
              <a:spcPts val="0"/>
            </a:spcAft>
          </a:pPr>
          <a:endParaRPr lang="en-US" sz="1200" noProof="0">
            <a:latin typeface="Corbel" pitchFamily="34" charset="0"/>
          </a:endParaRPr>
        </a:p>
      </dgm:t>
    </dgm:pt>
    <dgm:pt modelId="{44362B2B-68ED-4EE9-A9CA-275E413D005A}">
      <dgm:prSet custT="1"/>
      <dgm:spPr/>
      <dgm:t>
        <a:bodyPr/>
        <a:lstStyle/>
        <a:p>
          <a:pPr>
            <a:lnSpc>
              <a:spcPct val="100000"/>
            </a:lnSpc>
            <a:spcBef>
              <a:spcPts val="0"/>
            </a:spcBef>
            <a:spcAft>
              <a:spcPts val="0"/>
            </a:spcAft>
          </a:pPr>
          <a:r>
            <a:rPr lang="en-US" sz="1000" b="1" noProof="0" dirty="0">
              <a:latin typeface="Corbel"/>
            </a:rPr>
            <a:t>MODULE</a:t>
          </a:r>
        </a:p>
        <a:p>
          <a:pPr>
            <a:lnSpc>
              <a:spcPct val="100000"/>
            </a:lnSpc>
            <a:spcBef>
              <a:spcPts val="0"/>
            </a:spcBef>
            <a:spcAft>
              <a:spcPts val="0"/>
            </a:spcAft>
          </a:pPr>
          <a:r>
            <a:rPr lang="en-US" sz="1000" noProof="0" dirty="0">
              <a:latin typeface="Corbel"/>
            </a:rPr>
            <a:t>Design and Production of Knitwear</a:t>
          </a:r>
        </a:p>
      </dgm:t>
    </dgm:pt>
    <dgm:pt modelId="{16869FD1-24CA-4B58-B067-5182EF7B445C}" type="parTrans" cxnId="{25D43996-A1CF-4021-AF70-E38C1AF6F00A}">
      <dgm:prSet custT="1"/>
      <dgm:spPr/>
      <dgm:t>
        <a:bodyPr/>
        <a:lstStyle/>
        <a:p>
          <a:pPr>
            <a:lnSpc>
              <a:spcPct val="100000"/>
            </a:lnSpc>
            <a:spcBef>
              <a:spcPts val="0"/>
            </a:spcBef>
            <a:spcAft>
              <a:spcPts val="0"/>
            </a:spcAft>
          </a:pPr>
          <a:endParaRPr lang="en-US" sz="1200" noProof="0">
            <a:latin typeface="Corbel" pitchFamily="34" charset="0"/>
          </a:endParaRPr>
        </a:p>
      </dgm:t>
    </dgm:pt>
    <dgm:pt modelId="{869B324D-AD9E-4477-A3C7-643770F831BA}" type="sibTrans" cxnId="{25D43996-A1CF-4021-AF70-E38C1AF6F00A}">
      <dgm:prSet/>
      <dgm:spPr/>
      <dgm:t>
        <a:bodyPr/>
        <a:lstStyle/>
        <a:p>
          <a:pPr>
            <a:lnSpc>
              <a:spcPct val="100000"/>
            </a:lnSpc>
            <a:spcBef>
              <a:spcPts val="0"/>
            </a:spcBef>
            <a:spcAft>
              <a:spcPts val="0"/>
            </a:spcAft>
          </a:pPr>
          <a:endParaRPr lang="en-US" sz="1200" noProof="0">
            <a:latin typeface="Corbel" pitchFamily="34" charset="0"/>
          </a:endParaRPr>
        </a:p>
      </dgm:t>
    </dgm:pt>
    <dgm:pt modelId="{02F0AA20-5120-49E2-A0FF-E1BEBCB37A91}">
      <dgm:prSet custT="1"/>
      <dgm:spPr/>
      <dgm:t>
        <a:bodyPr/>
        <a:lstStyle/>
        <a:p>
          <a:pPr>
            <a:lnSpc>
              <a:spcPct val="100000"/>
            </a:lnSpc>
            <a:spcBef>
              <a:spcPts val="0"/>
            </a:spcBef>
            <a:spcAft>
              <a:spcPts val="0"/>
            </a:spcAft>
          </a:pPr>
          <a:r>
            <a:rPr lang="en-US" sz="1000" b="1" noProof="0" dirty="0">
              <a:latin typeface="Corbel"/>
            </a:rPr>
            <a:t>MODULE</a:t>
          </a:r>
        </a:p>
        <a:p>
          <a:pPr>
            <a:lnSpc>
              <a:spcPct val="100000"/>
            </a:lnSpc>
            <a:spcBef>
              <a:spcPts val="0"/>
            </a:spcBef>
            <a:spcAft>
              <a:spcPts val="0"/>
            </a:spcAft>
          </a:pPr>
          <a:r>
            <a:rPr lang="en-US" sz="1000" b="0" noProof="0" dirty="0">
              <a:latin typeface="Corbel"/>
            </a:rPr>
            <a:t>Apparel Design and Production</a:t>
          </a:r>
        </a:p>
      </dgm:t>
    </dgm:pt>
    <dgm:pt modelId="{531186D0-49BC-4574-BB37-7BB3884D5E45}" type="parTrans" cxnId="{A36C0556-0C8C-491A-98A4-F5F29564883F}">
      <dgm:prSet custT="1"/>
      <dgm:spPr/>
      <dgm:t>
        <a:bodyPr/>
        <a:lstStyle/>
        <a:p>
          <a:pPr>
            <a:lnSpc>
              <a:spcPct val="100000"/>
            </a:lnSpc>
            <a:spcBef>
              <a:spcPts val="0"/>
            </a:spcBef>
            <a:spcAft>
              <a:spcPts val="0"/>
            </a:spcAft>
          </a:pPr>
          <a:endParaRPr lang="en-US" sz="1200" noProof="0">
            <a:latin typeface="Corbel" pitchFamily="34" charset="0"/>
          </a:endParaRPr>
        </a:p>
      </dgm:t>
    </dgm:pt>
    <dgm:pt modelId="{49430C4C-22A0-444D-8FF5-B38D7F578610}" type="sibTrans" cxnId="{A36C0556-0C8C-491A-98A4-F5F29564883F}">
      <dgm:prSet/>
      <dgm:spPr/>
      <dgm:t>
        <a:bodyPr/>
        <a:lstStyle/>
        <a:p>
          <a:pPr>
            <a:lnSpc>
              <a:spcPct val="100000"/>
            </a:lnSpc>
            <a:spcBef>
              <a:spcPts val="0"/>
            </a:spcBef>
            <a:spcAft>
              <a:spcPts val="0"/>
            </a:spcAft>
          </a:pPr>
          <a:endParaRPr lang="en-US" sz="1200" noProof="0">
            <a:latin typeface="Corbel" pitchFamily="34" charset="0"/>
          </a:endParaRPr>
        </a:p>
      </dgm:t>
    </dgm:pt>
    <dgm:pt modelId="{0DAAAA9B-B0A0-4EE0-9E1D-2F700DEB9827}">
      <dgm:prSet phldrT="[Text]" custT="1"/>
      <dgm:spPr/>
      <dgm:t>
        <a:bodyPr/>
        <a:lstStyle/>
        <a:p>
          <a:pPr>
            <a:lnSpc>
              <a:spcPct val="100000"/>
            </a:lnSpc>
            <a:spcBef>
              <a:spcPts val="0"/>
            </a:spcBef>
            <a:spcAft>
              <a:spcPts val="0"/>
            </a:spcAft>
          </a:pPr>
          <a:r>
            <a:rPr lang="en-US" sz="1000" b="1" noProof="0" dirty="0">
              <a:latin typeface="Corbel"/>
            </a:rPr>
            <a:t>MODULE</a:t>
          </a:r>
        </a:p>
        <a:p>
          <a:pPr>
            <a:lnSpc>
              <a:spcPct val="100000"/>
            </a:lnSpc>
            <a:spcBef>
              <a:spcPts val="0"/>
            </a:spcBef>
            <a:spcAft>
              <a:spcPts val="0"/>
            </a:spcAft>
          </a:pPr>
          <a:r>
            <a:rPr lang="en-US" sz="1000" b="0" noProof="0" dirty="0">
              <a:effectLst/>
              <a:latin typeface="Calibri"/>
              <a:ea typeface="Calibri"/>
              <a:cs typeface="Times New Roman"/>
            </a:rPr>
            <a:t>Design and Production of Technical, Smart and Intelligent Textiles</a:t>
          </a:r>
          <a:endParaRPr lang="en-US" sz="1000" b="0" noProof="0" dirty="0">
            <a:latin typeface="Corbel" pitchFamily="34" charset="0"/>
          </a:endParaRPr>
        </a:p>
      </dgm:t>
    </dgm:pt>
    <dgm:pt modelId="{41757185-61A1-4434-9056-4098A548D9DB}" type="parTrans" cxnId="{6E931036-9445-419E-AB5F-E78F5F02EEA2}">
      <dgm:prSet custT="1"/>
      <dgm:spPr/>
      <dgm:t>
        <a:bodyPr/>
        <a:lstStyle/>
        <a:p>
          <a:pPr>
            <a:lnSpc>
              <a:spcPct val="100000"/>
            </a:lnSpc>
            <a:spcBef>
              <a:spcPts val="0"/>
            </a:spcBef>
            <a:spcAft>
              <a:spcPts val="0"/>
            </a:spcAft>
          </a:pPr>
          <a:endParaRPr lang="en-US" sz="1200" noProof="0">
            <a:latin typeface="Corbel" pitchFamily="34" charset="0"/>
          </a:endParaRPr>
        </a:p>
      </dgm:t>
    </dgm:pt>
    <dgm:pt modelId="{C0303926-BB73-4BD6-99F1-8A28EC5F7BE7}" type="sibTrans" cxnId="{6E931036-9445-419E-AB5F-E78F5F02EEA2}">
      <dgm:prSet/>
      <dgm:spPr/>
      <dgm:t>
        <a:bodyPr/>
        <a:lstStyle/>
        <a:p>
          <a:pPr>
            <a:lnSpc>
              <a:spcPct val="100000"/>
            </a:lnSpc>
            <a:spcBef>
              <a:spcPts val="0"/>
            </a:spcBef>
            <a:spcAft>
              <a:spcPts val="0"/>
            </a:spcAft>
          </a:pPr>
          <a:endParaRPr lang="en-US" sz="1200" noProof="0">
            <a:latin typeface="Corbel" pitchFamily="34" charset="0"/>
          </a:endParaRPr>
        </a:p>
      </dgm:t>
    </dgm:pt>
    <dgm:pt modelId="{D36F887B-B750-43D2-BBD6-7AF0CD9CC363}">
      <dgm:prSet custT="1"/>
      <dgm:spPr/>
      <dgm:t>
        <a:bodyPr/>
        <a:lstStyle/>
        <a:p>
          <a:r>
            <a:rPr lang="en-US" sz="1000" b="1" noProof="0" dirty="0">
              <a:latin typeface="Corbel"/>
            </a:rPr>
            <a:t>MODULE</a:t>
          </a:r>
        </a:p>
        <a:p>
          <a:r>
            <a:rPr lang="en-US" sz="1000" b="0" noProof="0" dirty="0"/>
            <a:t>Entrepreneurship</a:t>
          </a:r>
          <a:endParaRPr lang="en-US" sz="1000" b="0" noProof="0" dirty="0">
            <a:latin typeface="Corbel" pitchFamily="34" charset="0"/>
          </a:endParaRPr>
        </a:p>
      </dgm:t>
    </dgm:pt>
    <dgm:pt modelId="{5C15E35D-8567-4D7F-B6B9-57942B5BF98E}" type="parTrans" cxnId="{0DE86901-BCF5-4D7C-AF9D-516FA947065D}">
      <dgm:prSet custT="1"/>
      <dgm:spPr/>
      <dgm:t>
        <a:bodyPr/>
        <a:lstStyle/>
        <a:p>
          <a:endParaRPr lang="en-US" sz="1200" noProof="0"/>
        </a:p>
      </dgm:t>
    </dgm:pt>
    <dgm:pt modelId="{6EF283B3-8AA8-4AB7-9A2F-BBAA3265E6E7}" type="sibTrans" cxnId="{0DE86901-BCF5-4D7C-AF9D-516FA947065D}">
      <dgm:prSet/>
      <dgm:spPr/>
      <dgm:t>
        <a:bodyPr/>
        <a:lstStyle/>
        <a:p>
          <a:endParaRPr lang="en-US" sz="1200" noProof="0"/>
        </a:p>
      </dgm:t>
    </dgm:pt>
    <dgm:pt modelId="{F6C08F9A-BDC0-401D-8C95-18C0852EE11B}">
      <dgm:prSet custT="1"/>
      <dgm:spPr/>
      <dgm:t>
        <a:bodyPr/>
        <a:lstStyle/>
        <a:p>
          <a:pPr>
            <a:lnSpc>
              <a:spcPct val="100000"/>
            </a:lnSpc>
            <a:spcBef>
              <a:spcPts val="0"/>
            </a:spcBef>
            <a:spcAft>
              <a:spcPts val="0"/>
            </a:spcAft>
          </a:pPr>
          <a:r>
            <a:rPr lang="en-US" sz="900" b="1" noProof="0" dirty="0">
              <a:latin typeface="Corbel"/>
            </a:rPr>
            <a:t>COURSE</a:t>
          </a:r>
        </a:p>
        <a:p>
          <a:pPr>
            <a:lnSpc>
              <a:spcPct val="100000"/>
            </a:lnSpc>
            <a:spcBef>
              <a:spcPts val="0"/>
            </a:spcBef>
            <a:spcAft>
              <a:spcPts val="0"/>
            </a:spcAft>
          </a:pPr>
          <a:r>
            <a:rPr lang="en-US" sz="900" b="0" noProof="0" dirty="0"/>
            <a:t>Design and Technologies for Weft and Warp Knitwear Production</a:t>
          </a:r>
        </a:p>
      </dgm:t>
    </dgm:pt>
    <dgm:pt modelId="{068BFEDF-9B04-406E-BE3E-1D95374F2143}" type="parTrans" cxnId="{A1AB249E-8C92-4ABC-A4EA-9F77DBD16711}">
      <dgm:prSet custT="1"/>
      <dgm:spPr/>
      <dgm:t>
        <a:bodyPr/>
        <a:lstStyle/>
        <a:p>
          <a:endParaRPr lang="en-US" sz="1200" noProof="0"/>
        </a:p>
      </dgm:t>
    </dgm:pt>
    <dgm:pt modelId="{8BB9BDEC-81FF-4AB2-A1EA-1D835B7BE468}" type="sibTrans" cxnId="{A1AB249E-8C92-4ABC-A4EA-9F77DBD16711}">
      <dgm:prSet/>
      <dgm:spPr/>
      <dgm:t>
        <a:bodyPr/>
        <a:lstStyle/>
        <a:p>
          <a:endParaRPr lang="en-US" sz="1200" noProof="0"/>
        </a:p>
      </dgm:t>
    </dgm:pt>
    <dgm:pt modelId="{08587E24-3FD7-4A89-96EA-7AA8175EBD65}">
      <dgm:prSet custT="1"/>
      <dgm:spPr/>
      <dgm:t>
        <a:bodyPr/>
        <a:lstStyle/>
        <a:p>
          <a:pPr>
            <a:lnSpc>
              <a:spcPct val="100000"/>
            </a:lnSpc>
            <a:spcBef>
              <a:spcPts val="0"/>
            </a:spcBef>
            <a:spcAft>
              <a:spcPts val="0"/>
            </a:spcAft>
          </a:pPr>
          <a:r>
            <a:rPr lang="en-US" sz="900" b="1" noProof="0" dirty="0">
              <a:latin typeface="Corbel"/>
            </a:rPr>
            <a:t>COURSE</a:t>
          </a:r>
        </a:p>
        <a:p>
          <a:pPr>
            <a:lnSpc>
              <a:spcPct val="100000"/>
            </a:lnSpc>
            <a:spcBef>
              <a:spcPts val="0"/>
            </a:spcBef>
            <a:spcAft>
              <a:spcPts val="0"/>
            </a:spcAft>
          </a:pPr>
          <a:r>
            <a:rPr lang="en-US" sz="900" b="0" noProof="0" dirty="0"/>
            <a:t>Flat Knitting Machine </a:t>
          </a:r>
          <a:r>
            <a:rPr lang="en-US" sz="900" b="0" noProof="0" dirty="0">
              <a:latin typeface="Calibri Light"/>
            </a:rPr>
            <a:t>Programming</a:t>
          </a:r>
          <a:r>
            <a:rPr lang="en-US" sz="900" b="0" noProof="0" dirty="0"/>
            <a:t> for Fabrics and 2D Shaped Fabrics</a:t>
          </a:r>
        </a:p>
      </dgm:t>
    </dgm:pt>
    <dgm:pt modelId="{C6E6703D-A378-4F52-BBB3-C4BDB2C38109}" type="parTrans" cxnId="{0A5D84D3-878C-4692-B47A-BD78B8BBC29F}">
      <dgm:prSet custT="1"/>
      <dgm:spPr/>
      <dgm:t>
        <a:bodyPr/>
        <a:lstStyle/>
        <a:p>
          <a:endParaRPr lang="en-US" sz="1200" noProof="0"/>
        </a:p>
      </dgm:t>
    </dgm:pt>
    <dgm:pt modelId="{7CE9A823-F988-405C-B5D3-8A09EC400B46}" type="sibTrans" cxnId="{0A5D84D3-878C-4692-B47A-BD78B8BBC29F}">
      <dgm:prSet/>
      <dgm:spPr/>
      <dgm:t>
        <a:bodyPr/>
        <a:lstStyle/>
        <a:p>
          <a:endParaRPr lang="en-US" sz="1200" noProof="0"/>
        </a:p>
      </dgm:t>
    </dgm:pt>
    <dgm:pt modelId="{0B910D70-2457-4838-9C50-8CB7A503E754}">
      <dgm:prSet custT="1"/>
      <dgm:spPr/>
      <dgm:t>
        <a:bodyPr/>
        <a:lstStyle/>
        <a:p>
          <a:pPr>
            <a:lnSpc>
              <a:spcPct val="100000"/>
            </a:lnSpc>
            <a:spcBef>
              <a:spcPts val="0"/>
            </a:spcBef>
            <a:spcAft>
              <a:spcPts val="0"/>
            </a:spcAft>
          </a:pPr>
          <a:r>
            <a:rPr lang="en-US" sz="900" b="1" noProof="0" dirty="0">
              <a:latin typeface="Corbel"/>
            </a:rPr>
            <a:t>COURSE</a:t>
          </a:r>
        </a:p>
        <a:p>
          <a:pPr rtl="0">
            <a:lnSpc>
              <a:spcPct val="100000"/>
            </a:lnSpc>
            <a:spcBef>
              <a:spcPts val="0"/>
            </a:spcBef>
            <a:spcAft>
              <a:spcPts val="0"/>
            </a:spcAft>
          </a:pPr>
          <a:r>
            <a:rPr lang="en-US" sz="900" b="0" noProof="0" dirty="0"/>
            <a:t>Flat Knitting Machine </a:t>
          </a:r>
          <a:r>
            <a:rPr lang="en-US" sz="900" b="0" noProof="0" dirty="0">
              <a:latin typeface="Calibri Light"/>
            </a:rPr>
            <a:t>Programming </a:t>
          </a:r>
          <a:r>
            <a:rPr lang="en-US" sz="900" b="0" noProof="0" dirty="0"/>
            <a:t> for 3D Knitwear</a:t>
          </a:r>
        </a:p>
      </dgm:t>
    </dgm:pt>
    <dgm:pt modelId="{8E183AD8-AE29-4DD3-B0E4-A53D6E9F139E}" type="parTrans" cxnId="{1F94CAFD-B2DB-4383-8F7F-985C1EE32AAC}">
      <dgm:prSet custT="1"/>
      <dgm:spPr/>
      <dgm:t>
        <a:bodyPr/>
        <a:lstStyle/>
        <a:p>
          <a:endParaRPr lang="en-US" sz="1200" noProof="0"/>
        </a:p>
      </dgm:t>
    </dgm:pt>
    <dgm:pt modelId="{32A6856C-9ECE-4402-A196-3E8B4694A71D}" type="sibTrans" cxnId="{1F94CAFD-B2DB-4383-8F7F-985C1EE32AAC}">
      <dgm:prSet/>
      <dgm:spPr/>
      <dgm:t>
        <a:bodyPr/>
        <a:lstStyle/>
        <a:p>
          <a:endParaRPr lang="en-US" sz="1200" noProof="0"/>
        </a:p>
      </dgm:t>
    </dgm:pt>
    <dgm:pt modelId="{1226E77B-A4FB-4B29-A6F9-8972AC17E365}">
      <dgm:prSet custT="1"/>
      <dgm:spPr/>
      <dgm:t>
        <a:bodyPr/>
        <a:lstStyle/>
        <a:p>
          <a:pPr>
            <a:lnSpc>
              <a:spcPct val="100000"/>
            </a:lnSpc>
            <a:spcBef>
              <a:spcPts val="0"/>
            </a:spcBef>
            <a:spcAft>
              <a:spcPts val="0"/>
            </a:spcAft>
          </a:pPr>
          <a:r>
            <a:rPr lang="en-US" sz="900" b="1" noProof="0" dirty="0">
              <a:latin typeface="Corbel"/>
            </a:rPr>
            <a:t>COURSE</a:t>
          </a:r>
        </a:p>
        <a:p>
          <a:pPr>
            <a:lnSpc>
              <a:spcPct val="100000"/>
            </a:lnSpc>
            <a:spcBef>
              <a:spcPts val="0"/>
            </a:spcBef>
            <a:spcAft>
              <a:spcPts val="0"/>
            </a:spcAft>
          </a:pPr>
          <a:r>
            <a:rPr lang="en-US" sz="900" b="0" noProof="0" dirty="0"/>
            <a:t>3D Simulation</a:t>
          </a:r>
          <a:endParaRPr lang="en-US" sz="900" noProof="0" dirty="0"/>
        </a:p>
      </dgm:t>
    </dgm:pt>
    <dgm:pt modelId="{2180558A-E653-4E53-BF78-479B4DFCD4E1}" type="parTrans" cxnId="{41D2CFBD-EDB4-4842-AF52-8F8E92BDAA0D}">
      <dgm:prSet/>
      <dgm:spPr/>
      <dgm:t>
        <a:bodyPr/>
        <a:lstStyle/>
        <a:p>
          <a:endParaRPr lang="en-US" noProof="0"/>
        </a:p>
      </dgm:t>
    </dgm:pt>
    <dgm:pt modelId="{24BCD0EB-A095-4238-971C-05769D93EDCE}" type="sibTrans" cxnId="{41D2CFBD-EDB4-4842-AF52-8F8E92BDAA0D}">
      <dgm:prSet/>
      <dgm:spPr/>
      <dgm:t>
        <a:bodyPr/>
        <a:lstStyle/>
        <a:p>
          <a:endParaRPr lang="en-US" noProof="0"/>
        </a:p>
      </dgm:t>
    </dgm:pt>
    <dgm:pt modelId="{04BD8897-145C-4E78-9CD3-3584CE468341}">
      <dgm:prSet custT="1"/>
      <dgm:spPr/>
      <dgm:t>
        <a:bodyPr/>
        <a:lstStyle/>
        <a:p>
          <a:pPr>
            <a:lnSpc>
              <a:spcPct val="100000"/>
            </a:lnSpc>
            <a:spcBef>
              <a:spcPts val="0"/>
            </a:spcBef>
            <a:spcAft>
              <a:spcPts val="0"/>
            </a:spcAft>
          </a:pPr>
          <a:r>
            <a:rPr lang="en-US" sz="900" b="1" noProof="0" dirty="0">
              <a:latin typeface="Corbel"/>
            </a:rPr>
            <a:t>COURSE</a:t>
          </a:r>
        </a:p>
        <a:p>
          <a:pPr rtl="0">
            <a:lnSpc>
              <a:spcPct val="100000"/>
            </a:lnSpc>
            <a:spcBef>
              <a:spcPts val="0"/>
            </a:spcBef>
            <a:spcAft>
              <a:spcPts val="0"/>
            </a:spcAft>
          </a:pPr>
          <a:r>
            <a:rPr lang="en-US" sz="900" noProof="0" dirty="0">
              <a:latin typeface="Corbel"/>
            </a:rPr>
            <a:t>ICT  in Apparel Production</a:t>
          </a:r>
        </a:p>
      </dgm:t>
    </dgm:pt>
    <dgm:pt modelId="{58B6638E-FBDF-40A6-A00F-CBD7F444003F}" type="parTrans" cxnId="{0B2144F2-F281-4FEB-ACC1-80F7F94D962C}">
      <dgm:prSet/>
      <dgm:spPr/>
      <dgm:t>
        <a:bodyPr/>
        <a:lstStyle/>
        <a:p>
          <a:endParaRPr lang="en-US" noProof="0"/>
        </a:p>
      </dgm:t>
    </dgm:pt>
    <dgm:pt modelId="{46F41342-CC80-452C-AA81-60D9B59F5B16}" type="sibTrans" cxnId="{0B2144F2-F281-4FEB-ACC1-80F7F94D962C}">
      <dgm:prSet/>
      <dgm:spPr/>
      <dgm:t>
        <a:bodyPr/>
        <a:lstStyle/>
        <a:p>
          <a:endParaRPr lang="en-US" noProof="0"/>
        </a:p>
      </dgm:t>
    </dgm:pt>
    <dgm:pt modelId="{56BE77FA-0DBD-4543-825F-333BD77E8C7E}">
      <dgm:prSet custT="1"/>
      <dgm:spPr/>
      <dgm:t>
        <a:bodyPr/>
        <a:lstStyle/>
        <a:p>
          <a:pPr>
            <a:lnSpc>
              <a:spcPct val="100000"/>
            </a:lnSpc>
            <a:spcBef>
              <a:spcPts val="0"/>
            </a:spcBef>
            <a:spcAft>
              <a:spcPts val="0"/>
            </a:spcAft>
          </a:pPr>
          <a:r>
            <a:rPr lang="en-US" sz="900" b="1" noProof="0" dirty="0">
              <a:latin typeface="Corbel"/>
            </a:rPr>
            <a:t>COURSE</a:t>
          </a:r>
        </a:p>
        <a:p>
          <a:pPr>
            <a:lnSpc>
              <a:spcPct val="100000"/>
            </a:lnSpc>
            <a:spcBef>
              <a:spcPts val="0"/>
            </a:spcBef>
            <a:spcAft>
              <a:spcPts val="0"/>
            </a:spcAft>
          </a:pPr>
          <a:r>
            <a:rPr lang="en-US" sz="900" noProof="0" dirty="0">
              <a:latin typeface="Corbel"/>
            </a:rPr>
            <a:t>Smart and Intelligent Textiles</a:t>
          </a:r>
        </a:p>
      </dgm:t>
    </dgm:pt>
    <dgm:pt modelId="{75B5F394-0ABB-4503-8F49-0B7C54EA6786}" type="parTrans" cxnId="{A7B1740D-9D4D-4F63-B868-4375891026BB}">
      <dgm:prSet/>
      <dgm:spPr/>
      <dgm:t>
        <a:bodyPr/>
        <a:lstStyle/>
        <a:p>
          <a:endParaRPr lang="en-US" noProof="0"/>
        </a:p>
      </dgm:t>
    </dgm:pt>
    <dgm:pt modelId="{8A97265B-FBC8-4EAA-A1B2-0FBE9DDDADD8}" type="sibTrans" cxnId="{A7B1740D-9D4D-4F63-B868-4375891026BB}">
      <dgm:prSet/>
      <dgm:spPr/>
      <dgm:t>
        <a:bodyPr/>
        <a:lstStyle/>
        <a:p>
          <a:endParaRPr lang="en-US" noProof="0"/>
        </a:p>
      </dgm:t>
    </dgm:pt>
    <dgm:pt modelId="{81F681C1-4CC6-4EA3-A4C0-01B44E6B2F63}">
      <dgm:prSet custT="1"/>
      <dgm:spPr/>
      <dgm:t>
        <a:bodyPr/>
        <a:lstStyle/>
        <a:p>
          <a:pPr>
            <a:lnSpc>
              <a:spcPct val="100000"/>
            </a:lnSpc>
            <a:spcBef>
              <a:spcPts val="0"/>
            </a:spcBef>
            <a:spcAft>
              <a:spcPts val="0"/>
            </a:spcAft>
          </a:pPr>
          <a:r>
            <a:rPr lang="en-US" sz="900" b="1" noProof="0" dirty="0">
              <a:latin typeface="Corbel"/>
            </a:rPr>
            <a:t>COURSE</a:t>
          </a:r>
        </a:p>
        <a:p>
          <a:pPr>
            <a:lnSpc>
              <a:spcPct val="100000"/>
            </a:lnSpc>
            <a:spcBef>
              <a:spcPts val="0"/>
            </a:spcBef>
            <a:spcAft>
              <a:spcPts val="0"/>
            </a:spcAft>
          </a:pPr>
          <a:r>
            <a:rPr lang="en-US" sz="900" b="0" noProof="0" dirty="0">
              <a:latin typeface="Corbel"/>
            </a:rPr>
            <a:t>Technical Textiles: Construction and Testing</a:t>
          </a:r>
        </a:p>
      </dgm:t>
    </dgm:pt>
    <dgm:pt modelId="{D75B4191-B6C4-47DE-8C73-431A7A883D2D}" type="parTrans" cxnId="{27DB055E-7B49-4E8A-92EC-10C08E3CE4A2}">
      <dgm:prSet/>
      <dgm:spPr/>
      <dgm:t>
        <a:bodyPr/>
        <a:lstStyle/>
        <a:p>
          <a:endParaRPr lang="en-US" noProof="0"/>
        </a:p>
      </dgm:t>
    </dgm:pt>
    <dgm:pt modelId="{9794BD0C-B4F8-4BE3-AC6B-507B553A4BE9}" type="sibTrans" cxnId="{27DB055E-7B49-4E8A-92EC-10C08E3CE4A2}">
      <dgm:prSet/>
      <dgm:spPr/>
      <dgm:t>
        <a:bodyPr/>
        <a:lstStyle/>
        <a:p>
          <a:endParaRPr lang="en-US" noProof="0"/>
        </a:p>
      </dgm:t>
    </dgm:pt>
    <dgm:pt modelId="{CE453E00-64C4-4262-931D-CBED3BDD05AF}">
      <dgm:prSet custT="1"/>
      <dgm:spPr/>
      <dgm:t>
        <a:bodyPr/>
        <a:lstStyle/>
        <a:p>
          <a:pPr>
            <a:lnSpc>
              <a:spcPct val="100000"/>
            </a:lnSpc>
            <a:spcBef>
              <a:spcPts val="0"/>
            </a:spcBef>
            <a:spcAft>
              <a:spcPts val="0"/>
            </a:spcAft>
          </a:pPr>
          <a:r>
            <a:rPr lang="en-US" sz="900" b="1" noProof="0" dirty="0">
              <a:latin typeface="Corbel"/>
            </a:rPr>
            <a:t>COURSE</a:t>
          </a:r>
        </a:p>
        <a:p>
          <a:pPr>
            <a:lnSpc>
              <a:spcPct val="100000"/>
            </a:lnSpc>
            <a:spcBef>
              <a:spcPts val="0"/>
            </a:spcBef>
            <a:spcAft>
              <a:spcPts val="0"/>
            </a:spcAft>
          </a:pPr>
          <a:r>
            <a:rPr lang="en-US" sz="900" b="0" noProof="0" dirty="0">
              <a:latin typeface="Corbel"/>
            </a:rPr>
            <a:t>Basic principles of textile printing</a:t>
          </a:r>
        </a:p>
      </dgm:t>
    </dgm:pt>
    <dgm:pt modelId="{DBCAA3C8-0FD0-4340-851E-36747891D394}" type="parTrans" cxnId="{D0E55EE0-DA45-4E56-90C1-F8D86A3E77C2}">
      <dgm:prSet/>
      <dgm:spPr/>
      <dgm:t>
        <a:bodyPr/>
        <a:lstStyle/>
        <a:p>
          <a:endParaRPr lang="en-US" noProof="0"/>
        </a:p>
      </dgm:t>
    </dgm:pt>
    <dgm:pt modelId="{C0EA3D09-8125-46F1-A2BB-2DBC56FBEA4C}" type="sibTrans" cxnId="{D0E55EE0-DA45-4E56-90C1-F8D86A3E77C2}">
      <dgm:prSet/>
      <dgm:spPr/>
      <dgm:t>
        <a:bodyPr/>
        <a:lstStyle/>
        <a:p>
          <a:endParaRPr lang="en-US" noProof="0"/>
        </a:p>
      </dgm:t>
    </dgm:pt>
    <dgm:pt modelId="{11C51852-A004-4B4C-BF77-3EA24E5C7132}">
      <dgm:prSet custT="1"/>
      <dgm:spPr/>
      <dgm:t>
        <a:bodyPr/>
        <a:lstStyle/>
        <a:p>
          <a:pPr>
            <a:lnSpc>
              <a:spcPct val="100000"/>
            </a:lnSpc>
            <a:spcBef>
              <a:spcPts val="0"/>
            </a:spcBef>
            <a:spcAft>
              <a:spcPts val="0"/>
            </a:spcAft>
          </a:pPr>
          <a:r>
            <a:rPr lang="en-US" sz="900" b="1" noProof="0" dirty="0">
              <a:latin typeface="Corbel"/>
            </a:rPr>
            <a:t>COURSE</a:t>
          </a:r>
        </a:p>
        <a:p>
          <a:pPr>
            <a:lnSpc>
              <a:spcPct val="100000"/>
            </a:lnSpc>
            <a:spcBef>
              <a:spcPts val="0"/>
            </a:spcBef>
            <a:spcAft>
              <a:spcPts val="0"/>
            </a:spcAft>
          </a:pPr>
          <a:r>
            <a:rPr lang="en-US" sz="900" b="0" noProof="0" dirty="0">
              <a:latin typeface="Corbel"/>
            </a:rPr>
            <a:t>Finishing in the function of digital printing</a:t>
          </a:r>
        </a:p>
      </dgm:t>
    </dgm:pt>
    <dgm:pt modelId="{EB858684-18CD-4B33-A0EA-417FF51163C4}" type="parTrans" cxnId="{32BBEC78-3DDF-4320-8EC5-D6E346BAF139}">
      <dgm:prSet/>
      <dgm:spPr/>
      <dgm:t>
        <a:bodyPr/>
        <a:lstStyle/>
        <a:p>
          <a:endParaRPr lang="en-US" noProof="0"/>
        </a:p>
      </dgm:t>
    </dgm:pt>
    <dgm:pt modelId="{A8D11946-05FC-479B-B451-A420EE8802CD}" type="sibTrans" cxnId="{32BBEC78-3DDF-4320-8EC5-D6E346BAF139}">
      <dgm:prSet/>
      <dgm:spPr/>
      <dgm:t>
        <a:bodyPr/>
        <a:lstStyle/>
        <a:p>
          <a:endParaRPr lang="en-US" noProof="0"/>
        </a:p>
      </dgm:t>
    </dgm:pt>
    <dgm:pt modelId="{8DE4B98F-C512-4A43-ADB8-707AF27B8CB5}">
      <dgm:prSet custT="1"/>
      <dgm:spPr/>
      <dgm:t>
        <a:bodyPr/>
        <a:lstStyle/>
        <a:p>
          <a:pPr>
            <a:lnSpc>
              <a:spcPct val="100000"/>
            </a:lnSpc>
            <a:spcBef>
              <a:spcPts val="0"/>
            </a:spcBef>
            <a:spcAft>
              <a:spcPts val="0"/>
            </a:spcAft>
          </a:pPr>
          <a:r>
            <a:rPr lang="en-US" sz="900" b="0" noProof="0" dirty="0">
              <a:latin typeface="Corbel"/>
            </a:rPr>
            <a:t>COURSE</a:t>
          </a:r>
        </a:p>
        <a:p>
          <a:pPr>
            <a:lnSpc>
              <a:spcPct val="100000"/>
            </a:lnSpc>
            <a:spcBef>
              <a:spcPts val="0"/>
            </a:spcBef>
            <a:spcAft>
              <a:spcPts val="0"/>
            </a:spcAft>
          </a:pPr>
          <a:r>
            <a:rPr lang="en-GB" sz="900" b="0" noProof="0" dirty="0"/>
            <a:t>Information Technologies for Statistical Analysis and Quality Control</a:t>
          </a:r>
          <a:endParaRPr lang="en-US" sz="900" b="0" dirty="0"/>
        </a:p>
      </dgm:t>
    </dgm:pt>
    <dgm:pt modelId="{84CB9E34-2C5B-465E-A561-0E5C45C8AFFB}" type="parTrans" cxnId="{276F8C47-DAAF-4349-8AA2-EC12D1FBCC1E}">
      <dgm:prSet/>
      <dgm:spPr/>
      <dgm:t>
        <a:bodyPr/>
        <a:lstStyle/>
        <a:p>
          <a:endParaRPr lang="en-US" noProof="0"/>
        </a:p>
      </dgm:t>
    </dgm:pt>
    <dgm:pt modelId="{0CCCDA13-437F-471E-9535-244A5CF66210}" type="sibTrans" cxnId="{276F8C47-DAAF-4349-8AA2-EC12D1FBCC1E}">
      <dgm:prSet/>
      <dgm:spPr/>
      <dgm:t>
        <a:bodyPr/>
        <a:lstStyle/>
        <a:p>
          <a:endParaRPr lang="en-US" noProof="0"/>
        </a:p>
      </dgm:t>
    </dgm:pt>
    <dgm:pt modelId="{386B8036-414D-4C62-AF83-F07B12D7E33A}">
      <dgm:prSet custT="1"/>
      <dgm:spPr/>
      <dgm:t>
        <a:bodyPr/>
        <a:lstStyle/>
        <a:p>
          <a:pPr>
            <a:lnSpc>
              <a:spcPct val="100000"/>
            </a:lnSpc>
            <a:spcBef>
              <a:spcPts val="0"/>
            </a:spcBef>
            <a:spcAft>
              <a:spcPts val="0"/>
            </a:spcAft>
          </a:pPr>
          <a:r>
            <a:rPr lang="en-US" sz="900" b="1" noProof="0" dirty="0">
              <a:latin typeface="Corbel"/>
            </a:rPr>
            <a:t>COURSE</a:t>
          </a:r>
        </a:p>
        <a:p>
          <a:pPr>
            <a:lnSpc>
              <a:spcPct val="100000"/>
            </a:lnSpc>
            <a:spcBef>
              <a:spcPts val="0"/>
            </a:spcBef>
            <a:spcAft>
              <a:spcPts val="0"/>
            </a:spcAft>
          </a:pPr>
          <a:r>
            <a:rPr lang="en-US" sz="900" b="0" noProof="0" dirty="0">
              <a:latin typeface="Corbel"/>
            </a:rPr>
            <a:t>QMS/EMS implementation and control</a:t>
          </a:r>
        </a:p>
      </dgm:t>
    </dgm:pt>
    <dgm:pt modelId="{54695C24-D304-4C5B-BA40-E2954D3E989C}" type="parTrans" cxnId="{9F73A629-A916-4C07-BC54-BC54BC4EA371}">
      <dgm:prSet/>
      <dgm:spPr/>
      <dgm:t>
        <a:bodyPr/>
        <a:lstStyle/>
        <a:p>
          <a:endParaRPr lang="en-US" noProof="0"/>
        </a:p>
      </dgm:t>
    </dgm:pt>
    <dgm:pt modelId="{91F0F437-FD60-40E0-A7B6-5CEDD45F628B}" type="sibTrans" cxnId="{9F73A629-A916-4C07-BC54-BC54BC4EA371}">
      <dgm:prSet/>
      <dgm:spPr/>
      <dgm:t>
        <a:bodyPr/>
        <a:lstStyle/>
        <a:p>
          <a:endParaRPr lang="en-US" noProof="0"/>
        </a:p>
      </dgm:t>
    </dgm:pt>
    <dgm:pt modelId="{C54FD610-5DC2-489D-A75C-9ECABF64A52C}">
      <dgm:prSet custT="1"/>
      <dgm:spPr/>
      <dgm:t>
        <a:bodyPr/>
        <a:lstStyle/>
        <a:p>
          <a:pPr>
            <a:lnSpc>
              <a:spcPct val="100000"/>
            </a:lnSpc>
            <a:spcBef>
              <a:spcPts val="0"/>
            </a:spcBef>
            <a:spcAft>
              <a:spcPts val="0"/>
            </a:spcAft>
          </a:pPr>
          <a:r>
            <a:rPr lang="en-US" sz="900" b="1" noProof="0" dirty="0">
              <a:solidFill>
                <a:schemeClr val="tx1"/>
              </a:solidFill>
              <a:latin typeface="Corbel"/>
            </a:rPr>
            <a:t>COURSE</a:t>
          </a:r>
        </a:p>
        <a:p>
          <a:pPr>
            <a:lnSpc>
              <a:spcPct val="100000"/>
            </a:lnSpc>
            <a:spcBef>
              <a:spcPts val="0"/>
            </a:spcBef>
            <a:spcAft>
              <a:spcPts val="0"/>
            </a:spcAft>
          </a:pPr>
          <a:r>
            <a:rPr lang="en-US" sz="900" b="0" noProof="0" dirty="0">
              <a:solidFill>
                <a:schemeClr val="tx1"/>
              </a:solidFill>
              <a:latin typeface="Corbel"/>
            </a:rPr>
            <a:t>Digital skills</a:t>
          </a:r>
        </a:p>
      </dgm:t>
    </dgm:pt>
    <dgm:pt modelId="{01553166-6195-4E2A-B5A5-8A48D02339C8}" type="parTrans" cxnId="{3E1EABED-C6DA-4912-B4BA-0E40B648A15D}">
      <dgm:prSet/>
      <dgm:spPr/>
      <dgm:t>
        <a:bodyPr/>
        <a:lstStyle/>
        <a:p>
          <a:endParaRPr lang="en-US" noProof="0"/>
        </a:p>
      </dgm:t>
    </dgm:pt>
    <dgm:pt modelId="{5E9F139F-105F-4F06-8FA9-0E8F584EFA70}" type="sibTrans" cxnId="{3E1EABED-C6DA-4912-B4BA-0E40B648A15D}">
      <dgm:prSet/>
      <dgm:spPr/>
      <dgm:t>
        <a:bodyPr/>
        <a:lstStyle/>
        <a:p>
          <a:endParaRPr lang="en-US" noProof="0"/>
        </a:p>
      </dgm:t>
    </dgm:pt>
    <dgm:pt modelId="{9721BBF2-718A-B747-8E3C-BA8FC3F1FF51}">
      <dgm:prSet custT="1"/>
      <dgm:spPr/>
      <dgm:t>
        <a:bodyPr/>
        <a:lstStyle/>
        <a:p>
          <a:pPr>
            <a:lnSpc>
              <a:spcPct val="100000"/>
            </a:lnSpc>
            <a:spcBef>
              <a:spcPts val="0"/>
            </a:spcBef>
            <a:spcAft>
              <a:spcPts val="0"/>
            </a:spcAft>
          </a:pPr>
          <a:r>
            <a:rPr lang="en-US" sz="900" b="1" noProof="0" dirty="0">
              <a:latin typeface="Corbel"/>
            </a:rPr>
            <a:t>COURSE</a:t>
          </a:r>
        </a:p>
        <a:p>
          <a:pPr>
            <a:lnSpc>
              <a:spcPct val="100000"/>
            </a:lnSpc>
            <a:spcBef>
              <a:spcPts val="0"/>
            </a:spcBef>
            <a:spcAft>
              <a:spcPts val="0"/>
            </a:spcAft>
          </a:pPr>
          <a:r>
            <a:rPr lang="en-US" sz="900" noProof="0" dirty="0">
              <a:latin typeface="Corbel"/>
            </a:rPr>
            <a:t>2D CAD Pattern Making</a:t>
          </a:r>
        </a:p>
      </dgm:t>
    </dgm:pt>
    <dgm:pt modelId="{F976C28D-A1EE-6547-B878-CA7152CC806F}" type="parTrans" cxnId="{9083E0B0-E8EF-2743-9691-10C33BAB3D28}">
      <dgm:prSet/>
      <dgm:spPr/>
      <dgm:t>
        <a:bodyPr/>
        <a:lstStyle/>
        <a:p>
          <a:endParaRPr lang="it-IT"/>
        </a:p>
      </dgm:t>
    </dgm:pt>
    <dgm:pt modelId="{8E08DB4D-75A9-ED42-A36A-E5032C1DE94C}" type="sibTrans" cxnId="{9083E0B0-E8EF-2743-9691-10C33BAB3D28}">
      <dgm:prSet/>
      <dgm:spPr/>
      <dgm:t>
        <a:bodyPr/>
        <a:lstStyle/>
        <a:p>
          <a:endParaRPr lang="it-IT"/>
        </a:p>
      </dgm:t>
    </dgm:pt>
    <dgm:pt modelId="{7920A96A-7279-7F4B-A875-2E35CB2B20F2}">
      <dgm:prSet custT="1"/>
      <dgm:spPr/>
      <dgm:t>
        <a:bodyPr/>
        <a:lstStyle/>
        <a:p>
          <a:pPr>
            <a:lnSpc>
              <a:spcPct val="100000"/>
            </a:lnSpc>
            <a:spcBef>
              <a:spcPts val="0"/>
            </a:spcBef>
            <a:spcAft>
              <a:spcPts val="0"/>
            </a:spcAft>
          </a:pPr>
          <a:r>
            <a:rPr lang="en-US" sz="900" b="1" noProof="0" dirty="0">
              <a:latin typeface="Corbel"/>
            </a:rPr>
            <a:t>COURSE</a:t>
          </a:r>
        </a:p>
        <a:p>
          <a:pPr>
            <a:lnSpc>
              <a:spcPct val="100000"/>
            </a:lnSpc>
            <a:spcBef>
              <a:spcPts val="0"/>
            </a:spcBef>
            <a:spcAft>
              <a:spcPts val="0"/>
            </a:spcAft>
          </a:pPr>
          <a:r>
            <a:rPr lang="en-US" sz="900" b="0" noProof="0" dirty="0">
              <a:latin typeface="Corbel"/>
            </a:rPr>
            <a:t>Novel trends in textile functionalization</a:t>
          </a:r>
        </a:p>
      </dgm:t>
    </dgm:pt>
    <dgm:pt modelId="{384B9A30-0FD4-924D-9378-CBF184660E1A}" type="parTrans" cxnId="{ABBBF5DF-EF21-9040-83CD-C4B0E1781B0F}">
      <dgm:prSet/>
      <dgm:spPr/>
      <dgm:t>
        <a:bodyPr/>
        <a:lstStyle/>
        <a:p>
          <a:endParaRPr lang="it-IT"/>
        </a:p>
      </dgm:t>
    </dgm:pt>
    <dgm:pt modelId="{05A09A3C-57E7-C54D-A55F-DA9BC0A98DCF}" type="sibTrans" cxnId="{ABBBF5DF-EF21-9040-83CD-C4B0E1781B0F}">
      <dgm:prSet/>
      <dgm:spPr/>
      <dgm:t>
        <a:bodyPr/>
        <a:lstStyle/>
        <a:p>
          <a:endParaRPr lang="it-IT"/>
        </a:p>
      </dgm:t>
    </dgm:pt>
    <dgm:pt modelId="{BD7BB8A8-92D5-4D8C-8E26-3055A3962074}">
      <dgm:prSet phldr="0" custT="1"/>
      <dgm:spPr/>
      <dgm:t>
        <a:bodyPr/>
        <a:lstStyle/>
        <a:p>
          <a:pPr>
            <a:lnSpc>
              <a:spcPct val="100000"/>
            </a:lnSpc>
            <a:spcBef>
              <a:spcPts val="0"/>
            </a:spcBef>
            <a:spcAft>
              <a:spcPts val="0"/>
            </a:spcAft>
          </a:pPr>
          <a:r>
            <a:rPr lang="en-US" sz="900" b="0" noProof="0" dirty="0"/>
            <a:t>COURSE</a:t>
          </a:r>
        </a:p>
        <a:p>
          <a:pPr>
            <a:lnSpc>
              <a:spcPct val="100000"/>
            </a:lnSpc>
            <a:spcBef>
              <a:spcPts val="0"/>
            </a:spcBef>
            <a:spcAft>
              <a:spcPts val="0"/>
            </a:spcAft>
          </a:pPr>
          <a:r>
            <a:rPr lang="en-US" sz="900" b="0" noProof="0" dirty="0"/>
            <a:t>Entrepreneurship in TCI (textile and clothing industry)</a:t>
          </a:r>
          <a:endParaRPr lang="en-US" sz="900" dirty="0"/>
        </a:p>
      </dgm:t>
    </dgm:pt>
    <dgm:pt modelId="{CC8EB072-9CFE-4520-A5A7-45E04461BA3D}" type="parTrans" cxnId="{18703748-6252-45FA-BF8F-D9C7D7A7D8AE}">
      <dgm:prSet/>
      <dgm:spPr/>
      <dgm:t>
        <a:bodyPr/>
        <a:lstStyle/>
        <a:p>
          <a:endParaRPr lang="en-US"/>
        </a:p>
      </dgm:t>
    </dgm:pt>
    <dgm:pt modelId="{8D8550C8-1D38-47D9-BAFA-90B853DEC09B}" type="sibTrans" cxnId="{18703748-6252-45FA-BF8F-D9C7D7A7D8AE}">
      <dgm:prSet/>
      <dgm:spPr/>
      <dgm:t>
        <a:bodyPr/>
        <a:lstStyle/>
        <a:p>
          <a:endParaRPr lang="en-US"/>
        </a:p>
      </dgm:t>
    </dgm:pt>
    <dgm:pt modelId="{BBC841C2-5619-44D7-8262-5885DA0C2DA8}" type="pres">
      <dgm:prSet presAssocID="{B8D9F2AD-0627-4F16-9A09-BA9CA65B66B8}" presName="diagram" presStyleCnt="0">
        <dgm:presLayoutVars>
          <dgm:chPref val="1"/>
          <dgm:dir/>
          <dgm:animOne val="branch"/>
          <dgm:animLvl val="lvl"/>
          <dgm:resizeHandles val="exact"/>
        </dgm:presLayoutVars>
      </dgm:prSet>
      <dgm:spPr/>
      <dgm:t>
        <a:bodyPr/>
        <a:lstStyle/>
        <a:p>
          <a:endParaRPr lang="en-US"/>
        </a:p>
      </dgm:t>
    </dgm:pt>
    <dgm:pt modelId="{5B5E60BD-97BC-47F5-B548-A9131E03177D}" type="pres">
      <dgm:prSet presAssocID="{95342703-A7B5-44F1-9B24-1DB3A9863CFD}" presName="root1" presStyleCnt="0"/>
      <dgm:spPr/>
    </dgm:pt>
    <dgm:pt modelId="{BC710AEB-CA6A-4088-A5EA-0AA88EDF5B01}" type="pres">
      <dgm:prSet presAssocID="{95342703-A7B5-44F1-9B24-1DB3A9863CFD}" presName="LevelOneTextNode" presStyleLbl="node0" presStyleIdx="0" presStyleCnt="1" custScaleX="58010" custScaleY="565429" custLinFactNeighborX="-8988" custLinFactNeighborY="-4663">
        <dgm:presLayoutVars>
          <dgm:chPref val="3"/>
        </dgm:presLayoutVars>
      </dgm:prSet>
      <dgm:spPr/>
      <dgm:t>
        <a:bodyPr/>
        <a:lstStyle/>
        <a:p>
          <a:endParaRPr lang="en-US"/>
        </a:p>
      </dgm:t>
    </dgm:pt>
    <dgm:pt modelId="{F01F9D7A-0A62-447D-9200-BD4B71D559B2}" type="pres">
      <dgm:prSet presAssocID="{95342703-A7B5-44F1-9B24-1DB3A9863CFD}" presName="level2hierChild" presStyleCnt="0"/>
      <dgm:spPr/>
    </dgm:pt>
    <dgm:pt modelId="{1E5C2EA0-331F-48F8-8AB4-2F9FCDEAB364}" type="pres">
      <dgm:prSet presAssocID="{28D9CB7B-1B8D-41E2-9EFC-4294F1C79812}" presName="conn2-1" presStyleLbl="parChTrans1D2" presStyleIdx="0" presStyleCnt="8"/>
      <dgm:spPr/>
      <dgm:t>
        <a:bodyPr/>
        <a:lstStyle/>
        <a:p>
          <a:endParaRPr lang="en-US"/>
        </a:p>
      </dgm:t>
    </dgm:pt>
    <dgm:pt modelId="{15021B71-51CE-41C3-A0FE-A0A293ADE008}" type="pres">
      <dgm:prSet presAssocID="{28D9CB7B-1B8D-41E2-9EFC-4294F1C79812}" presName="connTx" presStyleLbl="parChTrans1D2" presStyleIdx="0" presStyleCnt="8"/>
      <dgm:spPr/>
      <dgm:t>
        <a:bodyPr/>
        <a:lstStyle/>
        <a:p>
          <a:endParaRPr lang="en-US"/>
        </a:p>
      </dgm:t>
    </dgm:pt>
    <dgm:pt modelId="{ED28742C-B696-43E6-B270-E47F0F9A02AD}" type="pres">
      <dgm:prSet presAssocID="{10D57C8C-48E0-4CA4-A143-B41C32C25847}" presName="root2" presStyleCnt="0"/>
      <dgm:spPr/>
    </dgm:pt>
    <dgm:pt modelId="{388A69D1-44F9-42D1-B888-C09E82F8A514}" type="pres">
      <dgm:prSet presAssocID="{10D57C8C-48E0-4CA4-A143-B41C32C25847}" presName="LevelTwoTextNode" presStyleLbl="node2" presStyleIdx="0" presStyleCnt="8" custScaleX="174599" custScaleY="71106" custLinFactNeighborX="1926" custLinFactNeighborY="4362">
        <dgm:presLayoutVars>
          <dgm:chPref val="3"/>
        </dgm:presLayoutVars>
      </dgm:prSet>
      <dgm:spPr/>
      <dgm:t>
        <a:bodyPr/>
        <a:lstStyle/>
        <a:p>
          <a:endParaRPr lang="en-US"/>
        </a:p>
      </dgm:t>
    </dgm:pt>
    <dgm:pt modelId="{921E7C62-40FA-414A-B4ED-9C819F14E58B}" type="pres">
      <dgm:prSet presAssocID="{10D57C8C-48E0-4CA4-A143-B41C32C25847}" presName="level3hierChild" presStyleCnt="0"/>
      <dgm:spPr/>
    </dgm:pt>
    <dgm:pt modelId="{4A8212B6-A6EA-4590-A0FD-122001B077AB}" type="pres">
      <dgm:prSet presAssocID="{B4D5D140-87C7-4513-B955-C104BB87F818}" presName="conn2-1" presStyleLbl="parChTrans1D3" presStyleIdx="0" presStyleCnt="16" custScaleX="2000000" custScaleY="2000000"/>
      <dgm:spPr/>
      <dgm:t>
        <a:bodyPr/>
        <a:lstStyle/>
        <a:p>
          <a:endParaRPr lang="en-US"/>
        </a:p>
      </dgm:t>
    </dgm:pt>
    <dgm:pt modelId="{39357421-C81B-4486-87B7-00F68D579C9A}" type="pres">
      <dgm:prSet presAssocID="{B4D5D140-87C7-4513-B955-C104BB87F818}" presName="connTx" presStyleLbl="parChTrans1D3" presStyleIdx="0" presStyleCnt="16"/>
      <dgm:spPr/>
      <dgm:t>
        <a:bodyPr/>
        <a:lstStyle/>
        <a:p>
          <a:endParaRPr lang="en-US"/>
        </a:p>
      </dgm:t>
    </dgm:pt>
    <dgm:pt modelId="{11036561-C02F-4974-B97A-E13D26FAC71D}" type="pres">
      <dgm:prSet presAssocID="{B9528BA8-9E64-4DD5-96F1-14E441E0DFBE}" presName="root2" presStyleCnt="0"/>
      <dgm:spPr/>
    </dgm:pt>
    <dgm:pt modelId="{45641198-0198-442A-8AFF-F1AD090E18F0}" type="pres">
      <dgm:prSet presAssocID="{B9528BA8-9E64-4DD5-96F1-14E441E0DFBE}" presName="LevelTwoTextNode" presStyleLbl="node3" presStyleIdx="0" presStyleCnt="16" custScaleX="321164" custScaleY="46561" custLinFactNeighborX="6489" custLinFactNeighborY="-4886">
        <dgm:presLayoutVars>
          <dgm:chPref val="3"/>
        </dgm:presLayoutVars>
      </dgm:prSet>
      <dgm:spPr/>
      <dgm:t>
        <a:bodyPr/>
        <a:lstStyle/>
        <a:p>
          <a:endParaRPr lang="en-US"/>
        </a:p>
      </dgm:t>
    </dgm:pt>
    <dgm:pt modelId="{FA0B29D3-6E61-4A7B-B423-2BE80C9A6E69}" type="pres">
      <dgm:prSet presAssocID="{B9528BA8-9E64-4DD5-96F1-14E441E0DFBE}" presName="level3hierChild" presStyleCnt="0"/>
      <dgm:spPr/>
    </dgm:pt>
    <dgm:pt modelId="{7A108248-94BA-43C9-B17F-05DDF122F235}" type="pres">
      <dgm:prSet presAssocID="{16869FD1-24CA-4B58-B067-5182EF7B445C}" presName="conn2-1" presStyleLbl="parChTrans1D2" presStyleIdx="1" presStyleCnt="8"/>
      <dgm:spPr/>
      <dgm:t>
        <a:bodyPr/>
        <a:lstStyle/>
        <a:p>
          <a:endParaRPr lang="en-US"/>
        </a:p>
      </dgm:t>
    </dgm:pt>
    <dgm:pt modelId="{6835FA10-ABBC-44F2-9085-95F23E78F1E6}" type="pres">
      <dgm:prSet presAssocID="{16869FD1-24CA-4B58-B067-5182EF7B445C}" presName="connTx" presStyleLbl="parChTrans1D2" presStyleIdx="1" presStyleCnt="8"/>
      <dgm:spPr/>
      <dgm:t>
        <a:bodyPr/>
        <a:lstStyle/>
        <a:p>
          <a:endParaRPr lang="en-US"/>
        </a:p>
      </dgm:t>
    </dgm:pt>
    <dgm:pt modelId="{8E94EE41-7522-4801-8222-8E4EBBBFEA76}" type="pres">
      <dgm:prSet presAssocID="{44362B2B-68ED-4EE9-A9CA-275E413D005A}" presName="root2" presStyleCnt="0"/>
      <dgm:spPr/>
    </dgm:pt>
    <dgm:pt modelId="{10ACC1BC-FAA0-4C63-BBDB-7440D9FB512A}" type="pres">
      <dgm:prSet presAssocID="{44362B2B-68ED-4EE9-A9CA-275E413D005A}" presName="LevelTwoTextNode" presStyleLbl="node2" presStyleIdx="1" presStyleCnt="8" custScaleX="174599" custScaleY="71106" custLinFactNeighborX="1926" custLinFactNeighborY="2442">
        <dgm:presLayoutVars>
          <dgm:chPref val="3"/>
        </dgm:presLayoutVars>
      </dgm:prSet>
      <dgm:spPr/>
      <dgm:t>
        <a:bodyPr/>
        <a:lstStyle/>
        <a:p>
          <a:endParaRPr lang="en-US"/>
        </a:p>
      </dgm:t>
    </dgm:pt>
    <dgm:pt modelId="{8AEEAAD5-F262-415A-A5C8-F0C5F6F1C2C9}" type="pres">
      <dgm:prSet presAssocID="{44362B2B-68ED-4EE9-A9CA-275E413D005A}" presName="level3hierChild" presStyleCnt="0"/>
      <dgm:spPr/>
    </dgm:pt>
    <dgm:pt modelId="{A70D8CD0-89D6-4409-83C9-9F8EB593C2F7}" type="pres">
      <dgm:prSet presAssocID="{068BFEDF-9B04-406E-BE3E-1D95374F2143}" presName="conn2-1" presStyleLbl="parChTrans1D3" presStyleIdx="1" presStyleCnt="16" custScaleX="2000000" custScaleY="2000000"/>
      <dgm:spPr/>
      <dgm:t>
        <a:bodyPr/>
        <a:lstStyle/>
        <a:p>
          <a:endParaRPr lang="en-US"/>
        </a:p>
      </dgm:t>
    </dgm:pt>
    <dgm:pt modelId="{A7F69CAA-36CE-48AD-8D46-2FB27FE0FEA3}" type="pres">
      <dgm:prSet presAssocID="{068BFEDF-9B04-406E-BE3E-1D95374F2143}" presName="connTx" presStyleLbl="parChTrans1D3" presStyleIdx="1" presStyleCnt="16"/>
      <dgm:spPr/>
      <dgm:t>
        <a:bodyPr/>
        <a:lstStyle/>
        <a:p>
          <a:endParaRPr lang="en-US"/>
        </a:p>
      </dgm:t>
    </dgm:pt>
    <dgm:pt modelId="{34E5EF47-3B70-4F86-8F19-B4712242DC8F}" type="pres">
      <dgm:prSet presAssocID="{F6C08F9A-BDC0-401D-8C95-18C0852EE11B}" presName="root2" presStyleCnt="0"/>
      <dgm:spPr/>
    </dgm:pt>
    <dgm:pt modelId="{902DC39E-0C3D-4AD1-915F-3773C65444F9}" type="pres">
      <dgm:prSet presAssocID="{F6C08F9A-BDC0-401D-8C95-18C0852EE11B}" presName="LevelTwoTextNode" presStyleLbl="node3" presStyleIdx="1" presStyleCnt="16" custAng="10800000" custFlipVert="1" custScaleX="321164" custScaleY="46191" custLinFactNeighborX="6489" custLinFactNeighborY="-2499">
        <dgm:presLayoutVars>
          <dgm:chPref val="3"/>
        </dgm:presLayoutVars>
      </dgm:prSet>
      <dgm:spPr/>
      <dgm:t>
        <a:bodyPr/>
        <a:lstStyle/>
        <a:p>
          <a:endParaRPr lang="en-US"/>
        </a:p>
      </dgm:t>
    </dgm:pt>
    <dgm:pt modelId="{503C7EEF-E2A0-4A03-96C9-C378855033B7}" type="pres">
      <dgm:prSet presAssocID="{F6C08F9A-BDC0-401D-8C95-18C0852EE11B}" presName="level3hierChild" presStyleCnt="0"/>
      <dgm:spPr/>
    </dgm:pt>
    <dgm:pt modelId="{FA464CEE-9FC0-4B63-9B4F-01FA315E2C9D}" type="pres">
      <dgm:prSet presAssocID="{C6E6703D-A378-4F52-BBB3-C4BDB2C38109}" presName="conn2-1" presStyleLbl="parChTrans1D3" presStyleIdx="2" presStyleCnt="16" custScaleX="2000000" custScaleY="2000000"/>
      <dgm:spPr/>
      <dgm:t>
        <a:bodyPr/>
        <a:lstStyle/>
        <a:p>
          <a:endParaRPr lang="en-US"/>
        </a:p>
      </dgm:t>
    </dgm:pt>
    <dgm:pt modelId="{85106C91-AF3F-4F40-BDF6-4FA90260CD5A}" type="pres">
      <dgm:prSet presAssocID="{C6E6703D-A378-4F52-BBB3-C4BDB2C38109}" presName="connTx" presStyleLbl="parChTrans1D3" presStyleIdx="2" presStyleCnt="16"/>
      <dgm:spPr/>
      <dgm:t>
        <a:bodyPr/>
        <a:lstStyle/>
        <a:p>
          <a:endParaRPr lang="en-US"/>
        </a:p>
      </dgm:t>
    </dgm:pt>
    <dgm:pt modelId="{795E3BB9-494D-45BD-9EA0-A895DD3C3AB4}" type="pres">
      <dgm:prSet presAssocID="{08587E24-3FD7-4A89-96EA-7AA8175EBD65}" presName="root2" presStyleCnt="0"/>
      <dgm:spPr/>
    </dgm:pt>
    <dgm:pt modelId="{2B6E6EA3-0A86-44A6-A284-1CFC9FF7FE28}" type="pres">
      <dgm:prSet presAssocID="{08587E24-3FD7-4A89-96EA-7AA8175EBD65}" presName="LevelTwoTextNode" presStyleLbl="node3" presStyleIdx="2" presStyleCnt="16" custScaleX="321164" custScaleY="53718" custLinFactNeighborX="6489" custLinFactNeighborY="-3903">
        <dgm:presLayoutVars>
          <dgm:chPref val="3"/>
        </dgm:presLayoutVars>
      </dgm:prSet>
      <dgm:spPr/>
      <dgm:t>
        <a:bodyPr/>
        <a:lstStyle/>
        <a:p>
          <a:endParaRPr lang="en-US"/>
        </a:p>
      </dgm:t>
    </dgm:pt>
    <dgm:pt modelId="{45A6020C-71B8-417E-AA70-0F6A92BDAD96}" type="pres">
      <dgm:prSet presAssocID="{08587E24-3FD7-4A89-96EA-7AA8175EBD65}" presName="level3hierChild" presStyleCnt="0"/>
      <dgm:spPr/>
    </dgm:pt>
    <dgm:pt modelId="{D1B2F79A-5557-448F-A817-B01BDE412C82}" type="pres">
      <dgm:prSet presAssocID="{8E183AD8-AE29-4DD3-B0E4-A53D6E9F139E}" presName="conn2-1" presStyleLbl="parChTrans1D3" presStyleIdx="3" presStyleCnt="16" custScaleX="2000000" custScaleY="2000000"/>
      <dgm:spPr/>
      <dgm:t>
        <a:bodyPr/>
        <a:lstStyle/>
        <a:p>
          <a:endParaRPr lang="en-US"/>
        </a:p>
      </dgm:t>
    </dgm:pt>
    <dgm:pt modelId="{0E1C911D-C989-4DD1-989C-31024E4747B4}" type="pres">
      <dgm:prSet presAssocID="{8E183AD8-AE29-4DD3-B0E4-A53D6E9F139E}" presName="connTx" presStyleLbl="parChTrans1D3" presStyleIdx="3" presStyleCnt="16"/>
      <dgm:spPr/>
      <dgm:t>
        <a:bodyPr/>
        <a:lstStyle/>
        <a:p>
          <a:endParaRPr lang="en-US"/>
        </a:p>
      </dgm:t>
    </dgm:pt>
    <dgm:pt modelId="{3A937F49-81F0-47FC-91DF-B2E7243F6C9E}" type="pres">
      <dgm:prSet presAssocID="{0B910D70-2457-4838-9C50-8CB7A503E754}" presName="root2" presStyleCnt="0"/>
      <dgm:spPr/>
    </dgm:pt>
    <dgm:pt modelId="{A89334E6-7C9F-494B-B9B3-AA2B7E14049E}" type="pres">
      <dgm:prSet presAssocID="{0B910D70-2457-4838-9C50-8CB7A503E754}" presName="LevelTwoTextNode" presStyleLbl="node3" presStyleIdx="3" presStyleCnt="16" custScaleX="321164" custScaleY="53652" custLinFactNeighborX="6489" custLinFactNeighborY="-3903">
        <dgm:presLayoutVars>
          <dgm:chPref val="3"/>
        </dgm:presLayoutVars>
      </dgm:prSet>
      <dgm:spPr/>
      <dgm:t>
        <a:bodyPr/>
        <a:lstStyle/>
        <a:p>
          <a:endParaRPr lang="en-US"/>
        </a:p>
      </dgm:t>
    </dgm:pt>
    <dgm:pt modelId="{7123DCE4-62BD-4F38-9A12-DAB7B9833764}" type="pres">
      <dgm:prSet presAssocID="{0B910D70-2457-4838-9C50-8CB7A503E754}" presName="level3hierChild" presStyleCnt="0"/>
      <dgm:spPr/>
    </dgm:pt>
    <dgm:pt modelId="{30C89627-0D33-4D13-8DB9-B5D300AB0845}" type="pres">
      <dgm:prSet presAssocID="{531186D0-49BC-4574-BB37-7BB3884D5E45}" presName="conn2-1" presStyleLbl="parChTrans1D2" presStyleIdx="2" presStyleCnt="8"/>
      <dgm:spPr/>
      <dgm:t>
        <a:bodyPr/>
        <a:lstStyle/>
        <a:p>
          <a:endParaRPr lang="en-US"/>
        </a:p>
      </dgm:t>
    </dgm:pt>
    <dgm:pt modelId="{8772F372-E403-46B7-8CFF-8BC2BEEEFAC5}" type="pres">
      <dgm:prSet presAssocID="{531186D0-49BC-4574-BB37-7BB3884D5E45}" presName="connTx" presStyleLbl="parChTrans1D2" presStyleIdx="2" presStyleCnt="8"/>
      <dgm:spPr/>
      <dgm:t>
        <a:bodyPr/>
        <a:lstStyle/>
        <a:p>
          <a:endParaRPr lang="en-US"/>
        </a:p>
      </dgm:t>
    </dgm:pt>
    <dgm:pt modelId="{88EB6064-61B2-455B-AB71-243CEA59B2F5}" type="pres">
      <dgm:prSet presAssocID="{02F0AA20-5120-49E2-A0FF-E1BEBCB37A91}" presName="root2" presStyleCnt="0"/>
      <dgm:spPr/>
    </dgm:pt>
    <dgm:pt modelId="{0576892E-46C9-4877-8876-AF05AD88A813}" type="pres">
      <dgm:prSet presAssocID="{02F0AA20-5120-49E2-A0FF-E1BEBCB37A91}" presName="LevelTwoTextNode" presStyleLbl="node2" presStyleIdx="2" presStyleCnt="8" custScaleX="174599" custScaleY="71106" custLinFactNeighborX="1926" custLinFactNeighborY="2442">
        <dgm:presLayoutVars>
          <dgm:chPref val="3"/>
        </dgm:presLayoutVars>
      </dgm:prSet>
      <dgm:spPr/>
      <dgm:t>
        <a:bodyPr/>
        <a:lstStyle/>
        <a:p>
          <a:endParaRPr lang="en-US"/>
        </a:p>
      </dgm:t>
    </dgm:pt>
    <dgm:pt modelId="{18A685EC-F5C7-43E1-A36E-50732C92148C}" type="pres">
      <dgm:prSet presAssocID="{02F0AA20-5120-49E2-A0FF-E1BEBCB37A91}" presName="level3hierChild" presStyleCnt="0"/>
      <dgm:spPr/>
    </dgm:pt>
    <dgm:pt modelId="{423EB55B-0427-496C-8EEF-010F2BD6447D}" type="pres">
      <dgm:prSet presAssocID="{2180558A-E653-4E53-BF78-479B4DFCD4E1}" presName="conn2-1" presStyleLbl="parChTrans1D3" presStyleIdx="4" presStyleCnt="16" custScaleX="2000000" custScaleY="2000000"/>
      <dgm:spPr/>
      <dgm:t>
        <a:bodyPr/>
        <a:lstStyle/>
        <a:p>
          <a:endParaRPr lang="en-US"/>
        </a:p>
      </dgm:t>
    </dgm:pt>
    <dgm:pt modelId="{59962D67-45C6-45C5-AB22-8C19E71D97C9}" type="pres">
      <dgm:prSet presAssocID="{2180558A-E653-4E53-BF78-479B4DFCD4E1}" presName="connTx" presStyleLbl="parChTrans1D3" presStyleIdx="4" presStyleCnt="16"/>
      <dgm:spPr/>
      <dgm:t>
        <a:bodyPr/>
        <a:lstStyle/>
        <a:p>
          <a:endParaRPr lang="en-US"/>
        </a:p>
      </dgm:t>
    </dgm:pt>
    <dgm:pt modelId="{E76EBF1D-25E3-4335-BED7-7B5210427AC3}" type="pres">
      <dgm:prSet presAssocID="{1226E77B-A4FB-4B29-A6F9-8972AC17E365}" presName="root2" presStyleCnt="0"/>
      <dgm:spPr/>
    </dgm:pt>
    <dgm:pt modelId="{26802979-FDC4-4039-A8DE-BADF2F8EEA7E}" type="pres">
      <dgm:prSet presAssocID="{1226E77B-A4FB-4B29-A6F9-8972AC17E365}" presName="LevelTwoTextNode" presStyleLbl="node3" presStyleIdx="4" presStyleCnt="16" custScaleX="321164" custScaleY="54529" custLinFactNeighborX="6489">
        <dgm:presLayoutVars>
          <dgm:chPref val="3"/>
        </dgm:presLayoutVars>
      </dgm:prSet>
      <dgm:spPr/>
      <dgm:t>
        <a:bodyPr/>
        <a:lstStyle/>
        <a:p>
          <a:endParaRPr lang="en-US"/>
        </a:p>
      </dgm:t>
    </dgm:pt>
    <dgm:pt modelId="{8444FF3A-CADC-440D-A39D-F7F3585217B0}" type="pres">
      <dgm:prSet presAssocID="{1226E77B-A4FB-4B29-A6F9-8972AC17E365}" presName="level3hierChild" presStyleCnt="0"/>
      <dgm:spPr/>
    </dgm:pt>
    <dgm:pt modelId="{7F108019-825D-465E-8BDD-0D021CC8CA9A}" type="pres">
      <dgm:prSet presAssocID="{58B6638E-FBDF-40A6-A00F-CBD7F444003F}" presName="conn2-1" presStyleLbl="parChTrans1D3" presStyleIdx="5" presStyleCnt="16" custScaleX="2000000" custScaleY="2000000"/>
      <dgm:spPr/>
      <dgm:t>
        <a:bodyPr/>
        <a:lstStyle/>
        <a:p>
          <a:endParaRPr lang="en-US"/>
        </a:p>
      </dgm:t>
    </dgm:pt>
    <dgm:pt modelId="{CFEA5635-4D17-4CDA-85A5-76FAA964061C}" type="pres">
      <dgm:prSet presAssocID="{58B6638E-FBDF-40A6-A00F-CBD7F444003F}" presName="connTx" presStyleLbl="parChTrans1D3" presStyleIdx="5" presStyleCnt="16"/>
      <dgm:spPr/>
      <dgm:t>
        <a:bodyPr/>
        <a:lstStyle/>
        <a:p>
          <a:endParaRPr lang="en-US"/>
        </a:p>
      </dgm:t>
    </dgm:pt>
    <dgm:pt modelId="{DCBA3F8E-C697-4BB7-ABAB-01597BCF183A}" type="pres">
      <dgm:prSet presAssocID="{04BD8897-145C-4E78-9CD3-3584CE468341}" presName="root2" presStyleCnt="0"/>
      <dgm:spPr/>
    </dgm:pt>
    <dgm:pt modelId="{02DE915B-9A75-4E42-B577-9297161E581E}" type="pres">
      <dgm:prSet presAssocID="{04BD8897-145C-4E78-9CD3-3584CE468341}" presName="LevelTwoTextNode" presStyleLbl="node3" presStyleIdx="5" presStyleCnt="16" custScaleX="321164" custScaleY="38920" custLinFactNeighborX="6489">
        <dgm:presLayoutVars>
          <dgm:chPref val="3"/>
        </dgm:presLayoutVars>
      </dgm:prSet>
      <dgm:spPr/>
      <dgm:t>
        <a:bodyPr/>
        <a:lstStyle/>
        <a:p>
          <a:endParaRPr lang="en-US"/>
        </a:p>
      </dgm:t>
    </dgm:pt>
    <dgm:pt modelId="{6238E26E-D9CB-412F-8219-F804200A36D3}" type="pres">
      <dgm:prSet presAssocID="{04BD8897-145C-4E78-9CD3-3584CE468341}" presName="level3hierChild" presStyleCnt="0"/>
      <dgm:spPr/>
    </dgm:pt>
    <dgm:pt modelId="{D55B2CA5-712D-884E-8B90-6EF40A137F8C}" type="pres">
      <dgm:prSet presAssocID="{F976C28D-A1EE-6547-B878-CA7152CC806F}" presName="conn2-1" presStyleLbl="parChTrans1D3" presStyleIdx="6" presStyleCnt="16"/>
      <dgm:spPr/>
      <dgm:t>
        <a:bodyPr/>
        <a:lstStyle/>
        <a:p>
          <a:endParaRPr lang="en-US"/>
        </a:p>
      </dgm:t>
    </dgm:pt>
    <dgm:pt modelId="{6E541F3C-4ED3-EE48-A4F7-968128117FF2}" type="pres">
      <dgm:prSet presAssocID="{F976C28D-A1EE-6547-B878-CA7152CC806F}" presName="connTx" presStyleLbl="parChTrans1D3" presStyleIdx="6" presStyleCnt="16"/>
      <dgm:spPr/>
      <dgm:t>
        <a:bodyPr/>
        <a:lstStyle/>
        <a:p>
          <a:endParaRPr lang="en-US"/>
        </a:p>
      </dgm:t>
    </dgm:pt>
    <dgm:pt modelId="{58736899-87D5-EC4D-B6A0-548502C7D12B}" type="pres">
      <dgm:prSet presAssocID="{9721BBF2-718A-B747-8E3C-BA8FC3F1FF51}" presName="root2" presStyleCnt="0"/>
      <dgm:spPr/>
    </dgm:pt>
    <dgm:pt modelId="{8FCB2F83-C6DD-3C44-A776-C2EAD4DD90DF}" type="pres">
      <dgm:prSet presAssocID="{9721BBF2-718A-B747-8E3C-BA8FC3F1FF51}" presName="LevelTwoTextNode" presStyleLbl="node3" presStyleIdx="6" presStyleCnt="16" custScaleX="321164" custScaleY="45616" custLinFactNeighborX="6375">
        <dgm:presLayoutVars>
          <dgm:chPref val="3"/>
        </dgm:presLayoutVars>
      </dgm:prSet>
      <dgm:spPr/>
      <dgm:t>
        <a:bodyPr/>
        <a:lstStyle/>
        <a:p>
          <a:endParaRPr lang="en-US"/>
        </a:p>
      </dgm:t>
    </dgm:pt>
    <dgm:pt modelId="{F3AEF682-5E49-F348-A985-EBE60C42DA68}" type="pres">
      <dgm:prSet presAssocID="{9721BBF2-718A-B747-8E3C-BA8FC3F1FF51}" presName="level3hierChild" presStyleCnt="0"/>
      <dgm:spPr/>
    </dgm:pt>
    <dgm:pt modelId="{2FD431D9-1C09-46B2-A3BB-FB2B8DC49CE0}" type="pres">
      <dgm:prSet presAssocID="{41757185-61A1-4434-9056-4098A548D9DB}" presName="conn2-1" presStyleLbl="parChTrans1D2" presStyleIdx="3" presStyleCnt="8"/>
      <dgm:spPr/>
      <dgm:t>
        <a:bodyPr/>
        <a:lstStyle/>
        <a:p>
          <a:endParaRPr lang="en-US"/>
        </a:p>
      </dgm:t>
    </dgm:pt>
    <dgm:pt modelId="{4CC5CD5C-AE6A-4900-98A5-0967527E6358}" type="pres">
      <dgm:prSet presAssocID="{41757185-61A1-4434-9056-4098A548D9DB}" presName="connTx" presStyleLbl="parChTrans1D2" presStyleIdx="3" presStyleCnt="8"/>
      <dgm:spPr/>
      <dgm:t>
        <a:bodyPr/>
        <a:lstStyle/>
        <a:p>
          <a:endParaRPr lang="en-US"/>
        </a:p>
      </dgm:t>
    </dgm:pt>
    <dgm:pt modelId="{CE3FF84B-62C1-440F-8A1B-B221362964E1}" type="pres">
      <dgm:prSet presAssocID="{0DAAAA9B-B0A0-4EE0-9E1D-2F700DEB9827}" presName="root2" presStyleCnt="0"/>
      <dgm:spPr/>
    </dgm:pt>
    <dgm:pt modelId="{A8FF38BE-99C5-4A74-B18D-C13D8127EEE2}" type="pres">
      <dgm:prSet presAssocID="{0DAAAA9B-B0A0-4EE0-9E1D-2F700DEB9827}" presName="LevelTwoTextNode" presStyleLbl="node2" presStyleIdx="3" presStyleCnt="8" custScaleX="174599" custScaleY="71106" custLinFactNeighborX="1926" custLinFactNeighborY="1689">
        <dgm:presLayoutVars>
          <dgm:chPref val="3"/>
        </dgm:presLayoutVars>
      </dgm:prSet>
      <dgm:spPr/>
      <dgm:t>
        <a:bodyPr/>
        <a:lstStyle/>
        <a:p>
          <a:endParaRPr lang="en-US"/>
        </a:p>
      </dgm:t>
    </dgm:pt>
    <dgm:pt modelId="{86D1BCAC-6CB6-4B5B-87F5-FF9DC1BA3BE0}" type="pres">
      <dgm:prSet presAssocID="{0DAAAA9B-B0A0-4EE0-9E1D-2F700DEB9827}" presName="level3hierChild" presStyleCnt="0"/>
      <dgm:spPr/>
    </dgm:pt>
    <dgm:pt modelId="{C07D7F77-AFB4-4C60-A175-6E83EC46F883}" type="pres">
      <dgm:prSet presAssocID="{75B5F394-0ABB-4503-8F49-0B7C54EA6786}" presName="conn2-1" presStyleLbl="parChTrans1D3" presStyleIdx="7" presStyleCnt="16" custScaleX="2000000" custScaleY="2000000"/>
      <dgm:spPr/>
      <dgm:t>
        <a:bodyPr/>
        <a:lstStyle/>
        <a:p>
          <a:endParaRPr lang="en-US"/>
        </a:p>
      </dgm:t>
    </dgm:pt>
    <dgm:pt modelId="{EB21C3F6-599B-47DB-B17D-E91FE12BE218}" type="pres">
      <dgm:prSet presAssocID="{75B5F394-0ABB-4503-8F49-0B7C54EA6786}" presName="connTx" presStyleLbl="parChTrans1D3" presStyleIdx="7" presStyleCnt="16"/>
      <dgm:spPr/>
      <dgm:t>
        <a:bodyPr/>
        <a:lstStyle/>
        <a:p>
          <a:endParaRPr lang="en-US"/>
        </a:p>
      </dgm:t>
    </dgm:pt>
    <dgm:pt modelId="{C5164844-1741-41B3-9795-73202AF20BAA}" type="pres">
      <dgm:prSet presAssocID="{56BE77FA-0DBD-4543-825F-333BD77E8C7E}" presName="root2" presStyleCnt="0"/>
      <dgm:spPr/>
    </dgm:pt>
    <dgm:pt modelId="{0564CF49-1E45-4132-A85A-244B3D37FFAA}" type="pres">
      <dgm:prSet presAssocID="{56BE77FA-0DBD-4543-825F-333BD77E8C7E}" presName="LevelTwoTextNode" presStyleLbl="node3" presStyleIdx="7" presStyleCnt="16" custScaleX="321164" custScaleY="38920" custLinFactNeighborX="6489">
        <dgm:presLayoutVars>
          <dgm:chPref val="3"/>
        </dgm:presLayoutVars>
      </dgm:prSet>
      <dgm:spPr/>
      <dgm:t>
        <a:bodyPr/>
        <a:lstStyle/>
        <a:p>
          <a:endParaRPr lang="en-US"/>
        </a:p>
      </dgm:t>
    </dgm:pt>
    <dgm:pt modelId="{E5245744-0406-44E2-A768-68148EAFD3D4}" type="pres">
      <dgm:prSet presAssocID="{56BE77FA-0DBD-4543-825F-333BD77E8C7E}" presName="level3hierChild" presStyleCnt="0"/>
      <dgm:spPr/>
    </dgm:pt>
    <dgm:pt modelId="{7F304677-D1DF-4D78-82B3-8B346FA96DDD}" type="pres">
      <dgm:prSet presAssocID="{D75B4191-B6C4-47DE-8C73-431A7A883D2D}" presName="conn2-1" presStyleLbl="parChTrans1D3" presStyleIdx="8" presStyleCnt="16" custScaleX="2000000" custScaleY="2000000"/>
      <dgm:spPr/>
      <dgm:t>
        <a:bodyPr/>
        <a:lstStyle/>
        <a:p>
          <a:endParaRPr lang="en-US"/>
        </a:p>
      </dgm:t>
    </dgm:pt>
    <dgm:pt modelId="{572FB17C-DC6B-41C5-917B-C94DE9073A48}" type="pres">
      <dgm:prSet presAssocID="{D75B4191-B6C4-47DE-8C73-431A7A883D2D}" presName="connTx" presStyleLbl="parChTrans1D3" presStyleIdx="8" presStyleCnt="16"/>
      <dgm:spPr/>
      <dgm:t>
        <a:bodyPr/>
        <a:lstStyle/>
        <a:p>
          <a:endParaRPr lang="en-US"/>
        </a:p>
      </dgm:t>
    </dgm:pt>
    <dgm:pt modelId="{D7A21EF0-F761-4201-8DCC-D17336DC0979}" type="pres">
      <dgm:prSet presAssocID="{81F681C1-4CC6-4EA3-A4C0-01B44E6B2F63}" presName="root2" presStyleCnt="0"/>
      <dgm:spPr/>
    </dgm:pt>
    <dgm:pt modelId="{1AEE54FD-D628-4C5F-930B-72188564BF94}" type="pres">
      <dgm:prSet presAssocID="{81F681C1-4CC6-4EA3-A4C0-01B44E6B2F63}" presName="LevelTwoTextNode" presStyleLbl="node3" presStyleIdx="8" presStyleCnt="16" custScaleX="321164" custScaleY="38920" custLinFactNeighborX="6489">
        <dgm:presLayoutVars>
          <dgm:chPref val="3"/>
        </dgm:presLayoutVars>
      </dgm:prSet>
      <dgm:spPr/>
      <dgm:t>
        <a:bodyPr/>
        <a:lstStyle/>
        <a:p>
          <a:endParaRPr lang="en-US"/>
        </a:p>
      </dgm:t>
    </dgm:pt>
    <dgm:pt modelId="{434A30A8-31D0-4D7A-B825-B1D8061E8406}" type="pres">
      <dgm:prSet presAssocID="{81F681C1-4CC6-4EA3-A4C0-01B44E6B2F63}" presName="level3hierChild" presStyleCnt="0"/>
      <dgm:spPr/>
    </dgm:pt>
    <dgm:pt modelId="{A20A187D-4D04-410F-8EA4-EE14187C8A01}" type="pres">
      <dgm:prSet presAssocID="{7512D9E1-2C15-4BDC-BB1C-4F2DDDCC142A}" presName="conn2-1" presStyleLbl="parChTrans1D2" presStyleIdx="4" presStyleCnt="8"/>
      <dgm:spPr/>
      <dgm:t>
        <a:bodyPr/>
        <a:lstStyle/>
        <a:p>
          <a:endParaRPr lang="en-US"/>
        </a:p>
      </dgm:t>
    </dgm:pt>
    <dgm:pt modelId="{53A8D528-7324-4639-B636-D8B0B9604088}" type="pres">
      <dgm:prSet presAssocID="{7512D9E1-2C15-4BDC-BB1C-4F2DDDCC142A}" presName="connTx" presStyleLbl="parChTrans1D2" presStyleIdx="4" presStyleCnt="8"/>
      <dgm:spPr/>
      <dgm:t>
        <a:bodyPr/>
        <a:lstStyle/>
        <a:p>
          <a:endParaRPr lang="en-US"/>
        </a:p>
      </dgm:t>
    </dgm:pt>
    <dgm:pt modelId="{2BD17D65-F4AD-45D8-97BA-6495AE1837A2}" type="pres">
      <dgm:prSet presAssocID="{EF95A42E-E0C0-4956-96B8-77EDC2959F83}" presName="root2" presStyleCnt="0"/>
      <dgm:spPr/>
    </dgm:pt>
    <dgm:pt modelId="{C9CF539B-5E7A-4F8B-9500-B29155FA402B}" type="pres">
      <dgm:prSet presAssocID="{EF95A42E-E0C0-4956-96B8-77EDC2959F83}" presName="LevelTwoTextNode" presStyleLbl="node2" presStyleIdx="4" presStyleCnt="8" custScaleX="174599" custScaleY="71106" custLinFactNeighborX="1926" custLinFactNeighborY="2442">
        <dgm:presLayoutVars>
          <dgm:chPref val="3"/>
        </dgm:presLayoutVars>
      </dgm:prSet>
      <dgm:spPr/>
      <dgm:t>
        <a:bodyPr/>
        <a:lstStyle/>
        <a:p>
          <a:endParaRPr lang="en-US"/>
        </a:p>
      </dgm:t>
    </dgm:pt>
    <dgm:pt modelId="{90134458-BB5A-4747-9A61-A903830F7858}" type="pres">
      <dgm:prSet presAssocID="{EF95A42E-E0C0-4956-96B8-77EDC2959F83}" presName="level3hierChild" presStyleCnt="0"/>
      <dgm:spPr/>
    </dgm:pt>
    <dgm:pt modelId="{AC9DBC7D-CA1E-4039-91A0-1E9D0CD349FE}" type="pres">
      <dgm:prSet presAssocID="{DBCAA3C8-0FD0-4340-851E-36747891D394}" presName="conn2-1" presStyleLbl="parChTrans1D3" presStyleIdx="9" presStyleCnt="16" custScaleX="2000000" custScaleY="2000000"/>
      <dgm:spPr/>
      <dgm:t>
        <a:bodyPr/>
        <a:lstStyle/>
        <a:p>
          <a:endParaRPr lang="en-US"/>
        </a:p>
      </dgm:t>
    </dgm:pt>
    <dgm:pt modelId="{1C850462-DBC8-48C9-A89D-88C1E5CACBD0}" type="pres">
      <dgm:prSet presAssocID="{DBCAA3C8-0FD0-4340-851E-36747891D394}" presName="connTx" presStyleLbl="parChTrans1D3" presStyleIdx="9" presStyleCnt="16"/>
      <dgm:spPr/>
      <dgm:t>
        <a:bodyPr/>
        <a:lstStyle/>
        <a:p>
          <a:endParaRPr lang="en-US"/>
        </a:p>
      </dgm:t>
    </dgm:pt>
    <dgm:pt modelId="{B9E3C98B-2C97-4B0B-BDC0-7D5D9F9DEC81}" type="pres">
      <dgm:prSet presAssocID="{CE453E00-64C4-4262-931D-CBED3BDD05AF}" presName="root2" presStyleCnt="0"/>
      <dgm:spPr/>
    </dgm:pt>
    <dgm:pt modelId="{06A1CCB4-89A7-4C9A-B4ED-9B6F9866BD4C}" type="pres">
      <dgm:prSet presAssocID="{CE453E00-64C4-4262-931D-CBED3BDD05AF}" presName="LevelTwoTextNode" presStyleLbl="node3" presStyleIdx="9" presStyleCnt="16" custScaleX="321164" custScaleY="38920" custLinFactNeighborX="6489">
        <dgm:presLayoutVars>
          <dgm:chPref val="3"/>
        </dgm:presLayoutVars>
      </dgm:prSet>
      <dgm:spPr/>
      <dgm:t>
        <a:bodyPr/>
        <a:lstStyle/>
        <a:p>
          <a:endParaRPr lang="en-US"/>
        </a:p>
      </dgm:t>
    </dgm:pt>
    <dgm:pt modelId="{A80C2FE1-9755-4A60-A242-326A504A63A4}" type="pres">
      <dgm:prSet presAssocID="{CE453E00-64C4-4262-931D-CBED3BDD05AF}" presName="level3hierChild" presStyleCnt="0"/>
      <dgm:spPr/>
    </dgm:pt>
    <dgm:pt modelId="{0D028F04-19DA-4F88-99D8-0091292CC9A1}" type="pres">
      <dgm:prSet presAssocID="{EB858684-18CD-4B33-A0EA-417FF51163C4}" presName="conn2-1" presStyleLbl="parChTrans1D3" presStyleIdx="10" presStyleCnt="16" custScaleX="2000000" custScaleY="2000000"/>
      <dgm:spPr/>
      <dgm:t>
        <a:bodyPr/>
        <a:lstStyle/>
        <a:p>
          <a:endParaRPr lang="en-US"/>
        </a:p>
      </dgm:t>
    </dgm:pt>
    <dgm:pt modelId="{364ED282-AD12-4636-B8B4-163615A04837}" type="pres">
      <dgm:prSet presAssocID="{EB858684-18CD-4B33-A0EA-417FF51163C4}" presName="connTx" presStyleLbl="parChTrans1D3" presStyleIdx="10" presStyleCnt="16"/>
      <dgm:spPr/>
      <dgm:t>
        <a:bodyPr/>
        <a:lstStyle/>
        <a:p>
          <a:endParaRPr lang="en-US"/>
        </a:p>
      </dgm:t>
    </dgm:pt>
    <dgm:pt modelId="{23E8585C-AF7D-4968-B495-2F6096758C2F}" type="pres">
      <dgm:prSet presAssocID="{11C51852-A004-4B4C-BF77-3EA24E5C7132}" presName="root2" presStyleCnt="0"/>
      <dgm:spPr/>
    </dgm:pt>
    <dgm:pt modelId="{2D1BB932-4883-4D87-A02F-CE591F798E92}" type="pres">
      <dgm:prSet presAssocID="{11C51852-A004-4B4C-BF77-3EA24E5C7132}" presName="LevelTwoTextNode" presStyleLbl="node3" presStyleIdx="10" presStyleCnt="16" custScaleX="321164" custScaleY="38920" custLinFactNeighborX="6489">
        <dgm:presLayoutVars>
          <dgm:chPref val="3"/>
        </dgm:presLayoutVars>
      </dgm:prSet>
      <dgm:spPr/>
      <dgm:t>
        <a:bodyPr/>
        <a:lstStyle/>
        <a:p>
          <a:endParaRPr lang="en-US"/>
        </a:p>
      </dgm:t>
    </dgm:pt>
    <dgm:pt modelId="{C1213BBF-B99F-42D9-B216-7E5EC3D66964}" type="pres">
      <dgm:prSet presAssocID="{11C51852-A004-4B4C-BF77-3EA24E5C7132}" presName="level3hierChild" presStyleCnt="0"/>
      <dgm:spPr/>
    </dgm:pt>
    <dgm:pt modelId="{36D475C9-2E2F-544E-BF2C-0F5D999F1873}" type="pres">
      <dgm:prSet presAssocID="{384B9A30-0FD4-924D-9378-CBF184660E1A}" presName="conn2-1" presStyleLbl="parChTrans1D3" presStyleIdx="11" presStyleCnt="16"/>
      <dgm:spPr/>
      <dgm:t>
        <a:bodyPr/>
        <a:lstStyle/>
        <a:p>
          <a:endParaRPr lang="en-US"/>
        </a:p>
      </dgm:t>
    </dgm:pt>
    <dgm:pt modelId="{3792DAA0-E3D3-9D4E-83A6-747FF0544076}" type="pres">
      <dgm:prSet presAssocID="{384B9A30-0FD4-924D-9378-CBF184660E1A}" presName="connTx" presStyleLbl="parChTrans1D3" presStyleIdx="11" presStyleCnt="16"/>
      <dgm:spPr/>
      <dgm:t>
        <a:bodyPr/>
        <a:lstStyle/>
        <a:p>
          <a:endParaRPr lang="en-US"/>
        </a:p>
      </dgm:t>
    </dgm:pt>
    <dgm:pt modelId="{BA83B600-2B7B-2344-976F-E1AE8F72D2F2}" type="pres">
      <dgm:prSet presAssocID="{7920A96A-7279-7F4B-A875-2E35CB2B20F2}" presName="root2" presStyleCnt="0"/>
      <dgm:spPr/>
    </dgm:pt>
    <dgm:pt modelId="{D76B76B5-2420-D94B-BEB6-5F9AC5851322}" type="pres">
      <dgm:prSet presAssocID="{7920A96A-7279-7F4B-A875-2E35CB2B20F2}" presName="LevelTwoTextNode" presStyleLbl="node3" presStyleIdx="11" presStyleCnt="16" custScaleX="321164" custScaleY="52187" custLinFactNeighborX="6745">
        <dgm:presLayoutVars>
          <dgm:chPref val="3"/>
        </dgm:presLayoutVars>
      </dgm:prSet>
      <dgm:spPr/>
      <dgm:t>
        <a:bodyPr/>
        <a:lstStyle/>
        <a:p>
          <a:endParaRPr lang="en-US"/>
        </a:p>
      </dgm:t>
    </dgm:pt>
    <dgm:pt modelId="{562DFE6B-AF0D-454A-A3FA-2ADB2C42634E}" type="pres">
      <dgm:prSet presAssocID="{7920A96A-7279-7F4B-A875-2E35CB2B20F2}" presName="level3hierChild" presStyleCnt="0"/>
      <dgm:spPr/>
    </dgm:pt>
    <dgm:pt modelId="{41DF95A0-09F6-4132-BC96-612A8E48DD4E}" type="pres">
      <dgm:prSet presAssocID="{621D55D3-14DF-4807-B6C4-F896057F5FF2}" presName="conn2-1" presStyleLbl="parChTrans1D2" presStyleIdx="5" presStyleCnt="8"/>
      <dgm:spPr/>
      <dgm:t>
        <a:bodyPr/>
        <a:lstStyle/>
        <a:p>
          <a:endParaRPr lang="en-US"/>
        </a:p>
      </dgm:t>
    </dgm:pt>
    <dgm:pt modelId="{91B6C503-F448-46EB-853F-1C809D021ED7}" type="pres">
      <dgm:prSet presAssocID="{621D55D3-14DF-4807-B6C4-F896057F5FF2}" presName="connTx" presStyleLbl="parChTrans1D2" presStyleIdx="5" presStyleCnt="8"/>
      <dgm:spPr/>
      <dgm:t>
        <a:bodyPr/>
        <a:lstStyle/>
        <a:p>
          <a:endParaRPr lang="en-US"/>
        </a:p>
      </dgm:t>
    </dgm:pt>
    <dgm:pt modelId="{D7763C70-19D8-46C6-B1FE-316C45260E03}" type="pres">
      <dgm:prSet presAssocID="{4A69CFE5-20AF-45DA-A6B8-5EED4CABCC21}" presName="root2" presStyleCnt="0"/>
      <dgm:spPr/>
    </dgm:pt>
    <dgm:pt modelId="{DF32D758-90E6-4EC3-9437-5F11AF6CDFD1}" type="pres">
      <dgm:prSet presAssocID="{4A69CFE5-20AF-45DA-A6B8-5EED4CABCC21}" presName="LevelTwoTextNode" presStyleLbl="node2" presStyleIdx="5" presStyleCnt="8" custScaleX="174599" custScaleY="71106" custLinFactNeighborX="1926" custLinFactNeighborY="2442">
        <dgm:presLayoutVars>
          <dgm:chPref val="3"/>
        </dgm:presLayoutVars>
      </dgm:prSet>
      <dgm:spPr/>
      <dgm:t>
        <a:bodyPr/>
        <a:lstStyle/>
        <a:p>
          <a:endParaRPr lang="en-US"/>
        </a:p>
      </dgm:t>
    </dgm:pt>
    <dgm:pt modelId="{93719D30-119E-4808-8D72-9B2029C96357}" type="pres">
      <dgm:prSet presAssocID="{4A69CFE5-20AF-45DA-A6B8-5EED4CABCC21}" presName="level3hierChild" presStyleCnt="0"/>
      <dgm:spPr/>
    </dgm:pt>
    <dgm:pt modelId="{4A7F1F81-35E3-45B5-8779-60BEDD311D08}" type="pres">
      <dgm:prSet presAssocID="{84CB9E34-2C5B-465E-A561-0E5C45C8AFFB}" presName="conn2-1" presStyleLbl="parChTrans1D3" presStyleIdx="12" presStyleCnt="16" custScaleX="2000000" custScaleY="2000000"/>
      <dgm:spPr/>
      <dgm:t>
        <a:bodyPr/>
        <a:lstStyle/>
        <a:p>
          <a:endParaRPr lang="en-US"/>
        </a:p>
      </dgm:t>
    </dgm:pt>
    <dgm:pt modelId="{3A5DD086-A3D2-4188-BF82-B9BE93C6215C}" type="pres">
      <dgm:prSet presAssocID="{84CB9E34-2C5B-465E-A561-0E5C45C8AFFB}" presName="connTx" presStyleLbl="parChTrans1D3" presStyleIdx="12" presStyleCnt="16"/>
      <dgm:spPr/>
      <dgm:t>
        <a:bodyPr/>
        <a:lstStyle/>
        <a:p>
          <a:endParaRPr lang="en-US"/>
        </a:p>
      </dgm:t>
    </dgm:pt>
    <dgm:pt modelId="{20AE210A-25BB-4F3F-B2C7-399FFE1EAC8C}" type="pres">
      <dgm:prSet presAssocID="{8DE4B98F-C512-4A43-ADB8-707AF27B8CB5}" presName="root2" presStyleCnt="0"/>
      <dgm:spPr/>
    </dgm:pt>
    <dgm:pt modelId="{70E8567F-8867-499B-ADB0-6A89C30C50EE}" type="pres">
      <dgm:prSet presAssocID="{8DE4B98F-C512-4A43-ADB8-707AF27B8CB5}" presName="LevelTwoTextNode" presStyleLbl="node3" presStyleIdx="12" presStyleCnt="16" custScaleX="321164" custScaleY="55766" custLinFactNeighborX="6489">
        <dgm:presLayoutVars>
          <dgm:chPref val="3"/>
        </dgm:presLayoutVars>
      </dgm:prSet>
      <dgm:spPr/>
      <dgm:t>
        <a:bodyPr/>
        <a:lstStyle/>
        <a:p>
          <a:endParaRPr lang="en-US"/>
        </a:p>
      </dgm:t>
    </dgm:pt>
    <dgm:pt modelId="{974C690C-D831-475F-9635-57D994752524}" type="pres">
      <dgm:prSet presAssocID="{8DE4B98F-C512-4A43-ADB8-707AF27B8CB5}" presName="level3hierChild" presStyleCnt="0"/>
      <dgm:spPr/>
    </dgm:pt>
    <dgm:pt modelId="{37C7D3BE-4DE7-4E08-97B7-BBF9BF0FB1CE}" type="pres">
      <dgm:prSet presAssocID="{54695C24-D304-4C5B-BA40-E2954D3E989C}" presName="conn2-1" presStyleLbl="parChTrans1D3" presStyleIdx="13" presStyleCnt="16" custScaleX="2000000" custScaleY="2000000"/>
      <dgm:spPr/>
      <dgm:t>
        <a:bodyPr/>
        <a:lstStyle/>
        <a:p>
          <a:endParaRPr lang="en-US"/>
        </a:p>
      </dgm:t>
    </dgm:pt>
    <dgm:pt modelId="{2D6A4EFB-60B2-41E0-A6B7-6D5C31EE44A8}" type="pres">
      <dgm:prSet presAssocID="{54695C24-D304-4C5B-BA40-E2954D3E989C}" presName="connTx" presStyleLbl="parChTrans1D3" presStyleIdx="13" presStyleCnt="16"/>
      <dgm:spPr/>
      <dgm:t>
        <a:bodyPr/>
        <a:lstStyle/>
        <a:p>
          <a:endParaRPr lang="en-US"/>
        </a:p>
      </dgm:t>
    </dgm:pt>
    <dgm:pt modelId="{BE65785C-5D9C-4A05-BC58-F24810D32669}" type="pres">
      <dgm:prSet presAssocID="{386B8036-414D-4C62-AF83-F07B12D7E33A}" presName="root2" presStyleCnt="0"/>
      <dgm:spPr/>
    </dgm:pt>
    <dgm:pt modelId="{BA227BD9-CDED-4A9B-8DF3-37C5B47F9599}" type="pres">
      <dgm:prSet presAssocID="{386B8036-414D-4C62-AF83-F07B12D7E33A}" presName="LevelTwoTextNode" presStyleLbl="node3" presStyleIdx="13" presStyleCnt="16" custScaleX="321164" custScaleY="54598" custLinFactNeighborX="6489">
        <dgm:presLayoutVars>
          <dgm:chPref val="3"/>
        </dgm:presLayoutVars>
      </dgm:prSet>
      <dgm:spPr/>
      <dgm:t>
        <a:bodyPr/>
        <a:lstStyle/>
        <a:p>
          <a:endParaRPr lang="en-US"/>
        </a:p>
      </dgm:t>
    </dgm:pt>
    <dgm:pt modelId="{75888C32-BDFE-4944-AC3A-365956C63BA0}" type="pres">
      <dgm:prSet presAssocID="{386B8036-414D-4C62-AF83-F07B12D7E33A}" presName="level3hierChild" presStyleCnt="0"/>
      <dgm:spPr/>
    </dgm:pt>
    <dgm:pt modelId="{6C4FC651-D7E2-420C-B7EB-01E2A83E7C43}" type="pres">
      <dgm:prSet presAssocID="{945A30AC-519D-4002-877A-5AB17A23BEA1}" presName="conn2-1" presStyleLbl="parChTrans1D2" presStyleIdx="6" presStyleCnt="8"/>
      <dgm:spPr/>
      <dgm:t>
        <a:bodyPr/>
        <a:lstStyle/>
        <a:p>
          <a:endParaRPr lang="en-US"/>
        </a:p>
      </dgm:t>
    </dgm:pt>
    <dgm:pt modelId="{C1475BE1-861B-4463-8947-E8129C7893C6}" type="pres">
      <dgm:prSet presAssocID="{945A30AC-519D-4002-877A-5AB17A23BEA1}" presName="connTx" presStyleLbl="parChTrans1D2" presStyleIdx="6" presStyleCnt="8"/>
      <dgm:spPr/>
      <dgm:t>
        <a:bodyPr/>
        <a:lstStyle/>
        <a:p>
          <a:endParaRPr lang="en-US"/>
        </a:p>
      </dgm:t>
    </dgm:pt>
    <dgm:pt modelId="{1B8CCCEA-968A-4D7D-882E-D23825657467}" type="pres">
      <dgm:prSet presAssocID="{8F619FD0-BDAD-46E1-9145-BA2CB5985FAB}" presName="root2" presStyleCnt="0"/>
      <dgm:spPr/>
    </dgm:pt>
    <dgm:pt modelId="{4ECFB9E3-7ECF-4C1C-99B2-4B144A440BEA}" type="pres">
      <dgm:prSet presAssocID="{8F619FD0-BDAD-46E1-9145-BA2CB5985FAB}" presName="LevelTwoTextNode" presStyleLbl="node2" presStyleIdx="6" presStyleCnt="8" custScaleX="174599" custScaleY="71106" custLinFactNeighborX="1926" custLinFactNeighborY="2442">
        <dgm:presLayoutVars>
          <dgm:chPref val="3"/>
        </dgm:presLayoutVars>
      </dgm:prSet>
      <dgm:spPr/>
      <dgm:t>
        <a:bodyPr/>
        <a:lstStyle/>
        <a:p>
          <a:endParaRPr lang="en-US"/>
        </a:p>
      </dgm:t>
    </dgm:pt>
    <dgm:pt modelId="{95DCF5E6-C8A8-449C-9BCC-A052BC382AF2}" type="pres">
      <dgm:prSet presAssocID="{8F619FD0-BDAD-46E1-9145-BA2CB5985FAB}" presName="level3hierChild" presStyleCnt="0"/>
      <dgm:spPr/>
    </dgm:pt>
    <dgm:pt modelId="{6B136D43-D3E1-4F68-A4E5-BAE3188270C0}" type="pres">
      <dgm:prSet presAssocID="{01553166-6195-4E2A-B5A5-8A48D02339C8}" presName="conn2-1" presStyleLbl="parChTrans1D3" presStyleIdx="14" presStyleCnt="16" custScaleX="2000000" custScaleY="2000000"/>
      <dgm:spPr/>
      <dgm:t>
        <a:bodyPr/>
        <a:lstStyle/>
        <a:p>
          <a:endParaRPr lang="en-US"/>
        </a:p>
      </dgm:t>
    </dgm:pt>
    <dgm:pt modelId="{C315B1DA-BD4E-4A65-BC96-35E9E8D993DA}" type="pres">
      <dgm:prSet presAssocID="{01553166-6195-4E2A-B5A5-8A48D02339C8}" presName="connTx" presStyleLbl="parChTrans1D3" presStyleIdx="14" presStyleCnt="16"/>
      <dgm:spPr/>
      <dgm:t>
        <a:bodyPr/>
        <a:lstStyle/>
        <a:p>
          <a:endParaRPr lang="en-US"/>
        </a:p>
      </dgm:t>
    </dgm:pt>
    <dgm:pt modelId="{762B2A21-9AFE-4BD8-926C-29DFEFA58593}" type="pres">
      <dgm:prSet presAssocID="{C54FD610-5DC2-489D-A75C-9ECABF64A52C}" presName="root2" presStyleCnt="0"/>
      <dgm:spPr/>
    </dgm:pt>
    <dgm:pt modelId="{FCAA71DA-D944-43C8-963E-D50029878F4C}" type="pres">
      <dgm:prSet presAssocID="{C54FD610-5DC2-489D-A75C-9ECABF64A52C}" presName="LevelTwoTextNode" presStyleLbl="node3" presStyleIdx="14" presStyleCnt="16" custScaleX="321164" custScaleY="38920" custLinFactNeighborX="6489">
        <dgm:presLayoutVars>
          <dgm:chPref val="3"/>
        </dgm:presLayoutVars>
      </dgm:prSet>
      <dgm:spPr/>
      <dgm:t>
        <a:bodyPr/>
        <a:lstStyle/>
        <a:p>
          <a:endParaRPr lang="en-US"/>
        </a:p>
      </dgm:t>
    </dgm:pt>
    <dgm:pt modelId="{8B0A7367-C0F3-43C3-A544-8C98530A2B0B}" type="pres">
      <dgm:prSet presAssocID="{C54FD610-5DC2-489D-A75C-9ECABF64A52C}" presName="level3hierChild" presStyleCnt="0"/>
      <dgm:spPr/>
    </dgm:pt>
    <dgm:pt modelId="{A23DD50D-2C02-4B0C-BC9B-7415E4116601}" type="pres">
      <dgm:prSet presAssocID="{5C15E35D-8567-4D7F-B6B9-57942B5BF98E}" presName="conn2-1" presStyleLbl="parChTrans1D2" presStyleIdx="7" presStyleCnt="8"/>
      <dgm:spPr/>
      <dgm:t>
        <a:bodyPr/>
        <a:lstStyle/>
        <a:p>
          <a:endParaRPr lang="en-US"/>
        </a:p>
      </dgm:t>
    </dgm:pt>
    <dgm:pt modelId="{59AA933C-4942-480D-B702-E3D33BF4C865}" type="pres">
      <dgm:prSet presAssocID="{5C15E35D-8567-4D7F-B6B9-57942B5BF98E}" presName="connTx" presStyleLbl="parChTrans1D2" presStyleIdx="7" presStyleCnt="8"/>
      <dgm:spPr/>
      <dgm:t>
        <a:bodyPr/>
        <a:lstStyle/>
        <a:p>
          <a:endParaRPr lang="en-US"/>
        </a:p>
      </dgm:t>
    </dgm:pt>
    <dgm:pt modelId="{61451573-7D9F-4465-BC70-48F52F1DA50E}" type="pres">
      <dgm:prSet presAssocID="{D36F887B-B750-43D2-BBD6-7AF0CD9CC363}" presName="root2" presStyleCnt="0"/>
      <dgm:spPr/>
    </dgm:pt>
    <dgm:pt modelId="{C9AC24FA-C6AF-49AE-B0F7-90DEBDB7D7ED}" type="pres">
      <dgm:prSet presAssocID="{D36F887B-B750-43D2-BBD6-7AF0CD9CC363}" presName="LevelTwoTextNode" presStyleLbl="node2" presStyleIdx="7" presStyleCnt="8" custScaleX="174599" custScaleY="71106" custLinFactNeighborX="1926" custLinFactNeighborY="678">
        <dgm:presLayoutVars>
          <dgm:chPref val="3"/>
        </dgm:presLayoutVars>
      </dgm:prSet>
      <dgm:spPr/>
      <dgm:t>
        <a:bodyPr/>
        <a:lstStyle/>
        <a:p>
          <a:endParaRPr lang="en-US"/>
        </a:p>
      </dgm:t>
    </dgm:pt>
    <dgm:pt modelId="{33EF5646-FDAE-445B-BAF4-72631A0848A8}" type="pres">
      <dgm:prSet presAssocID="{D36F887B-B750-43D2-BBD6-7AF0CD9CC363}" presName="level3hierChild" presStyleCnt="0"/>
      <dgm:spPr/>
    </dgm:pt>
    <dgm:pt modelId="{B67940F4-CB25-4224-A633-C2BC2BAAFAF3}" type="pres">
      <dgm:prSet presAssocID="{CC8EB072-9CFE-4520-A5A7-45E04461BA3D}" presName="conn2-1" presStyleLbl="parChTrans1D3" presStyleIdx="15" presStyleCnt="16"/>
      <dgm:spPr/>
      <dgm:t>
        <a:bodyPr/>
        <a:lstStyle/>
        <a:p>
          <a:endParaRPr lang="en-US"/>
        </a:p>
      </dgm:t>
    </dgm:pt>
    <dgm:pt modelId="{9CC38A7B-B9AB-498D-B8FB-BF812AF25FB3}" type="pres">
      <dgm:prSet presAssocID="{CC8EB072-9CFE-4520-A5A7-45E04461BA3D}" presName="connTx" presStyleLbl="parChTrans1D3" presStyleIdx="15" presStyleCnt="16"/>
      <dgm:spPr/>
      <dgm:t>
        <a:bodyPr/>
        <a:lstStyle/>
        <a:p>
          <a:endParaRPr lang="en-US"/>
        </a:p>
      </dgm:t>
    </dgm:pt>
    <dgm:pt modelId="{DBB87D5B-CB60-4E77-8939-873EF0A17BD1}" type="pres">
      <dgm:prSet presAssocID="{BD7BB8A8-92D5-4D8C-8E26-3055A3962074}" presName="root2" presStyleCnt="0"/>
      <dgm:spPr/>
    </dgm:pt>
    <dgm:pt modelId="{7D385406-E519-42A6-BF2D-E3314BDB14F4}" type="pres">
      <dgm:prSet presAssocID="{BD7BB8A8-92D5-4D8C-8E26-3055A3962074}" presName="LevelTwoTextNode" presStyleLbl="node3" presStyleIdx="15" presStyleCnt="16" custScaleX="328920" custScaleY="71649">
        <dgm:presLayoutVars>
          <dgm:chPref val="3"/>
        </dgm:presLayoutVars>
      </dgm:prSet>
      <dgm:spPr/>
      <dgm:t>
        <a:bodyPr/>
        <a:lstStyle/>
        <a:p>
          <a:endParaRPr lang="en-US"/>
        </a:p>
      </dgm:t>
    </dgm:pt>
    <dgm:pt modelId="{BC86DF85-508B-40B8-9AC9-CBA47C562FB0}" type="pres">
      <dgm:prSet presAssocID="{BD7BB8A8-92D5-4D8C-8E26-3055A3962074}" presName="level3hierChild" presStyleCnt="0"/>
      <dgm:spPr/>
    </dgm:pt>
  </dgm:ptLst>
  <dgm:cxnLst>
    <dgm:cxn modelId="{44EF7341-A45D-4E50-B944-C5600772FD4B}" type="presOf" srcId="{B4D5D140-87C7-4513-B955-C104BB87F818}" destId="{4A8212B6-A6EA-4590-A0FD-122001B077AB}" srcOrd="0" destOrd="0" presId="urn:microsoft.com/office/officeart/2005/8/layout/hierarchy2"/>
    <dgm:cxn modelId="{13AE881D-E322-4C69-9C83-7C134B12F87F}" srcId="{95342703-A7B5-44F1-9B24-1DB3A9863CFD}" destId="{EF95A42E-E0C0-4956-96B8-77EDC2959F83}" srcOrd="4" destOrd="0" parTransId="{7512D9E1-2C15-4BDC-BB1C-4F2DDDCC142A}" sibTransId="{7C486EDE-7050-462B-9488-AC4A95C6F776}"/>
    <dgm:cxn modelId="{87ADE547-4AE6-4EA4-8FC0-88CC427F0F8D}" type="presOf" srcId="{EF95A42E-E0C0-4956-96B8-77EDC2959F83}" destId="{C9CF539B-5E7A-4F8B-9500-B29155FA402B}" srcOrd="0" destOrd="0" presId="urn:microsoft.com/office/officeart/2005/8/layout/hierarchy2"/>
    <dgm:cxn modelId="{EE62538E-8995-487B-AEBB-83A23E0D5286}" type="presOf" srcId="{58B6638E-FBDF-40A6-A00F-CBD7F444003F}" destId="{CFEA5635-4D17-4CDA-85A5-76FAA964061C}" srcOrd="1" destOrd="0" presId="urn:microsoft.com/office/officeart/2005/8/layout/hierarchy2"/>
    <dgm:cxn modelId="{122B9052-A310-4417-8D89-B7F65B44C5FF}" type="presOf" srcId="{7512D9E1-2C15-4BDC-BB1C-4F2DDDCC142A}" destId="{A20A187D-4D04-410F-8EA4-EE14187C8A01}" srcOrd="0" destOrd="0" presId="urn:microsoft.com/office/officeart/2005/8/layout/hierarchy2"/>
    <dgm:cxn modelId="{3E1EABED-C6DA-4912-B4BA-0E40B648A15D}" srcId="{8F619FD0-BDAD-46E1-9145-BA2CB5985FAB}" destId="{C54FD610-5DC2-489D-A75C-9ECABF64A52C}" srcOrd="0" destOrd="0" parTransId="{01553166-6195-4E2A-B5A5-8A48D02339C8}" sibTransId="{5E9F139F-105F-4F06-8FA9-0E8F584EFA70}"/>
    <dgm:cxn modelId="{60F7B3C1-7634-4788-B17E-D289E8F88D91}" type="presOf" srcId="{8DE4B98F-C512-4A43-ADB8-707AF27B8CB5}" destId="{70E8567F-8867-499B-ADB0-6A89C30C50EE}" srcOrd="0" destOrd="0" presId="urn:microsoft.com/office/officeart/2005/8/layout/hierarchy2"/>
    <dgm:cxn modelId="{0B2144F2-F281-4FEB-ACC1-80F7F94D962C}" srcId="{02F0AA20-5120-49E2-A0FF-E1BEBCB37A91}" destId="{04BD8897-145C-4E78-9CD3-3584CE468341}" srcOrd="1" destOrd="0" parTransId="{58B6638E-FBDF-40A6-A00F-CBD7F444003F}" sibTransId="{46F41342-CC80-452C-AA81-60D9B59F5B16}"/>
    <dgm:cxn modelId="{32BBEC78-3DDF-4320-8EC5-D6E346BAF139}" srcId="{EF95A42E-E0C0-4956-96B8-77EDC2959F83}" destId="{11C51852-A004-4B4C-BF77-3EA24E5C7132}" srcOrd="1" destOrd="0" parTransId="{EB858684-18CD-4B33-A0EA-417FF51163C4}" sibTransId="{A8D11946-05FC-479B-B451-A420EE8802CD}"/>
    <dgm:cxn modelId="{A36C0556-0C8C-491A-98A4-F5F29564883F}" srcId="{95342703-A7B5-44F1-9B24-1DB3A9863CFD}" destId="{02F0AA20-5120-49E2-A0FF-E1BEBCB37A91}" srcOrd="2" destOrd="0" parTransId="{531186D0-49BC-4574-BB37-7BB3884D5E45}" sibTransId="{49430C4C-22A0-444D-8FF5-B38D7F578610}"/>
    <dgm:cxn modelId="{0D811E67-CA64-4FD5-ABDC-6208780ACAD1}" type="presOf" srcId="{4A69CFE5-20AF-45DA-A6B8-5EED4CABCC21}" destId="{DF32D758-90E6-4EC3-9437-5F11AF6CDFD1}" srcOrd="0" destOrd="0" presId="urn:microsoft.com/office/officeart/2005/8/layout/hierarchy2"/>
    <dgm:cxn modelId="{A1AB249E-8C92-4ABC-A4EA-9F77DBD16711}" srcId="{44362B2B-68ED-4EE9-A9CA-275E413D005A}" destId="{F6C08F9A-BDC0-401D-8C95-18C0852EE11B}" srcOrd="0" destOrd="0" parTransId="{068BFEDF-9B04-406E-BE3E-1D95374F2143}" sibTransId="{8BB9BDEC-81FF-4AB2-A1EA-1D835B7BE468}"/>
    <dgm:cxn modelId="{C5F5886F-FAD4-43D6-8DDF-976E661C7BEC}" type="presOf" srcId="{068BFEDF-9B04-406E-BE3E-1D95374F2143}" destId="{A70D8CD0-89D6-4409-83C9-9F8EB593C2F7}" srcOrd="0" destOrd="0" presId="urn:microsoft.com/office/officeart/2005/8/layout/hierarchy2"/>
    <dgm:cxn modelId="{E5D24A7D-B711-43E9-BB49-B1BAA004896B}" type="presOf" srcId="{B4D5D140-87C7-4513-B955-C104BB87F818}" destId="{39357421-C81B-4486-87B7-00F68D579C9A}" srcOrd="1" destOrd="0" presId="urn:microsoft.com/office/officeart/2005/8/layout/hierarchy2"/>
    <dgm:cxn modelId="{3AFD54E0-1A37-487E-BEDA-CFA7056BB301}" type="presOf" srcId="{08587E24-3FD7-4A89-96EA-7AA8175EBD65}" destId="{2B6E6EA3-0A86-44A6-A284-1CFC9FF7FE28}" srcOrd="0" destOrd="0" presId="urn:microsoft.com/office/officeart/2005/8/layout/hierarchy2"/>
    <dgm:cxn modelId="{2E0898D5-2C76-4AD1-BA11-F53BAEF813E9}" type="presOf" srcId="{16869FD1-24CA-4B58-B067-5182EF7B445C}" destId="{7A108248-94BA-43C9-B17F-05DDF122F235}" srcOrd="0" destOrd="0" presId="urn:microsoft.com/office/officeart/2005/8/layout/hierarchy2"/>
    <dgm:cxn modelId="{FF64DD1B-9B5C-4F92-98D1-7EDE64FDB172}" type="presOf" srcId="{C54FD610-5DC2-489D-A75C-9ECABF64A52C}" destId="{FCAA71DA-D944-43C8-963E-D50029878F4C}" srcOrd="0" destOrd="0" presId="urn:microsoft.com/office/officeart/2005/8/layout/hierarchy2"/>
    <dgm:cxn modelId="{F76BD84D-7ED7-43D3-9329-E6F181F4781B}" type="presOf" srcId="{531186D0-49BC-4574-BB37-7BB3884D5E45}" destId="{30C89627-0D33-4D13-8DB9-B5D300AB0845}" srcOrd="0" destOrd="0" presId="urn:microsoft.com/office/officeart/2005/8/layout/hierarchy2"/>
    <dgm:cxn modelId="{EE1F462C-481C-4C2F-95E2-F726546BAE50}" type="presOf" srcId="{5C15E35D-8567-4D7F-B6B9-57942B5BF98E}" destId="{A23DD50D-2C02-4B0C-BC9B-7415E4116601}" srcOrd="0" destOrd="0" presId="urn:microsoft.com/office/officeart/2005/8/layout/hierarchy2"/>
    <dgm:cxn modelId="{87DC2437-03D1-43E5-BAFC-3EA00304ADA9}" type="presOf" srcId="{C6E6703D-A378-4F52-BBB3-C4BDB2C38109}" destId="{85106C91-AF3F-4F40-BDF6-4FA90260CD5A}" srcOrd="1" destOrd="0" presId="urn:microsoft.com/office/officeart/2005/8/layout/hierarchy2"/>
    <dgm:cxn modelId="{5E41D2D3-64D0-476A-98F2-72EFE7DA9426}" type="presOf" srcId="{386B8036-414D-4C62-AF83-F07B12D7E33A}" destId="{BA227BD9-CDED-4A9B-8DF3-37C5B47F9599}" srcOrd="0" destOrd="0" presId="urn:microsoft.com/office/officeart/2005/8/layout/hierarchy2"/>
    <dgm:cxn modelId="{EEDE7720-03DD-4C44-9EF7-A878FD6E17C3}" type="presOf" srcId="{CC8EB072-9CFE-4520-A5A7-45E04461BA3D}" destId="{B67940F4-CB25-4224-A633-C2BC2BAAFAF3}" srcOrd="0" destOrd="0" presId="urn:microsoft.com/office/officeart/2005/8/layout/hierarchy2"/>
    <dgm:cxn modelId="{6F147503-C2F2-4B13-B56A-BBFD1A9FF5AD}" type="presOf" srcId="{D36F887B-B750-43D2-BBD6-7AF0CD9CC363}" destId="{C9AC24FA-C6AF-49AE-B0F7-90DEBDB7D7ED}" srcOrd="0" destOrd="0" presId="urn:microsoft.com/office/officeart/2005/8/layout/hierarchy2"/>
    <dgm:cxn modelId="{6E931036-9445-419E-AB5F-E78F5F02EEA2}" srcId="{95342703-A7B5-44F1-9B24-1DB3A9863CFD}" destId="{0DAAAA9B-B0A0-4EE0-9E1D-2F700DEB9827}" srcOrd="3" destOrd="0" parTransId="{41757185-61A1-4434-9056-4098A548D9DB}" sibTransId="{C0303926-BB73-4BD6-99F1-8A28EC5F7BE7}"/>
    <dgm:cxn modelId="{DD9A5C52-1163-462F-BD01-B17FA390B642}" type="presOf" srcId="{F976C28D-A1EE-6547-B878-CA7152CC806F}" destId="{6E541F3C-4ED3-EE48-A4F7-968128117FF2}" srcOrd="1" destOrd="0" presId="urn:microsoft.com/office/officeart/2005/8/layout/hierarchy2"/>
    <dgm:cxn modelId="{31BB6649-83D2-4D9A-8863-02F1441F6B5F}" type="presOf" srcId="{621D55D3-14DF-4807-B6C4-F896057F5FF2}" destId="{91B6C503-F448-46EB-853F-1C809D021ED7}" srcOrd="1" destOrd="0" presId="urn:microsoft.com/office/officeart/2005/8/layout/hierarchy2"/>
    <dgm:cxn modelId="{250C2772-A818-46F7-8298-9C2FEEAEC3BD}" type="presOf" srcId="{28D9CB7B-1B8D-41E2-9EFC-4294F1C79812}" destId="{15021B71-51CE-41C3-A0FE-A0A293ADE008}" srcOrd="1" destOrd="0" presId="urn:microsoft.com/office/officeart/2005/8/layout/hierarchy2"/>
    <dgm:cxn modelId="{ABBBF5DF-EF21-9040-83CD-C4B0E1781B0F}" srcId="{EF95A42E-E0C0-4956-96B8-77EDC2959F83}" destId="{7920A96A-7279-7F4B-A875-2E35CB2B20F2}" srcOrd="2" destOrd="0" parTransId="{384B9A30-0FD4-924D-9378-CBF184660E1A}" sibTransId="{05A09A3C-57E7-C54D-A55F-DA9BC0A98DCF}"/>
    <dgm:cxn modelId="{74799B22-553D-451F-8E2D-865B687677C7}" type="presOf" srcId="{16869FD1-24CA-4B58-B067-5182EF7B445C}" destId="{6835FA10-ABBC-44F2-9085-95F23E78F1E6}" srcOrd="1" destOrd="0" presId="urn:microsoft.com/office/officeart/2005/8/layout/hierarchy2"/>
    <dgm:cxn modelId="{E2912606-82C2-4C8B-BAE3-48C79B9C60CD}" type="presOf" srcId="{28D9CB7B-1B8D-41E2-9EFC-4294F1C79812}" destId="{1E5C2EA0-331F-48F8-8AB4-2F9FCDEAB364}" srcOrd="0" destOrd="0" presId="urn:microsoft.com/office/officeart/2005/8/layout/hierarchy2"/>
    <dgm:cxn modelId="{163D1C1D-0B1C-44B9-AA82-3B6C2A2D8FD2}" type="presOf" srcId="{7512D9E1-2C15-4BDC-BB1C-4F2DDDCC142A}" destId="{53A8D528-7324-4639-B636-D8B0B9604088}" srcOrd="1" destOrd="0" presId="urn:microsoft.com/office/officeart/2005/8/layout/hierarchy2"/>
    <dgm:cxn modelId="{C04B41B6-D0CF-4EDC-A04A-095D7154B52C}" type="presOf" srcId="{41757185-61A1-4434-9056-4098A548D9DB}" destId="{4CC5CD5C-AE6A-4900-98A5-0967527E6358}" srcOrd="1" destOrd="0" presId="urn:microsoft.com/office/officeart/2005/8/layout/hierarchy2"/>
    <dgm:cxn modelId="{3535E502-0355-4839-8709-2E1EE1996D9F}" type="presOf" srcId="{1226E77B-A4FB-4B29-A6F9-8972AC17E365}" destId="{26802979-FDC4-4039-A8DE-BADF2F8EEA7E}" srcOrd="0" destOrd="0" presId="urn:microsoft.com/office/officeart/2005/8/layout/hierarchy2"/>
    <dgm:cxn modelId="{B261B7B5-B20A-435A-95EE-C680655B81CA}" type="presOf" srcId="{2180558A-E653-4E53-BF78-479B4DFCD4E1}" destId="{423EB55B-0427-496C-8EEF-010F2BD6447D}" srcOrd="0" destOrd="0" presId="urn:microsoft.com/office/officeart/2005/8/layout/hierarchy2"/>
    <dgm:cxn modelId="{5C3B55D7-CBE3-424E-A862-A3646396D24C}" type="presOf" srcId="{54695C24-D304-4C5B-BA40-E2954D3E989C}" destId="{2D6A4EFB-60B2-41E0-A6B7-6D5C31EE44A8}" srcOrd="1" destOrd="0" presId="urn:microsoft.com/office/officeart/2005/8/layout/hierarchy2"/>
    <dgm:cxn modelId="{F0FB7B6B-D5A8-4FD0-B68C-72635A38F1C2}" type="presOf" srcId="{F976C28D-A1EE-6547-B878-CA7152CC806F}" destId="{D55B2CA5-712D-884E-8B90-6EF40A137F8C}" srcOrd="0" destOrd="0" presId="urn:microsoft.com/office/officeart/2005/8/layout/hierarchy2"/>
    <dgm:cxn modelId="{DA2FABEB-31F9-47E6-9463-419B5E58C478}" type="presOf" srcId="{BD7BB8A8-92D5-4D8C-8E26-3055A3962074}" destId="{7D385406-E519-42A6-BF2D-E3314BDB14F4}" srcOrd="0" destOrd="0" presId="urn:microsoft.com/office/officeart/2005/8/layout/hierarchy2"/>
    <dgm:cxn modelId="{3EA91204-7E92-45B1-8681-52DF401EA82A}" type="presOf" srcId="{9721BBF2-718A-B747-8E3C-BA8FC3F1FF51}" destId="{8FCB2F83-C6DD-3C44-A776-C2EAD4DD90DF}" srcOrd="0" destOrd="0" presId="urn:microsoft.com/office/officeart/2005/8/layout/hierarchy2"/>
    <dgm:cxn modelId="{ABB0CB08-C6B6-4476-A49C-FF2BF0CDA9AA}" srcId="{10D57C8C-48E0-4CA4-A143-B41C32C25847}" destId="{B9528BA8-9E64-4DD5-96F1-14E441E0DFBE}" srcOrd="0" destOrd="0" parTransId="{B4D5D140-87C7-4513-B955-C104BB87F818}" sibTransId="{F727D74F-8624-4368-A18A-34911E1DA1B8}"/>
    <dgm:cxn modelId="{E6568052-8FAD-4FA2-BF9F-5CE31DC6300C}" type="presOf" srcId="{B9528BA8-9E64-4DD5-96F1-14E441E0DFBE}" destId="{45641198-0198-442A-8AFF-F1AD090E18F0}" srcOrd="0" destOrd="0" presId="urn:microsoft.com/office/officeart/2005/8/layout/hierarchy2"/>
    <dgm:cxn modelId="{98EED5E2-C1AB-4490-9633-9753B10BA009}" type="presOf" srcId="{75B5F394-0ABB-4503-8F49-0B7C54EA6786}" destId="{C07D7F77-AFB4-4C60-A175-6E83EC46F883}" srcOrd="0" destOrd="0" presId="urn:microsoft.com/office/officeart/2005/8/layout/hierarchy2"/>
    <dgm:cxn modelId="{8EE2E2D2-333F-4C24-9657-2C060DE33889}" type="presOf" srcId="{11C51852-A004-4B4C-BF77-3EA24E5C7132}" destId="{2D1BB932-4883-4D87-A02F-CE591F798E92}" srcOrd="0" destOrd="0" presId="urn:microsoft.com/office/officeart/2005/8/layout/hierarchy2"/>
    <dgm:cxn modelId="{74287FF7-E742-42AE-B95C-8C89C398C618}" type="presOf" srcId="{DBCAA3C8-0FD0-4340-851E-36747891D394}" destId="{AC9DBC7D-CA1E-4039-91A0-1E9D0CD349FE}" srcOrd="0" destOrd="0" presId="urn:microsoft.com/office/officeart/2005/8/layout/hierarchy2"/>
    <dgm:cxn modelId="{1F94CAFD-B2DB-4383-8F7F-985C1EE32AAC}" srcId="{44362B2B-68ED-4EE9-A9CA-275E413D005A}" destId="{0B910D70-2457-4838-9C50-8CB7A503E754}" srcOrd="2" destOrd="0" parTransId="{8E183AD8-AE29-4DD3-B0E4-A53D6E9F139E}" sibTransId="{32A6856C-9ECE-4402-A196-3E8B4694A71D}"/>
    <dgm:cxn modelId="{8CD51361-C494-4D1D-A576-A1006ADAC8FB}" type="presOf" srcId="{75B5F394-0ABB-4503-8F49-0B7C54EA6786}" destId="{EB21C3F6-599B-47DB-B17D-E91FE12BE218}" srcOrd="1" destOrd="0" presId="urn:microsoft.com/office/officeart/2005/8/layout/hierarchy2"/>
    <dgm:cxn modelId="{4B902539-BCDA-43F1-992E-6F174D62CFD6}" type="presOf" srcId="{068BFEDF-9B04-406E-BE3E-1D95374F2143}" destId="{A7F69CAA-36CE-48AD-8D46-2FB27FE0FEA3}" srcOrd="1" destOrd="0" presId="urn:microsoft.com/office/officeart/2005/8/layout/hierarchy2"/>
    <dgm:cxn modelId="{5FCD4CC1-C985-406D-AB41-61C6E0CBA398}" type="presOf" srcId="{CE453E00-64C4-4262-931D-CBED3BDD05AF}" destId="{06A1CCB4-89A7-4C9A-B4ED-9B6F9866BD4C}" srcOrd="0" destOrd="0" presId="urn:microsoft.com/office/officeart/2005/8/layout/hierarchy2"/>
    <dgm:cxn modelId="{FEB45FB4-D000-4B11-A8F3-5865ACDE3630}" type="presOf" srcId="{B8D9F2AD-0627-4F16-9A09-BA9CA65B66B8}" destId="{BBC841C2-5619-44D7-8262-5885DA0C2DA8}" srcOrd="0" destOrd="0" presId="urn:microsoft.com/office/officeart/2005/8/layout/hierarchy2"/>
    <dgm:cxn modelId="{27DB055E-7B49-4E8A-92EC-10C08E3CE4A2}" srcId="{0DAAAA9B-B0A0-4EE0-9E1D-2F700DEB9827}" destId="{81F681C1-4CC6-4EA3-A4C0-01B44E6B2F63}" srcOrd="1" destOrd="0" parTransId="{D75B4191-B6C4-47DE-8C73-431A7A883D2D}" sibTransId="{9794BD0C-B4F8-4BE3-AC6B-507B553A4BE9}"/>
    <dgm:cxn modelId="{9F154E9F-1414-487F-802E-E33B9ED18589}" type="presOf" srcId="{02F0AA20-5120-49E2-A0FF-E1BEBCB37A91}" destId="{0576892E-46C9-4877-8876-AF05AD88A813}" srcOrd="0" destOrd="0" presId="urn:microsoft.com/office/officeart/2005/8/layout/hierarchy2"/>
    <dgm:cxn modelId="{AF087E0C-BB24-4986-8ED0-4B72EF23D23A}" type="presOf" srcId="{531186D0-49BC-4574-BB37-7BB3884D5E45}" destId="{8772F372-E403-46B7-8CFF-8BC2BEEEFAC5}" srcOrd="1" destOrd="0" presId="urn:microsoft.com/office/officeart/2005/8/layout/hierarchy2"/>
    <dgm:cxn modelId="{7CD7C229-79AF-42AC-AF83-E7FAE84D20D5}" type="presOf" srcId="{0DAAAA9B-B0A0-4EE0-9E1D-2F700DEB9827}" destId="{A8FF38BE-99C5-4A74-B18D-C13D8127EEE2}" srcOrd="0" destOrd="0" presId="urn:microsoft.com/office/officeart/2005/8/layout/hierarchy2"/>
    <dgm:cxn modelId="{3FC5A6C2-8FB9-417F-B104-FFB6E0DD0318}" type="presOf" srcId="{5C15E35D-8567-4D7F-B6B9-57942B5BF98E}" destId="{59AA933C-4942-480D-B702-E3D33BF4C865}" srcOrd="1" destOrd="0" presId="urn:microsoft.com/office/officeart/2005/8/layout/hierarchy2"/>
    <dgm:cxn modelId="{9083E0B0-E8EF-2743-9691-10C33BAB3D28}" srcId="{02F0AA20-5120-49E2-A0FF-E1BEBCB37A91}" destId="{9721BBF2-718A-B747-8E3C-BA8FC3F1FF51}" srcOrd="2" destOrd="0" parTransId="{F976C28D-A1EE-6547-B878-CA7152CC806F}" sibTransId="{8E08DB4D-75A9-ED42-A36A-E5032C1DE94C}"/>
    <dgm:cxn modelId="{72563258-0C9B-4298-AAF2-C788479EE81D}" type="presOf" srcId="{58B6638E-FBDF-40A6-A00F-CBD7F444003F}" destId="{7F108019-825D-465E-8BDD-0D021CC8CA9A}" srcOrd="0" destOrd="0" presId="urn:microsoft.com/office/officeart/2005/8/layout/hierarchy2"/>
    <dgm:cxn modelId="{B480B639-A24B-4A13-BC62-10158524F009}" type="presOf" srcId="{41757185-61A1-4434-9056-4098A548D9DB}" destId="{2FD431D9-1C09-46B2-A3BB-FB2B8DC49CE0}" srcOrd="0" destOrd="0" presId="urn:microsoft.com/office/officeart/2005/8/layout/hierarchy2"/>
    <dgm:cxn modelId="{8179A53B-ED4E-470A-AB4F-A3E8C9552C07}" srcId="{95342703-A7B5-44F1-9B24-1DB3A9863CFD}" destId="{10D57C8C-48E0-4CA4-A143-B41C32C25847}" srcOrd="0" destOrd="0" parTransId="{28D9CB7B-1B8D-41E2-9EFC-4294F1C79812}" sibTransId="{BFC3FBD2-A050-4770-A44B-988A6CC5A83F}"/>
    <dgm:cxn modelId="{9CA786D8-7F01-44F4-898F-DAFF7D6E3F01}" type="presOf" srcId="{04BD8897-145C-4E78-9CD3-3584CE468341}" destId="{02DE915B-9A75-4E42-B577-9297161E581E}" srcOrd="0" destOrd="0" presId="urn:microsoft.com/office/officeart/2005/8/layout/hierarchy2"/>
    <dgm:cxn modelId="{341C8776-3F50-4305-8579-AD5B1BD23360}" type="presOf" srcId="{F6C08F9A-BDC0-401D-8C95-18C0852EE11B}" destId="{902DC39E-0C3D-4AD1-915F-3773C65444F9}" srcOrd="0" destOrd="0" presId="urn:microsoft.com/office/officeart/2005/8/layout/hierarchy2"/>
    <dgm:cxn modelId="{6DF96576-F739-4E61-8905-854D2F47FD20}" srcId="{95342703-A7B5-44F1-9B24-1DB3A9863CFD}" destId="{8F619FD0-BDAD-46E1-9145-BA2CB5985FAB}" srcOrd="6" destOrd="0" parTransId="{945A30AC-519D-4002-877A-5AB17A23BEA1}" sibTransId="{437D5EFA-67E5-4BB8-898B-6EFCEE892634}"/>
    <dgm:cxn modelId="{138D1B3B-B4B3-4F5B-BFA6-D295392BA70F}" type="presOf" srcId="{D75B4191-B6C4-47DE-8C73-431A7A883D2D}" destId="{7F304677-D1DF-4D78-82B3-8B346FA96DDD}" srcOrd="0" destOrd="0" presId="urn:microsoft.com/office/officeart/2005/8/layout/hierarchy2"/>
    <dgm:cxn modelId="{80064F3F-C1F4-40F7-9EA1-DB25D43DFC81}" type="presOf" srcId="{945A30AC-519D-4002-877A-5AB17A23BEA1}" destId="{C1475BE1-861B-4463-8947-E8129C7893C6}" srcOrd="1" destOrd="0" presId="urn:microsoft.com/office/officeart/2005/8/layout/hierarchy2"/>
    <dgm:cxn modelId="{BFDA1E93-03CF-4525-A629-531F5B45FE75}" type="presOf" srcId="{8E183AD8-AE29-4DD3-B0E4-A53D6E9F139E}" destId="{D1B2F79A-5557-448F-A817-B01BDE412C82}" srcOrd="0" destOrd="0" presId="urn:microsoft.com/office/officeart/2005/8/layout/hierarchy2"/>
    <dgm:cxn modelId="{A7B1740D-9D4D-4F63-B868-4375891026BB}" srcId="{0DAAAA9B-B0A0-4EE0-9E1D-2F700DEB9827}" destId="{56BE77FA-0DBD-4543-825F-333BD77E8C7E}" srcOrd="0" destOrd="0" parTransId="{75B5F394-0ABB-4503-8F49-0B7C54EA6786}" sibTransId="{8A97265B-FBC8-4EAA-A1B2-0FBE9DDDADD8}"/>
    <dgm:cxn modelId="{0954035D-D372-4E18-8BBB-342F4CBEF95C}" type="presOf" srcId="{CC8EB072-9CFE-4520-A5A7-45E04461BA3D}" destId="{9CC38A7B-B9AB-498D-B8FB-BF812AF25FB3}" srcOrd="1" destOrd="0" presId="urn:microsoft.com/office/officeart/2005/8/layout/hierarchy2"/>
    <dgm:cxn modelId="{3AB92CDF-A259-4B82-809F-880AF5911B7D}" type="presOf" srcId="{7920A96A-7279-7F4B-A875-2E35CB2B20F2}" destId="{D76B76B5-2420-D94B-BEB6-5F9AC5851322}" srcOrd="0" destOrd="0" presId="urn:microsoft.com/office/officeart/2005/8/layout/hierarchy2"/>
    <dgm:cxn modelId="{41D2CFBD-EDB4-4842-AF52-8F8E92BDAA0D}" srcId="{02F0AA20-5120-49E2-A0FF-E1BEBCB37A91}" destId="{1226E77B-A4FB-4B29-A6F9-8972AC17E365}" srcOrd="0" destOrd="0" parTransId="{2180558A-E653-4E53-BF78-479B4DFCD4E1}" sibTransId="{24BCD0EB-A095-4238-971C-05769D93EDCE}"/>
    <dgm:cxn modelId="{78915D44-2F2B-4DF4-A6F5-4B2794876B89}" type="presOf" srcId="{8F619FD0-BDAD-46E1-9145-BA2CB5985FAB}" destId="{4ECFB9E3-7ECF-4C1C-99B2-4B144A440BEA}" srcOrd="0" destOrd="0" presId="urn:microsoft.com/office/officeart/2005/8/layout/hierarchy2"/>
    <dgm:cxn modelId="{3BA4B334-12AC-4580-BCFC-C42FFDCC6959}" type="presOf" srcId="{8E183AD8-AE29-4DD3-B0E4-A53D6E9F139E}" destId="{0E1C911D-C989-4DD1-989C-31024E4747B4}" srcOrd="1" destOrd="0" presId="urn:microsoft.com/office/officeart/2005/8/layout/hierarchy2"/>
    <dgm:cxn modelId="{AECB0E8E-B4E6-41A7-AE09-61FA5B8A5176}" type="presOf" srcId="{01553166-6195-4E2A-B5A5-8A48D02339C8}" destId="{C315B1DA-BD4E-4A65-BC96-35E9E8D993DA}" srcOrd="1" destOrd="0" presId="urn:microsoft.com/office/officeart/2005/8/layout/hierarchy2"/>
    <dgm:cxn modelId="{6D9FE54B-A9B3-4E03-82F6-9D9E39F66583}" type="presOf" srcId="{384B9A30-0FD4-924D-9378-CBF184660E1A}" destId="{3792DAA0-E3D3-9D4E-83A6-747FF0544076}" srcOrd="1" destOrd="0" presId="urn:microsoft.com/office/officeart/2005/8/layout/hierarchy2"/>
    <dgm:cxn modelId="{32144064-29F7-4BD6-A38F-0912744FB8FE}" type="presOf" srcId="{DBCAA3C8-0FD0-4340-851E-36747891D394}" destId="{1C850462-DBC8-48C9-A89D-88C1E5CACBD0}" srcOrd="1" destOrd="0" presId="urn:microsoft.com/office/officeart/2005/8/layout/hierarchy2"/>
    <dgm:cxn modelId="{0CFB7AA2-281B-4223-9D8A-6B78C49D77A7}" type="presOf" srcId="{01553166-6195-4E2A-B5A5-8A48D02339C8}" destId="{6B136D43-D3E1-4F68-A4E5-BAE3188270C0}" srcOrd="0" destOrd="0" presId="urn:microsoft.com/office/officeart/2005/8/layout/hierarchy2"/>
    <dgm:cxn modelId="{F297659E-5B97-4C71-A852-BB237372ACF5}" type="presOf" srcId="{EB858684-18CD-4B33-A0EA-417FF51163C4}" destId="{0D028F04-19DA-4F88-99D8-0091292CC9A1}" srcOrd="0" destOrd="0" presId="urn:microsoft.com/office/officeart/2005/8/layout/hierarchy2"/>
    <dgm:cxn modelId="{72F83F28-017A-458A-B151-588C947021B0}" type="presOf" srcId="{2180558A-E653-4E53-BF78-479B4DFCD4E1}" destId="{59962D67-45C6-45C5-AB22-8C19E71D97C9}" srcOrd="1" destOrd="0" presId="urn:microsoft.com/office/officeart/2005/8/layout/hierarchy2"/>
    <dgm:cxn modelId="{1751C2F0-3401-4EFF-BDAF-525E14E55DDC}" type="presOf" srcId="{10D57C8C-48E0-4CA4-A143-B41C32C25847}" destId="{388A69D1-44F9-42D1-B888-C09E82F8A514}" srcOrd="0" destOrd="0" presId="urn:microsoft.com/office/officeart/2005/8/layout/hierarchy2"/>
    <dgm:cxn modelId="{0A5D84D3-878C-4692-B47A-BD78B8BBC29F}" srcId="{44362B2B-68ED-4EE9-A9CA-275E413D005A}" destId="{08587E24-3FD7-4A89-96EA-7AA8175EBD65}" srcOrd="1" destOrd="0" parTransId="{C6E6703D-A378-4F52-BBB3-C4BDB2C38109}" sibTransId="{7CE9A823-F988-405C-B5D3-8A09EC400B46}"/>
    <dgm:cxn modelId="{08822A1B-6552-4566-AB2F-63B830568C5A}" type="presOf" srcId="{EB858684-18CD-4B33-A0EA-417FF51163C4}" destId="{364ED282-AD12-4636-B8B4-163615A04837}" srcOrd="1" destOrd="0" presId="urn:microsoft.com/office/officeart/2005/8/layout/hierarchy2"/>
    <dgm:cxn modelId="{08379B59-B7BF-470A-A348-63AB0A76BB4F}" type="presOf" srcId="{384B9A30-0FD4-924D-9378-CBF184660E1A}" destId="{36D475C9-2E2F-544E-BF2C-0F5D999F1873}" srcOrd="0" destOrd="0" presId="urn:microsoft.com/office/officeart/2005/8/layout/hierarchy2"/>
    <dgm:cxn modelId="{E011AADF-EAB4-427A-B249-F8761FDAED34}" type="presOf" srcId="{54695C24-D304-4C5B-BA40-E2954D3E989C}" destId="{37C7D3BE-4DE7-4E08-97B7-BBF9BF0FB1CE}" srcOrd="0" destOrd="0" presId="urn:microsoft.com/office/officeart/2005/8/layout/hierarchy2"/>
    <dgm:cxn modelId="{B368FD9A-9326-48E1-B745-1E99009DF1E9}" type="presOf" srcId="{44362B2B-68ED-4EE9-A9CA-275E413D005A}" destId="{10ACC1BC-FAA0-4C63-BBDB-7440D9FB512A}" srcOrd="0" destOrd="0" presId="urn:microsoft.com/office/officeart/2005/8/layout/hierarchy2"/>
    <dgm:cxn modelId="{EB207E6C-6656-4C77-A047-D05F95467C5C}" type="presOf" srcId="{621D55D3-14DF-4807-B6C4-F896057F5FF2}" destId="{41DF95A0-09F6-4132-BC96-612A8E48DD4E}" srcOrd="0" destOrd="0" presId="urn:microsoft.com/office/officeart/2005/8/layout/hierarchy2"/>
    <dgm:cxn modelId="{18703748-6252-45FA-BF8F-D9C7D7A7D8AE}" srcId="{D36F887B-B750-43D2-BBD6-7AF0CD9CC363}" destId="{BD7BB8A8-92D5-4D8C-8E26-3055A3962074}" srcOrd="0" destOrd="0" parTransId="{CC8EB072-9CFE-4520-A5A7-45E04461BA3D}" sibTransId="{8D8550C8-1D38-47D9-BAFA-90B853DEC09B}"/>
    <dgm:cxn modelId="{D6934849-2B0B-4C30-A633-5DDA5A112C7E}" type="presOf" srcId="{D75B4191-B6C4-47DE-8C73-431A7A883D2D}" destId="{572FB17C-DC6B-41C5-917B-C94DE9073A48}" srcOrd="1" destOrd="0" presId="urn:microsoft.com/office/officeart/2005/8/layout/hierarchy2"/>
    <dgm:cxn modelId="{D5686A21-9EFE-4022-A6A9-734F7C08EF99}" srcId="{95342703-A7B5-44F1-9B24-1DB3A9863CFD}" destId="{4A69CFE5-20AF-45DA-A6B8-5EED4CABCC21}" srcOrd="5" destOrd="0" parTransId="{621D55D3-14DF-4807-B6C4-F896057F5FF2}" sibTransId="{41A78877-9C0F-4FFD-8748-FF9CFDFA1F72}"/>
    <dgm:cxn modelId="{7EBF081B-2599-45A8-A7CB-1C44A720A92D}" type="presOf" srcId="{945A30AC-519D-4002-877A-5AB17A23BEA1}" destId="{6C4FC651-D7E2-420C-B7EB-01E2A83E7C43}" srcOrd="0" destOrd="0" presId="urn:microsoft.com/office/officeart/2005/8/layout/hierarchy2"/>
    <dgm:cxn modelId="{9F73A629-A916-4C07-BC54-BC54BC4EA371}" srcId="{4A69CFE5-20AF-45DA-A6B8-5EED4CABCC21}" destId="{386B8036-414D-4C62-AF83-F07B12D7E33A}" srcOrd="1" destOrd="0" parTransId="{54695C24-D304-4C5B-BA40-E2954D3E989C}" sibTransId="{91F0F437-FD60-40E0-A7B6-5CEDD45F628B}"/>
    <dgm:cxn modelId="{25D43996-A1CF-4021-AF70-E38C1AF6F00A}" srcId="{95342703-A7B5-44F1-9B24-1DB3A9863CFD}" destId="{44362B2B-68ED-4EE9-A9CA-275E413D005A}" srcOrd="1" destOrd="0" parTransId="{16869FD1-24CA-4B58-B067-5182EF7B445C}" sibTransId="{869B324D-AD9E-4477-A3C7-643770F831BA}"/>
    <dgm:cxn modelId="{7F06D825-9769-43F1-A84D-6FC7F0083348}" type="presOf" srcId="{0B910D70-2457-4838-9C50-8CB7A503E754}" destId="{A89334E6-7C9F-494B-B9B3-AA2B7E14049E}" srcOrd="0" destOrd="0" presId="urn:microsoft.com/office/officeart/2005/8/layout/hierarchy2"/>
    <dgm:cxn modelId="{7D995256-D74D-4F22-98C3-0038591DAD4B}" type="presOf" srcId="{C6E6703D-A378-4F52-BBB3-C4BDB2C38109}" destId="{FA464CEE-9FC0-4B63-9B4F-01FA315E2C9D}" srcOrd="0" destOrd="0" presId="urn:microsoft.com/office/officeart/2005/8/layout/hierarchy2"/>
    <dgm:cxn modelId="{DF6D95FB-BFE5-497A-991D-BE321DCEA446}" type="presOf" srcId="{84CB9E34-2C5B-465E-A561-0E5C45C8AFFB}" destId="{3A5DD086-A3D2-4188-BF82-B9BE93C6215C}" srcOrd="1" destOrd="0" presId="urn:microsoft.com/office/officeart/2005/8/layout/hierarchy2"/>
    <dgm:cxn modelId="{09BA46A2-CBEA-4FCB-B6CF-B55F8A883809}" type="presOf" srcId="{56BE77FA-0DBD-4543-825F-333BD77E8C7E}" destId="{0564CF49-1E45-4132-A85A-244B3D37FFAA}" srcOrd="0" destOrd="0" presId="urn:microsoft.com/office/officeart/2005/8/layout/hierarchy2"/>
    <dgm:cxn modelId="{4C13119A-46DC-4FDE-BB0C-FBAA8AC67DEF}" srcId="{B8D9F2AD-0627-4F16-9A09-BA9CA65B66B8}" destId="{95342703-A7B5-44F1-9B24-1DB3A9863CFD}" srcOrd="0" destOrd="0" parTransId="{474DF4B3-853A-4124-8BD9-25EB9C8D3DD9}" sibTransId="{08D8BACD-654B-48AA-A5FF-58560CEF3BAF}"/>
    <dgm:cxn modelId="{276F8C47-DAAF-4349-8AA2-EC12D1FBCC1E}" srcId="{4A69CFE5-20AF-45DA-A6B8-5EED4CABCC21}" destId="{8DE4B98F-C512-4A43-ADB8-707AF27B8CB5}" srcOrd="0" destOrd="0" parTransId="{84CB9E34-2C5B-465E-A561-0E5C45C8AFFB}" sibTransId="{0CCCDA13-437F-471E-9535-244A5CF66210}"/>
    <dgm:cxn modelId="{D0E55EE0-DA45-4E56-90C1-F8D86A3E77C2}" srcId="{EF95A42E-E0C0-4956-96B8-77EDC2959F83}" destId="{CE453E00-64C4-4262-931D-CBED3BDD05AF}" srcOrd="0" destOrd="0" parTransId="{DBCAA3C8-0FD0-4340-851E-36747891D394}" sibTransId="{C0EA3D09-8125-46F1-A2BB-2DBC56FBEA4C}"/>
    <dgm:cxn modelId="{CCD321E7-26D1-4E6E-859A-5A7C76920B56}" type="presOf" srcId="{95342703-A7B5-44F1-9B24-1DB3A9863CFD}" destId="{BC710AEB-CA6A-4088-A5EA-0AA88EDF5B01}" srcOrd="0" destOrd="0" presId="urn:microsoft.com/office/officeart/2005/8/layout/hierarchy2"/>
    <dgm:cxn modelId="{7BAB15A2-E992-43C9-A1E1-4C687FBC0C1A}" type="presOf" srcId="{81F681C1-4CC6-4EA3-A4C0-01B44E6B2F63}" destId="{1AEE54FD-D628-4C5F-930B-72188564BF94}" srcOrd="0" destOrd="0" presId="urn:microsoft.com/office/officeart/2005/8/layout/hierarchy2"/>
    <dgm:cxn modelId="{A5416BB1-10DD-4AD2-BF55-DD56A9EC142C}" type="presOf" srcId="{84CB9E34-2C5B-465E-A561-0E5C45C8AFFB}" destId="{4A7F1F81-35E3-45B5-8779-60BEDD311D08}" srcOrd="0" destOrd="0" presId="urn:microsoft.com/office/officeart/2005/8/layout/hierarchy2"/>
    <dgm:cxn modelId="{0DE86901-BCF5-4D7C-AF9D-516FA947065D}" srcId="{95342703-A7B5-44F1-9B24-1DB3A9863CFD}" destId="{D36F887B-B750-43D2-BBD6-7AF0CD9CC363}" srcOrd="7" destOrd="0" parTransId="{5C15E35D-8567-4D7F-B6B9-57942B5BF98E}" sibTransId="{6EF283B3-8AA8-4AB7-9A2F-BBAA3265E6E7}"/>
    <dgm:cxn modelId="{61BD617D-1772-450A-A70B-FF24C76326F1}" type="presParOf" srcId="{BBC841C2-5619-44D7-8262-5885DA0C2DA8}" destId="{5B5E60BD-97BC-47F5-B548-A9131E03177D}" srcOrd="0" destOrd="0" presId="urn:microsoft.com/office/officeart/2005/8/layout/hierarchy2"/>
    <dgm:cxn modelId="{88CD24BA-8A24-4E1E-A556-B0DED0DB2C9E}" type="presParOf" srcId="{5B5E60BD-97BC-47F5-B548-A9131E03177D}" destId="{BC710AEB-CA6A-4088-A5EA-0AA88EDF5B01}" srcOrd="0" destOrd="0" presId="urn:microsoft.com/office/officeart/2005/8/layout/hierarchy2"/>
    <dgm:cxn modelId="{A0102946-0EC1-494A-ABA4-E4161F0EAC83}" type="presParOf" srcId="{5B5E60BD-97BC-47F5-B548-A9131E03177D}" destId="{F01F9D7A-0A62-447D-9200-BD4B71D559B2}" srcOrd="1" destOrd="0" presId="urn:microsoft.com/office/officeart/2005/8/layout/hierarchy2"/>
    <dgm:cxn modelId="{FEA18E71-E55D-43D4-A49C-634BEBEDBC9F}" type="presParOf" srcId="{F01F9D7A-0A62-447D-9200-BD4B71D559B2}" destId="{1E5C2EA0-331F-48F8-8AB4-2F9FCDEAB364}" srcOrd="0" destOrd="0" presId="urn:microsoft.com/office/officeart/2005/8/layout/hierarchy2"/>
    <dgm:cxn modelId="{2DB29CDF-231D-40C8-8841-92C82111C6F9}" type="presParOf" srcId="{1E5C2EA0-331F-48F8-8AB4-2F9FCDEAB364}" destId="{15021B71-51CE-41C3-A0FE-A0A293ADE008}" srcOrd="0" destOrd="0" presId="urn:microsoft.com/office/officeart/2005/8/layout/hierarchy2"/>
    <dgm:cxn modelId="{26EA09CB-D032-431A-B468-BB161028000A}" type="presParOf" srcId="{F01F9D7A-0A62-447D-9200-BD4B71D559B2}" destId="{ED28742C-B696-43E6-B270-E47F0F9A02AD}" srcOrd="1" destOrd="0" presId="urn:microsoft.com/office/officeart/2005/8/layout/hierarchy2"/>
    <dgm:cxn modelId="{CBC09206-EFD2-4CFB-BDF6-0D88B8D7A2F4}" type="presParOf" srcId="{ED28742C-B696-43E6-B270-E47F0F9A02AD}" destId="{388A69D1-44F9-42D1-B888-C09E82F8A514}" srcOrd="0" destOrd="0" presId="urn:microsoft.com/office/officeart/2005/8/layout/hierarchy2"/>
    <dgm:cxn modelId="{C10FC2DA-18A7-47DD-80E7-8BB2030FA1C9}" type="presParOf" srcId="{ED28742C-B696-43E6-B270-E47F0F9A02AD}" destId="{921E7C62-40FA-414A-B4ED-9C819F14E58B}" srcOrd="1" destOrd="0" presId="urn:microsoft.com/office/officeart/2005/8/layout/hierarchy2"/>
    <dgm:cxn modelId="{9B6A5EC1-F9FC-4F8C-9901-5E6061B27386}" type="presParOf" srcId="{921E7C62-40FA-414A-B4ED-9C819F14E58B}" destId="{4A8212B6-A6EA-4590-A0FD-122001B077AB}" srcOrd="0" destOrd="0" presId="urn:microsoft.com/office/officeart/2005/8/layout/hierarchy2"/>
    <dgm:cxn modelId="{80712FEE-FCA9-4740-A9DA-EF1C72D69F94}" type="presParOf" srcId="{4A8212B6-A6EA-4590-A0FD-122001B077AB}" destId="{39357421-C81B-4486-87B7-00F68D579C9A}" srcOrd="0" destOrd="0" presId="urn:microsoft.com/office/officeart/2005/8/layout/hierarchy2"/>
    <dgm:cxn modelId="{8B4CA16E-60AE-4F08-A538-034343AF1E9F}" type="presParOf" srcId="{921E7C62-40FA-414A-B4ED-9C819F14E58B}" destId="{11036561-C02F-4974-B97A-E13D26FAC71D}" srcOrd="1" destOrd="0" presId="urn:microsoft.com/office/officeart/2005/8/layout/hierarchy2"/>
    <dgm:cxn modelId="{BD8B3CA1-6B10-4AD1-A33D-2638825D12BF}" type="presParOf" srcId="{11036561-C02F-4974-B97A-E13D26FAC71D}" destId="{45641198-0198-442A-8AFF-F1AD090E18F0}" srcOrd="0" destOrd="0" presId="urn:microsoft.com/office/officeart/2005/8/layout/hierarchy2"/>
    <dgm:cxn modelId="{B3EC4249-9926-4581-81E9-B8B570D2506F}" type="presParOf" srcId="{11036561-C02F-4974-B97A-E13D26FAC71D}" destId="{FA0B29D3-6E61-4A7B-B423-2BE80C9A6E69}" srcOrd="1" destOrd="0" presId="urn:microsoft.com/office/officeart/2005/8/layout/hierarchy2"/>
    <dgm:cxn modelId="{1B2FCDB4-C4BE-4CF2-9881-ACFD99B0DC6E}" type="presParOf" srcId="{F01F9D7A-0A62-447D-9200-BD4B71D559B2}" destId="{7A108248-94BA-43C9-B17F-05DDF122F235}" srcOrd="2" destOrd="0" presId="urn:microsoft.com/office/officeart/2005/8/layout/hierarchy2"/>
    <dgm:cxn modelId="{ACA4CABD-3869-422D-A1B4-1228ED577AA9}" type="presParOf" srcId="{7A108248-94BA-43C9-B17F-05DDF122F235}" destId="{6835FA10-ABBC-44F2-9085-95F23E78F1E6}" srcOrd="0" destOrd="0" presId="urn:microsoft.com/office/officeart/2005/8/layout/hierarchy2"/>
    <dgm:cxn modelId="{056620C4-F073-4378-B0C6-AB77391E6422}" type="presParOf" srcId="{F01F9D7A-0A62-447D-9200-BD4B71D559B2}" destId="{8E94EE41-7522-4801-8222-8E4EBBBFEA76}" srcOrd="3" destOrd="0" presId="urn:microsoft.com/office/officeart/2005/8/layout/hierarchy2"/>
    <dgm:cxn modelId="{7079BA35-BFC0-41C4-A5B3-9DB12D24F2CB}" type="presParOf" srcId="{8E94EE41-7522-4801-8222-8E4EBBBFEA76}" destId="{10ACC1BC-FAA0-4C63-BBDB-7440D9FB512A}" srcOrd="0" destOrd="0" presId="urn:microsoft.com/office/officeart/2005/8/layout/hierarchy2"/>
    <dgm:cxn modelId="{4CFBBF8B-92D8-47CC-9FCB-49E14D5DEB0E}" type="presParOf" srcId="{8E94EE41-7522-4801-8222-8E4EBBBFEA76}" destId="{8AEEAAD5-F262-415A-A5C8-F0C5F6F1C2C9}" srcOrd="1" destOrd="0" presId="urn:microsoft.com/office/officeart/2005/8/layout/hierarchy2"/>
    <dgm:cxn modelId="{3B114C13-48F7-42A5-BEC8-0D28E982F83B}" type="presParOf" srcId="{8AEEAAD5-F262-415A-A5C8-F0C5F6F1C2C9}" destId="{A70D8CD0-89D6-4409-83C9-9F8EB593C2F7}" srcOrd="0" destOrd="0" presId="urn:microsoft.com/office/officeart/2005/8/layout/hierarchy2"/>
    <dgm:cxn modelId="{12E54A98-AF77-4857-8E3C-9F1457415C36}" type="presParOf" srcId="{A70D8CD0-89D6-4409-83C9-9F8EB593C2F7}" destId="{A7F69CAA-36CE-48AD-8D46-2FB27FE0FEA3}" srcOrd="0" destOrd="0" presId="urn:microsoft.com/office/officeart/2005/8/layout/hierarchy2"/>
    <dgm:cxn modelId="{39FB5A5B-A7C6-4CDD-BD11-76814301F9B4}" type="presParOf" srcId="{8AEEAAD5-F262-415A-A5C8-F0C5F6F1C2C9}" destId="{34E5EF47-3B70-4F86-8F19-B4712242DC8F}" srcOrd="1" destOrd="0" presId="urn:microsoft.com/office/officeart/2005/8/layout/hierarchy2"/>
    <dgm:cxn modelId="{14E14802-DA9C-4B38-AEEA-62BD70E2254F}" type="presParOf" srcId="{34E5EF47-3B70-4F86-8F19-B4712242DC8F}" destId="{902DC39E-0C3D-4AD1-915F-3773C65444F9}" srcOrd="0" destOrd="0" presId="urn:microsoft.com/office/officeart/2005/8/layout/hierarchy2"/>
    <dgm:cxn modelId="{FB77EE2E-7C7D-44AD-B2CF-6A57E339C158}" type="presParOf" srcId="{34E5EF47-3B70-4F86-8F19-B4712242DC8F}" destId="{503C7EEF-E2A0-4A03-96C9-C378855033B7}" srcOrd="1" destOrd="0" presId="urn:microsoft.com/office/officeart/2005/8/layout/hierarchy2"/>
    <dgm:cxn modelId="{906DA537-7BB3-42E4-A240-FC379AA71763}" type="presParOf" srcId="{8AEEAAD5-F262-415A-A5C8-F0C5F6F1C2C9}" destId="{FA464CEE-9FC0-4B63-9B4F-01FA315E2C9D}" srcOrd="2" destOrd="0" presId="urn:microsoft.com/office/officeart/2005/8/layout/hierarchy2"/>
    <dgm:cxn modelId="{9C92FE10-8626-42EB-98D0-8266D60DF6B2}" type="presParOf" srcId="{FA464CEE-9FC0-4B63-9B4F-01FA315E2C9D}" destId="{85106C91-AF3F-4F40-BDF6-4FA90260CD5A}" srcOrd="0" destOrd="0" presId="urn:microsoft.com/office/officeart/2005/8/layout/hierarchy2"/>
    <dgm:cxn modelId="{3AED390D-B6B9-4F19-A481-518FB2679CDB}" type="presParOf" srcId="{8AEEAAD5-F262-415A-A5C8-F0C5F6F1C2C9}" destId="{795E3BB9-494D-45BD-9EA0-A895DD3C3AB4}" srcOrd="3" destOrd="0" presId="urn:microsoft.com/office/officeart/2005/8/layout/hierarchy2"/>
    <dgm:cxn modelId="{A9E23461-444A-4C64-BB91-64BF63C67833}" type="presParOf" srcId="{795E3BB9-494D-45BD-9EA0-A895DD3C3AB4}" destId="{2B6E6EA3-0A86-44A6-A284-1CFC9FF7FE28}" srcOrd="0" destOrd="0" presId="urn:microsoft.com/office/officeart/2005/8/layout/hierarchy2"/>
    <dgm:cxn modelId="{B8ECB212-D60E-4148-BE1A-947D66BB6E15}" type="presParOf" srcId="{795E3BB9-494D-45BD-9EA0-A895DD3C3AB4}" destId="{45A6020C-71B8-417E-AA70-0F6A92BDAD96}" srcOrd="1" destOrd="0" presId="urn:microsoft.com/office/officeart/2005/8/layout/hierarchy2"/>
    <dgm:cxn modelId="{46D4E98E-355F-40E7-9B86-ADE11CB359B5}" type="presParOf" srcId="{8AEEAAD5-F262-415A-A5C8-F0C5F6F1C2C9}" destId="{D1B2F79A-5557-448F-A817-B01BDE412C82}" srcOrd="4" destOrd="0" presId="urn:microsoft.com/office/officeart/2005/8/layout/hierarchy2"/>
    <dgm:cxn modelId="{FC797DAF-A6BC-4CC6-8B48-BDF6C0DB8961}" type="presParOf" srcId="{D1B2F79A-5557-448F-A817-B01BDE412C82}" destId="{0E1C911D-C989-4DD1-989C-31024E4747B4}" srcOrd="0" destOrd="0" presId="urn:microsoft.com/office/officeart/2005/8/layout/hierarchy2"/>
    <dgm:cxn modelId="{0578146F-462C-45B0-BB16-D5612D825C42}" type="presParOf" srcId="{8AEEAAD5-F262-415A-A5C8-F0C5F6F1C2C9}" destId="{3A937F49-81F0-47FC-91DF-B2E7243F6C9E}" srcOrd="5" destOrd="0" presId="urn:microsoft.com/office/officeart/2005/8/layout/hierarchy2"/>
    <dgm:cxn modelId="{39A651A7-8647-44B7-BA31-2EC4E1BEF40D}" type="presParOf" srcId="{3A937F49-81F0-47FC-91DF-B2E7243F6C9E}" destId="{A89334E6-7C9F-494B-B9B3-AA2B7E14049E}" srcOrd="0" destOrd="0" presId="urn:microsoft.com/office/officeart/2005/8/layout/hierarchy2"/>
    <dgm:cxn modelId="{1F38AA7B-46B7-4E3A-80DE-DB676B577958}" type="presParOf" srcId="{3A937F49-81F0-47FC-91DF-B2E7243F6C9E}" destId="{7123DCE4-62BD-4F38-9A12-DAB7B9833764}" srcOrd="1" destOrd="0" presId="urn:microsoft.com/office/officeart/2005/8/layout/hierarchy2"/>
    <dgm:cxn modelId="{DE34F4BA-CB80-4957-895B-1386DA937FCE}" type="presParOf" srcId="{F01F9D7A-0A62-447D-9200-BD4B71D559B2}" destId="{30C89627-0D33-4D13-8DB9-B5D300AB0845}" srcOrd="4" destOrd="0" presId="urn:microsoft.com/office/officeart/2005/8/layout/hierarchy2"/>
    <dgm:cxn modelId="{035FC0F6-8B34-47E1-89C5-EA4DA333ADD5}" type="presParOf" srcId="{30C89627-0D33-4D13-8DB9-B5D300AB0845}" destId="{8772F372-E403-46B7-8CFF-8BC2BEEEFAC5}" srcOrd="0" destOrd="0" presId="urn:microsoft.com/office/officeart/2005/8/layout/hierarchy2"/>
    <dgm:cxn modelId="{AF98362B-CB03-405B-884E-BC9B8F80881F}" type="presParOf" srcId="{F01F9D7A-0A62-447D-9200-BD4B71D559B2}" destId="{88EB6064-61B2-455B-AB71-243CEA59B2F5}" srcOrd="5" destOrd="0" presId="urn:microsoft.com/office/officeart/2005/8/layout/hierarchy2"/>
    <dgm:cxn modelId="{52DE0C3F-A825-4EA4-B167-1AE8A5B1D2AF}" type="presParOf" srcId="{88EB6064-61B2-455B-AB71-243CEA59B2F5}" destId="{0576892E-46C9-4877-8876-AF05AD88A813}" srcOrd="0" destOrd="0" presId="urn:microsoft.com/office/officeart/2005/8/layout/hierarchy2"/>
    <dgm:cxn modelId="{86C1B39E-840D-4094-AD3C-83222984A6C0}" type="presParOf" srcId="{88EB6064-61B2-455B-AB71-243CEA59B2F5}" destId="{18A685EC-F5C7-43E1-A36E-50732C92148C}" srcOrd="1" destOrd="0" presId="urn:microsoft.com/office/officeart/2005/8/layout/hierarchy2"/>
    <dgm:cxn modelId="{FF391738-C496-475F-80C5-9560C6F2107E}" type="presParOf" srcId="{18A685EC-F5C7-43E1-A36E-50732C92148C}" destId="{423EB55B-0427-496C-8EEF-010F2BD6447D}" srcOrd="0" destOrd="0" presId="urn:microsoft.com/office/officeart/2005/8/layout/hierarchy2"/>
    <dgm:cxn modelId="{B7A7CB0A-5E27-442F-BFC3-90E0E744F875}" type="presParOf" srcId="{423EB55B-0427-496C-8EEF-010F2BD6447D}" destId="{59962D67-45C6-45C5-AB22-8C19E71D97C9}" srcOrd="0" destOrd="0" presId="urn:microsoft.com/office/officeart/2005/8/layout/hierarchy2"/>
    <dgm:cxn modelId="{DB6AA0B8-BD2A-40A7-BBFD-D3988F97384E}" type="presParOf" srcId="{18A685EC-F5C7-43E1-A36E-50732C92148C}" destId="{E76EBF1D-25E3-4335-BED7-7B5210427AC3}" srcOrd="1" destOrd="0" presId="urn:microsoft.com/office/officeart/2005/8/layout/hierarchy2"/>
    <dgm:cxn modelId="{EF5B7435-C163-4295-BDD0-4BE64895817E}" type="presParOf" srcId="{E76EBF1D-25E3-4335-BED7-7B5210427AC3}" destId="{26802979-FDC4-4039-A8DE-BADF2F8EEA7E}" srcOrd="0" destOrd="0" presId="urn:microsoft.com/office/officeart/2005/8/layout/hierarchy2"/>
    <dgm:cxn modelId="{D1F3DFC3-D2DC-4015-9961-207F89B99DBE}" type="presParOf" srcId="{E76EBF1D-25E3-4335-BED7-7B5210427AC3}" destId="{8444FF3A-CADC-440D-A39D-F7F3585217B0}" srcOrd="1" destOrd="0" presId="urn:microsoft.com/office/officeart/2005/8/layout/hierarchy2"/>
    <dgm:cxn modelId="{D63BB9C5-F5F1-4E43-8D5C-960C9270FE65}" type="presParOf" srcId="{18A685EC-F5C7-43E1-A36E-50732C92148C}" destId="{7F108019-825D-465E-8BDD-0D021CC8CA9A}" srcOrd="2" destOrd="0" presId="urn:microsoft.com/office/officeart/2005/8/layout/hierarchy2"/>
    <dgm:cxn modelId="{CA6666D8-EC9A-45B5-AE02-64ED2DCF563F}" type="presParOf" srcId="{7F108019-825D-465E-8BDD-0D021CC8CA9A}" destId="{CFEA5635-4D17-4CDA-85A5-76FAA964061C}" srcOrd="0" destOrd="0" presId="urn:microsoft.com/office/officeart/2005/8/layout/hierarchy2"/>
    <dgm:cxn modelId="{01DC15E1-6C8A-4A4C-9755-7F72E5978BFB}" type="presParOf" srcId="{18A685EC-F5C7-43E1-A36E-50732C92148C}" destId="{DCBA3F8E-C697-4BB7-ABAB-01597BCF183A}" srcOrd="3" destOrd="0" presId="urn:microsoft.com/office/officeart/2005/8/layout/hierarchy2"/>
    <dgm:cxn modelId="{7233CB66-5863-4B87-8425-6745A7BB2A4A}" type="presParOf" srcId="{DCBA3F8E-C697-4BB7-ABAB-01597BCF183A}" destId="{02DE915B-9A75-4E42-B577-9297161E581E}" srcOrd="0" destOrd="0" presId="urn:microsoft.com/office/officeart/2005/8/layout/hierarchy2"/>
    <dgm:cxn modelId="{0366E2C8-32B5-46E8-8E5D-2C601BBC74A1}" type="presParOf" srcId="{DCBA3F8E-C697-4BB7-ABAB-01597BCF183A}" destId="{6238E26E-D9CB-412F-8219-F804200A36D3}" srcOrd="1" destOrd="0" presId="urn:microsoft.com/office/officeart/2005/8/layout/hierarchy2"/>
    <dgm:cxn modelId="{583C1D3F-02AB-44AA-8933-8F827F43E52F}" type="presParOf" srcId="{18A685EC-F5C7-43E1-A36E-50732C92148C}" destId="{D55B2CA5-712D-884E-8B90-6EF40A137F8C}" srcOrd="4" destOrd="0" presId="urn:microsoft.com/office/officeart/2005/8/layout/hierarchy2"/>
    <dgm:cxn modelId="{C69BB847-AA8B-4249-AA08-8FE8C2AC6AAB}" type="presParOf" srcId="{D55B2CA5-712D-884E-8B90-6EF40A137F8C}" destId="{6E541F3C-4ED3-EE48-A4F7-968128117FF2}" srcOrd="0" destOrd="0" presId="urn:microsoft.com/office/officeart/2005/8/layout/hierarchy2"/>
    <dgm:cxn modelId="{896B5E7A-AD79-4F4F-855F-70B9E1FD8ABE}" type="presParOf" srcId="{18A685EC-F5C7-43E1-A36E-50732C92148C}" destId="{58736899-87D5-EC4D-B6A0-548502C7D12B}" srcOrd="5" destOrd="0" presId="urn:microsoft.com/office/officeart/2005/8/layout/hierarchy2"/>
    <dgm:cxn modelId="{F39D0CAA-6903-49DE-B40A-E167E5CCB3CB}" type="presParOf" srcId="{58736899-87D5-EC4D-B6A0-548502C7D12B}" destId="{8FCB2F83-C6DD-3C44-A776-C2EAD4DD90DF}" srcOrd="0" destOrd="0" presId="urn:microsoft.com/office/officeart/2005/8/layout/hierarchy2"/>
    <dgm:cxn modelId="{4348A9A3-1519-47B8-92F4-E50AEA8138F7}" type="presParOf" srcId="{58736899-87D5-EC4D-B6A0-548502C7D12B}" destId="{F3AEF682-5E49-F348-A985-EBE60C42DA68}" srcOrd="1" destOrd="0" presId="urn:microsoft.com/office/officeart/2005/8/layout/hierarchy2"/>
    <dgm:cxn modelId="{4832C5CA-0C7C-4039-9DFE-DBAA16DE9134}" type="presParOf" srcId="{F01F9D7A-0A62-447D-9200-BD4B71D559B2}" destId="{2FD431D9-1C09-46B2-A3BB-FB2B8DC49CE0}" srcOrd="6" destOrd="0" presId="urn:microsoft.com/office/officeart/2005/8/layout/hierarchy2"/>
    <dgm:cxn modelId="{2683F1E1-50B5-4A13-A21E-15BB66C2DA49}" type="presParOf" srcId="{2FD431D9-1C09-46B2-A3BB-FB2B8DC49CE0}" destId="{4CC5CD5C-AE6A-4900-98A5-0967527E6358}" srcOrd="0" destOrd="0" presId="urn:microsoft.com/office/officeart/2005/8/layout/hierarchy2"/>
    <dgm:cxn modelId="{94729547-654F-4A54-8A8B-C1BED65FD577}" type="presParOf" srcId="{F01F9D7A-0A62-447D-9200-BD4B71D559B2}" destId="{CE3FF84B-62C1-440F-8A1B-B221362964E1}" srcOrd="7" destOrd="0" presId="urn:microsoft.com/office/officeart/2005/8/layout/hierarchy2"/>
    <dgm:cxn modelId="{67B54031-FFA2-43F0-AAC9-54573C5F32DA}" type="presParOf" srcId="{CE3FF84B-62C1-440F-8A1B-B221362964E1}" destId="{A8FF38BE-99C5-4A74-B18D-C13D8127EEE2}" srcOrd="0" destOrd="0" presId="urn:microsoft.com/office/officeart/2005/8/layout/hierarchy2"/>
    <dgm:cxn modelId="{81BC03DF-3822-47FA-A1EE-08E62A8689EC}" type="presParOf" srcId="{CE3FF84B-62C1-440F-8A1B-B221362964E1}" destId="{86D1BCAC-6CB6-4B5B-87F5-FF9DC1BA3BE0}" srcOrd="1" destOrd="0" presId="urn:microsoft.com/office/officeart/2005/8/layout/hierarchy2"/>
    <dgm:cxn modelId="{42F0925F-5A5A-402E-8EDB-CE8FA1C2FA95}" type="presParOf" srcId="{86D1BCAC-6CB6-4B5B-87F5-FF9DC1BA3BE0}" destId="{C07D7F77-AFB4-4C60-A175-6E83EC46F883}" srcOrd="0" destOrd="0" presId="urn:microsoft.com/office/officeart/2005/8/layout/hierarchy2"/>
    <dgm:cxn modelId="{2B1A73CA-E337-4208-8BAC-A58C82FFD24A}" type="presParOf" srcId="{C07D7F77-AFB4-4C60-A175-6E83EC46F883}" destId="{EB21C3F6-599B-47DB-B17D-E91FE12BE218}" srcOrd="0" destOrd="0" presId="urn:microsoft.com/office/officeart/2005/8/layout/hierarchy2"/>
    <dgm:cxn modelId="{DCB56532-4964-45ED-AD54-A42849EC82B0}" type="presParOf" srcId="{86D1BCAC-6CB6-4B5B-87F5-FF9DC1BA3BE0}" destId="{C5164844-1741-41B3-9795-73202AF20BAA}" srcOrd="1" destOrd="0" presId="urn:microsoft.com/office/officeart/2005/8/layout/hierarchy2"/>
    <dgm:cxn modelId="{4B1219AD-4361-4F9B-AF81-250EE85895D0}" type="presParOf" srcId="{C5164844-1741-41B3-9795-73202AF20BAA}" destId="{0564CF49-1E45-4132-A85A-244B3D37FFAA}" srcOrd="0" destOrd="0" presId="urn:microsoft.com/office/officeart/2005/8/layout/hierarchy2"/>
    <dgm:cxn modelId="{35338818-078D-43EF-AC99-4C332DC6AA59}" type="presParOf" srcId="{C5164844-1741-41B3-9795-73202AF20BAA}" destId="{E5245744-0406-44E2-A768-68148EAFD3D4}" srcOrd="1" destOrd="0" presId="urn:microsoft.com/office/officeart/2005/8/layout/hierarchy2"/>
    <dgm:cxn modelId="{049BAD95-BFEF-454E-8789-DF10130B7BFF}" type="presParOf" srcId="{86D1BCAC-6CB6-4B5B-87F5-FF9DC1BA3BE0}" destId="{7F304677-D1DF-4D78-82B3-8B346FA96DDD}" srcOrd="2" destOrd="0" presId="urn:microsoft.com/office/officeart/2005/8/layout/hierarchy2"/>
    <dgm:cxn modelId="{66F829F4-CB84-4803-9966-5CB26D61DEF8}" type="presParOf" srcId="{7F304677-D1DF-4D78-82B3-8B346FA96DDD}" destId="{572FB17C-DC6B-41C5-917B-C94DE9073A48}" srcOrd="0" destOrd="0" presId="urn:microsoft.com/office/officeart/2005/8/layout/hierarchy2"/>
    <dgm:cxn modelId="{360253E8-AEA9-412B-9ED3-B625E3E66721}" type="presParOf" srcId="{86D1BCAC-6CB6-4B5B-87F5-FF9DC1BA3BE0}" destId="{D7A21EF0-F761-4201-8DCC-D17336DC0979}" srcOrd="3" destOrd="0" presId="urn:microsoft.com/office/officeart/2005/8/layout/hierarchy2"/>
    <dgm:cxn modelId="{A1A30B52-E077-47F3-9EBF-C2FCD0C06EDA}" type="presParOf" srcId="{D7A21EF0-F761-4201-8DCC-D17336DC0979}" destId="{1AEE54FD-D628-4C5F-930B-72188564BF94}" srcOrd="0" destOrd="0" presId="urn:microsoft.com/office/officeart/2005/8/layout/hierarchy2"/>
    <dgm:cxn modelId="{ADD8F1B2-86A7-435B-8DA7-DCE6E20A6CF6}" type="presParOf" srcId="{D7A21EF0-F761-4201-8DCC-D17336DC0979}" destId="{434A30A8-31D0-4D7A-B825-B1D8061E8406}" srcOrd="1" destOrd="0" presId="urn:microsoft.com/office/officeart/2005/8/layout/hierarchy2"/>
    <dgm:cxn modelId="{F6F6D41E-F169-446E-BB1D-800EB690DB1D}" type="presParOf" srcId="{F01F9D7A-0A62-447D-9200-BD4B71D559B2}" destId="{A20A187D-4D04-410F-8EA4-EE14187C8A01}" srcOrd="8" destOrd="0" presId="urn:microsoft.com/office/officeart/2005/8/layout/hierarchy2"/>
    <dgm:cxn modelId="{968DE324-78E3-4D89-AA45-53C27CD1C518}" type="presParOf" srcId="{A20A187D-4D04-410F-8EA4-EE14187C8A01}" destId="{53A8D528-7324-4639-B636-D8B0B9604088}" srcOrd="0" destOrd="0" presId="urn:microsoft.com/office/officeart/2005/8/layout/hierarchy2"/>
    <dgm:cxn modelId="{EE3A1763-3C77-4B15-9271-46034173C88A}" type="presParOf" srcId="{F01F9D7A-0A62-447D-9200-BD4B71D559B2}" destId="{2BD17D65-F4AD-45D8-97BA-6495AE1837A2}" srcOrd="9" destOrd="0" presId="urn:microsoft.com/office/officeart/2005/8/layout/hierarchy2"/>
    <dgm:cxn modelId="{9CB5B2D0-7E3D-4AE0-8EE9-776851A70723}" type="presParOf" srcId="{2BD17D65-F4AD-45D8-97BA-6495AE1837A2}" destId="{C9CF539B-5E7A-4F8B-9500-B29155FA402B}" srcOrd="0" destOrd="0" presId="urn:microsoft.com/office/officeart/2005/8/layout/hierarchy2"/>
    <dgm:cxn modelId="{B0949CB6-7B2F-46EB-AAEC-8C02C28A9A85}" type="presParOf" srcId="{2BD17D65-F4AD-45D8-97BA-6495AE1837A2}" destId="{90134458-BB5A-4747-9A61-A903830F7858}" srcOrd="1" destOrd="0" presId="urn:microsoft.com/office/officeart/2005/8/layout/hierarchy2"/>
    <dgm:cxn modelId="{0403F603-98DB-4AC9-97B2-EC184569BC0E}" type="presParOf" srcId="{90134458-BB5A-4747-9A61-A903830F7858}" destId="{AC9DBC7D-CA1E-4039-91A0-1E9D0CD349FE}" srcOrd="0" destOrd="0" presId="urn:microsoft.com/office/officeart/2005/8/layout/hierarchy2"/>
    <dgm:cxn modelId="{3EB0875E-0882-46F9-9D39-A4EB5DE19085}" type="presParOf" srcId="{AC9DBC7D-CA1E-4039-91A0-1E9D0CD349FE}" destId="{1C850462-DBC8-48C9-A89D-88C1E5CACBD0}" srcOrd="0" destOrd="0" presId="urn:microsoft.com/office/officeart/2005/8/layout/hierarchy2"/>
    <dgm:cxn modelId="{02B4021D-6FBE-4234-9CC9-186B1BB9D0B6}" type="presParOf" srcId="{90134458-BB5A-4747-9A61-A903830F7858}" destId="{B9E3C98B-2C97-4B0B-BDC0-7D5D9F9DEC81}" srcOrd="1" destOrd="0" presId="urn:microsoft.com/office/officeart/2005/8/layout/hierarchy2"/>
    <dgm:cxn modelId="{A48A5740-7CFC-4C1B-9365-5501D12066EF}" type="presParOf" srcId="{B9E3C98B-2C97-4B0B-BDC0-7D5D9F9DEC81}" destId="{06A1CCB4-89A7-4C9A-B4ED-9B6F9866BD4C}" srcOrd="0" destOrd="0" presId="urn:microsoft.com/office/officeart/2005/8/layout/hierarchy2"/>
    <dgm:cxn modelId="{FB84E067-C6DD-454F-B203-B14678886F5A}" type="presParOf" srcId="{B9E3C98B-2C97-4B0B-BDC0-7D5D9F9DEC81}" destId="{A80C2FE1-9755-4A60-A242-326A504A63A4}" srcOrd="1" destOrd="0" presId="urn:microsoft.com/office/officeart/2005/8/layout/hierarchy2"/>
    <dgm:cxn modelId="{133417C6-D975-4A03-980E-F61FC2CF1EE0}" type="presParOf" srcId="{90134458-BB5A-4747-9A61-A903830F7858}" destId="{0D028F04-19DA-4F88-99D8-0091292CC9A1}" srcOrd="2" destOrd="0" presId="urn:microsoft.com/office/officeart/2005/8/layout/hierarchy2"/>
    <dgm:cxn modelId="{3E027ED7-6FC6-4BD5-A71F-A2E3D3E743BD}" type="presParOf" srcId="{0D028F04-19DA-4F88-99D8-0091292CC9A1}" destId="{364ED282-AD12-4636-B8B4-163615A04837}" srcOrd="0" destOrd="0" presId="urn:microsoft.com/office/officeart/2005/8/layout/hierarchy2"/>
    <dgm:cxn modelId="{64F1B543-2D37-4012-8658-0282B0508646}" type="presParOf" srcId="{90134458-BB5A-4747-9A61-A903830F7858}" destId="{23E8585C-AF7D-4968-B495-2F6096758C2F}" srcOrd="3" destOrd="0" presId="urn:microsoft.com/office/officeart/2005/8/layout/hierarchy2"/>
    <dgm:cxn modelId="{0A2118AE-D07C-4DB8-AB6C-A7B88C20A708}" type="presParOf" srcId="{23E8585C-AF7D-4968-B495-2F6096758C2F}" destId="{2D1BB932-4883-4D87-A02F-CE591F798E92}" srcOrd="0" destOrd="0" presId="urn:microsoft.com/office/officeart/2005/8/layout/hierarchy2"/>
    <dgm:cxn modelId="{D0839194-30C2-4CAB-BCBD-D9618713024A}" type="presParOf" srcId="{23E8585C-AF7D-4968-B495-2F6096758C2F}" destId="{C1213BBF-B99F-42D9-B216-7E5EC3D66964}" srcOrd="1" destOrd="0" presId="urn:microsoft.com/office/officeart/2005/8/layout/hierarchy2"/>
    <dgm:cxn modelId="{747E749E-AF33-437D-9D81-FE0EE08B03DD}" type="presParOf" srcId="{90134458-BB5A-4747-9A61-A903830F7858}" destId="{36D475C9-2E2F-544E-BF2C-0F5D999F1873}" srcOrd="4" destOrd="0" presId="urn:microsoft.com/office/officeart/2005/8/layout/hierarchy2"/>
    <dgm:cxn modelId="{63CC4CEB-D6D3-4282-8579-75649789AEFC}" type="presParOf" srcId="{36D475C9-2E2F-544E-BF2C-0F5D999F1873}" destId="{3792DAA0-E3D3-9D4E-83A6-747FF0544076}" srcOrd="0" destOrd="0" presId="urn:microsoft.com/office/officeart/2005/8/layout/hierarchy2"/>
    <dgm:cxn modelId="{321B4115-CE7B-43BF-9099-CC9F74574F3D}" type="presParOf" srcId="{90134458-BB5A-4747-9A61-A903830F7858}" destId="{BA83B600-2B7B-2344-976F-E1AE8F72D2F2}" srcOrd="5" destOrd="0" presId="urn:microsoft.com/office/officeart/2005/8/layout/hierarchy2"/>
    <dgm:cxn modelId="{1F7256E2-6F61-409E-A6D4-6E40D2D48CE0}" type="presParOf" srcId="{BA83B600-2B7B-2344-976F-E1AE8F72D2F2}" destId="{D76B76B5-2420-D94B-BEB6-5F9AC5851322}" srcOrd="0" destOrd="0" presId="urn:microsoft.com/office/officeart/2005/8/layout/hierarchy2"/>
    <dgm:cxn modelId="{68B8246E-A67B-428A-9D20-545B92D1CBFD}" type="presParOf" srcId="{BA83B600-2B7B-2344-976F-E1AE8F72D2F2}" destId="{562DFE6B-AF0D-454A-A3FA-2ADB2C42634E}" srcOrd="1" destOrd="0" presId="urn:microsoft.com/office/officeart/2005/8/layout/hierarchy2"/>
    <dgm:cxn modelId="{EA7A1D53-0C95-4BDB-B41E-377ABA233327}" type="presParOf" srcId="{F01F9D7A-0A62-447D-9200-BD4B71D559B2}" destId="{41DF95A0-09F6-4132-BC96-612A8E48DD4E}" srcOrd="10" destOrd="0" presId="urn:microsoft.com/office/officeart/2005/8/layout/hierarchy2"/>
    <dgm:cxn modelId="{C4E5A5C1-FF71-438C-BC02-2B32DED4C458}" type="presParOf" srcId="{41DF95A0-09F6-4132-BC96-612A8E48DD4E}" destId="{91B6C503-F448-46EB-853F-1C809D021ED7}" srcOrd="0" destOrd="0" presId="urn:microsoft.com/office/officeart/2005/8/layout/hierarchy2"/>
    <dgm:cxn modelId="{BF2F4351-D1A1-4F55-9317-3A3FF54909FC}" type="presParOf" srcId="{F01F9D7A-0A62-447D-9200-BD4B71D559B2}" destId="{D7763C70-19D8-46C6-B1FE-316C45260E03}" srcOrd="11" destOrd="0" presId="urn:microsoft.com/office/officeart/2005/8/layout/hierarchy2"/>
    <dgm:cxn modelId="{6FC9CA0E-2B32-423F-85EC-3D2201D87891}" type="presParOf" srcId="{D7763C70-19D8-46C6-B1FE-316C45260E03}" destId="{DF32D758-90E6-4EC3-9437-5F11AF6CDFD1}" srcOrd="0" destOrd="0" presId="urn:microsoft.com/office/officeart/2005/8/layout/hierarchy2"/>
    <dgm:cxn modelId="{BB6A7214-A63E-445D-8B69-117D949D3204}" type="presParOf" srcId="{D7763C70-19D8-46C6-B1FE-316C45260E03}" destId="{93719D30-119E-4808-8D72-9B2029C96357}" srcOrd="1" destOrd="0" presId="urn:microsoft.com/office/officeart/2005/8/layout/hierarchy2"/>
    <dgm:cxn modelId="{529ADCE8-BD5A-4FFF-BA73-98C43503476F}" type="presParOf" srcId="{93719D30-119E-4808-8D72-9B2029C96357}" destId="{4A7F1F81-35E3-45B5-8779-60BEDD311D08}" srcOrd="0" destOrd="0" presId="urn:microsoft.com/office/officeart/2005/8/layout/hierarchy2"/>
    <dgm:cxn modelId="{216103DD-C631-4C81-ADDD-956CAA1AA821}" type="presParOf" srcId="{4A7F1F81-35E3-45B5-8779-60BEDD311D08}" destId="{3A5DD086-A3D2-4188-BF82-B9BE93C6215C}" srcOrd="0" destOrd="0" presId="urn:microsoft.com/office/officeart/2005/8/layout/hierarchy2"/>
    <dgm:cxn modelId="{EAA23824-FE20-414F-A9F2-B5C68FFF4CF4}" type="presParOf" srcId="{93719D30-119E-4808-8D72-9B2029C96357}" destId="{20AE210A-25BB-4F3F-B2C7-399FFE1EAC8C}" srcOrd="1" destOrd="0" presId="urn:microsoft.com/office/officeart/2005/8/layout/hierarchy2"/>
    <dgm:cxn modelId="{43B73044-8C72-4241-BCE1-ED8691152FD0}" type="presParOf" srcId="{20AE210A-25BB-4F3F-B2C7-399FFE1EAC8C}" destId="{70E8567F-8867-499B-ADB0-6A89C30C50EE}" srcOrd="0" destOrd="0" presId="urn:microsoft.com/office/officeart/2005/8/layout/hierarchy2"/>
    <dgm:cxn modelId="{6BE8C94B-9A66-47AC-8168-7707B9EFDEA7}" type="presParOf" srcId="{20AE210A-25BB-4F3F-B2C7-399FFE1EAC8C}" destId="{974C690C-D831-475F-9635-57D994752524}" srcOrd="1" destOrd="0" presId="urn:microsoft.com/office/officeart/2005/8/layout/hierarchy2"/>
    <dgm:cxn modelId="{5F449628-0F95-4FD2-A34C-66242FFC83EE}" type="presParOf" srcId="{93719D30-119E-4808-8D72-9B2029C96357}" destId="{37C7D3BE-4DE7-4E08-97B7-BBF9BF0FB1CE}" srcOrd="2" destOrd="0" presId="urn:microsoft.com/office/officeart/2005/8/layout/hierarchy2"/>
    <dgm:cxn modelId="{549FD342-9B3E-4A6E-BEDE-7F130A688AD9}" type="presParOf" srcId="{37C7D3BE-4DE7-4E08-97B7-BBF9BF0FB1CE}" destId="{2D6A4EFB-60B2-41E0-A6B7-6D5C31EE44A8}" srcOrd="0" destOrd="0" presId="urn:microsoft.com/office/officeart/2005/8/layout/hierarchy2"/>
    <dgm:cxn modelId="{1E92DF38-BA44-42F8-A3EC-324052F8913D}" type="presParOf" srcId="{93719D30-119E-4808-8D72-9B2029C96357}" destId="{BE65785C-5D9C-4A05-BC58-F24810D32669}" srcOrd="3" destOrd="0" presId="urn:microsoft.com/office/officeart/2005/8/layout/hierarchy2"/>
    <dgm:cxn modelId="{2EF9353F-5827-4EA3-B5B8-1E538A04E1FD}" type="presParOf" srcId="{BE65785C-5D9C-4A05-BC58-F24810D32669}" destId="{BA227BD9-CDED-4A9B-8DF3-37C5B47F9599}" srcOrd="0" destOrd="0" presId="urn:microsoft.com/office/officeart/2005/8/layout/hierarchy2"/>
    <dgm:cxn modelId="{6EC887E3-211F-429F-840C-0FFE792E140E}" type="presParOf" srcId="{BE65785C-5D9C-4A05-BC58-F24810D32669}" destId="{75888C32-BDFE-4944-AC3A-365956C63BA0}" srcOrd="1" destOrd="0" presId="urn:microsoft.com/office/officeart/2005/8/layout/hierarchy2"/>
    <dgm:cxn modelId="{AE885A9C-41D1-47C7-B68A-A84AF62F9A47}" type="presParOf" srcId="{F01F9D7A-0A62-447D-9200-BD4B71D559B2}" destId="{6C4FC651-D7E2-420C-B7EB-01E2A83E7C43}" srcOrd="12" destOrd="0" presId="urn:microsoft.com/office/officeart/2005/8/layout/hierarchy2"/>
    <dgm:cxn modelId="{B0337C5B-583D-4656-9082-5211F43F9C70}" type="presParOf" srcId="{6C4FC651-D7E2-420C-B7EB-01E2A83E7C43}" destId="{C1475BE1-861B-4463-8947-E8129C7893C6}" srcOrd="0" destOrd="0" presId="urn:microsoft.com/office/officeart/2005/8/layout/hierarchy2"/>
    <dgm:cxn modelId="{986CA4F6-AB9A-4000-A368-6921C00F3143}" type="presParOf" srcId="{F01F9D7A-0A62-447D-9200-BD4B71D559B2}" destId="{1B8CCCEA-968A-4D7D-882E-D23825657467}" srcOrd="13" destOrd="0" presId="urn:microsoft.com/office/officeart/2005/8/layout/hierarchy2"/>
    <dgm:cxn modelId="{F4358519-32B5-4DA4-9F20-8B802CACE841}" type="presParOf" srcId="{1B8CCCEA-968A-4D7D-882E-D23825657467}" destId="{4ECFB9E3-7ECF-4C1C-99B2-4B144A440BEA}" srcOrd="0" destOrd="0" presId="urn:microsoft.com/office/officeart/2005/8/layout/hierarchy2"/>
    <dgm:cxn modelId="{3BEAF6B0-30EA-4AA7-ADA0-3300E9D95A65}" type="presParOf" srcId="{1B8CCCEA-968A-4D7D-882E-D23825657467}" destId="{95DCF5E6-C8A8-449C-9BCC-A052BC382AF2}" srcOrd="1" destOrd="0" presId="urn:microsoft.com/office/officeart/2005/8/layout/hierarchy2"/>
    <dgm:cxn modelId="{CE4BA9F8-9386-4C27-BFBE-ADDAB4C27935}" type="presParOf" srcId="{95DCF5E6-C8A8-449C-9BCC-A052BC382AF2}" destId="{6B136D43-D3E1-4F68-A4E5-BAE3188270C0}" srcOrd="0" destOrd="0" presId="urn:microsoft.com/office/officeart/2005/8/layout/hierarchy2"/>
    <dgm:cxn modelId="{FDC3D306-6C08-4C71-91E9-35056ECB04FE}" type="presParOf" srcId="{6B136D43-D3E1-4F68-A4E5-BAE3188270C0}" destId="{C315B1DA-BD4E-4A65-BC96-35E9E8D993DA}" srcOrd="0" destOrd="0" presId="urn:microsoft.com/office/officeart/2005/8/layout/hierarchy2"/>
    <dgm:cxn modelId="{2F70DD6B-DBB8-4C23-949B-E7B1550B5580}" type="presParOf" srcId="{95DCF5E6-C8A8-449C-9BCC-A052BC382AF2}" destId="{762B2A21-9AFE-4BD8-926C-29DFEFA58593}" srcOrd="1" destOrd="0" presId="urn:microsoft.com/office/officeart/2005/8/layout/hierarchy2"/>
    <dgm:cxn modelId="{662512CA-9891-4078-ACFB-94C032FFDD59}" type="presParOf" srcId="{762B2A21-9AFE-4BD8-926C-29DFEFA58593}" destId="{FCAA71DA-D944-43C8-963E-D50029878F4C}" srcOrd="0" destOrd="0" presId="urn:microsoft.com/office/officeart/2005/8/layout/hierarchy2"/>
    <dgm:cxn modelId="{4F703CF6-6584-4039-A8AE-D2B48526D803}" type="presParOf" srcId="{762B2A21-9AFE-4BD8-926C-29DFEFA58593}" destId="{8B0A7367-C0F3-43C3-A544-8C98530A2B0B}" srcOrd="1" destOrd="0" presId="urn:microsoft.com/office/officeart/2005/8/layout/hierarchy2"/>
    <dgm:cxn modelId="{52806A40-A66C-48FA-90DA-42E450B2D2CC}" type="presParOf" srcId="{F01F9D7A-0A62-447D-9200-BD4B71D559B2}" destId="{A23DD50D-2C02-4B0C-BC9B-7415E4116601}" srcOrd="14" destOrd="0" presId="urn:microsoft.com/office/officeart/2005/8/layout/hierarchy2"/>
    <dgm:cxn modelId="{710E8C35-BCB9-43DD-A81D-2B869B9C43A6}" type="presParOf" srcId="{A23DD50D-2C02-4B0C-BC9B-7415E4116601}" destId="{59AA933C-4942-480D-B702-E3D33BF4C865}" srcOrd="0" destOrd="0" presId="urn:microsoft.com/office/officeart/2005/8/layout/hierarchy2"/>
    <dgm:cxn modelId="{0A965244-8566-4CDC-86BD-3D0D1890E8BC}" type="presParOf" srcId="{F01F9D7A-0A62-447D-9200-BD4B71D559B2}" destId="{61451573-7D9F-4465-BC70-48F52F1DA50E}" srcOrd="15" destOrd="0" presId="urn:microsoft.com/office/officeart/2005/8/layout/hierarchy2"/>
    <dgm:cxn modelId="{C4A19BED-2E43-44E0-B380-17CC9AF195D2}" type="presParOf" srcId="{61451573-7D9F-4465-BC70-48F52F1DA50E}" destId="{C9AC24FA-C6AF-49AE-B0F7-90DEBDB7D7ED}" srcOrd="0" destOrd="0" presId="urn:microsoft.com/office/officeart/2005/8/layout/hierarchy2"/>
    <dgm:cxn modelId="{905F6660-CC2A-4B0B-AA88-4F9EE7F9CE6D}" type="presParOf" srcId="{61451573-7D9F-4465-BC70-48F52F1DA50E}" destId="{33EF5646-FDAE-445B-BAF4-72631A0848A8}" srcOrd="1" destOrd="0" presId="urn:microsoft.com/office/officeart/2005/8/layout/hierarchy2"/>
    <dgm:cxn modelId="{7DB535A4-28FD-4C4D-8A32-A9B2D0BC4AE7}" type="presParOf" srcId="{33EF5646-FDAE-445B-BAF4-72631A0848A8}" destId="{B67940F4-CB25-4224-A633-C2BC2BAAFAF3}" srcOrd="0" destOrd="0" presId="urn:microsoft.com/office/officeart/2005/8/layout/hierarchy2"/>
    <dgm:cxn modelId="{36EDD68A-7EEF-4CCA-A5E2-8279C429C206}" type="presParOf" srcId="{B67940F4-CB25-4224-A633-C2BC2BAAFAF3}" destId="{9CC38A7B-B9AB-498D-B8FB-BF812AF25FB3}" srcOrd="0" destOrd="0" presId="urn:microsoft.com/office/officeart/2005/8/layout/hierarchy2"/>
    <dgm:cxn modelId="{372F1D15-49CE-4213-A2AF-F7C06BBE637C}" type="presParOf" srcId="{33EF5646-FDAE-445B-BAF4-72631A0848A8}" destId="{DBB87D5B-CB60-4E77-8939-873EF0A17BD1}" srcOrd="1" destOrd="0" presId="urn:microsoft.com/office/officeart/2005/8/layout/hierarchy2"/>
    <dgm:cxn modelId="{2C6BFBD0-0F68-4701-9912-FC7CC1DF0706}" type="presParOf" srcId="{DBB87D5B-CB60-4E77-8939-873EF0A17BD1}" destId="{7D385406-E519-42A6-BF2D-E3314BDB14F4}" srcOrd="0" destOrd="0" presId="urn:microsoft.com/office/officeart/2005/8/layout/hierarchy2"/>
    <dgm:cxn modelId="{CA3F5D96-817C-4840-80EB-635210A08003}" type="presParOf" srcId="{DBB87D5B-CB60-4E77-8939-873EF0A17BD1}" destId="{BC86DF85-508B-40B8-9AC9-CBA47C562FB0}"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1B74A8-0426-D347-8FC0-5716DC01EB37}">
      <dsp:nvSpPr>
        <dsp:cNvPr id="0" name=""/>
        <dsp:cNvSpPr/>
      </dsp:nvSpPr>
      <dsp:spPr>
        <a:xfrm rot="5400000">
          <a:off x="7548367" y="-3350196"/>
          <a:ext cx="514845" cy="7346625"/>
        </a:xfrm>
        <a:prstGeom prst="round2Same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en-GB" sz="1200" kern="1200" noProof="0"/>
            <a:t>Analysis of the anticipating skills reports</a:t>
          </a:r>
        </a:p>
        <a:p>
          <a:pPr marL="114300" lvl="1" indent="-114300" algn="l" defTabSz="533400">
            <a:lnSpc>
              <a:spcPct val="90000"/>
            </a:lnSpc>
            <a:spcBef>
              <a:spcPct val="0"/>
            </a:spcBef>
            <a:spcAft>
              <a:spcPct val="15000"/>
            </a:spcAft>
            <a:buChar char="••"/>
          </a:pPr>
          <a:r>
            <a:rPr lang="en-GB" sz="1200" kern="1200" noProof="0"/>
            <a:t>Analysis of the questionnaire evidences about skills need assessment</a:t>
          </a:r>
        </a:p>
        <a:p>
          <a:pPr marL="114300" lvl="1" indent="-114300" algn="l" defTabSz="533400">
            <a:lnSpc>
              <a:spcPct val="90000"/>
            </a:lnSpc>
            <a:spcBef>
              <a:spcPct val="0"/>
            </a:spcBef>
            <a:spcAft>
              <a:spcPct val="15000"/>
            </a:spcAft>
            <a:buChar char="••"/>
          </a:pPr>
          <a:r>
            <a:rPr lang="en-GB" sz="1200" kern="1200" noProof="0"/>
            <a:t>Analysis of HEIs current curricula</a:t>
          </a:r>
        </a:p>
      </dsp:txBody>
      <dsp:txXfrm rot="-5400000">
        <a:off x="4132478" y="90826"/>
        <a:ext cx="7321492" cy="464579"/>
      </dsp:txXfrm>
    </dsp:sp>
    <dsp:sp modelId="{35EDAB21-0CF0-754E-AF5A-D931C142529C}">
      <dsp:nvSpPr>
        <dsp:cNvPr id="0" name=""/>
        <dsp:cNvSpPr/>
      </dsp:nvSpPr>
      <dsp:spPr>
        <a:xfrm>
          <a:off x="0" y="1338"/>
          <a:ext cx="4132477" cy="643557"/>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it-IT" sz="1600" kern="1200"/>
            <a:t>Respond to the staff future skills needs</a:t>
          </a:r>
        </a:p>
      </dsp:txBody>
      <dsp:txXfrm>
        <a:off x="31416" y="32754"/>
        <a:ext cx="4069645" cy="580725"/>
      </dsp:txXfrm>
    </dsp:sp>
    <dsp:sp modelId="{A0D29659-0CD0-7A40-BA01-688DF44400FB}">
      <dsp:nvSpPr>
        <dsp:cNvPr id="0" name=""/>
        <dsp:cNvSpPr/>
      </dsp:nvSpPr>
      <dsp:spPr>
        <a:xfrm rot="5400000">
          <a:off x="7548367" y="-2674461"/>
          <a:ext cx="514845" cy="7346625"/>
        </a:xfrm>
        <a:prstGeom prst="round2Same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en-GB" sz="1200" kern="1200" noProof="0"/>
            <a:t>Able to meet the needs of different TCI specialized enterprises</a:t>
          </a:r>
        </a:p>
        <a:p>
          <a:pPr marL="114300" lvl="1" indent="-114300" algn="l" defTabSz="533400">
            <a:lnSpc>
              <a:spcPct val="90000"/>
            </a:lnSpc>
            <a:spcBef>
              <a:spcPct val="0"/>
            </a:spcBef>
            <a:spcAft>
              <a:spcPct val="15000"/>
            </a:spcAft>
            <a:buChar char="••"/>
          </a:pPr>
          <a:r>
            <a:rPr lang="en-GB" sz="1200" kern="1200" noProof="0"/>
            <a:t>Based on a modularity approach</a:t>
          </a:r>
        </a:p>
        <a:p>
          <a:pPr marL="114300" lvl="1" indent="-114300" algn="l" defTabSz="533400">
            <a:lnSpc>
              <a:spcPct val="90000"/>
            </a:lnSpc>
            <a:spcBef>
              <a:spcPct val="0"/>
            </a:spcBef>
            <a:spcAft>
              <a:spcPct val="15000"/>
            </a:spcAft>
            <a:buChar char="••"/>
          </a:pPr>
          <a:r>
            <a:rPr lang="en-GB" sz="1200" kern="1200" noProof="0"/>
            <a:t>Remotely accessible </a:t>
          </a:r>
        </a:p>
      </dsp:txBody>
      <dsp:txXfrm rot="-5400000">
        <a:off x="4132478" y="766561"/>
        <a:ext cx="7321492" cy="464579"/>
      </dsp:txXfrm>
    </dsp:sp>
    <dsp:sp modelId="{332F65E0-A98F-FB42-B7FA-649FC871633E}">
      <dsp:nvSpPr>
        <dsp:cNvPr id="0" name=""/>
        <dsp:cNvSpPr/>
      </dsp:nvSpPr>
      <dsp:spPr>
        <a:xfrm>
          <a:off x="0" y="677073"/>
          <a:ext cx="4132477" cy="643557"/>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n-US" sz="1600" kern="1200" noProof="0"/>
            <a:t>Be Flexible</a:t>
          </a:r>
          <a:r>
            <a:rPr lang="it-IT" sz="1600" kern="1200"/>
            <a:t> </a:t>
          </a:r>
        </a:p>
      </dsp:txBody>
      <dsp:txXfrm>
        <a:off x="31416" y="708489"/>
        <a:ext cx="4069645" cy="580725"/>
      </dsp:txXfrm>
    </dsp:sp>
    <dsp:sp modelId="{76F69825-D007-2D4C-A018-65F5BCD0ABBF}">
      <dsp:nvSpPr>
        <dsp:cNvPr id="0" name=""/>
        <dsp:cNvSpPr/>
      </dsp:nvSpPr>
      <dsp:spPr>
        <a:xfrm rot="5400000">
          <a:off x="7548367" y="-1998725"/>
          <a:ext cx="514845" cy="7346625"/>
        </a:xfrm>
        <a:prstGeom prst="round2Same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en-GB" sz="1200" kern="1200" noProof="0"/>
            <a:t>Offering an engineering approach to design, production, organisation and quality control directly related to the use of ICT </a:t>
          </a:r>
        </a:p>
        <a:p>
          <a:pPr marL="114300" lvl="1" indent="-114300" algn="l" defTabSz="533400">
            <a:lnSpc>
              <a:spcPct val="90000"/>
            </a:lnSpc>
            <a:spcBef>
              <a:spcPct val="0"/>
            </a:spcBef>
            <a:spcAft>
              <a:spcPct val="15000"/>
            </a:spcAft>
            <a:buChar char="••"/>
          </a:pPr>
          <a:r>
            <a:rPr lang="en-GB" sz="1200" kern="1200" noProof="0"/>
            <a:t>Based on interactive tools (videos, demonstrations, case studies)</a:t>
          </a:r>
        </a:p>
      </dsp:txBody>
      <dsp:txXfrm rot="-5400000">
        <a:off x="4132478" y="1442297"/>
        <a:ext cx="7321492" cy="464579"/>
      </dsp:txXfrm>
    </dsp:sp>
    <dsp:sp modelId="{43C6F963-A9E4-8A40-9E69-906EDE3CFA24}">
      <dsp:nvSpPr>
        <dsp:cNvPr id="0" name=""/>
        <dsp:cNvSpPr/>
      </dsp:nvSpPr>
      <dsp:spPr>
        <a:xfrm>
          <a:off x="0" y="1352808"/>
          <a:ext cx="4132477" cy="643557"/>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n-GB" sz="1600" kern="1200" noProof="0"/>
            <a:t>Be practically oriented</a:t>
          </a:r>
        </a:p>
      </dsp:txBody>
      <dsp:txXfrm>
        <a:off x="31416" y="1384224"/>
        <a:ext cx="4069645" cy="580725"/>
      </dsp:txXfrm>
    </dsp:sp>
    <dsp:sp modelId="{5C995275-5E8C-5145-BA1D-C27459FFE65E}">
      <dsp:nvSpPr>
        <dsp:cNvPr id="0" name=""/>
        <dsp:cNvSpPr/>
      </dsp:nvSpPr>
      <dsp:spPr>
        <a:xfrm rot="5400000">
          <a:off x="7548367" y="-1322990"/>
          <a:ext cx="514845" cy="7346625"/>
        </a:xfrm>
        <a:prstGeom prst="round2Same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en-US" sz="1200" kern="1200" noProof="0"/>
            <a:t>Comply with the EQF Format</a:t>
          </a:r>
        </a:p>
        <a:p>
          <a:pPr marL="114300" lvl="1" indent="-114300" algn="l" defTabSz="533400">
            <a:lnSpc>
              <a:spcPct val="90000"/>
            </a:lnSpc>
            <a:spcBef>
              <a:spcPct val="0"/>
            </a:spcBef>
            <a:spcAft>
              <a:spcPct val="15000"/>
            </a:spcAft>
            <a:buChar char="••"/>
          </a:pPr>
          <a:r>
            <a:rPr lang="en-US" sz="1200" kern="1200" noProof="0"/>
            <a:t>Contain all the elements to be accepted as an elective facultative course (respect of content and form standards) </a:t>
          </a:r>
        </a:p>
      </dsp:txBody>
      <dsp:txXfrm rot="-5400000">
        <a:off x="4132478" y="2118032"/>
        <a:ext cx="7321492" cy="464579"/>
      </dsp:txXfrm>
    </dsp:sp>
    <dsp:sp modelId="{9FFF13EE-8A67-9440-830E-80FD49D837D0}">
      <dsp:nvSpPr>
        <dsp:cNvPr id="0" name=""/>
        <dsp:cNvSpPr/>
      </dsp:nvSpPr>
      <dsp:spPr>
        <a:xfrm>
          <a:off x="0" y="2028543"/>
          <a:ext cx="4132477" cy="643557"/>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n-GB" sz="1600" kern="1200" noProof="0"/>
            <a:t>Observe National and University standards</a:t>
          </a:r>
        </a:p>
      </dsp:txBody>
      <dsp:txXfrm>
        <a:off x="31416" y="2059959"/>
        <a:ext cx="4069645" cy="5807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D3F490-8209-644E-ABB2-D1E3F394B625}">
      <dsp:nvSpPr>
        <dsp:cNvPr id="0" name=""/>
        <dsp:cNvSpPr/>
      </dsp:nvSpPr>
      <dsp:spPr>
        <a:xfrm>
          <a:off x="5230" y="1070225"/>
          <a:ext cx="2378024" cy="1402438"/>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63576" tIns="163576" rIns="163576" bIns="87630" numCol="1" spcCol="1270" anchor="t" anchorCtr="0">
          <a:noAutofit/>
        </a:bodyPr>
        <a:lstStyle/>
        <a:p>
          <a:pPr lvl="0" algn="l" defTabSz="1022350">
            <a:lnSpc>
              <a:spcPct val="90000"/>
            </a:lnSpc>
            <a:spcBef>
              <a:spcPct val="0"/>
            </a:spcBef>
            <a:spcAft>
              <a:spcPct val="35000"/>
            </a:spcAft>
          </a:pPr>
          <a:r>
            <a:rPr lang="it-IT" sz="2300" kern="1200"/>
            <a:t>Knowledge</a:t>
          </a:r>
        </a:p>
      </dsp:txBody>
      <dsp:txXfrm>
        <a:off x="5230" y="1070225"/>
        <a:ext cx="2378024" cy="934959"/>
      </dsp:txXfrm>
    </dsp:sp>
    <dsp:sp modelId="{359AB1D0-1D3B-2343-9671-554F69087B6D}">
      <dsp:nvSpPr>
        <dsp:cNvPr id="0" name=""/>
        <dsp:cNvSpPr/>
      </dsp:nvSpPr>
      <dsp:spPr>
        <a:xfrm>
          <a:off x="492295" y="2117238"/>
          <a:ext cx="2378024" cy="1673991"/>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171450" lvl="1" indent="-171450" algn="l" defTabSz="800100">
            <a:lnSpc>
              <a:spcPct val="90000"/>
            </a:lnSpc>
            <a:spcBef>
              <a:spcPct val="0"/>
            </a:spcBef>
            <a:spcAft>
              <a:spcPct val="15000"/>
            </a:spcAft>
            <a:buChar char="••"/>
          </a:pPr>
          <a:r>
            <a:rPr lang="en-GB" sz="1800" kern="1200"/>
            <a:t>The body of facts, principles, theories and practices that is related to a field of work or study</a:t>
          </a:r>
          <a:endParaRPr lang="it-IT" sz="1800" kern="1200"/>
        </a:p>
      </dsp:txBody>
      <dsp:txXfrm>
        <a:off x="541325" y="2166268"/>
        <a:ext cx="2279964" cy="1575931"/>
      </dsp:txXfrm>
    </dsp:sp>
    <dsp:sp modelId="{475A3B3A-0A29-4A43-9F78-9BD84B87489A}">
      <dsp:nvSpPr>
        <dsp:cNvPr id="0" name=""/>
        <dsp:cNvSpPr/>
      </dsp:nvSpPr>
      <dsp:spPr>
        <a:xfrm>
          <a:off x="2743754" y="1241674"/>
          <a:ext cx="764259" cy="592059"/>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it-IT" sz="1800" kern="1200"/>
        </a:p>
      </dsp:txBody>
      <dsp:txXfrm>
        <a:off x="2743754" y="1360086"/>
        <a:ext cx="586641" cy="355235"/>
      </dsp:txXfrm>
    </dsp:sp>
    <dsp:sp modelId="{C8A5FC1E-97A3-EE4D-A3E4-AC1788DD9946}">
      <dsp:nvSpPr>
        <dsp:cNvPr id="0" name=""/>
        <dsp:cNvSpPr/>
      </dsp:nvSpPr>
      <dsp:spPr>
        <a:xfrm>
          <a:off x="3825254" y="1070225"/>
          <a:ext cx="2378024" cy="1402438"/>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63576" tIns="163576" rIns="163576" bIns="87630" numCol="1" spcCol="1270" anchor="t" anchorCtr="0">
          <a:noAutofit/>
        </a:bodyPr>
        <a:lstStyle/>
        <a:p>
          <a:pPr lvl="0" algn="l" defTabSz="1022350">
            <a:lnSpc>
              <a:spcPct val="90000"/>
            </a:lnSpc>
            <a:spcBef>
              <a:spcPct val="0"/>
            </a:spcBef>
            <a:spcAft>
              <a:spcPct val="35000"/>
            </a:spcAft>
          </a:pPr>
          <a:r>
            <a:rPr lang="it-IT" sz="2300" kern="1200"/>
            <a:t>Skills </a:t>
          </a:r>
        </a:p>
      </dsp:txBody>
      <dsp:txXfrm>
        <a:off x="3825254" y="1070225"/>
        <a:ext cx="2378024" cy="934959"/>
      </dsp:txXfrm>
    </dsp:sp>
    <dsp:sp modelId="{4B633114-2C52-3646-8CC2-266E5D8C2B3C}">
      <dsp:nvSpPr>
        <dsp:cNvPr id="0" name=""/>
        <dsp:cNvSpPr/>
      </dsp:nvSpPr>
      <dsp:spPr>
        <a:xfrm>
          <a:off x="4312319" y="2117238"/>
          <a:ext cx="2378024" cy="1673991"/>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171450" lvl="1" indent="-171450" algn="l" defTabSz="800100">
            <a:lnSpc>
              <a:spcPct val="90000"/>
            </a:lnSpc>
            <a:spcBef>
              <a:spcPct val="0"/>
            </a:spcBef>
            <a:spcAft>
              <a:spcPct val="15000"/>
            </a:spcAft>
            <a:buChar char="••"/>
          </a:pPr>
          <a:r>
            <a:rPr lang="en-GB" sz="1800" kern="1200"/>
            <a:t>The ability to apply knowledge and use know-how to complete tasks and solve problems </a:t>
          </a:r>
          <a:endParaRPr lang="it-IT" sz="1800" kern="1200"/>
        </a:p>
      </dsp:txBody>
      <dsp:txXfrm>
        <a:off x="4361349" y="2166268"/>
        <a:ext cx="2279964" cy="1575931"/>
      </dsp:txXfrm>
    </dsp:sp>
    <dsp:sp modelId="{C20A2840-6FAA-C64D-831A-D9135C6A75D2}">
      <dsp:nvSpPr>
        <dsp:cNvPr id="0" name=""/>
        <dsp:cNvSpPr/>
      </dsp:nvSpPr>
      <dsp:spPr>
        <a:xfrm rot="21599624">
          <a:off x="6563779" y="1241463"/>
          <a:ext cx="764259" cy="592059"/>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it-IT" sz="1800" kern="1200"/>
        </a:p>
      </dsp:txBody>
      <dsp:txXfrm>
        <a:off x="6563779" y="1359885"/>
        <a:ext cx="586641" cy="355235"/>
      </dsp:txXfrm>
    </dsp:sp>
    <dsp:sp modelId="{F24154C5-4373-464A-9125-37E2ECCCFA6C}">
      <dsp:nvSpPr>
        <dsp:cNvPr id="0" name=""/>
        <dsp:cNvSpPr/>
      </dsp:nvSpPr>
      <dsp:spPr>
        <a:xfrm>
          <a:off x="7645278" y="1069807"/>
          <a:ext cx="2378024" cy="1402438"/>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63576" tIns="163576" rIns="163576" bIns="87630" numCol="1" spcCol="1270" anchor="t" anchorCtr="0">
          <a:noAutofit/>
        </a:bodyPr>
        <a:lstStyle/>
        <a:p>
          <a:pPr lvl="0" algn="l" defTabSz="1022350">
            <a:lnSpc>
              <a:spcPct val="90000"/>
            </a:lnSpc>
            <a:spcBef>
              <a:spcPct val="0"/>
            </a:spcBef>
            <a:spcAft>
              <a:spcPct val="35000"/>
            </a:spcAft>
          </a:pPr>
          <a:r>
            <a:rPr lang="en-GB" sz="2300" kern="1200" noProof="0"/>
            <a:t>Autonomy / responsibility*</a:t>
          </a:r>
        </a:p>
      </dsp:txBody>
      <dsp:txXfrm>
        <a:off x="7645278" y="1069807"/>
        <a:ext cx="2378024" cy="934959"/>
      </dsp:txXfrm>
    </dsp:sp>
    <dsp:sp modelId="{FC2D2C02-8BA2-7D48-B219-B76F59341E0D}">
      <dsp:nvSpPr>
        <dsp:cNvPr id="0" name=""/>
        <dsp:cNvSpPr/>
      </dsp:nvSpPr>
      <dsp:spPr>
        <a:xfrm>
          <a:off x="8132344" y="2115985"/>
          <a:ext cx="2378024" cy="1675661"/>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171450" lvl="1" indent="-171450" algn="l" defTabSz="800100">
            <a:lnSpc>
              <a:spcPct val="90000"/>
            </a:lnSpc>
            <a:spcBef>
              <a:spcPct val="0"/>
            </a:spcBef>
            <a:spcAft>
              <a:spcPct val="15000"/>
            </a:spcAft>
            <a:buChar char="••"/>
          </a:pPr>
          <a:r>
            <a:rPr lang="en-GB" sz="1800" kern="1200"/>
            <a:t>The ability of the learner to apply knowledge and skills autonomously and with responsibility</a:t>
          </a:r>
          <a:endParaRPr lang="it-IT" sz="1800" kern="1200"/>
        </a:p>
      </dsp:txBody>
      <dsp:txXfrm>
        <a:off x="8181422" y="2165063"/>
        <a:ext cx="2279868" cy="157750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710AEB-CA6A-4088-A5EA-0AA88EDF5B01}">
      <dsp:nvSpPr>
        <dsp:cNvPr id="0" name=""/>
        <dsp:cNvSpPr/>
      </dsp:nvSpPr>
      <dsp:spPr>
        <a:xfrm>
          <a:off x="860499" y="1341147"/>
          <a:ext cx="695545" cy="3389774"/>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vert270" wrap="square" lIns="7620" tIns="7620" rIns="7620" bIns="7620" numCol="1" spcCol="1270" anchor="ctr" anchorCtr="0">
          <a:noAutofit/>
        </a:bodyPr>
        <a:lstStyle/>
        <a:p>
          <a:pPr lvl="0" algn="ctr" defTabSz="533400">
            <a:lnSpc>
              <a:spcPct val="100000"/>
            </a:lnSpc>
            <a:spcBef>
              <a:spcPct val="0"/>
            </a:spcBef>
            <a:spcAft>
              <a:spcPts val="0"/>
            </a:spcAft>
          </a:pPr>
          <a:r>
            <a:rPr lang="en-US" sz="1200" b="1" kern="1200" noProof="0" dirty="0">
              <a:latin typeface="Corbel"/>
            </a:rPr>
            <a:t>CURRICULUM</a:t>
          </a:r>
        </a:p>
        <a:p>
          <a:pPr lvl="0" algn="ctr" defTabSz="533400" rtl="0">
            <a:lnSpc>
              <a:spcPct val="100000"/>
            </a:lnSpc>
            <a:spcBef>
              <a:spcPct val="0"/>
            </a:spcBef>
            <a:spcAft>
              <a:spcPts val="0"/>
            </a:spcAft>
          </a:pPr>
          <a:r>
            <a:rPr lang="en-US" sz="1200" kern="1200" noProof="0" dirty="0">
              <a:latin typeface="Corbel"/>
            </a:rPr>
            <a:t>Application of ICT in Design of Textile and Clothing </a:t>
          </a:r>
        </a:p>
      </dsp:txBody>
      <dsp:txXfrm>
        <a:off x="880871" y="1361519"/>
        <a:ext cx="654801" cy="3349030"/>
      </dsp:txXfrm>
    </dsp:sp>
    <dsp:sp modelId="{1E5C2EA0-331F-48F8-8AB4-2F9FCDEAB364}">
      <dsp:nvSpPr>
        <dsp:cNvPr id="0" name=""/>
        <dsp:cNvSpPr/>
      </dsp:nvSpPr>
      <dsp:spPr>
        <a:xfrm rot="16939841">
          <a:off x="431978" y="1630905"/>
          <a:ext cx="2858598" cy="17604"/>
        </a:xfrm>
        <a:custGeom>
          <a:avLst/>
          <a:gdLst/>
          <a:ahLst/>
          <a:cxnLst/>
          <a:rect l="0" t="0" r="0" b="0"/>
          <a:pathLst>
            <a:path>
              <a:moveTo>
                <a:pt x="0" y="8802"/>
              </a:moveTo>
              <a:lnTo>
                <a:pt x="2858598" y="880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100000"/>
            </a:lnSpc>
            <a:spcBef>
              <a:spcPct val="0"/>
            </a:spcBef>
            <a:spcAft>
              <a:spcPts val="0"/>
            </a:spcAft>
          </a:pPr>
          <a:endParaRPr lang="en-US" sz="1200" kern="1200" noProof="0">
            <a:latin typeface="Corbel" pitchFamily="34" charset="0"/>
          </a:endParaRPr>
        </a:p>
      </dsp:txBody>
      <dsp:txXfrm>
        <a:off x="1789812" y="1568242"/>
        <a:ext cx="142929" cy="142929"/>
      </dsp:txXfrm>
    </dsp:sp>
    <dsp:sp modelId="{388A69D1-44F9-42D1-B888-C09E82F8A514}">
      <dsp:nvSpPr>
        <dsp:cNvPr id="0" name=""/>
        <dsp:cNvSpPr/>
      </dsp:nvSpPr>
      <dsp:spPr>
        <a:xfrm>
          <a:off x="2166509" y="30238"/>
          <a:ext cx="2093459" cy="426283"/>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000" b="1" kern="1200" noProof="0" dirty="0">
              <a:latin typeface="Corbel"/>
            </a:rPr>
            <a:t>MODULE</a:t>
          </a:r>
        </a:p>
        <a:p>
          <a:pPr marL="0" marR="0" lvl="0" indent="0" algn="ctr" defTabSz="914400" rtl="0" eaLnBrk="1" fontAlgn="auto" latinLnBrk="0" hangingPunct="1">
            <a:lnSpc>
              <a:spcPct val="100000"/>
            </a:lnSpc>
            <a:spcBef>
              <a:spcPct val="0"/>
            </a:spcBef>
            <a:spcAft>
              <a:spcPts val="0"/>
            </a:spcAft>
            <a:buClrTx/>
            <a:buSzTx/>
            <a:buFontTx/>
            <a:buNone/>
            <a:tabLst/>
            <a:defRPr/>
          </a:pPr>
          <a:r>
            <a:rPr lang="en-US" sz="1000" b="0" kern="1200" noProof="0" dirty="0">
              <a:latin typeface="Corbel"/>
            </a:rPr>
            <a:t>Design and Production of Woven </a:t>
          </a:r>
          <a:r>
            <a:rPr lang="en-US" sz="1000" kern="1200" dirty="0">
              <a:latin typeface="Corbel"/>
            </a:rPr>
            <a:t>Fabrics</a:t>
          </a:r>
          <a:endParaRPr lang="en-US" sz="1000" kern="1200" dirty="0"/>
        </a:p>
      </dsp:txBody>
      <dsp:txXfrm>
        <a:off x="2178994" y="42723"/>
        <a:ext cx="2068489" cy="401313"/>
      </dsp:txXfrm>
    </dsp:sp>
    <dsp:sp modelId="{4A8212B6-A6EA-4590-A0FD-122001B077AB}">
      <dsp:nvSpPr>
        <dsp:cNvPr id="0" name=""/>
        <dsp:cNvSpPr/>
      </dsp:nvSpPr>
      <dsp:spPr>
        <a:xfrm rot="21244560">
          <a:off x="4258533" y="206857"/>
          <a:ext cx="537183" cy="17604"/>
        </a:xfrm>
        <a:custGeom>
          <a:avLst/>
          <a:gdLst/>
          <a:ahLst/>
          <a:cxnLst/>
          <a:rect l="0" t="0" r="0" b="0"/>
          <a:pathLst>
            <a:path>
              <a:moveTo>
                <a:pt x="0" y="8802"/>
              </a:moveTo>
              <a:lnTo>
                <a:pt x="537183" y="880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90000"/>
            </a:lnSpc>
            <a:spcBef>
              <a:spcPct val="0"/>
            </a:spcBef>
            <a:spcAft>
              <a:spcPct val="35000"/>
            </a:spcAft>
          </a:pPr>
          <a:endParaRPr lang="en-US" sz="1200" kern="1200" noProof="0"/>
        </a:p>
      </dsp:txBody>
      <dsp:txXfrm>
        <a:off x="4258533" y="-52932"/>
        <a:ext cx="537183" cy="537183"/>
      </dsp:txXfrm>
    </dsp:sp>
    <dsp:sp modelId="{45641198-0198-442A-8AFF-F1AD090E18F0}">
      <dsp:nvSpPr>
        <dsp:cNvPr id="0" name=""/>
        <dsp:cNvSpPr/>
      </dsp:nvSpPr>
      <dsp:spPr>
        <a:xfrm>
          <a:off x="4794283" y="48370"/>
          <a:ext cx="3850787" cy="279135"/>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a:solidFill>
                <a:schemeClr val="tx1"/>
              </a:solidFill>
              <a:latin typeface="Corbel"/>
            </a:rPr>
            <a:t>COURSE</a:t>
          </a:r>
        </a:p>
        <a:p>
          <a:pPr lvl="0" algn="ctr" defTabSz="400050" rtl="0">
            <a:lnSpc>
              <a:spcPct val="100000"/>
            </a:lnSpc>
            <a:spcBef>
              <a:spcPct val="0"/>
            </a:spcBef>
            <a:spcAft>
              <a:spcPts val="0"/>
            </a:spcAft>
          </a:pPr>
          <a:r>
            <a:rPr lang="en-US" sz="900" b="0" kern="1200" noProof="0" dirty="0">
              <a:latin typeface="Corbel"/>
            </a:rPr>
            <a:t>Design of Woven fabrics for the </a:t>
          </a:r>
          <a:r>
            <a:rPr lang="en-US" sz="900" b="0" kern="1200" noProof="0" dirty="0">
              <a:solidFill>
                <a:schemeClr val="tx1"/>
              </a:solidFill>
              <a:latin typeface="Corbel"/>
            </a:rPr>
            <a:t>Fashion </a:t>
          </a:r>
          <a:r>
            <a:rPr lang="en-US" sz="900" kern="1200" noProof="0" dirty="0">
              <a:solidFill>
                <a:schemeClr val="tx1"/>
              </a:solidFill>
              <a:latin typeface="Corbel"/>
              <a:cs typeface="Calibri Light"/>
            </a:rPr>
            <a:t>Industry</a:t>
          </a:r>
          <a:endParaRPr lang="en-US" sz="900" kern="1200" dirty="0"/>
        </a:p>
      </dsp:txBody>
      <dsp:txXfrm>
        <a:off x="4802459" y="56546"/>
        <a:ext cx="3834435" cy="262783"/>
      </dsp:txXfrm>
    </dsp:sp>
    <dsp:sp modelId="{7A108248-94BA-43C9-B17F-05DDF122F235}">
      <dsp:nvSpPr>
        <dsp:cNvPr id="0" name=""/>
        <dsp:cNvSpPr/>
      </dsp:nvSpPr>
      <dsp:spPr>
        <a:xfrm rot="17206830">
          <a:off x="804036" y="2015011"/>
          <a:ext cx="2114481" cy="17604"/>
        </a:xfrm>
        <a:custGeom>
          <a:avLst/>
          <a:gdLst/>
          <a:ahLst/>
          <a:cxnLst/>
          <a:rect l="0" t="0" r="0" b="0"/>
          <a:pathLst>
            <a:path>
              <a:moveTo>
                <a:pt x="0" y="8802"/>
              </a:moveTo>
              <a:lnTo>
                <a:pt x="2114481" y="880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100000"/>
            </a:lnSpc>
            <a:spcBef>
              <a:spcPct val="0"/>
            </a:spcBef>
            <a:spcAft>
              <a:spcPts val="0"/>
            </a:spcAft>
          </a:pPr>
          <a:endParaRPr lang="en-US" sz="1200" kern="1200" noProof="0">
            <a:latin typeface="Corbel" pitchFamily="34" charset="0"/>
          </a:endParaRPr>
        </a:p>
      </dsp:txBody>
      <dsp:txXfrm>
        <a:off x="1808415" y="1970951"/>
        <a:ext cx="105724" cy="105724"/>
      </dsp:txXfrm>
    </dsp:sp>
    <dsp:sp modelId="{10ACC1BC-FAA0-4C63-BBDB-7440D9FB512A}">
      <dsp:nvSpPr>
        <dsp:cNvPr id="0" name=""/>
        <dsp:cNvSpPr/>
      </dsp:nvSpPr>
      <dsp:spPr>
        <a:xfrm>
          <a:off x="2166509" y="798450"/>
          <a:ext cx="2093459" cy="426283"/>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100000"/>
            </a:lnSpc>
            <a:spcBef>
              <a:spcPct val="0"/>
            </a:spcBef>
            <a:spcAft>
              <a:spcPts val="0"/>
            </a:spcAft>
          </a:pPr>
          <a:r>
            <a:rPr lang="en-US" sz="1000" b="1" kern="1200" noProof="0" dirty="0">
              <a:latin typeface="Corbel"/>
            </a:rPr>
            <a:t>MODULE</a:t>
          </a:r>
        </a:p>
        <a:p>
          <a:pPr lvl="0" algn="ctr" defTabSz="444500">
            <a:lnSpc>
              <a:spcPct val="100000"/>
            </a:lnSpc>
            <a:spcBef>
              <a:spcPct val="0"/>
            </a:spcBef>
            <a:spcAft>
              <a:spcPts val="0"/>
            </a:spcAft>
          </a:pPr>
          <a:r>
            <a:rPr lang="en-US" sz="1000" kern="1200" noProof="0" dirty="0">
              <a:latin typeface="Corbel"/>
            </a:rPr>
            <a:t>Design and Production of Knitwear</a:t>
          </a:r>
        </a:p>
      </dsp:txBody>
      <dsp:txXfrm>
        <a:off x="2178994" y="810935"/>
        <a:ext cx="2068489" cy="401313"/>
      </dsp:txXfrm>
    </dsp:sp>
    <dsp:sp modelId="{A70D8CD0-89D6-4409-83C9-9F8EB593C2F7}">
      <dsp:nvSpPr>
        <dsp:cNvPr id="0" name=""/>
        <dsp:cNvSpPr/>
      </dsp:nvSpPr>
      <dsp:spPr>
        <a:xfrm rot="19226416">
          <a:off x="4180600" y="782093"/>
          <a:ext cx="693050" cy="17604"/>
        </a:xfrm>
        <a:custGeom>
          <a:avLst/>
          <a:gdLst/>
          <a:ahLst/>
          <a:cxnLst/>
          <a:rect l="0" t="0" r="0" b="0"/>
          <a:pathLst>
            <a:path>
              <a:moveTo>
                <a:pt x="0" y="8802"/>
              </a:moveTo>
              <a:lnTo>
                <a:pt x="693050" y="880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90000"/>
            </a:lnSpc>
            <a:spcBef>
              <a:spcPct val="0"/>
            </a:spcBef>
            <a:spcAft>
              <a:spcPct val="35000"/>
            </a:spcAft>
          </a:pPr>
          <a:endParaRPr lang="en-US" sz="1200" kern="1200" noProof="0"/>
        </a:p>
      </dsp:txBody>
      <dsp:txXfrm>
        <a:off x="4180600" y="444371"/>
        <a:ext cx="693050" cy="693050"/>
      </dsp:txXfrm>
    </dsp:sp>
    <dsp:sp modelId="{902DC39E-0C3D-4AD1-915F-3773C65444F9}">
      <dsp:nvSpPr>
        <dsp:cNvPr id="0" name=""/>
        <dsp:cNvSpPr/>
      </dsp:nvSpPr>
      <dsp:spPr>
        <a:xfrm rot="10800000" flipV="1">
          <a:off x="4794283" y="431742"/>
          <a:ext cx="3850787" cy="276917"/>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a:latin typeface="Corbel"/>
            </a:rPr>
            <a:t>COURSE</a:t>
          </a:r>
        </a:p>
        <a:p>
          <a:pPr lvl="0" algn="ctr" defTabSz="400050">
            <a:lnSpc>
              <a:spcPct val="100000"/>
            </a:lnSpc>
            <a:spcBef>
              <a:spcPct val="0"/>
            </a:spcBef>
            <a:spcAft>
              <a:spcPts val="0"/>
            </a:spcAft>
          </a:pPr>
          <a:r>
            <a:rPr lang="en-US" sz="900" b="0" kern="1200" noProof="0" dirty="0"/>
            <a:t>Design and Technologies for Weft and Warp Knitwear Production</a:t>
          </a:r>
        </a:p>
      </dsp:txBody>
      <dsp:txXfrm rot="-10800000">
        <a:off x="4802394" y="439853"/>
        <a:ext cx="3834565" cy="260695"/>
      </dsp:txXfrm>
    </dsp:sp>
    <dsp:sp modelId="{FA464CEE-9FC0-4B63-9B4F-01FA315E2C9D}">
      <dsp:nvSpPr>
        <dsp:cNvPr id="0" name=""/>
        <dsp:cNvSpPr/>
      </dsp:nvSpPr>
      <dsp:spPr>
        <a:xfrm rot="21213013">
          <a:off x="4258266" y="972588"/>
          <a:ext cx="537718" cy="17604"/>
        </a:xfrm>
        <a:custGeom>
          <a:avLst/>
          <a:gdLst/>
          <a:ahLst/>
          <a:cxnLst/>
          <a:rect l="0" t="0" r="0" b="0"/>
          <a:pathLst>
            <a:path>
              <a:moveTo>
                <a:pt x="0" y="8802"/>
              </a:moveTo>
              <a:lnTo>
                <a:pt x="537718" y="880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90000"/>
            </a:lnSpc>
            <a:spcBef>
              <a:spcPct val="0"/>
            </a:spcBef>
            <a:spcAft>
              <a:spcPct val="35000"/>
            </a:spcAft>
          </a:pPr>
          <a:endParaRPr lang="en-US" sz="1200" kern="1200" noProof="0"/>
        </a:p>
      </dsp:txBody>
      <dsp:txXfrm>
        <a:off x="4258266" y="712531"/>
        <a:ext cx="537718" cy="537718"/>
      </dsp:txXfrm>
    </dsp:sp>
    <dsp:sp modelId="{2B6E6EA3-0A86-44A6-A284-1CFC9FF7FE28}">
      <dsp:nvSpPr>
        <dsp:cNvPr id="0" name=""/>
        <dsp:cNvSpPr/>
      </dsp:nvSpPr>
      <dsp:spPr>
        <a:xfrm>
          <a:off x="4794283" y="790168"/>
          <a:ext cx="3850787" cy="322042"/>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a:latin typeface="Corbel"/>
            </a:rPr>
            <a:t>COURSE</a:t>
          </a:r>
        </a:p>
        <a:p>
          <a:pPr lvl="0" algn="ctr" defTabSz="400050">
            <a:lnSpc>
              <a:spcPct val="100000"/>
            </a:lnSpc>
            <a:spcBef>
              <a:spcPct val="0"/>
            </a:spcBef>
            <a:spcAft>
              <a:spcPts val="0"/>
            </a:spcAft>
          </a:pPr>
          <a:r>
            <a:rPr lang="en-US" sz="900" b="0" kern="1200" noProof="0" dirty="0"/>
            <a:t>Flat Knitting Machine </a:t>
          </a:r>
          <a:r>
            <a:rPr lang="en-US" sz="900" b="0" kern="1200" noProof="0" dirty="0">
              <a:latin typeface="Calibri Light"/>
            </a:rPr>
            <a:t>Programming</a:t>
          </a:r>
          <a:r>
            <a:rPr lang="en-US" sz="900" b="0" kern="1200" noProof="0" dirty="0"/>
            <a:t> for Fabrics and 2D Shaped Fabrics</a:t>
          </a:r>
        </a:p>
      </dsp:txBody>
      <dsp:txXfrm>
        <a:off x="4803715" y="799600"/>
        <a:ext cx="3831923" cy="303178"/>
      </dsp:txXfrm>
    </dsp:sp>
    <dsp:sp modelId="{D1B2F79A-5557-448F-A817-B01BDE412C82}">
      <dsp:nvSpPr>
        <dsp:cNvPr id="0" name=""/>
        <dsp:cNvSpPr/>
      </dsp:nvSpPr>
      <dsp:spPr>
        <a:xfrm rot="1999742">
          <a:off x="4207379" y="1178473"/>
          <a:ext cx="639492" cy="17604"/>
        </a:xfrm>
        <a:custGeom>
          <a:avLst/>
          <a:gdLst/>
          <a:ahLst/>
          <a:cxnLst/>
          <a:rect l="0" t="0" r="0" b="0"/>
          <a:pathLst>
            <a:path>
              <a:moveTo>
                <a:pt x="0" y="8802"/>
              </a:moveTo>
              <a:lnTo>
                <a:pt x="639492" y="880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90000"/>
            </a:lnSpc>
            <a:spcBef>
              <a:spcPct val="0"/>
            </a:spcBef>
            <a:spcAft>
              <a:spcPct val="35000"/>
            </a:spcAft>
          </a:pPr>
          <a:endParaRPr lang="en-US" sz="1200" kern="1200" noProof="0"/>
        </a:p>
      </dsp:txBody>
      <dsp:txXfrm>
        <a:off x="4207379" y="867529"/>
        <a:ext cx="639492" cy="639492"/>
      </dsp:txXfrm>
    </dsp:sp>
    <dsp:sp modelId="{A89334E6-7C9F-494B-B9B3-AA2B7E14049E}">
      <dsp:nvSpPr>
        <dsp:cNvPr id="0" name=""/>
        <dsp:cNvSpPr/>
      </dsp:nvSpPr>
      <dsp:spPr>
        <a:xfrm>
          <a:off x="4794283" y="1202135"/>
          <a:ext cx="3850787" cy="321646"/>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a:latin typeface="Corbel"/>
            </a:rPr>
            <a:t>COURSE</a:t>
          </a:r>
        </a:p>
        <a:p>
          <a:pPr lvl="0" algn="ctr" defTabSz="400050" rtl="0">
            <a:lnSpc>
              <a:spcPct val="100000"/>
            </a:lnSpc>
            <a:spcBef>
              <a:spcPct val="0"/>
            </a:spcBef>
            <a:spcAft>
              <a:spcPts val="0"/>
            </a:spcAft>
          </a:pPr>
          <a:r>
            <a:rPr lang="en-US" sz="900" b="0" kern="1200" noProof="0" dirty="0"/>
            <a:t>Flat Knitting Machine </a:t>
          </a:r>
          <a:r>
            <a:rPr lang="en-US" sz="900" b="0" kern="1200" noProof="0" dirty="0">
              <a:latin typeface="Calibri Light"/>
            </a:rPr>
            <a:t>Programming </a:t>
          </a:r>
          <a:r>
            <a:rPr lang="en-US" sz="900" b="0" kern="1200" noProof="0" dirty="0"/>
            <a:t> for 3D Knitwear</a:t>
          </a:r>
        </a:p>
      </dsp:txBody>
      <dsp:txXfrm>
        <a:off x="4803704" y="1211556"/>
        <a:ext cx="3831945" cy="302804"/>
      </dsp:txXfrm>
    </dsp:sp>
    <dsp:sp modelId="{30C89627-0D33-4D13-8DB9-B5D300AB0845}">
      <dsp:nvSpPr>
        <dsp:cNvPr id="0" name=""/>
        <dsp:cNvSpPr/>
      </dsp:nvSpPr>
      <dsp:spPr>
        <a:xfrm rot="18289524">
          <a:off x="1326793" y="2588476"/>
          <a:ext cx="1068968" cy="17604"/>
        </a:xfrm>
        <a:custGeom>
          <a:avLst/>
          <a:gdLst/>
          <a:ahLst/>
          <a:cxnLst/>
          <a:rect l="0" t="0" r="0" b="0"/>
          <a:pathLst>
            <a:path>
              <a:moveTo>
                <a:pt x="0" y="8802"/>
              </a:moveTo>
              <a:lnTo>
                <a:pt x="1068968" y="880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100000"/>
            </a:lnSpc>
            <a:spcBef>
              <a:spcPct val="0"/>
            </a:spcBef>
            <a:spcAft>
              <a:spcPts val="0"/>
            </a:spcAft>
          </a:pPr>
          <a:endParaRPr lang="en-US" sz="1200" kern="1200" noProof="0">
            <a:latin typeface="Corbel" pitchFamily="34" charset="0"/>
          </a:endParaRPr>
        </a:p>
      </dsp:txBody>
      <dsp:txXfrm>
        <a:off x="1834553" y="2570554"/>
        <a:ext cx="53448" cy="53448"/>
      </dsp:txXfrm>
    </dsp:sp>
    <dsp:sp modelId="{0576892E-46C9-4877-8876-AF05AD88A813}">
      <dsp:nvSpPr>
        <dsp:cNvPr id="0" name=""/>
        <dsp:cNvSpPr/>
      </dsp:nvSpPr>
      <dsp:spPr>
        <a:xfrm>
          <a:off x="2166509" y="1945380"/>
          <a:ext cx="2093459" cy="426283"/>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100000"/>
            </a:lnSpc>
            <a:spcBef>
              <a:spcPct val="0"/>
            </a:spcBef>
            <a:spcAft>
              <a:spcPts val="0"/>
            </a:spcAft>
          </a:pPr>
          <a:r>
            <a:rPr lang="en-US" sz="1000" b="1" kern="1200" noProof="0" dirty="0">
              <a:latin typeface="Corbel"/>
            </a:rPr>
            <a:t>MODULE</a:t>
          </a:r>
        </a:p>
        <a:p>
          <a:pPr lvl="0" algn="ctr" defTabSz="444500">
            <a:lnSpc>
              <a:spcPct val="100000"/>
            </a:lnSpc>
            <a:spcBef>
              <a:spcPct val="0"/>
            </a:spcBef>
            <a:spcAft>
              <a:spcPts val="0"/>
            </a:spcAft>
          </a:pPr>
          <a:r>
            <a:rPr lang="en-US" sz="1000" b="0" kern="1200" noProof="0" dirty="0">
              <a:latin typeface="Corbel"/>
            </a:rPr>
            <a:t>Apparel Design and Production</a:t>
          </a:r>
        </a:p>
      </dsp:txBody>
      <dsp:txXfrm>
        <a:off x="2178994" y="1957865"/>
        <a:ext cx="2068489" cy="401313"/>
      </dsp:txXfrm>
    </dsp:sp>
    <dsp:sp modelId="{423EB55B-0427-496C-8EEF-010F2BD6447D}">
      <dsp:nvSpPr>
        <dsp:cNvPr id="0" name=""/>
        <dsp:cNvSpPr/>
      </dsp:nvSpPr>
      <dsp:spPr>
        <a:xfrm rot="19570793">
          <a:off x="4205554" y="1970738"/>
          <a:ext cx="643141" cy="17604"/>
        </a:xfrm>
        <a:custGeom>
          <a:avLst/>
          <a:gdLst/>
          <a:ahLst/>
          <a:cxnLst/>
          <a:rect l="0" t="0" r="0" b="0"/>
          <a:pathLst>
            <a:path>
              <a:moveTo>
                <a:pt x="0" y="8802"/>
              </a:moveTo>
              <a:lnTo>
                <a:pt x="643141" y="880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044700">
            <a:lnSpc>
              <a:spcPct val="90000"/>
            </a:lnSpc>
            <a:spcBef>
              <a:spcPct val="0"/>
            </a:spcBef>
            <a:spcAft>
              <a:spcPct val="35000"/>
            </a:spcAft>
          </a:pPr>
          <a:endParaRPr lang="en-US" sz="4600" kern="1200" noProof="0"/>
        </a:p>
      </dsp:txBody>
      <dsp:txXfrm>
        <a:off x="4205554" y="1657970"/>
        <a:ext cx="643141" cy="643141"/>
      </dsp:txXfrm>
    </dsp:sp>
    <dsp:sp modelId="{26802979-FDC4-4039-A8DE-BADF2F8EEA7E}">
      <dsp:nvSpPr>
        <dsp:cNvPr id="0" name=""/>
        <dsp:cNvSpPr/>
      </dsp:nvSpPr>
      <dsp:spPr>
        <a:xfrm>
          <a:off x="4794283" y="1637106"/>
          <a:ext cx="3850787" cy="326904"/>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a:latin typeface="Corbel"/>
            </a:rPr>
            <a:t>COURSE</a:t>
          </a:r>
        </a:p>
        <a:p>
          <a:pPr lvl="0" algn="ctr" defTabSz="400050">
            <a:lnSpc>
              <a:spcPct val="100000"/>
            </a:lnSpc>
            <a:spcBef>
              <a:spcPct val="0"/>
            </a:spcBef>
            <a:spcAft>
              <a:spcPts val="0"/>
            </a:spcAft>
          </a:pPr>
          <a:r>
            <a:rPr lang="en-US" sz="900" b="0" kern="1200" noProof="0" dirty="0"/>
            <a:t>3D Simulation</a:t>
          </a:r>
          <a:endParaRPr lang="en-US" sz="900" kern="1200" noProof="0" dirty="0"/>
        </a:p>
      </dsp:txBody>
      <dsp:txXfrm>
        <a:off x="4803858" y="1646681"/>
        <a:ext cx="3831637" cy="307754"/>
      </dsp:txXfrm>
    </dsp:sp>
    <dsp:sp modelId="{7F108019-825D-465E-8BDD-0D021CC8CA9A}">
      <dsp:nvSpPr>
        <dsp:cNvPr id="0" name=""/>
        <dsp:cNvSpPr/>
      </dsp:nvSpPr>
      <dsp:spPr>
        <a:xfrm rot="77690">
          <a:off x="4259900" y="2155759"/>
          <a:ext cx="534451" cy="17604"/>
        </a:xfrm>
        <a:custGeom>
          <a:avLst/>
          <a:gdLst/>
          <a:ahLst/>
          <a:cxnLst/>
          <a:rect l="0" t="0" r="0" b="0"/>
          <a:pathLst>
            <a:path>
              <a:moveTo>
                <a:pt x="0" y="8802"/>
              </a:moveTo>
              <a:lnTo>
                <a:pt x="534451" y="880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689100">
            <a:lnSpc>
              <a:spcPct val="90000"/>
            </a:lnSpc>
            <a:spcBef>
              <a:spcPct val="0"/>
            </a:spcBef>
            <a:spcAft>
              <a:spcPct val="35000"/>
            </a:spcAft>
          </a:pPr>
          <a:endParaRPr lang="en-US" sz="3800" kern="1200" noProof="0"/>
        </a:p>
      </dsp:txBody>
      <dsp:txXfrm>
        <a:off x="4259900" y="1897335"/>
        <a:ext cx="534451" cy="534451"/>
      </dsp:txXfrm>
    </dsp:sp>
    <dsp:sp modelId="{02DE915B-9A75-4E42-B577-9297161E581E}">
      <dsp:nvSpPr>
        <dsp:cNvPr id="0" name=""/>
        <dsp:cNvSpPr/>
      </dsp:nvSpPr>
      <dsp:spPr>
        <a:xfrm>
          <a:off x="4794283" y="2053936"/>
          <a:ext cx="3850787" cy="233327"/>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a:latin typeface="Corbel"/>
            </a:rPr>
            <a:t>COURSE</a:t>
          </a:r>
        </a:p>
        <a:p>
          <a:pPr lvl="0" algn="ctr" defTabSz="400050" rtl="0">
            <a:lnSpc>
              <a:spcPct val="100000"/>
            </a:lnSpc>
            <a:spcBef>
              <a:spcPct val="0"/>
            </a:spcBef>
            <a:spcAft>
              <a:spcPts val="0"/>
            </a:spcAft>
          </a:pPr>
          <a:r>
            <a:rPr lang="en-US" sz="900" kern="1200" noProof="0" dirty="0">
              <a:latin typeface="Corbel"/>
            </a:rPr>
            <a:t>ICT  in Apparel Production</a:t>
          </a:r>
        </a:p>
      </dsp:txBody>
      <dsp:txXfrm>
        <a:off x="4801117" y="2060770"/>
        <a:ext cx="3837119" cy="219659"/>
      </dsp:txXfrm>
    </dsp:sp>
    <dsp:sp modelId="{D55B2CA5-712D-884E-8B90-6EF40A137F8C}">
      <dsp:nvSpPr>
        <dsp:cNvPr id="0" name=""/>
        <dsp:cNvSpPr/>
      </dsp:nvSpPr>
      <dsp:spPr>
        <a:xfrm rot="2021864">
          <a:off x="4206151" y="2327421"/>
          <a:ext cx="640580" cy="17604"/>
        </a:xfrm>
        <a:custGeom>
          <a:avLst/>
          <a:gdLst/>
          <a:ahLst/>
          <a:cxnLst/>
          <a:rect l="0" t="0" r="0" b="0"/>
          <a:pathLst>
            <a:path>
              <a:moveTo>
                <a:pt x="0" y="8802"/>
              </a:moveTo>
              <a:lnTo>
                <a:pt x="640580" y="880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t-IT" sz="500" kern="1200"/>
        </a:p>
      </dsp:txBody>
      <dsp:txXfrm>
        <a:off x="4510427" y="2320209"/>
        <a:ext cx="32029" cy="32029"/>
      </dsp:txXfrm>
    </dsp:sp>
    <dsp:sp modelId="{8FCB2F83-C6DD-3C44-A776-C2EAD4DD90DF}">
      <dsp:nvSpPr>
        <dsp:cNvPr id="0" name=""/>
        <dsp:cNvSpPr/>
      </dsp:nvSpPr>
      <dsp:spPr>
        <a:xfrm>
          <a:off x="4792916" y="2377189"/>
          <a:ext cx="3850787" cy="273470"/>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a:latin typeface="Corbel"/>
            </a:rPr>
            <a:t>COURSE</a:t>
          </a:r>
        </a:p>
        <a:p>
          <a:pPr lvl="0" algn="ctr" defTabSz="400050">
            <a:lnSpc>
              <a:spcPct val="100000"/>
            </a:lnSpc>
            <a:spcBef>
              <a:spcPct val="0"/>
            </a:spcBef>
            <a:spcAft>
              <a:spcPts val="0"/>
            </a:spcAft>
          </a:pPr>
          <a:r>
            <a:rPr lang="en-US" sz="900" kern="1200" noProof="0" dirty="0">
              <a:latin typeface="Corbel"/>
            </a:rPr>
            <a:t>2D CAD Pattern Making</a:t>
          </a:r>
        </a:p>
      </dsp:txBody>
      <dsp:txXfrm>
        <a:off x="4800926" y="2385199"/>
        <a:ext cx="3834767" cy="257450"/>
      </dsp:txXfrm>
    </dsp:sp>
    <dsp:sp modelId="{2FD431D9-1C09-46B2-A3BB-FB2B8DC49CE0}">
      <dsp:nvSpPr>
        <dsp:cNvPr id="0" name=""/>
        <dsp:cNvSpPr/>
      </dsp:nvSpPr>
      <dsp:spPr>
        <a:xfrm rot="21560392">
          <a:off x="1556025" y="3023715"/>
          <a:ext cx="610504" cy="17604"/>
        </a:xfrm>
        <a:custGeom>
          <a:avLst/>
          <a:gdLst/>
          <a:ahLst/>
          <a:cxnLst/>
          <a:rect l="0" t="0" r="0" b="0"/>
          <a:pathLst>
            <a:path>
              <a:moveTo>
                <a:pt x="0" y="8802"/>
              </a:moveTo>
              <a:lnTo>
                <a:pt x="610504" y="880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100000"/>
            </a:lnSpc>
            <a:spcBef>
              <a:spcPct val="0"/>
            </a:spcBef>
            <a:spcAft>
              <a:spcPts val="0"/>
            </a:spcAft>
          </a:pPr>
          <a:endParaRPr lang="en-US" sz="1200" kern="1200" noProof="0">
            <a:latin typeface="Corbel" pitchFamily="34" charset="0"/>
          </a:endParaRPr>
        </a:p>
      </dsp:txBody>
      <dsp:txXfrm>
        <a:off x="1846014" y="3017255"/>
        <a:ext cx="30525" cy="30525"/>
      </dsp:txXfrm>
    </dsp:sp>
    <dsp:sp modelId="{A8FF38BE-99C5-4A74-B18D-C13D8127EEE2}">
      <dsp:nvSpPr>
        <dsp:cNvPr id="0" name=""/>
        <dsp:cNvSpPr/>
      </dsp:nvSpPr>
      <dsp:spPr>
        <a:xfrm>
          <a:off x="2166509" y="2815859"/>
          <a:ext cx="2093459" cy="426283"/>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100000"/>
            </a:lnSpc>
            <a:spcBef>
              <a:spcPct val="0"/>
            </a:spcBef>
            <a:spcAft>
              <a:spcPts val="0"/>
            </a:spcAft>
          </a:pPr>
          <a:r>
            <a:rPr lang="en-US" sz="1000" b="1" kern="1200" noProof="0" dirty="0">
              <a:latin typeface="Corbel"/>
            </a:rPr>
            <a:t>MODULE</a:t>
          </a:r>
        </a:p>
        <a:p>
          <a:pPr lvl="0" algn="ctr" defTabSz="444500">
            <a:lnSpc>
              <a:spcPct val="100000"/>
            </a:lnSpc>
            <a:spcBef>
              <a:spcPct val="0"/>
            </a:spcBef>
            <a:spcAft>
              <a:spcPts val="0"/>
            </a:spcAft>
          </a:pPr>
          <a:r>
            <a:rPr lang="en-US" sz="1000" b="0" kern="1200" noProof="0" dirty="0">
              <a:effectLst/>
              <a:latin typeface="Calibri"/>
              <a:ea typeface="Calibri"/>
              <a:cs typeface="Times New Roman"/>
            </a:rPr>
            <a:t>Design and Production of Technical, Smart and Intelligent Textiles</a:t>
          </a:r>
          <a:endParaRPr lang="en-US" sz="1000" b="0" kern="1200" noProof="0" dirty="0">
            <a:latin typeface="Corbel" pitchFamily="34" charset="0"/>
          </a:endParaRPr>
        </a:p>
      </dsp:txBody>
      <dsp:txXfrm>
        <a:off x="2178994" y="2828344"/>
        <a:ext cx="2068489" cy="401313"/>
      </dsp:txXfrm>
    </dsp:sp>
    <dsp:sp modelId="{C07D7F77-AFB4-4C60-A175-6E83EC46F883}">
      <dsp:nvSpPr>
        <dsp:cNvPr id="0" name=""/>
        <dsp:cNvSpPr/>
      </dsp:nvSpPr>
      <dsp:spPr>
        <a:xfrm rot="20530819">
          <a:off x="4246505" y="2934322"/>
          <a:ext cx="561240" cy="17604"/>
        </a:xfrm>
        <a:custGeom>
          <a:avLst/>
          <a:gdLst/>
          <a:ahLst/>
          <a:cxnLst/>
          <a:rect l="0" t="0" r="0" b="0"/>
          <a:pathLst>
            <a:path>
              <a:moveTo>
                <a:pt x="0" y="8802"/>
              </a:moveTo>
              <a:lnTo>
                <a:pt x="561240" y="880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0">
            <a:lnSpc>
              <a:spcPct val="90000"/>
            </a:lnSpc>
            <a:spcBef>
              <a:spcPct val="0"/>
            </a:spcBef>
            <a:spcAft>
              <a:spcPct val="35000"/>
            </a:spcAft>
          </a:pPr>
          <a:endParaRPr lang="en-US" sz="4000" kern="1200" noProof="0"/>
        </a:p>
      </dsp:txBody>
      <dsp:txXfrm>
        <a:off x="4246505" y="2662504"/>
        <a:ext cx="561240" cy="561240"/>
      </dsp:txXfrm>
    </dsp:sp>
    <dsp:sp modelId="{0564CF49-1E45-4132-A85A-244B3D37FFAA}">
      <dsp:nvSpPr>
        <dsp:cNvPr id="0" name=""/>
        <dsp:cNvSpPr/>
      </dsp:nvSpPr>
      <dsp:spPr>
        <a:xfrm>
          <a:off x="4794283" y="2740585"/>
          <a:ext cx="3850787" cy="233327"/>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a:latin typeface="Corbel"/>
            </a:rPr>
            <a:t>COURSE</a:t>
          </a:r>
        </a:p>
        <a:p>
          <a:pPr lvl="0" algn="ctr" defTabSz="400050">
            <a:lnSpc>
              <a:spcPct val="100000"/>
            </a:lnSpc>
            <a:spcBef>
              <a:spcPct val="0"/>
            </a:spcBef>
            <a:spcAft>
              <a:spcPts val="0"/>
            </a:spcAft>
          </a:pPr>
          <a:r>
            <a:rPr lang="en-US" sz="900" kern="1200" noProof="0" dirty="0">
              <a:latin typeface="Corbel"/>
            </a:rPr>
            <a:t>Smart and Intelligent Textiles</a:t>
          </a:r>
        </a:p>
      </dsp:txBody>
      <dsp:txXfrm>
        <a:off x="4801117" y="2747419"/>
        <a:ext cx="3837119" cy="219659"/>
      </dsp:txXfrm>
    </dsp:sp>
    <dsp:sp modelId="{7F304677-D1DF-4D78-82B3-8B346FA96DDD}">
      <dsp:nvSpPr>
        <dsp:cNvPr id="0" name=""/>
        <dsp:cNvSpPr/>
      </dsp:nvSpPr>
      <dsp:spPr>
        <a:xfrm rot="949817">
          <a:off x="4249436" y="3095949"/>
          <a:ext cx="555378" cy="17604"/>
        </a:xfrm>
        <a:custGeom>
          <a:avLst/>
          <a:gdLst/>
          <a:ahLst/>
          <a:cxnLst/>
          <a:rect l="0" t="0" r="0" b="0"/>
          <a:pathLst>
            <a:path>
              <a:moveTo>
                <a:pt x="0" y="8802"/>
              </a:moveTo>
              <a:lnTo>
                <a:pt x="555378" y="880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33550">
            <a:lnSpc>
              <a:spcPct val="90000"/>
            </a:lnSpc>
            <a:spcBef>
              <a:spcPct val="0"/>
            </a:spcBef>
            <a:spcAft>
              <a:spcPct val="35000"/>
            </a:spcAft>
          </a:pPr>
          <a:endParaRPr lang="en-US" sz="3900" kern="1200" noProof="0"/>
        </a:p>
      </dsp:txBody>
      <dsp:txXfrm>
        <a:off x="4249436" y="2827062"/>
        <a:ext cx="555378" cy="555378"/>
      </dsp:txXfrm>
    </dsp:sp>
    <dsp:sp modelId="{1AEE54FD-D628-4C5F-930B-72188564BF94}">
      <dsp:nvSpPr>
        <dsp:cNvPr id="0" name=""/>
        <dsp:cNvSpPr/>
      </dsp:nvSpPr>
      <dsp:spPr>
        <a:xfrm>
          <a:off x="4794283" y="3063838"/>
          <a:ext cx="3850787" cy="233327"/>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a:latin typeface="Corbel"/>
            </a:rPr>
            <a:t>COURSE</a:t>
          </a:r>
        </a:p>
        <a:p>
          <a:pPr lvl="0" algn="ctr" defTabSz="400050">
            <a:lnSpc>
              <a:spcPct val="100000"/>
            </a:lnSpc>
            <a:spcBef>
              <a:spcPct val="0"/>
            </a:spcBef>
            <a:spcAft>
              <a:spcPts val="0"/>
            </a:spcAft>
          </a:pPr>
          <a:r>
            <a:rPr lang="en-US" sz="900" b="0" kern="1200" noProof="0" dirty="0">
              <a:latin typeface="Corbel"/>
            </a:rPr>
            <a:t>Technical Textiles: Construction and Testing</a:t>
          </a:r>
        </a:p>
      </dsp:txBody>
      <dsp:txXfrm>
        <a:off x="4801117" y="3070672"/>
        <a:ext cx="3837119" cy="219659"/>
      </dsp:txXfrm>
    </dsp:sp>
    <dsp:sp modelId="{A20A187D-4D04-410F-8EA4-EE14187C8A01}">
      <dsp:nvSpPr>
        <dsp:cNvPr id="0" name=""/>
        <dsp:cNvSpPr/>
      </dsp:nvSpPr>
      <dsp:spPr>
        <a:xfrm rot="3249980">
          <a:off x="1339900" y="3449922"/>
          <a:ext cx="1042753" cy="17604"/>
        </a:xfrm>
        <a:custGeom>
          <a:avLst/>
          <a:gdLst/>
          <a:ahLst/>
          <a:cxnLst/>
          <a:rect l="0" t="0" r="0" b="0"/>
          <a:pathLst>
            <a:path>
              <a:moveTo>
                <a:pt x="0" y="8802"/>
              </a:moveTo>
              <a:lnTo>
                <a:pt x="1042753" y="880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100000"/>
            </a:lnSpc>
            <a:spcBef>
              <a:spcPct val="0"/>
            </a:spcBef>
            <a:spcAft>
              <a:spcPts val="0"/>
            </a:spcAft>
          </a:pPr>
          <a:endParaRPr lang="en-US" sz="1200" kern="1200" noProof="0">
            <a:latin typeface="Corbel" pitchFamily="34" charset="0"/>
          </a:endParaRPr>
        </a:p>
      </dsp:txBody>
      <dsp:txXfrm>
        <a:off x="1835208" y="3432656"/>
        <a:ext cx="52137" cy="52137"/>
      </dsp:txXfrm>
    </dsp:sp>
    <dsp:sp modelId="{C9CF539B-5E7A-4F8B-9500-B29155FA402B}">
      <dsp:nvSpPr>
        <dsp:cNvPr id="0" name=""/>
        <dsp:cNvSpPr/>
      </dsp:nvSpPr>
      <dsp:spPr>
        <a:xfrm>
          <a:off x="2166509" y="3668274"/>
          <a:ext cx="2093459" cy="426283"/>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100000"/>
            </a:lnSpc>
            <a:spcBef>
              <a:spcPct val="0"/>
            </a:spcBef>
            <a:spcAft>
              <a:spcPts val="0"/>
            </a:spcAft>
          </a:pPr>
          <a:r>
            <a:rPr lang="en-US" sz="1000" b="1" kern="1200" noProof="0" dirty="0">
              <a:latin typeface="Corbel"/>
            </a:rPr>
            <a:t>MODULE</a:t>
          </a:r>
        </a:p>
        <a:p>
          <a:pPr lvl="0" algn="ctr" defTabSz="444500">
            <a:lnSpc>
              <a:spcPct val="100000"/>
            </a:lnSpc>
            <a:spcBef>
              <a:spcPct val="0"/>
            </a:spcBef>
            <a:spcAft>
              <a:spcPts val="0"/>
            </a:spcAft>
          </a:pPr>
          <a:r>
            <a:rPr lang="en-US" sz="1000" b="0" kern="1200" noProof="0" dirty="0">
              <a:latin typeface="Corbel"/>
            </a:rPr>
            <a:t>Finishing, Printing and Functionalization</a:t>
          </a:r>
        </a:p>
      </dsp:txBody>
      <dsp:txXfrm>
        <a:off x="2178994" y="3680759"/>
        <a:ext cx="2068489" cy="401313"/>
      </dsp:txXfrm>
    </dsp:sp>
    <dsp:sp modelId="{AC9DBC7D-CA1E-4039-91A0-1E9D0CD349FE}">
      <dsp:nvSpPr>
        <dsp:cNvPr id="0" name=""/>
        <dsp:cNvSpPr/>
      </dsp:nvSpPr>
      <dsp:spPr>
        <a:xfrm rot="19484808">
          <a:off x="4199971" y="3683783"/>
          <a:ext cx="654308" cy="17604"/>
        </a:xfrm>
        <a:custGeom>
          <a:avLst/>
          <a:gdLst/>
          <a:ahLst/>
          <a:cxnLst/>
          <a:rect l="0" t="0" r="0" b="0"/>
          <a:pathLst>
            <a:path>
              <a:moveTo>
                <a:pt x="0" y="8802"/>
              </a:moveTo>
              <a:lnTo>
                <a:pt x="654308" y="880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044700">
            <a:lnSpc>
              <a:spcPct val="90000"/>
            </a:lnSpc>
            <a:spcBef>
              <a:spcPct val="0"/>
            </a:spcBef>
            <a:spcAft>
              <a:spcPct val="35000"/>
            </a:spcAft>
          </a:pPr>
          <a:endParaRPr lang="en-US" sz="4600" kern="1200" noProof="0"/>
        </a:p>
      </dsp:txBody>
      <dsp:txXfrm>
        <a:off x="4199971" y="3365431"/>
        <a:ext cx="654308" cy="654308"/>
      </dsp:txXfrm>
    </dsp:sp>
    <dsp:sp modelId="{06A1CCB4-89A7-4C9A-B4ED-9B6F9866BD4C}">
      <dsp:nvSpPr>
        <dsp:cNvPr id="0" name=""/>
        <dsp:cNvSpPr/>
      </dsp:nvSpPr>
      <dsp:spPr>
        <a:xfrm>
          <a:off x="4794283" y="3387091"/>
          <a:ext cx="3850787" cy="233327"/>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a:latin typeface="Corbel"/>
            </a:rPr>
            <a:t>COURSE</a:t>
          </a:r>
        </a:p>
        <a:p>
          <a:pPr lvl="0" algn="ctr" defTabSz="400050">
            <a:lnSpc>
              <a:spcPct val="100000"/>
            </a:lnSpc>
            <a:spcBef>
              <a:spcPct val="0"/>
            </a:spcBef>
            <a:spcAft>
              <a:spcPts val="0"/>
            </a:spcAft>
          </a:pPr>
          <a:r>
            <a:rPr lang="en-US" sz="900" b="0" kern="1200" noProof="0" dirty="0">
              <a:latin typeface="Corbel"/>
            </a:rPr>
            <a:t>Basic principles of textile printing</a:t>
          </a:r>
        </a:p>
      </dsp:txBody>
      <dsp:txXfrm>
        <a:off x="4801117" y="3393925"/>
        <a:ext cx="3837119" cy="219659"/>
      </dsp:txXfrm>
    </dsp:sp>
    <dsp:sp modelId="{0D028F04-19DA-4F88-99D8-0091292CC9A1}">
      <dsp:nvSpPr>
        <dsp:cNvPr id="0" name=""/>
        <dsp:cNvSpPr/>
      </dsp:nvSpPr>
      <dsp:spPr>
        <a:xfrm rot="21251144">
          <a:off x="4258586" y="3845409"/>
          <a:ext cx="537077" cy="17604"/>
        </a:xfrm>
        <a:custGeom>
          <a:avLst/>
          <a:gdLst/>
          <a:ahLst/>
          <a:cxnLst/>
          <a:rect l="0" t="0" r="0" b="0"/>
          <a:pathLst>
            <a:path>
              <a:moveTo>
                <a:pt x="0" y="8802"/>
              </a:moveTo>
              <a:lnTo>
                <a:pt x="537077" y="880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689100">
            <a:lnSpc>
              <a:spcPct val="90000"/>
            </a:lnSpc>
            <a:spcBef>
              <a:spcPct val="0"/>
            </a:spcBef>
            <a:spcAft>
              <a:spcPct val="35000"/>
            </a:spcAft>
          </a:pPr>
          <a:endParaRPr lang="en-US" sz="3800" kern="1200" noProof="0"/>
        </a:p>
      </dsp:txBody>
      <dsp:txXfrm>
        <a:off x="4258586" y="3585673"/>
        <a:ext cx="537077" cy="537077"/>
      </dsp:txXfrm>
    </dsp:sp>
    <dsp:sp modelId="{2D1BB932-4883-4D87-A02F-CE591F798E92}">
      <dsp:nvSpPr>
        <dsp:cNvPr id="0" name=""/>
        <dsp:cNvSpPr/>
      </dsp:nvSpPr>
      <dsp:spPr>
        <a:xfrm>
          <a:off x="4794283" y="3710344"/>
          <a:ext cx="3850787" cy="233327"/>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a:latin typeface="Corbel"/>
            </a:rPr>
            <a:t>COURSE</a:t>
          </a:r>
        </a:p>
        <a:p>
          <a:pPr lvl="0" algn="ctr" defTabSz="400050">
            <a:lnSpc>
              <a:spcPct val="100000"/>
            </a:lnSpc>
            <a:spcBef>
              <a:spcPct val="0"/>
            </a:spcBef>
            <a:spcAft>
              <a:spcPts val="0"/>
            </a:spcAft>
          </a:pPr>
          <a:r>
            <a:rPr lang="en-US" sz="900" b="0" kern="1200" noProof="0" dirty="0">
              <a:latin typeface="Corbel"/>
            </a:rPr>
            <a:t>Finishing in the function of digital printing</a:t>
          </a:r>
        </a:p>
      </dsp:txBody>
      <dsp:txXfrm>
        <a:off x="4801117" y="3717178"/>
        <a:ext cx="3837119" cy="219659"/>
      </dsp:txXfrm>
    </dsp:sp>
    <dsp:sp modelId="{36D475C9-2E2F-544E-BF2C-0F5D999F1873}">
      <dsp:nvSpPr>
        <dsp:cNvPr id="0" name=""/>
        <dsp:cNvSpPr/>
      </dsp:nvSpPr>
      <dsp:spPr>
        <a:xfrm rot="1792093">
          <a:off x="4218812" y="4026920"/>
          <a:ext cx="619696" cy="17604"/>
        </a:xfrm>
        <a:custGeom>
          <a:avLst/>
          <a:gdLst/>
          <a:ahLst/>
          <a:cxnLst/>
          <a:rect l="0" t="0" r="0" b="0"/>
          <a:pathLst>
            <a:path>
              <a:moveTo>
                <a:pt x="0" y="8802"/>
              </a:moveTo>
              <a:lnTo>
                <a:pt x="619696" y="880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t-IT" sz="500" kern="1200"/>
        </a:p>
      </dsp:txBody>
      <dsp:txXfrm>
        <a:off x="4513167" y="4020230"/>
        <a:ext cx="30984" cy="30984"/>
      </dsp:txXfrm>
    </dsp:sp>
    <dsp:sp modelId="{D76B76B5-2420-D94B-BEB6-5F9AC5851322}">
      <dsp:nvSpPr>
        <dsp:cNvPr id="0" name=""/>
        <dsp:cNvSpPr/>
      </dsp:nvSpPr>
      <dsp:spPr>
        <a:xfrm>
          <a:off x="4797352" y="4033597"/>
          <a:ext cx="3850787" cy="312863"/>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a:latin typeface="Corbel"/>
            </a:rPr>
            <a:t>COURSE</a:t>
          </a:r>
        </a:p>
        <a:p>
          <a:pPr lvl="0" algn="ctr" defTabSz="400050">
            <a:lnSpc>
              <a:spcPct val="100000"/>
            </a:lnSpc>
            <a:spcBef>
              <a:spcPct val="0"/>
            </a:spcBef>
            <a:spcAft>
              <a:spcPts val="0"/>
            </a:spcAft>
          </a:pPr>
          <a:r>
            <a:rPr lang="en-US" sz="900" b="0" kern="1200" noProof="0" dirty="0">
              <a:latin typeface="Corbel"/>
            </a:rPr>
            <a:t>Novel trends in textile functionalization</a:t>
          </a:r>
        </a:p>
      </dsp:txBody>
      <dsp:txXfrm>
        <a:off x="4806515" y="4042760"/>
        <a:ext cx="3832461" cy="294537"/>
      </dsp:txXfrm>
    </dsp:sp>
    <dsp:sp modelId="{41DF95A0-09F6-4132-BC96-612A8E48DD4E}">
      <dsp:nvSpPr>
        <dsp:cNvPr id="0" name=""/>
        <dsp:cNvSpPr/>
      </dsp:nvSpPr>
      <dsp:spPr>
        <a:xfrm rot="4270564">
          <a:off x="915294" y="3922619"/>
          <a:ext cx="1891966" cy="17604"/>
        </a:xfrm>
        <a:custGeom>
          <a:avLst/>
          <a:gdLst/>
          <a:ahLst/>
          <a:cxnLst/>
          <a:rect l="0" t="0" r="0" b="0"/>
          <a:pathLst>
            <a:path>
              <a:moveTo>
                <a:pt x="0" y="8802"/>
              </a:moveTo>
              <a:lnTo>
                <a:pt x="1891966" y="880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100000"/>
            </a:lnSpc>
            <a:spcBef>
              <a:spcPct val="0"/>
            </a:spcBef>
            <a:spcAft>
              <a:spcPts val="0"/>
            </a:spcAft>
          </a:pPr>
          <a:endParaRPr lang="en-US" sz="1200" kern="1200" noProof="0">
            <a:latin typeface="Corbel" pitchFamily="34" charset="0"/>
          </a:endParaRPr>
        </a:p>
      </dsp:txBody>
      <dsp:txXfrm>
        <a:off x="1813978" y="3884122"/>
        <a:ext cx="94598" cy="94598"/>
      </dsp:txXfrm>
    </dsp:sp>
    <dsp:sp modelId="{DF32D758-90E6-4EC3-9437-5F11AF6CDFD1}">
      <dsp:nvSpPr>
        <dsp:cNvPr id="0" name=""/>
        <dsp:cNvSpPr/>
      </dsp:nvSpPr>
      <dsp:spPr>
        <a:xfrm>
          <a:off x="2166509" y="4613666"/>
          <a:ext cx="2093459" cy="426283"/>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100000"/>
            </a:lnSpc>
            <a:spcBef>
              <a:spcPct val="0"/>
            </a:spcBef>
            <a:spcAft>
              <a:spcPts val="0"/>
            </a:spcAft>
          </a:pPr>
          <a:r>
            <a:rPr lang="en-US" sz="1000" b="1" kern="1200" noProof="0" dirty="0">
              <a:latin typeface="Corbel"/>
            </a:rPr>
            <a:t>MODULE</a:t>
          </a:r>
        </a:p>
        <a:p>
          <a:pPr lvl="0" algn="ctr" defTabSz="444500">
            <a:lnSpc>
              <a:spcPct val="100000"/>
            </a:lnSpc>
            <a:spcBef>
              <a:spcPct val="0"/>
            </a:spcBef>
            <a:spcAft>
              <a:spcPts val="0"/>
            </a:spcAft>
          </a:pPr>
          <a:r>
            <a:rPr lang="en-US" sz="1000" b="0" kern="1200" noProof="0" dirty="0"/>
            <a:t>Industrial Engineering, Quality Control and Management</a:t>
          </a:r>
          <a:endParaRPr lang="en-US" sz="1000" b="0" kern="1200" noProof="0" dirty="0">
            <a:latin typeface="Corbel" pitchFamily="34" charset="0"/>
          </a:endParaRPr>
        </a:p>
      </dsp:txBody>
      <dsp:txXfrm>
        <a:off x="2178994" y="4626151"/>
        <a:ext cx="2068489" cy="401313"/>
      </dsp:txXfrm>
    </dsp:sp>
    <dsp:sp modelId="{4A7F1F81-35E3-45B5-8779-60BEDD311D08}">
      <dsp:nvSpPr>
        <dsp:cNvPr id="0" name=""/>
        <dsp:cNvSpPr/>
      </dsp:nvSpPr>
      <dsp:spPr>
        <a:xfrm rot="20239353">
          <a:off x="4237583" y="4706375"/>
          <a:ext cx="579083" cy="17604"/>
        </a:xfrm>
        <a:custGeom>
          <a:avLst/>
          <a:gdLst/>
          <a:ahLst/>
          <a:cxnLst/>
          <a:rect l="0" t="0" r="0" b="0"/>
          <a:pathLst>
            <a:path>
              <a:moveTo>
                <a:pt x="0" y="8802"/>
              </a:moveTo>
              <a:lnTo>
                <a:pt x="579083" y="880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822450">
            <a:lnSpc>
              <a:spcPct val="90000"/>
            </a:lnSpc>
            <a:spcBef>
              <a:spcPct val="0"/>
            </a:spcBef>
            <a:spcAft>
              <a:spcPct val="35000"/>
            </a:spcAft>
          </a:pPr>
          <a:endParaRPr lang="en-US" sz="4100" kern="1200" noProof="0"/>
        </a:p>
      </dsp:txBody>
      <dsp:txXfrm>
        <a:off x="4237583" y="4425635"/>
        <a:ext cx="579083" cy="579083"/>
      </dsp:txXfrm>
    </dsp:sp>
    <dsp:sp modelId="{70E8567F-8867-499B-ADB0-6A89C30C50EE}">
      <dsp:nvSpPr>
        <dsp:cNvPr id="0" name=""/>
        <dsp:cNvSpPr/>
      </dsp:nvSpPr>
      <dsp:spPr>
        <a:xfrm>
          <a:off x="4794283" y="4436386"/>
          <a:ext cx="3850787" cy="334319"/>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0" kern="1200" noProof="0" dirty="0">
              <a:latin typeface="Corbel"/>
            </a:rPr>
            <a:t>COURSE</a:t>
          </a:r>
        </a:p>
        <a:p>
          <a:pPr lvl="0" algn="ctr" defTabSz="400050">
            <a:lnSpc>
              <a:spcPct val="100000"/>
            </a:lnSpc>
            <a:spcBef>
              <a:spcPct val="0"/>
            </a:spcBef>
            <a:spcAft>
              <a:spcPts val="0"/>
            </a:spcAft>
          </a:pPr>
          <a:r>
            <a:rPr lang="en-GB" sz="900" b="0" kern="1200" noProof="0" dirty="0"/>
            <a:t>Information Technologies for Statistical Analysis and Quality Control</a:t>
          </a:r>
          <a:endParaRPr lang="en-US" sz="900" b="0" kern="1200" dirty="0"/>
        </a:p>
      </dsp:txBody>
      <dsp:txXfrm>
        <a:off x="4804075" y="4446178"/>
        <a:ext cx="3831203" cy="314735"/>
      </dsp:txXfrm>
    </dsp:sp>
    <dsp:sp modelId="{37C7D3BE-4DE7-4E08-97B7-BBF9BF0FB1CE}">
      <dsp:nvSpPr>
        <dsp:cNvPr id="0" name=""/>
        <dsp:cNvSpPr/>
      </dsp:nvSpPr>
      <dsp:spPr>
        <a:xfrm rot="1217060">
          <a:off x="4242304" y="4916747"/>
          <a:ext cx="569641" cy="17604"/>
        </a:xfrm>
        <a:custGeom>
          <a:avLst/>
          <a:gdLst/>
          <a:ahLst/>
          <a:cxnLst/>
          <a:rect l="0" t="0" r="0" b="0"/>
          <a:pathLst>
            <a:path>
              <a:moveTo>
                <a:pt x="0" y="8802"/>
              </a:moveTo>
              <a:lnTo>
                <a:pt x="569641" y="880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0">
            <a:lnSpc>
              <a:spcPct val="90000"/>
            </a:lnSpc>
            <a:spcBef>
              <a:spcPct val="0"/>
            </a:spcBef>
            <a:spcAft>
              <a:spcPct val="35000"/>
            </a:spcAft>
          </a:pPr>
          <a:endParaRPr lang="en-US" sz="4000" kern="1200" noProof="0"/>
        </a:p>
      </dsp:txBody>
      <dsp:txXfrm>
        <a:off x="4242304" y="4640728"/>
        <a:ext cx="569641" cy="569641"/>
      </dsp:txXfrm>
    </dsp:sp>
    <dsp:sp modelId="{BA227BD9-CDED-4A9B-8DF3-37C5B47F9599}">
      <dsp:nvSpPr>
        <dsp:cNvPr id="0" name=""/>
        <dsp:cNvSpPr/>
      </dsp:nvSpPr>
      <dsp:spPr>
        <a:xfrm>
          <a:off x="4794283" y="4860632"/>
          <a:ext cx="3850787" cy="327317"/>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a:latin typeface="Corbel"/>
            </a:rPr>
            <a:t>COURSE</a:t>
          </a:r>
        </a:p>
        <a:p>
          <a:pPr lvl="0" algn="ctr" defTabSz="400050">
            <a:lnSpc>
              <a:spcPct val="100000"/>
            </a:lnSpc>
            <a:spcBef>
              <a:spcPct val="0"/>
            </a:spcBef>
            <a:spcAft>
              <a:spcPts val="0"/>
            </a:spcAft>
          </a:pPr>
          <a:r>
            <a:rPr lang="en-US" sz="900" b="0" kern="1200" noProof="0" dirty="0">
              <a:latin typeface="Corbel"/>
            </a:rPr>
            <a:t>QMS/EMS implementation and control</a:t>
          </a:r>
        </a:p>
      </dsp:txBody>
      <dsp:txXfrm>
        <a:off x="4803870" y="4870219"/>
        <a:ext cx="3831613" cy="308143"/>
      </dsp:txXfrm>
    </dsp:sp>
    <dsp:sp modelId="{6C4FC651-D7E2-420C-B7EB-01E2A83E7C43}">
      <dsp:nvSpPr>
        <dsp:cNvPr id="0" name=""/>
        <dsp:cNvSpPr/>
      </dsp:nvSpPr>
      <dsp:spPr>
        <a:xfrm rot="4534446">
          <a:off x="636075" y="4213804"/>
          <a:ext cx="2450404" cy="17604"/>
        </a:xfrm>
        <a:custGeom>
          <a:avLst/>
          <a:gdLst/>
          <a:ahLst/>
          <a:cxnLst/>
          <a:rect l="0" t="0" r="0" b="0"/>
          <a:pathLst>
            <a:path>
              <a:moveTo>
                <a:pt x="0" y="8802"/>
              </a:moveTo>
              <a:lnTo>
                <a:pt x="2450404" y="880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100000"/>
            </a:lnSpc>
            <a:spcBef>
              <a:spcPct val="0"/>
            </a:spcBef>
            <a:spcAft>
              <a:spcPts val="0"/>
            </a:spcAft>
          </a:pPr>
          <a:endParaRPr lang="en-US" sz="1200" kern="1200" noProof="0">
            <a:latin typeface="Corbel" pitchFamily="34" charset="0"/>
          </a:endParaRPr>
        </a:p>
      </dsp:txBody>
      <dsp:txXfrm>
        <a:off x="1800017" y="4161346"/>
        <a:ext cx="122520" cy="122520"/>
      </dsp:txXfrm>
    </dsp:sp>
    <dsp:sp modelId="{4ECFB9E3-7ECF-4C1C-99B2-4B144A440BEA}">
      <dsp:nvSpPr>
        <dsp:cNvPr id="0" name=""/>
        <dsp:cNvSpPr/>
      </dsp:nvSpPr>
      <dsp:spPr>
        <a:xfrm>
          <a:off x="2166509" y="5196037"/>
          <a:ext cx="2093459" cy="426283"/>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100000"/>
            </a:lnSpc>
            <a:spcBef>
              <a:spcPct val="0"/>
            </a:spcBef>
            <a:spcAft>
              <a:spcPts val="0"/>
            </a:spcAft>
          </a:pPr>
          <a:r>
            <a:rPr lang="en-US" sz="1000" b="1" kern="1200" noProof="0" dirty="0">
              <a:latin typeface="Corbel"/>
            </a:rPr>
            <a:t>MODULE</a:t>
          </a:r>
        </a:p>
        <a:p>
          <a:pPr lvl="0" algn="ctr" defTabSz="444500">
            <a:lnSpc>
              <a:spcPct val="100000"/>
            </a:lnSpc>
            <a:spcBef>
              <a:spcPct val="0"/>
            </a:spcBef>
            <a:spcAft>
              <a:spcPts val="0"/>
            </a:spcAft>
          </a:pPr>
          <a:r>
            <a:rPr lang="en-US" sz="1000" kern="1200" noProof="0" dirty="0">
              <a:latin typeface="Corbel"/>
            </a:rPr>
            <a:t>ICT</a:t>
          </a:r>
        </a:p>
      </dsp:txBody>
      <dsp:txXfrm>
        <a:off x="2178994" y="5208522"/>
        <a:ext cx="2068489" cy="401313"/>
      </dsp:txXfrm>
    </dsp:sp>
    <dsp:sp modelId="{6B136D43-D3E1-4F68-A4E5-BAE3188270C0}">
      <dsp:nvSpPr>
        <dsp:cNvPr id="0" name=""/>
        <dsp:cNvSpPr/>
      </dsp:nvSpPr>
      <dsp:spPr>
        <a:xfrm rot="21505831">
          <a:off x="4259868" y="5393056"/>
          <a:ext cx="534515" cy="17604"/>
        </a:xfrm>
        <a:custGeom>
          <a:avLst/>
          <a:gdLst/>
          <a:ahLst/>
          <a:cxnLst/>
          <a:rect l="0" t="0" r="0" b="0"/>
          <a:pathLst>
            <a:path>
              <a:moveTo>
                <a:pt x="0" y="8802"/>
              </a:moveTo>
              <a:lnTo>
                <a:pt x="534515" y="880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689100">
            <a:lnSpc>
              <a:spcPct val="90000"/>
            </a:lnSpc>
            <a:spcBef>
              <a:spcPct val="0"/>
            </a:spcBef>
            <a:spcAft>
              <a:spcPct val="35000"/>
            </a:spcAft>
          </a:pPr>
          <a:endParaRPr lang="en-US" sz="3800" kern="1200" noProof="0"/>
        </a:p>
      </dsp:txBody>
      <dsp:txXfrm>
        <a:off x="4259868" y="5134601"/>
        <a:ext cx="534515" cy="534515"/>
      </dsp:txXfrm>
    </dsp:sp>
    <dsp:sp modelId="{FCAA71DA-D944-43C8-963E-D50029878F4C}">
      <dsp:nvSpPr>
        <dsp:cNvPr id="0" name=""/>
        <dsp:cNvSpPr/>
      </dsp:nvSpPr>
      <dsp:spPr>
        <a:xfrm>
          <a:off x="4794283" y="5277875"/>
          <a:ext cx="3850787" cy="233327"/>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1" kern="1200" noProof="0" dirty="0">
              <a:solidFill>
                <a:schemeClr val="tx1"/>
              </a:solidFill>
              <a:latin typeface="Corbel"/>
            </a:rPr>
            <a:t>COURSE</a:t>
          </a:r>
        </a:p>
        <a:p>
          <a:pPr lvl="0" algn="ctr" defTabSz="400050">
            <a:lnSpc>
              <a:spcPct val="100000"/>
            </a:lnSpc>
            <a:spcBef>
              <a:spcPct val="0"/>
            </a:spcBef>
            <a:spcAft>
              <a:spcPts val="0"/>
            </a:spcAft>
          </a:pPr>
          <a:r>
            <a:rPr lang="en-US" sz="900" b="0" kern="1200" noProof="0" dirty="0">
              <a:solidFill>
                <a:schemeClr val="tx1"/>
              </a:solidFill>
              <a:latin typeface="Corbel"/>
            </a:rPr>
            <a:t>Digital skills</a:t>
          </a:r>
        </a:p>
      </dsp:txBody>
      <dsp:txXfrm>
        <a:off x="4801117" y="5284709"/>
        <a:ext cx="3837119" cy="219659"/>
      </dsp:txXfrm>
    </dsp:sp>
    <dsp:sp modelId="{A23DD50D-2C02-4B0C-BC9B-7415E4116601}">
      <dsp:nvSpPr>
        <dsp:cNvPr id="0" name=""/>
        <dsp:cNvSpPr/>
      </dsp:nvSpPr>
      <dsp:spPr>
        <a:xfrm rot="4681645">
          <a:off x="389880" y="4466621"/>
          <a:ext cx="2942793" cy="17604"/>
        </a:xfrm>
        <a:custGeom>
          <a:avLst/>
          <a:gdLst/>
          <a:ahLst/>
          <a:cxnLst/>
          <a:rect l="0" t="0" r="0" b="0"/>
          <a:pathLst>
            <a:path>
              <a:moveTo>
                <a:pt x="0" y="8802"/>
              </a:moveTo>
              <a:lnTo>
                <a:pt x="2942793" y="880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90000"/>
            </a:lnSpc>
            <a:spcBef>
              <a:spcPct val="0"/>
            </a:spcBef>
            <a:spcAft>
              <a:spcPct val="35000"/>
            </a:spcAft>
          </a:pPr>
          <a:endParaRPr lang="en-US" sz="1200" kern="1200" noProof="0"/>
        </a:p>
      </dsp:txBody>
      <dsp:txXfrm>
        <a:off x="1787707" y="4401854"/>
        <a:ext cx="147139" cy="147139"/>
      </dsp:txXfrm>
    </dsp:sp>
    <dsp:sp modelId="{C9AC24FA-C6AF-49AE-B0F7-90DEBDB7D7ED}">
      <dsp:nvSpPr>
        <dsp:cNvPr id="0" name=""/>
        <dsp:cNvSpPr/>
      </dsp:nvSpPr>
      <dsp:spPr>
        <a:xfrm>
          <a:off x="2166509" y="5701671"/>
          <a:ext cx="2093459" cy="426283"/>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b="1" kern="1200" noProof="0" dirty="0">
              <a:latin typeface="Corbel"/>
            </a:rPr>
            <a:t>MODULE</a:t>
          </a:r>
        </a:p>
        <a:p>
          <a:pPr lvl="0" algn="ctr" defTabSz="444500">
            <a:lnSpc>
              <a:spcPct val="90000"/>
            </a:lnSpc>
            <a:spcBef>
              <a:spcPct val="0"/>
            </a:spcBef>
            <a:spcAft>
              <a:spcPct val="35000"/>
            </a:spcAft>
          </a:pPr>
          <a:r>
            <a:rPr lang="en-US" sz="1000" b="0" kern="1200" noProof="0" dirty="0"/>
            <a:t>Entrepreneurship</a:t>
          </a:r>
          <a:endParaRPr lang="en-US" sz="1000" b="0" kern="1200" noProof="0" dirty="0">
            <a:latin typeface="Corbel" pitchFamily="34" charset="0"/>
          </a:endParaRPr>
        </a:p>
      </dsp:txBody>
      <dsp:txXfrm>
        <a:off x="2178994" y="5714156"/>
        <a:ext cx="2068489" cy="401313"/>
      </dsp:txXfrm>
    </dsp:sp>
    <dsp:sp modelId="{B67940F4-CB25-4224-A633-C2BC2BAAFAF3}">
      <dsp:nvSpPr>
        <dsp:cNvPr id="0" name=""/>
        <dsp:cNvSpPr/>
      </dsp:nvSpPr>
      <dsp:spPr>
        <a:xfrm rot="21569392">
          <a:off x="4259959" y="5903979"/>
          <a:ext cx="456529" cy="17604"/>
        </a:xfrm>
        <a:custGeom>
          <a:avLst/>
          <a:gdLst/>
          <a:ahLst/>
          <a:cxnLst/>
          <a:rect l="0" t="0" r="0" b="0"/>
          <a:pathLst>
            <a:path>
              <a:moveTo>
                <a:pt x="0" y="8802"/>
              </a:moveTo>
              <a:lnTo>
                <a:pt x="456529" y="880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476810" y="5901368"/>
        <a:ext cx="22826" cy="22826"/>
      </dsp:txXfrm>
    </dsp:sp>
    <dsp:sp modelId="{7D385406-E519-42A6-BF2D-E3314BDB14F4}">
      <dsp:nvSpPr>
        <dsp:cNvPr id="0" name=""/>
        <dsp:cNvSpPr/>
      </dsp:nvSpPr>
      <dsp:spPr>
        <a:xfrm>
          <a:off x="4716479" y="5695979"/>
          <a:ext cx="3943782" cy="429539"/>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 tIns="5715" rIns="5715" bIns="5715" numCol="1" spcCol="1270" anchor="ctr" anchorCtr="0">
          <a:noAutofit/>
        </a:bodyPr>
        <a:lstStyle/>
        <a:p>
          <a:pPr lvl="0" algn="ctr" defTabSz="400050">
            <a:lnSpc>
              <a:spcPct val="100000"/>
            </a:lnSpc>
            <a:spcBef>
              <a:spcPct val="0"/>
            </a:spcBef>
            <a:spcAft>
              <a:spcPts val="0"/>
            </a:spcAft>
          </a:pPr>
          <a:r>
            <a:rPr lang="en-US" sz="900" b="0" kern="1200" noProof="0" dirty="0"/>
            <a:t>COURSE</a:t>
          </a:r>
        </a:p>
        <a:p>
          <a:pPr lvl="0" algn="ctr" defTabSz="400050">
            <a:lnSpc>
              <a:spcPct val="100000"/>
            </a:lnSpc>
            <a:spcBef>
              <a:spcPct val="0"/>
            </a:spcBef>
            <a:spcAft>
              <a:spcPts val="0"/>
            </a:spcAft>
          </a:pPr>
          <a:r>
            <a:rPr lang="en-US" sz="900" b="0" kern="1200" noProof="0" dirty="0"/>
            <a:t>Entrepreneurship in TCI (textile and clothing industry)</a:t>
          </a:r>
          <a:endParaRPr lang="en-US" sz="900" kern="1200" dirty="0"/>
        </a:p>
      </dsp:txBody>
      <dsp:txXfrm>
        <a:off x="4729060" y="5708560"/>
        <a:ext cx="3918620" cy="404377"/>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stile</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F8BD3AA8-C6C0-274D-9910-3350F1328060}" type="datetimeFigureOut">
              <a:rPr lang="it-IT" smtClean="0"/>
              <a:pPr/>
              <a:t>28/08/2021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FA49B63-E90A-4546-8C40-FEE6B08F23CB}" type="slidenum">
              <a:rPr lang="it-IT" smtClean="0"/>
              <a:pPr/>
              <a:t>‹#›</a:t>
            </a:fld>
            <a:endParaRPr lang="it-IT"/>
          </a:p>
        </p:txBody>
      </p:sp>
    </p:spTree>
    <p:extLst>
      <p:ext uri="{BB962C8B-B14F-4D97-AF65-F5344CB8AC3E}">
        <p14:creationId xmlns:p14="http://schemas.microsoft.com/office/powerpoint/2010/main" val="3991883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F8BD3AA8-C6C0-274D-9910-3350F1328060}" type="datetimeFigureOut">
              <a:rPr lang="it-IT" smtClean="0"/>
              <a:pPr/>
              <a:t>28/08/2021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FA49B63-E90A-4546-8C40-FEE6B08F23CB}" type="slidenum">
              <a:rPr lang="it-IT" smtClean="0"/>
              <a:pPr/>
              <a:t>‹#›</a:t>
            </a:fld>
            <a:endParaRPr lang="it-IT"/>
          </a:p>
        </p:txBody>
      </p:sp>
    </p:spTree>
    <p:extLst>
      <p:ext uri="{BB962C8B-B14F-4D97-AF65-F5344CB8AC3E}">
        <p14:creationId xmlns:p14="http://schemas.microsoft.com/office/powerpoint/2010/main" val="897792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F8BD3AA8-C6C0-274D-9910-3350F1328060}" type="datetimeFigureOut">
              <a:rPr lang="it-IT" smtClean="0"/>
              <a:pPr/>
              <a:t>28/08/2021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FA49B63-E90A-4546-8C40-FEE6B08F23CB}" type="slidenum">
              <a:rPr lang="it-IT" smtClean="0"/>
              <a:pPr/>
              <a:t>‹#›</a:t>
            </a:fld>
            <a:endParaRPr lang="it-IT"/>
          </a:p>
        </p:txBody>
      </p:sp>
    </p:spTree>
    <p:extLst>
      <p:ext uri="{BB962C8B-B14F-4D97-AF65-F5344CB8AC3E}">
        <p14:creationId xmlns:p14="http://schemas.microsoft.com/office/powerpoint/2010/main" val="982880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F8BD3AA8-C6C0-274D-9910-3350F1328060}" type="datetimeFigureOut">
              <a:rPr lang="it-IT" smtClean="0"/>
              <a:pPr/>
              <a:t>28/08/2021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FA49B63-E90A-4546-8C40-FEE6B08F23CB}" type="slidenum">
              <a:rPr lang="it-IT" smtClean="0"/>
              <a:pPr/>
              <a:t>‹#›</a:t>
            </a:fld>
            <a:endParaRPr lang="it-IT"/>
          </a:p>
        </p:txBody>
      </p:sp>
    </p:spTree>
    <p:extLst>
      <p:ext uri="{BB962C8B-B14F-4D97-AF65-F5344CB8AC3E}">
        <p14:creationId xmlns:p14="http://schemas.microsoft.com/office/powerpoint/2010/main" val="802003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stile</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fld id="{F8BD3AA8-C6C0-274D-9910-3350F1328060}" type="datetimeFigureOut">
              <a:rPr lang="it-IT" smtClean="0"/>
              <a:pPr/>
              <a:t>28/08/2021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FA49B63-E90A-4546-8C40-FEE6B08F23CB}" type="slidenum">
              <a:rPr lang="it-IT" smtClean="0"/>
              <a:pPr/>
              <a:t>‹#›</a:t>
            </a:fld>
            <a:endParaRPr lang="it-IT"/>
          </a:p>
        </p:txBody>
      </p:sp>
    </p:spTree>
    <p:extLst>
      <p:ext uri="{BB962C8B-B14F-4D97-AF65-F5344CB8AC3E}">
        <p14:creationId xmlns:p14="http://schemas.microsoft.com/office/powerpoint/2010/main" val="208191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F8BD3AA8-C6C0-274D-9910-3350F1328060}" type="datetimeFigureOut">
              <a:rPr lang="it-IT" smtClean="0"/>
              <a:pPr/>
              <a:t>28/08/2021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FA49B63-E90A-4546-8C40-FEE6B08F23CB}" type="slidenum">
              <a:rPr lang="it-IT" smtClean="0"/>
              <a:pPr/>
              <a:t>‹#›</a:t>
            </a:fld>
            <a:endParaRPr lang="it-IT"/>
          </a:p>
        </p:txBody>
      </p:sp>
    </p:spTree>
    <p:extLst>
      <p:ext uri="{BB962C8B-B14F-4D97-AF65-F5344CB8AC3E}">
        <p14:creationId xmlns:p14="http://schemas.microsoft.com/office/powerpoint/2010/main" val="821965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stile</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F8BD3AA8-C6C0-274D-9910-3350F1328060}" type="datetimeFigureOut">
              <a:rPr lang="it-IT" smtClean="0"/>
              <a:pPr/>
              <a:t>28/08/2021</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5FA49B63-E90A-4546-8C40-FEE6B08F23CB}" type="slidenum">
              <a:rPr lang="it-IT" smtClean="0"/>
              <a:pPr/>
              <a:t>‹#›</a:t>
            </a:fld>
            <a:endParaRPr lang="it-IT"/>
          </a:p>
        </p:txBody>
      </p:sp>
    </p:spTree>
    <p:extLst>
      <p:ext uri="{BB962C8B-B14F-4D97-AF65-F5344CB8AC3E}">
        <p14:creationId xmlns:p14="http://schemas.microsoft.com/office/powerpoint/2010/main" val="7201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data 2"/>
          <p:cNvSpPr>
            <a:spLocks noGrp="1"/>
          </p:cNvSpPr>
          <p:nvPr>
            <p:ph type="dt" sz="half" idx="10"/>
          </p:nvPr>
        </p:nvSpPr>
        <p:spPr/>
        <p:txBody>
          <a:bodyPr/>
          <a:lstStyle/>
          <a:p>
            <a:fld id="{F8BD3AA8-C6C0-274D-9910-3350F1328060}" type="datetimeFigureOut">
              <a:rPr lang="it-IT" smtClean="0"/>
              <a:pPr/>
              <a:t>28/08/2021</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5FA49B63-E90A-4546-8C40-FEE6B08F23CB}" type="slidenum">
              <a:rPr lang="it-IT" smtClean="0"/>
              <a:pPr/>
              <a:t>‹#›</a:t>
            </a:fld>
            <a:endParaRPr lang="it-IT"/>
          </a:p>
        </p:txBody>
      </p:sp>
    </p:spTree>
    <p:extLst>
      <p:ext uri="{BB962C8B-B14F-4D97-AF65-F5344CB8AC3E}">
        <p14:creationId xmlns:p14="http://schemas.microsoft.com/office/powerpoint/2010/main" val="781736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F8BD3AA8-C6C0-274D-9910-3350F1328060}" type="datetimeFigureOut">
              <a:rPr lang="it-IT" smtClean="0"/>
              <a:pPr/>
              <a:t>28/08/2021</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5FA49B63-E90A-4546-8C40-FEE6B08F23CB}" type="slidenum">
              <a:rPr lang="it-IT" smtClean="0"/>
              <a:pPr/>
              <a:t>‹#›</a:t>
            </a:fld>
            <a:endParaRPr lang="it-IT"/>
          </a:p>
        </p:txBody>
      </p:sp>
    </p:spTree>
    <p:extLst>
      <p:ext uri="{BB962C8B-B14F-4D97-AF65-F5344CB8AC3E}">
        <p14:creationId xmlns:p14="http://schemas.microsoft.com/office/powerpoint/2010/main" val="3393611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F8BD3AA8-C6C0-274D-9910-3350F1328060}" type="datetimeFigureOut">
              <a:rPr lang="it-IT" smtClean="0"/>
              <a:pPr/>
              <a:t>28/08/2021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FA49B63-E90A-4546-8C40-FEE6B08F23CB}" type="slidenum">
              <a:rPr lang="it-IT" smtClean="0"/>
              <a:pPr/>
              <a:t>‹#›</a:t>
            </a:fld>
            <a:endParaRPr lang="it-IT"/>
          </a:p>
        </p:txBody>
      </p:sp>
    </p:spTree>
    <p:extLst>
      <p:ext uri="{BB962C8B-B14F-4D97-AF65-F5344CB8AC3E}">
        <p14:creationId xmlns:p14="http://schemas.microsoft.com/office/powerpoint/2010/main" val="2073261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F8BD3AA8-C6C0-274D-9910-3350F1328060}" type="datetimeFigureOut">
              <a:rPr lang="it-IT" smtClean="0"/>
              <a:pPr/>
              <a:t>28/08/2021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FA49B63-E90A-4546-8C40-FEE6B08F23CB}" type="slidenum">
              <a:rPr lang="it-IT" smtClean="0"/>
              <a:pPr/>
              <a:t>‹#›</a:t>
            </a:fld>
            <a:endParaRPr lang="it-IT"/>
          </a:p>
        </p:txBody>
      </p:sp>
    </p:spTree>
    <p:extLst>
      <p:ext uri="{BB962C8B-B14F-4D97-AF65-F5344CB8AC3E}">
        <p14:creationId xmlns:p14="http://schemas.microsoft.com/office/powerpoint/2010/main" val="228895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BD3AA8-C6C0-274D-9910-3350F1328060}" type="datetimeFigureOut">
              <a:rPr lang="it-IT" smtClean="0"/>
              <a:pPr/>
              <a:t>28/08/2021</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A49B63-E90A-4546-8C40-FEE6B08F23CB}" type="slidenum">
              <a:rPr lang="it-IT" smtClean="0"/>
              <a:pPr/>
              <a:t>‹#›</a:t>
            </a:fld>
            <a:endParaRPr lang="it-IT"/>
          </a:p>
        </p:txBody>
      </p:sp>
    </p:spTree>
    <p:extLst>
      <p:ext uri="{BB962C8B-B14F-4D97-AF65-F5344CB8AC3E}">
        <p14:creationId xmlns:p14="http://schemas.microsoft.com/office/powerpoint/2010/main" val="6896155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20.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6.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14.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 Id="rId9" Type="http://schemas.openxmlformats.org/officeDocument/2006/relationships/image" Target="../media/image16.png"/></Relationships>
</file>

<file path=ppt/slides/_rels/slide15.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Layout" Target="../diagrams/layout3.xml"/><Relationship Id="rId7" Type="http://schemas.openxmlformats.org/officeDocument/2006/relationships/image" Target="../media/image2.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image" Target="../media/image2.png"/><Relationship Id="rId16"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5" Type="http://schemas.openxmlformats.org/officeDocument/2006/relationships/image" Target="../media/image1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pn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6.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7.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3.png"/><Relationship Id="rId7" Type="http://schemas.openxmlformats.org/officeDocument/2006/relationships/diagramQuickStyle" Target="../diagrams/quickStyle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16.png"/><Relationship Id="rId9" Type="http://schemas.microsoft.com/office/2007/relationships/diagramDrawing" Target="../diagrams/drawing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451944" y="914651"/>
            <a:ext cx="10084586" cy="2387600"/>
          </a:xfrm>
        </p:spPr>
        <p:txBody>
          <a:bodyPr>
            <a:normAutofit/>
          </a:bodyPr>
          <a:lstStyle/>
          <a:p>
            <a:pPr algn="l"/>
            <a:r>
              <a:rPr lang="en-GB" sz="4400" b="1">
                <a:solidFill>
                  <a:schemeClr val="accent1">
                    <a:lumMod val="50000"/>
                  </a:schemeClr>
                </a:solidFill>
              </a:rPr>
              <a:t>Curriculum - Application of ICT in Design and Production of Textile and Clothing</a:t>
            </a:r>
          </a:p>
        </p:txBody>
      </p:sp>
      <p:pic>
        <p:nvPicPr>
          <p:cNvPr id="4" name="Immagine 3"/>
          <p:cNvPicPr>
            <a:picLocks noChangeAspect="1"/>
          </p:cNvPicPr>
          <p:nvPr/>
        </p:nvPicPr>
        <p:blipFill rotWithShape="1">
          <a:blip r:embed="rId2">
            <a:extLst>
              <a:ext uri="{28A0092B-C50C-407E-A947-70E740481C1C}">
                <a14:useLocalDpi xmlns:a14="http://schemas.microsoft.com/office/drawing/2010/main" val="0"/>
              </a:ext>
            </a:extLst>
          </a:blip>
          <a:srcRect l="1192" t="27150"/>
          <a:stretch/>
        </p:blipFill>
        <p:spPr>
          <a:xfrm>
            <a:off x="451944" y="450166"/>
            <a:ext cx="11336781" cy="164699"/>
          </a:xfrm>
          <a:prstGeom prst="rect">
            <a:avLst/>
          </a:prstGeom>
        </p:spPr>
      </p:pic>
      <p:sp>
        <p:nvSpPr>
          <p:cNvPr id="5" name="CasellaDiTesto 4"/>
          <p:cNvSpPr txBox="1"/>
          <p:nvPr/>
        </p:nvSpPr>
        <p:spPr>
          <a:xfrm>
            <a:off x="451944" y="3530009"/>
            <a:ext cx="11336781" cy="3019647"/>
          </a:xfrm>
          <a:prstGeom prst="rect">
            <a:avLst/>
          </a:prstGeom>
          <a:solidFill>
            <a:srgbClr val="002060"/>
          </a:solidFill>
        </p:spPr>
        <p:txBody>
          <a:bodyPr wrap="square" rtlCol="0">
            <a:spAutoFit/>
          </a:bodyPr>
          <a:lstStyle/>
          <a:p>
            <a:endParaRPr lang="it-IT"/>
          </a:p>
        </p:txBody>
      </p:sp>
      <p:sp>
        <p:nvSpPr>
          <p:cNvPr id="6" name="Title 1"/>
          <p:cNvSpPr txBox="1">
            <a:spLocks/>
          </p:cNvSpPr>
          <p:nvPr/>
        </p:nvSpPr>
        <p:spPr>
          <a:xfrm>
            <a:off x="581191" y="3288845"/>
            <a:ext cx="10993549" cy="147501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800">
                <a:solidFill>
                  <a:schemeClr val="bg1"/>
                </a:solidFill>
              </a:rPr>
              <a:t>ICT IN TEXTILE AND CLOTHING HIGHER EDUCATION AND BUSINESS </a:t>
            </a:r>
            <a:endParaRPr lang="it-IT" sz="2800">
              <a:solidFill>
                <a:schemeClr val="bg1"/>
              </a:solidFill>
            </a:endParaRPr>
          </a:p>
          <a:p>
            <a:pPr algn="l"/>
            <a:r>
              <a:rPr lang="en-US" sz="2800">
                <a:solidFill>
                  <a:schemeClr val="bg1"/>
                </a:solidFill>
              </a:rPr>
              <a:t>(ICT - TEX)</a:t>
            </a:r>
            <a:endParaRPr lang="it-IT" sz="2800">
              <a:solidFill>
                <a:schemeClr val="bg1"/>
              </a:solidFill>
              <a:cs typeface="Calibri Light"/>
            </a:endParaRPr>
          </a:p>
        </p:txBody>
      </p:sp>
      <p:sp>
        <p:nvSpPr>
          <p:cNvPr id="7" name="Rettangolo 6"/>
          <p:cNvSpPr/>
          <p:nvPr/>
        </p:nvSpPr>
        <p:spPr>
          <a:xfrm>
            <a:off x="581191" y="5690789"/>
            <a:ext cx="6096000" cy="584775"/>
          </a:xfrm>
          <a:prstGeom prst="rect">
            <a:avLst/>
          </a:prstGeom>
        </p:spPr>
        <p:txBody>
          <a:bodyPr>
            <a:spAutoFit/>
          </a:bodyPr>
          <a:lstStyle/>
          <a:p>
            <a:pPr algn="just">
              <a:spcAft>
                <a:spcPts val="0"/>
              </a:spcAft>
            </a:pPr>
            <a:r>
              <a:rPr lang="en-GB" sz="1600">
                <a:solidFill>
                  <a:schemeClr val="bg2">
                    <a:lumMod val="75000"/>
                  </a:schemeClr>
                </a:solidFill>
                <a:ea typeface="Calibri" charset="0"/>
                <a:cs typeface="Calibri" charset="0"/>
              </a:rPr>
              <a:t>ICT-TEX project Nr. 612248-EPP-1-2019-1-BG-EPPKA2-KA, </a:t>
            </a:r>
            <a:endParaRPr lang="it-IT" sz="1600">
              <a:solidFill>
                <a:schemeClr val="bg2">
                  <a:lumMod val="75000"/>
                </a:schemeClr>
              </a:solidFill>
              <a:ea typeface="Cambria" charset="0"/>
              <a:cs typeface="Cambria" charset="0"/>
            </a:endParaRPr>
          </a:p>
          <a:p>
            <a:pPr algn="just">
              <a:spcAft>
                <a:spcPts val="0"/>
              </a:spcAft>
            </a:pPr>
            <a:r>
              <a:rPr lang="en-GB" sz="1600">
                <a:solidFill>
                  <a:schemeClr val="bg2">
                    <a:lumMod val="75000"/>
                  </a:schemeClr>
                </a:solidFill>
                <a:ea typeface="Calibri" charset="0"/>
                <a:cs typeface="Calibri" charset="0"/>
              </a:rPr>
              <a:t>funded by the Erasmus + Programme of the  European Union</a:t>
            </a:r>
            <a:endParaRPr lang="it-IT" sz="1600">
              <a:solidFill>
                <a:schemeClr val="bg2">
                  <a:lumMod val="75000"/>
                </a:schemeClr>
              </a:solidFill>
              <a:effectLst/>
              <a:ea typeface="Cambria" charset="0"/>
              <a:cs typeface="Cambria" charset="0"/>
            </a:endParaRPr>
          </a:p>
        </p:txBody>
      </p:sp>
      <p:pic>
        <p:nvPicPr>
          <p:cNvPr id="8" name="Picture 3"/>
          <p:cNvPicPr>
            <a:picLocks noChangeAspect="1"/>
          </p:cNvPicPr>
          <p:nvPr/>
        </p:nvPicPr>
        <p:blipFill>
          <a:blip r:embed="rId3"/>
          <a:stretch>
            <a:fillRect/>
          </a:stretch>
        </p:blipFill>
        <p:spPr>
          <a:xfrm>
            <a:off x="381199" y="586164"/>
            <a:ext cx="2200847" cy="658425"/>
          </a:xfrm>
          <a:prstGeom prst="rect">
            <a:avLst/>
          </a:prstGeom>
        </p:spPr>
      </p:pic>
      <p:pic>
        <p:nvPicPr>
          <p:cNvPr id="9" name="Picture 4"/>
          <p:cNvPicPr>
            <a:picLocks noChangeAspect="1"/>
          </p:cNvPicPr>
          <p:nvPr/>
        </p:nvPicPr>
        <p:blipFill>
          <a:blip r:embed="rId4"/>
          <a:stretch>
            <a:fillRect/>
          </a:stretch>
        </p:blipFill>
        <p:spPr>
          <a:xfrm>
            <a:off x="10750515" y="660736"/>
            <a:ext cx="1024217" cy="719390"/>
          </a:xfrm>
          <a:prstGeom prst="rect">
            <a:avLst/>
          </a:prstGeom>
        </p:spPr>
      </p:pic>
    </p:spTree>
    <p:extLst>
      <p:ext uri="{BB962C8B-B14F-4D97-AF65-F5344CB8AC3E}">
        <p14:creationId xmlns:p14="http://schemas.microsoft.com/office/powerpoint/2010/main" val="419550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74739" y="681054"/>
            <a:ext cx="11232683" cy="5732597"/>
          </a:xfrm>
        </p:spPr>
        <p:txBody>
          <a:bodyPr vert="horz" lIns="91440" tIns="45720" rIns="91440" bIns="45720" rtlCol="0" anchor="t">
            <a:normAutofit/>
          </a:bodyPr>
          <a:lstStyle/>
          <a:p>
            <a:pPr marL="0" indent="0" algn="just">
              <a:buNone/>
            </a:pPr>
            <a:r>
              <a:rPr lang="en-GB" sz="1200"/>
              <a:t>Respondents perceive that integration of ICT systems needs to be improved into the belonging companies, indicating among the skills shortage those needed to operate with advanced / automated production systems; to manage integrated systems for the exchange of information between different production processes also embedding Internet of Things (IoT); to improve the integration level of CAD/CAM and ERP systems.</a:t>
            </a:r>
          </a:p>
          <a:p>
            <a:pPr marL="0" indent="0" algn="just">
              <a:buNone/>
            </a:pPr>
            <a:r>
              <a:rPr lang="en-GB" sz="1200"/>
              <a:t>Furthermore, for what relates to transversal ICT skills, we can note that among the listed skills the ones that the companies believes their employees need to improve mostly are the knowledge about social media / digital marketing instruments and basic software engineering skills, immediately after we have big data analysis and then the use of CMS and office automation programs.</a:t>
            </a:r>
            <a:endParaRPr lang="it-IT" sz="1200"/>
          </a:p>
          <a:p>
            <a:pPr marL="0" indent="0" algn="just">
              <a:buNone/>
            </a:pPr>
            <a:endParaRPr lang="en-GB" sz="1200" b="1"/>
          </a:p>
          <a:p>
            <a:pPr marL="0" indent="0" algn="just">
              <a:buNone/>
            </a:pPr>
            <a:endParaRPr lang="en-GB" sz="1200" b="1"/>
          </a:p>
          <a:p>
            <a:pPr marL="0" indent="0" algn="just">
              <a:buNone/>
            </a:pPr>
            <a:endParaRPr lang="en-GB" sz="1200" b="1"/>
          </a:p>
          <a:p>
            <a:pPr marL="0" indent="0" algn="just">
              <a:buNone/>
            </a:pPr>
            <a:endParaRPr lang="en-GB" sz="1200" b="1"/>
          </a:p>
          <a:p>
            <a:pPr marL="0" indent="0" algn="just">
              <a:buNone/>
            </a:pPr>
            <a:endParaRPr lang="en-GB" sz="1200" b="1"/>
          </a:p>
          <a:p>
            <a:pPr marL="0" indent="0" algn="just">
              <a:buNone/>
            </a:pPr>
            <a:endParaRPr lang="en-GB" sz="1200" b="1"/>
          </a:p>
          <a:p>
            <a:pPr marL="0" indent="0" algn="just">
              <a:buNone/>
            </a:pPr>
            <a:endParaRPr lang="en-GB" sz="1200" b="1"/>
          </a:p>
          <a:p>
            <a:pPr marL="0" indent="0" algn="just">
              <a:buNone/>
            </a:pPr>
            <a:endParaRPr lang="en-GB" sz="1200" b="1"/>
          </a:p>
          <a:p>
            <a:pPr marL="0" indent="0" algn="just">
              <a:spcBef>
                <a:spcPts val="0"/>
              </a:spcBef>
              <a:buNone/>
            </a:pPr>
            <a:r>
              <a:rPr lang="en-GB" sz="1200"/>
              <a:t>In order to get advantage from the opportunities offered by new technologies and digital advancement, and to obtain a strategic advantage into the market, it is also important to develop those transversal skills related to the improvement of an entrepreneurial mind-set.</a:t>
            </a:r>
          </a:p>
          <a:p>
            <a:pPr marL="0" indent="0" algn="just">
              <a:spcBef>
                <a:spcPts val="0"/>
              </a:spcBef>
              <a:buNone/>
            </a:pPr>
            <a:r>
              <a:rPr lang="en-GB" sz="1200"/>
              <a:t>Personal features are particularly important to lead a successful company or more in general to get a managerial position. </a:t>
            </a:r>
            <a:r>
              <a:rPr lang="en-US" sz="1200"/>
              <a:t>Among the personal skills respondents feel to have the most, we find: creative thinking and problem solving, self-confidence, goals setting planning and organizing abilities, decision making, willingness to learn and leadership. On the other hand, among the skills that need to be improved, we find conflict resolution, ability to recognize the other employee's potentials, financial and economic literacy.</a:t>
            </a:r>
            <a:endParaRPr lang="en-GB" sz="1200"/>
          </a:p>
          <a:p>
            <a:pPr marL="0" indent="0" algn="just">
              <a:buNone/>
            </a:pPr>
            <a:r>
              <a:rPr lang="en-GB" sz="1200"/>
              <a:t>These aspects also effect the ability to innovate the business model, about which the main efforts to do concern the improvement in the ability to deal with the changes in the regulatory framework and economic trends; to introduce new technological innovation; to take advantage from services offered by incubators, hubs, management consultancy agencies; to innovate selling channels, resources composition and value proposition.</a:t>
            </a:r>
          </a:p>
          <a:p>
            <a:pPr algn="just">
              <a:buFontTx/>
              <a:buChar char="-"/>
            </a:pPr>
            <a:endParaRPr lang="en-GB" sz="1200"/>
          </a:p>
          <a:p>
            <a:pPr>
              <a:buFontTx/>
              <a:buChar char="-"/>
            </a:pPr>
            <a:endParaRPr lang="en-GB" sz="1900"/>
          </a:p>
        </p:txBody>
      </p:sp>
      <p:pic>
        <p:nvPicPr>
          <p:cNvPr id="5" name="Picture 3"/>
          <p:cNvPicPr>
            <a:picLocks noChangeAspect="1"/>
          </p:cNvPicPr>
          <p:nvPr/>
        </p:nvPicPr>
        <p:blipFill>
          <a:blip r:embed="rId2"/>
          <a:stretch>
            <a:fillRect/>
          </a:stretch>
        </p:blipFill>
        <p:spPr>
          <a:xfrm>
            <a:off x="583080" y="6084439"/>
            <a:ext cx="2200847" cy="658425"/>
          </a:xfrm>
          <a:prstGeom prst="rect">
            <a:avLst/>
          </a:prstGeom>
        </p:spPr>
      </p:pic>
      <p:pic>
        <p:nvPicPr>
          <p:cNvPr id="6" name="Picture 4"/>
          <p:cNvPicPr>
            <a:picLocks noChangeAspect="1"/>
          </p:cNvPicPr>
          <p:nvPr/>
        </p:nvPicPr>
        <p:blipFill>
          <a:blip r:embed="rId3"/>
          <a:stretch>
            <a:fillRect/>
          </a:stretch>
        </p:blipFill>
        <p:spPr>
          <a:xfrm>
            <a:off x="10586591" y="6053957"/>
            <a:ext cx="1024217" cy="719390"/>
          </a:xfrm>
          <a:prstGeom prst="rect">
            <a:avLst/>
          </a:prstGeom>
        </p:spPr>
      </p:pic>
      <p:pic>
        <p:nvPicPr>
          <p:cNvPr id="12" name="Immagine 11"/>
          <p:cNvPicPr>
            <a:picLocks noChangeAspect="1"/>
          </p:cNvPicPr>
          <p:nvPr/>
        </p:nvPicPr>
        <p:blipFill rotWithShape="1">
          <a:blip r:embed="rId4">
            <a:extLst>
              <a:ext uri="{28A0092B-C50C-407E-A947-70E740481C1C}">
                <a14:useLocalDpi xmlns:a14="http://schemas.microsoft.com/office/drawing/2010/main" val="0"/>
              </a:ext>
            </a:extLst>
          </a:blip>
          <a:srcRect t="1" b="71841"/>
          <a:stretch/>
        </p:blipFill>
        <p:spPr>
          <a:xfrm>
            <a:off x="0" y="1"/>
            <a:ext cx="12192000" cy="556456"/>
          </a:xfrm>
          <a:prstGeom prst="rect">
            <a:avLst/>
          </a:prstGeom>
        </p:spPr>
      </p:pic>
      <p:pic>
        <p:nvPicPr>
          <p:cNvPr id="15" name="Content Placeholder 4"/>
          <p:cNvPicPr>
            <a:picLocks noChangeAspect="1"/>
          </p:cNvPicPr>
          <p:nvPr/>
        </p:nvPicPr>
        <p:blipFill rotWithShape="1">
          <a:blip r:embed="rId5"/>
          <a:srcRect t="-1" r="7761" b="84836"/>
          <a:stretch/>
        </p:blipFill>
        <p:spPr>
          <a:xfrm>
            <a:off x="371353" y="2027964"/>
            <a:ext cx="5413092" cy="440171"/>
          </a:xfrm>
          <a:prstGeom prst="rect">
            <a:avLst/>
          </a:prstGeom>
        </p:spPr>
      </p:pic>
      <p:pic>
        <p:nvPicPr>
          <p:cNvPr id="16" name="Content Placeholder 4"/>
          <p:cNvPicPr>
            <a:picLocks noChangeAspect="1"/>
          </p:cNvPicPr>
          <p:nvPr/>
        </p:nvPicPr>
        <p:blipFill rotWithShape="1">
          <a:blip r:embed="rId5"/>
          <a:srcRect t="26080" r="7761" b="19298"/>
          <a:stretch/>
        </p:blipFill>
        <p:spPr>
          <a:xfrm>
            <a:off x="371353" y="2509629"/>
            <a:ext cx="3802085" cy="1113650"/>
          </a:xfrm>
          <a:prstGeom prst="rect">
            <a:avLst/>
          </a:prstGeom>
        </p:spPr>
      </p:pic>
      <p:pic>
        <p:nvPicPr>
          <p:cNvPr id="17" name="Picture 5"/>
          <p:cNvPicPr>
            <a:picLocks noChangeAspect="1"/>
          </p:cNvPicPr>
          <p:nvPr/>
        </p:nvPicPr>
        <p:blipFill rotWithShape="1">
          <a:blip r:embed="rId6"/>
          <a:srcRect l="2112" t="14624" r="76594" b="21065"/>
          <a:stretch/>
        </p:blipFill>
        <p:spPr>
          <a:xfrm>
            <a:off x="4173438" y="2291810"/>
            <a:ext cx="888875" cy="1331469"/>
          </a:xfrm>
          <a:prstGeom prst="rect">
            <a:avLst/>
          </a:prstGeom>
        </p:spPr>
      </p:pic>
      <p:pic>
        <p:nvPicPr>
          <p:cNvPr id="18" name="Picture 5"/>
          <p:cNvPicPr>
            <a:picLocks noChangeAspect="1"/>
          </p:cNvPicPr>
          <p:nvPr/>
        </p:nvPicPr>
        <p:blipFill rotWithShape="1">
          <a:blip r:embed="rId6"/>
          <a:srcRect l="22245" t="24071" r="14272" b="20784"/>
          <a:stretch/>
        </p:blipFill>
        <p:spPr>
          <a:xfrm>
            <a:off x="4970566" y="2468135"/>
            <a:ext cx="2227718" cy="1178294"/>
          </a:xfrm>
          <a:prstGeom prst="rect">
            <a:avLst/>
          </a:prstGeom>
        </p:spPr>
      </p:pic>
      <p:pic>
        <p:nvPicPr>
          <p:cNvPr id="19" name="Picture 6"/>
          <p:cNvPicPr>
            <a:picLocks noChangeAspect="1"/>
          </p:cNvPicPr>
          <p:nvPr/>
        </p:nvPicPr>
        <p:blipFill rotWithShape="1">
          <a:blip r:embed="rId7"/>
          <a:srcRect b="24210"/>
          <a:stretch/>
        </p:blipFill>
        <p:spPr>
          <a:xfrm>
            <a:off x="7198284" y="2546432"/>
            <a:ext cx="1397631" cy="1099997"/>
          </a:xfrm>
          <a:prstGeom prst="rect">
            <a:avLst/>
          </a:prstGeom>
        </p:spPr>
      </p:pic>
      <p:sp>
        <p:nvSpPr>
          <p:cNvPr id="20" name="Rettangolo 19"/>
          <p:cNvSpPr/>
          <p:nvPr/>
        </p:nvSpPr>
        <p:spPr>
          <a:xfrm>
            <a:off x="728457" y="3619302"/>
            <a:ext cx="742710" cy="307777"/>
          </a:xfrm>
          <a:prstGeom prst="rect">
            <a:avLst/>
          </a:prstGeom>
        </p:spPr>
        <p:txBody>
          <a:bodyPr wrap="square">
            <a:spAutoFit/>
          </a:bodyPr>
          <a:lstStyle/>
          <a:p>
            <a:pPr algn="ctr"/>
            <a:r>
              <a:rPr lang="en-GB" sz="700"/>
              <a:t>Coding / programming </a:t>
            </a:r>
          </a:p>
        </p:txBody>
      </p:sp>
      <p:sp>
        <p:nvSpPr>
          <p:cNvPr id="21" name="Rettangolo 20"/>
          <p:cNvSpPr/>
          <p:nvPr/>
        </p:nvSpPr>
        <p:spPr>
          <a:xfrm>
            <a:off x="1458336" y="3618351"/>
            <a:ext cx="1114619" cy="415498"/>
          </a:xfrm>
          <a:prstGeom prst="rect">
            <a:avLst/>
          </a:prstGeom>
        </p:spPr>
        <p:txBody>
          <a:bodyPr wrap="square">
            <a:spAutoFit/>
          </a:bodyPr>
          <a:lstStyle/>
          <a:p>
            <a:pPr algn="ctr"/>
            <a:r>
              <a:rPr lang="en-GB" sz="700"/>
              <a:t>Ability to use CMS (website Content Management System)</a:t>
            </a:r>
          </a:p>
        </p:txBody>
      </p:sp>
      <p:sp>
        <p:nvSpPr>
          <p:cNvPr id="22" name="Rettangolo 21"/>
          <p:cNvSpPr/>
          <p:nvPr/>
        </p:nvSpPr>
        <p:spPr>
          <a:xfrm>
            <a:off x="2337557" y="3623279"/>
            <a:ext cx="1142018" cy="415498"/>
          </a:xfrm>
          <a:prstGeom prst="rect">
            <a:avLst/>
          </a:prstGeom>
        </p:spPr>
        <p:txBody>
          <a:bodyPr wrap="square">
            <a:spAutoFit/>
          </a:bodyPr>
          <a:lstStyle/>
          <a:p>
            <a:pPr algn="ctr"/>
            <a:r>
              <a:rPr lang="en-GB" sz="700"/>
              <a:t>Ability to use DMS (Doc. Management System) as for example G-Suite </a:t>
            </a:r>
          </a:p>
        </p:txBody>
      </p:sp>
      <p:sp>
        <p:nvSpPr>
          <p:cNvPr id="23" name="Rettangolo 22"/>
          <p:cNvSpPr/>
          <p:nvPr/>
        </p:nvSpPr>
        <p:spPr>
          <a:xfrm>
            <a:off x="3318180" y="3623279"/>
            <a:ext cx="1037054" cy="415498"/>
          </a:xfrm>
          <a:prstGeom prst="rect">
            <a:avLst/>
          </a:prstGeom>
        </p:spPr>
        <p:txBody>
          <a:bodyPr wrap="square">
            <a:spAutoFit/>
          </a:bodyPr>
          <a:lstStyle/>
          <a:p>
            <a:pPr algn="ctr"/>
            <a:r>
              <a:rPr lang="en-GB" sz="700"/>
              <a:t>Competences related to Internet of Things applications</a:t>
            </a:r>
          </a:p>
        </p:txBody>
      </p:sp>
      <p:sp>
        <p:nvSpPr>
          <p:cNvPr id="24" name="Rettangolo 23"/>
          <p:cNvSpPr/>
          <p:nvPr/>
        </p:nvSpPr>
        <p:spPr>
          <a:xfrm>
            <a:off x="4328311" y="3619302"/>
            <a:ext cx="520761" cy="307777"/>
          </a:xfrm>
          <a:prstGeom prst="rect">
            <a:avLst/>
          </a:prstGeom>
        </p:spPr>
        <p:txBody>
          <a:bodyPr wrap="square">
            <a:spAutoFit/>
          </a:bodyPr>
          <a:lstStyle/>
          <a:p>
            <a:pPr algn="ctr"/>
            <a:r>
              <a:rPr lang="en-GB" sz="700"/>
              <a:t>Big data analysis</a:t>
            </a:r>
          </a:p>
        </p:txBody>
      </p:sp>
      <p:sp>
        <p:nvSpPr>
          <p:cNvPr id="25" name="Rettangolo 24"/>
          <p:cNvSpPr/>
          <p:nvPr/>
        </p:nvSpPr>
        <p:spPr>
          <a:xfrm>
            <a:off x="4770199" y="3639564"/>
            <a:ext cx="1010772" cy="307777"/>
          </a:xfrm>
          <a:prstGeom prst="rect">
            <a:avLst/>
          </a:prstGeom>
        </p:spPr>
        <p:txBody>
          <a:bodyPr wrap="square">
            <a:spAutoFit/>
          </a:bodyPr>
          <a:lstStyle/>
          <a:p>
            <a:pPr algn="ctr"/>
            <a:r>
              <a:rPr lang="en-GB" sz="700"/>
              <a:t>Knowledge of SEO and SEM techniques </a:t>
            </a:r>
          </a:p>
        </p:txBody>
      </p:sp>
      <p:sp>
        <p:nvSpPr>
          <p:cNvPr id="26" name="Rettangolo 25"/>
          <p:cNvSpPr/>
          <p:nvPr/>
        </p:nvSpPr>
        <p:spPr>
          <a:xfrm>
            <a:off x="5596962" y="3619891"/>
            <a:ext cx="965303" cy="415498"/>
          </a:xfrm>
          <a:prstGeom prst="rect">
            <a:avLst/>
          </a:prstGeom>
        </p:spPr>
        <p:txBody>
          <a:bodyPr wrap="square">
            <a:spAutoFit/>
          </a:bodyPr>
          <a:lstStyle/>
          <a:p>
            <a:pPr algn="ctr"/>
            <a:r>
              <a:rPr lang="en-GB" sz="700"/>
              <a:t>Knowledge about digital marketing techniques</a:t>
            </a:r>
          </a:p>
        </p:txBody>
      </p:sp>
      <p:sp>
        <p:nvSpPr>
          <p:cNvPr id="27" name="Rettangolo 26"/>
          <p:cNvSpPr/>
          <p:nvPr/>
        </p:nvSpPr>
        <p:spPr>
          <a:xfrm>
            <a:off x="6366970" y="3615736"/>
            <a:ext cx="924876" cy="415498"/>
          </a:xfrm>
          <a:prstGeom prst="rect">
            <a:avLst/>
          </a:prstGeom>
        </p:spPr>
        <p:txBody>
          <a:bodyPr wrap="square">
            <a:spAutoFit/>
          </a:bodyPr>
          <a:lstStyle/>
          <a:p>
            <a:pPr algn="ctr"/>
            <a:r>
              <a:rPr lang="en-GB" sz="700"/>
              <a:t>Fluency in the use of office automation programs </a:t>
            </a:r>
          </a:p>
        </p:txBody>
      </p:sp>
      <p:sp>
        <p:nvSpPr>
          <p:cNvPr id="28" name="Rettangolo 27"/>
          <p:cNvSpPr/>
          <p:nvPr/>
        </p:nvSpPr>
        <p:spPr>
          <a:xfrm>
            <a:off x="7129751" y="3631216"/>
            <a:ext cx="758727" cy="415498"/>
          </a:xfrm>
          <a:prstGeom prst="rect">
            <a:avLst/>
          </a:prstGeom>
        </p:spPr>
        <p:txBody>
          <a:bodyPr wrap="square">
            <a:spAutoFit/>
          </a:bodyPr>
          <a:lstStyle/>
          <a:p>
            <a:pPr algn="ctr"/>
            <a:r>
              <a:rPr lang="en-GB" sz="700"/>
              <a:t>Basic software engineering skills</a:t>
            </a:r>
          </a:p>
        </p:txBody>
      </p:sp>
      <p:sp>
        <p:nvSpPr>
          <p:cNvPr id="29" name="Rettangolo 28"/>
          <p:cNvSpPr/>
          <p:nvPr/>
        </p:nvSpPr>
        <p:spPr>
          <a:xfrm>
            <a:off x="7764584" y="3671658"/>
            <a:ext cx="898094" cy="307777"/>
          </a:xfrm>
          <a:prstGeom prst="rect">
            <a:avLst/>
          </a:prstGeom>
        </p:spPr>
        <p:txBody>
          <a:bodyPr wrap="square">
            <a:spAutoFit/>
          </a:bodyPr>
          <a:lstStyle/>
          <a:p>
            <a:pPr algn="ctr"/>
            <a:r>
              <a:rPr lang="it-IT" sz="700"/>
              <a:t>Artificial Intelligence </a:t>
            </a:r>
          </a:p>
        </p:txBody>
      </p:sp>
    </p:spTree>
    <p:extLst>
      <p:ext uri="{BB962C8B-B14F-4D97-AF65-F5344CB8AC3E}">
        <p14:creationId xmlns:p14="http://schemas.microsoft.com/office/powerpoint/2010/main" val="15138788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624" y="1272574"/>
            <a:ext cx="11182183" cy="4885557"/>
          </a:xfrm>
        </p:spPr>
        <p:txBody>
          <a:bodyPr>
            <a:normAutofit/>
          </a:bodyPr>
          <a:lstStyle/>
          <a:p>
            <a:pPr marL="0" indent="0" algn="just">
              <a:buNone/>
            </a:pPr>
            <a:r>
              <a:rPr lang="en-GB" sz="1200"/>
              <a:t>The analysis of skills anticipating reports have given us other important elements to develop a Curriculum respondent not only to the current TCI needs in term of skilled personnel but also to the latest market technological advancements, anticipating those competences that will be important in the near future.</a:t>
            </a:r>
          </a:p>
          <a:p>
            <a:pPr marL="0" indent="0" algn="just">
              <a:buNone/>
            </a:pPr>
            <a:r>
              <a:rPr lang="en-GB" sz="1200"/>
              <a:t>The most important findings come from the report “The future of work in textiles, clothing, leather and footwear” developed by the International Labour Office, Sectoral Policies Department (Geneva: ILO, 2019).</a:t>
            </a:r>
          </a:p>
          <a:p>
            <a:pPr marL="0" indent="0" algn="just">
              <a:buNone/>
            </a:pPr>
            <a:r>
              <a:rPr lang="en-GB" sz="1200"/>
              <a:t>Here the main findings and recommendations from the report:</a:t>
            </a:r>
          </a:p>
          <a:p>
            <a:pPr marL="0" indent="0" algn="just">
              <a:buNone/>
            </a:pPr>
            <a:endParaRPr lang="en-GB" sz="1200"/>
          </a:p>
          <a:p>
            <a:pPr marL="0" indent="0" algn="just">
              <a:buNone/>
            </a:pPr>
            <a:r>
              <a:rPr lang="en-GB" sz="1600" b="1">
                <a:solidFill>
                  <a:schemeClr val="accent1">
                    <a:lumMod val="75000"/>
                  </a:schemeClr>
                </a:solidFill>
                <a:latin typeface="+mj-lt"/>
                <a:ea typeface="+mj-ea"/>
                <a:cs typeface="+mj-cs"/>
              </a:rPr>
              <a:t>Key findings on needs for technological skills</a:t>
            </a:r>
          </a:p>
          <a:p>
            <a:pPr marL="0" indent="0" algn="just">
              <a:spcBef>
                <a:spcPts val="0"/>
              </a:spcBef>
              <a:buNone/>
            </a:pPr>
            <a:r>
              <a:rPr lang="en-GB" sz="1600" b="1">
                <a:solidFill>
                  <a:schemeClr val="accent1">
                    <a:lumMod val="75000"/>
                  </a:schemeClr>
                </a:solidFill>
                <a:latin typeface="+mj-lt"/>
                <a:ea typeface="+mj-ea"/>
                <a:cs typeface="+mj-cs"/>
              </a:rPr>
              <a:t> </a:t>
            </a:r>
            <a:endParaRPr lang="en-GB" sz="1200" b="1">
              <a:solidFill>
                <a:schemeClr val="accent1">
                  <a:lumMod val="75000"/>
                </a:schemeClr>
              </a:solidFill>
              <a:latin typeface="+mj-lt"/>
              <a:ea typeface="+mj-ea"/>
              <a:cs typeface="+mj-cs"/>
            </a:endParaRPr>
          </a:p>
          <a:p>
            <a:pPr algn="just">
              <a:spcBef>
                <a:spcPts val="0"/>
              </a:spcBef>
            </a:pPr>
            <a:r>
              <a:rPr lang="en-GB" sz="1200"/>
              <a:t>Ability to use laser cutters, 3D printing, sewbots (new robotics and automation technology) i.e. automatic cutting machines and robotic arms</a:t>
            </a:r>
            <a:endParaRPr lang="it-IT" sz="1200"/>
          </a:p>
          <a:p>
            <a:pPr algn="just"/>
            <a:r>
              <a:rPr lang="en-GB" sz="1200"/>
              <a:t>Knowledge and ability to use new machines, processes able to limit water consumption in dyeing, reduce waste </a:t>
            </a:r>
            <a:endParaRPr lang="it-IT" sz="1200"/>
          </a:p>
          <a:p>
            <a:pPr algn="just"/>
            <a:r>
              <a:rPr lang="en-GB" sz="1200"/>
              <a:t>Knowledge and ability to process new materials, e.g. fibres made from bamboo, orange trees</a:t>
            </a:r>
            <a:endParaRPr lang="it-IT" sz="1200"/>
          </a:p>
          <a:p>
            <a:pPr algn="just"/>
            <a:r>
              <a:rPr lang="en-GB" sz="1200"/>
              <a:t>Knowledge and ability to apply techniques able to improve materials performance (e.g. control body temperature, control odours), connect the users with web application, enhance aesthetics, protect the wearer against dry skin, radiation (i.e. Drug-realising textiles)</a:t>
            </a:r>
            <a:endParaRPr lang="it-IT" sz="1200"/>
          </a:p>
          <a:p>
            <a:pPr algn="just"/>
            <a:r>
              <a:rPr lang="en-GB" sz="1200"/>
              <a:t>Ability to artificial engineering nanomaterials, e.g. cotton-blend fabrics that kill bacteria or conduct electricity, ultra-thin silicon circuits, which could lead to high-performance medical and communication instruments that can be worn, and even metamaterials that make whatever they cover undetectable</a:t>
            </a:r>
            <a:endParaRPr lang="it-IT" sz="1200"/>
          </a:p>
          <a:p>
            <a:pPr algn="just"/>
            <a:r>
              <a:rPr lang="en-GB" sz="1200"/>
              <a:t>Ability to use technologies and innovative ways to recycle materials</a:t>
            </a:r>
            <a:endParaRPr lang="it-IT" sz="1200"/>
          </a:p>
        </p:txBody>
      </p:sp>
      <p:pic>
        <p:nvPicPr>
          <p:cNvPr id="5" name="Picture 3"/>
          <p:cNvPicPr>
            <a:picLocks noChangeAspect="1"/>
          </p:cNvPicPr>
          <p:nvPr/>
        </p:nvPicPr>
        <p:blipFill>
          <a:blip r:embed="rId2"/>
          <a:stretch>
            <a:fillRect/>
          </a:stretch>
        </p:blipFill>
        <p:spPr>
          <a:xfrm>
            <a:off x="583080" y="6084439"/>
            <a:ext cx="2200847" cy="658425"/>
          </a:xfrm>
          <a:prstGeom prst="rect">
            <a:avLst/>
          </a:prstGeom>
        </p:spPr>
      </p:pic>
      <p:pic>
        <p:nvPicPr>
          <p:cNvPr id="6" name="Picture 4"/>
          <p:cNvPicPr>
            <a:picLocks noChangeAspect="1"/>
          </p:cNvPicPr>
          <p:nvPr/>
        </p:nvPicPr>
        <p:blipFill>
          <a:blip r:embed="rId3"/>
          <a:stretch>
            <a:fillRect/>
          </a:stretch>
        </p:blipFill>
        <p:spPr>
          <a:xfrm>
            <a:off x="10586591" y="6053957"/>
            <a:ext cx="1024217" cy="719390"/>
          </a:xfrm>
          <a:prstGeom prst="rect">
            <a:avLst/>
          </a:prstGeom>
        </p:spPr>
      </p:pic>
      <p:pic>
        <p:nvPicPr>
          <p:cNvPr id="7" name="Immagine 6"/>
          <p:cNvPicPr>
            <a:picLocks noChangeAspect="1"/>
          </p:cNvPicPr>
          <p:nvPr/>
        </p:nvPicPr>
        <p:blipFill rotWithShape="1">
          <a:blip r:embed="rId4">
            <a:extLst>
              <a:ext uri="{28A0092B-C50C-407E-A947-70E740481C1C}">
                <a14:useLocalDpi xmlns:a14="http://schemas.microsoft.com/office/drawing/2010/main" val="0"/>
              </a:ext>
            </a:extLst>
          </a:blip>
          <a:srcRect t="1" b="71841"/>
          <a:stretch/>
        </p:blipFill>
        <p:spPr>
          <a:xfrm>
            <a:off x="0" y="1"/>
            <a:ext cx="12192000" cy="556456"/>
          </a:xfrm>
          <a:prstGeom prst="rect">
            <a:avLst/>
          </a:prstGeom>
        </p:spPr>
      </p:pic>
      <p:sp>
        <p:nvSpPr>
          <p:cNvPr id="8" name="Titolo 1"/>
          <p:cNvSpPr txBox="1">
            <a:spLocks/>
          </p:cNvSpPr>
          <p:nvPr/>
        </p:nvSpPr>
        <p:spPr>
          <a:xfrm>
            <a:off x="378125" y="398675"/>
            <a:ext cx="11027728" cy="119855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800" b="1">
                <a:solidFill>
                  <a:schemeClr val="accent1">
                    <a:lumMod val="75000"/>
                  </a:schemeClr>
                </a:solidFill>
              </a:rPr>
              <a:t>2. Skills need assessment – Analysis of the anticipating skills reports</a:t>
            </a:r>
          </a:p>
        </p:txBody>
      </p:sp>
    </p:spTree>
    <p:extLst>
      <p:ext uri="{BB962C8B-B14F-4D97-AF65-F5344CB8AC3E}">
        <p14:creationId xmlns:p14="http://schemas.microsoft.com/office/powerpoint/2010/main" val="2149574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624" y="763294"/>
            <a:ext cx="11182183" cy="5290663"/>
          </a:xfrm>
        </p:spPr>
        <p:txBody>
          <a:bodyPr>
            <a:normAutofit fontScale="85000" lnSpcReduction="20000"/>
          </a:bodyPr>
          <a:lstStyle/>
          <a:p>
            <a:pPr marL="0" indent="0" algn="just">
              <a:buNone/>
            </a:pPr>
            <a:r>
              <a:rPr lang="en-GB" sz="1900" b="1">
                <a:solidFill>
                  <a:schemeClr val="accent1">
                    <a:lumMod val="75000"/>
                  </a:schemeClr>
                </a:solidFill>
                <a:latin typeface="+mj-lt"/>
                <a:ea typeface="+mj-ea"/>
                <a:cs typeface="+mj-cs"/>
              </a:rPr>
              <a:t>Key findings on needs for ICT and digital skills </a:t>
            </a:r>
          </a:p>
          <a:p>
            <a:pPr marL="0" indent="0" algn="just">
              <a:buNone/>
            </a:pPr>
            <a:endParaRPr lang="en-GB" sz="400" b="1"/>
          </a:p>
          <a:p>
            <a:pPr algn="just">
              <a:spcBef>
                <a:spcPts val="200"/>
              </a:spcBef>
            </a:pPr>
            <a:r>
              <a:rPr lang="en-GB" sz="1400"/>
              <a:t>Knowledge and ability to apply and manage:</a:t>
            </a:r>
            <a:endParaRPr lang="it-IT" sz="1400"/>
          </a:p>
          <a:p>
            <a:pPr marL="0" indent="0" algn="just">
              <a:spcBef>
                <a:spcPts val="200"/>
              </a:spcBef>
              <a:buNone/>
            </a:pPr>
            <a:r>
              <a:rPr lang="en-GB" sz="1400"/>
              <a:t>	- Radio Frequency ID (RFID) task </a:t>
            </a:r>
            <a:endParaRPr lang="it-IT" sz="1400"/>
          </a:p>
          <a:p>
            <a:pPr marL="0" indent="0" algn="just">
              <a:spcBef>
                <a:spcPts val="200"/>
              </a:spcBef>
              <a:buNone/>
            </a:pPr>
            <a:r>
              <a:rPr lang="en-GB" sz="1400"/>
              <a:t>	- Sensors and Internet of Things coupled with new software</a:t>
            </a:r>
            <a:endParaRPr lang="it-IT" sz="1400"/>
          </a:p>
          <a:p>
            <a:pPr marL="0" indent="0" algn="just">
              <a:spcBef>
                <a:spcPts val="200"/>
              </a:spcBef>
              <a:buNone/>
            </a:pPr>
            <a:r>
              <a:rPr lang="en-GB" sz="1400"/>
              <a:t>	- Augmented Virtual Reality (AVR)</a:t>
            </a:r>
            <a:endParaRPr lang="it-IT" sz="1400"/>
          </a:p>
          <a:p>
            <a:pPr marL="0" indent="0" algn="just">
              <a:spcBef>
                <a:spcPts val="200"/>
              </a:spcBef>
              <a:buNone/>
            </a:pPr>
            <a:r>
              <a:rPr lang="en-GB" sz="1400"/>
              <a:t>	- Block-chains and Artificial Intelligence </a:t>
            </a:r>
            <a:endParaRPr lang="it-IT" sz="1400"/>
          </a:p>
          <a:p>
            <a:pPr algn="just"/>
            <a:r>
              <a:rPr lang="en-GB" sz="1400"/>
              <a:t>Ability to use ERP systems to better manage production planning and control, supply chain, logistics, costumers relationships, workloads and work distribution, environmental impact, quality</a:t>
            </a:r>
            <a:endParaRPr lang="it-IT" sz="1400"/>
          </a:p>
          <a:p>
            <a:pPr algn="just"/>
            <a:r>
              <a:rPr lang="en-GB" sz="1400"/>
              <a:t>Ability to use advanced design software, i.e. software able to detect contours and body shapes for tailor-making designs</a:t>
            </a:r>
            <a:endParaRPr lang="it-IT" sz="1400"/>
          </a:p>
          <a:p>
            <a:pPr algn="just"/>
            <a:r>
              <a:rPr lang="en-GB" sz="1400"/>
              <a:t>Ability to use specialised software and analyse big data in order to study current market trends and predicts the future ones </a:t>
            </a:r>
            <a:endParaRPr lang="it-IT" sz="1400"/>
          </a:p>
          <a:p>
            <a:pPr algn="just"/>
            <a:r>
              <a:rPr lang="en-GB" sz="1400"/>
              <a:t>Ability to use marketing techniques and tools to better targeting specific consumer categories and groups .</a:t>
            </a:r>
            <a:endParaRPr lang="it-IT" sz="1400"/>
          </a:p>
          <a:p>
            <a:pPr algn="just"/>
            <a:r>
              <a:rPr lang="en-GB" sz="1400"/>
              <a:t>Ability to use social media to engage and interact with customers and influence their buying behaviours </a:t>
            </a:r>
          </a:p>
          <a:p>
            <a:pPr marL="0" indent="0" algn="just">
              <a:buNone/>
            </a:pPr>
            <a:endParaRPr lang="en-GB" sz="1400"/>
          </a:p>
          <a:p>
            <a:pPr marL="0" indent="0" algn="just">
              <a:buNone/>
            </a:pPr>
            <a:r>
              <a:rPr lang="en-GB" sz="1900" b="1">
                <a:solidFill>
                  <a:schemeClr val="accent1">
                    <a:lumMod val="75000"/>
                  </a:schemeClr>
                </a:solidFill>
                <a:latin typeface="+mj-lt"/>
                <a:ea typeface="+mj-ea"/>
                <a:cs typeface="+mj-cs"/>
              </a:rPr>
              <a:t>Recommendations</a:t>
            </a:r>
          </a:p>
          <a:p>
            <a:pPr marL="0" indent="0" algn="just">
              <a:lnSpc>
                <a:spcPct val="120000"/>
              </a:lnSpc>
              <a:spcBef>
                <a:spcPts val="0"/>
              </a:spcBef>
              <a:spcAft>
                <a:spcPts val="0"/>
              </a:spcAft>
              <a:buNone/>
            </a:pPr>
            <a:endParaRPr lang="en-GB" sz="600"/>
          </a:p>
          <a:p>
            <a:pPr marL="0" indent="0" algn="just">
              <a:lnSpc>
                <a:spcPct val="120000"/>
              </a:lnSpc>
              <a:spcBef>
                <a:spcPts val="0"/>
              </a:spcBef>
              <a:spcAft>
                <a:spcPts val="0"/>
              </a:spcAft>
              <a:buNone/>
            </a:pPr>
            <a:r>
              <a:rPr lang="en-GB" sz="1400"/>
              <a:t>It will become increasingly important to manage skills development and</a:t>
            </a:r>
            <a:r>
              <a:rPr lang="it-IT" sz="1400"/>
              <a:t> </a:t>
            </a:r>
            <a:r>
              <a:rPr lang="en-GB" sz="1400"/>
              <a:t>skill shortages in order to ensure that employers and workers are able to adapt to new technologies, new materials and growing pressure to manufacture products in an environmentally sustainable way.</a:t>
            </a:r>
            <a:endParaRPr lang="it-IT" sz="1400"/>
          </a:p>
          <a:p>
            <a:pPr marL="0" indent="0" algn="just">
              <a:lnSpc>
                <a:spcPct val="120000"/>
              </a:lnSpc>
              <a:spcBef>
                <a:spcPts val="0"/>
              </a:spcBef>
              <a:spcAft>
                <a:spcPts val="0"/>
              </a:spcAft>
              <a:buNone/>
            </a:pPr>
            <a:r>
              <a:rPr lang="en-GB" sz="1400"/>
              <a:t>The lack of a highly skilled and trained workforce, able to operate robotics and digital technologies, could slow the rate of automation in the industries disproportionally.</a:t>
            </a:r>
            <a:r>
              <a:rPr lang="it-IT" sz="1400"/>
              <a:t> </a:t>
            </a:r>
            <a:r>
              <a:rPr lang="en-GB" sz="1400"/>
              <a:t>Alongside training new workers will increasingly mean re-skilling and up-skilling existing workers through life-long learning.</a:t>
            </a:r>
            <a:r>
              <a:rPr lang="it-IT" sz="1400"/>
              <a:t> </a:t>
            </a:r>
            <a:r>
              <a:rPr lang="en-GB" sz="1400"/>
              <a:t>Special attention should be given to those working in the TCLF industries today, the young women and migrants that tend to have a low level of education and are locked in low-paid production line work without the opportunity to progress into management or supervisory roles. Governments, employers and workers in the industry will have to adopt sustainable, integrated approaches to provide both women and men with the necessary life-long training to maintain a competitive advantage in the industry, whether in developed, emerging or</a:t>
            </a:r>
            <a:r>
              <a:rPr lang="it-IT" sz="1400"/>
              <a:t> </a:t>
            </a:r>
            <a:r>
              <a:rPr lang="en-GB" sz="1400"/>
              <a:t>developing countries, and to reskill workers in countries or segments of the supply chain where the industries decline. This will require a complete change of mind-set in industries that for decades have thrived on the abundance of low-skilled workers and rudimentary low-cost technologies. It will also require a radical overhaul of education and training systems, coupled with significantly increased investments in human resources development for the millions of mostly young women and men that work in the TCLF industries today. Investments in education, training and lifelong learning will increasingly determine to what extent employers and workers seize opportunities and address the challenges of a digitalized world of work.</a:t>
            </a:r>
          </a:p>
          <a:p>
            <a:pPr marL="0" indent="0" algn="just">
              <a:lnSpc>
                <a:spcPct val="120000"/>
              </a:lnSpc>
              <a:spcBef>
                <a:spcPts val="0"/>
              </a:spcBef>
              <a:spcAft>
                <a:spcPts val="1000"/>
              </a:spcAft>
              <a:buNone/>
            </a:pPr>
            <a:endParaRPr lang="it-IT" sz="1400"/>
          </a:p>
        </p:txBody>
      </p:sp>
      <p:pic>
        <p:nvPicPr>
          <p:cNvPr id="5" name="Picture 3"/>
          <p:cNvPicPr>
            <a:picLocks noChangeAspect="1"/>
          </p:cNvPicPr>
          <p:nvPr/>
        </p:nvPicPr>
        <p:blipFill>
          <a:blip r:embed="rId2"/>
          <a:stretch>
            <a:fillRect/>
          </a:stretch>
        </p:blipFill>
        <p:spPr>
          <a:xfrm>
            <a:off x="583080" y="6084439"/>
            <a:ext cx="2200847" cy="658425"/>
          </a:xfrm>
          <a:prstGeom prst="rect">
            <a:avLst/>
          </a:prstGeom>
        </p:spPr>
      </p:pic>
      <p:pic>
        <p:nvPicPr>
          <p:cNvPr id="6" name="Picture 4"/>
          <p:cNvPicPr>
            <a:picLocks noChangeAspect="1"/>
          </p:cNvPicPr>
          <p:nvPr/>
        </p:nvPicPr>
        <p:blipFill>
          <a:blip r:embed="rId3"/>
          <a:stretch>
            <a:fillRect/>
          </a:stretch>
        </p:blipFill>
        <p:spPr>
          <a:xfrm>
            <a:off x="10586591" y="6053957"/>
            <a:ext cx="1024217" cy="719390"/>
          </a:xfrm>
          <a:prstGeom prst="rect">
            <a:avLst/>
          </a:prstGeom>
        </p:spPr>
      </p:pic>
      <p:pic>
        <p:nvPicPr>
          <p:cNvPr id="7" name="Immagine 6"/>
          <p:cNvPicPr>
            <a:picLocks noChangeAspect="1"/>
          </p:cNvPicPr>
          <p:nvPr/>
        </p:nvPicPr>
        <p:blipFill rotWithShape="1">
          <a:blip r:embed="rId4">
            <a:extLst>
              <a:ext uri="{28A0092B-C50C-407E-A947-70E740481C1C}">
                <a14:useLocalDpi xmlns:a14="http://schemas.microsoft.com/office/drawing/2010/main" val="0"/>
              </a:ext>
            </a:extLst>
          </a:blip>
          <a:srcRect t="1" b="71841"/>
          <a:stretch/>
        </p:blipFill>
        <p:spPr>
          <a:xfrm>
            <a:off x="0" y="1"/>
            <a:ext cx="12192000" cy="556456"/>
          </a:xfrm>
          <a:prstGeom prst="rect">
            <a:avLst/>
          </a:prstGeom>
        </p:spPr>
      </p:pic>
    </p:spTree>
    <p:extLst>
      <p:ext uri="{BB962C8B-B14F-4D97-AF65-F5344CB8AC3E}">
        <p14:creationId xmlns:p14="http://schemas.microsoft.com/office/powerpoint/2010/main" val="1997650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624" y="1168399"/>
            <a:ext cx="11182183" cy="4885557"/>
          </a:xfrm>
        </p:spPr>
        <p:txBody>
          <a:bodyPr>
            <a:normAutofit/>
          </a:bodyPr>
          <a:lstStyle/>
          <a:p>
            <a:pPr marL="0" indent="0" algn="just">
              <a:buNone/>
            </a:pPr>
            <a:endParaRPr lang="en-GB" sz="900" b="1"/>
          </a:p>
          <a:p>
            <a:pPr marL="0" indent="0" algn="just">
              <a:buNone/>
            </a:pPr>
            <a:r>
              <a:rPr lang="en-GB" sz="1600" b="1"/>
              <a:t>What to improve?</a:t>
            </a:r>
          </a:p>
          <a:p>
            <a:pPr marL="0" indent="0" algn="just">
              <a:buNone/>
            </a:pPr>
            <a:endParaRPr lang="en-GB" b="1"/>
          </a:p>
        </p:txBody>
      </p:sp>
      <p:pic>
        <p:nvPicPr>
          <p:cNvPr id="5" name="Picture 3"/>
          <p:cNvPicPr>
            <a:picLocks noChangeAspect="1"/>
          </p:cNvPicPr>
          <p:nvPr/>
        </p:nvPicPr>
        <p:blipFill>
          <a:blip r:embed="rId2"/>
          <a:stretch>
            <a:fillRect/>
          </a:stretch>
        </p:blipFill>
        <p:spPr>
          <a:xfrm>
            <a:off x="583080" y="6084439"/>
            <a:ext cx="2200847" cy="658425"/>
          </a:xfrm>
          <a:prstGeom prst="rect">
            <a:avLst/>
          </a:prstGeom>
        </p:spPr>
      </p:pic>
      <p:pic>
        <p:nvPicPr>
          <p:cNvPr id="6" name="Picture 4"/>
          <p:cNvPicPr>
            <a:picLocks noChangeAspect="1"/>
          </p:cNvPicPr>
          <p:nvPr/>
        </p:nvPicPr>
        <p:blipFill>
          <a:blip r:embed="rId3"/>
          <a:stretch>
            <a:fillRect/>
          </a:stretch>
        </p:blipFill>
        <p:spPr>
          <a:xfrm>
            <a:off x="10586591" y="6053957"/>
            <a:ext cx="1024217" cy="719390"/>
          </a:xfrm>
          <a:prstGeom prst="rect">
            <a:avLst/>
          </a:prstGeom>
        </p:spPr>
      </p:pic>
      <p:sp>
        <p:nvSpPr>
          <p:cNvPr id="2" name="CasellaDiTesto 1"/>
          <p:cNvSpPr txBox="1"/>
          <p:nvPr/>
        </p:nvSpPr>
        <p:spPr>
          <a:xfrm>
            <a:off x="428623" y="1857378"/>
            <a:ext cx="11182184" cy="3693319"/>
          </a:xfrm>
          <a:prstGeom prst="rect">
            <a:avLst/>
          </a:prstGeom>
          <a:noFill/>
        </p:spPr>
        <p:txBody>
          <a:bodyPr wrap="square" lIns="91440" tIns="45720" rIns="91440" bIns="45720" rtlCol="0" anchor="t">
            <a:spAutoFit/>
          </a:bodyPr>
          <a:lstStyle/>
          <a:p>
            <a:pPr>
              <a:lnSpc>
                <a:spcPct val="150000"/>
              </a:lnSpc>
            </a:pPr>
            <a:r>
              <a:rPr lang="en-GB" sz="1200"/>
              <a:t>From the analysis of the existing courses developed both by the HEIs part of the project consortium and by external Universities, there emerged important elements that have been taken into account in the curriculum design process. While the courses are highly technical oriented with a great focus on materials, production and process techniques also foreseen the use of specific software (most of all in the apparel dedicated courses) there still some improvements to be implemented in order to contribute to curricula modernisation:</a:t>
            </a:r>
          </a:p>
          <a:p>
            <a:pPr marL="171450" indent="-171450">
              <a:lnSpc>
                <a:spcPct val="150000"/>
              </a:lnSpc>
              <a:buFont typeface="Arial" charset="0"/>
              <a:buChar char="•"/>
            </a:pPr>
            <a:r>
              <a:rPr lang="en-GB" sz="1200"/>
              <a:t>Adoption of  a competency-based-education in term of learning process based on innovation-leading technologies able to personalise student navigation of to-be-mastered contents</a:t>
            </a:r>
          </a:p>
          <a:p>
            <a:pPr marL="171450" indent="-171450">
              <a:lnSpc>
                <a:spcPct val="150000"/>
              </a:lnSpc>
              <a:buFont typeface="Arial" charset="0"/>
              <a:buChar char="•"/>
            </a:pPr>
            <a:r>
              <a:rPr lang="en-GB" sz="1200"/>
              <a:t>Availabilities of tools for remote learning </a:t>
            </a:r>
          </a:p>
          <a:p>
            <a:pPr marL="171450" indent="-171450">
              <a:lnSpc>
                <a:spcPct val="150000"/>
              </a:lnSpc>
              <a:buFont typeface="Arial" charset="0"/>
              <a:buChar char="•"/>
            </a:pPr>
            <a:r>
              <a:rPr lang="en-GB" sz="1200"/>
              <a:t>Link with and direct involvement of T&amp;C enterprises</a:t>
            </a:r>
          </a:p>
          <a:p>
            <a:pPr marL="171450" indent="-171450">
              <a:lnSpc>
                <a:spcPct val="150000"/>
              </a:lnSpc>
              <a:buFont typeface="Arial" charset="0"/>
              <a:buChar char="•"/>
            </a:pPr>
            <a:r>
              <a:rPr lang="en-GB" sz="1200"/>
              <a:t>Better introduction of ICT (both transversal and TCI specific) and innovative technologies based courses in the curriculum in order to keep the pace with the market evolution</a:t>
            </a:r>
            <a:endParaRPr lang="en-GB" sz="1200">
              <a:cs typeface="Calibri"/>
            </a:endParaRPr>
          </a:p>
          <a:p>
            <a:pPr marL="171450" indent="-171450">
              <a:lnSpc>
                <a:spcPct val="150000"/>
              </a:lnSpc>
              <a:buFont typeface="Arial" charset="0"/>
              <a:buChar char="•"/>
            </a:pPr>
            <a:r>
              <a:rPr lang="en-GB" sz="1200"/>
              <a:t>Integration of more effective strategies oriented to improve entrepreneurial skills and attitudes giving more attention both to financial and business management aspects and to transversal skills developments</a:t>
            </a:r>
          </a:p>
          <a:p>
            <a:pPr marL="171450" indent="-171450">
              <a:lnSpc>
                <a:spcPct val="150000"/>
              </a:lnSpc>
              <a:buFont typeface="Arial" charset="0"/>
              <a:buChar char="•"/>
            </a:pPr>
            <a:r>
              <a:rPr lang="en-GB" sz="1200"/>
              <a:t>More practical oriented approach : learning by doing / case studies / scenarios</a:t>
            </a:r>
          </a:p>
          <a:p>
            <a:pPr marL="285750" indent="-285750">
              <a:buFontTx/>
              <a:buChar char="-"/>
            </a:pPr>
            <a:endParaRPr lang="en-GB"/>
          </a:p>
        </p:txBody>
      </p:sp>
      <p:pic>
        <p:nvPicPr>
          <p:cNvPr id="7" name="Immagine 6"/>
          <p:cNvPicPr>
            <a:picLocks noChangeAspect="1"/>
          </p:cNvPicPr>
          <p:nvPr/>
        </p:nvPicPr>
        <p:blipFill rotWithShape="1">
          <a:blip r:embed="rId4">
            <a:extLst>
              <a:ext uri="{28A0092B-C50C-407E-A947-70E740481C1C}">
                <a14:useLocalDpi xmlns:a14="http://schemas.microsoft.com/office/drawing/2010/main" val="0"/>
              </a:ext>
            </a:extLst>
          </a:blip>
          <a:srcRect t="1" b="71841"/>
          <a:stretch/>
        </p:blipFill>
        <p:spPr>
          <a:xfrm>
            <a:off x="0" y="1"/>
            <a:ext cx="12192000" cy="556456"/>
          </a:xfrm>
          <a:prstGeom prst="rect">
            <a:avLst/>
          </a:prstGeom>
        </p:spPr>
      </p:pic>
      <p:sp>
        <p:nvSpPr>
          <p:cNvPr id="8" name="Titolo 1"/>
          <p:cNvSpPr txBox="1">
            <a:spLocks/>
          </p:cNvSpPr>
          <p:nvPr/>
        </p:nvSpPr>
        <p:spPr>
          <a:xfrm>
            <a:off x="378125" y="398675"/>
            <a:ext cx="11027728" cy="119855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800" b="1">
                <a:solidFill>
                  <a:schemeClr val="accent1">
                    <a:lumMod val="75000"/>
                  </a:schemeClr>
                </a:solidFill>
              </a:rPr>
              <a:t>3. Analysis of the existing HEIs curriculum</a:t>
            </a:r>
          </a:p>
        </p:txBody>
      </p:sp>
    </p:spTree>
    <p:extLst>
      <p:ext uri="{BB962C8B-B14F-4D97-AF65-F5344CB8AC3E}">
        <p14:creationId xmlns:p14="http://schemas.microsoft.com/office/powerpoint/2010/main" val="3653317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asellaDiTesto 7"/>
          <p:cNvSpPr txBox="1"/>
          <p:nvPr/>
        </p:nvSpPr>
        <p:spPr>
          <a:xfrm>
            <a:off x="437230" y="1385410"/>
            <a:ext cx="5395916" cy="646331"/>
          </a:xfrm>
          <a:prstGeom prst="rect">
            <a:avLst/>
          </a:prstGeom>
          <a:noFill/>
        </p:spPr>
        <p:txBody>
          <a:bodyPr wrap="square" rtlCol="0">
            <a:spAutoFit/>
          </a:bodyPr>
          <a:lstStyle/>
          <a:p>
            <a:pPr algn="just"/>
            <a:endParaRPr lang="en-GB" sz="1200"/>
          </a:p>
          <a:p>
            <a:pPr algn="just"/>
            <a:r>
              <a:rPr lang="en-GB" sz="1200"/>
              <a:t>The European Qualification Framework, as a common European reference tool, acts as a translation grid which links countries qualification systems / framework </a:t>
            </a:r>
          </a:p>
        </p:txBody>
      </p:sp>
      <p:cxnSp>
        <p:nvCxnSpPr>
          <p:cNvPr id="10" name="Connettore 2 9"/>
          <p:cNvCxnSpPr/>
          <p:nvPr/>
        </p:nvCxnSpPr>
        <p:spPr>
          <a:xfrm>
            <a:off x="5915026" y="1818536"/>
            <a:ext cx="485775" cy="0"/>
          </a:xfrm>
          <a:prstGeom prst="straightConnector1">
            <a:avLst/>
          </a:prstGeom>
          <a:ln w="76200">
            <a:tailEnd type="triangle"/>
          </a:ln>
        </p:spPr>
        <p:style>
          <a:lnRef idx="3">
            <a:schemeClr val="accent5"/>
          </a:lnRef>
          <a:fillRef idx="0">
            <a:schemeClr val="accent5"/>
          </a:fillRef>
          <a:effectRef idx="2">
            <a:schemeClr val="accent5"/>
          </a:effectRef>
          <a:fontRef idx="minor">
            <a:schemeClr val="tx1"/>
          </a:fontRef>
        </p:style>
      </p:cxnSp>
      <p:sp>
        <p:nvSpPr>
          <p:cNvPr id="12" name="CasellaDiTesto 11"/>
          <p:cNvSpPr txBox="1"/>
          <p:nvPr/>
        </p:nvSpPr>
        <p:spPr>
          <a:xfrm>
            <a:off x="6724649" y="1536681"/>
            <a:ext cx="5082174" cy="461665"/>
          </a:xfrm>
          <a:prstGeom prst="rect">
            <a:avLst/>
          </a:prstGeom>
          <a:noFill/>
        </p:spPr>
        <p:txBody>
          <a:bodyPr wrap="square" rtlCol="0">
            <a:spAutoFit/>
          </a:bodyPr>
          <a:lstStyle/>
          <a:p>
            <a:r>
              <a:rPr lang="en-GB" sz="1200" b="1"/>
              <a:t>Objectives:</a:t>
            </a:r>
          </a:p>
          <a:p>
            <a:r>
              <a:rPr lang="en-GB" sz="1200"/>
              <a:t>To ease the link with the National and European qualification systems</a:t>
            </a:r>
          </a:p>
        </p:txBody>
      </p:sp>
      <p:graphicFrame>
        <p:nvGraphicFramePr>
          <p:cNvPr id="13" name="Diagramma 12"/>
          <p:cNvGraphicFramePr/>
          <p:nvPr>
            <p:extLst>
              <p:ext uri="{D42A27DB-BD31-4B8C-83A1-F6EECF244321}">
                <p14:modId xmlns:p14="http://schemas.microsoft.com/office/powerpoint/2010/main" val="1471736307"/>
              </p:ext>
            </p:extLst>
          </p:nvPr>
        </p:nvGraphicFramePr>
        <p:xfrm>
          <a:off x="838200" y="1842378"/>
          <a:ext cx="10515599" cy="48614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4" name="CasellaDiTesto 13"/>
          <p:cNvSpPr txBox="1"/>
          <p:nvPr/>
        </p:nvSpPr>
        <p:spPr>
          <a:xfrm>
            <a:off x="600075" y="5715107"/>
            <a:ext cx="11115675" cy="369332"/>
          </a:xfrm>
          <a:prstGeom prst="rect">
            <a:avLst/>
          </a:prstGeom>
          <a:noFill/>
        </p:spPr>
        <p:txBody>
          <a:bodyPr wrap="square" rtlCol="0">
            <a:spAutoFit/>
          </a:bodyPr>
          <a:lstStyle/>
          <a:p>
            <a:r>
              <a:rPr lang="en-GB" sz="900"/>
              <a:t>*Reception of council Recommendation of 22 May 2017 on the EQF for lifelong learning and repealing the recommendation of the European Parliament and of the Council of 23 April 2008 on the establishment of the EQF for lifelong learning (2017/C 189/03)</a:t>
            </a:r>
            <a:endParaRPr lang="it-IT" sz="900"/>
          </a:p>
        </p:txBody>
      </p:sp>
      <p:sp>
        <p:nvSpPr>
          <p:cNvPr id="15" name="Rettangolo 14"/>
          <p:cNvSpPr/>
          <p:nvPr/>
        </p:nvSpPr>
        <p:spPr>
          <a:xfrm>
            <a:off x="452423" y="2154314"/>
            <a:ext cx="11354400" cy="461665"/>
          </a:xfrm>
          <a:prstGeom prst="rect">
            <a:avLst/>
          </a:prstGeom>
        </p:spPr>
        <p:txBody>
          <a:bodyPr wrap="square">
            <a:spAutoFit/>
          </a:bodyPr>
          <a:lstStyle/>
          <a:p>
            <a:pPr algn="just"/>
            <a:r>
              <a:rPr lang="en-GB" sz="1200">
                <a:latin typeface="Calibri" charset="0"/>
                <a:ea typeface="Times New Roman" charset="0"/>
                <a:cs typeface="Times New Roman" charset="0"/>
              </a:rPr>
              <a:t>In the EQF a learning outcome is defined as a statement of what a learner knows, understands and is able to do on completion of a learning process,  emphasises the results of learning. Learning outcomes are specified in three categories</a:t>
            </a:r>
            <a:r>
              <a:rPr lang="it-IT" sz="1200"/>
              <a:t>:</a:t>
            </a:r>
          </a:p>
        </p:txBody>
      </p:sp>
      <p:pic>
        <p:nvPicPr>
          <p:cNvPr id="16" name="Picture 3"/>
          <p:cNvPicPr>
            <a:picLocks noChangeAspect="1"/>
          </p:cNvPicPr>
          <p:nvPr/>
        </p:nvPicPr>
        <p:blipFill>
          <a:blip r:embed="rId7"/>
          <a:stretch>
            <a:fillRect/>
          </a:stretch>
        </p:blipFill>
        <p:spPr>
          <a:xfrm>
            <a:off x="583080" y="6084439"/>
            <a:ext cx="2200847" cy="658425"/>
          </a:xfrm>
          <a:prstGeom prst="rect">
            <a:avLst/>
          </a:prstGeom>
        </p:spPr>
      </p:pic>
      <p:pic>
        <p:nvPicPr>
          <p:cNvPr id="17" name="Picture 4"/>
          <p:cNvPicPr>
            <a:picLocks noChangeAspect="1"/>
          </p:cNvPicPr>
          <p:nvPr/>
        </p:nvPicPr>
        <p:blipFill>
          <a:blip r:embed="rId8"/>
          <a:stretch>
            <a:fillRect/>
          </a:stretch>
        </p:blipFill>
        <p:spPr>
          <a:xfrm>
            <a:off x="10586591" y="6053957"/>
            <a:ext cx="1024217" cy="719390"/>
          </a:xfrm>
          <a:prstGeom prst="rect">
            <a:avLst/>
          </a:prstGeom>
        </p:spPr>
      </p:pic>
      <p:pic>
        <p:nvPicPr>
          <p:cNvPr id="11" name="Immagine 10"/>
          <p:cNvPicPr>
            <a:picLocks noChangeAspect="1"/>
          </p:cNvPicPr>
          <p:nvPr/>
        </p:nvPicPr>
        <p:blipFill rotWithShape="1">
          <a:blip r:embed="rId9">
            <a:extLst>
              <a:ext uri="{28A0092B-C50C-407E-A947-70E740481C1C}">
                <a14:useLocalDpi xmlns:a14="http://schemas.microsoft.com/office/drawing/2010/main" val="0"/>
              </a:ext>
            </a:extLst>
          </a:blip>
          <a:srcRect t="1" b="71841"/>
          <a:stretch/>
        </p:blipFill>
        <p:spPr>
          <a:xfrm>
            <a:off x="0" y="1"/>
            <a:ext cx="12192000" cy="556456"/>
          </a:xfrm>
          <a:prstGeom prst="rect">
            <a:avLst/>
          </a:prstGeom>
        </p:spPr>
      </p:pic>
      <p:sp>
        <p:nvSpPr>
          <p:cNvPr id="18" name="Titolo 1"/>
          <p:cNvSpPr txBox="1">
            <a:spLocks/>
          </p:cNvSpPr>
          <p:nvPr/>
        </p:nvSpPr>
        <p:spPr>
          <a:xfrm>
            <a:off x="378125" y="398675"/>
            <a:ext cx="11027728" cy="119855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800" b="1">
                <a:solidFill>
                  <a:schemeClr val="accent1">
                    <a:lumMod val="75000"/>
                  </a:schemeClr>
                </a:solidFill>
              </a:rPr>
              <a:t>4. Adoption of the EQF format</a:t>
            </a:r>
          </a:p>
        </p:txBody>
      </p:sp>
    </p:spTree>
    <p:extLst>
      <p:ext uri="{BB962C8B-B14F-4D97-AF65-F5344CB8AC3E}">
        <p14:creationId xmlns:p14="http://schemas.microsoft.com/office/powerpoint/2010/main" val="14914521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4"/>
          <p:cNvGraphicFramePr/>
          <p:nvPr>
            <p:extLst>
              <p:ext uri="{D42A27DB-BD31-4B8C-83A1-F6EECF244321}">
                <p14:modId xmlns:p14="http://schemas.microsoft.com/office/powerpoint/2010/main" val="4191344299"/>
              </p:ext>
            </p:extLst>
          </p:nvPr>
        </p:nvGraphicFramePr>
        <p:xfrm>
          <a:off x="706193" y="74976"/>
          <a:ext cx="9628529" cy="61296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3"/>
          <p:cNvPicPr>
            <a:picLocks noChangeAspect="1"/>
          </p:cNvPicPr>
          <p:nvPr/>
        </p:nvPicPr>
        <p:blipFill>
          <a:blip r:embed="rId7"/>
          <a:stretch>
            <a:fillRect/>
          </a:stretch>
        </p:blipFill>
        <p:spPr>
          <a:xfrm>
            <a:off x="583080" y="6084439"/>
            <a:ext cx="2200847" cy="658425"/>
          </a:xfrm>
          <a:prstGeom prst="rect">
            <a:avLst/>
          </a:prstGeom>
        </p:spPr>
      </p:pic>
      <p:pic>
        <p:nvPicPr>
          <p:cNvPr id="6" name="Picture 4"/>
          <p:cNvPicPr>
            <a:picLocks noChangeAspect="1"/>
          </p:cNvPicPr>
          <p:nvPr/>
        </p:nvPicPr>
        <p:blipFill>
          <a:blip r:embed="rId8"/>
          <a:stretch>
            <a:fillRect/>
          </a:stretch>
        </p:blipFill>
        <p:spPr>
          <a:xfrm>
            <a:off x="10586591" y="6053957"/>
            <a:ext cx="1024217" cy="719390"/>
          </a:xfrm>
          <a:prstGeom prst="rect">
            <a:avLst/>
          </a:prstGeom>
        </p:spPr>
      </p:pic>
    </p:spTree>
    <p:extLst>
      <p:ext uri="{BB962C8B-B14F-4D97-AF65-F5344CB8AC3E}">
        <p14:creationId xmlns:p14="http://schemas.microsoft.com/office/powerpoint/2010/main" val="16622625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3405" y="0"/>
            <a:ext cx="10515600" cy="1325563"/>
          </a:xfrm>
        </p:spPr>
        <p:txBody>
          <a:bodyPr>
            <a:normAutofit/>
          </a:bodyPr>
          <a:lstStyle/>
          <a:p>
            <a:r>
              <a:rPr lang="en-GB" sz="3200" b="1" dirty="0">
                <a:solidFill>
                  <a:schemeClr val="accent1">
                    <a:lumMod val="75000"/>
                  </a:schemeClr>
                </a:solidFill>
              </a:rPr>
              <a:t>MODULE – DESIGN AND PRODUCTION OF WOVEN FABRICS</a:t>
            </a:r>
          </a:p>
        </p:txBody>
      </p:sp>
      <p:sp>
        <p:nvSpPr>
          <p:cNvPr id="3" name="Segnaposto contenuto 2"/>
          <p:cNvSpPr>
            <a:spLocks noGrp="1"/>
          </p:cNvSpPr>
          <p:nvPr>
            <p:ph idx="1"/>
          </p:nvPr>
        </p:nvSpPr>
        <p:spPr>
          <a:xfrm>
            <a:off x="393405" y="847421"/>
            <a:ext cx="11355571" cy="4872887"/>
          </a:xfrm>
        </p:spPr>
        <p:txBody>
          <a:bodyPr vert="horz" lIns="91440" tIns="45720" rIns="91440" bIns="45720" rtlCol="0" anchor="t">
            <a:normAutofit/>
          </a:bodyPr>
          <a:lstStyle/>
          <a:p>
            <a:pPr marL="0" lvl="0" indent="0">
              <a:lnSpc>
                <a:spcPct val="100000"/>
              </a:lnSpc>
              <a:spcBef>
                <a:spcPts val="0"/>
              </a:spcBef>
              <a:buNone/>
              <a:defRPr/>
            </a:pPr>
            <a:r>
              <a:rPr lang="en-GB" sz="2000" b="1" dirty="0"/>
              <a:t>Course: </a:t>
            </a:r>
            <a:r>
              <a:rPr lang="en-US" sz="2000" b="1" dirty="0"/>
              <a:t>Design of Weave Patterns for the Fashion Industry</a:t>
            </a:r>
            <a:endParaRPr lang="en-GB" sz="2000" b="1">
              <a:cs typeface="Calibri"/>
            </a:endParaRPr>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a:t>Duration:</a:t>
            </a:r>
            <a:r>
              <a:rPr lang="en-GB" sz="1400" b="1" dirty="0"/>
              <a:t> </a:t>
            </a:r>
            <a:r>
              <a:rPr lang="en-GB" sz="1200" dirty="0"/>
              <a:t>30 hours</a:t>
            </a:r>
          </a:p>
          <a:p>
            <a:pPr marL="0" marR="0" lvl="0" indent="0" defTabSz="914400" eaLnBrk="1" fontAlgn="auto" latinLnBrk="0" hangingPunct="1">
              <a:lnSpc>
                <a:spcPct val="100000"/>
              </a:lnSpc>
              <a:spcBef>
                <a:spcPts val="0"/>
              </a:spcBef>
              <a:spcAft>
                <a:spcPts val="0"/>
              </a:spcAft>
              <a:buClrTx/>
              <a:buSzTx/>
              <a:buFontTx/>
              <a:buNone/>
              <a:tabLst/>
              <a:defRPr/>
            </a:pPr>
            <a:endParaRPr lang="en-GB" sz="500"/>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a:t>Course objectives</a:t>
            </a:r>
          </a:p>
          <a:p>
            <a:pPr marL="0" indent="0">
              <a:lnSpc>
                <a:spcPct val="100000"/>
              </a:lnSpc>
              <a:spcBef>
                <a:spcPts val="0"/>
              </a:spcBef>
              <a:buNone/>
              <a:defRPr/>
            </a:pPr>
            <a:r>
              <a:rPr lang="en-GB" sz="1200" dirty="0"/>
              <a:t>Designers of woven fabrics are challenged with bringing together creative flair and technological know-how to create fabrics that not only excite, but perform for a given market and end-use. </a:t>
            </a:r>
            <a:r>
              <a:rPr lang="en-US" sz="1200" dirty="0"/>
              <a:t>The course deals with the design of weave patterns for fabrics, which could be used in the fashion industry or in the interior design. They involve only one warp set and one weft set. All themes would involve theoretical explanations of the types of weaves and application of a CAD/CAM software.</a:t>
            </a:r>
            <a:endParaRPr lang="en-GB" sz="1200" dirty="0"/>
          </a:p>
          <a:p>
            <a:pPr marL="0" marR="0" lvl="0" indent="0" algn="just" defTabSz="914400" eaLnBrk="1" fontAlgn="auto" latinLnBrk="0" hangingPunct="1">
              <a:lnSpc>
                <a:spcPct val="100000"/>
              </a:lnSpc>
              <a:spcBef>
                <a:spcPts val="0"/>
              </a:spcBef>
              <a:spcAft>
                <a:spcPts val="0"/>
              </a:spcAft>
              <a:buClrTx/>
              <a:buSzTx/>
              <a:buFontTx/>
              <a:buNone/>
              <a:tabLst/>
              <a:defRPr/>
            </a:pPr>
            <a:endParaRPr lang="en-GB" sz="500" b="1" u="sng"/>
          </a:p>
          <a:p>
            <a:pPr marL="0" indent="0" algn="just">
              <a:lnSpc>
                <a:spcPct val="100000"/>
              </a:lnSpc>
              <a:spcBef>
                <a:spcPts val="0"/>
              </a:spcBef>
              <a:buNone/>
            </a:pPr>
            <a:r>
              <a:rPr lang="en-GB" sz="1400" b="1" u="sng" dirty="0"/>
              <a:t>Topics</a:t>
            </a:r>
          </a:p>
          <a:p>
            <a:pPr algn="just">
              <a:lnSpc>
                <a:spcPct val="100000"/>
              </a:lnSpc>
              <a:spcBef>
                <a:spcPts val="0"/>
              </a:spcBef>
              <a:buFontTx/>
              <a:buChar char="-"/>
            </a:pPr>
            <a:r>
              <a:rPr lang="en-GB" sz="1200" dirty="0"/>
              <a:t>Fabric construction and wave patterns			- Weaves to obtain different effects on the fabric		</a:t>
            </a:r>
          </a:p>
          <a:p>
            <a:pPr algn="just">
              <a:lnSpc>
                <a:spcPct val="100000"/>
              </a:lnSpc>
              <a:spcBef>
                <a:spcPts val="0"/>
              </a:spcBef>
              <a:buFontTx/>
              <a:buChar char="-"/>
            </a:pPr>
            <a:r>
              <a:rPr lang="en-GB" sz="1200" dirty="0"/>
              <a:t>Elementary weaves: plain, twill, satin, sateen and their derivatives	- Different kind of design methods </a:t>
            </a:r>
          </a:p>
          <a:p>
            <a:pPr algn="just">
              <a:lnSpc>
                <a:spcPct val="100000"/>
              </a:lnSpc>
              <a:spcBef>
                <a:spcPts val="0"/>
              </a:spcBef>
              <a:buFontTx/>
              <a:buChar char="-"/>
            </a:pPr>
            <a:r>
              <a:rPr lang="en-GB" sz="1200" dirty="0"/>
              <a:t>Application of CAD/CAM to the weave pattern design</a:t>
            </a:r>
          </a:p>
          <a:p>
            <a:pPr algn="just">
              <a:lnSpc>
                <a:spcPct val="100000"/>
              </a:lnSpc>
              <a:spcBef>
                <a:spcPts val="0"/>
              </a:spcBef>
              <a:buFontTx/>
              <a:buChar char="-"/>
            </a:pPr>
            <a:endParaRPr lang="en-GB" sz="500"/>
          </a:p>
          <a:p>
            <a:pPr marL="0" indent="0" algn="just">
              <a:lnSpc>
                <a:spcPct val="100000"/>
              </a:lnSpc>
              <a:spcBef>
                <a:spcPts val="0"/>
              </a:spcBef>
              <a:buNone/>
            </a:pPr>
            <a:r>
              <a:rPr lang="en-GB" sz="1400" b="1" u="sng" dirty="0"/>
              <a:t>Learning outcomes</a:t>
            </a:r>
            <a:endParaRPr lang="en-GB" sz="1400" dirty="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a:p>
        </p:txBody>
      </p:sp>
      <p:graphicFrame>
        <p:nvGraphicFramePr>
          <p:cNvPr id="4" name="Tabella 3"/>
          <p:cNvGraphicFramePr>
            <a:graphicFrameLocks noGrp="1"/>
          </p:cNvGraphicFramePr>
          <p:nvPr>
            <p:extLst>
              <p:ext uri="{D42A27DB-BD31-4B8C-83A1-F6EECF244321}">
                <p14:modId xmlns:p14="http://schemas.microsoft.com/office/powerpoint/2010/main" val="2517262676"/>
              </p:ext>
            </p:extLst>
          </p:nvPr>
        </p:nvGraphicFramePr>
        <p:xfrm>
          <a:off x="478464" y="3396114"/>
          <a:ext cx="11355573" cy="2621280"/>
        </p:xfrm>
        <a:graphic>
          <a:graphicData uri="http://schemas.openxmlformats.org/drawingml/2006/table">
            <a:tbl>
              <a:tblPr firstRow="1" bandRow="1">
                <a:tableStyleId>{5C22544A-7EE6-4342-B048-85BDC9FD1C3A}</a:tableStyleId>
              </a:tblPr>
              <a:tblGrid>
                <a:gridCol w="3785191">
                  <a:extLst>
                    <a:ext uri="{9D8B030D-6E8A-4147-A177-3AD203B41FA5}">
                      <a16:colId xmlns:a16="http://schemas.microsoft.com/office/drawing/2014/main" val="20000"/>
                    </a:ext>
                  </a:extLst>
                </a:gridCol>
                <a:gridCol w="3785191">
                  <a:extLst>
                    <a:ext uri="{9D8B030D-6E8A-4147-A177-3AD203B41FA5}">
                      <a16:colId xmlns:a16="http://schemas.microsoft.com/office/drawing/2014/main" val="20001"/>
                    </a:ext>
                  </a:extLst>
                </a:gridCol>
                <a:gridCol w="3785191">
                  <a:extLst>
                    <a:ext uri="{9D8B030D-6E8A-4147-A177-3AD203B41FA5}">
                      <a16:colId xmlns:a16="http://schemas.microsoft.com/office/drawing/2014/main" val="20002"/>
                    </a:ext>
                  </a:extLst>
                </a:gridCol>
              </a:tblGrid>
              <a:tr h="0">
                <a:tc>
                  <a:txBody>
                    <a:bodyPr/>
                    <a:lstStyle/>
                    <a:p>
                      <a:r>
                        <a:rPr lang="en-GB" sz="1600" noProof="0" dirty="0"/>
                        <a:t>Knowledge</a:t>
                      </a:r>
                    </a:p>
                  </a:txBody>
                  <a:tcPr/>
                </a:tc>
                <a:tc>
                  <a:txBody>
                    <a:bodyPr/>
                    <a:lstStyle/>
                    <a:p>
                      <a:r>
                        <a:rPr lang="en-GB" sz="1600" noProof="0" dirty="0"/>
                        <a:t>Skills </a:t>
                      </a:r>
                      <a:endParaRPr lang="en-GB" sz="1600" noProof="0"/>
                    </a:p>
                  </a:txBody>
                  <a:tcPr/>
                </a:tc>
                <a:tc>
                  <a:txBody>
                    <a:bodyPr/>
                    <a:lstStyle/>
                    <a:p>
                      <a:r>
                        <a:rPr lang="en-GB" sz="1600" noProof="0" dirty="0"/>
                        <a:t>Responsibilities/autonomy</a:t>
                      </a:r>
                    </a:p>
                  </a:txBody>
                  <a:tcPr/>
                </a:tc>
                <a:extLst>
                  <a:ext uri="{0D108BD9-81ED-4DB2-BD59-A6C34878D82A}">
                    <a16:rowId xmlns:a16="http://schemas.microsoft.com/office/drawing/2014/main" val="10000"/>
                  </a:ext>
                </a:extLst>
              </a:tr>
              <a:tr h="370840">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dirty="0">
                          <a:solidFill>
                            <a:schemeClr val="dk1"/>
                          </a:solidFill>
                          <a:effectLst/>
                          <a:latin typeface="+mn-lt"/>
                          <a:ea typeface="+mn-ea"/>
                          <a:cs typeface="+mn-cs"/>
                        </a:rPr>
                        <a:t>To know the weave structure:</a:t>
                      </a:r>
                      <a:r>
                        <a:rPr lang="en-GB" sz="1200" kern="1200" baseline="0" dirty="0">
                          <a:solidFill>
                            <a:schemeClr val="dk1"/>
                          </a:solidFill>
                          <a:effectLst/>
                          <a:latin typeface="+mn-lt"/>
                          <a:ea typeface="+mn-ea"/>
                          <a:cs typeface="+mn-cs"/>
                        </a:rPr>
                        <a:t> warp and weft unit, draft and lifting plan</a:t>
                      </a:r>
                      <a:endParaRPr lang="en-GB" sz="1200" kern="1200" dirty="0">
                        <a:solidFill>
                          <a:schemeClr val="dk1"/>
                        </a:solidFill>
                        <a:effectLst/>
                        <a:latin typeface="+mn-lt"/>
                        <a:ea typeface="+mn-ea"/>
                        <a:cs typeface="+mn-cs"/>
                      </a:endParaRPr>
                    </a:p>
                    <a:p>
                      <a:pPr marL="171450" marR="0" indent="-171450" algn="just" rtl="0" eaLnBrk="1" fontAlgn="auto" latinLnBrk="0" hangingPunct="1">
                        <a:lnSpc>
                          <a:spcPct val="100000"/>
                        </a:lnSpc>
                        <a:spcBef>
                          <a:spcPts val="0"/>
                        </a:spcBef>
                        <a:spcAft>
                          <a:spcPts val="0"/>
                        </a:spcAft>
                        <a:buClrTx/>
                        <a:buSzTx/>
                        <a:buFontTx/>
                        <a:buChar char="-"/>
                      </a:pPr>
                      <a:r>
                        <a:rPr lang="en-GB" sz="1200" kern="1200" dirty="0">
                          <a:solidFill>
                            <a:schemeClr val="dk1"/>
                          </a:solidFill>
                          <a:effectLst/>
                          <a:latin typeface="+mn-lt"/>
                          <a:ea typeface="+mn-ea"/>
                          <a:cs typeface="+mn-cs"/>
                        </a:rPr>
                        <a:t>To understand</a:t>
                      </a:r>
                      <a:r>
                        <a:rPr lang="en-GB" sz="1200" kern="1200" baseline="0" dirty="0">
                          <a:solidFill>
                            <a:schemeClr val="dk1"/>
                          </a:solidFill>
                          <a:effectLst/>
                          <a:latin typeface="+mn-lt"/>
                          <a:ea typeface="+mn-ea"/>
                          <a:cs typeface="+mn-cs"/>
                        </a:rPr>
                        <a:t> how woven fabrics are made: technology of weaving and characteristics of woven fabrics </a:t>
                      </a:r>
                    </a:p>
                    <a:p>
                      <a:pPr marL="171450" marR="0" indent="-171450" algn="just" rtl="0" eaLnBrk="1" fontAlgn="auto" latinLnBrk="0" hangingPunct="1">
                        <a:lnSpc>
                          <a:spcPct val="100000"/>
                        </a:lnSpc>
                        <a:spcBef>
                          <a:spcPts val="0"/>
                        </a:spcBef>
                        <a:spcAft>
                          <a:spcPts val="0"/>
                        </a:spcAft>
                        <a:buClrTx/>
                        <a:buSzTx/>
                        <a:buFontTx/>
                        <a:buChar char="-"/>
                      </a:pPr>
                      <a:r>
                        <a:rPr lang="en-GB" sz="1200" kern="1200" baseline="0" dirty="0">
                          <a:solidFill>
                            <a:schemeClr val="dk1"/>
                          </a:solidFill>
                          <a:effectLst/>
                          <a:latin typeface="+mn-lt"/>
                          <a:ea typeface="+mn-ea"/>
                          <a:cs typeface="+mn-cs"/>
                        </a:rPr>
                        <a:t>To be aware of the woven fabrics different properties </a:t>
                      </a:r>
                      <a:r>
                        <a:rPr lang="en-GB" sz="1200" kern="1200" dirty="0">
                          <a:solidFill>
                            <a:schemeClr val="dk1"/>
                          </a:solidFill>
                          <a:effectLst/>
                          <a:latin typeface="+mn-lt"/>
                          <a:ea typeface="+mn-ea"/>
                          <a:cs typeface="+mn-cs"/>
                        </a:rPr>
                        <a:t>Be able to Design colours and materials for the creation of orthogonal </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dirty="0">
                          <a:solidFill>
                            <a:schemeClr val="dk1"/>
                          </a:solidFill>
                          <a:effectLst/>
                          <a:latin typeface="+mn-lt"/>
                          <a:ea typeface="+mn-ea"/>
                          <a:cs typeface="+mn-cs"/>
                        </a:rPr>
                        <a:t>To understand different manufacturing</a:t>
                      </a:r>
                      <a:r>
                        <a:rPr lang="en-GB" sz="1200" kern="1200" baseline="0" dirty="0">
                          <a:solidFill>
                            <a:schemeClr val="dk1"/>
                          </a:solidFill>
                          <a:effectLst/>
                          <a:latin typeface="+mn-lt"/>
                          <a:ea typeface="+mn-ea"/>
                          <a:cs typeface="+mn-cs"/>
                        </a:rPr>
                        <a:t> techniques</a:t>
                      </a:r>
                    </a:p>
                    <a:p>
                      <a:pPr marL="171450" marR="0" indent="-171450" algn="just" rtl="0" eaLnBrk="1" fontAlgn="auto" latinLnBrk="0" hangingPunct="1">
                        <a:lnSpc>
                          <a:spcPct val="100000"/>
                        </a:lnSpc>
                        <a:spcBef>
                          <a:spcPts val="0"/>
                        </a:spcBef>
                        <a:spcAft>
                          <a:spcPts val="0"/>
                        </a:spcAft>
                        <a:buClrTx/>
                        <a:buSzTx/>
                        <a:buFontTx/>
                        <a:buChar char="-"/>
                      </a:pPr>
                      <a:r>
                        <a:rPr lang="en-GB" sz="1200" kern="1200" baseline="0" dirty="0">
                          <a:solidFill>
                            <a:schemeClr val="dk1"/>
                          </a:solidFill>
                          <a:effectLst/>
                          <a:latin typeface="+mn-lt"/>
                          <a:ea typeface="+mn-ea"/>
                          <a:cs typeface="+mn-cs"/>
                        </a:rPr>
                        <a:t>To get basic knowledge of weaves and interlacing points fundamentals  </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a:solidFill>
                            <a:schemeClr val="dk1"/>
                          </a:solidFill>
                          <a:effectLst/>
                          <a:latin typeface="+mn-lt"/>
                          <a:ea typeface="+mn-ea"/>
                          <a:cs typeface="+mn-cs"/>
                        </a:rPr>
                        <a:t>To understand different manufacturing techniques</a:t>
                      </a:r>
                    </a:p>
                  </a:txBody>
                  <a:tcPr/>
                </a:tc>
                <a:tc>
                  <a:txBody>
                    <a:bodyPr/>
                    <a:lstStyle/>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dirty="0">
                          <a:solidFill>
                            <a:schemeClr val="dk1"/>
                          </a:solidFill>
                          <a:latin typeface="+mn-lt"/>
                          <a:ea typeface="+mn-ea"/>
                          <a:cs typeface="+mn-cs"/>
                        </a:rPr>
                        <a:t>To use software for graphic representation</a:t>
                      </a:r>
                    </a:p>
                    <a:p>
                      <a:pPr marL="171450" marR="0" lvl="0" indent="-171450" algn="just" rtl="0" eaLnBrk="1" fontAlgn="auto" latinLnBrk="0" hangingPunct="1">
                        <a:lnSpc>
                          <a:spcPct val="100000"/>
                        </a:lnSpc>
                        <a:spcBef>
                          <a:spcPts val="0"/>
                        </a:spcBef>
                        <a:spcAft>
                          <a:spcPts val="0"/>
                        </a:spcAft>
                        <a:buClrTx/>
                        <a:buSzTx/>
                        <a:buFontTx/>
                        <a:buChar char="-"/>
                      </a:pPr>
                      <a:r>
                        <a:rPr lang="en-GB" sz="1200" kern="1200" dirty="0">
                          <a:solidFill>
                            <a:schemeClr val="dk1"/>
                          </a:solidFill>
                          <a:effectLst/>
                          <a:latin typeface="+mn-lt"/>
                          <a:ea typeface="+mn-ea"/>
                          <a:cs typeface="+mn-cs"/>
                        </a:rPr>
                        <a:t>To create regular</a:t>
                      </a:r>
                      <a:r>
                        <a:rPr lang="en-GB" sz="1200" kern="1200" baseline="0" dirty="0">
                          <a:solidFill>
                            <a:schemeClr val="dk1"/>
                          </a:solidFill>
                          <a:effectLst/>
                          <a:latin typeface="+mn-lt"/>
                          <a:ea typeface="+mn-ea"/>
                          <a:cs typeface="+mn-cs"/>
                        </a:rPr>
                        <a:t> repeating patterns </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dirty="0">
                          <a:solidFill>
                            <a:schemeClr val="dk1"/>
                          </a:solidFill>
                          <a:effectLst/>
                          <a:latin typeface="+mn-lt"/>
                          <a:ea typeface="+mn-ea"/>
                          <a:cs typeface="+mn-cs"/>
                        </a:rPr>
                        <a:t>To calculate wave units, repeat and fabric width</a:t>
                      </a:r>
                    </a:p>
                    <a:p>
                      <a:pPr marL="171450" marR="0" lvl="0" indent="-171450" algn="just" rtl="0" eaLnBrk="1" fontAlgn="auto" latinLnBrk="0" hangingPunct="1">
                        <a:lnSpc>
                          <a:spcPct val="100000"/>
                        </a:lnSpc>
                        <a:spcBef>
                          <a:spcPts val="0"/>
                        </a:spcBef>
                        <a:spcAft>
                          <a:spcPts val="0"/>
                        </a:spcAft>
                        <a:buClrTx/>
                        <a:buSzTx/>
                        <a:buFontTx/>
                        <a:buChar char="-"/>
                      </a:pPr>
                      <a:r>
                        <a:rPr lang="en-GB" sz="1200" kern="1200" baseline="0" dirty="0">
                          <a:solidFill>
                            <a:schemeClr val="dk1"/>
                          </a:solidFill>
                          <a:effectLst/>
                          <a:latin typeface="+mn-lt"/>
                          <a:ea typeface="+mn-ea"/>
                          <a:cs typeface="+mn-cs"/>
                        </a:rPr>
                        <a:t>Be able to realise different effects of fabrics using different kind of weaves patters </a:t>
                      </a:r>
                      <a:endParaRPr lang="it-IT" sz="1200" kern="1200">
                        <a:solidFill>
                          <a:schemeClr val="dk1"/>
                        </a:solidFill>
                        <a:effectLst/>
                        <a:latin typeface="+mn-lt"/>
                        <a:ea typeface="+mn-ea"/>
                        <a:cs typeface="+mn-cs"/>
                      </a:endParaRP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dirty="0">
                          <a:solidFill>
                            <a:schemeClr val="dk1"/>
                          </a:solidFill>
                          <a:effectLst/>
                          <a:latin typeface="+mn-lt"/>
                          <a:ea typeface="+mn-ea"/>
                          <a:cs typeface="+mn-cs"/>
                        </a:rPr>
                        <a:t>To design colours and materials for the creation of orthogonal fabrics through</a:t>
                      </a:r>
                      <a:r>
                        <a:rPr lang="en-GB" sz="1200" kern="1200" baseline="0" dirty="0">
                          <a:solidFill>
                            <a:schemeClr val="dk1"/>
                          </a:solidFill>
                          <a:effectLst/>
                          <a:latin typeface="+mn-lt"/>
                          <a:ea typeface="+mn-ea"/>
                          <a:cs typeface="+mn-cs"/>
                        </a:rPr>
                        <a:t> the use of CAD/CAM systems</a:t>
                      </a:r>
                    </a:p>
                    <a:p>
                      <a:pPr marL="171450" marR="0" lvl="0" indent="-171450" algn="just" rtl="0" eaLnBrk="1" fontAlgn="auto" latinLnBrk="0" hangingPunct="1">
                        <a:lnSpc>
                          <a:spcPct val="100000"/>
                        </a:lnSpc>
                        <a:spcBef>
                          <a:spcPts val="0"/>
                        </a:spcBef>
                        <a:spcAft>
                          <a:spcPts val="0"/>
                        </a:spcAft>
                        <a:buClrTx/>
                        <a:buSzTx/>
                        <a:buFontTx/>
                        <a:buChar char="-"/>
                      </a:pPr>
                      <a:r>
                        <a:rPr lang="en-GB" sz="1200" kern="1200" baseline="0" dirty="0">
                          <a:solidFill>
                            <a:schemeClr val="dk1"/>
                          </a:solidFill>
                          <a:effectLst/>
                          <a:latin typeface="+mn-lt"/>
                          <a:ea typeface="+mn-ea"/>
                          <a:cs typeface="+mn-cs"/>
                        </a:rPr>
                        <a:t>To apply different kind of patterns design methodologies </a:t>
                      </a:r>
                      <a:endParaRPr lang="en-GB" sz="1200" kern="1200">
                        <a:solidFill>
                          <a:schemeClr val="dk1"/>
                        </a:solidFill>
                        <a:effectLst/>
                        <a:latin typeface="+mn-lt"/>
                        <a:ea typeface="+mn-ea"/>
                        <a:cs typeface="+mn-cs"/>
                      </a:endParaRPr>
                    </a:p>
                    <a:p>
                      <a:pPr marL="171450" marR="0" lvl="0" indent="-171450" algn="just" defTabSz="914400" rtl="0" eaLnBrk="1" fontAlgn="auto" latinLnBrk="0" hangingPunct="1">
                        <a:lnSpc>
                          <a:spcPct val="100000"/>
                        </a:lnSpc>
                        <a:spcBef>
                          <a:spcPts val="0"/>
                        </a:spcBef>
                        <a:spcAft>
                          <a:spcPts val="0"/>
                        </a:spcAft>
                        <a:buClrTx/>
                        <a:buSzTx/>
                        <a:buFontTx/>
                        <a:buChar char="-"/>
                        <a:tabLst/>
                        <a:defRPr/>
                      </a:pPr>
                      <a:endParaRPr lang="en-GB" sz="1200" kern="1200" baseline="0" noProof="0">
                        <a:solidFill>
                          <a:schemeClr val="dk1"/>
                        </a:solidFill>
                        <a:latin typeface="+mn-lt"/>
                        <a:ea typeface="+mn-ea"/>
                        <a:cs typeface="+mn-cs"/>
                      </a:endParaRPr>
                    </a:p>
                  </a:txBody>
                  <a:tcPr/>
                </a:tc>
                <a:tc>
                  <a:txBody>
                    <a:bodyPr/>
                    <a:lstStyle/>
                    <a:p>
                      <a:pPr marL="171450" indent="-171450" algn="just">
                        <a:buFontTx/>
                        <a:buChar char="-"/>
                      </a:pPr>
                      <a:r>
                        <a:rPr lang="en-GB" sz="1200" kern="1200" baseline="0" noProof="0" dirty="0">
                          <a:solidFill>
                            <a:schemeClr val="dk1"/>
                          </a:solidFill>
                          <a:latin typeface="+mn-lt"/>
                          <a:ea typeface="+mn-ea"/>
                          <a:cs typeface="+mn-cs"/>
                        </a:rPr>
                        <a:t>To manage patterns production processes </a:t>
                      </a:r>
                      <a:endParaRPr lang="en-GB" sz="1200" kern="1200" baseline="0" noProof="0">
                        <a:solidFill>
                          <a:schemeClr val="dk1"/>
                        </a:solidFill>
                        <a:latin typeface="+mn-lt"/>
                        <a:ea typeface="+mn-ea"/>
                        <a:cs typeface="+mn-cs"/>
                      </a:endParaRPr>
                    </a:p>
                    <a:p>
                      <a:pPr marL="171450" indent="-171450" algn="just">
                        <a:buFontTx/>
                        <a:buChar char="-"/>
                      </a:pPr>
                      <a:r>
                        <a:rPr lang="en-GB" sz="1200" kern="1200" baseline="0" noProof="0" dirty="0">
                          <a:solidFill>
                            <a:schemeClr val="dk1"/>
                          </a:solidFill>
                          <a:latin typeface="+mn-lt"/>
                          <a:ea typeface="+mn-ea"/>
                          <a:cs typeface="+mn-cs"/>
                        </a:rPr>
                        <a:t>To structure a fabric production line</a:t>
                      </a:r>
                    </a:p>
                    <a:p>
                      <a:pPr marL="171450" indent="-171450" algn="just">
                        <a:buFontTx/>
                        <a:buChar char="-"/>
                      </a:pPr>
                      <a:r>
                        <a:rPr lang="en-GB" sz="1200" kern="1200" baseline="0" noProof="0" dirty="0">
                          <a:solidFill>
                            <a:schemeClr val="dk1"/>
                          </a:solidFill>
                          <a:latin typeface="+mn-lt"/>
                          <a:ea typeface="+mn-ea"/>
                          <a:cs typeface="+mn-cs"/>
                        </a:rPr>
                        <a:t>To set pattern design using CAD/CAM systems</a:t>
                      </a:r>
                    </a:p>
                  </a:txBody>
                  <a:tcPr/>
                </a:tc>
                <a:extLst>
                  <a:ext uri="{0D108BD9-81ED-4DB2-BD59-A6C34878D82A}">
                    <a16:rowId xmlns:a16="http://schemas.microsoft.com/office/drawing/2014/main" val="10001"/>
                  </a:ext>
                </a:extLst>
              </a:tr>
            </a:tbl>
          </a:graphicData>
        </a:graphic>
      </p:graphicFrame>
      <p:pic>
        <p:nvPicPr>
          <p:cNvPr id="6" name="Picture 3"/>
          <p:cNvPicPr>
            <a:picLocks noChangeAspect="1"/>
          </p:cNvPicPr>
          <p:nvPr/>
        </p:nvPicPr>
        <p:blipFill>
          <a:blip r:embed="rId2"/>
          <a:stretch>
            <a:fillRect/>
          </a:stretch>
        </p:blipFill>
        <p:spPr>
          <a:xfrm>
            <a:off x="583080" y="6084439"/>
            <a:ext cx="2200847" cy="658425"/>
          </a:xfrm>
          <a:prstGeom prst="rect">
            <a:avLst/>
          </a:prstGeom>
        </p:spPr>
      </p:pic>
      <p:pic>
        <p:nvPicPr>
          <p:cNvPr id="7" name="Picture 4"/>
          <p:cNvPicPr>
            <a:picLocks noChangeAspect="1"/>
          </p:cNvPicPr>
          <p:nvPr/>
        </p:nvPicPr>
        <p:blipFill>
          <a:blip r:embed="rId3"/>
          <a:stretch>
            <a:fillRect/>
          </a:stretch>
        </p:blipFill>
        <p:spPr>
          <a:xfrm>
            <a:off x="10586591" y="6053957"/>
            <a:ext cx="1024217" cy="719390"/>
          </a:xfrm>
          <a:prstGeom prst="rect">
            <a:avLst/>
          </a:prstGeom>
        </p:spPr>
      </p:pic>
    </p:spTree>
    <p:extLst>
      <p:ext uri="{BB962C8B-B14F-4D97-AF65-F5344CB8AC3E}">
        <p14:creationId xmlns:p14="http://schemas.microsoft.com/office/powerpoint/2010/main" val="1653865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3405" y="-2489"/>
            <a:ext cx="10515600" cy="1325563"/>
          </a:xfrm>
        </p:spPr>
        <p:txBody>
          <a:bodyPr>
            <a:normAutofit/>
          </a:bodyPr>
          <a:lstStyle/>
          <a:p>
            <a:r>
              <a:rPr lang="en-GB" sz="3200" b="1">
                <a:solidFill>
                  <a:schemeClr val="accent1">
                    <a:lumMod val="75000"/>
                  </a:schemeClr>
                </a:solidFill>
              </a:rPr>
              <a:t>MODULE – DESIGN AND PRODUCTION OF KNITWEAR</a:t>
            </a:r>
          </a:p>
        </p:txBody>
      </p:sp>
      <p:sp>
        <p:nvSpPr>
          <p:cNvPr id="3" name="Segnaposto contenuto 2"/>
          <p:cNvSpPr>
            <a:spLocks noGrp="1"/>
          </p:cNvSpPr>
          <p:nvPr>
            <p:ph idx="1"/>
          </p:nvPr>
        </p:nvSpPr>
        <p:spPr>
          <a:xfrm>
            <a:off x="393405" y="847421"/>
            <a:ext cx="11355571" cy="4872887"/>
          </a:xfrm>
        </p:spPr>
        <p:txBody>
          <a:bodyPr/>
          <a:lstStyle/>
          <a:p>
            <a:pPr marL="0" indent="0">
              <a:lnSpc>
                <a:spcPct val="100000"/>
              </a:lnSpc>
              <a:spcBef>
                <a:spcPts val="0"/>
              </a:spcBef>
              <a:buNone/>
              <a:defRPr/>
            </a:pPr>
            <a:r>
              <a:rPr lang="en-GB" sz="2000" b="1"/>
              <a:t>Course: </a:t>
            </a:r>
            <a:r>
              <a:rPr lang="en-US" sz="2000" b="1"/>
              <a:t>Design and Technologies for Weft and Warp Knitwear Production</a:t>
            </a:r>
            <a:endParaRPr lang="en-GB" sz="2000" b="1"/>
          </a:p>
          <a:p>
            <a:pPr marL="0" marR="0" lvl="0" indent="0" defTabSz="914400" eaLnBrk="1" fontAlgn="auto" latinLnBrk="0" hangingPunct="1">
              <a:lnSpc>
                <a:spcPct val="100000"/>
              </a:lnSpc>
              <a:spcBef>
                <a:spcPts val="0"/>
              </a:spcBef>
              <a:spcAft>
                <a:spcPts val="0"/>
              </a:spcAft>
              <a:buClrTx/>
              <a:buSzTx/>
              <a:buFontTx/>
              <a:buNone/>
              <a:tabLst/>
              <a:defRPr/>
            </a:pPr>
            <a:r>
              <a:rPr lang="en-GB" sz="1400" b="1" u="sng"/>
              <a:t>Duration:</a:t>
            </a:r>
            <a:r>
              <a:rPr lang="en-GB" sz="1400" b="1"/>
              <a:t> </a:t>
            </a:r>
            <a:r>
              <a:rPr lang="en-GB" sz="1200" b="1"/>
              <a:t>2</a:t>
            </a:r>
            <a:r>
              <a:rPr lang="en-GB" sz="1200"/>
              <a:t>0 hours</a:t>
            </a:r>
          </a:p>
          <a:p>
            <a:pPr marL="0" marR="0" lvl="0" indent="0" defTabSz="914400" eaLnBrk="1" fontAlgn="auto" latinLnBrk="0" hangingPunct="1">
              <a:lnSpc>
                <a:spcPct val="100000"/>
              </a:lnSpc>
              <a:spcBef>
                <a:spcPts val="0"/>
              </a:spcBef>
              <a:spcAft>
                <a:spcPts val="0"/>
              </a:spcAft>
              <a:buClrTx/>
              <a:buSzTx/>
              <a:buFontTx/>
              <a:buNone/>
              <a:tabLst/>
              <a:defRPr/>
            </a:pPr>
            <a:endParaRPr lang="en-GB" sz="500"/>
          </a:p>
          <a:p>
            <a:pPr marL="0" marR="0" lvl="0" indent="0" defTabSz="914400" eaLnBrk="1" fontAlgn="auto" latinLnBrk="0" hangingPunct="1">
              <a:lnSpc>
                <a:spcPct val="100000"/>
              </a:lnSpc>
              <a:spcBef>
                <a:spcPts val="0"/>
              </a:spcBef>
              <a:spcAft>
                <a:spcPts val="0"/>
              </a:spcAft>
              <a:buClrTx/>
              <a:buSzTx/>
              <a:buFontTx/>
              <a:buNone/>
              <a:tabLst/>
              <a:defRPr/>
            </a:pPr>
            <a:r>
              <a:rPr lang="en-GB" sz="1400" b="1" u="sng"/>
              <a:t>Course objectives</a:t>
            </a:r>
          </a:p>
          <a:p>
            <a:pPr marL="0" indent="0">
              <a:lnSpc>
                <a:spcPct val="100000"/>
              </a:lnSpc>
              <a:spcBef>
                <a:spcPts val="0"/>
              </a:spcBef>
              <a:buNone/>
              <a:defRPr/>
            </a:pPr>
            <a:r>
              <a:rPr lang="en-US" sz="1200"/>
              <a:t>The knitting technology has been playing a very vital role in our life style. Knowledge developed in the past, particularly in the last 50 years in the field of knitting technology has contributed significantly to the developments of state-of-the-art machinery on one hand and highly sophisticated and specialised textile products on the other. Advanced knitting machines capable of producing high-value apparel require highly skilled programmers and designers with technical understanding. The course will provide an in depth overview about the operations and functionalities of the most spread knitting machines  and the associated design structures. </a:t>
            </a:r>
          </a:p>
          <a:p>
            <a:pPr marL="0" indent="0">
              <a:lnSpc>
                <a:spcPct val="100000"/>
              </a:lnSpc>
              <a:spcBef>
                <a:spcPts val="0"/>
              </a:spcBef>
              <a:buNone/>
              <a:defRPr/>
            </a:pPr>
            <a:endParaRPr lang="en-GB" sz="500" b="1" u="sng"/>
          </a:p>
          <a:p>
            <a:pPr marL="0" indent="0" algn="just">
              <a:lnSpc>
                <a:spcPct val="100000"/>
              </a:lnSpc>
              <a:spcBef>
                <a:spcPts val="0"/>
              </a:spcBef>
              <a:buNone/>
            </a:pPr>
            <a:r>
              <a:rPr lang="en-GB" sz="1400" b="1" u="sng"/>
              <a:t>Topics</a:t>
            </a:r>
          </a:p>
          <a:p>
            <a:pPr algn="just">
              <a:lnSpc>
                <a:spcPct val="100000"/>
              </a:lnSpc>
              <a:spcBef>
                <a:spcPts val="0"/>
              </a:spcBef>
              <a:buFontTx/>
              <a:buChar char="-"/>
            </a:pPr>
            <a:r>
              <a:rPr lang="en-GB" sz="1200"/>
              <a:t>Circular knitting machines		- Rashel knitting machines		</a:t>
            </a:r>
          </a:p>
          <a:p>
            <a:pPr algn="just">
              <a:lnSpc>
                <a:spcPct val="100000"/>
              </a:lnSpc>
              <a:spcBef>
                <a:spcPts val="0"/>
              </a:spcBef>
              <a:buFontTx/>
              <a:buChar char="-"/>
            </a:pPr>
            <a:r>
              <a:rPr lang="en-GB" sz="1200"/>
              <a:t>Flat knitting machines			- Tricot knitting machines</a:t>
            </a:r>
          </a:p>
          <a:p>
            <a:pPr algn="just">
              <a:lnSpc>
                <a:spcPct val="100000"/>
              </a:lnSpc>
              <a:spcBef>
                <a:spcPts val="0"/>
              </a:spcBef>
              <a:buFontTx/>
              <a:buChar char="-"/>
            </a:pPr>
            <a:r>
              <a:rPr lang="en-GB" sz="1200"/>
              <a:t>Sock knitting machines</a:t>
            </a:r>
          </a:p>
          <a:p>
            <a:pPr algn="just">
              <a:lnSpc>
                <a:spcPct val="100000"/>
              </a:lnSpc>
              <a:spcBef>
                <a:spcPts val="0"/>
              </a:spcBef>
              <a:buFontTx/>
              <a:buChar char="-"/>
            </a:pPr>
            <a:endParaRPr lang="en-GB" sz="500"/>
          </a:p>
          <a:p>
            <a:pPr marL="0" indent="0" algn="just">
              <a:lnSpc>
                <a:spcPct val="100000"/>
              </a:lnSpc>
              <a:spcBef>
                <a:spcPts val="0"/>
              </a:spcBef>
              <a:buNone/>
            </a:pPr>
            <a:r>
              <a:rPr lang="en-GB" sz="1400" b="1" u="sng"/>
              <a:t>Learning outcomes</a:t>
            </a:r>
            <a:endParaRPr lang="en-GB" sz="140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a:p>
        </p:txBody>
      </p:sp>
      <p:graphicFrame>
        <p:nvGraphicFramePr>
          <p:cNvPr id="4" name="Tabella 3"/>
          <p:cNvGraphicFramePr>
            <a:graphicFrameLocks noGrp="1"/>
          </p:cNvGraphicFramePr>
          <p:nvPr>
            <p:extLst>
              <p:ext uri="{D42A27DB-BD31-4B8C-83A1-F6EECF244321}">
                <p14:modId xmlns:p14="http://schemas.microsoft.com/office/powerpoint/2010/main" val="2040386251"/>
              </p:ext>
            </p:extLst>
          </p:nvPr>
        </p:nvGraphicFramePr>
        <p:xfrm>
          <a:off x="478464" y="3636787"/>
          <a:ext cx="11355573" cy="2072640"/>
        </p:xfrm>
        <a:graphic>
          <a:graphicData uri="http://schemas.openxmlformats.org/drawingml/2006/table">
            <a:tbl>
              <a:tblPr firstRow="1" bandRow="1">
                <a:tableStyleId>{5C22544A-7EE6-4342-B048-85BDC9FD1C3A}</a:tableStyleId>
              </a:tblPr>
              <a:tblGrid>
                <a:gridCol w="3785191">
                  <a:extLst>
                    <a:ext uri="{9D8B030D-6E8A-4147-A177-3AD203B41FA5}">
                      <a16:colId xmlns:a16="http://schemas.microsoft.com/office/drawing/2014/main" val="20000"/>
                    </a:ext>
                  </a:extLst>
                </a:gridCol>
                <a:gridCol w="3785191">
                  <a:extLst>
                    <a:ext uri="{9D8B030D-6E8A-4147-A177-3AD203B41FA5}">
                      <a16:colId xmlns:a16="http://schemas.microsoft.com/office/drawing/2014/main" val="20001"/>
                    </a:ext>
                  </a:extLst>
                </a:gridCol>
                <a:gridCol w="3785191">
                  <a:extLst>
                    <a:ext uri="{9D8B030D-6E8A-4147-A177-3AD203B41FA5}">
                      <a16:colId xmlns:a16="http://schemas.microsoft.com/office/drawing/2014/main" val="20002"/>
                    </a:ext>
                  </a:extLst>
                </a:gridCol>
              </a:tblGrid>
              <a:tr h="0">
                <a:tc>
                  <a:txBody>
                    <a:bodyPr/>
                    <a:lstStyle/>
                    <a:p>
                      <a:r>
                        <a:rPr lang="en-GB" sz="1600" noProof="0"/>
                        <a:t>Knowledge</a:t>
                      </a:r>
                    </a:p>
                  </a:txBody>
                  <a:tcPr/>
                </a:tc>
                <a:tc>
                  <a:txBody>
                    <a:bodyPr/>
                    <a:lstStyle/>
                    <a:p>
                      <a:r>
                        <a:rPr lang="en-GB" sz="1600" noProof="0"/>
                        <a:t>Skills </a:t>
                      </a:r>
                    </a:p>
                  </a:txBody>
                  <a:tcPr/>
                </a:tc>
                <a:tc>
                  <a:txBody>
                    <a:bodyPr/>
                    <a:lstStyle/>
                    <a:p>
                      <a:r>
                        <a:rPr lang="en-GB" sz="1600" noProof="0"/>
                        <a:t>Responsibilities/autonomy</a:t>
                      </a:r>
                    </a:p>
                  </a:txBody>
                  <a:tcPr/>
                </a:tc>
                <a:extLst>
                  <a:ext uri="{0D108BD9-81ED-4DB2-BD59-A6C34878D82A}">
                    <a16:rowId xmlns:a16="http://schemas.microsoft.com/office/drawing/2014/main" val="10000"/>
                  </a:ext>
                </a:extLst>
              </a:tr>
              <a:tr h="370840">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a:solidFill>
                            <a:schemeClr val="dk1"/>
                          </a:solidFill>
                          <a:effectLst/>
                          <a:latin typeface="+mn-lt"/>
                          <a:ea typeface="+mn-ea"/>
                          <a:cs typeface="+mn-cs"/>
                        </a:rPr>
                        <a:t>To understand</a:t>
                      </a:r>
                      <a:r>
                        <a:rPr lang="en-GB" sz="1200" kern="1200" baseline="0">
                          <a:solidFill>
                            <a:schemeClr val="dk1"/>
                          </a:solidFill>
                          <a:effectLst/>
                          <a:latin typeface="+mn-lt"/>
                          <a:ea typeface="+mn-ea"/>
                          <a:cs typeface="+mn-cs"/>
                        </a:rPr>
                        <a:t> the main functionalities, components, properties and control systems in circular / flat / sock / Rashel / tricot knitting  machines</a:t>
                      </a:r>
                      <a:endParaRPr lang="en-GB" sz="1200" kern="1200">
                        <a:solidFill>
                          <a:schemeClr val="dk1"/>
                        </a:solidFill>
                        <a:effectLst/>
                        <a:latin typeface="+mn-lt"/>
                        <a:ea typeface="+mn-ea"/>
                        <a:cs typeface="+mn-cs"/>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a:solidFill>
                            <a:schemeClr val="dk1"/>
                          </a:solidFill>
                          <a:effectLst/>
                          <a:latin typeface="+mn-lt"/>
                          <a:ea typeface="+mn-ea"/>
                          <a:cs typeface="+mn-cs"/>
                        </a:rPr>
                        <a:t>To state the operations peculiarities and differences between the analysed type of machines </a:t>
                      </a:r>
                      <a:endParaRPr lang="en-GB" sz="1200" kern="1200">
                        <a:solidFill>
                          <a:schemeClr val="dk1"/>
                        </a:solidFill>
                        <a:effectLst/>
                        <a:latin typeface="+mn-lt"/>
                        <a:ea typeface="+mn-ea"/>
                        <a:cs typeface="+mn-cs"/>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a:solidFill>
                            <a:schemeClr val="dk1"/>
                          </a:solidFill>
                          <a:effectLst/>
                          <a:latin typeface="+mn-lt"/>
                          <a:ea typeface="+mn-ea"/>
                          <a:cs typeface="+mn-cs"/>
                        </a:rPr>
                        <a:t>To understand different manufacturing</a:t>
                      </a:r>
                      <a:r>
                        <a:rPr lang="en-GB" sz="1200" kern="1200" baseline="0">
                          <a:solidFill>
                            <a:schemeClr val="dk1"/>
                          </a:solidFill>
                          <a:effectLst/>
                          <a:latin typeface="+mn-lt"/>
                          <a:ea typeface="+mn-ea"/>
                          <a:cs typeface="+mn-cs"/>
                        </a:rPr>
                        <a:t> techniques and knitting design structures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kern="1200">
                          <a:solidFill>
                            <a:schemeClr val="dk1"/>
                          </a:solidFill>
                          <a:effectLst/>
                          <a:latin typeface="+mn-lt"/>
                          <a:ea typeface="+mn-ea"/>
                          <a:cs typeface="+mn-cs"/>
                        </a:rPr>
                        <a:t>To explore changing tension, yarn thicknesses and colour</a:t>
                      </a:r>
                    </a:p>
                  </a:txBody>
                  <a:tcPr/>
                </a:tc>
                <a:tc>
                  <a:txBody>
                    <a:bodyPr/>
                    <a:lstStyle/>
                    <a:p>
                      <a:pPr marL="171450" indent="-171450" algn="just">
                        <a:buFontTx/>
                        <a:buChar char="-"/>
                      </a:pPr>
                      <a:r>
                        <a:rPr lang="en-GB" sz="1200" kern="1200" baseline="0" noProof="0">
                          <a:solidFill>
                            <a:schemeClr val="dk1"/>
                          </a:solidFill>
                          <a:latin typeface="+mn-lt"/>
                          <a:ea typeface="+mn-ea"/>
                          <a:cs typeface="+mn-cs"/>
                        </a:rPr>
                        <a:t>To operate and exploit the latest functionalities of the most spread knitting machines</a:t>
                      </a:r>
                    </a:p>
                    <a:p>
                      <a:pPr marL="171450" indent="-171450" algn="just">
                        <a:buFontTx/>
                        <a:buChar char="-"/>
                      </a:pPr>
                      <a:r>
                        <a:rPr lang="en-GB" sz="1200" kern="1200" baseline="0" noProof="0">
                          <a:solidFill>
                            <a:schemeClr val="dk1"/>
                          </a:solidFill>
                          <a:latin typeface="+mn-lt"/>
                          <a:ea typeface="+mn-ea"/>
                          <a:cs typeface="+mn-cs"/>
                        </a:rPr>
                        <a:t>To apply different knitting techniques </a:t>
                      </a:r>
                    </a:p>
                    <a:p>
                      <a:pPr marL="171450" indent="-171450" algn="just" defTabSz="914400" rtl="0" eaLnBrk="1" latinLnBrk="0" hangingPunct="1">
                        <a:buFontTx/>
                        <a:buChar char="-"/>
                      </a:pPr>
                      <a:r>
                        <a:rPr lang="en-US" sz="1200" kern="1200" baseline="0" noProof="0">
                          <a:solidFill>
                            <a:schemeClr val="dk1"/>
                          </a:solidFill>
                          <a:latin typeface="+mn-lt"/>
                          <a:ea typeface="+mn-ea"/>
                          <a:cs typeface="+mn-cs"/>
                        </a:rPr>
                        <a:t>To use holding &amp; short row knitting to develop three-dimensional knit structures, volume, shapes, and techniques </a:t>
                      </a:r>
                      <a:endParaRPr lang="en-GB" sz="1200" kern="1200" baseline="0" noProof="0">
                        <a:solidFill>
                          <a:schemeClr val="dk1"/>
                        </a:solidFill>
                        <a:latin typeface="+mn-lt"/>
                        <a:ea typeface="+mn-ea"/>
                        <a:cs typeface="+mn-cs"/>
                      </a:endParaRPr>
                    </a:p>
                    <a:p>
                      <a:pPr marL="171450" marR="0" lvl="0" indent="-171450" algn="just" defTabSz="914400" rtl="0" eaLnBrk="1" fontAlgn="auto" latinLnBrk="0" hangingPunct="1">
                        <a:lnSpc>
                          <a:spcPct val="100000"/>
                        </a:lnSpc>
                        <a:spcBef>
                          <a:spcPts val="0"/>
                        </a:spcBef>
                        <a:spcAft>
                          <a:spcPts val="0"/>
                        </a:spcAft>
                        <a:buClrTx/>
                        <a:buSzTx/>
                        <a:buFontTx/>
                        <a:buChar char="-"/>
                        <a:tabLst/>
                        <a:defRPr/>
                      </a:pPr>
                      <a:endParaRPr lang="en-GB" sz="1200" kern="1200" baseline="0" noProof="0">
                        <a:solidFill>
                          <a:schemeClr val="dk1"/>
                        </a:solidFill>
                        <a:latin typeface="+mn-lt"/>
                        <a:ea typeface="+mn-ea"/>
                        <a:cs typeface="+mn-cs"/>
                      </a:endParaRPr>
                    </a:p>
                  </a:txBody>
                  <a:tcPr/>
                </a:tc>
                <a:tc>
                  <a:txBody>
                    <a:bodyPr/>
                    <a:lstStyle/>
                    <a:p>
                      <a:pPr marL="172800" indent="-172800" algn="just" fontAlgn="base">
                        <a:buFontTx/>
                        <a:buChar char="-"/>
                      </a:pPr>
                      <a:r>
                        <a:rPr lang="en-US" sz="1200" kern="1200" baseline="0" noProof="0">
                          <a:solidFill>
                            <a:schemeClr val="dk1"/>
                          </a:solidFill>
                          <a:latin typeface="+mn-lt"/>
                          <a:ea typeface="+mn-ea"/>
                          <a:cs typeface="+mn-cs"/>
                        </a:rPr>
                        <a:t>To develop original aesthetics through application of 2 and 3 dimensional techniques</a:t>
                      </a:r>
                    </a:p>
                    <a:p>
                      <a:pPr marL="172800" indent="-172800" algn="just" fontAlgn="base">
                        <a:buFontTx/>
                        <a:buChar char="-"/>
                      </a:pPr>
                      <a:r>
                        <a:rPr lang="en-US" sz="1200" kern="1200" baseline="0" noProof="0">
                          <a:solidFill>
                            <a:schemeClr val="dk1"/>
                          </a:solidFill>
                          <a:latin typeface="+mn-lt"/>
                          <a:ea typeface="+mn-ea"/>
                          <a:cs typeface="+mn-cs"/>
                        </a:rPr>
                        <a:t>To develop creative design outcomes through the combination of materials and processes</a:t>
                      </a:r>
                    </a:p>
                    <a:p>
                      <a:pPr marL="172800" indent="-172800" algn="just" fontAlgn="base">
                        <a:buFontTx/>
                        <a:buChar char="-"/>
                      </a:pPr>
                      <a:endParaRPr lang="en-US" sz="1200" kern="1200" baseline="0" noProof="0">
                        <a:solidFill>
                          <a:schemeClr val="dk1"/>
                        </a:solidFill>
                        <a:latin typeface="+mn-lt"/>
                        <a:ea typeface="+mn-ea"/>
                        <a:cs typeface="+mn-cs"/>
                      </a:endParaRPr>
                    </a:p>
                  </a:txBody>
                  <a:tcPr marL="57150" marR="57150" marT="57150" marB="57150"/>
                </a:tc>
                <a:extLst>
                  <a:ext uri="{0D108BD9-81ED-4DB2-BD59-A6C34878D82A}">
                    <a16:rowId xmlns:a16="http://schemas.microsoft.com/office/drawing/2014/main" val="10001"/>
                  </a:ext>
                </a:extLst>
              </a:tr>
            </a:tbl>
          </a:graphicData>
        </a:graphic>
      </p:graphicFrame>
      <p:pic>
        <p:nvPicPr>
          <p:cNvPr id="6" name="Picture 3"/>
          <p:cNvPicPr>
            <a:picLocks noChangeAspect="1"/>
          </p:cNvPicPr>
          <p:nvPr/>
        </p:nvPicPr>
        <p:blipFill>
          <a:blip r:embed="rId2"/>
          <a:stretch>
            <a:fillRect/>
          </a:stretch>
        </p:blipFill>
        <p:spPr>
          <a:xfrm>
            <a:off x="583080" y="6084439"/>
            <a:ext cx="2200847" cy="658425"/>
          </a:xfrm>
          <a:prstGeom prst="rect">
            <a:avLst/>
          </a:prstGeom>
        </p:spPr>
      </p:pic>
      <p:pic>
        <p:nvPicPr>
          <p:cNvPr id="7" name="Picture 4"/>
          <p:cNvPicPr>
            <a:picLocks noChangeAspect="1"/>
          </p:cNvPicPr>
          <p:nvPr/>
        </p:nvPicPr>
        <p:blipFill>
          <a:blip r:embed="rId3"/>
          <a:stretch>
            <a:fillRect/>
          </a:stretch>
        </p:blipFill>
        <p:spPr>
          <a:xfrm>
            <a:off x="10586591" y="6053957"/>
            <a:ext cx="1024217" cy="719390"/>
          </a:xfrm>
          <a:prstGeom prst="rect">
            <a:avLst/>
          </a:prstGeom>
        </p:spPr>
      </p:pic>
    </p:spTree>
    <p:extLst>
      <p:ext uri="{BB962C8B-B14F-4D97-AF65-F5344CB8AC3E}">
        <p14:creationId xmlns:p14="http://schemas.microsoft.com/office/powerpoint/2010/main" val="1653865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3405" y="-2489"/>
            <a:ext cx="10515600" cy="1325563"/>
          </a:xfrm>
        </p:spPr>
        <p:txBody>
          <a:bodyPr>
            <a:normAutofit/>
          </a:bodyPr>
          <a:lstStyle/>
          <a:p>
            <a:r>
              <a:rPr lang="en-GB" sz="3200" b="1">
                <a:solidFill>
                  <a:schemeClr val="accent1">
                    <a:lumMod val="75000"/>
                  </a:schemeClr>
                </a:solidFill>
              </a:rPr>
              <a:t>MODULE – DESIGN AND PRODUCTION OF KNITWEAR</a:t>
            </a:r>
          </a:p>
        </p:txBody>
      </p:sp>
      <p:sp>
        <p:nvSpPr>
          <p:cNvPr id="3" name="Segnaposto contenuto 2"/>
          <p:cNvSpPr>
            <a:spLocks noGrp="1"/>
          </p:cNvSpPr>
          <p:nvPr>
            <p:ph idx="1"/>
          </p:nvPr>
        </p:nvSpPr>
        <p:spPr>
          <a:xfrm>
            <a:off x="393405" y="847421"/>
            <a:ext cx="11355571" cy="4872887"/>
          </a:xfrm>
        </p:spPr>
        <p:txBody>
          <a:bodyPr vert="horz" lIns="91440" tIns="45720" rIns="91440" bIns="45720" rtlCol="0" anchor="t">
            <a:normAutofit/>
          </a:bodyPr>
          <a:lstStyle/>
          <a:p>
            <a:pPr marL="0" lvl="0" indent="0">
              <a:lnSpc>
                <a:spcPct val="100000"/>
              </a:lnSpc>
              <a:spcBef>
                <a:spcPts val="0"/>
              </a:spcBef>
              <a:buNone/>
              <a:defRPr/>
            </a:pPr>
            <a:r>
              <a:rPr lang="en-GB" sz="2000" b="1"/>
              <a:t>Course: </a:t>
            </a:r>
            <a:r>
              <a:rPr lang="en-US" sz="2000" b="1"/>
              <a:t>Flat Knitting Machine Programming for Knit Fabric and </a:t>
            </a:r>
            <a:r>
              <a:rPr lang="bg-BG" sz="2000" b="1"/>
              <a:t>2</a:t>
            </a:r>
            <a:r>
              <a:rPr lang="en-US" sz="2000" b="1"/>
              <a:t>D Shaped Fabric</a:t>
            </a:r>
            <a:endParaRPr lang="en-GB" sz="2000" b="1"/>
          </a:p>
          <a:p>
            <a:pPr marL="0" marR="0" lvl="0" indent="0" defTabSz="914400" eaLnBrk="1" fontAlgn="auto" latinLnBrk="0" hangingPunct="1">
              <a:lnSpc>
                <a:spcPct val="100000"/>
              </a:lnSpc>
              <a:spcBef>
                <a:spcPts val="0"/>
              </a:spcBef>
              <a:spcAft>
                <a:spcPts val="0"/>
              </a:spcAft>
              <a:buClrTx/>
              <a:buSzTx/>
              <a:buFontTx/>
              <a:buNone/>
              <a:tabLst/>
              <a:defRPr/>
            </a:pPr>
            <a:r>
              <a:rPr lang="en-GB" sz="1400" b="1" u="sng"/>
              <a:t>Duration:</a:t>
            </a:r>
            <a:r>
              <a:rPr lang="en-GB" sz="1400" b="1"/>
              <a:t> </a:t>
            </a:r>
            <a:r>
              <a:rPr lang="en-GB" sz="1200" b="1"/>
              <a:t>2</a:t>
            </a:r>
            <a:r>
              <a:rPr lang="en-GB" sz="1200"/>
              <a:t>0 hours</a:t>
            </a:r>
          </a:p>
          <a:p>
            <a:pPr marL="0" marR="0" lvl="0" indent="0" defTabSz="914400" eaLnBrk="1" fontAlgn="auto" latinLnBrk="0" hangingPunct="1">
              <a:lnSpc>
                <a:spcPct val="100000"/>
              </a:lnSpc>
              <a:spcBef>
                <a:spcPts val="0"/>
              </a:spcBef>
              <a:spcAft>
                <a:spcPts val="0"/>
              </a:spcAft>
              <a:buClrTx/>
              <a:buSzTx/>
              <a:buFontTx/>
              <a:buNone/>
              <a:tabLst/>
              <a:defRPr/>
            </a:pPr>
            <a:endParaRPr lang="en-GB" sz="500"/>
          </a:p>
          <a:p>
            <a:pPr marL="0" marR="0" lvl="0" indent="0" defTabSz="914400" eaLnBrk="1" fontAlgn="auto" latinLnBrk="0" hangingPunct="1">
              <a:lnSpc>
                <a:spcPct val="100000"/>
              </a:lnSpc>
              <a:spcBef>
                <a:spcPts val="0"/>
              </a:spcBef>
              <a:spcAft>
                <a:spcPts val="0"/>
              </a:spcAft>
              <a:buClrTx/>
              <a:buSzTx/>
              <a:buFontTx/>
              <a:buNone/>
              <a:tabLst/>
              <a:defRPr/>
            </a:pPr>
            <a:r>
              <a:rPr lang="en-GB" sz="1400" b="1" u="sng"/>
              <a:t>Course objectives</a:t>
            </a:r>
          </a:p>
          <a:p>
            <a:pPr marL="0" indent="0" algn="just">
              <a:lnSpc>
                <a:spcPct val="100000"/>
              </a:lnSpc>
              <a:spcBef>
                <a:spcPts val="0"/>
              </a:spcBef>
              <a:buNone/>
              <a:defRPr/>
            </a:pPr>
            <a:r>
              <a:rPr lang="en-US" sz="1200"/>
              <a:t>Knitting is one of the most exciting textile technologies of creating products with outstanding characteristics, such as: knitting to shape, great flexibility in production, controlled properties, and excellent formability.  Knitting process has few important phases and one of them is the pattern design stage. In case of computer controlled flat knitting machines, the patterns are developed on special pattern stations, with a specific programming language. The course will show in a practical way how to program flat knitting machines in order to produce 2D shaped fabric.</a:t>
            </a:r>
          </a:p>
          <a:p>
            <a:pPr marL="0" indent="0">
              <a:lnSpc>
                <a:spcPct val="100000"/>
              </a:lnSpc>
              <a:spcBef>
                <a:spcPts val="0"/>
              </a:spcBef>
              <a:buNone/>
              <a:defRPr/>
            </a:pPr>
            <a:endParaRPr lang="en-US" sz="500" b="1" u="sng"/>
          </a:p>
          <a:p>
            <a:pPr marL="0" indent="0">
              <a:lnSpc>
                <a:spcPct val="100000"/>
              </a:lnSpc>
              <a:spcBef>
                <a:spcPts val="0"/>
              </a:spcBef>
              <a:buNone/>
              <a:defRPr/>
            </a:pPr>
            <a:r>
              <a:rPr lang="en-GB" sz="1400" b="1" u="sng"/>
              <a:t>Topics</a:t>
            </a:r>
          </a:p>
          <a:p>
            <a:pPr algn="just">
              <a:lnSpc>
                <a:spcPct val="100000"/>
              </a:lnSpc>
              <a:spcBef>
                <a:spcPts val="0"/>
              </a:spcBef>
              <a:buFontTx/>
              <a:buChar char="-"/>
            </a:pPr>
            <a:r>
              <a:rPr lang="en-GB" sz="1200"/>
              <a:t>Knitted structures				- Parameters  and functions settings	</a:t>
            </a:r>
          </a:p>
          <a:p>
            <a:pPr algn="just">
              <a:lnSpc>
                <a:spcPct val="100000"/>
              </a:lnSpc>
              <a:spcBef>
                <a:spcPts val="0"/>
              </a:spcBef>
              <a:buFontTx/>
              <a:buChar char="-"/>
            </a:pPr>
            <a:r>
              <a:rPr lang="en-GB" sz="1200"/>
              <a:t>Step and procedures for knit programming		- Pattern creation</a:t>
            </a:r>
          </a:p>
          <a:p>
            <a:pPr algn="just">
              <a:lnSpc>
                <a:spcPct val="100000"/>
              </a:lnSpc>
              <a:spcBef>
                <a:spcPts val="0"/>
              </a:spcBef>
              <a:buFontTx/>
              <a:buChar char="-"/>
            </a:pPr>
            <a:r>
              <a:rPr lang="en-GB" sz="1200"/>
              <a:t>Graphical software for colour knits </a:t>
            </a:r>
          </a:p>
          <a:p>
            <a:pPr algn="just">
              <a:lnSpc>
                <a:spcPct val="100000"/>
              </a:lnSpc>
              <a:spcBef>
                <a:spcPts val="0"/>
              </a:spcBef>
              <a:buFontTx/>
              <a:buChar char="-"/>
            </a:pPr>
            <a:endParaRPr lang="en-GB" sz="500"/>
          </a:p>
          <a:p>
            <a:pPr marL="0" indent="0" algn="just">
              <a:lnSpc>
                <a:spcPct val="100000"/>
              </a:lnSpc>
              <a:spcBef>
                <a:spcPts val="0"/>
              </a:spcBef>
              <a:buNone/>
            </a:pPr>
            <a:r>
              <a:rPr lang="en-GB" sz="1400" b="1" u="sng"/>
              <a:t>Learning outcomes</a:t>
            </a:r>
            <a:endParaRPr lang="en-GB" sz="140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a:p>
        </p:txBody>
      </p:sp>
      <p:graphicFrame>
        <p:nvGraphicFramePr>
          <p:cNvPr id="4" name="Tabella 3"/>
          <p:cNvGraphicFramePr>
            <a:graphicFrameLocks noGrp="1"/>
          </p:cNvGraphicFramePr>
          <p:nvPr>
            <p:extLst>
              <p:ext uri="{D42A27DB-BD31-4B8C-83A1-F6EECF244321}">
                <p14:modId xmlns:p14="http://schemas.microsoft.com/office/powerpoint/2010/main" val="1212600189"/>
              </p:ext>
            </p:extLst>
          </p:nvPr>
        </p:nvGraphicFramePr>
        <p:xfrm>
          <a:off x="472917" y="3610129"/>
          <a:ext cx="11355573" cy="2438400"/>
        </p:xfrm>
        <a:graphic>
          <a:graphicData uri="http://schemas.openxmlformats.org/drawingml/2006/table">
            <a:tbl>
              <a:tblPr firstRow="1" bandRow="1">
                <a:tableStyleId>{5C22544A-7EE6-4342-B048-85BDC9FD1C3A}</a:tableStyleId>
              </a:tblPr>
              <a:tblGrid>
                <a:gridCol w="3785191">
                  <a:extLst>
                    <a:ext uri="{9D8B030D-6E8A-4147-A177-3AD203B41FA5}">
                      <a16:colId xmlns:a16="http://schemas.microsoft.com/office/drawing/2014/main" val="20000"/>
                    </a:ext>
                  </a:extLst>
                </a:gridCol>
                <a:gridCol w="3785191">
                  <a:extLst>
                    <a:ext uri="{9D8B030D-6E8A-4147-A177-3AD203B41FA5}">
                      <a16:colId xmlns:a16="http://schemas.microsoft.com/office/drawing/2014/main" val="20001"/>
                    </a:ext>
                  </a:extLst>
                </a:gridCol>
                <a:gridCol w="3785191">
                  <a:extLst>
                    <a:ext uri="{9D8B030D-6E8A-4147-A177-3AD203B41FA5}">
                      <a16:colId xmlns:a16="http://schemas.microsoft.com/office/drawing/2014/main" val="20002"/>
                    </a:ext>
                  </a:extLst>
                </a:gridCol>
              </a:tblGrid>
              <a:tr h="0">
                <a:tc>
                  <a:txBody>
                    <a:bodyPr/>
                    <a:lstStyle/>
                    <a:p>
                      <a:r>
                        <a:rPr lang="en-GB" sz="1600" noProof="0"/>
                        <a:t>Knowledge</a:t>
                      </a:r>
                    </a:p>
                  </a:txBody>
                  <a:tcPr/>
                </a:tc>
                <a:tc>
                  <a:txBody>
                    <a:bodyPr/>
                    <a:lstStyle/>
                    <a:p>
                      <a:r>
                        <a:rPr lang="en-GB" sz="1600" noProof="0"/>
                        <a:t>Skills </a:t>
                      </a:r>
                    </a:p>
                  </a:txBody>
                  <a:tcPr/>
                </a:tc>
                <a:tc>
                  <a:txBody>
                    <a:bodyPr/>
                    <a:lstStyle/>
                    <a:p>
                      <a:r>
                        <a:rPr lang="en-GB" sz="1600" noProof="0"/>
                        <a:t>Responsibilities/autonomy</a:t>
                      </a:r>
                    </a:p>
                  </a:txBody>
                  <a:tcPr/>
                </a:tc>
                <a:extLst>
                  <a:ext uri="{0D108BD9-81ED-4DB2-BD59-A6C34878D82A}">
                    <a16:rowId xmlns:a16="http://schemas.microsoft.com/office/drawing/2014/main" val="10000"/>
                  </a:ext>
                </a:extLst>
              </a:tr>
              <a:tr h="370840">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kern="1200">
                          <a:solidFill>
                            <a:schemeClr val="dk1"/>
                          </a:solidFill>
                          <a:effectLst/>
                          <a:latin typeface="+mn-lt"/>
                          <a:ea typeface="+mn-ea"/>
                          <a:cs typeface="+mn-cs"/>
                        </a:rPr>
                        <a:t>To identify basic knit constructions</a:t>
                      </a:r>
                      <a:r>
                        <a:rPr lang="en-US" sz="1200" kern="1200" baseline="0">
                          <a:solidFill>
                            <a:schemeClr val="dk1"/>
                          </a:solidFill>
                          <a:effectLst/>
                          <a:latin typeface="+mn-lt"/>
                          <a:ea typeface="+mn-ea"/>
                          <a:cs typeface="+mn-cs"/>
                        </a:rPr>
                        <a:t> </a:t>
                      </a:r>
                      <a:endParaRPr lang="en-US" sz="1200" kern="1200">
                        <a:solidFill>
                          <a:schemeClr val="dk1"/>
                        </a:solidFill>
                        <a:effectLst/>
                        <a:latin typeface="+mn-lt"/>
                        <a:ea typeface="+mn-ea"/>
                        <a:cs typeface="+mn-cs"/>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kern="1200">
                          <a:solidFill>
                            <a:schemeClr val="dk1"/>
                          </a:solidFill>
                          <a:effectLst/>
                          <a:latin typeface="+mn-lt"/>
                          <a:ea typeface="+mn-ea"/>
                          <a:cs typeface="+mn-cs"/>
                        </a:rPr>
                        <a:t>To understand</a:t>
                      </a:r>
                      <a:r>
                        <a:rPr lang="en-US" sz="1200" kern="1200" baseline="0">
                          <a:solidFill>
                            <a:schemeClr val="dk1"/>
                          </a:solidFill>
                          <a:effectLst/>
                          <a:latin typeface="+mn-lt"/>
                          <a:ea typeface="+mn-ea"/>
                          <a:cs typeface="+mn-cs"/>
                        </a:rPr>
                        <a:t> characteristics and properties of different knitted structures and the most suitable applications for each one</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kern="1200" baseline="0">
                          <a:solidFill>
                            <a:schemeClr val="dk1"/>
                          </a:solidFill>
                          <a:effectLst/>
                          <a:latin typeface="+mn-lt"/>
                          <a:ea typeface="+mn-ea"/>
                          <a:cs typeface="+mn-cs"/>
                        </a:rPr>
                        <a:t>To get knowledge of the different steps needed to machine programming for a new 2D fabric</a:t>
                      </a:r>
                      <a:endParaRPr lang="en-US" sz="1200" kern="1200">
                        <a:solidFill>
                          <a:schemeClr val="dk1"/>
                        </a:solidFill>
                        <a:effectLst/>
                        <a:latin typeface="+mn-lt"/>
                        <a:ea typeface="+mn-ea"/>
                        <a:cs typeface="+mn-cs"/>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kern="1200">
                          <a:solidFill>
                            <a:schemeClr val="dk1"/>
                          </a:solidFill>
                          <a:effectLst/>
                          <a:latin typeface="+mn-lt"/>
                          <a:ea typeface="+mn-ea"/>
                          <a:cs typeface="+mn-cs"/>
                        </a:rPr>
                        <a:t>To explore changing tension, yarn thicknesses and colour</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kern="1200">
                          <a:solidFill>
                            <a:schemeClr val="dk1"/>
                          </a:solidFill>
                          <a:effectLst/>
                          <a:latin typeface="+mn-lt"/>
                          <a:ea typeface="+mn-ea"/>
                          <a:cs typeface="+mn-cs"/>
                        </a:rPr>
                        <a:t>To get knowledge of graphical software main</a:t>
                      </a:r>
                      <a:r>
                        <a:rPr lang="en-US" sz="1200" kern="1200" baseline="0">
                          <a:solidFill>
                            <a:schemeClr val="dk1"/>
                          </a:solidFill>
                          <a:effectLst/>
                          <a:latin typeface="+mn-lt"/>
                          <a:ea typeface="+mn-ea"/>
                          <a:cs typeface="+mn-cs"/>
                        </a:rPr>
                        <a:t> functionalities and possibilities</a:t>
                      </a:r>
                      <a:endParaRPr lang="en-US" sz="1200" kern="1200">
                        <a:solidFill>
                          <a:schemeClr val="dk1"/>
                        </a:solidFill>
                        <a:effectLst/>
                        <a:latin typeface="+mn-lt"/>
                        <a:ea typeface="+mn-ea"/>
                        <a:cs typeface="+mn-cs"/>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endParaRPr lang="en-GB" sz="1200" kern="1200" baseline="0">
                        <a:solidFill>
                          <a:schemeClr val="dk1"/>
                        </a:solidFill>
                        <a:effectLst/>
                        <a:latin typeface="+mn-lt"/>
                        <a:ea typeface="+mn-ea"/>
                        <a:cs typeface="+mn-cs"/>
                      </a:endParaRPr>
                    </a:p>
                  </a:txBody>
                  <a:tcPr/>
                </a:tc>
                <a:tc>
                  <a:txBody>
                    <a:bodyPr/>
                    <a:lstStyle/>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a:solidFill>
                            <a:schemeClr val="dk1"/>
                          </a:solidFill>
                          <a:latin typeface="+mn-lt"/>
                          <a:ea typeface="+mn-ea"/>
                          <a:cs typeface="+mn-cs"/>
                        </a:rPr>
                        <a:t>To relate knitting parameters and the mechanical properties of  the structures to define the better design for the application purpose</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a:solidFill>
                            <a:schemeClr val="dk1"/>
                          </a:solidFill>
                          <a:latin typeface="+mn-lt"/>
                          <a:ea typeface="+mn-ea"/>
                          <a:cs typeface="+mn-cs"/>
                        </a:rPr>
                        <a:t>To set programs for knit fabrics manufacturing accordingly to features, structures and colours combinations </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a:solidFill>
                            <a:schemeClr val="dk1"/>
                          </a:solidFill>
                          <a:latin typeface="+mn-lt"/>
                          <a:ea typeface="+mn-ea"/>
                          <a:cs typeface="+mn-cs"/>
                        </a:rPr>
                        <a:t>To use graphical software to set knit structures, shaped fabrics patterns, and coloured knit motifs</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a:solidFill>
                            <a:schemeClr val="dk1"/>
                          </a:solidFill>
                          <a:latin typeface="+mn-lt"/>
                          <a:ea typeface="+mn-ea"/>
                          <a:cs typeface="+mn-cs"/>
                        </a:rPr>
                        <a:t>To use Sintral program design: panel structure drawing, yarn carrier allocation and knitting set up (i.e. carriage speed, fabric density, fabric take-down)</a:t>
                      </a:r>
                    </a:p>
                  </a:txBody>
                  <a:tcPr/>
                </a:tc>
                <a:tc>
                  <a:txBody>
                    <a:bodyPr/>
                    <a:lstStyle/>
                    <a:p>
                      <a:pPr marL="172800" indent="-172800" algn="just" fontAlgn="base">
                        <a:buFontTx/>
                        <a:buChar char="-"/>
                      </a:pPr>
                      <a:r>
                        <a:rPr lang="en-US" sz="1200" kern="1200" baseline="0" noProof="0">
                          <a:solidFill>
                            <a:schemeClr val="dk1"/>
                          </a:solidFill>
                          <a:latin typeface="+mn-lt"/>
                          <a:ea typeface="+mn-ea"/>
                          <a:cs typeface="+mn-cs"/>
                        </a:rPr>
                        <a:t>To develop original aesthetics through application of 2 dimensional techniques</a:t>
                      </a:r>
                    </a:p>
                    <a:p>
                      <a:pPr marL="172800" indent="-172800" algn="just" fontAlgn="base">
                        <a:buFontTx/>
                        <a:buChar char="-"/>
                      </a:pPr>
                      <a:r>
                        <a:rPr lang="en-US" sz="1200" kern="1200" baseline="0" noProof="0">
                          <a:solidFill>
                            <a:schemeClr val="dk1"/>
                          </a:solidFill>
                          <a:latin typeface="+mn-lt"/>
                          <a:ea typeface="+mn-ea"/>
                          <a:cs typeface="+mn-cs"/>
                        </a:rPr>
                        <a:t>To develop creative design outcomes through the combination of materials and processes</a:t>
                      </a:r>
                    </a:p>
                    <a:p>
                      <a:pPr marL="172800" marR="0" lvl="0" indent="-172800" algn="just" defTabSz="914400" rtl="0" eaLnBrk="1" fontAlgn="base" latinLnBrk="0" hangingPunct="1">
                        <a:lnSpc>
                          <a:spcPct val="100000"/>
                        </a:lnSpc>
                        <a:spcBef>
                          <a:spcPts val="0"/>
                        </a:spcBef>
                        <a:spcAft>
                          <a:spcPts val="0"/>
                        </a:spcAft>
                        <a:buClrTx/>
                        <a:buSzTx/>
                        <a:buFontTx/>
                        <a:buChar char="-"/>
                        <a:tabLst/>
                        <a:defRPr/>
                      </a:pPr>
                      <a:r>
                        <a:rPr lang="en-GB" sz="1200" kern="1200" baseline="0" noProof="0">
                          <a:solidFill>
                            <a:schemeClr val="dk1"/>
                          </a:solidFill>
                          <a:latin typeface="+mn-lt"/>
                          <a:ea typeface="+mn-ea"/>
                          <a:cs typeface="+mn-cs"/>
                        </a:rPr>
                        <a:t>To apply different manufacturing and assembly  technologies, grading details and identifying manufacturing defects </a:t>
                      </a:r>
                    </a:p>
                    <a:p>
                      <a:pPr marL="172800" indent="-172800" algn="just" fontAlgn="base">
                        <a:buFontTx/>
                        <a:buChar char="-"/>
                      </a:pPr>
                      <a:endParaRPr lang="en-US" sz="1200" kern="1200" baseline="0" noProof="0">
                        <a:solidFill>
                          <a:schemeClr val="dk1"/>
                        </a:solidFill>
                        <a:latin typeface="+mn-lt"/>
                        <a:ea typeface="+mn-ea"/>
                        <a:cs typeface="+mn-cs"/>
                      </a:endParaRPr>
                    </a:p>
                  </a:txBody>
                  <a:tcPr marL="57150" marR="57150" marT="57150" marB="57150"/>
                </a:tc>
                <a:extLst>
                  <a:ext uri="{0D108BD9-81ED-4DB2-BD59-A6C34878D82A}">
                    <a16:rowId xmlns:a16="http://schemas.microsoft.com/office/drawing/2014/main" val="10001"/>
                  </a:ext>
                </a:extLst>
              </a:tr>
            </a:tbl>
          </a:graphicData>
        </a:graphic>
      </p:graphicFrame>
      <p:pic>
        <p:nvPicPr>
          <p:cNvPr id="6" name="Picture 3"/>
          <p:cNvPicPr>
            <a:picLocks noChangeAspect="1"/>
          </p:cNvPicPr>
          <p:nvPr/>
        </p:nvPicPr>
        <p:blipFill>
          <a:blip r:embed="rId2"/>
          <a:stretch>
            <a:fillRect/>
          </a:stretch>
        </p:blipFill>
        <p:spPr>
          <a:xfrm>
            <a:off x="583080" y="6084439"/>
            <a:ext cx="2200847" cy="658425"/>
          </a:xfrm>
          <a:prstGeom prst="rect">
            <a:avLst/>
          </a:prstGeom>
        </p:spPr>
      </p:pic>
      <p:pic>
        <p:nvPicPr>
          <p:cNvPr id="7" name="Picture 4"/>
          <p:cNvPicPr>
            <a:picLocks noChangeAspect="1"/>
          </p:cNvPicPr>
          <p:nvPr/>
        </p:nvPicPr>
        <p:blipFill>
          <a:blip r:embed="rId3"/>
          <a:stretch>
            <a:fillRect/>
          </a:stretch>
        </p:blipFill>
        <p:spPr>
          <a:xfrm>
            <a:off x="10586591" y="6053957"/>
            <a:ext cx="1024217" cy="719390"/>
          </a:xfrm>
          <a:prstGeom prst="rect">
            <a:avLst/>
          </a:prstGeom>
        </p:spPr>
      </p:pic>
    </p:spTree>
    <p:extLst>
      <p:ext uri="{BB962C8B-B14F-4D97-AF65-F5344CB8AC3E}">
        <p14:creationId xmlns:p14="http://schemas.microsoft.com/office/powerpoint/2010/main" val="1653865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3405" y="-2489"/>
            <a:ext cx="10515600" cy="1325563"/>
          </a:xfrm>
        </p:spPr>
        <p:txBody>
          <a:bodyPr>
            <a:normAutofit/>
          </a:bodyPr>
          <a:lstStyle/>
          <a:p>
            <a:r>
              <a:rPr lang="en-GB" sz="3200" b="1">
                <a:solidFill>
                  <a:schemeClr val="accent1">
                    <a:lumMod val="75000"/>
                  </a:schemeClr>
                </a:solidFill>
              </a:rPr>
              <a:t>MODULE – DESIGN AND PRODUCTION OF KNITWEAR</a:t>
            </a:r>
          </a:p>
        </p:txBody>
      </p:sp>
      <p:sp>
        <p:nvSpPr>
          <p:cNvPr id="3" name="Segnaposto contenuto 2"/>
          <p:cNvSpPr>
            <a:spLocks noGrp="1"/>
          </p:cNvSpPr>
          <p:nvPr>
            <p:ph idx="1"/>
          </p:nvPr>
        </p:nvSpPr>
        <p:spPr>
          <a:xfrm>
            <a:off x="393405" y="847421"/>
            <a:ext cx="11355571" cy="4872887"/>
          </a:xfrm>
        </p:spPr>
        <p:txBody>
          <a:bodyPr vert="horz" lIns="91440" tIns="45720" rIns="91440" bIns="45720" rtlCol="0" anchor="t">
            <a:normAutofit/>
          </a:bodyPr>
          <a:lstStyle/>
          <a:p>
            <a:pPr marL="0" lvl="0" indent="0">
              <a:lnSpc>
                <a:spcPct val="100000"/>
              </a:lnSpc>
              <a:spcBef>
                <a:spcPts val="0"/>
              </a:spcBef>
              <a:buNone/>
              <a:defRPr/>
            </a:pPr>
            <a:r>
              <a:rPr lang="en-GB" sz="2000" b="1"/>
              <a:t>Course: </a:t>
            </a:r>
            <a:r>
              <a:rPr lang="en-US" sz="2000" b="1"/>
              <a:t>Flat Knitting Machine Programming for 3D Knitwear</a:t>
            </a:r>
            <a:endParaRPr lang="en-GB" sz="2000" b="1"/>
          </a:p>
          <a:p>
            <a:pPr marL="0" marR="0" lvl="0" indent="0" defTabSz="914400" eaLnBrk="1" fontAlgn="auto" latinLnBrk="0" hangingPunct="1">
              <a:lnSpc>
                <a:spcPct val="100000"/>
              </a:lnSpc>
              <a:spcBef>
                <a:spcPts val="0"/>
              </a:spcBef>
              <a:spcAft>
                <a:spcPts val="0"/>
              </a:spcAft>
              <a:buClrTx/>
              <a:buSzTx/>
              <a:buFontTx/>
              <a:buNone/>
              <a:tabLst/>
              <a:defRPr/>
            </a:pPr>
            <a:r>
              <a:rPr lang="en-GB" sz="1400" b="1" u="sng"/>
              <a:t>Duration:</a:t>
            </a:r>
            <a:r>
              <a:rPr lang="en-GB" sz="1400" b="1"/>
              <a:t> </a:t>
            </a:r>
            <a:r>
              <a:rPr lang="en-GB" sz="1200" b="1"/>
              <a:t>2</a:t>
            </a:r>
            <a:r>
              <a:rPr lang="en-GB" sz="1200"/>
              <a:t>0 hours</a:t>
            </a:r>
          </a:p>
          <a:p>
            <a:pPr marL="0" marR="0" lvl="0" indent="0" defTabSz="914400" eaLnBrk="1" fontAlgn="auto" latinLnBrk="0" hangingPunct="1">
              <a:lnSpc>
                <a:spcPct val="100000"/>
              </a:lnSpc>
              <a:spcBef>
                <a:spcPts val="0"/>
              </a:spcBef>
              <a:spcAft>
                <a:spcPts val="0"/>
              </a:spcAft>
              <a:buClrTx/>
              <a:buSzTx/>
              <a:buFontTx/>
              <a:buNone/>
              <a:tabLst/>
              <a:defRPr/>
            </a:pPr>
            <a:endParaRPr lang="en-GB" sz="500"/>
          </a:p>
          <a:p>
            <a:pPr marL="0" marR="0" lvl="0" indent="0" defTabSz="914400" eaLnBrk="1" fontAlgn="auto" latinLnBrk="0" hangingPunct="1">
              <a:lnSpc>
                <a:spcPct val="100000"/>
              </a:lnSpc>
              <a:spcBef>
                <a:spcPts val="0"/>
              </a:spcBef>
              <a:spcAft>
                <a:spcPts val="0"/>
              </a:spcAft>
              <a:buClrTx/>
              <a:buSzTx/>
              <a:buFontTx/>
              <a:buNone/>
              <a:tabLst/>
              <a:defRPr/>
            </a:pPr>
            <a:r>
              <a:rPr lang="en-GB" sz="1400" b="1" u="sng"/>
              <a:t>Course objectives</a:t>
            </a:r>
          </a:p>
          <a:p>
            <a:pPr marL="0" lvl="0" indent="0" algn="just">
              <a:lnSpc>
                <a:spcPct val="100000"/>
              </a:lnSpc>
              <a:spcBef>
                <a:spcPts val="0"/>
              </a:spcBef>
              <a:buNone/>
              <a:defRPr/>
            </a:pPr>
            <a:r>
              <a:rPr lang="en-GB" sz="1200"/>
              <a:t>3D knitting is a digital fabrication method that uses large flatbed knit machines to create complete, seamless garments in one piece, eliminating all post-production assembly, opening the doors for new applications such as customisation, made to measure and on-demand production; which will make the manufacturing process more sustainable, distributed and localized. This technological evolution requires the development of new design, systems and programming knowledge.</a:t>
            </a:r>
            <a:r>
              <a:rPr lang="en-US" sz="1200"/>
              <a:t> The course will show in a practical way how to program flat knitting machines in order to produce 3D knitwear.</a:t>
            </a:r>
          </a:p>
          <a:p>
            <a:pPr marL="0" lvl="0" indent="0" algn="just">
              <a:lnSpc>
                <a:spcPct val="100000"/>
              </a:lnSpc>
              <a:spcBef>
                <a:spcPts val="0"/>
              </a:spcBef>
              <a:buNone/>
              <a:defRPr/>
            </a:pPr>
            <a:endParaRPr lang="en-US" sz="500" b="1" u="sng"/>
          </a:p>
          <a:p>
            <a:pPr marL="0" indent="0">
              <a:lnSpc>
                <a:spcPct val="100000"/>
              </a:lnSpc>
              <a:spcBef>
                <a:spcPts val="0"/>
              </a:spcBef>
              <a:buNone/>
              <a:defRPr/>
            </a:pPr>
            <a:r>
              <a:rPr lang="en-GB" sz="1400" b="1" u="sng"/>
              <a:t>Topics</a:t>
            </a:r>
          </a:p>
          <a:p>
            <a:pPr algn="just">
              <a:lnSpc>
                <a:spcPct val="100000"/>
              </a:lnSpc>
              <a:spcBef>
                <a:spcPts val="0"/>
              </a:spcBef>
              <a:buFontTx/>
              <a:buChar char="-"/>
            </a:pPr>
            <a:r>
              <a:rPr lang="en-GB" sz="1200"/>
              <a:t>3D knitting techniques and applications			- Parameters  and functions settings	</a:t>
            </a:r>
          </a:p>
          <a:p>
            <a:pPr algn="just">
              <a:lnSpc>
                <a:spcPct val="100000"/>
              </a:lnSpc>
              <a:spcBef>
                <a:spcPts val="0"/>
              </a:spcBef>
              <a:buFontTx/>
              <a:buChar char="-"/>
            </a:pPr>
            <a:r>
              <a:rPr lang="en-GB" sz="1200"/>
              <a:t>Steps and procedures for 3d knitting programming		- 3D Patterns creation </a:t>
            </a:r>
          </a:p>
          <a:p>
            <a:pPr algn="just">
              <a:lnSpc>
                <a:spcPct val="100000"/>
              </a:lnSpc>
              <a:spcBef>
                <a:spcPts val="0"/>
              </a:spcBef>
              <a:buFontTx/>
              <a:buChar char="-"/>
            </a:pPr>
            <a:r>
              <a:rPr lang="en-GB" sz="1200"/>
              <a:t>Design 3D knitwear using specific software</a:t>
            </a:r>
          </a:p>
          <a:p>
            <a:pPr marL="0" indent="0" algn="just">
              <a:lnSpc>
                <a:spcPct val="100000"/>
              </a:lnSpc>
              <a:spcBef>
                <a:spcPts val="0"/>
              </a:spcBef>
              <a:buNone/>
            </a:pPr>
            <a:endParaRPr lang="en-GB" sz="500"/>
          </a:p>
          <a:p>
            <a:pPr marL="0" indent="0" algn="just">
              <a:lnSpc>
                <a:spcPct val="100000"/>
              </a:lnSpc>
              <a:spcBef>
                <a:spcPts val="0"/>
              </a:spcBef>
              <a:buNone/>
            </a:pPr>
            <a:r>
              <a:rPr lang="en-GB" sz="1400" b="1" u="sng"/>
              <a:t>Learning outcomes</a:t>
            </a:r>
            <a:endParaRPr lang="en-GB" sz="140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a:p>
        </p:txBody>
      </p:sp>
      <p:graphicFrame>
        <p:nvGraphicFramePr>
          <p:cNvPr id="4" name="Tabella 3"/>
          <p:cNvGraphicFramePr>
            <a:graphicFrameLocks noGrp="1"/>
          </p:cNvGraphicFramePr>
          <p:nvPr>
            <p:extLst>
              <p:ext uri="{D42A27DB-BD31-4B8C-83A1-F6EECF244321}">
                <p14:modId xmlns:p14="http://schemas.microsoft.com/office/powerpoint/2010/main" val="767706261"/>
              </p:ext>
            </p:extLst>
          </p:nvPr>
        </p:nvGraphicFramePr>
        <p:xfrm>
          <a:off x="478464" y="3610126"/>
          <a:ext cx="11355573" cy="2456911"/>
        </p:xfrm>
        <a:graphic>
          <a:graphicData uri="http://schemas.openxmlformats.org/drawingml/2006/table">
            <a:tbl>
              <a:tblPr firstRow="1" bandRow="1">
                <a:tableStyleId>{5C22544A-7EE6-4342-B048-85BDC9FD1C3A}</a:tableStyleId>
              </a:tblPr>
              <a:tblGrid>
                <a:gridCol w="3785191">
                  <a:extLst>
                    <a:ext uri="{9D8B030D-6E8A-4147-A177-3AD203B41FA5}">
                      <a16:colId xmlns:a16="http://schemas.microsoft.com/office/drawing/2014/main" val="20000"/>
                    </a:ext>
                  </a:extLst>
                </a:gridCol>
                <a:gridCol w="3785191">
                  <a:extLst>
                    <a:ext uri="{9D8B030D-6E8A-4147-A177-3AD203B41FA5}">
                      <a16:colId xmlns:a16="http://schemas.microsoft.com/office/drawing/2014/main" val="20001"/>
                    </a:ext>
                  </a:extLst>
                </a:gridCol>
                <a:gridCol w="3785191">
                  <a:extLst>
                    <a:ext uri="{9D8B030D-6E8A-4147-A177-3AD203B41FA5}">
                      <a16:colId xmlns:a16="http://schemas.microsoft.com/office/drawing/2014/main" val="20002"/>
                    </a:ext>
                  </a:extLst>
                </a:gridCol>
              </a:tblGrid>
              <a:tr h="322200">
                <a:tc>
                  <a:txBody>
                    <a:bodyPr/>
                    <a:lstStyle/>
                    <a:p>
                      <a:r>
                        <a:rPr lang="en-GB" sz="1600" noProof="0"/>
                        <a:t>Knowledge</a:t>
                      </a:r>
                    </a:p>
                  </a:txBody>
                  <a:tcPr/>
                </a:tc>
                <a:tc>
                  <a:txBody>
                    <a:bodyPr/>
                    <a:lstStyle/>
                    <a:p>
                      <a:r>
                        <a:rPr lang="en-GB" sz="1600" noProof="0"/>
                        <a:t>Skills </a:t>
                      </a:r>
                    </a:p>
                  </a:txBody>
                  <a:tcPr/>
                </a:tc>
                <a:tc>
                  <a:txBody>
                    <a:bodyPr/>
                    <a:lstStyle/>
                    <a:p>
                      <a:r>
                        <a:rPr lang="en-GB" sz="1600" noProof="0"/>
                        <a:t>Responsibilities/autonomy</a:t>
                      </a:r>
                    </a:p>
                  </a:txBody>
                  <a:tcPr/>
                </a:tc>
                <a:extLst>
                  <a:ext uri="{0D108BD9-81ED-4DB2-BD59-A6C34878D82A}">
                    <a16:rowId xmlns:a16="http://schemas.microsoft.com/office/drawing/2014/main" val="10000"/>
                  </a:ext>
                </a:extLst>
              </a:tr>
              <a:tr h="2121631">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a:solidFill>
                            <a:schemeClr val="dk1"/>
                          </a:solidFill>
                          <a:effectLst/>
                          <a:latin typeface="+mn-lt"/>
                          <a:ea typeface="+mn-ea"/>
                          <a:cs typeface="+mn-cs"/>
                        </a:rPr>
                        <a:t>To be aware of 3D knitting applicability and processes </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a:solidFill>
                            <a:schemeClr val="dk1"/>
                          </a:solidFill>
                          <a:effectLst/>
                          <a:latin typeface="+mn-lt"/>
                          <a:ea typeface="+mn-ea"/>
                          <a:cs typeface="+mn-cs"/>
                        </a:rPr>
                        <a:t>To apprehend different 3D architectures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a:solidFill>
                            <a:schemeClr val="dk1"/>
                          </a:solidFill>
                          <a:effectLst/>
                          <a:latin typeface="+mn-lt"/>
                          <a:ea typeface="+mn-ea"/>
                          <a:cs typeface="+mn-cs"/>
                        </a:rPr>
                        <a:t>To recognize advantages and disadvantages of different techniques and technologies in the manufacture of 3D knitted garments </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a:solidFill>
                            <a:schemeClr val="dk1"/>
                          </a:solidFill>
                          <a:effectLst/>
                          <a:latin typeface="+mn-lt"/>
                          <a:ea typeface="+mn-ea"/>
                          <a:cs typeface="+mn-cs"/>
                        </a:rPr>
                        <a:t>To have an overview of the different methods used for patterns creation for a given 3D geometry</a:t>
                      </a:r>
                    </a:p>
                  </a:txBody>
                  <a:tcPr/>
                </a:tc>
                <a:tc>
                  <a:txBody>
                    <a:bodyPr/>
                    <a:lstStyle/>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a:solidFill>
                            <a:schemeClr val="dk1"/>
                          </a:solidFill>
                          <a:latin typeface="+mn-lt"/>
                          <a:ea typeface="+mn-ea"/>
                          <a:cs typeface="+mn-cs"/>
                        </a:rPr>
                        <a:t>To combine machine and yarn typology for making a certain garment having specific characteristics</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a:solidFill>
                            <a:schemeClr val="dk1"/>
                          </a:solidFill>
                          <a:latin typeface="+mn-lt"/>
                          <a:ea typeface="+mn-ea"/>
                          <a:cs typeface="+mn-cs"/>
                        </a:rPr>
                        <a:t>To apply pattern making methods in accordance with body anatomy an measurement</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a:solidFill>
                            <a:schemeClr val="dk1"/>
                          </a:solidFill>
                          <a:latin typeface="+mn-lt"/>
                          <a:ea typeface="+mn-ea"/>
                          <a:cs typeface="+mn-cs"/>
                        </a:rPr>
                        <a:t>To program 3D garment pattern design, grading details</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a:solidFill>
                            <a:schemeClr val="dk1"/>
                          </a:solidFill>
                          <a:latin typeface="+mn-lt"/>
                          <a:ea typeface="+mn-ea"/>
                          <a:cs typeface="+mn-cs"/>
                        </a:rPr>
                        <a:t>To implement all the different steps to create 3D geometries: patching, course generation, loop generation, 2D knit pattern generation </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a:solidFill>
                            <a:schemeClr val="dk1"/>
                          </a:solidFill>
                          <a:latin typeface="+mn-lt"/>
                          <a:ea typeface="+mn-ea"/>
                          <a:cs typeface="+mn-cs"/>
                        </a:rPr>
                        <a:t>To set accurate and uniform machine parameters for the overall 3D geometry</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a:solidFill>
                            <a:schemeClr val="dk1"/>
                          </a:solidFill>
                          <a:latin typeface="+mn-lt"/>
                          <a:ea typeface="+mn-ea"/>
                          <a:cs typeface="+mn-cs"/>
                        </a:rPr>
                        <a:t>To use 3D simulation software to program the patterns</a:t>
                      </a:r>
                    </a:p>
                  </a:txBody>
                  <a:tcPr/>
                </a:tc>
                <a:tc>
                  <a:txBody>
                    <a:bodyPr/>
                    <a:lstStyle/>
                    <a:p>
                      <a:pPr marL="172800" indent="-172800" algn="just" fontAlgn="base">
                        <a:buFontTx/>
                        <a:buChar char="-"/>
                      </a:pPr>
                      <a:r>
                        <a:rPr lang="en-US" sz="1200" kern="1200" baseline="0" noProof="0">
                          <a:solidFill>
                            <a:schemeClr val="dk1"/>
                          </a:solidFill>
                          <a:latin typeface="+mn-lt"/>
                          <a:ea typeface="+mn-ea"/>
                          <a:cs typeface="+mn-cs"/>
                        </a:rPr>
                        <a:t>To develop original aesthetics through application of 3 dimensional techniques</a:t>
                      </a:r>
                    </a:p>
                    <a:p>
                      <a:pPr marL="172800" indent="-172800" algn="just" fontAlgn="base">
                        <a:buFontTx/>
                        <a:buChar char="-"/>
                      </a:pPr>
                      <a:r>
                        <a:rPr lang="en-US" sz="1200" kern="1200" baseline="0" noProof="0">
                          <a:solidFill>
                            <a:schemeClr val="dk1"/>
                          </a:solidFill>
                          <a:latin typeface="+mn-lt"/>
                          <a:ea typeface="+mn-ea"/>
                          <a:cs typeface="+mn-cs"/>
                        </a:rPr>
                        <a:t>To develop creative design outcomes through the combination of materials and processes</a:t>
                      </a:r>
                    </a:p>
                    <a:p>
                      <a:pPr marL="172800" indent="-172800" algn="just" fontAlgn="base">
                        <a:buFontTx/>
                        <a:buChar char="-"/>
                      </a:pPr>
                      <a:endParaRPr lang="en-US" sz="1200" kern="1200" baseline="0" noProof="0">
                        <a:solidFill>
                          <a:schemeClr val="dk1"/>
                        </a:solidFill>
                        <a:latin typeface="+mn-lt"/>
                        <a:ea typeface="+mn-ea"/>
                        <a:cs typeface="+mn-cs"/>
                      </a:endParaRPr>
                    </a:p>
                  </a:txBody>
                  <a:tcPr marL="57150" marR="57150" marT="57150" marB="57150"/>
                </a:tc>
                <a:extLst>
                  <a:ext uri="{0D108BD9-81ED-4DB2-BD59-A6C34878D82A}">
                    <a16:rowId xmlns:a16="http://schemas.microsoft.com/office/drawing/2014/main" val="10001"/>
                  </a:ext>
                </a:extLst>
              </a:tr>
            </a:tbl>
          </a:graphicData>
        </a:graphic>
      </p:graphicFrame>
      <p:pic>
        <p:nvPicPr>
          <p:cNvPr id="6" name="Picture 3"/>
          <p:cNvPicPr>
            <a:picLocks noChangeAspect="1"/>
          </p:cNvPicPr>
          <p:nvPr/>
        </p:nvPicPr>
        <p:blipFill>
          <a:blip r:embed="rId2"/>
          <a:stretch>
            <a:fillRect/>
          </a:stretch>
        </p:blipFill>
        <p:spPr>
          <a:xfrm>
            <a:off x="583080" y="6084439"/>
            <a:ext cx="2200847" cy="658425"/>
          </a:xfrm>
          <a:prstGeom prst="rect">
            <a:avLst/>
          </a:prstGeom>
        </p:spPr>
      </p:pic>
      <p:pic>
        <p:nvPicPr>
          <p:cNvPr id="7" name="Picture 4"/>
          <p:cNvPicPr>
            <a:picLocks noChangeAspect="1"/>
          </p:cNvPicPr>
          <p:nvPr/>
        </p:nvPicPr>
        <p:blipFill>
          <a:blip r:embed="rId3"/>
          <a:stretch>
            <a:fillRect/>
          </a:stretch>
        </p:blipFill>
        <p:spPr>
          <a:xfrm>
            <a:off x="10586591" y="6053957"/>
            <a:ext cx="1024217" cy="719390"/>
          </a:xfrm>
          <a:prstGeom prst="rect">
            <a:avLst/>
          </a:prstGeom>
        </p:spPr>
      </p:pic>
    </p:spTree>
    <p:extLst>
      <p:ext uri="{BB962C8B-B14F-4D97-AF65-F5344CB8AC3E}">
        <p14:creationId xmlns:p14="http://schemas.microsoft.com/office/powerpoint/2010/main" val="1280117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p:cNvPicPr>
            <a:picLocks noChangeAspect="1"/>
          </p:cNvPicPr>
          <p:nvPr/>
        </p:nvPicPr>
        <p:blipFill>
          <a:blip r:embed="rId2"/>
          <a:stretch>
            <a:fillRect/>
          </a:stretch>
        </p:blipFill>
        <p:spPr>
          <a:xfrm>
            <a:off x="583080" y="6084439"/>
            <a:ext cx="2200847" cy="658425"/>
          </a:xfrm>
          <a:prstGeom prst="rect">
            <a:avLst/>
          </a:prstGeom>
        </p:spPr>
      </p:pic>
      <p:pic>
        <p:nvPicPr>
          <p:cNvPr id="6" name="Picture 4"/>
          <p:cNvPicPr>
            <a:picLocks noChangeAspect="1"/>
          </p:cNvPicPr>
          <p:nvPr/>
        </p:nvPicPr>
        <p:blipFill>
          <a:blip r:embed="rId3"/>
          <a:stretch>
            <a:fillRect/>
          </a:stretch>
        </p:blipFill>
        <p:spPr>
          <a:xfrm>
            <a:off x="10586591" y="6053957"/>
            <a:ext cx="1024217" cy="719390"/>
          </a:xfrm>
          <a:prstGeom prst="rect">
            <a:avLst/>
          </a:prstGeom>
        </p:spPr>
      </p:pic>
      <p:pic>
        <p:nvPicPr>
          <p:cNvPr id="7" name="Immagine 6" descr="Schermata 2020-04-03 alle 09.34.21.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78267" y="3729496"/>
            <a:ext cx="1134081" cy="856508"/>
          </a:xfrm>
          <a:prstGeom prst="rect">
            <a:avLst/>
          </a:prstGeom>
        </p:spPr>
      </p:pic>
      <p:pic>
        <p:nvPicPr>
          <p:cNvPr id="8" name="Immagine 7" descr="Schermata 2020-04-03 alle 09.34.27.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397894" y="3962693"/>
            <a:ext cx="1169646" cy="517364"/>
          </a:xfrm>
          <a:prstGeom prst="rect">
            <a:avLst/>
          </a:prstGeom>
        </p:spPr>
      </p:pic>
      <p:pic>
        <p:nvPicPr>
          <p:cNvPr id="9" name="Immagine 8" descr="Schermata 2020-04-03 alle 09.33.37.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428650" y="2611085"/>
            <a:ext cx="837533" cy="800309"/>
          </a:xfrm>
          <a:prstGeom prst="rect">
            <a:avLst/>
          </a:prstGeom>
        </p:spPr>
      </p:pic>
      <p:pic>
        <p:nvPicPr>
          <p:cNvPr id="10" name="Immagine 9" descr="Schermata 2020-04-03 alle 09.34.34.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002943" y="3830781"/>
            <a:ext cx="701859" cy="734054"/>
          </a:xfrm>
          <a:prstGeom prst="rect">
            <a:avLst/>
          </a:prstGeom>
        </p:spPr>
      </p:pic>
      <p:pic>
        <p:nvPicPr>
          <p:cNvPr id="11" name="Immagine 10" descr="Schermata 2020-04-03 alle 09.33.43.pn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653197" y="2611085"/>
            <a:ext cx="811938" cy="775032"/>
          </a:xfrm>
          <a:prstGeom prst="rect">
            <a:avLst/>
          </a:prstGeom>
        </p:spPr>
      </p:pic>
      <p:pic>
        <p:nvPicPr>
          <p:cNvPr id="12" name="Immagine 11" descr="Schermata 2020-04-03 alle 09.34.39.png"/>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009769" y="3881478"/>
            <a:ext cx="1404359" cy="598579"/>
          </a:xfrm>
          <a:prstGeom prst="rect">
            <a:avLst/>
          </a:prstGeom>
        </p:spPr>
      </p:pic>
      <p:pic>
        <p:nvPicPr>
          <p:cNvPr id="13" name="Immagine 12" descr="Schermata 2020-04-03 alle 09.33.49.png"/>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829613" y="2611085"/>
            <a:ext cx="924076" cy="809462"/>
          </a:xfrm>
          <a:prstGeom prst="rect">
            <a:avLst/>
          </a:prstGeom>
        </p:spPr>
      </p:pic>
      <p:pic>
        <p:nvPicPr>
          <p:cNvPr id="14" name="Immagine 13" descr="Schermata 2020-04-03 alle 09.34.44.png"/>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693229" y="3963924"/>
            <a:ext cx="989762" cy="516133"/>
          </a:xfrm>
          <a:prstGeom prst="rect">
            <a:avLst/>
          </a:prstGeom>
        </p:spPr>
      </p:pic>
      <p:pic>
        <p:nvPicPr>
          <p:cNvPr id="15" name="Immagine 14" descr="Schermata 2020-04-03 alle 09.33.57.png"/>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188604" y="2646210"/>
            <a:ext cx="965528" cy="731932"/>
          </a:xfrm>
          <a:prstGeom prst="rect">
            <a:avLst/>
          </a:prstGeom>
        </p:spPr>
      </p:pic>
      <p:pic>
        <p:nvPicPr>
          <p:cNvPr id="16" name="Immagine 15" descr="Schermata 2020-04-03 alle 09.34.52.pn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9050158" y="3878383"/>
            <a:ext cx="1044431" cy="670572"/>
          </a:xfrm>
          <a:prstGeom prst="rect">
            <a:avLst/>
          </a:prstGeom>
        </p:spPr>
      </p:pic>
      <p:pic>
        <p:nvPicPr>
          <p:cNvPr id="17" name="Immagine 16" descr="Schermata 2020-04-03 alle 09.34.02.png"/>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7609674" y="2544702"/>
            <a:ext cx="989762" cy="1068159"/>
          </a:xfrm>
          <a:prstGeom prst="rect">
            <a:avLst/>
          </a:prstGeom>
        </p:spPr>
      </p:pic>
      <p:pic>
        <p:nvPicPr>
          <p:cNvPr id="18" name="Immagine 17" descr="Schermata 2020-04-03 alle 09.34.08.png"/>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8940616" y="2672260"/>
            <a:ext cx="1138151" cy="748287"/>
          </a:xfrm>
          <a:prstGeom prst="rect">
            <a:avLst/>
          </a:prstGeom>
        </p:spPr>
      </p:pic>
      <p:sp>
        <p:nvSpPr>
          <p:cNvPr id="19" name="CasellaDiTesto 18"/>
          <p:cNvSpPr txBox="1"/>
          <p:nvPr/>
        </p:nvSpPr>
        <p:spPr>
          <a:xfrm>
            <a:off x="2278267" y="3365432"/>
            <a:ext cx="1052787" cy="338554"/>
          </a:xfrm>
          <a:prstGeom prst="rect">
            <a:avLst/>
          </a:prstGeom>
          <a:noFill/>
        </p:spPr>
        <p:txBody>
          <a:bodyPr wrap="square" rtlCol="0">
            <a:spAutoFit/>
          </a:bodyPr>
          <a:lstStyle/>
          <a:p>
            <a:pPr algn="ctr"/>
            <a:r>
              <a:rPr lang="en-GB" sz="800" b="1"/>
              <a:t>Technical University of Sofia</a:t>
            </a:r>
            <a:r>
              <a:rPr lang="it-IT" sz="800" b="1"/>
              <a:t> (BG)</a:t>
            </a:r>
          </a:p>
        </p:txBody>
      </p:sp>
      <p:sp>
        <p:nvSpPr>
          <p:cNvPr id="20" name="CasellaDiTesto 19"/>
          <p:cNvSpPr txBox="1"/>
          <p:nvPr/>
        </p:nvSpPr>
        <p:spPr>
          <a:xfrm>
            <a:off x="3412348" y="3365767"/>
            <a:ext cx="1052787" cy="338554"/>
          </a:xfrm>
          <a:prstGeom prst="rect">
            <a:avLst/>
          </a:prstGeom>
          <a:noFill/>
        </p:spPr>
        <p:txBody>
          <a:bodyPr wrap="square" rtlCol="0">
            <a:spAutoFit/>
          </a:bodyPr>
          <a:lstStyle/>
          <a:p>
            <a:pPr algn="ctr"/>
            <a:r>
              <a:rPr lang="en-GB" sz="800" b="1"/>
              <a:t>Ghent University (BE)</a:t>
            </a:r>
            <a:r>
              <a:rPr lang="it-IT" sz="800" b="1"/>
              <a:t> </a:t>
            </a:r>
          </a:p>
        </p:txBody>
      </p:sp>
      <p:sp>
        <p:nvSpPr>
          <p:cNvPr id="21" name="CasellaDiTesto 20"/>
          <p:cNvSpPr txBox="1"/>
          <p:nvPr/>
        </p:nvSpPr>
        <p:spPr>
          <a:xfrm>
            <a:off x="4762309" y="3365432"/>
            <a:ext cx="1052787" cy="215444"/>
          </a:xfrm>
          <a:prstGeom prst="rect">
            <a:avLst/>
          </a:prstGeom>
          <a:noFill/>
        </p:spPr>
        <p:txBody>
          <a:bodyPr wrap="square" rtlCol="0">
            <a:spAutoFit/>
          </a:bodyPr>
          <a:lstStyle/>
          <a:p>
            <a:pPr algn="ctr"/>
            <a:r>
              <a:rPr lang="en-GB" sz="800" b="1"/>
              <a:t>T</a:t>
            </a:r>
            <a:r>
              <a:rPr lang="it-IT" sz="800" b="1"/>
              <a:t>U</a:t>
            </a:r>
            <a:r>
              <a:rPr lang="en-GB" sz="800" b="1"/>
              <a:t> Dresden (DE) </a:t>
            </a:r>
            <a:endParaRPr lang="it-IT" sz="800" b="1"/>
          </a:p>
        </p:txBody>
      </p:sp>
      <p:sp>
        <p:nvSpPr>
          <p:cNvPr id="22" name="CasellaDiTesto 21"/>
          <p:cNvSpPr txBox="1"/>
          <p:nvPr/>
        </p:nvSpPr>
        <p:spPr>
          <a:xfrm>
            <a:off x="6151478" y="4508868"/>
            <a:ext cx="1144697" cy="338554"/>
          </a:xfrm>
          <a:prstGeom prst="rect">
            <a:avLst/>
          </a:prstGeom>
          <a:noFill/>
        </p:spPr>
        <p:txBody>
          <a:bodyPr wrap="square" rtlCol="0">
            <a:spAutoFit/>
          </a:bodyPr>
          <a:lstStyle/>
          <a:p>
            <a:pPr algn="ctr"/>
            <a:r>
              <a:rPr lang="en-GB" sz="800" b="1"/>
              <a:t>Research Centre for Innovation in TCI</a:t>
            </a:r>
            <a:r>
              <a:rPr lang="it-IT" sz="800" b="1"/>
              <a:t> </a:t>
            </a:r>
            <a:r>
              <a:rPr lang="en-GB" sz="800" b="1"/>
              <a:t>(IT) </a:t>
            </a:r>
            <a:endParaRPr lang="it-IT" sz="800" b="1"/>
          </a:p>
        </p:txBody>
      </p:sp>
      <p:sp>
        <p:nvSpPr>
          <p:cNvPr id="23" name="CasellaDiTesto 22"/>
          <p:cNvSpPr txBox="1"/>
          <p:nvPr/>
        </p:nvSpPr>
        <p:spPr>
          <a:xfrm>
            <a:off x="4829613" y="4505770"/>
            <a:ext cx="1052787" cy="461665"/>
          </a:xfrm>
          <a:prstGeom prst="rect">
            <a:avLst/>
          </a:prstGeom>
          <a:noFill/>
        </p:spPr>
        <p:txBody>
          <a:bodyPr wrap="square" rtlCol="0">
            <a:spAutoFit/>
          </a:bodyPr>
          <a:lstStyle/>
          <a:p>
            <a:pPr algn="ctr"/>
            <a:r>
              <a:rPr lang="en-GB" sz="800" b="1"/>
              <a:t>H. Stoll AG &amp; Co. KG </a:t>
            </a:r>
            <a:r>
              <a:rPr lang="mr-IN" sz="800" b="1"/>
              <a:t>–</a:t>
            </a:r>
            <a:r>
              <a:rPr lang="en-GB" sz="800" b="1"/>
              <a:t> Large enterprise </a:t>
            </a:r>
            <a:endParaRPr lang="it-IT" sz="800" b="1"/>
          </a:p>
          <a:p>
            <a:pPr algn="ctr"/>
            <a:r>
              <a:rPr lang="en-GB" sz="800" b="1"/>
              <a:t>(DE) </a:t>
            </a:r>
            <a:endParaRPr lang="it-IT" sz="800" b="1"/>
          </a:p>
        </p:txBody>
      </p:sp>
      <p:sp>
        <p:nvSpPr>
          <p:cNvPr id="24" name="CasellaDiTesto 23"/>
          <p:cNvSpPr txBox="1"/>
          <p:nvPr/>
        </p:nvSpPr>
        <p:spPr>
          <a:xfrm>
            <a:off x="3414487" y="4508430"/>
            <a:ext cx="1153053" cy="461665"/>
          </a:xfrm>
          <a:prstGeom prst="rect">
            <a:avLst/>
          </a:prstGeom>
          <a:noFill/>
        </p:spPr>
        <p:txBody>
          <a:bodyPr wrap="square" rtlCol="0">
            <a:spAutoFit/>
          </a:bodyPr>
          <a:lstStyle/>
          <a:p>
            <a:pPr algn="ctr"/>
            <a:r>
              <a:rPr lang="en-GB" sz="800" b="1"/>
              <a:t>Specialised Cluster and Institute for Apparel and Textile (BG) </a:t>
            </a:r>
            <a:endParaRPr lang="it-IT" sz="800" b="1"/>
          </a:p>
        </p:txBody>
      </p:sp>
      <p:sp>
        <p:nvSpPr>
          <p:cNvPr id="25" name="CasellaDiTesto 24"/>
          <p:cNvSpPr txBox="1"/>
          <p:nvPr/>
        </p:nvSpPr>
        <p:spPr>
          <a:xfrm>
            <a:off x="2278267" y="4503937"/>
            <a:ext cx="1052787" cy="461665"/>
          </a:xfrm>
          <a:prstGeom prst="rect">
            <a:avLst/>
          </a:prstGeom>
          <a:noFill/>
        </p:spPr>
        <p:txBody>
          <a:bodyPr wrap="square" rtlCol="0">
            <a:spAutoFit/>
          </a:bodyPr>
          <a:lstStyle/>
          <a:p>
            <a:pPr algn="ctr"/>
            <a:r>
              <a:rPr lang="en-GB" sz="800" b="1"/>
              <a:t>Italian Centre for Permanent Learning (IT) </a:t>
            </a:r>
            <a:endParaRPr lang="it-IT" sz="800" b="1"/>
          </a:p>
        </p:txBody>
      </p:sp>
      <p:sp>
        <p:nvSpPr>
          <p:cNvPr id="26" name="CasellaDiTesto 25"/>
          <p:cNvSpPr txBox="1"/>
          <p:nvPr/>
        </p:nvSpPr>
        <p:spPr>
          <a:xfrm>
            <a:off x="8952994" y="3388080"/>
            <a:ext cx="1275679" cy="338554"/>
          </a:xfrm>
          <a:prstGeom prst="rect">
            <a:avLst/>
          </a:prstGeom>
          <a:noFill/>
        </p:spPr>
        <p:txBody>
          <a:bodyPr wrap="square" rtlCol="0">
            <a:spAutoFit/>
          </a:bodyPr>
          <a:lstStyle/>
          <a:p>
            <a:pPr algn="ctr"/>
            <a:r>
              <a:rPr lang="en-GB" sz="800" b="1"/>
              <a:t>Association of University for Textile (BE) </a:t>
            </a:r>
            <a:endParaRPr lang="it-IT" sz="800" b="1"/>
          </a:p>
        </p:txBody>
      </p:sp>
      <p:sp>
        <p:nvSpPr>
          <p:cNvPr id="27" name="CasellaDiTesto 26"/>
          <p:cNvSpPr txBox="1"/>
          <p:nvPr/>
        </p:nvSpPr>
        <p:spPr>
          <a:xfrm>
            <a:off x="7492700" y="3365432"/>
            <a:ext cx="1262058" cy="461665"/>
          </a:xfrm>
          <a:prstGeom prst="rect">
            <a:avLst/>
          </a:prstGeom>
          <a:noFill/>
        </p:spPr>
        <p:txBody>
          <a:bodyPr wrap="square" rtlCol="0">
            <a:spAutoFit/>
          </a:bodyPr>
          <a:lstStyle/>
          <a:p>
            <a:pPr algn="ctr"/>
            <a:r>
              <a:rPr lang="it-IT" sz="800" b="1"/>
              <a:t>Sofia University “St. Kl. Ohridski”</a:t>
            </a:r>
          </a:p>
          <a:p>
            <a:pPr algn="ctr"/>
            <a:r>
              <a:rPr lang="it-IT" sz="800" b="1"/>
              <a:t>(BG)</a:t>
            </a:r>
          </a:p>
        </p:txBody>
      </p:sp>
      <p:sp>
        <p:nvSpPr>
          <p:cNvPr id="28" name="CasellaDiTesto 27"/>
          <p:cNvSpPr txBox="1"/>
          <p:nvPr/>
        </p:nvSpPr>
        <p:spPr>
          <a:xfrm>
            <a:off x="6121761" y="3365432"/>
            <a:ext cx="1052787" cy="338554"/>
          </a:xfrm>
          <a:prstGeom prst="rect">
            <a:avLst/>
          </a:prstGeom>
          <a:noFill/>
        </p:spPr>
        <p:txBody>
          <a:bodyPr wrap="square" rtlCol="0">
            <a:spAutoFit/>
          </a:bodyPr>
          <a:lstStyle/>
          <a:p>
            <a:pPr algn="ctr"/>
            <a:r>
              <a:rPr lang="en-GB" sz="800" b="1"/>
              <a:t>University of Zagreb</a:t>
            </a:r>
            <a:r>
              <a:rPr lang="it-IT" sz="800" b="1"/>
              <a:t> </a:t>
            </a:r>
            <a:r>
              <a:rPr lang="en-GB" sz="800" b="1"/>
              <a:t>(HR) </a:t>
            </a:r>
            <a:endParaRPr lang="it-IT" sz="800" b="1"/>
          </a:p>
        </p:txBody>
      </p:sp>
      <p:sp>
        <p:nvSpPr>
          <p:cNvPr id="29" name="CasellaDiTesto 28"/>
          <p:cNvSpPr txBox="1"/>
          <p:nvPr/>
        </p:nvSpPr>
        <p:spPr>
          <a:xfrm>
            <a:off x="7693229" y="4503532"/>
            <a:ext cx="1052787" cy="215444"/>
          </a:xfrm>
          <a:prstGeom prst="rect">
            <a:avLst/>
          </a:prstGeom>
          <a:noFill/>
        </p:spPr>
        <p:txBody>
          <a:bodyPr wrap="square" rtlCol="0">
            <a:spAutoFit/>
          </a:bodyPr>
          <a:lstStyle/>
          <a:p>
            <a:pPr algn="ctr"/>
            <a:r>
              <a:rPr lang="en-GB" sz="800" b="1"/>
              <a:t>Mak JSC</a:t>
            </a:r>
            <a:r>
              <a:rPr lang="it-IT" sz="800" b="1"/>
              <a:t>  - SME </a:t>
            </a:r>
            <a:r>
              <a:rPr lang="en-GB" sz="800" b="1"/>
              <a:t>(BG) </a:t>
            </a:r>
            <a:endParaRPr lang="it-IT" sz="800" b="1"/>
          </a:p>
        </p:txBody>
      </p:sp>
      <p:sp>
        <p:nvSpPr>
          <p:cNvPr id="30" name="CasellaDiTesto 29"/>
          <p:cNvSpPr txBox="1"/>
          <p:nvPr/>
        </p:nvSpPr>
        <p:spPr>
          <a:xfrm>
            <a:off x="9124928" y="4503937"/>
            <a:ext cx="1052787" cy="338554"/>
          </a:xfrm>
          <a:prstGeom prst="rect">
            <a:avLst/>
          </a:prstGeom>
          <a:noFill/>
        </p:spPr>
        <p:txBody>
          <a:bodyPr wrap="square" rtlCol="0">
            <a:spAutoFit/>
          </a:bodyPr>
          <a:lstStyle/>
          <a:p>
            <a:pPr algn="ctr"/>
            <a:r>
              <a:rPr lang="en-GB" sz="800" b="1"/>
              <a:t>Alma Dooel Kocani - SME</a:t>
            </a:r>
            <a:r>
              <a:rPr lang="it-IT" sz="800" b="1"/>
              <a:t> </a:t>
            </a:r>
            <a:r>
              <a:rPr lang="en-GB" sz="800" b="1"/>
              <a:t>(MK) </a:t>
            </a:r>
            <a:endParaRPr lang="it-IT" sz="800" b="1"/>
          </a:p>
        </p:txBody>
      </p:sp>
      <p:pic>
        <p:nvPicPr>
          <p:cNvPr id="31" name="Immagine 30"/>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0" y="0"/>
            <a:ext cx="12192000" cy="1976205"/>
          </a:xfrm>
          <a:prstGeom prst="rect">
            <a:avLst/>
          </a:prstGeom>
        </p:spPr>
      </p:pic>
      <p:sp>
        <p:nvSpPr>
          <p:cNvPr id="34" name="Title 1"/>
          <p:cNvSpPr>
            <a:spLocks noGrp="1"/>
          </p:cNvSpPr>
          <p:nvPr>
            <p:ph type="title"/>
          </p:nvPr>
        </p:nvSpPr>
        <p:spPr>
          <a:xfrm>
            <a:off x="581192" y="702156"/>
            <a:ext cx="11029616" cy="1013800"/>
          </a:xfrm>
        </p:spPr>
        <p:txBody>
          <a:bodyPr>
            <a:normAutofit/>
          </a:bodyPr>
          <a:lstStyle/>
          <a:p>
            <a:pPr algn="ctr"/>
            <a:r>
              <a:rPr lang="en-GB" sz="2800" cap="all">
                <a:solidFill>
                  <a:schemeClr val="bg1"/>
                </a:solidFill>
                <a:latin typeface="Gill Sans MT" charset="0"/>
                <a:ea typeface="Gill Sans MT" charset="0"/>
                <a:cs typeface="Gill Sans MT" charset="0"/>
              </a:rPr>
              <a:t/>
            </a:r>
            <a:br>
              <a:rPr lang="en-GB" sz="2800" cap="all">
                <a:solidFill>
                  <a:schemeClr val="bg1"/>
                </a:solidFill>
                <a:latin typeface="Gill Sans MT" charset="0"/>
                <a:ea typeface="Gill Sans MT" charset="0"/>
                <a:cs typeface="Gill Sans MT" charset="0"/>
              </a:rPr>
            </a:br>
            <a:r>
              <a:rPr lang="en-GB" sz="2800" cap="all" err="1">
                <a:solidFill>
                  <a:schemeClr val="bg1"/>
                </a:solidFill>
                <a:latin typeface="Gill Sans MT" charset="0"/>
                <a:ea typeface="Gill Sans MT" charset="0"/>
                <a:cs typeface="Gill Sans MT" charset="0"/>
              </a:rPr>
              <a:t>Ict-tex</a:t>
            </a:r>
            <a:r>
              <a:rPr lang="en-GB" sz="2800" cap="all">
                <a:solidFill>
                  <a:schemeClr val="bg1"/>
                </a:solidFill>
                <a:latin typeface="Gill Sans MT" charset="0"/>
                <a:ea typeface="Gill Sans MT" charset="0"/>
                <a:cs typeface="Gill Sans MT" charset="0"/>
              </a:rPr>
              <a:t> team</a:t>
            </a:r>
          </a:p>
        </p:txBody>
      </p:sp>
    </p:spTree>
    <p:extLst>
      <p:ext uri="{BB962C8B-B14F-4D97-AF65-F5344CB8AC3E}">
        <p14:creationId xmlns:p14="http://schemas.microsoft.com/office/powerpoint/2010/main" val="5280883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3405" y="-2489"/>
            <a:ext cx="10515600" cy="1325563"/>
          </a:xfrm>
        </p:spPr>
        <p:txBody>
          <a:bodyPr>
            <a:normAutofit/>
          </a:bodyPr>
          <a:lstStyle/>
          <a:p>
            <a:r>
              <a:rPr lang="en-GB" sz="3200" b="1">
                <a:solidFill>
                  <a:schemeClr val="accent1">
                    <a:lumMod val="75000"/>
                  </a:schemeClr>
                </a:solidFill>
              </a:rPr>
              <a:t>MODULE – APPAREL DESIGN AND PRODUCTION</a:t>
            </a:r>
          </a:p>
        </p:txBody>
      </p:sp>
      <p:sp>
        <p:nvSpPr>
          <p:cNvPr id="3" name="Segnaposto contenuto 2"/>
          <p:cNvSpPr>
            <a:spLocks noGrp="1"/>
          </p:cNvSpPr>
          <p:nvPr>
            <p:ph idx="1"/>
          </p:nvPr>
        </p:nvSpPr>
        <p:spPr>
          <a:xfrm>
            <a:off x="393405" y="847421"/>
            <a:ext cx="11355571" cy="4872887"/>
          </a:xfrm>
        </p:spPr>
        <p:txBody>
          <a:bodyPr/>
          <a:lstStyle/>
          <a:p>
            <a:pPr marL="0" lvl="0" indent="0">
              <a:lnSpc>
                <a:spcPct val="100000"/>
              </a:lnSpc>
              <a:spcBef>
                <a:spcPts val="0"/>
              </a:spcBef>
              <a:buNone/>
              <a:defRPr/>
            </a:pPr>
            <a:r>
              <a:rPr lang="en-GB" sz="2000" b="1"/>
              <a:t>Course: </a:t>
            </a:r>
            <a:r>
              <a:rPr lang="en-US" sz="2000" b="1"/>
              <a:t>3D Simulation</a:t>
            </a:r>
            <a:endParaRPr lang="en-GB" sz="2000" b="1"/>
          </a:p>
          <a:p>
            <a:pPr marL="0" marR="0" lvl="0" indent="0" defTabSz="914400" eaLnBrk="1" fontAlgn="auto" latinLnBrk="0" hangingPunct="1">
              <a:lnSpc>
                <a:spcPct val="100000"/>
              </a:lnSpc>
              <a:spcBef>
                <a:spcPts val="0"/>
              </a:spcBef>
              <a:spcAft>
                <a:spcPts val="0"/>
              </a:spcAft>
              <a:buClrTx/>
              <a:buSzTx/>
              <a:buFontTx/>
              <a:buNone/>
              <a:tabLst/>
              <a:defRPr/>
            </a:pPr>
            <a:r>
              <a:rPr lang="en-GB" sz="1400" b="1" u="sng"/>
              <a:t>Duration:</a:t>
            </a:r>
            <a:r>
              <a:rPr lang="en-GB" sz="1400" b="1"/>
              <a:t> </a:t>
            </a:r>
            <a:r>
              <a:rPr lang="en-GB" sz="1200" b="1"/>
              <a:t>3</a:t>
            </a:r>
            <a:r>
              <a:rPr lang="en-GB" sz="1200"/>
              <a:t>0 hours</a:t>
            </a:r>
          </a:p>
          <a:p>
            <a:pPr marL="0" marR="0" lvl="0" indent="0" defTabSz="914400" eaLnBrk="1" fontAlgn="auto" latinLnBrk="0" hangingPunct="1">
              <a:lnSpc>
                <a:spcPct val="100000"/>
              </a:lnSpc>
              <a:spcBef>
                <a:spcPts val="0"/>
              </a:spcBef>
              <a:spcAft>
                <a:spcPts val="0"/>
              </a:spcAft>
              <a:buClrTx/>
              <a:buSzTx/>
              <a:buFontTx/>
              <a:buNone/>
              <a:tabLst/>
              <a:defRPr/>
            </a:pPr>
            <a:endParaRPr lang="en-GB" sz="500"/>
          </a:p>
          <a:p>
            <a:pPr marL="0" marR="0" lvl="0" indent="0" defTabSz="914400" eaLnBrk="1" fontAlgn="auto" latinLnBrk="0" hangingPunct="1">
              <a:lnSpc>
                <a:spcPct val="100000"/>
              </a:lnSpc>
              <a:spcBef>
                <a:spcPts val="0"/>
              </a:spcBef>
              <a:spcAft>
                <a:spcPts val="0"/>
              </a:spcAft>
              <a:buClrTx/>
              <a:buSzTx/>
              <a:buFontTx/>
              <a:buNone/>
              <a:tabLst/>
              <a:defRPr/>
            </a:pPr>
            <a:r>
              <a:rPr lang="en-GB" sz="1400" b="1" u="sng"/>
              <a:t>Course objectives</a:t>
            </a:r>
          </a:p>
          <a:p>
            <a:pPr marL="0" indent="0" algn="just">
              <a:lnSpc>
                <a:spcPct val="100000"/>
              </a:lnSpc>
              <a:spcBef>
                <a:spcPts val="0"/>
              </a:spcBef>
              <a:buNone/>
              <a:defRPr/>
            </a:pPr>
            <a:r>
              <a:rPr lang="en-US" sz="1200"/>
              <a:t>Three-dimensional (3D) virtual prototyping is getting increasingly importance for apparel design. Based on the utilization of 3D CAD simulation, the product development in the clothing industry becomes faster and faster. The integration of 3D CAD systems for garment design leads to higher accurate cloth fitting. During the course the participants will be guided to create the virtual garments from fashion design idea analyzing the principal aspects of 3D simulation by using specific software.</a:t>
            </a:r>
          </a:p>
          <a:p>
            <a:pPr marL="0" indent="0" algn="just">
              <a:lnSpc>
                <a:spcPct val="100000"/>
              </a:lnSpc>
              <a:spcBef>
                <a:spcPts val="0"/>
              </a:spcBef>
              <a:buNone/>
              <a:defRPr/>
            </a:pPr>
            <a:endParaRPr lang="en-US" sz="500"/>
          </a:p>
          <a:p>
            <a:pPr marL="0" indent="0">
              <a:lnSpc>
                <a:spcPct val="100000"/>
              </a:lnSpc>
              <a:spcBef>
                <a:spcPts val="0"/>
              </a:spcBef>
              <a:buNone/>
              <a:defRPr/>
            </a:pPr>
            <a:r>
              <a:rPr lang="en-GB" sz="1400" b="1" u="sng"/>
              <a:t>Topics</a:t>
            </a:r>
          </a:p>
          <a:p>
            <a:pPr algn="just">
              <a:lnSpc>
                <a:spcPct val="100000"/>
              </a:lnSpc>
              <a:spcBef>
                <a:spcPts val="0"/>
              </a:spcBef>
              <a:buFontTx/>
              <a:buChar char="-"/>
            </a:pPr>
            <a:r>
              <a:rPr lang="en-GB" sz="1200"/>
              <a:t>Introduction of 3D simulation		- Virtual fit simulation in CLO3D	</a:t>
            </a:r>
          </a:p>
          <a:p>
            <a:pPr algn="just">
              <a:lnSpc>
                <a:spcPct val="100000"/>
              </a:lnSpc>
              <a:spcBef>
                <a:spcPts val="0"/>
              </a:spcBef>
              <a:buFontTx/>
              <a:buChar char="-"/>
            </a:pPr>
            <a:r>
              <a:rPr lang="en-GB" sz="1200"/>
              <a:t>3D virtual model			</a:t>
            </a:r>
          </a:p>
          <a:p>
            <a:pPr marL="0" indent="0" algn="just">
              <a:lnSpc>
                <a:spcPct val="100000"/>
              </a:lnSpc>
              <a:spcBef>
                <a:spcPts val="0"/>
              </a:spcBef>
              <a:buNone/>
            </a:pPr>
            <a:endParaRPr lang="en-GB" sz="500"/>
          </a:p>
          <a:p>
            <a:pPr marL="0" indent="0" algn="just">
              <a:lnSpc>
                <a:spcPct val="100000"/>
              </a:lnSpc>
              <a:spcBef>
                <a:spcPts val="0"/>
              </a:spcBef>
              <a:buNone/>
            </a:pPr>
            <a:r>
              <a:rPr lang="en-GB" sz="1400" b="1" u="sng"/>
              <a:t>Learning outcomes</a:t>
            </a:r>
            <a:endParaRPr lang="en-GB" sz="140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a:p>
        </p:txBody>
      </p:sp>
      <p:graphicFrame>
        <p:nvGraphicFramePr>
          <p:cNvPr id="4" name="Tabella 3"/>
          <p:cNvGraphicFramePr>
            <a:graphicFrameLocks noGrp="1"/>
          </p:cNvGraphicFramePr>
          <p:nvPr>
            <p:extLst>
              <p:ext uri="{D42A27DB-BD31-4B8C-83A1-F6EECF244321}">
                <p14:modId xmlns:p14="http://schemas.microsoft.com/office/powerpoint/2010/main" val="1571356352"/>
              </p:ext>
            </p:extLst>
          </p:nvPr>
        </p:nvGraphicFramePr>
        <p:xfrm>
          <a:off x="478464" y="3268926"/>
          <a:ext cx="11355573" cy="2621280"/>
        </p:xfrm>
        <a:graphic>
          <a:graphicData uri="http://schemas.openxmlformats.org/drawingml/2006/table">
            <a:tbl>
              <a:tblPr firstRow="1" bandRow="1">
                <a:tableStyleId>{5C22544A-7EE6-4342-B048-85BDC9FD1C3A}</a:tableStyleId>
              </a:tblPr>
              <a:tblGrid>
                <a:gridCol w="3785191">
                  <a:extLst>
                    <a:ext uri="{9D8B030D-6E8A-4147-A177-3AD203B41FA5}">
                      <a16:colId xmlns:a16="http://schemas.microsoft.com/office/drawing/2014/main" val="20000"/>
                    </a:ext>
                  </a:extLst>
                </a:gridCol>
                <a:gridCol w="3785191">
                  <a:extLst>
                    <a:ext uri="{9D8B030D-6E8A-4147-A177-3AD203B41FA5}">
                      <a16:colId xmlns:a16="http://schemas.microsoft.com/office/drawing/2014/main" val="20001"/>
                    </a:ext>
                  </a:extLst>
                </a:gridCol>
                <a:gridCol w="3785191">
                  <a:extLst>
                    <a:ext uri="{9D8B030D-6E8A-4147-A177-3AD203B41FA5}">
                      <a16:colId xmlns:a16="http://schemas.microsoft.com/office/drawing/2014/main" val="20002"/>
                    </a:ext>
                  </a:extLst>
                </a:gridCol>
              </a:tblGrid>
              <a:tr h="322200">
                <a:tc>
                  <a:txBody>
                    <a:bodyPr/>
                    <a:lstStyle/>
                    <a:p>
                      <a:r>
                        <a:rPr lang="en-GB" sz="1600" noProof="0"/>
                        <a:t>Knowledge</a:t>
                      </a:r>
                    </a:p>
                  </a:txBody>
                  <a:tcPr/>
                </a:tc>
                <a:tc>
                  <a:txBody>
                    <a:bodyPr/>
                    <a:lstStyle/>
                    <a:p>
                      <a:r>
                        <a:rPr lang="en-GB" sz="1600" noProof="0"/>
                        <a:t>Skills </a:t>
                      </a:r>
                    </a:p>
                  </a:txBody>
                  <a:tcPr/>
                </a:tc>
                <a:tc>
                  <a:txBody>
                    <a:bodyPr/>
                    <a:lstStyle/>
                    <a:p>
                      <a:r>
                        <a:rPr lang="en-GB" sz="1600" noProof="0"/>
                        <a:t>Responsibilities/autonomy</a:t>
                      </a:r>
                    </a:p>
                  </a:txBody>
                  <a:tcPr/>
                </a:tc>
                <a:extLst>
                  <a:ext uri="{0D108BD9-81ED-4DB2-BD59-A6C34878D82A}">
                    <a16:rowId xmlns:a16="http://schemas.microsoft.com/office/drawing/2014/main" val="10000"/>
                  </a:ext>
                </a:extLst>
              </a:tr>
              <a:tr h="2121631">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a:solidFill>
                            <a:schemeClr val="dk1"/>
                          </a:solidFill>
                          <a:effectLst/>
                          <a:latin typeface="+mn-lt"/>
                          <a:ea typeface="+mn-ea"/>
                          <a:cs typeface="+mn-cs"/>
                        </a:rPr>
                        <a:t>To have an overview about the application of 3D simulation in the clothing sector</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a:solidFill>
                            <a:schemeClr val="dk1"/>
                          </a:solidFill>
                          <a:effectLst/>
                          <a:latin typeface="+mn-lt"/>
                          <a:ea typeface="+mn-ea"/>
                          <a:cs typeface="+mn-cs"/>
                        </a:rPr>
                        <a:t>To evaluate pro and cons of 3D simulation</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a:solidFill>
                            <a:schemeClr val="dk1"/>
                          </a:solidFill>
                          <a:effectLst/>
                          <a:latin typeface="+mn-lt"/>
                          <a:ea typeface="+mn-ea"/>
                          <a:cs typeface="+mn-cs"/>
                        </a:rPr>
                        <a:t>To be aware of the different steps and methods to apply in the 3D simulation process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a:solidFill>
                            <a:schemeClr val="dk1"/>
                          </a:solidFill>
                          <a:effectLst/>
                          <a:latin typeface="+mn-lt"/>
                          <a:ea typeface="+mn-ea"/>
                          <a:cs typeface="+mn-cs"/>
                        </a:rPr>
                        <a:t>To understand the importance and the procedure to create a 3d virtual model</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a:solidFill>
                            <a:schemeClr val="dk1"/>
                          </a:solidFill>
                          <a:effectLst/>
                          <a:latin typeface="+mn-lt"/>
                          <a:ea typeface="+mn-ea"/>
                          <a:cs typeface="+mn-cs"/>
                        </a:rPr>
                        <a:t>To get knowledge of the main functionalities of the CLO3D software</a:t>
                      </a:r>
                    </a:p>
                    <a:p>
                      <a:pPr marL="171450" marR="0" indent="-171450" algn="just" defTabSz="914400" rtl="0" eaLnBrk="1" fontAlgn="auto" latinLnBrk="0" hangingPunct="1">
                        <a:lnSpc>
                          <a:spcPct val="100000"/>
                        </a:lnSpc>
                        <a:spcBef>
                          <a:spcPts val="0"/>
                        </a:spcBef>
                        <a:spcAft>
                          <a:spcPts val="0"/>
                        </a:spcAft>
                        <a:buClrTx/>
                        <a:buSzTx/>
                        <a:buFontTx/>
                        <a:buChar char="-"/>
                        <a:tabLst/>
                        <a:defRPr/>
                      </a:pPr>
                      <a:endParaRPr lang="en-GB" sz="1200" kern="1200" baseline="0">
                        <a:solidFill>
                          <a:schemeClr val="dk1"/>
                        </a:solidFill>
                        <a:effectLst/>
                        <a:latin typeface="+mn-lt"/>
                        <a:ea typeface="+mn-ea"/>
                        <a:cs typeface="+mn-cs"/>
                      </a:endParaRPr>
                    </a:p>
                  </a:txBody>
                  <a:tcPr/>
                </a:tc>
                <a:tc>
                  <a:txBody>
                    <a:bodyPr/>
                    <a:lstStyle/>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a:solidFill>
                            <a:schemeClr val="dk1"/>
                          </a:solidFill>
                          <a:latin typeface="+mn-lt"/>
                          <a:ea typeface="+mn-ea"/>
                          <a:cs typeface="+mn-cs"/>
                        </a:rPr>
                        <a:t>To realise an avatar choosing the more suitable principles  and characteristics in accordance with the product purposes and features</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a:solidFill>
                            <a:schemeClr val="dk1"/>
                          </a:solidFill>
                          <a:latin typeface="+mn-lt"/>
                          <a:ea typeface="+mn-ea"/>
                          <a:cs typeface="+mn-cs"/>
                        </a:rPr>
                        <a:t>To apply different methods to generate a 3D human model, checking for and making eventual corrections and setting a system of sizes</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a:solidFill>
                            <a:schemeClr val="dk1"/>
                          </a:solidFill>
                          <a:latin typeface="+mn-lt"/>
                          <a:ea typeface="+mn-ea"/>
                          <a:cs typeface="+mn-cs"/>
                        </a:rPr>
                        <a:t>To run CLO3D software using its different functionalities: avatar customization, 2D patterns settings, material and details characterization, grading, rendering and animation</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a:solidFill>
                            <a:schemeClr val="dk1"/>
                          </a:solidFill>
                          <a:latin typeface="+mn-lt"/>
                          <a:ea typeface="+mn-ea"/>
                          <a:cs typeface="+mn-cs"/>
                        </a:rPr>
                        <a:t>To evaluate the fit, making corrections and changes to obtain the desired result / effect </a:t>
                      </a:r>
                    </a:p>
                  </a:txBody>
                  <a:tcPr/>
                </a:tc>
                <a:tc>
                  <a:txBody>
                    <a:bodyPr/>
                    <a:lstStyle/>
                    <a:p>
                      <a:pPr marL="172800" indent="-172800" algn="just" fontAlgn="base">
                        <a:buFontTx/>
                        <a:buChar char="-"/>
                      </a:pPr>
                      <a:r>
                        <a:rPr lang="en-US" sz="1200" kern="1200" baseline="0" noProof="0">
                          <a:solidFill>
                            <a:schemeClr val="dk1"/>
                          </a:solidFill>
                          <a:latin typeface="+mn-lt"/>
                          <a:ea typeface="+mn-ea"/>
                          <a:cs typeface="+mn-cs"/>
                        </a:rPr>
                        <a:t>To develop a fashion solution using 3D virtual prototyping technology sourcing from traditional craftsmanship knowledge </a:t>
                      </a:r>
                    </a:p>
                    <a:p>
                      <a:pPr marL="172800" indent="-172800" algn="just" fontAlgn="base">
                        <a:buFontTx/>
                        <a:buChar char="-"/>
                      </a:pPr>
                      <a:r>
                        <a:rPr lang="en-US" sz="1200" kern="1200" baseline="0" noProof="0">
                          <a:solidFill>
                            <a:schemeClr val="dk1"/>
                          </a:solidFill>
                          <a:latin typeface="+mn-lt"/>
                          <a:ea typeface="+mn-ea"/>
                          <a:cs typeface="+mn-cs"/>
                        </a:rPr>
                        <a:t>To translate ideas and vision into experiments and digital products relating them to fashion tendency and production processes</a:t>
                      </a:r>
                    </a:p>
                    <a:p>
                      <a:pPr marL="172800" indent="-172800" algn="just" fontAlgn="base">
                        <a:buFontTx/>
                        <a:buChar char="-"/>
                      </a:pPr>
                      <a:r>
                        <a:rPr lang="en-US" sz="1200" kern="1200" baseline="0" noProof="0">
                          <a:solidFill>
                            <a:schemeClr val="dk1"/>
                          </a:solidFill>
                          <a:latin typeface="+mn-lt"/>
                          <a:ea typeface="+mn-ea"/>
                          <a:cs typeface="+mn-cs"/>
                        </a:rPr>
                        <a:t>To use traditional garment craftsmanship </a:t>
                      </a:r>
                    </a:p>
                    <a:p>
                      <a:pPr marL="172800" indent="-172800" algn="just" fontAlgn="base">
                        <a:buFontTx/>
                        <a:buChar char="-"/>
                      </a:pPr>
                      <a:endParaRPr lang="en-US" sz="1200" kern="1200" baseline="0" noProof="0">
                        <a:solidFill>
                          <a:schemeClr val="dk1"/>
                        </a:solidFill>
                        <a:latin typeface="+mn-lt"/>
                        <a:ea typeface="+mn-ea"/>
                        <a:cs typeface="+mn-cs"/>
                      </a:endParaRPr>
                    </a:p>
                  </a:txBody>
                  <a:tcPr marL="57150" marR="57150" marT="57150" marB="57150"/>
                </a:tc>
                <a:extLst>
                  <a:ext uri="{0D108BD9-81ED-4DB2-BD59-A6C34878D82A}">
                    <a16:rowId xmlns:a16="http://schemas.microsoft.com/office/drawing/2014/main" val="10001"/>
                  </a:ext>
                </a:extLst>
              </a:tr>
            </a:tbl>
          </a:graphicData>
        </a:graphic>
      </p:graphicFrame>
      <p:pic>
        <p:nvPicPr>
          <p:cNvPr id="6" name="Picture 3"/>
          <p:cNvPicPr>
            <a:picLocks noChangeAspect="1"/>
          </p:cNvPicPr>
          <p:nvPr/>
        </p:nvPicPr>
        <p:blipFill>
          <a:blip r:embed="rId2"/>
          <a:stretch>
            <a:fillRect/>
          </a:stretch>
        </p:blipFill>
        <p:spPr>
          <a:xfrm>
            <a:off x="583080" y="6084439"/>
            <a:ext cx="2200847" cy="658425"/>
          </a:xfrm>
          <a:prstGeom prst="rect">
            <a:avLst/>
          </a:prstGeom>
        </p:spPr>
      </p:pic>
      <p:pic>
        <p:nvPicPr>
          <p:cNvPr id="7" name="Picture 4"/>
          <p:cNvPicPr>
            <a:picLocks noChangeAspect="1"/>
          </p:cNvPicPr>
          <p:nvPr/>
        </p:nvPicPr>
        <p:blipFill>
          <a:blip r:embed="rId3"/>
          <a:stretch>
            <a:fillRect/>
          </a:stretch>
        </p:blipFill>
        <p:spPr>
          <a:xfrm>
            <a:off x="10586591" y="6053957"/>
            <a:ext cx="1024217" cy="719390"/>
          </a:xfrm>
          <a:prstGeom prst="rect">
            <a:avLst/>
          </a:prstGeom>
        </p:spPr>
      </p:pic>
    </p:spTree>
    <p:extLst>
      <p:ext uri="{BB962C8B-B14F-4D97-AF65-F5344CB8AC3E}">
        <p14:creationId xmlns:p14="http://schemas.microsoft.com/office/powerpoint/2010/main" val="12801170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3405" y="-2489"/>
            <a:ext cx="10515600" cy="1325563"/>
          </a:xfrm>
        </p:spPr>
        <p:txBody>
          <a:bodyPr>
            <a:normAutofit/>
          </a:bodyPr>
          <a:lstStyle/>
          <a:p>
            <a:r>
              <a:rPr lang="en-GB" sz="3200" b="1">
                <a:solidFill>
                  <a:schemeClr val="accent1">
                    <a:lumMod val="75000"/>
                  </a:schemeClr>
                </a:solidFill>
              </a:rPr>
              <a:t>MODULE – APPAREL DESIGN AND PRODUCTION</a:t>
            </a:r>
          </a:p>
        </p:txBody>
      </p:sp>
      <p:sp>
        <p:nvSpPr>
          <p:cNvPr id="3" name="Segnaposto contenuto 2"/>
          <p:cNvSpPr>
            <a:spLocks noGrp="1"/>
          </p:cNvSpPr>
          <p:nvPr>
            <p:ph idx="1"/>
          </p:nvPr>
        </p:nvSpPr>
        <p:spPr>
          <a:xfrm>
            <a:off x="393405" y="847421"/>
            <a:ext cx="11355571" cy="4872887"/>
          </a:xfrm>
        </p:spPr>
        <p:txBody>
          <a:bodyPr/>
          <a:lstStyle/>
          <a:p>
            <a:pPr marL="0" indent="0">
              <a:lnSpc>
                <a:spcPct val="100000"/>
              </a:lnSpc>
              <a:spcBef>
                <a:spcPts val="0"/>
              </a:spcBef>
              <a:buNone/>
              <a:defRPr/>
            </a:pPr>
            <a:r>
              <a:rPr lang="en-GB" sz="2000" b="1"/>
              <a:t>Course: </a:t>
            </a:r>
            <a:r>
              <a:rPr lang="en-US" sz="2000" b="1"/>
              <a:t>ICT in Apparel Production</a:t>
            </a:r>
            <a:endParaRPr lang="en-GB" sz="2000" b="1"/>
          </a:p>
          <a:p>
            <a:pPr marL="0" marR="0" lvl="0" indent="0" defTabSz="914400" eaLnBrk="1" fontAlgn="auto" latinLnBrk="0" hangingPunct="1">
              <a:lnSpc>
                <a:spcPct val="100000"/>
              </a:lnSpc>
              <a:spcBef>
                <a:spcPts val="0"/>
              </a:spcBef>
              <a:spcAft>
                <a:spcPts val="0"/>
              </a:spcAft>
              <a:buClrTx/>
              <a:buSzTx/>
              <a:buFontTx/>
              <a:buNone/>
              <a:tabLst/>
              <a:defRPr/>
            </a:pPr>
            <a:r>
              <a:rPr lang="en-GB" sz="1400" b="1" u="sng"/>
              <a:t>Duration:</a:t>
            </a:r>
            <a:r>
              <a:rPr lang="en-GB" sz="1400" b="1"/>
              <a:t> </a:t>
            </a:r>
            <a:r>
              <a:rPr lang="en-GB" sz="1200" b="1"/>
              <a:t>3</a:t>
            </a:r>
            <a:r>
              <a:rPr lang="en-GB" sz="1200"/>
              <a:t>0 hours</a:t>
            </a:r>
          </a:p>
          <a:p>
            <a:pPr marL="0" marR="0" lvl="0" indent="0" defTabSz="914400" eaLnBrk="1" fontAlgn="auto" latinLnBrk="0" hangingPunct="1">
              <a:lnSpc>
                <a:spcPct val="100000"/>
              </a:lnSpc>
              <a:spcBef>
                <a:spcPts val="0"/>
              </a:spcBef>
              <a:spcAft>
                <a:spcPts val="0"/>
              </a:spcAft>
              <a:buClrTx/>
              <a:buSzTx/>
              <a:buFontTx/>
              <a:buNone/>
              <a:tabLst/>
              <a:defRPr/>
            </a:pPr>
            <a:endParaRPr lang="en-GB" sz="500"/>
          </a:p>
          <a:p>
            <a:pPr marL="0" marR="0" lvl="0" indent="0" defTabSz="914400" eaLnBrk="1" fontAlgn="auto" latinLnBrk="0" hangingPunct="1">
              <a:lnSpc>
                <a:spcPct val="100000"/>
              </a:lnSpc>
              <a:spcBef>
                <a:spcPts val="0"/>
              </a:spcBef>
              <a:spcAft>
                <a:spcPts val="0"/>
              </a:spcAft>
              <a:buClrTx/>
              <a:buSzTx/>
              <a:buFontTx/>
              <a:buNone/>
              <a:tabLst/>
              <a:defRPr/>
            </a:pPr>
            <a:r>
              <a:rPr lang="en-GB" sz="1400" b="1" u="sng"/>
              <a:t>Course objectives</a:t>
            </a:r>
          </a:p>
          <a:p>
            <a:pPr marL="0" lvl="0" indent="0" algn="just">
              <a:lnSpc>
                <a:spcPct val="100000"/>
              </a:lnSpc>
              <a:spcBef>
                <a:spcPts val="0"/>
              </a:spcBef>
              <a:buNone/>
              <a:defRPr/>
            </a:pPr>
            <a:r>
              <a:rPr lang="en-GB" sz="1200"/>
              <a:t>The garment industry invariably goes through short fashion cycles. To survive in the market, regular innovations in colour, style, design, fabric, finish and fit are needed. Automated machinery and IT solutions are keys in such a scenario.</a:t>
            </a:r>
            <a:r>
              <a:rPr lang="en-GB" sz="800"/>
              <a:t> </a:t>
            </a:r>
            <a:r>
              <a:rPr lang="en-GB" sz="1200"/>
              <a:t>Automations for cutting, sewing, buttonholes, CAD/CAM for pattern making, etc., have brought down the cost of production considerably. Garment companies now focus on technology to be productive and cost-effective at the same time, which means skilled and constantly updated workforce. The course is focused on the analysis of the interconnections between innovative technologies and standard production process in order to equip learners with relevant skills and knowledge.</a:t>
            </a:r>
          </a:p>
          <a:p>
            <a:pPr marL="0" lvl="0" indent="0" algn="just">
              <a:lnSpc>
                <a:spcPct val="100000"/>
              </a:lnSpc>
              <a:spcBef>
                <a:spcPts val="0"/>
              </a:spcBef>
              <a:buNone/>
              <a:defRPr/>
            </a:pPr>
            <a:endParaRPr lang="en-US" sz="500"/>
          </a:p>
          <a:p>
            <a:pPr marL="0" indent="0">
              <a:lnSpc>
                <a:spcPct val="100000"/>
              </a:lnSpc>
              <a:spcBef>
                <a:spcPts val="0"/>
              </a:spcBef>
              <a:buNone/>
              <a:defRPr/>
            </a:pPr>
            <a:r>
              <a:rPr lang="en-GB" sz="1400" b="1" u="sng"/>
              <a:t>Topics</a:t>
            </a:r>
          </a:p>
          <a:p>
            <a:pPr algn="just">
              <a:lnSpc>
                <a:spcPct val="100000"/>
              </a:lnSpc>
              <a:spcBef>
                <a:spcPts val="0"/>
              </a:spcBef>
              <a:buFontTx/>
              <a:buChar char="-"/>
            </a:pPr>
            <a:r>
              <a:rPr lang="en-GB" sz="1200"/>
              <a:t>Sewing machines 		-	- Spreading/cutting			- Finishing		Production systems</a:t>
            </a:r>
          </a:p>
          <a:p>
            <a:pPr algn="just">
              <a:lnSpc>
                <a:spcPct val="100000"/>
              </a:lnSpc>
              <a:spcBef>
                <a:spcPts val="0"/>
              </a:spcBef>
              <a:buFontTx/>
              <a:buChar char="-"/>
            </a:pPr>
            <a:r>
              <a:rPr lang="en-GB" sz="1200"/>
              <a:t>Automation in apparel production 		- Material management and work planning		- Welding technologies</a:t>
            </a:r>
          </a:p>
          <a:p>
            <a:pPr marL="0" indent="0" algn="just">
              <a:lnSpc>
                <a:spcPct val="100000"/>
              </a:lnSpc>
              <a:spcBef>
                <a:spcPts val="0"/>
              </a:spcBef>
              <a:buNone/>
            </a:pPr>
            <a:endParaRPr lang="en-GB" sz="500"/>
          </a:p>
          <a:p>
            <a:pPr marL="0" indent="0" algn="just">
              <a:lnSpc>
                <a:spcPct val="100000"/>
              </a:lnSpc>
              <a:spcBef>
                <a:spcPts val="0"/>
              </a:spcBef>
              <a:buNone/>
            </a:pPr>
            <a:r>
              <a:rPr lang="en-GB" sz="1400" b="1" u="sng"/>
              <a:t>Learning outcomes</a:t>
            </a:r>
            <a:endParaRPr lang="en-GB" sz="140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a:p>
        </p:txBody>
      </p:sp>
      <p:graphicFrame>
        <p:nvGraphicFramePr>
          <p:cNvPr id="4" name="Tabella 3"/>
          <p:cNvGraphicFramePr>
            <a:graphicFrameLocks noGrp="1"/>
          </p:cNvGraphicFramePr>
          <p:nvPr>
            <p:extLst>
              <p:ext uri="{D42A27DB-BD31-4B8C-83A1-F6EECF244321}">
                <p14:modId xmlns:p14="http://schemas.microsoft.com/office/powerpoint/2010/main" val="829128031"/>
              </p:ext>
            </p:extLst>
          </p:nvPr>
        </p:nvGraphicFramePr>
        <p:xfrm>
          <a:off x="478464" y="3413355"/>
          <a:ext cx="11355573" cy="2621280"/>
        </p:xfrm>
        <a:graphic>
          <a:graphicData uri="http://schemas.openxmlformats.org/drawingml/2006/table">
            <a:tbl>
              <a:tblPr firstRow="1" bandRow="1">
                <a:tableStyleId>{5C22544A-7EE6-4342-B048-85BDC9FD1C3A}</a:tableStyleId>
              </a:tblPr>
              <a:tblGrid>
                <a:gridCol w="3785191">
                  <a:extLst>
                    <a:ext uri="{9D8B030D-6E8A-4147-A177-3AD203B41FA5}">
                      <a16:colId xmlns:a16="http://schemas.microsoft.com/office/drawing/2014/main" val="20000"/>
                    </a:ext>
                  </a:extLst>
                </a:gridCol>
                <a:gridCol w="3785191">
                  <a:extLst>
                    <a:ext uri="{9D8B030D-6E8A-4147-A177-3AD203B41FA5}">
                      <a16:colId xmlns:a16="http://schemas.microsoft.com/office/drawing/2014/main" val="20001"/>
                    </a:ext>
                  </a:extLst>
                </a:gridCol>
                <a:gridCol w="3785191">
                  <a:extLst>
                    <a:ext uri="{9D8B030D-6E8A-4147-A177-3AD203B41FA5}">
                      <a16:colId xmlns:a16="http://schemas.microsoft.com/office/drawing/2014/main" val="20002"/>
                    </a:ext>
                  </a:extLst>
                </a:gridCol>
              </a:tblGrid>
              <a:tr h="322200">
                <a:tc>
                  <a:txBody>
                    <a:bodyPr/>
                    <a:lstStyle/>
                    <a:p>
                      <a:r>
                        <a:rPr lang="en-GB" sz="1600" noProof="0"/>
                        <a:t>Knowledge</a:t>
                      </a:r>
                    </a:p>
                  </a:txBody>
                  <a:tcPr/>
                </a:tc>
                <a:tc>
                  <a:txBody>
                    <a:bodyPr/>
                    <a:lstStyle/>
                    <a:p>
                      <a:r>
                        <a:rPr lang="en-GB" sz="1600" noProof="0"/>
                        <a:t>Skills </a:t>
                      </a:r>
                    </a:p>
                  </a:txBody>
                  <a:tcPr/>
                </a:tc>
                <a:tc>
                  <a:txBody>
                    <a:bodyPr/>
                    <a:lstStyle/>
                    <a:p>
                      <a:r>
                        <a:rPr lang="en-GB" sz="1600" noProof="0"/>
                        <a:t>Responsibilities/autonomy</a:t>
                      </a:r>
                    </a:p>
                  </a:txBody>
                  <a:tcPr/>
                </a:tc>
                <a:extLst>
                  <a:ext uri="{0D108BD9-81ED-4DB2-BD59-A6C34878D82A}">
                    <a16:rowId xmlns:a16="http://schemas.microsoft.com/office/drawing/2014/main" val="10000"/>
                  </a:ext>
                </a:extLst>
              </a:tr>
              <a:tr h="2121631">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a:solidFill>
                            <a:schemeClr val="dk1"/>
                          </a:solidFill>
                          <a:effectLst/>
                          <a:latin typeface="+mn-lt"/>
                          <a:ea typeface="+mn-ea"/>
                          <a:cs typeface="+mn-cs"/>
                        </a:rPr>
                        <a:t>To know different type of sewing machine, including the automatic ones, being aware of their components and specific functionalities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a:solidFill>
                            <a:schemeClr val="dk1"/>
                          </a:solidFill>
                          <a:effectLst/>
                          <a:latin typeface="+mn-lt"/>
                          <a:ea typeface="+mn-ea"/>
                          <a:cs typeface="+mn-cs"/>
                        </a:rPr>
                        <a:t>To  appraise automation practices in apparel production, their peculiarities and applications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a:solidFill>
                            <a:schemeClr val="dk1"/>
                          </a:solidFill>
                          <a:effectLst/>
                          <a:latin typeface="+mn-lt"/>
                          <a:ea typeface="+mn-ea"/>
                          <a:cs typeface="+mn-cs"/>
                        </a:rPr>
                        <a:t>To apprehend different type of cutting and welding technologies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a:solidFill>
                            <a:schemeClr val="dk1"/>
                          </a:solidFill>
                          <a:effectLst/>
                          <a:latin typeface="+mn-lt"/>
                          <a:ea typeface="+mn-ea"/>
                          <a:cs typeface="+mn-cs"/>
                        </a:rPr>
                        <a:t>To understand material management and work planning principles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a:solidFill>
                            <a:schemeClr val="dk1"/>
                          </a:solidFill>
                          <a:effectLst/>
                          <a:latin typeface="+mn-lt"/>
                          <a:ea typeface="+mn-ea"/>
                          <a:cs typeface="+mn-cs"/>
                        </a:rPr>
                        <a:t>To understand the features of different apparel production systems, digitalization and machine networking systems </a:t>
                      </a:r>
                    </a:p>
                  </a:txBody>
                  <a:tcPr/>
                </a:tc>
                <a:tc>
                  <a:txBody>
                    <a:bodyPr/>
                    <a:lstStyle/>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a:solidFill>
                            <a:schemeClr val="dk1"/>
                          </a:solidFill>
                          <a:latin typeface="+mn-lt"/>
                          <a:ea typeface="+mn-ea"/>
                          <a:cs typeface="+mn-cs"/>
                        </a:rPr>
                        <a:t>To operate different kind of sewing machines, being able to fix the different problems that may occur during the operations</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a:solidFill>
                            <a:schemeClr val="dk1"/>
                          </a:solidFill>
                          <a:latin typeface="+mn-lt"/>
                          <a:ea typeface="+mn-ea"/>
                          <a:cs typeface="+mn-cs"/>
                        </a:rPr>
                        <a:t>To set the sewing machine in accordance with the apparel production type</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a:solidFill>
                            <a:schemeClr val="dk1"/>
                          </a:solidFill>
                          <a:latin typeface="+mn-lt"/>
                          <a:ea typeface="+mn-ea"/>
                          <a:cs typeface="+mn-cs"/>
                        </a:rPr>
                        <a:t> To apply cutting and joining methods and technologies</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a:solidFill>
                            <a:schemeClr val="dk1"/>
                          </a:solidFill>
                          <a:latin typeface="+mn-lt"/>
                          <a:ea typeface="+mn-ea"/>
                          <a:cs typeface="+mn-cs"/>
                        </a:rPr>
                        <a:t>To use CAD software for pattern making</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a:solidFill>
                            <a:schemeClr val="dk1"/>
                          </a:solidFill>
                          <a:latin typeface="+mn-lt"/>
                          <a:ea typeface="+mn-ea"/>
                          <a:cs typeface="+mn-cs"/>
                        </a:rPr>
                        <a:t>To set inventory control systems for material flows management</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a:solidFill>
                            <a:schemeClr val="dk1"/>
                          </a:solidFill>
                          <a:latin typeface="+mn-lt"/>
                          <a:ea typeface="+mn-ea"/>
                          <a:cs typeface="+mn-cs"/>
                        </a:rPr>
                        <a:t>To use digital tools for maintenance purposes </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a:solidFill>
                            <a:schemeClr val="dk1"/>
                          </a:solidFill>
                          <a:latin typeface="+mn-lt"/>
                          <a:ea typeface="+mn-ea"/>
                          <a:cs typeface="+mn-cs"/>
                        </a:rPr>
                        <a:t>To apply different finishing processes being able to proceed to their digitalisation </a:t>
                      </a:r>
                    </a:p>
                  </a:txBody>
                  <a:tcPr/>
                </a:tc>
                <a:tc>
                  <a:txBody>
                    <a:bodyPr/>
                    <a:lstStyle/>
                    <a:p>
                      <a:pPr marL="172800" indent="-172800" algn="just" fontAlgn="base">
                        <a:buFontTx/>
                        <a:buChar char="-"/>
                      </a:pPr>
                      <a:r>
                        <a:rPr lang="en-US" sz="1200" kern="1200" baseline="0" noProof="0">
                          <a:solidFill>
                            <a:schemeClr val="dk1"/>
                          </a:solidFill>
                          <a:latin typeface="+mn-lt"/>
                          <a:ea typeface="+mn-ea"/>
                          <a:cs typeface="+mn-cs"/>
                        </a:rPr>
                        <a:t>To set an effective work-planning defining a sewing floor for smooth production management</a:t>
                      </a:r>
                    </a:p>
                    <a:p>
                      <a:pPr marL="172800" indent="-172800" algn="just" fontAlgn="base">
                        <a:buFontTx/>
                        <a:buChar char="-"/>
                      </a:pPr>
                      <a:r>
                        <a:rPr lang="en-US" sz="1200" kern="1200" baseline="0" noProof="0">
                          <a:solidFill>
                            <a:schemeClr val="dk1"/>
                          </a:solidFill>
                          <a:latin typeface="+mn-lt"/>
                          <a:ea typeface="+mn-ea"/>
                          <a:cs typeface="+mn-cs"/>
                        </a:rPr>
                        <a:t>To select the production system more suitable for the production type, using digitalization to increase the efficiency </a:t>
                      </a:r>
                    </a:p>
                    <a:p>
                      <a:pPr marL="172800" indent="-172800" algn="just" fontAlgn="base">
                        <a:buFontTx/>
                        <a:buChar char="-"/>
                      </a:pPr>
                      <a:endParaRPr lang="en-US" sz="1200" kern="1200" baseline="0" noProof="0">
                        <a:solidFill>
                          <a:schemeClr val="dk1"/>
                        </a:solidFill>
                        <a:latin typeface="+mn-lt"/>
                        <a:ea typeface="+mn-ea"/>
                        <a:cs typeface="+mn-cs"/>
                      </a:endParaRPr>
                    </a:p>
                  </a:txBody>
                  <a:tcPr marL="57150" marR="57150" marT="57150" marB="57150"/>
                </a:tc>
                <a:extLst>
                  <a:ext uri="{0D108BD9-81ED-4DB2-BD59-A6C34878D82A}">
                    <a16:rowId xmlns:a16="http://schemas.microsoft.com/office/drawing/2014/main" val="10001"/>
                  </a:ext>
                </a:extLst>
              </a:tr>
            </a:tbl>
          </a:graphicData>
        </a:graphic>
      </p:graphicFrame>
      <p:pic>
        <p:nvPicPr>
          <p:cNvPr id="6" name="Picture 3"/>
          <p:cNvPicPr>
            <a:picLocks noChangeAspect="1"/>
          </p:cNvPicPr>
          <p:nvPr/>
        </p:nvPicPr>
        <p:blipFill>
          <a:blip r:embed="rId2"/>
          <a:stretch>
            <a:fillRect/>
          </a:stretch>
        </p:blipFill>
        <p:spPr>
          <a:xfrm>
            <a:off x="583080" y="6084439"/>
            <a:ext cx="2200847" cy="658425"/>
          </a:xfrm>
          <a:prstGeom prst="rect">
            <a:avLst/>
          </a:prstGeom>
        </p:spPr>
      </p:pic>
      <p:pic>
        <p:nvPicPr>
          <p:cNvPr id="7" name="Picture 4"/>
          <p:cNvPicPr>
            <a:picLocks noChangeAspect="1"/>
          </p:cNvPicPr>
          <p:nvPr/>
        </p:nvPicPr>
        <p:blipFill>
          <a:blip r:embed="rId3"/>
          <a:stretch>
            <a:fillRect/>
          </a:stretch>
        </p:blipFill>
        <p:spPr>
          <a:xfrm>
            <a:off x="10586591" y="6053957"/>
            <a:ext cx="1024217" cy="719390"/>
          </a:xfrm>
          <a:prstGeom prst="rect">
            <a:avLst/>
          </a:prstGeom>
        </p:spPr>
      </p:pic>
    </p:spTree>
    <p:extLst>
      <p:ext uri="{BB962C8B-B14F-4D97-AF65-F5344CB8AC3E}">
        <p14:creationId xmlns:p14="http://schemas.microsoft.com/office/powerpoint/2010/main" val="12801170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3405" y="-2489"/>
            <a:ext cx="10515600" cy="1325563"/>
          </a:xfrm>
        </p:spPr>
        <p:txBody>
          <a:bodyPr>
            <a:normAutofit/>
          </a:bodyPr>
          <a:lstStyle/>
          <a:p>
            <a:r>
              <a:rPr lang="en-GB" sz="3200" b="1">
                <a:solidFill>
                  <a:schemeClr val="accent1">
                    <a:lumMod val="75000"/>
                  </a:schemeClr>
                </a:solidFill>
              </a:rPr>
              <a:t>MODULE – APPAREL DESIGN AND PRODUCTION</a:t>
            </a:r>
          </a:p>
        </p:txBody>
      </p:sp>
      <p:sp>
        <p:nvSpPr>
          <p:cNvPr id="3" name="Segnaposto contenuto 2"/>
          <p:cNvSpPr>
            <a:spLocks noGrp="1"/>
          </p:cNvSpPr>
          <p:nvPr>
            <p:ph idx="1"/>
          </p:nvPr>
        </p:nvSpPr>
        <p:spPr>
          <a:xfrm>
            <a:off x="393405" y="847421"/>
            <a:ext cx="11355571" cy="4872887"/>
          </a:xfrm>
        </p:spPr>
        <p:txBody>
          <a:bodyPr vert="horz" lIns="91440" tIns="45720" rIns="91440" bIns="45720" rtlCol="0" anchor="t">
            <a:normAutofit/>
          </a:bodyPr>
          <a:lstStyle/>
          <a:p>
            <a:pPr marL="0" indent="0">
              <a:lnSpc>
                <a:spcPct val="100000"/>
              </a:lnSpc>
              <a:spcBef>
                <a:spcPts val="0"/>
              </a:spcBef>
              <a:buNone/>
              <a:defRPr/>
            </a:pPr>
            <a:r>
              <a:rPr lang="en-GB" sz="2000" b="1"/>
              <a:t>Course: </a:t>
            </a:r>
            <a:r>
              <a:rPr lang="en-US" sz="2000" b="1"/>
              <a:t>2D CAD Pattern Making </a:t>
            </a:r>
            <a:endParaRPr lang="en-GB" sz="2000" b="1"/>
          </a:p>
          <a:p>
            <a:pPr marL="0" marR="0" lvl="0" indent="0" defTabSz="914400" eaLnBrk="1" fontAlgn="auto" latinLnBrk="0" hangingPunct="1">
              <a:lnSpc>
                <a:spcPct val="100000"/>
              </a:lnSpc>
              <a:spcBef>
                <a:spcPts val="0"/>
              </a:spcBef>
              <a:spcAft>
                <a:spcPts val="0"/>
              </a:spcAft>
              <a:buClrTx/>
              <a:buSzTx/>
              <a:buFontTx/>
              <a:buNone/>
              <a:tabLst/>
              <a:defRPr/>
            </a:pPr>
            <a:r>
              <a:rPr lang="en-GB" sz="1400" b="1" u="sng"/>
              <a:t>Duration:</a:t>
            </a:r>
            <a:r>
              <a:rPr lang="en-GB" sz="1400" b="1"/>
              <a:t> </a:t>
            </a:r>
            <a:r>
              <a:rPr lang="en-GB" sz="1200" b="1"/>
              <a:t>3</a:t>
            </a:r>
            <a:r>
              <a:rPr lang="en-GB" sz="1200"/>
              <a:t>0 hours</a:t>
            </a:r>
          </a:p>
          <a:p>
            <a:pPr marL="0" marR="0" lvl="0" indent="0" defTabSz="914400" eaLnBrk="1" fontAlgn="auto" latinLnBrk="0" hangingPunct="1">
              <a:lnSpc>
                <a:spcPct val="100000"/>
              </a:lnSpc>
              <a:spcBef>
                <a:spcPts val="0"/>
              </a:spcBef>
              <a:spcAft>
                <a:spcPts val="0"/>
              </a:spcAft>
              <a:buClrTx/>
              <a:buSzTx/>
              <a:buFontTx/>
              <a:buNone/>
              <a:tabLst/>
              <a:defRPr/>
            </a:pPr>
            <a:endParaRPr lang="en-GB" sz="500"/>
          </a:p>
          <a:p>
            <a:pPr marL="0" marR="0" lvl="0" indent="0" defTabSz="914400" eaLnBrk="1" fontAlgn="auto" latinLnBrk="0" hangingPunct="1">
              <a:lnSpc>
                <a:spcPct val="100000"/>
              </a:lnSpc>
              <a:spcBef>
                <a:spcPts val="0"/>
              </a:spcBef>
              <a:spcAft>
                <a:spcPts val="0"/>
              </a:spcAft>
              <a:buClrTx/>
              <a:buSzTx/>
              <a:buFontTx/>
              <a:buNone/>
              <a:tabLst/>
              <a:defRPr/>
            </a:pPr>
            <a:r>
              <a:rPr lang="en-GB" sz="1400" b="1" u="sng"/>
              <a:t>Course objectives</a:t>
            </a:r>
          </a:p>
          <a:p>
            <a:pPr marL="0" lvl="0" indent="0" algn="just">
              <a:lnSpc>
                <a:spcPct val="100000"/>
              </a:lnSpc>
              <a:spcBef>
                <a:spcPts val="0"/>
              </a:spcBef>
              <a:buNone/>
              <a:defRPr/>
            </a:pPr>
            <a:r>
              <a:rPr lang="en-GB" sz="1200"/>
              <a:t>Today’s clothing industry is moving toward using advanced technology in designing and pattern-drafting. Clothing companies continuously seek new solutions for saving time in product development and generally increasing efficacy in activities raging form, the design process through the manufacturing process. Such programs can enhance communication, ease flow, an produce cost effectiveness at all stages. 2D CAD Pattern Making is a knowledge-intensive and creative course that will lead learners across different pattern making techniques taking into consideration materials, colours and styles combination. Lessons are taught using specialized CAD software </a:t>
            </a:r>
            <a:r>
              <a:rPr lang="it-IT" sz="1200"/>
              <a:t>(</a:t>
            </a:r>
            <a:r>
              <a:rPr lang="en-US" sz="1200"/>
              <a:t>e.g.</a:t>
            </a:r>
            <a:r>
              <a:rPr lang="it-IT" sz="1200"/>
              <a:t> </a:t>
            </a:r>
            <a:r>
              <a:rPr lang="en-US" sz="1200" err="1"/>
              <a:t>AccuMark</a:t>
            </a:r>
            <a:r>
              <a:rPr lang="en-US" sz="1200"/>
              <a:t> by Gerber Technology, </a:t>
            </a:r>
            <a:r>
              <a:rPr lang="en-US" sz="1200" err="1"/>
              <a:t>Modaris</a:t>
            </a:r>
            <a:r>
              <a:rPr lang="en-US" sz="1200"/>
              <a:t> by Lectra</a:t>
            </a:r>
            <a:r>
              <a:rPr lang="it-IT" sz="1200"/>
              <a:t>).</a:t>
            </a:r>
            <a:endParaRPr lang="en-US" sz="500">
              <a:cs typeface="Calibri"/>
            </a:endParaRPr>
          </a:p>
          <a:p>
            <a:pPr marL="0" indent="0">
              <a:lnSpc>
                <a:spcPct val="100000"/>
              </a:lnSpc>
              <a:spcBef>
                <a:spcPts val="0"/>
              </a:spcBef>
              <a:buNone/>
              <a:defRPr/>
            </a:pPr>
            <a:r>
              <a:rPr lang="en-GB" sz="1400" b="1" u="sng"/>
              <a:t>Topics</a:t>
            </a:r>
            <a:endParaRPr lang="en-GB" sz="1400" b="1" u="sng">
              <a:cs typeface="Calibri"/>
            </a:endParaRPr>
          </a:p>
          <a:p>
            <a:pPr algn="just">
              <a:lnSpc>
                <a:spcPct val="100000"/>
              </a:lnSpc>
              <a:spcBef>
                <a:spcPts val="0"/>
              </a:spcBef>
              <a:buFontTx/>
              <a:buChar char="-"/>
            </a:pPr>
            <a:r>
              <a:rPr lang="en-GB" sz="1200"/>
              <a:t>Introduction to CAD functionalities			- </a:t>
            </a:r>
            <a:r>
              <a:rPr lang="en-US" sz="1200"/>
              <a:t>Modeling techniques for different garments</a:t>
            </a:r>
            <a:r>
              <a:rPr lang="en-GB" sz="1200"/>
              <a:t>	- Computer grading of details	</a:t>
            </a:r>
            <a:endParaRPr lang="en-GB" sz="1200">
              <a:cs typeface="Calibri"/>
            </a:endParaRPr>
          </a:p>
          <a:p>
            <a:pPr algn="just">
              <a:lnSpc>
                <a:spcPct val="100000"/>
              </a:lnSpc>
              <a:spcBef>
                <a:spcPts val="0"/>
              </a:spcBef>
              <a:buFontTx/>
              <a:buChar char="-"/>
            </a:pPr>
            <a:r>
              <a:rPr lang="en-GB" sz="1200"/>
              <a:t>Algorithms for pattern making of basic apparel constructions	- Darts manipulations		 	- Development of production patterns</a:t>
            </a:r>
            <a:endParaRPr lang="en-GB" sz="1200">
              <a:cs typeface="Calibri"/>
            </a:endParaRPr>
          </a:p>
          <a:p>
            <a:pPr algn="just">
              <a:lnSpc>
                <a:spcPct val="100000"/>
              </a:lnSpc>
              <a:spcBef>
                <a:spcPts val="0"/>
              </a:spcBef>
              <a:buFontTx/>
              <a:buChar char="-"/>
            </a:pPr>
            <a:r>
              <a:rPr lang="en-GB" sz="1200"/>
              <a:t>Algorithms for pattern making of specific garment elements	- Design of gathered elements 		- Modelling of knitwear clothing</a:t>
            </a:r>
            <a:endParaRPr lang="en-GB" sz="1200">
              <a:cs typeface="Calibri"/>
            </a:endParaRPr>
          </a:p>
          <a:p>
            <a:pPr marL="0" indent="0" algn="just">
              <a:lnSpc>
                <a:spcPct val="100000"/>
              </a:lnSpc>
              <a:spcBef>
                <a:spcPts val="0"/>
              </a:spcBef>
              <a:buNone/>
            </a:pPr>
            <a:endParaRPr lang="en-GB" sz="500">
              <a:cs typeface="Calibri"/>
            </a:endParaRPr>
          </a:p>
          <a:p>
            <a:pPr marL="0" indent="0" algn="just">
              <a:lnSpc>
                <a:spcPct val="100000"/>
              </a:lnSpc>
              <a:spcBef>
                <a:spcPts val="0"/>
              </a:spcBef>
              <a:buNone/>
            </a:pPr>
            <a:r>
              <a:rPr lang="en-GB" sz="1400" b="1" u="sng"/>
              <a:t>Learning outcomes</a:t>
            </a:r>
            <a:endParaRPr lang="en-GB" sz="140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a:p>
        </p:txBody>
      </p:sp>
      <p:graphicFrame>
        <p:nvGraphicFramePr>
          <p:cNvPr id="4" name="Tabella 3"/>
          <p:cNvGraphicFramePr>
            <a:graphicFrameLocks noGrp="1"/>
          </p:cNvGraphicFramePr>
          <p:nvPr>
            <p:extLst>
              <p:ext uri="{D42A27DB-BD31-4B8C-83A1-F6EECF244321}">
                <p14:modId xmlns:p14="http://schemas.microsoft.com/office/powerpoint/2010/main" val="2072363535"/>
              </p:ext>
            </p:extLst>
          </p:nvPr>
        </p:nvGraphicFramePr>
        <p:xfrm>
          <a:off x="478464" y="3527659"/>
          <a:ext cx="11355573" cy="2804160"/>
        </p:xfrm>
        <a:graphic>
          <a:graphicData uri="http://schemas.openxmlformats.org/drawingml/2006/table">
            <a:tbl>
              <a:tblPr firstRow="1" bandRow="1">
                <a:tableStyleId>{5C22544A-7EE6-4342-B048-85BDC9FD1C3A}</a:tableStyleId>
              </a:tblPr>
              <a:tblGrid>
                <a:gridCol w="3785191">
                  <a:extLst>
                    <a:ext uri="{9D8B030D-6E8A-4147-A177-3AD203B41FA5}">
                      <a16:colId xmlns:a16="http://schemas.microsoft.com/office/drawing/2014/main" val="20000"/>
                    </a:ext>
                  </a:extLst>
                </a:gridCol>
                <a:gridCol w="3785191">
                  <a:extLst>
                    <a:ext uri="{9D8B030D-6E8A-4147-A177-3AD203B41FA5}">
                      <a16:colId xmlns:a16="http://schemas.microsoft.com/office/drawing/2014/main" val="20001"/>
                    </a:ext>
                  </a:extLst>
                </a:gridCol>
                <a:gridCol w="3785191">
                  <a:extLst>
                    <a:ext uri="{9D8B030D-6E8A-4147-A177-3AD203B41FA5}">
                      <a16:colId xmlns:a16="http://schemas.microsoft.com/office/drawing/2014/main" val="20002"/>
                    </a:ext>
                  </a:extLst>
                </a:gridCol>
              </a:tblGrid>
              <a:tr h="322200">
                <a:tc>
                  <a:txBody>
                    <a:bodyPr/>
                    <a:lstStyle/>
                    <a:p>
                      <a:r>
                        <a:rPr lang="en-GB" sz="1600" noProof="0"/>
                        <a:t>Knowledge</a:t>
                      </a:r>
                    </a:p>
                  </a:txBody>
                  <a:tcPr/>
                </a:tc>
                <a:tc>
                  <a:txBody>
                    <a:bodyPr/>
                    <a:lstStyle/>
                    <a:p>
                      <a:r>
                        <a:rPr lang="en-GB" sz="1600" noProof="0"/>
                        <a:t>Skills </a:t>
                      </a:r>
                    </a:p>
                  </a:txBody>
                  <a:tcPr/>
                </a:tc>
                <a:tc>
                  <a:txBody>
                    <a:bodyPr/>
                    <a:lstStyle/>
                    <a:p>
                      <a:r>
                        <a:rPr lang="en-GB" sz="1600" noProof="0"/>
                        <a:t>Responsibilities/autonomy</a:t>
                      </a:r>
                    </a:p>
                  </a:txBody>
                  <a:tcPr/>
                </a:tc>
                <a:extLst>
                  <a:ext uri="{0D108BD9-81ED-4DB2-BD59-A6C34878D82A}">
                    <a16:rowId xmlns:a16="http://schemas.microsoft.com/office/drawing/2014/main" val="10000"/>
                  </a:ext>
                </a:extLst>
              </a:tr>
              <a:tr h="2121631">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a:solidFill>
                            <a:schemeClr val="dk1"/>
                          </a:solidFill>
                          <a:effectLst/>
                          <a:latin typeface="+mn-lt"/>
                          <a:ea typeface="+mn-ea"/>
                          <a:cs typeface="+mn-cs"/>
                        </a:rPr>
                        <a:t>To be aware of pros and cons of CAD clothing systems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a:solidFill>
                            <a:schemeClr val="dk1"/>
                          </a:solidFill>
                          <a:effectLst/>
                          <a:latin typeface="+mn-lt"/>
                          <a:ea typeface="+mn-ea"/>
                          <a:cs typeface="+mn-cs"/>
                        </a:rPr>
                        <a:t>To understand the software main features and functionalities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a:solidFill>
                            <a:schemeClr val="dk1"/>
                          </a:solidFill>
                          <a:effectLst/>
                          <a:latin typeface="+mn-lt"/>
                          <a:ea typeface="+mn-ea"/>
                          <a:cs typeface="+mn-cs"/>
                        </a:rPr>
                        <a:t>To know and understand different textile material properties and related design techniques principles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a:solidFill>
                            <a:schemeClr val="dk1"/>
                          </a:solidFill>
                          <a:effectLst/>
                          <a:latin typeface="+mn-lt"/>
                          <a:ea typeface="+mn-ea"/>
                          <a:cs typeface="+mn-cs"/>
                        </a:rPr>
                        <a:t>To understand body anatomy, measurements and grading</a:t>
                      </a:r>
                    </a:p>
                    <a:p>
                      <a:pPr marL="171450" marR="0" indent="-171450" algn="just" rtl="0" eaLnBrk="1" fontAlgn="auto" latinLnBrk="0" hangingPunct="1">
                        <a:lnSpc>
                          <a:spcPct val="100000"/>
                        </a:lnSpc>
                        <a:spcBef>
                          <a:spcPts val="0"/>
                        </a:spcBef>
                        <a:spcAft>
                          <a:spcPts val="0"/>
                        </a:spcAft>
                        <a:buClrTx/>
                        <a:buSzTx/>
                        <a:buFontTx/>
                        <a:buChar char="-"/>
                      </a:pPr>
                      <a:r>
                        <a:rPr lang="en-GB" sz="1200" kern="1200" baseline="0">
                          <a:solidFill>
                            <a:schemeClr val="dk1"/>
                          </a:solidFill>
                          <a:effectLst/>
                          <a:latin typeface="+mn-lt"/>
                          <a:ea typeface="+mn-ea"/>
                          <a:cs typeface="+mn-cs"/>
                        </a:rPr>
                        <a:t>To appraise symmetry and asymmetry in the construction of clothing </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a:solidFill>
                            <a:schemeClr val="dk1"/>
                          </a:solidFill>
                          <a:effectLst/>
                          <a:latin typeface="+mn-lt"/>
                          <a:ea typeface="+mn-ea"/>
                          <a:cs typeface="+mn-cs"/>
                        </a:rPr>
                        <a:t>To acquire a sense of the volume, proportions and aesthetics criteria</a:t>
                      </a:r>
                    </a:p>
                    <a:p>
                      <a:pPr marL="171450" marR="0" indent="-171450" algn="just" rtl="0" eaLnBrk="1" fontAlgn="auto" latinLnBrk="0" hangingPunct="1">
                        <a:lnSpc>
                          <a:spcPct val="100000"/>
                        </a:lnSpc>
                        <a:spcBef>
                          <a:spcPts val="0"/>
                        </a:spcBef>
                        <a:spcAft>
                          <a:spcPts val="0"/>
                        </a:spcAft>
                        <a:buClrTx/>
                        <a:buSzTx/>
                        <a:buFontTx/>
                        <a:buChar char="-"/>
                      </a:pPr>
                      <a:r>
                        <a:rPr lang="en-GB" sz="1200" kern="1200" baseline="0">
                          <a:solidFill>
                            <a:schemeClr val="dk1"/>
                          </a:solidFill>
                          <a:effectLst/>
                          <a:latin typeface="+mn-lt"/>
                          <a:ea typeface="+mn-ea"/>
                          <a:cs typeface="+mn-cs"/>
                        </a:rPr>
                        <a:t>To know different grading methodologies </a:t>
                      </a:r>
                    </a:p>
                  </a:txBody>
                  <a:tcPr/>
                </a:tc>
                <a:tc>
                  <a:txBody>
                    <a:bodyPr/>
                    <a:lstStyle/>
                    <a:p>
                      <a:pPr marL="171450" marR="0" lvl="0" indent="-171450" algn="just" rtl="0" eaLnBrk="1" fontAlgn="auto" latinLnBrk="0" hangingPunct="1">
                        <a:lnSpc>
                          <a:spcPct val="100000"/>
                        </a:lnSpc>
                        <a:spcBef>
                          <a:spcPts val="0"/>
                        </a:spcBef>
                        <a:spcAft>
                          <a:spcPts val="0"/>
                        </a:spcAft>
                        <a:buClrTx/>
                        <a:buSzTx/>
                        <a:buFontTx/>
                        <a:buChar char="-"/>
                      </a:pPr>
                      <a:r>
                        <a:rPr lang="en-GB" sz="1200" kern="1200" baseline="0" noProof="0">
                          <a:solidFill>
                            <a:schemeClr val="tx1"/>
                          </a:solidFill>
                          <a:latin typeface="+mn-lt"/>
                          <a:ea typeface="+mn-ea"/>
                          <a:cs typeface="+mn-cs"/>
                        </a:rPr>
                        <a:t>To apply modelling techniques (splitting/combining, flipping, rotation, symmetry and asymmetry principles) </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a:solidFill>
                            <a:schemeClr val="tx1"/>
                          </a:solidFill>
                          <a:latin typeface="+mn-lt"/>
                          <a:ea typeface="+mn-ea"/>
                          <a:cs typeface="+mn-cs"/>
                        </a:rPr>
                        <a:t>To calculate structural dimension of the drawing parts applying proportionality principles</a:t>
                      </a:r>
                    </a:p>
                    <a:p>
                      <a:pPr marL="171450" marR="0" lvl="0" indent="-171450" algn="just" rtl="0" eaLnBrk="1" fontAlgn="auto" latinLnBrk="0" hangingPunct="1">
                        <a:lnSpc>
                          <a:spcPct val="100000"/>
                        </a:lnSpc>
                        <a:spcBef>
                          <a:spcPts val="0"/>
                        </a:spcBef>
                        <a:spcAft>
                          <a:spcPts val="0"/>
                        </a:spcAft>
                        <a:buClrTx/>
                        <a:buSzTx/>
                        <a:buFontTx/>
                        <a:buChar char="-"/>
                      </a:pPr>
                      <a:r>
                        <a:rPr lang="en-GB" sz="1200" kern="1200" baseline="0" noProof="0">
                          <a:solidFill>
                            <a:schemeClr val="tx1"/>
                          </a:solidFill>
                          <a:latin typeface="+mn-lt"/>
                          <a:ea typeface="+mn-ea"/>
                          <a:cs typeface="+mn-cs"/>
                        </a:rPr>
                        <a:t>To apply different pattern making methods according to style and functional requirements </a:t>
                      </a:r>
                    </a:p>
                    <a:p>
                      <a:pPr marL="171450" marR="0" lvl="0" indent="-171450" algn="just" rtl="0" eaLnBrk="1" fontAlgn="auto" latinLnBrk="0" hangingPunct="1">
                        <a:lnSpc>
                          <a:spcPct val="100000"/>
                        </a:lnSpc>
                        <a:spcBef>
                          <a:spcPts val="0"/>
                        </a:spcBef>
                        <a:spcAft>
                          <a:spcPts val="0"/>
                        </a:spcAft>
                        <a:buClrTx/>
                        <a:buSzTx/>
                        <a:buFontTx/>
                        <a:buChar char="-"/>
                      </a:pPr>
                      <a:r>
                        <a:rPr lang="en-GB" sz="1200" kern="1200" baseline="0" noProof="0">
                          <a:solidFill>
                            <a:schemeClr val="tx1"/>
                          </a:solidFill>
                          <a:latin typeface="+mn-lt"/>
                          <a:ea typeface="+mn-ea"/>
                          <a:cs typeface="+mn-cs"/>
                        </a:rPr>
                        <a:t> To apply different techniques for the design of gathered elements (folds, pleats, draperies)</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kern="1200" baseline="0" noProof="0">
                          <a:solidFill>
                            <a:schemeClr val="tx1"/>
                          </a:solidFill>
                          <a:latin typeface="+mn-lt"/>
                          <a:ea typeface="+mn-ea"/>
                          <a:cs typeface="+mn-cs"/>
                        </a:rPr>
                        <a:t>To practice specific pattern making algorithms for specific garment elements and details (sleeves, collars, lapels, pockets, facings)</a:t>
                      </a:r>
                    </a:p>
                    <a:p>
                      <a:pPr marL="171450" marR="0" lvl="0" indent="-171450" algn="just" rtl="0" eaLnBrk="1" fontAlgn="auto" latinLnBrk="0" hangingPunct="1">
                        <a:lnSpc>
                          <a:spcPct val="100000"/>
                        </a:lnSpc>
                        <a:spcBef>
                          <a:spcPts val="0"/>
                        </a:spcBef>
                        <a:spcAft>
                          <a:spcPts val="0"/>
                        </a:spcAft>
                        <a:buClrTx/>
                        <a:buSzTx/>
                        <a:buFontTx/>
                        <a:buChar char="-"/>
                      </a:pPr>
                      <a:r>
                        <a:rPr lang="en-GB" sz="1200" kern="1200" baseline="0" noProof="0">
                          <a:solidFill>
                            <a:schemeClr val="tx1"/>
                          </a:solidFill>
                          <a:latin typeface="+mn-lt"/>
                          <a:ea typeface="+mn-ea"/>
                          <a:cs typeface="+mn-cs"/>
                        </a:rPr>
                        <a:t>To grade details using different functions, making measurements and adjustments </a:t>
                      </a:r>
                    </a:p>
                  </a:txBody>
                  <a:tcPr/>
                </a:tc>
                <a:tc>
                  <a:txBody>
                    <a:bodyPr/>
                    <a:lstStyle/>
                    <a:p>
                      <a:pPr marL="172720" indent="-172720" algn="just" fontAlgn="base">
                        <a:buFontTx/>
                        <a:buChar char="-"/>
                      </a:pPr>
                      <a:r>
                        <a:rPr lang="en-US" sz="1200" kern="1200" baseline="0" noProof="0">
                          <a:solidFill>
                            <a:schemeClr val="dk1"/>
                          </a:solidFill>
                          <a:latin typeface="+mn-lt"/>
                          <a:ea typeface="+mn-ea"/>
                          <a:cs typeface="+mn-cs"/>
                        </a:rPr>
                        <a:t>To entirely manage the different phases for a garment modelling and prototype</a:t>
                      </a:r>
                    </a:p>
                    <a:p>
                      <a:pPr marL="172720" indent="-172720" algn="just" fontAlgn="base">
                        <a:buFontTx/>
                        <a:buChar char="-"/>
                      </a:pPr>
                      <a:r>
                        <a:rPr lang="en-US" sz="1200" kern="1200" baseline="0" noProof="0">
                          <a:solidFill>
                            <a:schemeClr val="dk1"/>
                          </a:solidFill>
                          <a:latin typeface="+mn-lt"/>
                          <a:ea typeface="+mn-ea"/>
                          <a:cs typeface="+mn-cs"/>
                        </a:rPr>
                        <a:t>To recognize and take into account the connections between design, material properties and production requirements</a:t>
                      </a:r>
                    </a:p>
                    <a:p>
                      <a:pPr marL="172720" indent="-172720" algn="just" fontAlgn="base">
                        <a:buFontTx/>
                        <a:buChar char="-"/>
                      </a:pPr>
                      <a:r>
                        <a:rPr lang="en-US" sz="1200" kern="1200" baseline="0" noProof="0">
                          <a:solidFill>
                            <a:schemeClr val="dk1"/>
                          </a:solidFill>
                          <a:latin typeface="+mn-lt"/>
                          <a:ea typeface="+mn-ea"/>
                          <a:cs typeface="+mn-cs"/>
                        </a:rPr>
                        <a:t>To translate design elements into new products paying attention to aesthetic and formal qualities and performance (comfort, safety, durability, etc.)</a:t>
                      </a:r>
                    </a:p>
                    <a:p>
                      <a:pPr marL="172800" indent="-172800" algn="just" fontAlgn="base">
                        <a:buFontTx/>
                        <a:buChar char="-"/>
                      </a:pPr>
                      <a:endParaRPr lang="en-US" sz="1200" kern="1200" baseline="0" noProof="0">
                        <a:solidFill>
                          <a:schemeClr val="dk1"/>
                        </a:solidFill>
                        <a:latin typeface="+mn-lt"/>
                        <a:ea typeface="+mn-ea"/>
                        <a:cs typeface="+mn-cs"/>
                      </a:endParaRPr>
                    </a:p>
                    <a:p>
                      <a:pPr marL="172800" indent="-172800" algn="just" fontAlgn="base">
                        <a:buFontTx/>
                        <a:buChar char="-"/>
                      </a:pPr>
                      <a:endParaRPr lang="en-US" sz="1200" kern="1200" baseline="0" noProof="0">
                        <a:solidFill>
                          <a:schemeClr val="dk1"/>
                        </a:solidFill>
                        <a:latin typeface="+mn-lt"/>
                        <a:ea typeface="+mn-ea"/>
                        <a:cs typeface="+mn-cs"/>
                      </a:endParaRPr>
                    </a:p>
                  </a:txBody>
                  <a:tcPr marL="57150" marR="57150" marT="57150" marB="57150"/>
                </a:tc>
                <a:extLst>
                  <a:ext uri="{0D108BD9-81ED-4DB2-BD59-A6C34878D82A}">
                    <a16:rowId xmlns:a16="http://schemas.microsoft.com/office/drawing/2014/main" val="10001"/>
                  </a:ext>
                </a:extLst>
              </a:tr>
            </a:tbl>
          </a:graphicData>
        </a:graphic>
      </p:graphicFrame>
      <p:pic>
        <p:nvPicPr>
          <p:cNvPr id="6" name="Picture 3"/>
          <p:cNvPicPr>
            <a:picLocks noChangeAspect="1"/>
          </p:cNvPicPr>
          <p:nvPr/>
        </p:nvPicPr>
        <p:blipFill>
          <a:blip r:embed="rId2"/>
          <a:stretch>
            <a:fillRect/>
          </a:stretch>
        </p:blipFill>
        <p:spPr>
          <a:xfrm>
            <a:off x="583080" y="6084439"/>
            <a:ext cx="2200847" cy="658425"/>
          </a:xfrm>
          <a:prstGeom prst="rect">
            <a:avLst/>
          </a:prstGeom>
        </p:spPr>
      </p:pic>
      <p:pic>
        <p:nvPicPr>
          <p:cNvPr id="7" name="Picture 4"/>
          <p:cNvPicPr>
            <a:picLocks noChangeAspect="1"/>
          </p:cNvPicPr>
          <p:nvPr/>
        </p:nvPicPr>
        <p:blipFill>
          <a:blip r:embed="rId3"/>
          <a:stretch>
            <a:fillRect/>
          </a:stretch>
        </p:blipFill>
        <p:spPr>
          <a:xfrm>
            <a:off x="10586591" y="6053957"/>
            <a:ext cx="1024217" cy="719390"/>
          </a:xfrm>
          <a:prstGeom prst="rect">
            <a:avLst/>
          </a:prstGeom>
        </p:spPr>
      </p:pic>
    </p:spTree>
    <p:extLst>
      <p:ext uri="{BB962C8B-B14F-4D97-AF65-F5344CB8AC3E}">
        <p14:creationId xmlns:p14="http://schemas.microsoft.com/office/powerpoint/2010/main" val="30557466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3405" y="-2489"/>
            <a:ext cx="10515600" cy="1325563"/>
          </a:xfrm>
        </p:spPr>
        <p:txBody>
          <a:bodyPr>
            <a:normAutofit/>
          </a:bodyPr>
          <a:lstStyle/>
          <a:p>
            <a:r>
              <a:rPr lang="en-GB" sz="3200" b="1">
                <a:solidFill>
                  <a:schemeClr val="accent1">
                    <a:lumMod val="75000"/>
                  </a:schemeClr>
                </a:solidFill>
              </a:rPr>
              <a:t>MODULE – DESIGN AND PRODUCTION OF SMART TEXTILE</a:t>
            </a:r>
          </a:p>
        </p:txBody>
      </p:sp>
      <p:sp>
        <p:nvSpPr>
          <p:cNvPr id="3" name="Segnaposto contenuto 2"/>
          <p:cNvSpPr>
            <a:spLocks noGrp="1"/>
          </p:cNvSpPr>
          <p:nvPr>
            <p:ph idx="1"/>
          </p:nvPr>
        </p:nvSpPr>
        <p:spPr>
          <a:xfrm>
            <a:off x="393405" y="847421"/>
            <a:ext cx="11355571" cy="4872887"/>
          </a:xfrm>
        </p:spPr>
        <p:txBody>
          <a:bodyPr vert="horz" lIns="91440" tIns="45720" rIns="91440" bIns="45720" rtlCol="0" anchor="t">
            <a:normAutofit/>
          </a:bodyPr>
          <a:lstStyle/>
          <a:p>
            <a:pPr marL="0" indent="0">
              <a:lnSpc>
                <a:spcPct val="100000"/>
              </a:lnSpc>
              <a:spcBef>
                <a:spcPts val="0"/>
              </a:spcBef>
              <a:buNone/>
              <a:defRPr/>
            </a:pPr>
            <a:r>
              <a:rPr lang="en-GB" sz="2000" b="1"/>
              <a:t>Course: </a:t>
            </a:r>
            <a:r>
              <a:rPr lang="en-US" sz="2000" b="1"/>
              <a:t>Smart and Intelligent Textile </a:t>
            </a:r>
          </a:p>
          <a:p>
            <a:pPr marL="0" indent="0">
              <a:lnSpc>
                <a:spcPct val="100000"/>
              </a:lnSpc>
              <a:spcBef>
                <a:spcPts val="0"/>
              </a:spcBef>
              <a:buNone/>
              <a:defRPr/>
            </a:pPr>
            <a:r>
              <a:rPr lang="en-GB" sz="1400" b="1" u="sng"/>
              <a:t>Duration:</a:t>
            </a:r>
            <a:r>
              <a:rPr lang="en-GB" sz="1400" b="1"/>
              <a:t> </a:t>
            </a:r>
            <a:r>
              <a:rPr lang="en-GB" sz="1200"/>
              <a:t>20 hours</a:t>
            </a:r>
            <a:endParaRPr lang="en-GB" sz="1200">
              <a:cs typeface="Calibri"/>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500"/>
          </a:p>
          <a:p>
            <a:pPr marL="0" marR="0" lvl="0" indent="0" defTabSz="914400" eaLnBrk="1" fontAlgn="auto" latinLnBrk="0" hangingPunct="1">
              <a:lnSpc>
                <a:spcPct val="100000"/>
              </a:lnSpc>
              <a:spcBef>
                <a:spcPts val="0"/>
              </a:spcBef>
              <a:spcAft>
                <a:spcPts val="0"/>
              </a:spcAft>
              <a:buClrTx/>
              <a:buSzTx/>
              <a:buFontTx/>
              <a:buNone/>
              <a:tabLst/>
              <a:defRPr/>
            </a:pPr>
            <a:r>
              <a:rPr lang="en-GB" sz="1400" b="1" u="sng"/>
              <a:t>Course objectives</a:t>
            </a:r>
            <a:endParaRPr lang="en-GB" sz="1400" b="1" u="sng">
              <a:cs typeface="Calibri"/>
            </a:endParaRPr>
          </a:p>
          <a:p>
            <a:pPr marL="0" indent="0" algn="just">
              <a:lnSpc>
                <a:spcPct val="100000"/>
              </a:lnSpc>
              <a:spcBef>
                <a:spcPts val="0"/>
              </a:spcBef>
              <a:buNone/>
              <a:defRPr/>
            </a:pPr>
            <a:r>
              <a:rPr lang="en-US" sz="1200"/>
              <a:t>Smart textiles are fabrics that have been designed and manufactured to include technologies that provide the wearer with increased functionality. These textiles have numerous potential applications, such as the ability to communicate with other devices, conduct energy, transform into other materials and protect the wearer from environmental hazards. Research and development towards wearable textile-based personal systems allowing health monitoring, protection and safety, and healthy lifestyle, gained strong interest during the last few years. The purpose of the course is to train an "Expert for research and innovation in the smart textile sector" by teaching the essential basics of textile technology and deepening the new development trends relating to materials, processes, ICT application and markets.</a:t>
            </a:r>
            <a:endParaRPr lang="en-US" sz="1200">
              <a:cs typeface="Calibri"/>
            </a:endParaRPr>
          </a:p>
          <a:p>
            <a:pPr marL="0" lvl="0" indent="0" algn="just">
              <a:lnSpc>
                <a:spcPct val="100000"/>
              </a:lnSpc>
              <a:spcBef>
                <a:spcPts val="0"/>
              </a:spcBef>
              <a:buNone/>
              <a:defRPr/>
            </a:pPr>
            <a:endParaRPr lang="en-GB" sz="500" b="1" u="sng"/>
          </a:p>
          <a:p>
            <a:pPr marL="0" lvl="0" indent="0" algn="just">
              <a:lnSpc>
                <a:spcPct val="100000"/>
              </a:lnSpc>
              <a:spcBef>
                <a:spcPts val="0"/>
              </a:spcBef>
              <a:buNone/>
              <a:defRPr/>
            </a:pPr>
            <a:r>
              <a:rPr lang="en-GB" sz="1400" b="1" u="sng"/>
              <a:t>Topics</a:t>
            </a:r>
            <a:endParaRPr lang="en-GB" sz="1400" b="1" u="sng">
              <a:cs typeface="Calibri"/>
            </a:endParaRPr>
          </a:p>
          <a:p>
            <a:pPr algn="just">
              <a:lnSpc>
                <a:spcPct val="100000"/>
              </a:lnSpc>
              <a:spcBef>
                <a:spcPts val="0"/>
              </a:spcBef>
              <a:buFontTx/>
              <a:buChar char="-"/>
            </a:pPr>
            <a:r>
              <a:rPr lang="en-GB" sz="1200"/>
              <a:t>History of Smart Textile and latest development		- Smart materials and </a:t>
            </a:r>
            <a:r>
              <a:rPr lang="en-GB" sz="1200" err="1"/>
              <a:t>fibers</a:t>
            </a:r>
            <a:r>
              <a:rPr lang="en-GB" sz="1200"/>
              <a:t> in Smart Textile: i.e. conductive inks/ optical </a:t>
            </a:r>
            <a:r>
              <a:rPr lang="en-GB" sz="1200" err="1"/>
              <a:t>fibers</a:t>
            </a:r>
            <a:r>
              <a:rPr lang="en-GB" sz="1200"/>
              <a:t>/ phase change materials</a:t>
            </a:r>
            <a:endParaRPr lang="en-GB" sz="1200">
              <a:cs typeface="Calibri"/>
            </a:endParaRPr>
          </a:p>
          <a:p>
            <a:pPr algn="just">
              <a:lnSpc>
                <a:spcPct val="100000"/>
              </a:lnSpc>
              <a:spcBef>
                <a:spcPts val="0"/>
              </a:spcBef>
              <a:buFontTx/>
              <a:buChar char="-"/>
            </a:pPr>
            <a:r>
              <a:rPr lang="en-GB" sz="1200"/>
              <a:t>Classification of  Smart Textile: passive / active / ultra 		- Incorporating smartness into textiles</a:t>
            </a:r>
            <a:endParaRPr lang="en-GB" sz="1200">
              <a:cs typeface="Calibri"/>
            </a:endParaRPr>
          </a:p>
          <a:p>
            <a:pPr algn="just">
              <a:lnSpc>
                <a:spcPct val="100000"/>
              </a:lnSpc>
              <a:spcBef>
                <a:spcPts val="0"/>
              </a:spcBef>
              <a:buFontTx/>
              <a:buChar char="-"/>
            </a:pPr>
            <a:r>
              <a:rPr lang="en-GB" sz="1200"/>
              <a:t>Application of Smart Textiles 			- Machines last features for smart and intelligent textile production </a:t>
            </a:r>
            <a:endParaRPr lang="en-GB" sz="1200">
              <a:cs typeface="Calibri"/>
            </a:endParaRPr>
          </a:p>
          <a:p>
            <a:pPr marL="0" indent="0" algn="just">
              <a:lnSpc>
                <a:spcPct val="100000"/>
              </a:lnSpc>
              <a:spcBef>
                <a:spcPts val="0"/>
              </a:spcBef>
              <a:buNone/>
            </a:pPr>
            <a:endParaRPr lang="en-GB" sz="500"/>
          </a:p>
          <a:p>
            <a:pPr marL="0" indent="0" algn="just">
              <a:lnSpc>
                <a:spcPct val="100000"/>
              </a:lnSpc>
              <a:spcBef>
                <a:spcPts val="0"/>
              </a:spcBef>
              <a:buNone/>
            </a:pPr>
            <a:r>
              <a:rPr lang="en-GB" sz="1400" b="1" u="sng"/>
              <a:t>Learning outcomes</a:t>
            </a:r>
            <a:endParaRPr lang="en-GB" sz="140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a:p>
        </p:txBody>
      </p:sp>
      <p:pic>
        <p:nvPicPr>
          <p:cNvPr id="6" name="Picture 3"/>
          <p:cNvPicPr>
            <a:picLocks noChangeAspect="1"/>
          </p:cNvPicPr>
          <p:nvPr/>
        </p:nvPicPr>
        <p:blipFill>
          <a:blip r:embed="rId2"/>
          <a:stretch>
            <a:fillRect/>
          </a:stretch>
        </p:blipFill>
        <p:spPr>
          <a:xfrm>
            <a:off x="583080" y="6084439"/>
            <a:ext cx="2200847" cy="658425"/>
          </a:xfrm>
          <a:prstGeom prst="rect">
            <a:avLst/>
          </a:prstGeom>
        </p:spPr>
      </p:pic>
      <p:pic>
        <p:nvPicPr>
          <p:cNvPr id="7" name="Picture 4"/>
          <p:cNvPicPr>
            <a:picLocks noChangeAspect="1"/>
          </p:cNvPicPr>
          <p:nvPr/>
        </p:nvPicPr>
        <p:blipFill>
          <a:blip r:embed="rId3"/>
          <a:stretch>
            <a:fillRect/>
          </a:stretch>
        </p:blipFill>
        <p:spPr>
          <a:xfrm>
            <a:off x="10586591" y="6053957"/>
            <a:ext cx="1024217" cy="719390"/>
          </a:xfrm>
          <a:prstGeom prst="rect">
            <a:avLst/>
          </a:prstGeom>
        </p:spPr>
      </p:pic>
      <p:graphicFrame>
        <p:nvGraphicFramePr>
          <p:cNvPr id="8" name="Tabella 7"/>
          <p:cNvGraphicFramePr>
            <a:graphicFrameLocks noGrp="1"/>
          </p:cNvGraphicFramePr>
          <p:nvPr>
            <p:extLst>
              <p:ext uri="{D42A27DB-BD31-4B8C-83A1-F6EECF244321}">
                <p14:modId xmlns:p14="http://schemas.microsoft.com/office/powerpoint/2010/main" val="2019494596"/>
              </p:ext>
            </p:extLst>
          </p:nvPr>
        </p:nvGraphicFramePr>
        <p:xfrm>
          <a:off x="331609" y="3800931"/>
          <a:ext cx="11307726" cy="2072640"/>
        </p:xfrm>
        <a:graphic>
          <a:graphicData uri="http://schemas.openxmlformats.org/drawingml/2006/table">
            <a:tbl>
              <a:tblPr firstRow="1" bandRow="1">
                <a:tableStyleId>{5C22544A-7EE6-4342-B048-85BDC9FD1C3A}</a:tableStyleId>
              </a:tblPr>
              <a:tblGrid>
                <a:gridCol w="3769242">
                  <a:extLst>
                    <a:ext uri="{9D8B030D-6E8A-4147-A177-3AD203B41FA5}">
                      <a16:colId xmlns:a16="http://schemas.microsoft.com/office/drawing/2014/main" val="20000"/>
                    </a:ext>
                  </a:extLst>
                </a:gridCol>
                <a:gridCol w="3769242">
                  <a:extLst>
                    <a:ext uri="{9D8B030D-6E8A-4147-A177-3AD203B41FA5}">
                      <a16:colId xmlns:a16="http://schemas.microsoft.com/office/drawing/2014/main" val="20001"/>
                    </a:ext>
                  </a:extLst>
                </a:gridCol>
                <a:gridCol w="3769242">
                  <a:extLst>
                    <a:ext uri="{9D8B030D-6E8A-4147-A177-3AD203B41FA5}">
                      <a16:colId xmlns:a16="http://schemas.microsoft.com/office/drawing/2014/main" val="20002"/>
                    </a:ext>
                  </a:extLst>
                </a:gridCol>
              </a:tblGrid>
              <a:tr h="261462">
                <a:tc>
                  <a:txBody>
                    <a:bodyPr/>
                    <a:lstStyle/>
                    <a:p>
                      <a:r>
                        <a:rPr lang="en-GB" sz="1600" noProof="0"/>
                        <a:t>Knowledge</a:t>
                      </a:r>
                    </a:p>
                  </a:txBody>
                  <a:tcPr/>
                </a:tc>
                <a:tc>
                  <a:txBody>
                    <a:bodyPr/>
                    <a:lstStyle/>
                    <a:p>
                      <a:r>
                        <a:rPr lang="en-GB" sz="1600" noProof="0"/>
                        <a:t>Skills </a:t>
                      </a:r>
                    </a:p>
                  </a:txBody>
                  <a:tcPr/>
                </a:tc>
                <a:tc>
                  <a:txBody>
                    <a:bodyPr/>
                    <a:lstStyle/>
                    <a:p>
                      <a:r>
                        <a:rPr lang="en-GB" sz="1600" noProof="0"/>
                        <a:t>Responsibilities / autonomy</a:t>
                      </a:r>
                    </a:p>
                  </a:txBody>
                  <a:tcPr/>
                </a:tc>
                <a:extLst>
                  <a:ext uri="{0D108BD9-81ED-4DB2-BD59-A6C34878D82A}">
                    <a16:rowId xmlns:a16="http://schemas.microsoft.com/office/drawing/2014/main" val="10000"/>
                  </a:ext>
                </a:extLst>
              </a:tr>
              <a:tr h="1497466">
                <a:tc>
                  <a:txBody>
                    <a:bodyPr/>
                    <a:lstStyle/>
                    <a:p>
                      <a:pPr marL="171450" indent="-171450" algn="just">
                        <a:buFontTx/>
                        <a:buChar char="-"/>
                      </a:pPr>
                      <a:r>
                        <a:rPr lang="en-US" sz="1200" baseline="0" noProof="0">
                          <a:solidFill>
                            <a:schemeClr val="tx1"/>
                          </a:solidFill>
                        </a:rPr>
                        <a:t>To understand the different types of smart materials that can augment garments and what their effects are</a:t>
                      </a:r>
                    </a:p>
                    <a:p>
                      <a:pPr marL="171450" indent="-171450" algn="just">
                        <a:buFontTx/>
                        <a:buChar char="-"/>
                      </a:pPr>
                      <a:r>
                        <a:rPr lang="en-US" sz="1200" baseline="0" noProof="0">
                          <a:solidFill>
                            <a:schemeClr val="tx1"/>
                          </a:solidFill>
                        </a:rPr>
                        <a:t>To  understand the models to simulate the effect of smart materials</a:t>
                      </a:r>
                    </a:p>
                    <a:p>
                      <a:pPr marL="171450" indent="-171450" algn="just">
                        <a:buFontTx/>
                        <a:buChar char="-"/>
                      </a:pPr>
                      <a:r>
                        <a:rPr lang="en-US" sz="1200" baseline="0" noProof="0">
                          <a:solidFill>
                            <a:schemeClr val="tx1"/>
                          </a:solidFill>
                        </a:rPr>
                        <a:t>To know the latest developments of smart textiles</a:t>
                      </a:r>
                    </a:p>
                    <a:p>
                      <a:pPr marL="171450" indent="-171450" algn="just">
                        <a:buFontTx/>
                        <a:buChar char="-"/>
                      </a:pPr>
                      <a:r>
                        <a:rPr lang="en-US" sz="1200" baseline="0" noProof="0">
                          <a:solidFill>
                            <a:schemeClr val="tx1"/>
                          </a:solidFill>
                        </a:rPr>
                        <a:t>To be aware of the machines last features for smart and technical textile production processes</a:t>
                      </a:r>
                    </a:p>
                    <a:p>
                      <a:pPr marL="171450" indent="-171450" algn="just">
                        <a:buFontTx/>
                        <a:buChar char="-"/>
                      </a:pPr>
                      <a:r>
                        <a:rPr lang="en-US" sz="1200" baseline="0" noProof="0">
                          <a:solidFill>
                            <a:schemeClr val="tx1"/>
                          </a:solidFill>
                        </a:rPr>
                        <a:t>To be aware of the different applications of Smart and Intelligent Textiles</a:t>
                      </a:r>
                    </a:p>
                  </a:txBody>
                  <a:tcPr/>
                </a:tc>
                <a:tc>
                  <a:txBody>
                    <a:bodyPr/>
                    <a:lstStyle/>
                    <a:p>
                      <a:pPr marL="0" marR="0" indent="0" algn="just" rtl="0" eaLnBrk="1" fontAlgn="auto" latinLnBrk="0" hangingPunct="1">
                        <a:lnSpc>
                          <a:spcPct val="100000"/>
                        </a:lnSpc>
                        <a:spcBef>
                          <a:spcPts val="0"/>
                        </a:spcBef>
                        <a:spcAft>
                          <a:spcPts val="0"/>
                        </a:spcAft>
                        <a:buClrTx/>
                        <a:buSzTx/>
                        <a:buFontTx/>
                        <a:buNone/>
                      </a:pPr>
                      <a:r>
                        <a:rPr lang="en-US" sz="1200" kern="1200" baseline="0" noProof="0">
                          <a:solidFill>
                            <a:schemeClr val="tx1"/>
                          </a:solidFill>
                          <a:latin typeface="+mn-lt"/>
                          <a:ea typeface="+mn-ea"/>
                          <a:cs typeface="+mn-cs"/>
                        </a:rPr>
                        <a:t>-    To suggest what smart materials to use for specific use cases</a:t>
                      </a:r>
                    </a:p>
                    <a:p>
                      <a:pPr marL="0" marR="0" indent="0" algn="just" rtl="0" eaLnBrk="1" fontAlgn="auto" latinLnBrk="0" hangingPunct="1">
                        <a:lnSpc>
                          <a:spcPct val="100000"/>
                        </a:lnSpc>
                        <a:spcBef>
                          <a:spcPts val="0"/>
                        </a:spcBef>
                        <a:spcAft>
                          <a:spcPts val="0"/>
                        </a:spcAft>
                        <a:buClrTx/>
                        <a:buSzTx/>
                        <a:buFontTx/>
                        <a:buNone/>
                      </a:pPr>
                      <a:r>
                        <a:rPr lang="en-US" sz="1200" kern="1200" baseline="0" noProof="0">
                          <a:solidFill>
                            <a:schemeClr val="tx1"/>
                          </a:solidFill>
                          <a:latin typeface="+mn-lt"/>
                          <a:ea typeface="+mn-ea"/>
                          <a:cs typeface="+mn-cs"/>
                        </a:rPr>
                        <a:t>-    To create designs for augmented garments</a:t>
                      </a:r>
                    </a:p>
                    <a:p>
                      <a:pPr marL="0" marR="0" indent="0" algn="just" rtl="0" eaLnBrk="1" fontAlgn="auto" latinLnBrk="0" hangingPunct="1">
                        <a:lnSpc>
                          <a:spcPct val="100000"/>
                        </a:lnSpc>
                        <a:spcBef>
                          <a:spcPts val="0"/>
                        </a:spcBef>
                        <a:spcAft>
                          <a:spcPts val="0"/>
                        </a:spcAft>
                        <a:buClrTx/>
                        <a:buSzTx/>
                        <a:buFontTx/>
                        <a:buNone/>
                      </a:pPr>
                      <a:r>
                        <a:rPr lang="en-US" sz="1200" kern="1200" baseline="0" noProof="0">
                          <a:solidFill>
                            <a:schemeClr val="tx1"/>
                          </a:solidFill>
                          <a:latin typeface="+mn-lt"/>
                          <a:ea typeface="+mn-ea"/>
                          <a:cs typeface="+mn-cs"/>
                        </a:rPr>
                        <a:t>-    To create models to simulate augmented garments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kern="1200" baseline="0" noProof="0">
                          <a:solidFill>
                            <a:schemeClr val="tx1"/>
                          </a:solidFill>
                          <a:latin typeface="+mn-lt"/>
                          <a:ea typeface="+mn-ea"/>
                          <a:cs typeface="+mn-cs"/>
                        </a:rPr>
                        <a:t>To construct an intelligent garment</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kern="1200" baseline="0" noProof="0">
                          <a:solidFill>
                            <a:schemeClr val="tx1"/>
                          </a:solidFill>
                          <a:latin typeface="+mn-lt"/>
                          <a:ea typeface="+mn-ea"/>
                          <a:cs typeface="+mn-cs"/>
                        </a:rPr>
                        <a:t>To program an intelligent garment</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kern="1200" baseline="0" noProof="0">
                          <a:solidFill>
                            <a:schemeClr val="tx1"/>
                          </a:solidFill>
                          <a:latin typeface="+mn-lt"/>
                          <a:ea typeface="+mn-ea"/>
                          <a:cs typeface="+mn-cs"/>
                        </a:rPr>
                        <a:t>To properly integrate sensors / actuators, energy sources, processing and communication within the clothes</a:t>
                      </a:r>
                      <a:endParaRPr lang="en-GB" sz="1200" kern="1200" baseline="0" noProof="0">
                        <a:solidFill>
                          <a:schemeClr val="tx1"/>
                        </a:solidFill>
                        <a:latin typeface="+mn-lt"/>
                        <a:ea typeface="+mn-ea"/>
                        <a:cs typeface="+mn-cs"/>
                      </a:endParaRPr>
                    </a:p>
                  </a:txBody>
                  <a:tcPr/>
                </a:tc>
                <a:tc>
                  <a:txBody>
                    <a:bodyPr/>
                    <a:lstStyle/>
                    <a:p>
                      <a:pPr marL="171450" indent="-171450" algn="just">
                        <a:buFontTx/>
                        <a:buChar char="-"/>
                      </a:pPr>
                      <a:r>
                        <a:rPr lang="en-US" sz="1200" noProof="0">
                          <a:solidFill>
                            <a:schemeClr val="tx1"/>
                          </a:solidFill>
                        </a:rPr>
                        <a:t>To update an existing product portfolio with state-of-the-art smart materials</a:t>
                      </a:r>
                    </a:p>
                    <a:p>
                      <a:pPr marL="171450" indent="-171450" algn="just">
                        <a:buFontTx/>
                        <a:buChar char="-"/>
                      </a:pPr>
                      <a:r>
                        <a:rPr lang="en-US" sz="1200" noProof="0">
                          <a:solidFill>
                            <a:schemeClr val="tx1"/>
                          </a:solidFill>
                        </a:rPr>
                        <a:t>To manage software engineers and non-textile specialists in creating a smart garment</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baseline="0" noProof="0">
                          <a:solidFill>
                            <a:schemeClr val="tx1"/>
                          </a:solidFill>
                        </a:rPr>
                        <a:t>To create and program a basic intelligent garment with textile sensor, data processing unit and textile actuator</a:t>
                      </a:r>
                    </a:p>
                    <a:p>
                      <a:pPr marL="171450" indent="-171450" algn="just">
                        <a:buFontTx/>
                        <a:buChar char="-"/>
                      </a:pPr>
                      <a:endParaRPr lang="en-US" sz="1200" noProof="0">
                        <a:solidFill>
                          <a:schemeClr val="tx1"/>
                        </a:solidFill>
                      </a:endParaRPr>
                    </a:p>
                    <a:p>
                      <a:pPr algn="just"/>
                      <a:endParaRPr lang="en-GB" noProof="0">
                        <a:solidFill>
                          <a:schemeClr val="tx1"/>
                        </a:solidFill>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5773814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3405" y="-2489"/>
            <a:ext cx="10515600" cy="1325563"/>
          </a:xfrm>
        </p:spPr>
        <p:txBody>
          <a:bodyPr>
            <a:normAutofit/>
          </a:bodyPr>
          <a:lstStyle/>
          <a:p>
            <a:r>
              <a:rPr lang="en-GB" sz="3200" b="1">
                <a:solidFill>
                  <a:schemeClr val="accent1">
                    <a:lumMod val="75000"/>
                  </a:schemeClr>
                </a:solidFill>
              </a:rPr>
              <a:t>MODULE – DESIGN AND PRODUCTION OF SMART TEXTILE</a:t>
            </a:r>
          </a:p>
        </p:txBody>
      </p:sp>
      <p:sp>
        <p:nvSpPr>
          <p:cNvPr id="3" name="Segnaposto contenuto 2"/>
          <p:cNvSpPr>
            <a:spLocks noGrp="1"/>
          </p:cNvSpPr>
          <p:nvPr>
            <p:ph idx="1"/>
          </p:nvPr>
        </p:nvSpPr>
        <p:spPr>
          <a:xfrm>
            <a:off x="393405" y="847421"/>
            <a:ext cx="11355571" cy="4872887"/>
          </a:xfrm>
        </p:spPr>
        <p:txBody>
          <a:bodyPr vert="horz" lIns="91440" tIns="45720" rIns="91440" bIns="45720" rtlCol="0" anchor="t">
            <a:normAutofit/>
          </a:bodyPr>
          <a:lstStyle/>
          <a:p>
            <a:pPr marL="0" indent="0">
              <a:lnSpc>
                <a:spcPct val="100000"/>
              </a:lnSpc>
              <a:spcBef>
                <a:spcPts val="0"/>
              </a:spcBef>
              <a:buNone/>
              <a:defRPr/>
            </a:pPr>
            <a:r>
              <a:rPr lang="en-GB" sz="2000" b="1"/>
              <a:t>Course: </a:t>
            </a:r>
            <a:r>
              <a:rPr lang="en-US" sz="2000" b="1"/>
              <a:t>Technical Textile: Construction and Testing</a:t>
            </a:r>
          </a:p>
          <a:p>
            <a:pPr marL="0" indent="0">
              <a:lnSpc>
                <a:spcPct val="100000"/>
              </a:lnSpc>
              <a:spcBef>
                <a:spcPts val="0"/>
              </a:spcBef>
              <a:buNone/>
              <a:defRPr/>
            </a:pPr>
            <a:r>
              <a:rPr lang="en-GB" sz="1400" b="1" u="sng"/>
              <a:t>Duration:</a:t>
            </a:r>
            <a:r>
              <a:rPr lang="en-GB" sz="1400" b="1"/>
              <a:t> </a:t>
            </a:r>
            <a:r>
              <a:rPr lang="en-GB" sz="1200"/>
              <a:t>20 hours</a:t>
            </a:r>
            <a:endParaRPr lang="en-GB" sz="1200">
              <a:cs typeface="Calibri"/>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500"/>
          </a:p>
          <a:p>
            <a:pPr marL="0" marR="0" lvl="0" indent="0" defTabSz="914400" eaLnBrk="1" fontAlgn="auto" latinLnBrk="0" hangingPunct="1">
              <a:lnSpc>
                <a:spcPct val="100000"/>
              </a:lnSpc>
              <a:spcBef>
                <a:spcPts val="0"/>
              </a:spcBef>
              <a:spcAft>
                <a:spcPts val="0"/>
              </a:spcAft>
              <a:buClrTx/>
              <a:buSzTx/>
              <a:buFontTx/>
              <a:buNone/>
              <a:tabLst/>
              <a:defRPr/>
            </a:pPr>
            <a:r>
              <a:rPr lang="en-GB" sz="1400" b="1" u="sng"/>
              <a:t>Course objectives</a:t>
            </a:r>
            <a:endParaRPr lang="en-GB" sz="1400" b="1" u="sng">
              <a:cs typeface="Calibri"/>
            </a:endParaRPr>
          </a:p>
          <a:p>
            <a:pPr marL="0" indent="0" algn="just">
              <a:lnSpc>
                <a:spcPct val="100000"/>
              </a:lnSpc>
              <a:spcBef>
                <a:spcPts val="0"/>
              </a:spcBef>
              <a:buNone/>
            </a:pPr>
            <a:r>
              <a:rPr lang="en-US" sz="1200"/>
              <a:t>Technical textiles are fiber-based products used in applications other than apparel and home furnishing. Familiar examples of these are home / automotive filters, airbags, seat belts, parachutes, bulletproof vests, firefighter turnout suits, face masks, etc. In addition, there are many notable examples of inconspicuous use of textile products in tires, civil construction and geotechnical engineering. The course content focuses on product design principles, understanding of applications, materials, and technologies relevant to the vast array of technical textile materials and products. </a:t>
            </a:r>
            <a:endParaRPr lang="en-US" sz="1200">
              <a:cs typeface="Calibri"/>
            </a:endParaRPr>
          </a:p>
          <a:p>
            <a:pPr marL="0" lvl="0" indent="0" algn="just">
              <a:lnSpc>
                <a:spcPct val="100000"/>
              </a:lnSpc>
              <a:spcBef>
                <a:spcPts val="0"/>
              </a:spcBef>
              <a:buNone/>
              <a:defRPr/>
            </a:pPr>
            <a:endParaRPr lang="en-GB" sz="500" b="1" u="sng"/>
          </a:p>
          <a:p>
            <a:pPr marL="0" lvl="0" indent="0" algn="just">
              <a:lnSpc>
                <a:spcPct val="100000"/>
              </a:lnSpc>
              <a:spcBef>
                <a:spcPts val="0"/>
              </a:spcBef>
              <a:buNone/>
              <a:defRPr/>
            </a:pPr>
            <a:r>
              <a:rPr lang="en-GB" sz="1400" b="1" u="sng"/>
              <a:t>Topics</a:t>
            </a:r>
            <a:endParaRPr lang="en-GB" sz="1400" b="1" u="sng">
              <a:cs typeface="Calibri"/>
            </a:endParaRPr>
          </a:p>
          <a:p>
            <a:pPr lvl="0" algn="just">
              <a:lnSpc>
                <a:spcPct val="100000"/>
              </a:lnSpc>
              <a:spcBef>
                <a:spcPts val="0"/>
              </a:spcBef>
              <a:buFontTx/>
              <a:buChar char="-"/>
            </a:pPr>
            <a:r>
              <a:rPr lang="en-GB" sz="1200"/>
              <a:t>Technical textiles applications: </a:t>
            </a:r>
            <a:r>
              <a:rPr lang="en-GB" sz="1200" err="1"/>
              <a:t>Buildtech</a:t>
            </a:r>
            <a:r>
              <a:rPr lang="en-GB" sz="1200"/>
              <a:t> / </a:t>
            </a:r>
            <a:r>
              <a:rPr lang="en-GB" sz="1200" err="1"/>
              <a:t>Agrotech</a:t>
            </a:r>
            <a:r>
              <a:rPr lang="en-GB" sz="1200"/>
              <a:t> / </a:t>
            </a:r>
            <a:r>
              <a:rPr lang="en-GB" sz="1200" err="1"/>
              <a:t>Clothtech</a:t>
            </a:r>
            <a:r>
              <a:rPr lang="en-GB" sz="1200"/>
              <a:t> / Geotech / </a:t>
            </a:r>
            <a:r>
              <a:rPr lang="en-GB" sz="1200" err="1"/>
              <a:t>Hometech</a:t>
            </a:r>
            <a:r>
              <a:rPr lang="en-GB" sz="1200"/>
              <a:t> / </a:t>
            </a:r>
            <a:r>
              <a:rPr lang="en-GB" sz="1200" err="1"/>
              <a:t>Indutech</a:t>
            </a:r>
            <a:r>
              <a:rPr lang="en-GB" sz="1200"/>
              <a:t> / Medtech / </a:t>
            </a:r>
            <a:r>
              <a:rPr lang="en-GB" sz="1200" err="1"/>
              <a:t>Oekotech</a:t>
            </a:r>
            <a:r>
              <a:rPr lang="en-GB" sz="1200"/>
              <a:t> / </a:t>
            </a:r>
            <a:r>
              <a:rPr lang="en-GB" sz="1200" err="1"/>
              <a:t>Packtech</a:t>
            </a:r>
            <a:r>
              <a:rPr lang="en-GB" sz="1200"/>
              <a:t> / Protech / Sportech</a:t>
            </a:r>
            <a:endParaRPr lang="en-GB" sz="1200">
              <a:cs typeface="Calibri"/>
            </a:endParaRPr>
          </a:p>
          <a:p>
            <a:pPr algn="just">
              <a:lnSpc>
                <a:spcPct val="100000"/>
              </a:lnSpc>
              <a:spcBef>
                <a:spcPts val="0"/>
              </a:spcBef>
              <a:buFontTx/>
              <a:buChar char="-"/>
            </a:pPr>
            <a:r>
              <a:rPr lang="en-GB" sz="1200"/>
              <a:t>Biomimetic 			- Specialized production techniques: nonwoven, 3D weaving, 3D knitting, complex braiding, e-textile embroidery</a:t>
            </a:r>
            <a:endParaRPr lang="en-GB" sz="1200">
              <a:cs typeface="Calibri"/>
            </a:endParaRPr>
          </a:p>
          <a:p>
            <a:pPr algn="just">
              <a:lnSpc>
                <a:spcPct val="100000"/>
              </a:lnSpc>
              <a:spcBef>
                <a:spcPts val="0"/>
              </a:spcBef>
              <a:buFontTx/>
              <a:buChar char="-"/>
            </a:pPr>
            <a:r>
              <a:rPr lang="en-GB" sz="1200"/>
              <a:t>Design through CAD, CAM		- Design of Experiment (DOE)</a:t>
            </a:r>
            <a:endParaRPr lang="en-GB" sz="1200">
              <a:cs typeface="Calibri"/>
            </a:endParaRPr>
          </a:p>
          <a:p>
            <a:pPr algn="just">
              <a:lnSpc>
                <a:spcPct val="100000"/>
              </a:lnSpc>
              <a:spcBef>
                <a:spcPts val="0"/>
              </a:spcBef>
              <a:buFontTx/>
              <a:buChar char="-"/>
            </a:pPr>
            <a:r>
              <a:rPr lang="en-GB" sz="1200"/>
              <a:t>Performance Evaluation of Textiles</a:t>
            </a:r>
            <a:endParaRPr lang="en-GB" sz="1200">
              <a:cs typeface="Calibri"/>
            </a:endParaRPr>
          </a:p>
          <a:p>
            <a:pPr marL="0" indent="0" algn="just">
              <a:lnSpc>
                <a:spcPct val="100000"/>
              </a:lnSpc>
              <a:spcBef>
                <a:spcPts val="0"/>
              </a:spcBef>
              <a:buNone/>
            </a:pPr>
            <a:endParaRPr lang="en-GB" sz="500"/>
          </a:p>
          <a:p>
            <a:pPr marL="0" indent="0" algn="just">
              <a:lnSpc>
                <a:spcPct val="100000"/>
              </a:lnSpc>
              <a:spcBef>
                <a:spcPts val="0"/>
              </a:spcBef>
              <a:buNone/>
            </a:pPr>
            <a:r>
              <a:rPr lang="en-GB" sz="1400" b="1" u="sng"/>
              <a:t>Learning outcomes</a:t>
            </a:r>
            <a:endParaRPr lang="en-GB" sz="140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a:p>
        </p:txBody>
      </p:sp>
      <p:pic>
        <p:nvPicPr>
          <p:cNvPr id="6" name="Picture 3"/>
          <p:cNvPicPr>
            <a:picLocks noChangeAspect="1"/>
          </p:cNvPicPr>
          <p:nvPr/>
        </p:nvPicPr>
        <p:blipFill>
          <a:blip r:embed="rId2"/>
          <a:stretch>
            <a:fillRect/>
          </a:stretch>
        </p:blipFill>
        <p:spPr>
          <a:xfrm>
            <a:off x="583080" y="6084439"/>
            <a:ext cx="2200847" cy="658425"/>
          </a:xfrm>
          <a:prstGeom prst="rect">
            <a:avLst/>
          </a:prstGeom>
        </p:spPr>
      </p:pic>
      <p:pic>
        <p:nvPicPr>
          <p:cNvPr id="7" name="Picture 4"/>
          <p:cNvPicPr>
            <a:picLocks noChangeAspect="1"/>
          </p:cNvPicPr>
          <p:nvPr/>
        </p:nvPicPr>
        <p:blipFill>
          <a:blip r:embed="rId3"/>
          <a:stretch>
            <a:fillRect/>
          </a:stretch>
        </p:blipFill>
        <p:spPr>
          <a:xfrm>
            <a:off x="10586591" y="6053957"/>
            <a:ext cx="1024217" cy="719390"/>
          </a:xfrm>
          <a:prstGeom prst="rect">
            <a:avLst/>
          </a:prstGeom>
        </p:spPr>
      </p:pic>
      <p:graphicFrame>
        <p:nvGraphicFramePr>
          <p:cNvPr id="9" name="Tabella 4"/>
          <p:cNvGraphicFramePr>
            <a:graphicFrameLocks noGrp="1"/>
          </p:cNvGraphicFramePr>
          <p:nvPr>
            <p:extLst>
              <p:ext uri="{D42A27DB-BD31-4B8C-83A1-F6EECF244321}">
                <p14:modId xmlns:p14="http://schemas.microsoft.com/office/powerpoint/2010/main" val="1483782829"/>
              </p:ext>
            </p:extLst>
          </p:nvPr>
        </p:nvGraphicFramePr>
        <p:xfrm>
          <a:off x="446048" y="3809051"/>
          <a:ext cx="11082312" cy="2072640"/>
        </p:xfrm>
        <a:graphic>
          <a:graphicData uri="http://schemas.openxmlformats.org/drawingml/2006/table">
            <a:tbl>
              <a:tblPr firstRow="1" bandRow="1">
                <a:tableStyleId>{5C22544A-7EE6-4342-B048-85BDC9FD1C3A}</a:tableStyleId>
              </a:tblPr>
              <a:tblGrid>
                <a:gridCol w="3694104">
                  <a:extLst>
                    <a:ext uri="{9D8B030D-6E8A-4147-A177-3AD203B41FA5}">
                      <a16:colId xmlns:a16="http://schemas.microsoft.com/office/drawing/2014/main" val="20000"/>
                    </a:ext>
                  </a:extLst>
                </a:gridCol>
                <a:gridCol w="3694104">
                  <a:extLst>
                    <a:ext uri="{9D8B030D-6E8A-4147-A177-3AD203B41FA5}">
                      <a16:colId xmlns:a16="http://schemas.microsoft.com/office/drawing/2014/main" val="20001"/>
                    </a:ext>
                  </a:extLst>
                </a:gridCol>
                <a:gridCol w="3694104">
                  <a:extLst>
                    <a:ext uri="{9D8B030D-6E8A-4147-A177-3AD203B41FA5}">
                      <a16:colId xmlns:a16="http://schemas.microsoft.com/office/drawing/2014/main" val="20002"/>
                    </a:ext>
                  </a:extLst>
                </a:gridCol>
              </a:tblGrid>
              <a:tr h="282034">
                <a:tc>
                  <a:txBody>
                    <a:bodyPr/>
                    <a:lstStyle/>
                    <a:p>
                      <a:r>
                        <a:rPr lang="en-GB" sz="1600" noProof="0"/>
                        <a:t>Knowledge</a:t>
                      </a:r>
                    </a:p>
                  </a:txBody>
                  <a:tcPr/>
                </a:tc>
                <a:tc>
                  <a:txBody>
                    <a:bodyPr/>
                    <a:lstStyle/>
                    <a:p>
                      <a:r>
                        <a:rPr lang="en-GB" sz="1600" noProof="0"/>
                        <a:t>Skills </a:t>
                      </a:r>
                    </a:p>
                  </a:txBody>
                  <a:tcPr/>
                </a:tc>
                <a:tc>
                  <a:txBody>
                    <a:bodyPr/>
                    <a:lstStyle/>
                    <a:p>
                      <a:r>
                        <a:rPr lang="en-GB" sz="1600" noProof="0"/>
                        <a:t>Responsibilities / autonomy</a:t>
                      </a:r>
                    </a:p>
                  </a:txBody>
                  <a:tcPr/>
                </a:tc>
                <a:extLst>
                  <a:ext uri="{0D108BD9-81ED-4DB2-BD59-A6C34878D82A}">
                    <a16:rowId xmlns:a16="http://schemas.microsoft.com/office/drawing/2014/main" val="10000"/>
                  </a:ext>
                </a:extLst>
              </a:tr>
              <a:tr h="311946">
                <a:tc>
                  <a:txBody>
                    <a:bodyPr/>
                    <a:lstStyle/>
                    <a:p>
                      <a:pPr marL="171450" indent="-171450" algn="just">
                        <a:buFontTx/>
                        <a:buChar char="-"/>
                      </a:pPr>
                      <a:r>
                        <a:rPr lang="en-US" sz="1200" baseline="0" noProof="0">
                          <a:solidFill>
                            <a:schemeClr val="tx1"/>
                          </a:solidFill>
                        </a:rPr>
                        <a:t>To understand the different types of technical textiles and related applications</a:t>
                      </a:r>
                    </a:p>
                    <a:p>
                      <a:pPr marL="171450" indent="-171450" algn="just">
                        <a:buFontTx/>
                        <a:buChar char="-"/>
                      </a:pPr>
                      <a:r>
                        <a:rPr lang="en-US" sz="1200" baseline="0" noProof="0">
                          <a:solidFill>
                            <a:schemeClr val="tx1"/>
                          </a:solidFill>
                        </a:rPr>
                        <a:t>To know the production methods and the differences compared to apparel</a:t>
                      </a:r>
                    </a:p>
                    <a:p>
                      <a:pPr marL="171450" indent="-171450" algn="just">
                        <a:buFontTx/>
                        <a:buChar char="-"/>
                      </a:pPr>
                      <a:r>
                        <a:rPr lang="en-US" sz="1200" baseline="0" noProof="0">
                          <a:solidFill>
                            <a:schemeClr val="tx1"/>
                          </a:solidFill>
                        </a:rPr>
                        <a:t>To apprehend about technical textile design methodologies </a:t>
                      </a:r>
                    </a:p>
                    <a:p>
                      <a:pPr marL="171450" indent="-171450" algn="just">
                        <a:buFontTx/>
                        <a:buChar char="-"/>
                      </a:pPr>
                      <a:r>
                        <a:rPr lang="en-US" sz="1200" baseline="0" noProof="0">
                          <a:solidFill>
                            <a:schemeClr val="tx1"/>
                          </a:solidFill>
                        </a:rPr>
                        <a:t>To know the techniques to evaluate technical textiles</a:t>
                      </a:r>
                      <a:endParaRPr lang="en-GB" sz="1200" baseline="0" noProof="0">
                        <a:solidFill>
                          <a:schemeClr val="tx1"/>
                        </a:solidFill>
                      </a:endParaRPr>
                    </a:p>
                  </a:txBody>
                  <a:tcPr/>
                </a:tc>
                <a:tc>
                  <a:txBody>
                    <a:bodyPr/>
                    <a:lstStyle/>
                    <a:p>
                      <a:pPr marL="171450" marR="0" indent="-171450" algn="just" rtl="0" eaLnBrk="1" fontAlgn="auto" latinLnBrk="0" hangingPunct="1">
                        <a:lnSpc>
                          <a:spcPct val="100000"/>
                        </a:lnSpc>
                        <a:spcBef>
                          <a:spcPts val="0"/>
                        </a:spcBef>
                        <a:spcAft>
                          <a:spcPts val="0"/>
                        </a:spcAft>
                        <a:buClrTx/>
                        <a:buSzTx/>
                        <a:buFontTx/>
                        <a:buChar char="-"/>
                      </a:pPr>
                      <a:r>
                        <a:rPr lang="en-US" sz="1200" kern="1200" baseline="0" noProof="0">
                          <a:solidFill>
                            <a:schemeClr val="tx1"/>
                          </a:solidFill>
                          <a:latin typeface="+mn-lt"/>
                          <a:ea typeface="+mn-ea"/>
                          <a:cs typeface="+mn-cs"/>
                        </a:rPr>
                        <a:t>To evaluate the application possibilities of new textile techniques </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kern="1200" baseline="0" noProof="0">
                          <a:solidFill>
                            <a:schemeClr val="tx1"/>
                          </a:solidFill>
                          <a:latin typeface="+mn-lt"/>
                          <a:ea typeface="+mn-ea"/>
                          <a:cs typeface="+mn-cs"/>
                        </a:rPr>
                        <a:t>To design some selected technical textiles (braid, composite, ...)</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kern="1200" baseline="0" noProof="0">
                          <a:solidFill>
                            <a:schemeClr val="tx1"/>
                          </a:solidFill>
                          <a:latin typeface="+mn-lt"/>
                          <a:ea typeface="+mn-ea"/>
                          <a:cs typeface="+mn-cs"/>
                        </a:rPr>
                        <a:t>To develop a DOE through software</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200" kern="1200" baseline="0" noProof="0">
                          <a:solidFill>
                            <a:schemeClr val="tx1"/>
                          </a:solidFill>
                          <a:latin typeface="+mn-lt"/>
                          <a:ea typeface="+mn-ea"/>
                          <a:cs typeface="+mn-cs"/>
                        </a:rPr>
                        <a:t>To test data and standards accomplishment with specific software</a:t>
                      </a:r>
                    </a:p>
                    <a:p>
                      <a:pPr marL="171450" marR="0" indent="-171450" algn="just" rtl="0" eaLnBrk="1" fontAlgn="auto" latinLnBrk="0" hangingPunct="1">
                        <a:lnSpc>
                          <a:spcPct val="100000"/>
                        </a:lnSpc>
                        <a:spcBef>
                          <a:spcPts val="0"/>
                        </a:spcBef>
                        <a:spcAft>
                          <a:spcPts val="0"/>
                        </a:spcAft>
                        <a:buClrTx/>
                        <a:buSzTx/>
                        <a:buFontTx/>
                        <a:buChar char="-"/>
                      </a:pPr>
                      <a:r>
                        <a:rPr lang="en-US" sz="1200" kern="1200" baseline="0" noProof="0">
                          <a:solidFill>
                            <a:schemeClr val="tx1"/>
                          </a:solidFill>
                          <a:latin typeface="+mn-lt"/>
                          <a:ea typeface="+mn-ea"/>
                          <a:cs typeface="+mn-cs"/>
                        </a:rPr>
                        <a:t>To apply CAD and CAM system functionalities to technical textile design </a:t>
                      </a:r>
                      <a:endParaRPr lang="en-GB" sz="1200" kern="1200" baseline="0" noProof="0">
                        <a:solidFill>
                          <a:schemeClr val="tx1"/>
                        </a:solidFill>
                        <a:latin typeface="+mn-lt"/>
                        <a:ea typeface="+mn-ea"/>
                        <a:cs typeface="+mn-cs"/>
                      </a:endParaRPr>
                    </a:p>
                  </a:txBody>
                  <a:tcPr/>
                </a:tc>
                <a:tc>
                  <a:txBody>
                    <a:bodyPr/>
                    <a:lstStyle/>
                    <a:p>
                      <a:pPr marL="171450" indent="-171450" algn="just">
                        <a:buFontTx/>
                        <a:buChar char="-"/>
                      </a:pPr>
                      <a:r>
                        <a:rPr lang="en-US" sz="1200" noProof="0">
                          <a:solidFill>
                            <a:schemeClr val="tx1"/>
                          </a:solidFill>
                        </a:rPr>
                        <a:t>To apply a technical textile solution within the non-apparel sectors</a:t>
                      </a:r>
                    </a:p>
                    <a:p>
                      <a:pPr marL="171450" indent="-171450" algn="just">
                        <a:buFontTx/>
                        <a:buChar char="-"/>
                      </a:pPr>
                      <a:r>
                        <a:rPr lang="en-US" sz="1200" noProof="0">
                          <a:solidFill>
                            <a:schemeClr val="tx1"/>
                          </a:solidFill>
                        </a:rPr>
                        <a:t>To setup a DOE within a company</a:t>
                      </a:r>
                    </a:p>
                    <a:p>
                      <a:pPr marL="171450" indent="-171450" algn="just">
                        <a:buFontTx/>
                        <a:buChar char="-"/>
                      </a:pPr>
                      <a:r>
                        <a:rPr lang="en-US" sz="1200" noProof="0">
                          <a:solidFill>
                            <a:schemeClr val="tx1"/>
                          </a:solidFill>
                        </a:rPr>
                        <a:t>To certify typical technical textile performance: breathability, permeability, filtration capacity, strength.</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047826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3404" y="-83307"/>
            <a:ext cx="11798595" cy="1325563"/>
          </a:xfrm>
        </p:spPr>
        <p:txBody>
          <a:bodyPr>
            <a:normAutofit/>
          </a:bodyPr>
          <a:lstStyle/>
          <a:p>
            <a:r>
              <a:rPr lang="en-GB" sz="3200" b="1">
                <a:solidFill>
                  <a:schemeClr val="accent1">
                    <a:lumMod val="75000"/>
                  </a:schemeClr>
                </a:solidFill>
              </a:rPr>
              <a:t>MODULE – FINISHING, PRINTING AND FUNCTIONALIZATION </a:t>
            </a:r>
            <a:r>
              <a:rPr lang="en-GB" sz="3200" b="1" i="1">
                <a:solidFill>
                  <a:schemeClr val="accent1">
                    <a:lumMod val="75000"/>
                  </a:schemeClr>
                </a:solidFill>
              </a:rPr>
              <a:t> </a:t>
            </a:r>
          </a:p>
        </p:txBody>
      </p:sp>
      <p:sp>
        <p:nvSpPr>
          <p:cNvPr id="3" name="Segnaposto contenuto 2"/>
          <p:cNvSpPr>
            <a:spLocks noGrp="1"/>
          </p:cNvSpPr>
          <p:nvPr>
            <p:ph idx="1"/>
          </p:nvPr>
        </p:nvSpPr>
        <p:spPr>
          <a:xfrm>
            <a:off x="393405" y="766603"/>
            <a:ext cx="11355571" cy="4872887"/>
          </a:xfrm>
        </p:spPr>
        <p:txBody>
          <a:bodyPr vert="horz" lIns="91440" tIns="45720" rIns="91440" bIns="45720" rtlCol="0" anchor="t">
            <a:normAutofit/>
          </a:bodyPr>
          <a:lstStyle/>
          <a:p>
            <a:pPr marL="0" lvl="0" indent="0">
              <a:lnSpc>
                <a:spcPct val="100000"/>
              </a:lnSpc>
              <a:spcBef>
                <a:spcPts val="0"/>
              </a:spcBef>
              <a:buNone/>
              <a:defRPr/>
            </a:pPr>
            <a:r>
              <a:rPr lang="en-GB" sz="2000" b="1"/>
              <a:t>Course: </a:t>
            </a:r>
            <a:r>
              <a:rPr lang="en-US" sz="2000" b="1"/>
              <a:t>Basic Principles of Textile Printing</a:t>
            </a:r>
            <a:endParaRPr lang="en-GB" sz="2000" b="1"/>
          </a:p>
          <a:p>
            <a:pPr marL="0" marR="0" lvl="0" indent="0" defTabSz="914400" eaLnBrk="1" fontAlgn="auto" latinLnBrk="0" hangingPunct="1">
              <a:lnSpc>
                <a:spcPct val="100000"/>
              </a:lnSpc>
              <a:spcBef>
                <a:spcPts val="0"/>
              </a:spcBef>
              <a:spcAft>
                <a:spcPts val="0"/>
              </a:spcAft>
              <a:buClrTx/>
              <a:buSzTx/>
              <a:buFontTx/>
              <a:buNone/>
              <a:tabLst/>
              <a:defRPr/>
            </a:pPr>
            <a:r>
              <a:rPr lang="en-GB" sz="1400" b="1" u="sng"/>
              <a:t>Duration:</a:t>
            </a:r>
            <a:r>
              <a:rPr lang="en-GB" sz="1400" b="1"/>
              <a:t> </a:t>
            </a:r>
            <a:r>
              <a:rPr lang="en-GB" sz="1200"/>
              <a:t>20 hours</a:t>
            </a:r>
            <a:endParaRPr lang="en-GB" sz="1200">
              <a:cs typeface="Calibri"/>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500"/>
          </a:p>
          <a:p>
            <a:pPr marL="0" marR="0" lvl="0" indent="0" defTabSz="914400" eaLnBrk="1" fontAlgn="auto" latinLnBrk="0" hangingPunct="1">
              <a:lnSpc>
                <a:spcPct val="100000"/>
              </a:lnSpc>
              <a:spcBef>
                <a:spcPts val="0"/>
              </a:spcBef>
              <a:spcAft>
                <a:spcPts val="0"/>
              </a:spcAft>
              <a:buClrTx/>
              <a:buSzTx/>
              <a:buFontTx/>
              <a:buNone/>
              <a:tabLst/>
              <a:defRPr/>
            </a:pPr>
            <a:r>
              <a:rPr lang="en-GB" sz="1400" b="1" u="sng"/>
              <a:t>Course objectives</a:t>
            </a:r>
            <a:endParaRPr lang="en-GB" sz="1400" b="1" u="sng">
              <a:cs typeface="Calibri"/>
            </a:endParaRPr>
          </a:p>
          <a:p>
            <a:pPr marL="0" indent="0" algn="just">
              <a:lnSpc>
                <a:spcPct val="100000"/>
              </a:lnSpc>
              <a:spcBef>
                <a:spcPts val="0"/>
              </a:spcBef>
              <a:buNone/>
              <a:defRPr/>
            </a:pPr>
            <a:r>
              <a:rPr lang="en-GB" sz="1200">
                <a:ea typeface="+mn-lt"/>
                <a:cs typeface="+mn-lt"/>
              </a:rPr>
              <a:t>The entry of ICT into analogue, conventional textile printing technology, which involves the use of rotary or flat screens, has revolutionized its development. It is the most demanding stages of the process, such as sample design and sample-to-screen preparation, that become the points of the most significant implementation of information technology. With the introduction of the CAD system, the printing process itself is being digitized, enabling automation in the management of the printing machine and control of the handling of the printing paste.</a:t>
            </a:r>
            <a:r>
              <a:rPr lang="en-GB" sz="1200"/>
              <a:t> The aim of the course is to acquire the skills and knowledge of conventional screen printing, aiming in mastering the abilities of using the ICT tools in designing and overall printing process, and to point out the role of textile printing techniques in smart textile production. </a:t>
            </a:r>
            <a:endParaRPr lang="en-US" sz="500"/>
          </a:p>
          <a:p>
            <a:pPr marL="0" indent="0" algn="just">
              <a:lnSpc>
                <a:spcPct val="100000"/>
              </a:lnSpc>
              <a:spcBef>
                <a:spcPts val="0"/>
              </a:spcBef>
              <a:buNone/>
              <a:defRPr/>
            </a:pPr>
            <a:endParaRPr lang="en-GB" sz="1200"/>
          </a:p>
          <a:p>
            <a:pPr marL="0" indent="0" algn="just">
              <a:lnSpc>
                <a:spcPct val="100000"/>
              </a:lnSpc>
              <a:spcBef>
                <a:spcPts val="0"/>
              </a:spcBef>
              <a:buNone/>
              <a:defRPr/>
            </a:pPr>
            <a:r>
              <a:rPr lang="en-GB" sz="1400" b="1" u="sng"/>
              <a:t>Topics</a:t>
            </a:r>
            <a:endParaRPr lang="en-GB" sz="1200"/>
          </a:p>
          <a:p>
            <a:pPr marL="0" indent="0" algn="just">
              <a:lnSpc>
                <a:spcPct val="100000"/>
              </a:lnSpc>
              <a:spcBef>
                <a:spcPts val="0"/>
              </a:spcBef>
              <a:buNone/>
              <a:defRPr/>
            </a:pPr>
            <a:r>
              <a:rPr lang="en-GB" sz="1200"/>
              <a:t>- ICT in textile printing methods and techniques               </a:t>
            </a:r>
            <a:r>
              <a:rPr lang="en-GB" sz="1200">
                <a:ea typeface="+mn-lt"/>
                <a:cs typeface="+mn-lt"/>
              </a:rPr>
              <a:t>- CAD application in textile screen printing </a:t>
            </a:r>
            <a:r>
              <a:rPr lang="en-GB" sz="1200"/>
              <a:t>                             - Dye and pigment based textile printing        </a:t>
            </a:r>
            <a:endParaRPr lang="en-GB" sz="1200">
              <a:cs typeface="Calibri"/>
            </a:endParaRPr>
          </a:p>
          <a:p>
            <a:pPr marL="0" indent="0" algn="just">
              <a:lnSpc>
                <a:spcPct val="100000"/>
              </a:lnSpc>
              <a:spcBef>
                <a:spcPts val="0"/>
              </a:spcBef>
              <a:buNone/>
              <a:defRPr/>
            </a:pPr>
            <a:r>
              <a:rPr lang="en-GB" sz="1200"/>
              <a:t>- </a:t>
            </a:r>
            <a:r>
              <a:rPr lang="en-GB" sz="1200">
                <a:ea typeface="+mn-lt"/>
                <a:cs typeface="+mn-lt"/>
              </a:rPr>
              <a:t>Smart printing pastes   </a:t>
            </a:r>
            <a:r>
              <a:rPr lang="en-GB" sz="1200"/>
              <a:t>                                                         - Dyes and pigments with special effects (thermochromic, photochromic, phosphorescent, fluorescent, biomimetic) </a:t>
            </a:r>
            <a:endParaRPr lang="en-GB" sz="1200">
              <a:cs typeface="Calibri"/>
            </a:endParaRPr>
          </a:p>
          <a:p>
            <a:pPr marL="0" indent="0" algn="just">
              <a:lnSpc>
                <a:spcPct val="100000"/>
              </a:lnSpc>
              <a:spcBef>
                <a:spcPts val="0"/>
              </a:spcBef>
              <a:buNone/>
              <a:defRPr/>
            </a:pPr>
            <a:r>
              <a:rPr lang="en-GB" sz="1400" b="1" u="sng"/>
              <a:t>Learning outcomes</a:t>
            </a:r>
            <a:endParaRPr lang="en-GB" sz="140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a:p>
        </p:txBody>
      </p:sp>
      <p:graphicFrame>
        <p:nvGraphicFramePr>
          <p:cNvPr id="4" name="Tabella 3"/>
          <p:cNvGraphicFramePr>
            <a:graphicFrameLocks noGrp="1"/>
          </p:cNvGraphicFramePr>
          <p:nvPr>
            <p:extLst>
              <p:ext uri="{D42A27DB-BD31-4B8C-83A1-F6EECF244321}">
                <p14:modId xmlns:p14="http://schemas.microsoft.com/office/powerpoint/2010/main" val="77760598"/>
              </p:ext>
            </p:extLst>
          </p:nvPr>
        </p:nvGraphicFramePr>
        <p:xfrm>
          <a:off x="464992" y="3602936"/>
          <a:ext cx="11355573" cy="2621280"/>
        </p:xfrm>
        <a:graphic>
          <a:graphicData uri="http://schemas.openxmlformats.org/drawingml/2006/table">
            <a:tbl>
              <a:tblPr firstRow="1" bandRow="1">
                <a:tableStyleId>{5C22544A-7EE6-4342-B048-85BDC9FD1C3A}</a:tableStyleId>
              </a:tblPr>
              <a:tblGrid>
                <a:gridCol w="3785191">
                  <a:extLst>
                    <a:ext uri="{9D8B030D-6E8A-4147-A177-3AD203B41FA5}">
                      <a16:colId xmlns:a16="http://schemas.microsoft.com/office/drawing/2014/main" val="20000"/>
                    </a:ext>
                  </a:extLst>
                </a:gridCol>
                <a:gridCol w="3785191">
                  <a:extLst>
                    <a:ext uri="{9D8B030D-6E8A-4147-A177-3AD203B41FA5}">
                      <a16:colId xmlns:a16="http://schemas.microsoft.com/office/drawing/2014/main" val="20001"/>
                    </a:ext>
                  </a:extLst>
                </a:gridCol>
                <a:gridCol w="3785191">
                  <a:extLst>
                    <a:ext uri="{9D8B030D-6E8A-4147-A177-3AD203B41FA5}">
                      <a16:colId xmlns:a16="http://schemas.microsoft.com/office/drawing/2014/main" val="20002"/>
                    </a:ext>
                  </a:extLst>
                </a:gridCol>
              </a:tblGrid>
              <a:tr h="296463">
                <a:tc>
                  <a:txBody>
                    <a:bodyPr/>
                    <a:lstStyle/>
                    <a:p>
                      <a:r>
                        <a:rPr lang="en-GB" sz="1600" noProof="0"/>
                        <a:t>Knowledge</a:t>
                      </a:r>
                    </a:p>
                  </a:txBody>
                  <a:tcPr/>
                </a:tc>
                <a:tc>
                  <a:txBody>
                    <a:bodyPr/>
                    <a:lstStyle/>
                    <a:p>
                      <a:r>
                        <a:rPr lang="en-GB" sz="1600" noProof="0"/>
                        <a:t>Skills </a:t>
                      </a:r>
                    </a:p>
                  </a:txBody>
                  <a:tcPr/>
                </a:tc>
                <a:tc>
                  <a:txBody>
                    <a:bodyPr/>
                    <a:lstStyle/>
                    <a:p>
                      <a:r>
                        <a:rPr lang="en-GB" sz="1600" noProof="0"/>
                        <a:t>Responsibilities/autonomy</a:t>
                      </a:r>
                    </a:p>
                  </a:txBody>
                  <a:tcPr/>
                </a:tc>
                <a:extLst>
                  <a:ext uri="{0D108BD9-81ED-4DB2-BD59-A6C34878D82A}">
                    <a16:rowId xmlns:a16="http://schemas.microsoft.com/office/drawing/2014/main" val="10000"/>
                  </a:ext>
                </a:extLst>
              </a:tr>
              <a:tr h="2193836">
                <a:tc>
                  <a:txBody>
                    <a:bodyPr/>
                    <a:lstStyle/>
                    <a:p>
                      <a:pPr marL="171450" indent="-171450">
                        <a:buFontTx/>
                        <a:buChar char="-"/>
                      </a:pPr>
                      <a:r>
                        <a:rPr lang="en-US" sz="1200" baseline="0" noProof="0">
                          <a:solidFill>
                            <a:schemeClr val="tx1"/>
                          </a:solidFill>
                        </a:rPr>
                        <a:t>To consider all possibilities of ICT tools applications in technology of analog textile printing</a:t>
                      </a:r>
                    </a:p>
                    <a:p>
                      <a:pPr marL="171450" indent="-171450">
                        <a:buFontTx/>
                        <a:buChar char="-"/>
                      </a:pPr>
                      <a:r>
                        <a:rPr lang="en-US" sz="1200" baseline="0" noProof="0">
                          <a:solidFill>
                            <a:schemeClr val="tx1"/>
                          </a:solidFill>
                        </a:rPr>
                        <a:t>To select printing methods in response to market demands, with economy and environmental acceptability</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200" baseline="0" noProof="0">
                          <a:solidFill>
                            <a:schemeClr val="tx1"/>
                          </a:solidFill>
                        </a:rPr>
                        <a:t>To know the basics of rheology as the foundation of the printing pastes preparing process</a:t>
                      </a:r>
                    </a:p>
                    <a:p>
                      <a:pPr marL="171450" marR="0" lvl="0" indent="-171450" algn="l" rtl="0" eaLnBrk="1" fontAlgn="auto" latinLnBrk="0" hangingPunct="1">
                        <a:lnSpc>
                          <a:spcPct val="100000"/>
                        </a:lnSpc>
                        <a:spcBef>
                          <a:spcPts val="0"/>
                        </a:spcBef>
                        <a:spcAft>
                          <a:spcPts val="0"/>
                        </a:spcAft>
                        <a:buClrTx/>
                        <a:buSzTx/>
                        <a:buFontTx/>
                        <a:buChar char="-"/>
                      </a:pPr>
                      <a:r>
                        <a:rPr lang="en-US" sz="1200" baseline="0" noProof="0">
                          <a:solidFill>
                            <a:schemeClr val="tx1"/>
                          </a:solidFill>
                        </a:rPr>
                        <a:t>To understand the creative aspect of textile printing technology and get acquainted with new printing methods for special and smart effects realization</a:t>
                      </a:r>
                    </a:p>
                    <a:p>
                      <a:pPr marL="171450" marR="0" lvl="0" indent="-171450" algn="l" defTabSz="914400">
                        <a:lnSpc>
                          <a:spcPct val="100000"/>
                        </a:lnSpc>
                        <a:spcBef>
                          <a:spcPts val="0"/>
                        </a:spcBef>
                        <a:spcAft>
                          <a:spcPts val="0"/>
                        </a:spcAft>
                        <a:buClrTx/>
                        <a:buSzTx/>
                        <a:buFontTx/>
                        <a:buChar char="-"/>
                        <a:tabLst/>
                        <a:defRPr/>
                      </a:pPr>
                      <a:r>
                        <a:rPr lang="en-US" sz="1200" b="0" i="0" u="none" strike="noStrike" baseline="0" noProof="0">
                          <a:latin typeface="Calibri"/>
                        </a:rPr>
                        <a:t>To understand the difference of bonding mechanism of dyes and pigments</a:t>
                      </a:r>
                      <a:endParaRPr lang="en-US" sz="1200" baseline="0" noProof="0">
                        <a:solidFill>
                          <a:schemeClr val="tx1"/>
                        </a:solidFill>
                      </a:endParaRPr>
                    </a:p>
                  </a:txBody>
                  <a:tcPr/>
                </a:tc>
                <a:tc>
                  <a:txBody>
                    <a:bodyPr/>
                    <a:lstStyle/>
                    <a:p>
                      <a:pPr marL="171450" marR="0" lvl="0" indent="-171450" algn="l" defTabSz="914400">
                        <a:lnSpc>
                          <a:spcPct val="100000"/>
                        </a:lnSpc>
                        <a:spcBef>
                          <a:spcPts val="0"/>
                        </a:spcBef>
                        <a:spcAft>
                          <a:spcPts val="0"/>
                        </a:spcAft>
                        <a:buClrTx/>
                        <a:buSzTx/>
                        <a:buFontTx/>
                        <a:buChar char="-"/>
                        <a:tabLst/>
                        <a:defRPr/>
                      </a:pPr>
                      <a:r>
                        <a:rPr lang="en-US" sz="1200" kern="1200" baseline="0" noProof="0">
                          <a:solidFill>
                            <a:schemeClr val="tx1"/>
                          </a:solidFill>
                          <a:latin typeface="+mn-lt"/>
                          <a:ea typeface="+mn-ea"/>
                          <a:cs typeface="+mn-cs"/>
                        </a:rPr>
                        <a:t>To make a screen for performing printing using new techniques</a:t>
                      </a:r>
                      <a:endParaRPr lang="sr-Latn-RS"/>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sz="1200" kern="1200" baseline="0" noProof="0">
                          <a:solidFill>
                            <a:schemeClr val="tx1"/>
                          </a:solidFill>
                          <a:latin typeface="+mn-lt"/>
                          <a:ea typeface="+mn-ea"/>
                          <a:cs typeface="+mn-cs"/>
                        </a:rPr>
                        <a:t>To select the thickener depending on the printing technique, dye and textile material used</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sz="1200" kern="1200" baseline="0" noProof="0">
                          <a:solidFill>
                            <a:schemeClr val="tx1"/>
                          </a:solidFill>
                          <a:latin typeface="+mn-lt"/>
                          <a:ea typeface="+mn-ea"/>
                          <a:cs typeface="+mn-cs"/>
                        </a:rPr>
                        <a:t>To select and apply the appropriate printing method for a certain type of material, a particular purpose and to achieve a certain effect</a:t>
                      </a:r>
                    </a:p>
                    <a:p>
                      <a:pPr marL="171450" marR="0" indent="-171450" algn="l" rtl="0" eaLnBrk="1" fontAlgn="auto" latinLnBrk="0" hangingPunct="1">
                        <a:lnSpc>
                          <a:spcPct val="100000"/>
                        </a:lnSpc>
                        <a:spcBef>
                          <a:spcPts val="0"/>
                        </a:spcBef>
                        <a:spcAft>
                          <a:spcPts val="0"/>
                        </a:spcAft>
                        <a:buClrTx/>
                        <a:buSzTx/>
                        <a:buFontTx/>
                        <a:buChar char="-"/>
                      </a:pPr>
                      <a:r>
                        <a:rPr lang="en-US" sz="1200" kern="1200" baseline="0" noProof="0">
                          <a:solidFill>
                            <a:schemeClr val="tx1"/>
                          </a:solidFill>
                          <a:latin typeface="+mn-lt"/>
                          <a:ea typeface="+mn-ea"/>
                          <a:cs typeface="+mn-cs"/>
                        </a:rPr>
                        <a:t>To define the relevant parameters regarding the effect and the print quality desired</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sz="1200" kern="1200" baseline="0" noProof="0">
                          <a:solidFill>
                            <a:schemeClr val="tx1"/>
                          </a:solidFill>
                          <a:latin typeface="+mn-lt"/>
                          <a:ea typeface="+mn-ea"/>
                          <a:cs typeface="+mn-cs"/>
                        </a:rPr>
                        <a:t>To perform different textile printing techniques</a:t>
                      </a:r>
                    </a:p>
                  </a:txBody>
                  <a:tcPr/>
                </a:tc>
                <a:tc>
                  <a: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sz="1200" kern="1200" baseline="0" noProof="0">
                          <a:solidFill>
                            <a:schemeClr val="tx1"/>
                          </a:solidFill>
                          <a:latin typeface="+mn-lt"/>
                          <a:ea typeface="+mn-ea"/>
                          <a:cs typeface="+mn-cs"/>
                        </a:rPr>
                        <a:t>To be responsible for the application of environmentally and economically sustainable printing paste as well as printing method</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sz="1200" noProof="0">
                          <a:solidFill>
                            <a:schemeClr val="tx1"/>
                          </a:solidFill>
                        </a:rPr>
                        <a:t>To</a:t>
                      </a:r>
                      <a:r>
                        <a:rPr lang="en-US" sz="1200" baseline="0" noProof="0">
                          <a:solidFill>
                            <a:schemeClr val="tx1"/>
                          </a:solidFill>
                        </a:rPr>
                        <a:t> be</a:t>
                      </a:r>
                      <a:r>
                        <a:rPr lang="en-US" sz="1200" noProof="0">
                          <a:solidFill>
                            <a:schemeClr val="tx1"/>
                          </a:solidFill>
                        </a:rPr>
                        <a:t> able to optimize quantities of printing paste in order to avoid significant waste of</a:t>
                      </a:r>
                      <a:r>
                        <a:rPr lang="en-US" sz="1200" baseline="0" noProof="0">
                          <a:solidFill>
                            <a:schemeClr val="tx1"/>
                          </a:solidFill>
                        </a:rPr>
                        <a:t> chemicals</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sz="1200" noProof="0">
                          <a:solidFill>
                            <a:schemeClr val="tx1"/>
                          </a:solidFill>
                        </a:rPr>
                        <a:t>To propose a short project of industrial design by using the textile printing techniques as the main creative tool</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sz="1200" noProof="0">
                          <a:solidFill>
                            <a:schemeClr val="tx1"/>
                          </a:solidFill>
                        </a:rPr>
                        <a:t>To be responsible</a:t>
                      </a:r>
                      <a:r>
                        <a:rPr lang="en-US" sz="1200" baseline="0" noProof="0">
                          <a:solidFill>
                            <a:schemeClr val="tx1"/>
                          </a:solidFill>
                        </a:rPr>
                        <a:t> for developmental approach to the scope of exploring and applying new techniques and smart dyes and pigments</a:t>
                      </a:r>
                      <a:endParaRPr lang="en-US" sz="1200" noProof="0">
                        <a:solidFill>
                          <a:schemeClr val="tx1"/>
                        </a:solidFill>
                      </a:endParaRPr>
                    </a:p>
                  </a:txBody>
                  <a:tcPr marL="57150" marR="57150" marT="57150" marB="57150"/>
                </a:tc>
                <a:extLst>
                  <a:ext uri="{0D108BD9-81ED-4DB2-BD59-A6C34878D82A}">
                    <a16:rowId xmlns:a16="http://schemas.microsoft.com/office/drawing/2014/main" val="10001"/>
                  </a:ext>
                </a:extLst>
              </a:tr>
            </a:tbl>
          </a:graphicData>
        </a:graphic>
      </p:graphicFrame>
      <p:pic>
        <p:nvPicPr>
          <p:cNvPr id="6" name="Picture 3"/>
          <p:cNvPicPr>
            <a:picLocks noChangeAspect="1"/>
          </p:cNvPicPr>
          <p:nvPr/>
        </p:nvPicPr>
        <p:blipFill>
          <a:blip r:embed="rId2"/>
          <a:stretch>
            <a:fillRect/>
          </a:stretch>
        </p:blipFill>
        <p:spPr>
          <a:xfrm>
            <a:off x="491640" y="6135239"/>
            <a:ext cx="2200847" cy="658425"/>
          </a:xfrm>
          <a:prstGeom prst="rect">
            <a:avLst/>
          </a:prstGeom>
        </p:spPr>
      </p:pic>
      <p:pic>
        <p:nvPicPr>
          <p:cNvPr id="7" name="Picture 4"/>
          <p:cNvPicPr>
            <a:picLocks noChangeAspect="1"/>
          </p:cNvPicPr>
          <p:nvPr/>
        </p:nvPicPr>
        <p:blipFill>
          <a:blip r:embed="rId3"/>
          <a:stretch>
            <a:fillRect/>
          </a:stretch>
        </p:blipFill>
        <p:spPr>
          <a:xfrm>
            <a:off x="10810111" y="6074277"/>
            <a:ext cx="1024217" cy="719390"/>
          </a:xfrm>
          <a:prstGeom prst="rect">
            <a:avLst/>
          </a:prstGeom>
        </p:spPr>
      </p:pic>
    </p:spTree>
    <p:extLst>
      <p:ext uri="{BB962C8B-B14F-4D97-AF65-F5344CB8AC3E}">
        <p14:creationId xmlns:p14="http://schemas.microsoft.com/office/powerpoint/2010/main" val="7278547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3404" y="-2489"/>
            <a:ext cx="11798596" cy="1325563"/>
          </a:xfrm>
        </p:spPr>
        <p:txBody>
          <a:bodyPr>
            <a:normAutofit/>
          </a:bodyPr>
          <a:lstStyle/>
          <a:p>
            <a:r>
              <a:rPr lang="en-GB" sz="3200" b="1">
                <a:solidFill>
                  <a:schemeClr val="accent1">
                    <a:lumMod val="75000"/>
                  </a:schemeClr>
                </a:solidFill>
              </a:rPr>
              <a:t>MODULE – FINISHING, PRINTING AND FUNCTIONALIZATION  </a:t>
            </a:r>
          </a:p>
        </p:txBody>
      </p:sp>
      <p:sp>
        <p:nvSpPr>
          <p:cNvPr id="3" name="Segnaposto contenuto 2"/>
          <p:cNvSpPr>
            <a:spLocks noGrp="1"/>
          </p:cNvSpPr>
          <p:nvPr>
            <p:ph idx="1"/>
          </p:nvPr>
        </p:nvSpPr>
        <p:spPr>
          <a:xfrm>
            <a:off x="393405" y="847421"/>
            <a:ext cx="11355571" cy="4872887"/>
          </a:xfrm>
        </p:spPr>
        <p:txBody>
          <a:bodyPr vert="horz" lIns="91440" tIns="45720" rIns="91440" bIns="45720" rtlCol="0" anchor="t">
            <a:normAutofit/>
          </a:bodyPr>
          <a:lstStyle/>
          <a:p>
            <a:pPr marL="0" indent="0">
              <a:lnSpc>
                <a:spcPct val="100000"/>
              </a:lnSpc>
              <a:spcBef>
                <a:spcPts val="0"/>
              </a:spcBef>
              <a:buNone/>
              <a:defRPr/>
            </a:pPr>
            <a:r>
              <a:rPr lang="en-GB" sz="2000" b="1"/>
              <a:t>Course: Finishing in the Function of Digital Printing </a:t>
            </a:r>
          </a:p>
          <a:p>
            <a:pPr marL="0" marR="0" lvl="0" indent="0" defTabSz="914400" eaLnBrk="1" fontAlgn="auto" latinLnBrk="0" hangingPunct="1">
              <a:lnSpc>
                <a:spcPct val="100000"/>
              </a:lnSpc>
              <a:spcBef>
                <a:spcPts val="0"/>
              </a:spcBef>
              <a:spcAft>
                <a:spcPts val="0"/>
              </a:spcAft>
              <a:buClrTx/>
              <a:buSzTx/>
              <a:buFontTx/>
              <a:buNone/>
              <a:tabLst/>
              <a:defRPr/>
            </a:pPr>
            <a:r>
              <a:rPr lang="en-GB" sz="1400" b="1" u="sng"/>
              <a:t>Duration:</a:t>
            </a:r>
            <a:r>
              <a:rPr lang="en-GB" sz="1400" b="1"/>
              <a:t> </a:t>
            </a:r>
            <a:r>
              <a:rPr lang="en-GB" sz="1200"/>
              <a:t>30 hours</a:t>
            </a:r>
            <a:endParaRPr lang="en-GB" sz="1200">
              <a:cs typeface="Calibri"/>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500"/>
          </a:p>
          <a:p>
            <a:pPr marL="0" marR="0" lvl="0" indent="0" defTabSz="914400" eaLnBrk="1" fontAlgn="auto" latinLnBrk="0" hangingPunct="1">
              <a:lnSpc>
                <a:spcPct val="100000"/>
              </a:lnSpc>
              <a:spcBef>
                <a:spcPts val="0"/>
              </a:spcBef>
              <a:spcAft>
                <a:spcPts val="0"/>
              </a:spcAft>
              <a:buClrTx/>
              <a:buSzTx/>
              <a:buFontTx/>
              <a:buNone/>
              <a:tabLst/>
              <a:defRPr/>
            </a:pPr>
            <a:r>
              <a:rPr lang="en-GB" sz="1400" b="1" u="sng"/>
              <a:t>Course objectives</a:t>
            </a:r>
            <a:endParaRPr lang="en-GB" sz="1400" b="1" u="sng">
              <a:cs typeface="Calibri"/>
            </a:endParaRPr>
          </a:p>
          <a:p>
            <a:pPr marL="0" indent="0" algn="just">
              <a:lnSpc>
                <a:spcPct val="100000"/>
              </a:lnSpc>
              <a:spcBef>
                <a:spcPts val="0"/>
              </a:spcBef>
              <a:buNone/>
              <a:defRPr/>
            </a:pPr>
            <a:r>
              <a:rPr lang="en-GB" sz="1200">
                <a:ea typeface="+mn-lt"/>
                <a:cs typeface="+mn-lt"/>
              </a:rPr>
              <a:t>ICT is a fundamental carrier of the development of digital printing in general and the transition of digital technology from graphic to textile printing.</a:t>
            </a:r>
            <a:r>
              <a:rPr lang="en-GB" sz="1200"/>
              <a:t> Digital printing allow to respond to market demands extremely quickly, with immediate and unique design personalization, and significant savings in water and energy. The aim of the course is to acquaint participants with the methodology of using ICT tools in designing and final printing process, to explain the basic features of the development of digital textile printing with emphasis on modern research trends in this field explaining the different types of textile pre-treatment in digital printing, such as plasma pre-treatment, chitosan pre-treatment, cationization, etc. 	</a:t>
            </a:r>
            <a:endParaRPr lang="en-GB"/>
          </a:p>
          <a:p>
            <a:pPr marL="0" indent="0">
              <a:lnSpc>
                <a:spcPct val="100000"/>
              </a:lnSpc>
              <a:spcBef>
                <a:spcPts val="0"/>
              </a:spcBef>
              <a:buNone/>
              <a:defRPr/>
            </a:pPr>
            <a:r>
              <a:rPr lang="en-GB" sz="1400" b="1" u="sng"/>
              <a:t>Topics</a:t>
            </a:r>
            <a:endParaRPr lang="en-GB" sz="1400" b="1" u="sng">
              <a:cs typeface="Calibri"/>
            </a:endParaRPr>
          </a:p>
          <a:p>
            <a:pPr algn="just">
              <a:lnSpc>
                <a:spcPct val="100000"/>
              </a:lnSpc>
              <a:spcBef>
                <a:spcPts val="0"/>
              </a:spcBef>
              <a:buFontTx/>
              <a:buChar char="-"/>
            </a:pPr>
            <a:r>
              <a:rPr lang="en-GB" sz="1200"/>
              <a:t>ICT as fundamental aspects of digital textile printing development                          - Current trends in the development of digital textile printing technology</a:t>
            </a:r>
            <a:endParaRPr lang="en-GB" sz="1200">
              <a:cs typeface="Calibri"/>
            </a:endParaRPr>
          </a:p>
          <a:p>
            <a:pPr algn="just">
              <a:lnSpc>
                <a:spcPct val="100000"/>
              </a:lnSpc>
              <a:spcBef>
                <a:spcPts val="0"/>
              </a:spcBef>
              <a:buFontTx/>
              <a:buChar char="-"/>
            </a:pPr>
            <a:r>
              <a:rPr lang="en-GB" sz="1200"/>
              <a:t>Technical characteristics of digital textile printing                                                         - innovative approaches in the formulation of printing inks and modifications </a:t>
            </a:r>
            <a:endParaRPr lang="en-GB" sz="500"/>
          </a:p>
          <a:p>
            <a:pPr algn="just">
              <a:lnSpc>
                <a:spcPct val="100000"/>
              </a:lnSpc>
              <a:spcBef>
                <a:spcPts val="0"/>
              </a:spcBef>
              <a:buFontTx/>
              <a:buChar char="-"/>
            </a:pPr>
            <a:r>
              <a:rPr lang="en-GB" sz="1200"/>
              <a:t>Innovative approaches in digital printing pre-treatments processes</a:t>
            </a:r>
            <a:endParaRPr lang="en-GB" sz="1200">
              <a:cs typeface="Calibri"/>
            </a:endParaRPr>
          </a:p>
          <a:p>
            <a:pPr marL="0" indent="0" algn="just">
              <a:lnSpc>
                <a:spcPct val="100000"/>
              </a:lnSpc>
              <a:spcBef>
                <a:spcPts val="0"/>
              </a:spcBef>
              <a:buNone/>
            </a:pPr>
            <a:r>
              <a:rPr lang="en-GB" sz="1200"/>
              <a:t> </a:t>
            </a:r>
            <a:r>
              <a:rPr lang="en-GB" sz="1400" b="1" u="sng"/>
              <a:t>Learning outcomes</a:t>
            </a:r>
            <a:endParaRPr lang="en-GB" sz="1400" b="1" u="sng">
              <a:cs typeface="Calibri"/>
            </a:endParaRPr>
          </a:p>
          <a:p>
            <a:pPr marL="0" indent="0" algn="just">
              <a:lnSpc>
                <a:spcPct val="100000"/>
              </a:lnSpc>
              <a:spcBef>
                <a:spcPts val="0"/>
              </a:spcBef>
              <a:buNone/>
            </a:pPr>
            <a:endParaRPr lang="en-GB" sz="1200"/>
          </a:p>
        </p:txBody>
      </p:sp>
      <p:graphicFrame>
        <p:nvGraphicFramePr>
          <p:cNvPr id="4" name="Tabella 3"/>
          <p:cNvGraphicFramePr>
            <a:graphicFrameLocks noGrp="1"/>
          </p:cNvGraphicFramePr>
          <p:nvPr>
            <p:extLst>
              <p:ext uri="{D42A27DB-BD31-4B8C-83A1-F6EECF244321}">
                <p14:modId xmlns:p14="http://schemas.microsoft.com/office/powerpoint/2010/main" val="2638608022"/>
              </p:ext>
            </p:extLst>
          </p:nvPr>
        </p:nvGraphicFramePr>
        <p:xfrm>
          <a:off x="478464" y="3659324"/>
          <a:ext cx="11355573" cy="2621280"/>
        </p:xfrm>
        <a:graphic>
          <a:graphicData uri="http://schemas.openxmlformats.org/drawingml/2006/table">
            <a:tbl>
              <a:tblPr firstRow="1" bandRow="1">
                <a:tableStyleId>{5C22544A-7EE6-4342-B048-85BDC9FD1C3A}</a:tableStyleId>
              </a:tblPr>
              <a:tblGrid>
                <a:gridCol w="3785191">
                  <a:extLst>
                    <a:ext uri="{9D8B030D-6E8A-4147-A177-3AD203B41FA5}">
                      <a16:colId xmlns:a16="http://schemas.microsoft.com/office/drawing/2014/main" val="20000"/>
                    </a:ext>
                  </a:extLst>
                </a:gridCol>
                <a:gridCol w="3785191">
                  <a:extLst>
                    <a:ext uri="{9D8B030D-6E8A-4147-A177-3AD203B41FA5}">
                      <a16:colId xmlns:a16="http://schemas.microsoft.com/office/drawing/2014/main" val="20001"/>
                    </a:ext>
                  </a:extLst>
                </a:gridCol>
                <a:gridCol w="3785191">
                  <a:extLst>
                    <a:ext uri="{9D8B030D-6E8A-4147-A177-3AD203B41FA5}">
                      <a16:colId xmlns:a16="http://schemas.microsoft.com/office/drawing/2014/main" val="20002"/>
                    </a:ext>
                  </a:extLst>
                </a:gridCol>
              </a:tblGrid>
              <a:tr h="322200">
                <a:tc>
                  <a:txBody>
                    <a:bodyPr/>
                    <a:lstStyle/>
                    <a:p>
                      <a:r>
                        <a:rPr lang="en-GB" sz="1600" noProof="0"/>
                        <a:t>Knowledge</a:t>
                      </a:r>
                    </a:p>
                  </a:txBody>
                  <a:tcPr/>
                </a:tc>
                <a:tc>
                  <a:txBody>
                    <a:bodyPr/>
                    <a:lstStyle/>
                    <a:p>
                      <a:r>
                        <a:rPr lang="en-GB" sz="1600" noProof="0"/>
                        <a:t>Skills </a:t>
                      </a:r>
                    </a:p>
                  </a:txBody>
                  <a:tcPr/>
                </a:tc>
                <a:tc>
                  <a:txBody>
                    <a:bodyPr/>
                    <a:lstStyle/>
                    <a:p>
                      <a:r>
                        <a:rPr lang="en-GB" sz="1600" noProof="0"/>
                        <a:t>Responsibilities/autonomy</a:t>
                      </a:r>
                    </a:p>
                  </a:txBody>
                  <a:tcPr/>
                </a:tc>
                <a:extLst>
                  <a:ext uri="{0D108BD9-81ED-4DB2-BD59-A6C34878D82A}">
                    <a16:rowId xmlns:a16="http://schemas.microsoft.com/office/drawing/2014/main" val="10000"/>
                  </a:ext>
                </a:extLst>
              </a:tr>
              <a:tr h="2121631">
                <a:tc>
                  <a:txBody>
                    <a:bodyPr/>
                    <a:lstStyle/>
                    <a:p>
                      <a:pPr marL="171450" indent="-171450">
                        <a:buFontTx/>
                        <a:buChar char="-"/>
                      </a:pPr>
                      <a:r>
                        <a:rPr lang="en-GB" sz="1200" baseline="0" noProof="0">
                          <a:solidFill>
                            <a:schemeClr val="tx1"/>
                          </a:solidFill>
                        </a:rPr>
                        <a:t>To know the complex interaction of heterogeneous textile structure and printing ink: concepts of deformation, penetration, porosity</a:t>
                      </a:r>
                    </a:p>
                    <a:p>
                      <a:pPr marL="171450" indent="-171450">
                        <a:buFontTx/>
                        <a:buChar char="-"/>
                      </a:pPr>
                      <a:r>
                        <a:rPr lang="en-GB" sz="1200" kern="1200">
                          <a:solidFill>
                            <a:schemeClr val="dk1"/>
                          </a:solidFill>
                          <a:effectLst/>
                          <a:latin typeface="+mn-lt"/>
                          <a:ea typeface="+mn-ea"/>
                          <a:cs typeface="+mn-cs"/>
                        </a:rPr>
                        <a:t>To understand the methods of pre-processing and post-processing of textiles as key stages in the application of the digital technology</a:t>
                      </a:r>
                    </a:p>
                    <a:p>
                      <a:pPr marL="171450" indent="-171450">
                        <a:buFontTx/>
                        <a:buChar char="-"/>
                      </a:pPr>
                      <a:r>
                        <a:rPr lang="en-GB" sz="1200" kern="1200">
                          <a:solidFill>
                            <a:schemeClr val="dk1"/>
                          </a:solidFill>
                          <a:effectLst/>
                          <a:latin typeface="+mn-lt"/>
                          <a:ea typeface="+mn-ea"/>
                          <a:cs typeface="+mn-cs"/>
                        </a:rPr>
                        <a:t>To understand the difference between dye-based and pigment-based printing inks and the difference in the mechanism of their bonding to textile materials</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baseline="0" noProof="0">
                          <a:solidFill>
                            <a:schemeClr val="tx1"/>
                          </a:solidFill>
                        </a:rPr>
                        <a:t>To get acquainted with innovative methods of textiles pre-processing depending on the composition of the printing ink and the use of dyes or pigments</a:t>
                      </a:r>
                    </a:p>
                  </a:txBody>
                  <a:tcPr/>
                </a:tc>
                <a:tc>
                  <a:txBody>
                    <a:bodyPr/>
                    <a:lstStyle/>
                    <a:p>
                      <a:pPr marL="171450" marR="0" indent="-171450" algn="l" rtl="0" eaLnBrk="1" fontAlgn="auto" latinLnBrk="0" hangingPunct="1">
                        <a:lnSpc>
                          <a:spcPct val="100000"/>
                        </a:lnSpc>
                        <a:spcBef>
                          <a:spcPts val="0"/>
                        </a:spcBef>
                        <a:spcAft>
                          <a:spcPts val="0"/>
                        </a:spcAft>
                        <a:buClrTx/>
                        <a:buSzTx/>
                        <a:buFontTx/>
                        <a:buChar char="-"/>
                      </a:pPr>
                      <a:r>
                        <a:rPr lang="en-GB" sz="1200" kern="1200" baseline="0" noProof="0">
                          <a:solidFill>
                            <a:schemeClr val="tx1"/>
                          </a:solidFill>
                          <a:latin typeface="+mn-lt"/>
                          <a:ea typeface="+mn-ea"/>
                          <a:cs typeface="+mn-cs"/>
                        </a:rPr>
                        <a:t>To use the ICT tools in designing and printing process</a:t>
                      </a:r>
                    </a:p>
                    <a:p>
                      <a:pPr marL="171450" marR="0" lvl="0" indent="-171450" algn="l" defTabSz="914400">
                        <a:lnSpc>
                          <a:spcPct val="100000"/>
                        </a:lnSpc>
                        <a:spcBef>
                          <a:spcPts val="0"/>
                        </a:spcBef>
                        <a:spcAft>
                          <a:spcPts val="0"/>
                        </a:spcAft>
                        <a:buClrTx/>
                        <a:buSzTx/>
                        <a:buFontTx/>
                        <a:buChar char="-"/>
                        <a:tabLst/>
                        <a:defRPr/>
                      </a:pPr>
                      <a:r>
                        <a:rPr lang="en-GB" sz="1200" kern="1200" baseline="0" noProof="0">
                          <a:solidFill>
                            <a:schemeClr val="tx1"/>
                          </a:solidFill>
                          <a:latin typeface="+mn-lt"/>
                          <a:ea typeface="+mn-ea"/>
                          <a:cs typeface="+mn-cs"/>
                        </a:rPr>
                        <a:t>To be able to handle a digital printing machine</a:t>
                      </a:r>
                    </a:p>
                    <a:p>
                      <a:pPr marL="171450" marR="0" indent="-171450" algn="l" rtl="0" eaLnBrk="1" fontAlgn="auto" latinLnBrk="0" hangingPunct="1">
                        <a:lnSpc>
                          <a:spcPct val="100000"/>
                        </a:lnSpc>
                        <a:spcBef>
                          <a:spcPts val="0"/>
                        </a:spcBef>
                        <a:spcAft>
                          <a:spcPts val="0"/>
                        </a:spcAft>
                        <a:buClrTx/>
                        <a:buSzTx/>
                        <a:buFontTx/>
                        <a:buChar char="-"/>
                      </a:pPr>
                      <a:r>
                        <a:rPr lang="en-GB" sz="1200" kern="1200" baseline="0" noProof="0">
                          <a:solidFill>
                            <a:schemeClr val="tx1"/>
                          </a:solidFill>
                          <a:latin typeface="+mn-lt"/>
                          <a:ea typeface="+mn-ea"/>
                          <a:cs typeface="+mn-cs"/>
                        </a:rPr>
                        <a:t>To identify and predict the interaction of textile material and printing ink depending on the structure and raw material composition </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a:solidFill>
                            <a:schemeClr val="tx1"/>
                          </a:solidFill>
                          <a:latin typeface="+mn-lt"/>
                          <a:ea typeface="+mn-ea"/>
                          <a:cs typeface="+mn-cs"/>
                        </a:rPr>
                        <a:t>To apply certain pre-treatment methods in dependence of textile material structure and composition</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a:solidFill>
                            <a:schemeClr val="tx1"/>
                          </a:solidFill>
                          <a:latin typeface="+mn-lt"/>
                          <a:ea typeface="+mn-ea"/>
                          <a:cs typeface="+mn-cs"/>
                        </a:rPr>
                        <a:t>To analyse the results of given pre-treatments</a:t>
                      </a:r>
                      <a:endParaRPr lang="hr-HR" sz="1200" kern="1200" baseline="0" noProof="0">
                        <a:solidFill>
                          <a:schemeClr val="tx1"/>
                        </a:solidFill>
                        <a:latin typeface="+mn-lt"/>
                        <a:ea typeface="+mn-ea"/>
                        <a:cs typeface="+mn-cs"/>
                      </a:endParaRP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hr-HR" sz="1200" kern="1200" baseline="0" noProof="0">
                          <a:solidFill>
                            <a:schemeClr val="tx1"/>
                          </a:solidFill>
                          <a:latin typeface="+mn-lt"/>
                          <a:ea typeface="+mn-ea"/>
                          <a:cs typeface="+mn-cs"/>
                        </a:rPr>
                        <a:t>To </a:t>
                      </a:r>
                      <a:r>
                        <a:rPr lang="en-US" sz="1200" kern="1200" baseline="0" noProof="0">
                          <a:solidFill>
                            <a:schemeClr val="tx1"/>
                          </a:solidFill>
                          <a:latin typeface="+mn-lt"/>
                          <a:ea typeface="+mn-ea"/>
                          <a:cs typeface="+mn-cs"/>
                        </a:rPr>
                        <a:t>examine the difference in color and print quality with respect to the applied pre-treatment</a:t>
                      </a:r>
                      <a:endParaRPr lang="en-GB" sz="1200" kern="1200" baseline="0" noProof="0">
                        <a:solidFill>
                          <a:schemeClr val="tx1"/>
                        </a:solidFill>
                        <a:latin typeface="+mn-lt"/>
                        <a:ea typeface="+mn-ea"/>
                        <a:cs typeface="+mn-cs"/>
                      </a:endParaRPr>
                    </a:p>
                  </a:txBody>
                  <a:tcPr/>
                </a:tc>
                <a:tc>
                  <a: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sz="1200" kern="1200" baseline="0" noProof="0">
                          <a:solidFill>
                            <a:schemeClr val="tx1"/>
                          </a:solidFill>
                          <a:latin typeface="+mn-lt"/>
                          <a:ea typeface="+mn-ea"/>
                          <a:cs typeface="+mn-cs"/>
                        </a:rPr>
                        <a:t>To manage a digital printing device independently</a:t>
                      </a:r>
                      <a:endParaRPr lang="hr-HR" sz="1200" kern="1200" baseline="0" noProof="0">
                        <a:solidFill>
                          <a:schemeClr val="tx1"/>
                        </a:solidFill>
                        <a:latin typeface="+mn-lt"/>
                        <a:ea typeface="+mn-ea"/>
                        <a:cs typeface="+mn-cs"/>
                      </a:endParaRP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hr-HR" sz="1200" noProof="0">
                          <a:solidFill>
                            <a:schemeClr val="tx1"/>
                          </a:solidFill>
                        </a:rPr>
                        <a:t>To</a:t>
                      </a:r>
                      <a:r>
                        <a:rPr lang="hr-HR" sz="1200" baseline="0" noProof="0">
                          <a:solidFill>
                            <a:schemeClr val="tx1"/>
                          </a:solidFill>
                        </a:rPr>
                        <a:t> </a:t>
                      </a:r>
                      <a:r>
                        <a:rPr lang="en-GB" sz="1200" baseline="0" noProof="0">
                          <a:solidFill>
                            <a:schemeClr val="tx1"/>
                          </a:solidFill>
                        </a:rPr>
                        <a:t>take into consideration </a:t>
                      </a:r>
                      <a:r>
                        <a:rPr lang="en-GB" sz="1200" noProof="0">
                          <a:solidFill>
                            <a:schemeClr val="tx1"/>
                          </a:solidFill>
                        </a:rPr>
                        <a:t>the environmental legislation related to the textile industry </a:t>
                      </a:r>
                      <a:r>
                        <a:rPr lang="en-US" sz="1200" noProof="0">
                          <a:solidFill>
                            <a:schemeClr val="tx1"/>
                          </a:solidFill>
                        </a:rPr>
                        <a:t>and the application of certain chemicals</a:t>
                      </a:r>
                      <a:endParaRPr lang="hr-HR" sz="1200" noProof="0">
                        <a:solidFill>
                          <a:schemeClr val="tx1"/>
                        </a:solidFill>
                      </a:endParaRPr>
                    </a:p>
                    <a:p>
                      <a:pPr marL="171450" marR="0" indent="-171450" algn="l" rtl="0" eaLnBrk="1" fontAlgn="auto" latinLnBrk="0" hangingPunct="1">
                        <a:lnSpc>
                          <a:spcPct val="100000"/>
                        </a:lnSpc>
                        <a:spcBef>
                          <a:spcPts val="0"/>
                        </a:spcBef>
                        <a:spcAft>
                          <a:spcPts val="0"/>
                        </a:spcAft>
                        <a:buClrTx/>
                        <a:buSzTx/>
                        <a:buFontTx/>
                        <a:buChar char="-"/>
                      </a:pPr>
                      <a:r>
                        <a:rPr lang="en-US" sz="1200" noProof="0">
                          <a:solidFill>
                            <a:schemeClr val="tx1"/>
                          </a:solidFill>
                        </a:rPr>
                        <a:t>To</a:t>
                      </a:r>
                      <a:r>
                        <a:rPr lang="en-US" sz="1200" baseline="0" noProof="0">
                          <a:solidFill>
                            <a:schemeClr val="tx1"/>
                          </a:solidFill>
                        </a:rPr>
                        <a:t> a</a:t>
                      </a:r>
                      <a:r>
                        <a:rPr lang="en-US" sz="1200" noProof="0">
                          <a:solidFill>
                            <a:schemeClr val="tx1"/>
                          </a:solidFill>
                        </a:rPr>
                        <a:t>pply responsibly pretreatment methods always considering the method with the least environmental impact </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sz="1200" noProof="0">
                          <a:solidFill>
                            <a:schemeClr val="tx1"/>
                          </a:solidFill>
                        </a:rPr>
                        <a:t>To contribute to team work on setting the basic parameters of the printing process, pre-processing and post-processing of textiles</a:t>
                      </a:r>
                      <a:endParaRPr lang="hr-HR" sz="1200" noProof="0">
                        <a:solidFill>
                          <a:schemeClr val="tx1"/>
                        </a:solidFill>
                      </a:endParaRPr>
                    </a:p>
                  </a:txBody>
                  <a:tcPr marL="57150" marR="57150" marT="57150" marB="57150"/>
                </a:tc>
                <a:extLst>
                  <a:ext uri="{0D108BD9-81ED-4DB2-BD59-A6C34878D82A}">
                    <a16:rowId xmlns:a16="http://schemas.microsoft.com/office/drawing/2014/main" val="10001"/>
                  </a:ext>
                </a:extLst>
              </a:tr>
            </a:tbl>
          </a:graphicData>
        </a:graphic>
      </p:graphicFrame>
      <p:pic>
        <p:nvPicPr>
          <p:cNvPr id="6" name="Picture 3"/>
          <p:cNvPicPr>
            <a:picLocks noChangeAspect="1"/>
          </p:cNvPicPr>
          <p:nvPr/>
        </p:nvPicPr>
        <p:blipFill>
          <a:blip r:embed="rId2"/>
          <a:stretch>
            <a:fillRect/>
          </a:stretch>
        </p:blipFill>
        <p:spPr>
          <a:xfrm>
            <a:off x="398353" y="6199894"/>
            <a:ext cx="2200847" cy="658425"/>
          </a:xfrm>
          <a:prstGeom prst="rect">
            <a:avLst/>
          </a:prstGeom>
        </p:spPr>
      </p:pic>
      <p:pic>
        <p:nvPicPr>
          <p:cNvPr id="7" name="Picture 4"/>
          <p:cNvPicPr>
            <a:picLocks noChangeAspect="1"/>
          </p:cNvPicPr>
          <p:nvPr/>
        </p:nvPicPr>
        <p:blipFill>
          <a:blip r:embed="rId3"/>
          <a:stretch>
            <a:fillRect/>
          </a:stretch>
        </p:blipFill>
        <p:spPr>
          <a:xfrm>
            <a:off x="10725136" y="6134775"/>
            <a:ext cx="1024217" cy="719390"/>
          </a:xfrm>
          <a:prstGeom prst="rect">
            <a:avLst/>
          </a:prstGeom>
        </p:spPr>
      </p:pic>
    </p:spTree>
    <p:extLst>
      <p:ext uri="{BB962C8B-B14F-4D97-AF65-F5344CB8AC3E}">
        <p14:creationId xmlns:p14="http://schemas.microsoft.com/office/powerpoint/2010/main" val="4143396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3404" y="-2489"/>
            <a:ext cx="11663917" cy="1325563"/>
          </a:xfrm>
        </p:spPr>
        <p:txBody>
          <a:bodyPr>
            <a:normAutofit/>
          </a:bodyPr>
          <a:lstStyle/>
          <a:p>
            <a:r>
              <a:rPr lang="en-GB" sz="3200" b="1">
                <a:solidFill>
                  <a:schemeClr val="accent1">
                    <a:lumMod val="75000"/>
                  </a:schemeClr>
                </a:solidFill>
              </a:rPr>
              <a:t>MODULE – FINISHING, PRINTING AND FUNCTIONALIZATION  </a:t>
            </a:r>
          </a:p>
        </p:txBody>
      </p:sp>
      <p:sp>
        <p:nvSpPr>
          <p:cNvPr id="3" name="Segnaposto contenuto 2"/>
          <p:cNvSpPr>
            <a:spLocks noGrp="1"/>
          </p:cNvSpPr>
          <p:nvPr>
            <p:ph idx="1"/>
          </p:nvPr>
        </p:nvSpPr>
        <p:spPr>
          <a:xfrm>
            <a:off x="393405" y="847421"/>
            <a:ext cx="11355571" cy="4872887"/>
          </a:xfrm>
        </p:spPr>
        <p:txBody>
          <a:bodyPr vert="horz" lIns="91440" tIns="45720" rIns="91440" bIns="45720" rtlCol="0" anchor="t">
            <a:normAutofit/>
          </a:bodyPr>
          <a:lstStyle/>
          <a:p>
            <a:pPr marL="0" lvl="0" indent="0">
              <a:lnSpc>
                <a:spcPct val="100000"/>
              </a:lnSpc>
              <a:spcBef>
                <a:spcPts val="0"/>
              </a:spcBef>
              <a:buNone/>
              <a:defRPr/>
            </a:pPr>
            <a:r>
              <a:rPr lang="en-GB" sz="2000" b="1"/>
              <a:t>Course: Novel Trend in Textile Functionalisation</a:t>
            </a:r>
            <a:endParaRPr lang="en-GB" sz="2000" b="1">
              <a:cs typeface="Calibri"/>
            </a:endParaRPr>
          </a:p>
          <a:p>
            <a:pPr marL="0" marR="0" lvl="0" indent="0" defTabSz="914400" eaLnBrk="1" fontAlgn="auto" latinLnBrk="0" hangingPunct="1">
              <a:lnSpc>
                <a:spcPct val="100000"/>
              </a:lnSpc>
              <a:spcBef>
                <a:spcPts val="0"/>
              </a:spcBef>
              <a:spcAft>
                <a:spcPts val="0"/>
              </a:spcAft>
              <a:buClrTx/>
              <a:buSzTx/>
              <a:buFontTx/>
              <a:buNone/>
              <a:tabLst/>
              <a:defRPr/>
            </a:pPr>
            <a:r>
              <a:rPr lang="en-GB" sz="1400" b="1" u="sng"/>
              <a:t>Duration:</a:t>
            </a:r>
            <a:r>
              <a:rPr lang="en-GB" sz="1400" b="1"/>
              <a:t> </a:t>
            </a:r>
            <a:r>
              <a:rPr lang="en-GB" sz="1200"/>
              <a:t>30 hours</a:t>
            </a:r>
            <a:endParaRPr lang="en-GB" sz="1200">
              <a:cs typeface="Calibri"/>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500"/>
          </a:p>
          <a:p>
            <a:pPr marL="0" marR="0" lvl="0" indent="0" defTabSz="914400" eaLnBrk="1" fontAlgn="auto" latinLnBrk="0" hangingPunct="1">
              <a:lnSpc>
                <a:spcPct val="100000"/>
              </a:lnSpc>
              <a:spcBef>
                <a:spcPts val="0"/>
              </a:spcBef>
              <a:spcAft>
                <a:spcPts val="0"/>
              </a:spcAft>
              <a:buClrTx/>
              <a:buSzTx/>
              <a:buFontTx/>
              <a:buNone/>
              <a:tabLst/>
              <a:defRPr/>
            </a:pPr>
            <a:r>
              <a:rPr lang="en-GB" sz="1400" b="1" u="sng"/>
              <a:t>Course objectives</a:t>
            </a:r>
            <a:endParaRPr lang="en-GB" sz="1400" b="1" u="sng">
              <a:cs typeface="Calibri"/>
            </a:endParaRPr>
          </a:p>
          <a:p>
            <a:pPr marL="0" indent="0" algn="just">
              <a:buNone/>
              <a:defRPr/>
            </a:pPr>
            <a:r>
              <a:rPr lang="en-GB" sz="1200"/>
              <a:t>The aim of this course is introducing learners with specific functional properties of textiles as self-cleaning, super-hydrophobic, antimicrobial, flame retardant, etc.</a:t>
            </a:r>
            <a:r>
              <a:rPr lang="en-GB" sz="1200">
                <a:ea typeface="+mn-lt"/>
                <a:cs typeface="+mn-lt"/>
              </a:rPr>
              <a:t> which are results of functionalization of textiles as an emerging tool for improving textile performance and increase its added value. </a:t>
            </a:r>
            <a:r>
              <a:rPr lang="en-GB" sz="1200"/>
              <a:t>Some</a:t>
            </a:r>
            <a:r>
              <a:rPr lang="en-GB" sz="1200">
                <a:ea typeface="+mn-lt"/>
                <a:cs typeface="+mn-lt"/>
              </a:rPr>
              <a:t> of established techniques which could be used to impart new functionalities and properties to textile materials including cold plasma processing, electrospinning, sol-gel process, foams, enzymatic treatments, nanotechnology, wet processes, spraying, polymer coating. Through the course it will be </a:t>
            </a:r>
            <a:r>
              <a:rPr lang="bg" sz="1200" err="1">
                <a:ea typeface="+mn-lt"/>
                <a:cs typeface="+mn-lt"/>
              </a:rPr>
              <a:t>described</a:t>
            </a:r>
            <a:r>
              <a:rPr lang="bg" sz="1200">
                <a:ea typeface="+mn-lt"/>
                <a:cs typeface="+mn-lt"/>
              </a:rPr>
              <a:t> </a:t>
            </a:r>
            <a:r>
              <a:rPr lang="bg" sz="1200" err="1">
                <a:ea typeface="+mn-lt"/>
                <a:cs typeface="+mn-lt"/>
              </a:rPr>
              <a:t>the</a:t>
            </a:r>
            <a:r>
              <a:rPr lang="bg" sz="1200">
                <a:ea typeface="+mn-lt"/>
                <a:cs typeface="+mn-lt"/>
              </a:rPr>
              <a:t> </a:t>
            </a:r>
            <a:r>
              <a:rPr lang="bg" sz="1200" err="1">
                <a:ea typeface="+mn-lt"/>
                <a:cs typeface="+mn-lt"/>
              </a:rPr>
              <a:t>processing</a:t>
            </a:r>
            <a:r>
              <a:rPr lang="bg" sz="1200">
                <a:ea typeface="+mn-lt"/>
                <a:cs typeface="+mn-lt"/>
              </a:rPr>
              <a:t> </a:t>
            </a:r>
            <a:r>
              <a:rPr lang="bg" sz="1200" err="1">
                <a:ea typeface="+mn-lt"/>
                <a:cs typeface="+mn-lt"/>
              </a:rPr>
              <a:t>equipments</a:t>
            </a:r>
            <a:r>
              <a:rPr lang="bg" sz="1200">
                <a:ea typeface="+mn-lt"/>
                <a:cs typeface="+mn-lt"/>
              </a:rPr>
              <a:t>, </a:t>
            </a:r>
            <a:r>
              <a:rPr lang="bg" sz="1200" err="1">
                <a:ea typeface="+mn-lt"/>
                <a:cs typeface="+mn-lt"/>
              </a:rPr>
              <a:t>the</a:t>
            </a:r>
            <a:r>
              <a:rPr lang="bg" sz="1200">
                <a:ea typeface="+mn-lt"/>
                <a:cs typeface="+mn-lt"/>
              </a:rPr>
              <a:t> </a:t>
            </a:r>
            <a:r>
              <a:rPr lang="bg" sz="1200" err="1">
                <a:ea typeface="+mn-lt"/>
                <a:cs typeface="+mn-lt"/>
              </a:rPr>
              <a:t>physic</a:t>
            </a:r>
            <a:r>
              <a:rPr lang="en-GB" sz="1200">
                <a:ea typeface="+mn-lt"/>
                <a:cs typeface="+mn-lt"/>
              </a:rPr>
              <a:t>al</a:t>
            </a:r>
            <a:r>
              <a:rPr lang="bg" sz="1200">
                <a:ea typeface="+mn-lt"/>
                <a:cs typeface="+mn-lt"/>
              </a:rPr>
              <a:t>-</a:t>
            </a:r>
            <a:r>
              <a:rPr lang="bg" sz="1200" err="1">
                <a:ea typeface="+mn-lt"/>
                <a:cs typeface="+mn-lt"/>
              </a:rPr>
              <a:t>chemical</a:t>
            </a:r>
            <a:r>
              <a:rPr lang="bg" sz="1200">
                <a:ea typeface="+mn-lt"/>
                <a:cs typeface="+mn-lt"/>
              </a:rPr>
              <a:t> </a:t>
            </a:r>
            <a:r>
              <a:rPr lang="bg" sz="1200" err="1">
                <a:ea typeface="+mn-lt"/>
                <a:cs typeface="+mn-lt"/>
              </a:rPr>
              <a:t>nature</a:t>
            </a:r>
            <a:r>
              <a:rPr lang="bg" sz="1200">
                <a:ea typeface="+mn-lt"/>
                <a:cs typeface="+mn-lt"/>
              </a:rPr>
              <a:t> </a:t>
            </a:r>
            <a:r>
              <a:rPr lang="bg" sz="1200" err="1">
                <a:ea typeface="+mn-lt"/>
                <a:cs typeface="+mn-lt"/>
              </a:rPr>
              <a:t>of</a:t>
            </a:r>
            <a:r>
              <a:rPr lang="bg" sz="1200">
                <a:ea typeface="+mn-lt"/>
                <a:cs typeface="+mn-lt"/>
              </a:rPr>
              <a:t> </a:t>
            </a:r>
            <a:r>
              <a:rPr lang="bg" sz="1200" err="1">
                <a:ea typeface="+mn-lt"/>
                <a:cs typeface="+mn-lt"/>
              </a:rPr>
              <a:t>the</a:t>
            </a:r>
            <a:r>
              <a:rPr lang="bg" sz="1200">
                <a:ea typeface="+mn-lt"/>
                <a:cs typeface="+mn-lt"/>
              </a:rPr>
              <a:t> </a:t>
            </a:r>
            <a:r>
              <a:rPr lang="bg" sz="1200" err="1">
                <a:ea typeface="+mn-lt"/>
                <a:cs typeface="+mn-lt"/>
              </a:rPr>
              <a:t>polymer</a:t>
            </a:r>
            <a:r>
              <a:rPr lang="bg" sz="1200">
                <a:ea typeface="+mn-lt"/>
                <a:cs typeface="+mn-lt"/>
              </a:rPr>
              <a:t> </a:t>
            </a:r>
            <a:r>
              <a:rPr lang="bg" sz="1200" err="1">
                <a:ea typeface="+mn-lt"/>
                <a:cs typeface="+mn-lt"/>
              </a:rPr>
              <a:t>materials</a:t>
            </a:r>
            <a:r>
              <a:rPr lang="bg" sz="1200">
                <a:ea typeface="+mn-lt"/>
                <a:cs typeface="+mn-lt"/>
              </a:rPr>
              <a:t>, </a:t>
            </a:r>
            <a:r>
              <a:rPr lang="bg" sz="1200" err="1">
                <a:ea typeface="+mn-lt"/>
                <a:cs typeface="+mn-lt"/>
              </a:rPr>
              <a:t>as</a:t>
            </a:r>
            <a:r>
              <a:rPr lang="bg" sz="1200">
                <a:ea typeface="+mn-lt"/>
                <a:cs typeface="+mn-lt"/>
              </a:rPr>
              <a:t> </a:t>
            </a:r>
            <a:r>
              <a:rPr lang="bg" sz="1200" err="1">
                <a:ea typeface="+mn-lt"/>
                <a:cs typeface="+mn-lt"/>
              </a:rPr>
              <a:t>well</a:t>
            </a:r>
            <a:r>
              <a:rPr lang="bg" sz="1200">
                <a:ea typeface="+mn-lt"/>
                <a:cs typeface="+mn-lt"/>
              </a:rPr>
              <a:t> </a:t>
            </a:r>
            <a:r>
              <a:rPr lang="bg" sz="1200" err="1">
                <a:ea typeface="+mn-lt"/>
                <a:cs typeface="+mn-lt"/>
              </a:rPr>
              <a:t>as</a:t>
            </a:r>
            <a:r>
              <a:rPr lang="bg" sz="1200">
                <a:ea typeface="+mn-lt"/>
                <a:cs typeface="+mn-lt"/>
              </a:rPr>
              <a:t> </a:t>
            </a:r>
            <a:r>
              <a:rPr lang="bg" sz="1200" err="1">
                <a:ea typeface="+mn-lt"/>
                <a:cs typeface="+mn-lt"/>
              </a:rPr>
              <a:t>the</a:t>
            </a:r>
            <a:r>
              <a:rPr lang="bg" sz="1200">
                <a:ea typeface="+mn-lt"/>
                <a:cs typeface="+mn-lt"/>
              </a:rPr>
              <a:t> </a:t>
            </a:r>
            <a:r>
              <a:rPr lang="bg" sz="1200" err="1">
                <a:ea typeface="+mn-lt"/>
                <a:cs typeface="+mn-lt"/>
              </a:rPr>
              <a:t>most</a:t>
            </a:r>
            <a:r>
              <a:rPr lang="bg" sz="1200">
                <a:ea typeface="+mn-lt"/>
                <a:cs typeface="+mn-lt"/>
              </a:rPr>
              <a:t> </a:t>
            </a:r>
            <a:r>
              <a:rPr lang="bg" sz="1200" err="1">
                <a:ea typeface="+mn-lt"/>
                <a:cs typeface="+mn-lt"/>
              </a:rPr>
              <a:t>important</a:t>
            </a:r>
            <a:r>
              <a:rPr lang="bg" sz="1200">
                <a:ea typeface="+mn-lt"/>
                <a:cs typeface="+mn-lt"/>
              </a:rPr>
              <a:t> </a:t>
            </a:r>
            <a:r>
              <a:rPr lang="bg" sz="1200" err="1">
                <a:ea typeface="+mn-lt"/>
                <a:cs typeface="+mn-lt"/>
              </a:rPr>
              <a:t>functionalities</a:t>
            </a:r>
            <a:r>
              <a:rPr lang="bg" sz="1200">
                <a:ea typeface="+mn-lt"/>
                <a:cs typeface="+mn-lt"/>
              </a:rPr>
              <a:t> </a:t>
            </a:r>
            <a:r>
              <a:rPr lang="bg" sz="1200" err="1">
                <a:ea typeface="+mn-lt"/>
                <a:cs typeface="+mn-lt"/>
              </a:rPr>
              <a:t>provided</a:t>
            </a:r>
            <a:r>
              <a:rPr lang="bg" sz="1200">
                <a:ea typeface="+mn-lt"/>
                <a:cs typeface="+mn-lt"/>
              </a:rPr>
              <a:t> </a:t>
            </a:r>
            <a:r>
              <a:rPr lang="bg" sz="1200" err="1">
                <a:ea typeface="+mn-lt"/>
                <a:cs typeface="+mn-lt"/>
              </a:rPr>
              <a:t>by</a:t>
            </a:r>
            <a:r>
              <a:rPr lang="bg" sz="1200">
                <a:ea typeface="+mn-lt"/>
                <a:cs typeface="+mn-lt"/>
              </a:rPr>
              <a:t> </a:t>
            </a:r>
            <a:r>
              <a:rPr lang="bg" sz="1200" err="1">
                <a:ea typeface="+mn-lt"/>
                <a:cs typeface="+mn-lt"/>
              </a:rPr>
              <a:t>these</a:t>
            </a:r>
            <a:r>
              <a:rPr lang="bg" sz="1200">
                <a:ea typeface="+mn-lt"/>
                <a:cs typeface="+mn-lt"/>
              </a:rPr>
              <a:t> </a:t>
            </a:r>
            <a:r>
              <a:rPr lang="bg" sz="1200" err="1">
                <a:ea typeface="+mn-lt"/>
                <a:cs typeface="+mn-lt"/>
              </a:rPr>
              <a:t>techniques</a:t>
            </a:r>
            <a:r>
              <a:rPr lang="bg" sz="1200">
                <a:ea typeface="+mn-lt"/>
                <a:cs typeface="+mn-lt"/>
              </a:rPr>
              <a:t>. </a:t>
            </a:r>
            <a:r>
              <a:rPr lang="en-GB" sz="1200">
                <a:ea typeface="+mn-lt"/>
                <a:cs typeface="+mn-lt"/>
              </a:rPr>
              <a:t>A new generation of new high-value textiles developed by surface treatment, chemical grafting, 3D structure, and nanotechnologies to introduce and develop textiles with new functionalities will be described. The course will be focused on the use of innovative ICT technologies, eco-friendly processes in order to equip learners with relevant skills and knowledge, as well as with responsibilities for developing a novel material functionalities and environmentally friendly.</a:t>
            </a:r>
            <a:r>
              <a:rPr lang="bg" sz="1200">
                <a:ea typeface="+mn-lt"/>
                <a:cs typeface="+mn-lt"/>
              </a:rPr>
              <a:t> </a:t>
            </a:r>
            <a:endParaRPr lang="en-GB">
              <a:ea typeface="+mn-lt"/>
              <a:cs typeface="+mn-lt"/>
            </a:endParaRPr>
          </a:p>
          <a:p>
            <a:pPr marL="0" indent="0">
              <a:lnSpc>
                <a:spcPct val="100000"/>
              </a:lnSpc>
              <a:spcBef>
                <a:spcPts val="0"/>
              </a:spcBef>
              <a:buNone/>
              <a:defRPr/>
            </a:pPr>
            <a:r>
              <a:rPr lang="en-GB" sz="1400" b="1" u="sng"/>
              <a:t>Topics</a:t>
            </a:r>
            <a:endParaRPr lang="en-GB" sz="1400" b="1" u="sng">
              <a:cs typeface="Calibri"/>
            </a:endParaRPr>
          </a:p>
          <a:p>
            <a:pPr algn="just">
              <a:lnSpc>
                <a:spcPct val="100000"/>
              </a:lnSpc>
              <a:spcBef>
                <a:spcPts val="0"/>
              </a:spcBef>
              <a:buFontTx/>
              <a:buChar char="-"/>
            </a:pPr>
            <a:r>
              <a:rPr lang="en-US" sz="1200"/>
              <a:t>Functional textiles 		           - Emerging technologies 	                          - Plasma technology			</a:t>
            </a:r>
            <a:endParaRPr lang="en-US" sz="1200">
              <a:cs typeface="Calibri"/>
            </a:endParaRPr>
          </a:p>
          <a:p>
            <a:pPr algn="just">
              <a:lnSpc>
                <a:spcPct val="100000"/>
              </a:lnSpc>
              <a:spcBef>
                <a:spcPts val="0"/>
              </a:spcBef>
              <a:buFontTx/>
              <a:buChar char="-"/>
            </a:pPr>
            <a:r>
              <a:rPr lang="en-US" sz="1200"/>
              <a:t>Sustainable development	                                     - Materials with novel functionalities                             - Nanotechnology</a:t>
            </a:r>
            <a:endParaRPr lang="en-US" sz="1200">
              <a:cs typeface="Calibri"/>
            </a:endParaRPr>
          </a:p>
          <a:p>
            <a:pPr marL="0" indent="0" algn="just">
              <a:lnSpc>
                <a:spcPct val="100000"/>
              </a:lnSpc>
              <a:spcBef>
                <a:spcPts val="0"/>
              </a:spcBef>
              <a:buNone/>
            </a:pPr>
            <a:endParaRPr lang="en-US" sz="1200">
              <a:cs typeface="Calibri"/>
            </a:endParaRPr>
          </a:p>
          <a:p>
            <a:pPr marL="0" indent="0" algn="just">
              <a:lnSpc>
                <a:spcPct val="100000"/>
              </a:lnSpc>
              <a:spcBef>
                <a:spcPts val="0"/>
              </a:spcBef>
              <a:buNone/>
            </a:pPr>
            <a:r>
              <a:rPr lang="en-GB" sz="1200"/>
              <a:t> </a:t>
            </a:r>
            <a:r>
              <a:rPr lang="en-GB" sz="1400" b="1" u="sng"/>
              <a:t>Learning outcomes</a:t>
            </a:r>
            <a:endParaRPr lang="en-GB" sz="1400" b="1" u="sng">
              <a:cs typeface="Calibri"/>
            </a:endParaRPr>
          </a:p>
          <a:p>
            <a:pPr marL="0" indent="0" algn="just">
              <a:lnSpc>
                <a:spcPct val="100000"/>
              </a:lnSpc>
              <a:spcBef>
                <a:spcPts val="0"/>
              </a:spcBef>
              <a:buNone/>
            </a:pPr>
            <a:endParaRPr lang="en-GB" sz="1200"/>
          </a:p>
        </p:txBody>
      </p:sp>
      <p:graphicFrame>
        <p:nvGraphicFramePr>
          <p:cNvPr id="8" name="Tabella 7"/>
          <p:cNvGraphicFramePr>
            <a:graphicFrameLocks noGrp="1"/>
          </p:cNvGraphicFramePr>
          <p:nvPr>
            <p:extLst>
              <p:ext uri="{D42A27DB-BD31-4B8C-83A1-F6EECF244321}">
                <p14:modId xmlns:p14="http://schemas.microsoft.com/office/powerpoint/2010/main" val="2217663022"/>
              </p:ext>
            </p:extLst>
          </p:nvPr>
        </p:nvGraphicFramePr>
        <p:xfrm>
          <a:off x="502471" y="4278092"/>
          <a:ext cx="11241265" cy="1889760"/>
        </p:xfrm>
        <a:graphic>
          <a:graphicData uri="http://schemas.openxmlformats.org/drawingml/2006/table">
            <a:tbl>
              <a:tblPr firstRow="1" bandRow="1">
                <a:tableStyleId>{5C22544A-7EE6-4342-B048-85BDC9FD1C3A}</a:tableStyleId>
              </a:tblPr>
              <a:tblGrid>
                <a:gridCol w="3583066">
                  <a:extLst>
                    <a:ext uri="{9D8B030D-6E8A-4147-A177-3AD203B41FA5}">
                      <a16:colId xmlns:a16="http://schemas.microsoft.com/office/drawing/2014/main" val="20000"/>
                    </a:ext>
                  </a:extLst>
                </a:gridCol>
                <a:gridCol w="4236817">
                  <a:extLst>
                    <a:ext uri="{9D8B030D-6E8A-4147-A177-3AD203B41FA5}">
                      <a16:colId xmlns:a16="http://schemas.microsoft.com/office/drawing/2014/main" val="20001"/>
                    </a:ext>
                  </a:extLst>
                </a:gridCol>
                <a:gridCol w="3421382">
                  <a:extLst>
                    <a:ext uri="{9D8B030D-6E8A-4147-A177-3AD203B41FA5}">
                      <a16:colId xmlns:a16="http://schemas.microsoft.com/office/drawing/2014/main" val="20002"/>
                    </a:ext>
                  </a:extLst>
                </a:gridCol>
              </a:tblGrid>
              <a:tr h="300963">
                <a:tc>
                  <a:txBody>
                    <a:bodyPr/>
                    <a:lstStyle/>
                    <a:p>
                      <a:r>
                        <a:rPr lang="en-GB" sz="1600" noProof="0"/>
                        <a:t>Knowledge</a:t>
                      </a:r>
                    </a:p>
                  </a:txBody>
                  <a:tcPr/>
                </a:tc>
                <a:tc>
                  <a:txBody>
                    <a:bodyPr/>
                    <a:lstStyle/>
                    <a:p>
                      <a:r>
                        <a:rPr lang="en-GB" sz="1600" noProof="0"/>
                        <a:t>Skills </a:t>
                      </a:r>
                    </a:p>
                  </a:txBody>
                  <a:tcPr/>
                </a:tc>
                <a:tc>
                  <a:txBody>
                    <a:bodyPr/>
                    <a:lstStyle/>
                    <a:p>
                      <a:r>
                        <a:rPr lang="en-GB" sz="1600" noProof="0"/>
                        <a:t>Responsibilities/autonomy</a:t>
                      </a:r>
                    </a:p>
                  </a:txBody>
                  <a:tcPr/>
                </a:tc>
                <a:extLst>
                  <a:ext uri="{0D108BD9-81ED-4DB2-BD59-A6C34878D82A}">
                    <a16:rowId xmlns:a16="http://schemas.microsoft.com/office/drawing/2014/main" val="10000"/>
                  </a:ext>
                </a:extLst>
              </a:tr>
              <a:tr h="1540929">
                <a:tc>
                  <a:txBody>
                    <a:bodyPr/>
                    <a:lstStyle/>
                    <a:p>
                      <a:pPr marL="171450" marR="0" indent="-171450" algn="l" rtl="0" eaLnBrk="1" fontAlgn="auto" latinLnBrk="0" hangingPunct="1">
                        <a:lnSpc>
                          <a:spcPct val="100000"/>
                        </a:lnSpc>
                        <a:spcBef>
                          <a:spcPts val="0"/>
                        </a:spcBef>
                        <a:spcAft>
                          <a:spcPts val="0"/>
                        </a:spcAft>
                        <a:buClrTx/>
                        <a:buSzTx/>
                        <a:buFontTx/>
                        <a:buChar char="-"/>
                      </a:pPr>
                      <a:r>
                        <a:rPr lang="en-GB" sz="1200" kern="1200" baseline="0">
                          <a:solidFill>
                            <a:schemeClr val="dk1"/>
                          </a:solidFill>
                          <a:effectLst/>
                          <a:latin typeface="+mn-lt"/>
                          <a:ea typeface="+mn-ea"/>
                          <a:cs typeface="+mn-cs"/>
                        </a:rPr>
                        <a:t>To apprehend specific functional properties of textiles using surface engineering methods </a:t>
                      </a:r>
                    </a:p>
                    <a:p>
                      <a:pPr marL="171450" marR="0" indent="-171450" algn="l" rtl="0" eaLnBrk="1" fontAlgn="auto" latinLnBrk="0" hangingPunct="1">
                        <a:lnSpc>
                          <a:spcPct val="100000"/>
                        </a:lnSpc>
                        <a:spcBef>
                          <a:spcPts val="0"/>
                        </a:spcBef>
                        <a:spcAft>
                          <a:spcPts val="0"/>
                        </a:spcAft>
                        <a:buClrTx/>
                        <a:buSzTx/>
                        <a:buFontTx/>
                        <a:buChar char="-"/>
                      </a:pPr>
                      <a:r>
                        <a:rPr lang="en-GB" sz="1200" kern="1200" baseline="0">
                          <a:solidFill>
                            <a:schemeClr val="dk1"/>
                          </a:solidFill>
                          <a:effectLst/>
                          <a:latin typeface="+mn-lt"/>
                          <a:ea typeface="+mn-ea"/>
                          <a:cs typeface="+mn-cs"/>
                        </a:rPr>
                        <a:t>To  understand novel textile material properties and treatment processes</a:t>
                      </a:r>
                    </a:p>
                    <a:p>
                      <a:pPr marL="171450" marR="0" indent="-171450" algn="l" rtl="0" eaLnBrk="1" fontAlgn="auto" latinLnBrk="0" hangingPunct="1">
                        <a:lnSpc>
                          <a:spcPct val="100000"/>
                        </a:lnSpc>
                        <a:spcBef>
                          <a:spcPts val="0"/>
                        </a:spcBef>
                        <a:spcAft>
                          <a:spcPts val="0"/>
                        </a:spcAft>
                        <a:buClrTx/>
                        <a:buSzTx/>
                        <a:buFontTx/>
                        <a:buChar char="-"/>
                      </a:pPr>
                      <a:r>
                        <a:rPr lang="en-GB" sz="1200" kern="1200" baseline="0">
                          <a:solidFill>
                            <a:schemeClr val="dk1"/>
                          </a:solidFill>
                          <a:effectLst/>
                          <a:latin typeface="+mn-lt"/>
                          <a:ea typeface="+mn-ea"/>
                          <a:cs typeface="+mn-cs"/>
                        </a:rPr>
                        <a:t>To analyse different methods of textiles production </a:t>
                      </a:r>
                    </a:p>
                    <a:p>
                      <a:pPr marL="171450" marR="0" indent="-171450" algn="l" rtl="0" eaLnBrk="1" fontAlgn="auto" latinLnBrk="0" hangingPunct="1">
                        <a:lnSpc>
                          <a:spcPct val="100000"/>
                        </a:lnSpc>
                        <a:spcBef>
                          <a:spcPts val="0"/>
                        </a:spcBef>
                        <a:spcAft>
                          <a:spcPts val="0"/>
                        </a:spcAft>
                        <a:buClrTx/>
                        <a:buSzTx/>
                        <a:buFontTx/>
                        <a:buChar char="-"/>
                      </a:pPr>
                      <a:r>
                        <a:rPr lang="en-GB" sz="1200" kern="1200" baseline="0">
                          <a:solidFill>
                            <a:schemeClr val="dk1"/>
                          </a:solidFill>
                          <a:effectLst/>
                          <a:latin typeface="+mn-lt"/>
                          <a:ea typeface="+mn-ea"/>
                          <a:cs typeface="+mn-cs"/>
                        </a:rPr>
                        <a:t>To connect and understand textile material structure with their functional properties  </a:t>
                      </a: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a:solidFill>
                            <a:schemeClr val="dk1"/>
                          </a:solidFill>
                          <a:latin typeface="+mn-lt"/>
                          <a:ea typeface="+mn-ea"/>
                          <a:cs typeface="+mn-cs"/>
                        </a:rPr>
                        <a:t>To operate different processes for textile treatments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a:solidFill>
                            <a:schemeClr val="dk1"/>
                          </a:solidFill>
                          <a:latin typeface="+mn-lt"/>
                          <a:ea typeface="+mn-ea"/>
                          <a:cs typeface="+mn-cs"/>
                        </a:rPr>
                        <a:t>To analyse the obtained properties using appropriate methods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a:solidFill>
                            <a:schemeClr val="dk1"/>
                          </a:solidFill>
                          <a:latin typeface="+mn-lt"/>
                          <a:ea typeface="+mn-ea"/>
                          <a:cs typeface="+mn-cs"/>
                        </a:rPr>
                        <a:t>To set process parameters for achieving desired functionality</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a:solidFill>
                            <a:schemeClr val="dk1"/>
                          </a:solidFill>
                          <a:latin typeface="+mn-lt"/>
                          <a:ea typeface="+mn-ea"/>
                          <a:cs typeface="+mn-cs"/>
                        </a:rPr>
                        <a:t>To use novel fabrication methods for develop (multi)functional textile properties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a:solidFill>
                            <a:schemeClr val="dk1"/>
                          </a:solidFill>
                          <a:latin typeface="+mn-lt"/>
                          <a:ea typeface="+mn-ea"/>
                          <a:cs typeface="+mn-cs"/>
                        </a:rPr>
                        <a:t>To use </a:t>
                      </a:r>
                      <a:r>
                        <a:rPr lang="en-GB" sz="1200" b="0" i="0" kern="1200">
                          <a:solidFill>
                            <a:schemeClr val="dk1"/>
                          </a:solidFill>
                          <a:effectLst/>
                          <a:latin typeface="+mn-lt"/>
                          <a:ea typeface="+mn-ea"/>
                          <a:cs typeface="+mn-cs"/>
                        </a:rPr>
                        <a:t>innovative sustainable chemical finishes to develop high added value textiles without negative impacts on both the consumer and the environment</a:t>
                      </a:r>
                      <a:endParaRPr lang="en-GB" sz="1200" kern="1200" baseline="0" noProof="0">
                        <a:solidFill>
                          <a:schemeClr val="dk1"/>
                        </a:solidFill>
                        <a:latin typeface="+mn-lt"/>
                        <a:ea typeface="+mn-ea"/>
                        <a:cs typeface="+mn-cs"/>
                      </a:endParaRPr>
                    </a:p>
                  </a:txBody>
                  <a:tcPr/>
                </a:tc>
                <a:tc>
                  <a:txBody>
                    <a:bodyPr/>
                    <a:lstStyle/>
                    <a:p>
                      <a:pPr marL="172720" indent="-172720" algn="l" fontAlgn="base">
                        <a:buFontTx/>
                        <a:buChar char="-"/>
                      </a:pPr>
                      <a:r>
                        <a:rPr lang="en-GB" sz="1200" kern="1200" baseline="0" noProof="0">
                          <a:solidFill>
                            <a:schemeClr val="dk1"/>
                          </a:solidFill>
                          <a:latin typeface="+mn-lt"/>
                          <a:ea typeface="+mn-ea"/>
                          <a:cs typeface="+mn-cs"/>
                        </a:rPr>
                        <a:t>To select the environmentally friendly methods and chemicals for increase the efficiency </a:t>
                      </a:r>
                    </a:p>
                    <a:p>
                      <a:pPr marL="172720" indent="-172720" algn="l" fontAlgn="base">
                        <a:buFontTx/>
                        <a:buChar char="-"/>
                      </a:pPr>
                      <a:r>
                        <a:rPr lang="en-GB" sz="1200" kern="1200" baseline="0" noProof="0">
                          <a:solidFill>
                            <a:schemeClr val="dk1"/>
                          </a:solidFill>
                          <a:latin typeface="+mn-lt"/>
                          <a:ea typeface="+mn-ea"/>
                          <a:cs typeface="+mn-cs"/>
                        </a:rPr>
                        <a:t>To determine </a:t>
                      </a:r>
                      <a:r>
                        <a:rPr lang="en-GB" sz="1200" b="0" i="0" kern="1200">
                          <a:solidFill>
                            <a:schemeClr val="dk1"/>
                          </a:solidFill>
                          <a:effectLst/>
                          <a:latin typeface="+mn-lt"/>
                          <a:ea typeface="+mn-ea"/>
                          <a:cs typeface="+mn-cs"/>
                        </a:rPr>
                        <a:t>advantages and current challenges of using novel materials to obtain the</a:t>
                      </a:r>
                      <a:r>
                        <a:rPr lang="en-GB" sz="1200" b="0" i="0" kern="1200" baseline="0">
                          <a:solidFill>
                            <a:schemeClr val="dk1"/>
                          </a:solidFill>
                          <a:effectLst/>
                          <a:latin typeface="+mn-lt"/>
                          <a:ea typeface="+mn-ea"/>
                          <a:cs typeface="+mn-cs"/>
                        </a:rPr>
                        <a:t> desired functional properties</a:t>
                      </a:r>
                      <a:endParaRPr lang="en-GB" sz="1200" kern="1200" baseline="0" noProof="0">
                        <a:solidFill>
                          <a:schemeClr val="dk1"/>
                        </a:solidFill>
                        <a:latin typeface="+mn-lt"/>
                        <a:ea typeface="+mn-ea"/>
                        <a:cs typeface="+mn-cs"/>
                      </a:endParaRPr>
                    </a:p>
                  </a:txBody>
                  <a:tcPr marL="57150" marR="57150" marT="57150" marB="57150"/>
                </a:tc>
                <a:extLst>
                  <a:ext uri="{0D108BD9-81ED-4DB2-BD59-A6C34878D82A}">
                    <a16:rowId xmlns:a16="http://schemas.microsoft.com/office/drawing/2014/main" val="10001"/>
                  </a:ext>
                </a:extLst>
              </a:tr>
            </a:tbl>
          </a:graphicData>
        </a:graphic>
      </p:graphicFrame>
      <p:pic>
        <p:nvPicPr>
          <p:cNvPr id="7" name="Picture 4"/>
          <p:cNvPicPr>
            <a:picLocks noChangeAspect="1"/>
          </p:cNvPicPr>
          <p:nvPr/>
        </p:nvPicPr>
        <p:blipFill>
          <a:blip r:embed="rId2"/>
          <a:stretch>
            <a:fillRect/>
          </a:stretch>
        </p:blipFill>
        <p:spPr>
          <a:xfrm>
            <a:off x="10586591" y="6088593"/>
            <a:ext cx="1024217" cy="719390"/>
          </a:xfrm>
          <a:prstGeom prst="rect">
            <a:avLst/>
          </a:prstGeom>
        </p:spPr>
      </p:pic>
      <p:pic>
        <p:nvPicPr>
          <p:cNvPr id="6" name="Picture 3"/>
          <p:cNvPicPr>
            <a:picLocks noChangeAspect="1"/>
          </p:cNvPicPr>
          <p:nvPr/>
        </p:nvPicPr>
        <p:blipFill>
          <a:blip r:embed="rId3"/>
          <a:stretch>
            <a:fillRect/>
          </a:stretch>
        </p:blipFill>
        <p:spPr>
          <a:xfrm>
            <a:off x="513807" y="6119075"/>
            <a:ext cx="2200847" cy="658425"/>
          </a:xfrm>
          <a:prstGeom prst="rect">
            <a:avLst/>
          </a:prstGeom>
        </p:spPr>
      </p:pic>
    </p:spTree>
    <p:extLst>
      <p:ext uri="{BB962C8B-B14F-4D97-AF65-F5344CB8AC3E}">
        <p14:creationId xmlns:p14="http://schemas.microsoft.com/office/powerpoint/2010/main" val="11805923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3404" y="-2489"/>
            <a:ext cx="11663917" cy="1325563"/>
          </a:xfrm>
        </p:spPr>
        <p:txBody>
          <a:bodyPr>
            <a:normAutofit/>
          </a:bodyPr>
          <a:lstStyle/>
          <a:p>
            <a:r>
              <a:rPr lang="en-GB" sz="3200" b="1" dirty="0">
                <a:solidFill>
                  <a:schemeClr val="accent1">
                    <a:lumMod val="75000"/>
                  </a:schemeClr>
                </a:solidFill>
              </a:rPr>
              <a:t>MODULE – INDUSTRIAL </a:t>
            </a:r>
            <a:r>
              <a:rPr lang="en-GB" sz="3200" b="1" dirty="0">
                <a:solidFill>
                  <a:srgbClr val="FF0000"/>
                </a:solidFill>
              </a:rPr>
              <a:t>ENGINEERING</a:t>
            </a:r>
            <a:r>
              <a:rPr lang="en-GB" sz="3200" b="1" dirty="0">
                <a:solidFill>
                  <a:schemeClr val="accent1">
                    <a:lumMod val="75000"/>
                  </a:schemeClr>
                </a:solidFill>
              </a:rPr>
              <a:t> QC &amp; MANAGEMENT </a:t>
            </a:r>
            <a:endParaRPr lang="en-GB" sz="3200" b="1" i="1" dirty="0">
              <a:solidFill>
                <a:schemeClr val="accent1">
                  <a:lumMod val="75000"/>
                </a:schemeClr>
              </a:solidFill>
              <a:cs typeface="Calibri Light"/>
            </a:endParaRPr>
          </a:p>
        </p:txBody>
      </p:sp>
      <p:sp>
        <p:nvSpPr>
          <p:cNvPr id="3" name="Segnaposto contenuto 2"/>
          <p:cNvSpPr>
            <a:spLocks noGrp="1"/>
          </p:cNvSpPr>
          <p:nvPr>
            <p:ph idx="1"/>
          </p:nvPr>
        </p:nvSpPr>
        <p:spPr>
          <a:xfrm>
            <a:off x="393405" y="847421"/>
            <a:ext cx="11355571" cy="4872887"/>
          </a:xfrm>
        </p:spPr>
        <p:txBody>
          <a:bodyPr vert="horz" lIns="91440" tIns="45720" rIns="91440" bIns="45720" rtlCol="0" anchor="t">
            <a:normAutofit/>
          </a:bodyPr>
          <a:lstStyle/>
          <a:p>
            <a:pPr marL="0" lvl="0" indent="0">
              <a:lnSpc>
                <a:spcPct val="100000"/>
              </a:lnSpc>
              <a:spcBef>
                <a:spcPts val="0"/>
              </a:spcBef>
              <a:buNone/>
              <a:defRPr/>
            </a:pPr>
            <a:r>
              <a:rPr lang="en-GB" sz="2000" b="1" dirty="0"/>
              <a:t>Course: QMS / EMS Implementation and Control</a:t>
            </a:r>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a:t>Duration:</a:t>
            </a:r>
            <a:r>
              <a:rPr lang="en-GB" sz="1400" b="1" dirty="0"/>
              <a:t> </a:t>
            </a:r>
            <a:r>
              <a:rPr lang="en-GB" sz="1200" dirty="0"/>
              <a:t>20 hours</a:t>
            </a:r>
          </a:p>
          <a:p>
            <a:pPr marL="0" marR="0" lvl="0" indent="0" defTabSz="914400" eaLnBrk="1" fontAlgn="auto" latinLnBrk="0" hangingPunct="1">
              <a:lnSpc>
                <a:spcPct val="100000"/>
              </a:lnSpc>
              <a:spcBef>
                <a:spcPts val="0"/>
              </a:spcBef>
              <a:spcAft>
                <a:spcPts val="0"/>
              </a:spcAft>
              <a:buClrTx/>
              <a:buSzTx/>
              <a:buFontTx/>
              <a:buNone/>
              <a:tabLst/>
              <a:defRPr/>
            </a:pPr>
            <a:endParaRPr lang="en-GB" sz="500" dirty="0"/>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a:t>Course objectives</a:t>
            </a:r>
          </a:p>
          <a:p>
            <a:pPr marL="0" indent="0" algn="just">
              <a:lnSpc>
                <a:spcPct val="100000"/>
              </a:lnSpc>
              <a:spcBef>
                <a:spcPts val="0"/>
              </a:spcBef>
              <a:buNone/>
              <a:defRPr/>
            </a:pPr>
            <a:r>
              <a:rPr lang="en-US" sz="1200" dirty="0"/>
              <a:t>The quality of textile products need to be assured in accordance with modern production and environmental requirements. Quality specification, conformity and environmental assessment of textile products are integral part of the production process and can contribute to an enterprise differentiation strategy. Students will be introduced in the definition of systematic approach in quality assurance and quality management with the support of the latest ICT systems. They will learn how to set an </a:t>
            </a:r>
            <a:r>
              <a:rPr lang="en-US" sz="1200" dirty="0" err="1"/>
              <a:t>organisation</a:t>
            </a:r>
            <a:r>
              <a:rPr lang="en-US" sz="1200" dirty="0"/>
              <a:t> effective management system (QMS) and environmental management system (EMS) in accordance with the standard requirements with the support of the latest technologies. </a:t>
            </a:r>
            <a:r>
              <a:rPr lang="en-GB" sz="1200" dirty="0"/>
              <a:t>	</a:t>
            </a:r>
          </a:p>
          <a:p>
            <a:pPr marL="0" indent="0">
              <a:lnSpc>
                <a:spcPct val="100000"/>
              </a:lnSpc>
              <a:spcBef>
                <a:spcPts val="0"/>
              </a:spcBef>
              <a:buNone/>
              <a:defRPr/>
            </a:pPr>
            <a:r>
              <a:rPr lang="en-GB" sz="1400" b="1" u="sng" dirty="0"/>
              <a:t>Topics</a:t>
            </a:r>
          </a:p>
          <a:p>
            <a:pPr algn="just">
              <a:lnSpc>
                <a:spcPct val="100000"/>
              </a:lnSpc>
              <a:spcBef>
                <a:spcPts val="0"/>
              </a:spcBef>
              <a:buFontTx/>
              <a:buChar char="-"/>
            </a:pPr>
            <a:r>
              <a:rPr lang="en-GB" sz="1200" dirty="0"/>
              <a:t>Quality management system (QMS) according to ISO 9000                    		- PDCA (plan-do-check-act) loops for quality assurance    </a:t>
            </a:r>
          </a:p>
          <a:p>
            <a:pPr algn="just">
              <a:lnSpc>
                <a:spcPct val="100000"/>
              </a:lnSpc>
              <a:spcBef>
                <a:spcPts val="0"/>
              </a:spcBef>
              <a:buFontTx/>
              <a:buChar char="-"/>
            </a:pPr>
            <a:r>
              <a:rPr lang="en-GB" sz="1200" dirty="0"/>
              <a:t>Environmental management system (EMS) according to ISO 14000 		- LCA (Life cycle assessment) concept  in sustainability of textile process and production </a:t>
            </a:r>
          </a:p>
          <a:p>
            <a:pPr marL="0" indent="0" algn="just">
              <a:lnSpc>
                <a:spcPct val="100000"/>
              </a:lnSpc>
              <a:spcBef>
                <a:spcPts val="0"/>
              </a:spcBef>
              <a:buNone/>
              <a:defRPr/>
            </a:pPr>
            <a:r>
              <a:rPr lang="en-GB" sz="1200" dirty="0"/>
              <a:t>-     Certificate of conformity </a:t>
            </a:r>
          </a:p>
          <a:p>
            <a:pPr marL="0" indent="0" algn="just">
              <a:lnSpc>
                <a:spcPct val="100000"/>
              </a:lnSpc>
              <a:spcBef>
                <a:spcPts val="0"/>
              </a:spcBef>
              <a:buNone/>
            </a:pPr>
            <a:r>
              <a:rPr lang="en-GB" sz="1200" dirty="0"/>
              <a:t> </a:t>
            </a:r>
            <a:r>
              <a:rPr lang="en-GB" sz="1400" b="1" u="sng" dirty="0"/>
              <a:t>Learning outcomes</a:t>
            </a:r>
          </a:p>
        </p:txBody>
      </p:sp>
      <p:pic>
        <p:nvPicPr>
          <p:cNvPr id="6" name="Picture 3"/>
          <p:cNvPicPr>
            <a:picLocks noChangeAspect="1"/>
          </p:cNvPicPr>
          <p:nvPr/>
        </p:nvPicPr>
        <p:blipFill>
          <a:blip r:embed="rId2"/>
          <a:stretch>
            <a:fillRect/>
          </a:stretch>
        </p:blipFill>
        <p:spPr>
          <a:xfrm>
            <a:off x="583080" y="6084439"/>
            <a:ext cx="2200847" cy="658425"/>
          </a:xfrm>
          <a:prstGeom prst="rect">
            <a:avLst/>
          </a:prstGeom>
        </p:spPr>
      </p:pic>
      <p:pic>
        <p:nvPicPr>
          <p:cNvPr id="7" name="Picture 4"/>
          <p:cNvPicPr>
            <a:picLocks noChangeAspect="1"/>
          </p:cNvPicPr>
          <p:nvPr/>
        </p:nvPicPr>
        <p:blipFill>
          <a:blip r:embed="rId3"/>
          <a:stretch>
            <a:fillRect/>
          </a:stretch>
        </p:blipFill>
        <p:spPr>
          <a:xfrm>
            <a:off x="10586591" y="6053957"/>
            <a:ext cx="1024217" cy="719390"/>
          </a:xfrm>
          <a:prstGeom prst="rect">
            <a:avLst/>
          </a:prstGeom>
        </p:spPr>
      </p:pic>
      <p:graphicFrame>
        <p:nvGraphicFramePr>
          <p:cNvPr id="9" name="Tabella 8"/>
          <p:cNvGraphicFramePr>
            <a:graphicFrameLocks noGrp="1"/>
          </p:cNvGraphicFramePr>
          <p:nvPr/>
        </p:nvGraphicFramePr>
        <p:xfrm>
          <a:off x="467833" y="3456995"/>
          <a:ext cx="11355573" cy="2621280"/>
        </p:xfrm>
        <a:graphic>
          <a:graphicData uri="http://schemas.openxmlformats.org/drawingml/2006/table">
            <a:tbl>
              <a:tblPr firstRow="1" bandRow="1">
                <a:tableStyleId>{5C22544A-7EE6-4342-B048-85BDC9FD1C3A}</a:tableStyleId>
              </a:tblPr>
              <a:tblGrid>
                <a:gridCol w="3918178">
                  <a:extLst>
                    <a:ext uri="{9D8B030D-6E8A-4147-A177-3AD203B41FA5}">
                      <a16:colId xmlns:a16="http://schemas.microsoft.com/office/drawing/2014/main" val="20000"/>
                    </a:ext>
                  </a:extLst>
                </a:gridCol>
                <a:gridCol w="3652204">
                  <a:extLst>
                    <a:ext uri="{9D8B030D-6E8A-4147-A177-3AD203B41FA5}">
                      <a16:colId xmlns:a16="http://schemas.microsoft.com/office/drawing/2014/main" val="20001"/>
                    </a:ext>
                  </a:extLst>
                </a:gridCol>
                <a:gridCol w="3785191">
                  <a:extLst>
                    <a:ext uri="{9D8B030D-6E8A-4147-A177-3AD203B41FA5}">
                      <a16:colId xmlns:a16="http://schemas.microsoft.com/office/drawing/2014/main" val="20002"/>
                    </a:ext>
                  </a:extLst>
                </a:gridCol>
              </a:tblGrid>
              <a:tr h="322200">
                <a:tc>
                  <a:txBody>
                    <a:bodyPr/>
                    <a:lstStyle/>
                    <a:p>
                      <a:r>
                        <a:rPr lang="en-GB" sz="1600" noProof="0"/>
                        <a:t>Knowledge</a:t>
                      </a:r>
                    </a:p>
                  </a:txBody>
                  <a:tcPr/>
                </a:tc>
                <a:tc>
                  <a:txBody>
                    <a:bodyPr/>
                    <a:lstStyle/>
                    <a:p>
                      <a:r>
                        <a:rPr lang="en-GB" sz="1600" noProof="0"/>
                        <a:t>Skills </a:t>
                      </a:r>
                    </a:p>
                  </a:txBody>
                  <a:tcPr/>
                </a:tc>
                <a:tc>
                  <a:txBody>
                    <a:bodyPr/>
                    <a:lstStyle/>
                    <a:p>
                      <a:r>
                        <a:rPr lang="en-GB" sz="1600" noProof="0"/>
                        <a:t>Responsibilities/autonomy</a:t>
                      </a:r>
                    </a:p>
                  </a:txBody>
                  <a:tcPr/>
                </a:tc>
                <a:extLst>
                  <a:ext uri="{0D108BD9-81ED-4DB2-BD59-A6C34878D82A}">
                    <a16:rowId xmlns:a16="http://schemas.microsoft.com/office/drawing/2014/main" val="10000"/>
                  </a:ext>
                </a:extLst>
              </a:tr>
              <a:tr h="2121631">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b="0" i="0" kern="1200" noProof="0">
                          <a:solidFill>
                            <a:schemeClr val="dk1"/>
                          </a:solidFill>
                          <a:effectLst/>
                          <a:latin typeface="+mn-lt"/>
                          <a:ea typeface="+mn-ea"/>
                          <a:cs typeface="+mn-cs"/>
                        </a:rPr>
                        <a:t>To</a:t>
                      </a:r>
                      <a:r>
                        <a:rPr lang="en-GB" sz="1200" b="0" i="0" kern="1200" baseline="0" noProof="0">
                          <a:solidFill>
                            <a:schemeClr val="dk1"/>
                          </a:solidFill>
                          <a:effectLst/>
                          <a:latin typeface="+mn-lt"/>
                          <a:ea typeface="+mn-ea"/>
                          <a:cs typeface="+mn-cs"/>
                        </a:rPr>
                        <a:t> understand</a:t>
                      </a:r>
                      <a:r>
                        <a:rPr lang="en-GB" sz="1200" b="0" i="0" kern="1200" noProof="0">
                          <a:solidFill>
                            <a:schemeClr val="dk1"/>
                          </a:solidFill>
                          <a:effectLst/>
                          <a:latin typeface="+mn-lt"/>
                          <a:ea typeface="+mn-ea"/>
                          <a:cs typeface="+mn-cs"/>
                        </a:rPr>
                        <a:t> the systematic approach to quality assurance and quality management of textile and clothing products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b="0" i="0" kern="1200" noProof="0">
                          <a:solidFill>
                            <a:schemeClr val="dk1"/>
                          </a:solidFill>
                          <a:effectLst/>
                          <a:latin typeface="+mn-lt"/>
                          <a:ea typeface="+mn-ea"/>
                          <a:cs typeface="+mn-cs"/>
                        </a:rPr>
                        <a:t>To apprehend the standardized model of environmental management system (EMS) according to ISO 14000</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b="0" i="0" kern="1200" noProof="0">
                          <a:solidFill>
                            <a:schemeClr val="dk1"/>
                          </a:solidFill>
                          <a:effectLst/>
                          <a:latin typeface="+mn-lt"/>
                          <a:ea typeface="+mn-ea"/>
                          <a:cs typeface="+mn-cs"/>
                        </a:rPr>
                        <a:t>To understand the concept of Life Cycle Assessment (LCA), identify the elements of LCA, their relationship and impact on the environment </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b="0" i="0" kern="1200" noProof="0">
                          <a:solidFill>
                            <a:schemeClr val="dk1"/>
                          </a:solidFill>
                          <a:effectLst/>
                          <a:latin typeface="+mn-lt"/>
                          <a:ea typeface="+mn-ea"/>
                          <a:cs typeface="+mn-cs"/>
                        </a:rPr>
                        <a:t>To adopt the principles of assessing and labelling the ecological characteristics of processes and products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200" b="0" i="0" kern="1200" noProof="0">
                          <a:solidFill>
                            <a:schemeClr val="dk1"/>
                          </a:solidFill>
                          <a:effectLst/>
                          <a:latin typeface="+mn-lt"/>
                          <a:ea typeface="+mn-ea"/>
                          <a:cs typeface="+mn-cs"/>
                        </a:rPr>
                        <a:t>To recognize product quality as a strategic category essential for business success </a:t>
                      </a:r>
                    </a:p>
                  </a:txBody>
                  <a:tcPr/>
                </a:tc>
                <a:tc>
                  <a:txBody>
                    <a:bodyPr/>
                    <a:lstStyle/>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b="0" i="0" kern="1200" noProof="0">
                          <a:solidFill>
                            <a:schemeClr val="dk1"/>
                          </a:solidFill>
                          <a:effectLst/>
                          <a:latin typeface="+mn-lt"/>
                          <a:ea typeface="+mn-ea"/>
                          <a:cs typeface="+mn-cs"/>
                        </a:rPr>
                        <a:t>To apply the general quality management system ISO 9000</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b="0" i="0" kern="1200" noProof="0">
                          <a:solidFill>
                            <a:schemeClr val="dk1"/>
                          </a:solidFill>
                          <a:effectLst/>
                          <a:latin typeface="+mn-lt"/>
                          <a:ea typeface="+mn-ea"/>
                          <a:cs typeface="+mn-cs"/>
                        </a:rPr>
                        <a:t>To</a:t>
                      </a:r>
                      <a:r>
                        <a:rPr lang="en-GB" sz="1200" b="0" i="0" kern="1200" baseline="0" noProof="0">
                          <a:solidFill>
                            <a:schemeClr val="dk1"/>
                          </a:solidFill>
                          <a:effectLst/>
                          <a:latin typeface="+mn-lt"/>
                          <a:ea typeface="+mn-ea"/>
                          <a:cs typeface="+mn-cs"/>
                        </a:rPr>
                        <a:t> </a:t>
                      </a:r>
                      <a:r>
                        <a:rPr lang="en-GB" sz="1200" b="0" i="0" kern="1200" noProof="0">
                          <a:solidFill>
                            <a:schemeClr val="dk1"/>
                          </a:solidFill>
                          <a:effectLst/>
                          <a:latin typeface="+mn-lt"/>
                          <a:ea typeface="+mn-ea"/>
                          <a:cs typeface="+mn-cs"/>
                        </a:rPr>
                        <a:t>support the introduction of systematic quality management in the organization</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b="0" i="0" kern="1200" noProof="0">
                          <a:solidFill>
                            <a:schemeClr val="dk1"/>
                          </a:solidFill>
                          <a:effectLst/>
                          <a:latin typeface="+mn-lt"/>
                          <a:ea typeface="+mn-ea"/>
                          <a:cs typeface="+mn-cs"/>
                        </a:rPr>
                        <a:t>To</a:t>
                      </a:r>
                      <a:r>
                        <a:rPr lang="en-GB" sz="1200" b="0" i="0" kern="1200" baseline="0" noProof="0">
                          <a:solidFill>
                            <a:schemeClr val="dk1"/>
                          </a:solidFill>
                          <a:effectLst/>
                          <a:latin typeface="+mn-lt"/>
                          <a:ea typeface="+mn-ea"/>
                          <a:cs typeface="+mn-cs"/>
                        </a:rPr>
                        <a:t> </a:t>
                      </a:r>
                      <a:r>
                        <a:rPr lang="en-GB" sz="1200" b="0" i="0" kern="1200" noProof="0">
                          <a:solidFill>
                            <a:schemeClr val="dk1"/>
                          </a:solidFill>
                          <a:effectLst/>
                          <a:latin typeface="+mn-lt"/>
                          <a:ea typeface="+mn-ea"/>
                          <a:cs typeface="+mn-cs"/>
                        </a:rPr>
                        <a:t>use statistical tools for product quality management</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b="0" i="0" kern="1200" noProof="0">
                          <a:solidFill>
                            <a:schemeClr val="dk1"/>
                          </a:solidFill>
                          <a:effectLst/>
                          <a:latin typeface="+mn-lt"/>
                          <a:ea typeface="+mn-ea"/>
                          <a:cs typeface="+mn-cs"/>
                        </a:rPr>
                        <a:t>To use the PDCA quality loop to improve business quality and product development</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b="0" i="0" kern="1200" noProof="0">
                          <a:solidFill>
                            <a:schemeClr val="dk1"/>
                          </a:solidFill>
                          <a:effectLst/>
                          <a:latin typeface="+mn-lt"/>
                          <a:ea typeface="+mn-ea"/>
                          <a:cs typeface="+mn-cs"/>
                        </a:rPr>
                        <a:t>To use the methodology for the implementation of EMS in the company according to ISO 14001</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200" b="0" i="0" kern="1200" baseline="0" noProof="0">
                          <a:solidFill>
                            <a:schemeClr val="dk1"/>
                          </a:solidFill>
                          <a:effectLst/>
                          <a:latin typeface="+mn-lt"/>
                          <a:ea typeface="+mn-ea"/>
                          <a:cs typeface="+mn-cs"/>
                        </a:rPr>
                        <a:t>To use </a:t>
                      </a:r>
                      <a:r>
                        <a:rPr lang="en-GB" sz="1200" b="0" i="0" kern="1200" noProof="0">
                          <a:solidFill>
                            <a:schemeClr val="dk1"/>
                          </a:solidFill>
                          <a:effectLst/>
                          <a:latin typeface="+mn-lt"/>
                          <a:ea typeface="+mn-ea"/>
                          <a:cs typeface="+mn-cs"/>
                        </a:rPr>
                        <a:t>the concept of</a:t>
                      </a:r>
                      <a:r>
                        <a:rPr lang="en-GB" sz="1200" b="0" i="0" kern="1200" baseline="0" noProof="0">
                          <a:solidFill>
                            <a:schemeClr val="dk1"/>
                          </a:solidFill>
                          <a:effectLst/>
                          <a:latin typeface="+mn-lt"/>
                          <a:ea typeface="+mn-ea"/>
                          <a:cs typeface="+mn-cs"/>
                        </a:rPr>
                        <a:t> </a:t>
                      </a:r>
                      <a:r>
                        <a:rPr lang="en-GB" sz="1200" b="0" i="0" kern="1200" noProof="0">
                          <a:solidFill>
                            <a:schemeClr val="dk1"/>
                          </a:solidFill>
                          <a:effectLst/>
                          <a:latin typeface="+mn-lt"/>
                          <a:ea typeface="+mn-ea"/>
                          <a:cs typeface="+mn-cs"/>
                        </a:rPr>
                        <a:t>LCA</a:t>
                      </a:r>
                      <a:r>
                        <a:rPr lang="en-GB" sz="1200" b="0" i="0" kern="1200" baseline="0" noProof="0">
                          <a:solidFill>
                            <a:schemeClr val="dk1"/>
                          </a:solidFill>
                          <a:effectLst/>
                          <a:latin typeface="+mn-lt"/>
                          <a:ea typeface="+mn-ea"/>
                          <a:cs typeface="+mn-cs"/>
                        </a:rPr>
                        <a:t> </a:t>
                      </a:r>
                      <a:r>
                        <a:rPr lang="en-GB" sz="1200" b="0" i="0" kern="1200" noProof="0">
                          <a:solidFill>
                            <a:schemeClr val="dk1"/>
                          </a:solidFill>
                          <a:effectLst/>
                          <a:latin typeface="+mn-lt"/>
                          <a:ea typeface="+mn-ea"/>
                          <a:cs typeface="+mn-cs"/>
                        </a:rPr>
                        <a:t>as</a:t>
                      </a:r>
                      <a:r>
                        <a:rPr lang="en-GB" sz="1200" b="0" i="0" kern="1200" baseline="0" noProof="0">
                          <a:solidFill>
                            <a:schemeClr val="dk1"/>
                          </a:solidFill>
                          <a:effectLst/>
                          <a:latin typeface="+mn-lt"/>
                          <a:ea typeface="+mn-ea"/>
                          <a:cs typeface="+mn-cs"/>
                        </a:rPr>
                        <a:t> relevant tool in sustainable development</a:t>
                      </a:r>
                      <a:endParaRPr lang="en-GB" sz="1200" kern="1200" baseline="0" noProof="0">
                        <a:solidFill>
                          <a:srgbClr val="FF0000"/>
                        </a:solidFill>
                        <a:effectLst/>
                        <a:latin typeface="+mn-lt"/>
                        <a:ea typeface="+mn-ea"/>
                        <a:cs typeface="+mn-cs"/>
                      </a:endParaRPr>
                    </a:p>
                  </a:txBody>
                  <a:tcPr/>
                </a:tc>
                <a:tc>
                  <a:txBody>
                    <a:bodyPr/>
                    <a:lstStyle/>
                    <a:p>
                      <a:pPr marL="172800" marR="0" indent="-172800" algn="just" defTabSz="914400" rtl="0" eaLnBrk="1" fontAlgn="base" latinLnBrk="0" hangingPunct="1">
                        <a:lnSpc>
                          <a:spcPct val="100000"/>
                        </a:lnSpc>
                        <a:spcBef>
                          <a:spcPts val="0"/>
                        </a:spcBef>
                        <a:spcAft>
                          <a:spcPts val="0"/>
                        </a:spcAft>
                        <a:buClrTx/>
                        <a:buSzTx/>
                        <a:buFontTx/>
                        <a:buChar char="-"/>
                        <a:tabLst/>
                        <a:defRPr/>
                      </a:pPr>
                      <a:r>
                        <a:rPr lang="en-GB" sz="1200" b="0" i="0" kern="1200" noProof="0">
                          <a:solidFill>
                            <a:schemeClr val="dk1"/>
                          </a:solidFill>
                          <a:effectLst/>
                          <a:latin typeface="+mn-lt"/>
                          <a:ea typeface="+mn-ea"/>
                          <a:cs typeface="+mn-cs"/>
                        </a:rPr>
                        <a:t>To contribute</a:t>
                      </a:r>
                      <a:r>
                        <a:rPr lang="en-GB" sz="1200" b="0" i="0" kern="1200" baseline="0" noProof="0">
                          <a:solidFill>
                            <a:schemeClr val="dk1"/>
                          </a:solidFill>
                          <a:effectLst/>
                          <a:latin typeface="+mn-lt"/>
                          <a:ea typeface="+mn-ea"/>
                          <a:cs typeface="+mn-cs"/>
                        </a:rPr>
                        <a:t> to</a:t>
                      </a:r>
                      <a:r>
                        <a:rPr lang="en-GB" sz="1200" b="0" i="0" kern="1200" noProof="0">
                          <a:solidFill>
                            <a:schemeClr val="dk1"/>
                          </a:solidFill>
                          <a:effectLst/>
                          <a:latin typeface="+mn-lt"/>
                          <a:ea typeface="+mn-ea"/>
                          <a:cs typeface="+mn-cs"/>
                        </a:rPr>
                        <a:t> the definition of systematic approach in quality assurance and quality management, setting specific</a:t>
                      </a:r>
                      <a:r>
                        <a:rPr lang="en-GB" sz="1200" b="0" i="0" kern="1200" baseline="0" noProof="0">
                          <a:solidFill>
                            <a:schemeClr val="dk1"/>
                          </a:solidFill>
                          <a:effectLst/>
                          <a:latin typeface="+mn-lt"/>
                          <a:ea typeface="+mn-ea"/>
                          <a:cs typeface="+mn-cs"/>
                        </a:rPr>
                        <a:t> goals and </a:t>
                      </a:r>
                      <a:r>
                        <a:rPr lang="en-GB" sz="1200" b="0" i="0" kern="1200" noProof="0">
                          <a:solidFill>
                            <a:schemeClr val="dk1"/>
                          </a:solidFill>
                          <a:effectLst/>
                          <a:latin typeface="+mn-lt"/>
                          <a:ea typeface="+mn-ea"/>
                          <a:cs typeface="+mn-cs"/>
                        </a:rPr>
                        <a:t>key factors that need to be monitored, measured and harmonized with legislation at the level of the organization</a:t>
                      </a:r>
                      <a:endParaRPr lang="en-GB" sz="1200" b="0" i="0" kern="1200" baseline="0" noProof="0">
                        <a:solidFill>
                          <a:schemeClr val="dk1"/>
                        </a:solidFill>
                        <a:effectLst/>
                        <a:latin typeface="+mn-lt"/>
                        <a:ea typeface="+mn-ea"/>
                        <a:cs typeface="+mn-cs"/>
                      </a:endParaRPr>
                    </a:p>
                    <a:p>
                      <a:pPr marL="172800" indent="-172800" algn="just" fontAlgn="base">
                        <a:buFontTx/>
                        <a:buChar char="-"/>
                      </a:pPr>
                      <a:r>
                        <a:rPr lang="en-GB" sz="1200" b="0" i="0" kern="1200" baseline="0" noProof="0">
                          <a:solidFill>
                            <a:schemeClr val="dk1"/>
                          </a:solidFill>
                          <a:effectLst/>
                          <a:latin typeface="+mn-lt"/>
                          <a:ea typeface="+mn-ea"/>
                          <a:cs typeface="+mn-cs"/>
                        </a:rPr>
                        <a:t>To interpret the data and adjust the variables according to the defined goals in the different </a:t>
                      </a:r>
                      <a:r>
                        <a:rPr lang="en-GB" sz="1200" b="0" i="0" kern="1200" noProof="0">
                          <a:solidFill>
                            <a:schemeClr val="dk1"/>
                          </a:solidFill>
                          <a:effectLst/>
                          <a:latin typeface="+mn-lt"/>
                          <a:ea typeface="+mn-ea"/>
                          <a:cs typeface="+mn-cs"/>
                        </a:rPr>
                        <a:t>segments of work and production</a:t>
                      </a:r>
                      <a:r>
                        <a:rPr lang="en-GB" sz="1200" b="0" i="0" kern="1200" baseline="0" noProof="0">
                          <a:solidFill>
                            <a:schemeClr val="dk1"/>
                          </a:solidFill>
                          <a:effectLst/>
                          <a:latin typeface="+mn-lt"/>
                          <a:ea typeface="+mn-ea"/>
                          <a:cs typeface="+mn-cs"/>
                        </a:rPr>
                        <a:t> phases</a:t>
                      </a:r>
                      <a:endParaRPr lang="en-GB" sz="1200" b="0" i="0" kern="1200" noProof="0">
                        <a:solidFill>
                          <a:schemeClr val="dk1"/>
                        </a:solidFill>
                        <a:effectLst/>
                        <a:latin typeface="+mn-lt"/>
                        <a:ea typeface="+mn-ea"/>
                        <a:cs typeface="+mn-cs"/>
                      </a:endParaRPr>
                    </a:p>
                  </a:txBody>
                  <a:tcPr marL="57150" marR="57150" marT="57150" marB="5715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0163363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3404" y="-2489"/>
            <a:ext cx="11663917" cy="1325563"/>
          </a:xfrm>
        </p:spPr>
        <p:txBody>
          <a:bodyPr>
            <a:normAutofit/>
          </a:bodyPr>
          <a:lstStyle/>
          <a:p>
            <a:r>
              <a:rPr lang="en-GB" sz="3200" b="1" dirty="0">
                <a:solidFill>
                  <a:schemeClr val="accent1">
                    <a:lumMod val="75000"/>
                  </a:schemeClr>
                </a:solidFill>
              </a:rPr>
              <a:t>MODULE – INDUSTRIAL ENGINEERING QC &amp; MANAGEMENT </a:t>
            </a:r>
            <a:endParaRPr lang="en-GB" sz="3200" b="1" i="1">
              <a:solidFill>
                <a:schemeClr val="accent1">
                  <a:lumMod val="75000"/>
                </a:schemeClr>
              </a:solidFill>
              <a:cs typeface="Calibri Light"/>
            </a:endParaRPr>
          </a:p>
        </p:txBody>
      </p:sp>
      <p:sp>
        <p:nvSpPr>
          <p:cNvPr id="3" name="Segnaposto contenuto 2"/>
          <p:cNvSpPr>
            <a:spLocks noGrp="1"/>
          </p:cNvSpPr>
          <p:nvPr>
            <p:ph idx="1"/>
          </p:nvPr>
        </p:nvSpPr>
        <p:spPr>
          <a:xfrm>
            <a:off x="393405" y="847421"/>
            <a:ext cx="11355571" cy="4872887"/>
          </a:xfrm>
        </p:spPr>
        <p:txBody>
          <a:bodyPr vert="horz" lIns="91440" tIns="45720" rIns="91440" bIns="45720" rtlCol="0" anchor="t">
            <a:normAutofit/>
          </a:bodyPr>
          <a:lstStyle/>
          <a:p>
            <a:pPr marL="0" indent="0">
              <a:lnSpc>
                <a:spcPct val="100000"/>
              </a:lnSpc>
              <a:spcBef>
                <a:spcPts val="0"/>
              </a:spcBef>
              <a:buNone/>
              <a:defRPr/>
            </a:pPr>
            <a:r>
              <a:rPr lang="en-GB" sz="2000" b="1" dirty="0"/>
              <a:t>Course: Information Technologies for Statistical Analysis and Quality Control </a:t>
            </a:r>
          </a:p>
          <a:p>
            <a:pPr marL="0" indent="0">
              <a:lnSpc>
                <a:spcPct val="100000"/>
              </a:lnSpc>
              <a:spcBef>
                <a:spcPts val="0"/>
              </a:spcBef>
              <a:buNone/>
              <a:defRPr/>
            </a:pPr>
            <a:r>
              <a:rPr lang="en-GB" sz="1400" b="1" u="sng" dirty="0"/>
              <a:t>Duration:</a:t>
            </a:r>
            <a:r>
              <a:rPr lang="en-GB" sz="1400" b="1" dirty="0"/>
              <a:t> </a:t>
            </a:r>
            <a:r>
              <a:rPr lang="en-GB" sz="1200" dirty="0"/>
              <a:t>30 hours</a:t>
            </a:r>
            <a:endParaRPr lang="en-GB" sz="2000" b="1" dirty="0">
              <a:cs typeface="Calibri"/>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500" dirty="0"/>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a:t>Course objectives</a:t>
            </a:r>
            <a:endParaRPr lang="en-GB" sz="1400" b="1" u="sng" dirty="0">
              <a:cs typeface="Calibri"/>
            </a:endParaRPr>
          </a:p>
          <a:p>
            <a:pPr marL="0" marR="0" lvl="0" indent="0" algn="just" defTabSz="914400" eaLnBrk="1" fontAlgn="auto" latinLnBrk="0" hangingPunct="1">
              <a:lnSpc>
                <a:spcPct val="100000"/>
              </a:lnSpc>
              <a:spcBef>
                <a:spcPts val="0"/>
              </a:spcBef>
              <a:spcAft>
                <a:spcPts val="0"/>
              </a:spcAft>
              <a:buClrTx/>
              <a:buSzTx/>
              <a:buFontTx/>
              <a:buNone/>
              <a:tabLst/>
              <a:defRPr/>
            </a:pPr>
            <a:r>
              <a:rPr lang="en-US" sz="1200" dirty="0"/>
              <a:t>Information technology systems can improve quality and increase productivity. In addition to software different statistical methods can be used to evaluate critical processes in order to control production procedures and performances. The course in Information Technologies for Statistical Analysis and Quality Control includes basic issues of mathematical statistics and its application for the needs of the textile and clothing industry</a:t>
            </a:r>
            <a:r>
              <a:rPr lang="en-US" sz="1200" dirty="0"/>
              <a:t>.</a:t>
            </a:r>
            <a:r>
              <a:rPr lang="it-IT" sz="1200" dirty="0"/>
              <a:t> </a:t>
            </a:r>
            <a:r>
              <a:rPr lang="en-US" sz="1200" dirty="0"/>
              <a:t>The training will be carried out mainly with universal and, if necessary, with specialized software products.</a:t>
            </a:r>
            <a:endParaRPr lang="en-GB" sz="1200" dirty="0"/>
          </a:p>
          <a:p>
            <a:pPr marL="0" indent="0">
              <a:lnSpc>
                <a:spcPct val="100000"/>
              </a:lnSpc>
              <a:spcBef>
                <a:spcPts val="0"/>
              </a:spcBef>
              <a:buNone/>
              <a:defRPr/>
            </a:pPr>
            <a:r>
              <a:rPr lang="en-GB" sz="1400" b="1" u="sng" dirty="0"/>
              <a:t>Topics</a:t>
            </a:r>
            <a:endParaRPr lang="en-GB" sz="1400" b="1" u="sng" dirty="0">
              <a:cs typeface="Calibri"/>
            </a:endParaRPr>
          </a:p>
          <a:p>
            <a:pPr algn="just">
              <a:lnSpc>
                <a:spcPct val="100000"/>
              </a:lnSpc>
              <a:spcBef>
                <a:spcPts val="0"/>
              </a:spcBef>
              <a:buFontTx/>
              <a:buChar char="-"/>
            </a:pPr>
            <a:r>
              <a:rPr lang="en-US" sz="1200" dirty="0"/>
              <a:t>Seven basic quality tools (7BQT)</a:t>
            </a:r>
            <a:r>
              <a:rPr lang="en-GB" sz="1200" dirty="0"/>
              <a:t> 		- Statistical estimates and hypothesis testing</a:t>
            </a:r>
          </a:p>
          <a:p>
            <a:pPr algn="just">
              <a:lnSpc>
                <a:spcPct val="100000"/>
              </a:lnSpc>
              <a:spcBef>
                <a:spcPts val="0"/>
              </a:spcBef>
              <a:buFontTx/>
              <a:buChar char="-"/>
            </a:pPr>
            <a:r>
              <a:rPr lang="en-US" sz="1200" dirty="0"/>
              <a:t>Seven new management and planning tools                     - </a:t>
            </a:r>
            <a:r>
              <a:rPr lang="en-GB" sz="1200" dirty="0"/>
              <a:t>Probability distributions with application in textile practice</a:t>
            </a:r>
          </a:p>
          <a:p>
            <a:pPr algn="just">
              <a:lnSpc>
                <a:spcPct val="100000"/>
              </a:lnSpc>
              <a:spcBef>
                <a:spcPts val="0"/>
              </a:spcBef>
              <a:buFontTx/>
              <a:buChar char="-"/>
            </a:pPr>
            <a:r>
              <a:rPr lang="en-GB" sz="1200" dirty="0"/>
              <a:t>Quality function deployment (QFD)                                    - Analysis of variance (ANOVA)</a:t>
            </a:r>
          </a:p>
          <a:p>
            <a:pPr algn="just">
              <a:lnSpc>
                <a:spcPct val="100000"/>
              </a:lnSpc>
              <a:spcBef>
                <a:spcPts val="0"/>
              </a:spcBef>
              <a:buFontTx/>
              <a:buChar char="-"/>
            </a:pPr>
            <a:r>
              <a:rPr lang="fr-FR" sz="1200" dirty="0"/>
              <a:t>Failure mode </a:t>
            </a:r>
            <a:r>
              <a:rPr lang="fr-FR" sz="1200" dirty="0" err="1"/>
              <a:t>effects</a:t>
            </a:r>
            <a:r>
              <a:rPr lang="fr-FR" sz="1200" dirty="0"/>
              <a:t> </a:t>
            </a:r>
            <a:r>
              <a:rPr lang="fr-FR" sz="1200" dirty="0" err="1"/>
              <a:t>analysis</a:t>
            </a:r>
            <a:r>
              <a:rPr lang="fr-FR" sz="1200" dirty="0"/>
              <a:t> (FMEA)</a:t>
            </a:r>
            <a:r>
              <a:rPr lang="en-GB" sz="1200" dirty="0"/>
              <a:t> </a:t>
            </a:r>
            <a:r>
              <a:rPr lang="en-GB" sz="1200" dirty="0"/>
              <a:t>		- Regression models 	</a:t>
            </a:r>
            <a:endParaRPr lang="en-GB" sz="1200" dirty="0">
              <a:cs typeface="Calibri"/>
            </a:endParaRPr>
          </a:p>
          <a:p>
            <a:pPr marL="0" indent="0" algn="just">
              <a:lnSpc>
                <a:spcPct val="100000"/>
              </a:lnSpc>
              <a:spcBef>
                <a:spcPts val="0"/>
              </a:spcBef>
              <a:buNone/>
              <a:defRPr/>
            </a:pPr>
            <a:r>
              <a:rPr lang="en-GB" sz="1400" b="1" u="sng" dirty="0"/>
              <a:t>Learning outcomes</a:t>
            </a:r>
            <a:endParaRPr lang="en-GB" sz="1400" b="1" u="sng" dirty="0">
              <a:cs typeface="Calibri"/>
            </a:endParaRPr>
          </a:p>
        </p:txBody>
      </p:sp>
      <p:pic>
        <p:nvPicPr>
          <p:cNvPr id="6" name="Picture 3"/>
          <p:cNvPicPr>
            <a:picLocks noChangeAspect="1"/>
          </p:cNvPicPr>
          <p:nvPr/>
        </p:nvPicPr>
        <p:blipFill>
          <a:blip r:embed="rId2"/>
          <a:stretch>
            <a:fillRect/>
          </a:stretch>
        </p:blipFill>
        <p:spPr>
          <a:xfrm>
            <a:off x="583080" y="6084439"/>
            <a:ext cx="2200847" cy="658425"/>
          </a:xfrm>
          <a:prstGeom prst="rect">
            <a:avLst/>
          </a:prstGeom>
        </p:spPr>
      </p:pic>
      <p:pic>
        <p:nvPicPr>
          <p:cNvPr id="7" name="Picture 4"/>
          <p:cNvPicPr>
            <a:picLocks noChangeAspect="1"/>
          </p:cNvPicPr>
          <p:nvPr/>
        </p:nvPicPr>
        <p:blipFill>
          <a:blip r:embed="rId3"/>
          <a:stretch>
            <a:fillRect/>
          </a:stretch>
        </p:blipFill>
        <p:spPr>
          <a:xfrm>
            <a:off x="10586591" y="6053957"/>
            <a:ext cx="1024217" cy="719390"/>
          </a:xfrm>
          <a:prstGeom prst="rect">
            <a:avLst/>
          </a:prstGeom>
        </p:spPr>
      </p:pic>
      <p:graphicFrame>
        <p:nvGraphicFramePr>
          <p:cNvPr id="9" name="Tabella 8"/>
          <p:cNvGraphicFramePr>
            <a:graphicFrameLocks noGrp="1"/>
          </p:cNvGraphicFramePr>
          <p:nvPr>
            <p:extLst>
              <p:ext uri="{D42A27DB-BD31-4B8C-83A1-F6EECF244321}">
                <p14:modId xmlns:p14="http://schemas.microsoft.com/office/powerpoint/2010/main" val="1805152561"/>
              </p:ext>
            </p:extLst>
          </p:nvPr>
        </p:nvGraphicFramePr>
        <p:xfrm>
          <a:off x="547575" y="3627528"/>
          <a:ext cx="11355573" cy="2456911"/>
        </p:xfrm>
        <a:graphic>
          <a:graphicData uri="http://schemas.openxmlformats.org/drawingml/2006/table">
            <a:tbl>
              <a:tblPr firstRow="1" bandRow="1">
                <a:tableStyleId>{5C22544A-7EE6-4342-B048-85BDC9FD1C3A}</a:tableStyleId>
              </a:tblPr>
              <a:tblGrid>
                <a:gridCol w="3918178">
                  <a:extLst>
                    <a:ext uri="{9D8B030D-6E8A-4147-A177-3AD203B41FA5}">
                      <a16:colId xmlns:a16="http://schemas.microsoft.com/office/drawing/2014/main" val="20000"/>
                    </a:ext>
                  </a:extLst>
                </a:gridCol>
                <a:gridCol w="3652204">
                  <a:extLst>
                    <a:ext uri="{9D8B030D-6E8A-4147-A177-3AD203B41FA5}">
                      <a16:colId xmlns:a16="http://schemas.microsoft.com/office/drawing/2014/main" val="20001"/>
                    </a:ext>
                  </a:extLst>
                </a:gridCol>
                <a:gridCol w="3785191">
                  <a:extLst>
                    <a:ext uri="{9D8B030D-6E8A-4147-A177-3AD203B41FA5}">
                      <a16:colId xmlns:a16="http://schemas.microsoft.com/office/drawing/2014/main" val="20002"/>
                    </a:ext>
                  </a:extLst>
                </a:gridCol>
              </a:tblGrid>
              <a:tr h="335000">
                <a:tc>
                  <a:txBody>
                    <a:bodyPr/>
                    <a:lstStyle/>
                    <a:p>
                      <a:r>
                        <a:rPr lang="en-GB" sz="1600" noProof="0" dirty="0"/>
                        <a:t>Knowledge</a:t>
                      </a:r>
                    </a:p>
                  </a:txBody>
                  <a:tcPr/>
                </a:tc>
                <a:tc>
                  <a:txBody>
                    <a:bodyPr/>
                    <a:lstStyle/>
                    <a:p>
                      <a:r>
                        <a:rPr lang="en-GB" sz="1600" noProof="0"/>
                        <a:t>Skills </a:t>
                      </a:r>
                    </a:p>
                  </a:txBody>
                  <a:tcPr/>
                </a:tc>
                <a:tc>
                  <a:txBody>
                    <a:bodyPr/>
                    <a:lstStyle/>
                    <a:p>
                      <a:r>
                        <a:rPr lang="en-GB" sz="1600" noProof="0"/>
                        <a:t>Responsibilities/autonomy</a:t>
                      </a:r>
                    </a:p>
                  </a:txBody>
                  <a:tcPr/>
                </a:tc>
                <a:extLst>
                  <a:ext uri="{0D108BD9-81ED-4DB2-BD59-A6C34878D82A}">
                    <a16:rowId xmlns:a16="http://schemas.microsoft.com/office/drawing/2014/main" val="10000"/>
                  </a:ext>
                </a:extLst>
              </a:tr>
              <a:tr h="2121631">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100" noProof="0" dirty="0"/>
                        <a:t>To understand the basics of the quality control tools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100" noProof="0" dirty="0"/>
                        <a:t>To </a:t>
                      </a:r>
                      <a:r>
                        <a:rPr lang="en-US" sz="1100" noProof="0" dirty="0"/>
                        <a:t>aware and understand the essentials of QFD</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US" sz="1100" noProof="0" dirty="0"/>
                        <a:t>To comprehend the elements of </a:t>
                      </a:r>
                      <a:r>
                        <a:rPr lang="fr-FR" sz="1100" dirty="0"/>
                        <a:t>FMEA </a:t>
                      </a:r>
                      <a:r>
                        <a:rPr lang="en-US" sz="1100" noProof="0" dirty="0"/>
                        <a:t>method</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100" noProof="0" dirty="0"/>
                        <a:t>To understand different probability distribution, parameters and properties related to </a:t>
                      </a:r>
                      <a:r>
                        <a:rPr lang="en-GB" sz="1100" noProof="0" dirty="0" err="1"/>
                        <a:t>textilae</a:t>
                      </a:r>
                      <a:r>
                        <a:rPr lang="en-GB" sz="1100" noProof="0" dirty="0"/>
                        <a:t> variables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100" noProof="0" dirty="0"/>
                        <a:t>To apprehend how to treat random variables in order to consider them in the quality control process</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100" noProof="0" dirty="0"/>
                        <a:t>To adopt different kind of hypothesis testing to support your decisions </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n-GB" sz="1100" noProof="0" dirty="0"/>
                        <a:t>To comprehend variance and regression analysis principles </a:t>
                      </a:r>
                    </a:p>
                    <a:p>
                      <a:pPr marL="171450" marR="0" indent="-171450" algn="just" defTabSz="914400" rtl="0" eaLnBrk="1" fontAlgn="auto" latinLnBrk="0" hangingPunct="1">
                        <a:lnSpc>
                          <a:spcPct val="100000"/>
                        </a:lnSpc>
                        <a:spcBef>
                          <a:spcPts val="0"/>
                        </a:spcBef>
                        <a:spcAft>
                          <a:spcPts val="0"/>
                        </a:spcAft>
                        <a:buClrTx/>
                        <a:buSzTx/>
                        <a:buFontTx/>
                        <a:buChar char="-"/>
                        <a:tabLst/>
                        <a:defRPr/>
                      </a:pPr>
                      <a:endParaRPr lang="en-GB" sz="1100" noProof="0" dirty="0"/>
                    </a:p>
                    <a:p>
                      <a:pPr marL="171450" marR="0" indent="-171450" algn="just" defTabSz="914400" rtl="0" eaLnBrk="1" fontAlgn="auto" latinLnBrk="0" hangingPunct="1">
                        <a:lnSpc>
                          <a:spcPct val="100000"/>
                        </a:lnSpc>
                        <a:spcBef>
                          <a:spcPts val="0"/>
                        </a:spcBef>
                        <a:spcAft>
                          <a:spcPts val="0"/>
                        </a:spcAft>
                        <a:buClrTx/>
                        <a:buSzTx/>
                        <a:buFontTx/>
                        <a:buChar char="-"/>
                        <a:tabLst/>
                        <a:defRPr/>
                      </a:pPr>
                      <a:endParaRPr lang="en-GB" sz="1100" noProof="0" dirty="0"/>
                    </a:p>
                  </a:txBody>
                  <a:tcPr/>
                </a:tc>
                <a:tc>
                  <a:txBody>
                    <a:bodyPr/>
                    <a:lstStyle/>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100" noProof="0" dirty="0"/>
                        <a:t>To solve problems using the quality control tools</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100" noProof="0" dirty="0"/>
                        <a:t>To </a:t>
                      </a:r>
                      <a:r>
                        <a:rPr lang="en-US" sz="1100" noProof="0" dirty="0"/>
                        <a:t>respond to the needs and expectations of the customers using QFD</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US" sz="1100" noProof="0" dirty="0"/>
                        <a:t>To take actions to eliminate or reduce failures using FMEA</a:t>
                      </a:r>
                      <a:endParaRPr lang="en-GB" sz="1100" noProof="0" dirty="0"/>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100" noProof="0" dirty="0"/>
                        <a:t>To represent test results using different methods</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100" noProof="0" dirty="0"/>
                        <a:t>To use specialised software for data analysis to support quality control</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100" noProof="0" dirty="0"/>
                        <a:t>To apply statistical hypothesis tests in Statistical Process Control (SPC) and Acceptance Sampling (AS)</a:t>
                      </a: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n-GB" sz="1100" noProof="0" dirty="0"/>
                        <a:t>To apply variance and regression analysis to concrete cases both for forecasting and control purposes </a:t>
                      </a:r>
                    </a:p>
                  </a:txBody>
                  <a:tcPr/>
                </a:tc>
                <a:tc>
                  <a:txBody>
                    <a:bodyPr/>
                    <a:lstStyle/>
                    <a:p>
                      <a:pPr marL="172800" marR="0" indent="-172800" algn="just" defTabSz="914400" rtl="0" eaLnBrk="1" fontAlgn="base" latinLnBrk="0" hangingPunct="1">
                        <a:lnSpc>
                          <a:spcPct val="100000"/>
                        </a:lnSpc>
                        <a:spcBef>
                          <a:spcPts val="0"/>
                        </a:spcBef>
                        <a:spcAft>
                          <a:spcPts val="0"/>
                        </a:spcAft>
                        <a:buClrTx/>
                        <a:buSzTx/>
                        <a:buFontTx/>
                        <a:buChar char="-"/>
                        <a:tabLst/>
                        <a:defRPr/>
                      </a:pPr>
                      <a:r>
                        <a:rPr lang="en-GB" sz="1100" noProof="0" dirty="0"/>
                        <a:t>To assure and manage the quality control process by using the quality control tools</a:t>
                      </a:r>
                    </a:p>
                    <a:p>
                      <a:pPr marL="172800" marR="0" indent="-172800" algn="just" defTabSz="914400" rtl="0" eaLnBrk="1" fontAlgn="base" latinLnBrk="0" hangingPunct="1">
                        <a:lnSpc>
                          <a:spcPct val="100000"/>
                        </a:lnSpc>
                        <a:spcBef>
                          <a:spcPts val="0"/>
                        </a:spcBef>
                        <a:spcAft>
                          <a:spcPts val="0"/>
                        </a:spcAft>
                        <a:buClrTx/>
                        <a:buSzTx/>
                        <a:buFontTx/>
                        <a:buChar char="-"/>
                        <a:tabLst/>
                        <a:defRPr/>
                      </a:pPr>
                      <a:r>
                        <a:rPr lang="en-GB" sz="1100" noProof="0" dirty="0"/>
                        <a:t>To </a:t>
                      </a:r>
                      <a:r>
                        <a:rPr lang="en-US" sz="1100" noProof="0" dirty="0"/>
                        <a:t>bring new and improved products to market  while reducing development time.</a:t>
                      </a:r>
                    </a:p>
                    <a:p>
                      <a:pPr marL="172800" marR="0" indent="-172800" algn="just" defTabSz="914400" rtl="0" eaLnBrk="1" fontAlgn="base" latinLnBrk="0" hangingPunct="1">
                        <a:lnSpc>
                          <a:spcPct val="100000"/>
                        </a:lnSpc>
                        <a:spcBef>
                          <a:spcPts val="0"/>
                        </a:spcBef>
                        <a:spcAft>
                          <a:spcPts val="0"/>
                        </a:spcAft>
                        <a:buClrTx/>
                        <a:buSzTx/>
                        <a:buFontTx/>
                        <a:buChar char="-"/>
                        <a:tabLst/>
                        <a:defRPr/>
                      </a:pPr>
                      <a:r>
                        <a:rPr lang="en-US" sz="1100" noProof="0" dirty="0"/>
                        <a:t>To documents current knowledge and actions about the risks of failures</a:t>
                      </a:r>
                      <a:endParaRPr lang="en-GB" sz="1100" noProof="0" dirty="0"/>
                    </a:p>
                    <a:p>
                      <a:pPr marL="172800" marR="0" indent="-172800" algn="just" defTabSz="914400" rtl="0" eaLnBrk="1" fontAlgn="base" latinLnBrk="0" hangingPunct="1">
                        <a:lnSpc>
                          <a:spcPct val="100000"/>
                        </a:lnSpc>
                        <a:spcBef>
                          <a:spcPts val="0"/>
                        </a:spcBef>
                        <a:spcAft>
                          <a:spcPts val="0"/>
                        </a:spcAft>
                        <a:buClrTx/>
                        <a:buSzTx/>
                        <a:buFontTx/>
                        <a:buChar char="-"/>
                        <a:tabLst/>
                        <a:defRPr/>
                      </a:pPr>
                      <a:r>
                        <a:rPr lang="en-GB" sz="1100" noProof="0" dirty="0"/>
                        <a:t>To optimise the regression model in order to get to the best possible hypothesis considering data variables</a:t>
                      </a:r>
                    </a:p>
                    <a:p>
                      <a:pPr marL="172800" indent="-172800" algn="just" fontAlgn="base">
                        <a:buFontTx/>
                        <a:buChar char="-"/>
                      </a:pPr>
                      <a:r>
                        <a:rPr lang="en-GB" sz="1100" noProof="0" dirty="0"/>
                        <a:t>To support the quality control process by applying relevant statistical models </a:t>
                      </a:r>
                    </a:p>
                  </a:txBody>
                  <a:tcPr marL="57150" marR="57150" marT="57150" marB="5715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9321933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magin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1976205"/>
          </a:xfrm>
          <a:prstGeom prst="rect">
            <a:avLst/>
          </a:prstGeom>
        </p:spPr>
      </p:pic>
      <p:sp>
        <p:nvSpPr>
          <p:cNvPr id="3" name="Content Placeholder 2"/>
          <p:cNvSpPr>
            <a:spLocks noGrp="1"/>
          </p:cNvSpPr>
          <p:nvPr>
            <p:ph idx="1"/>
          </p:nvPr>
        </p:nvSpPr>
        <p:spPr>
          <a:xfrm>
            <a:off x="482600" y="1887576"/>
            <a:ext cx="11239500" cy="1611258"/>
          </a:xfrm>
        </p:spPr>
        <p:txBody>
          <a:bodyPr>
            <a:normAutofit/>
          </a:bodyPr>
          <a:lstStyle/>
          <a:p>
            <a:pPr marL="0" indent="0" algn="just">
              <a:buNone/>
            </a:pPr>
            <a:r>
              <a:rPr lang="en-US" sz="1200">
                <a:solidFill>
                  <a:schemeClr val="tx1"/>
                </a:solidFill>
              </a:rPr>
              <a:t>The information and views set out in this document have been developed within the framework of the “ICT-TEX“ project, funded by the European Commission’s ERASMUS Plus Programme, Key action 2 - Cooperation for innovation and the exchange of good practices,  Action – Knowledge Alliance for Higher Education </a:t>
            </a:r>
          </a:p>
          <a:p>
            <a:pPr marL="0" indent="0" algn="just">
              <a:buNone/>
            </a:pPr>
            <a:r>
              <a:rPr lang="en-US" sz="1200">
                <a:solidFill>
                  <a:schemeClr val="tx1"/>
                </a:solidFill>
              </a:rPr>
              <a:t>The European Commission support for the production of this publication does not constitute an endorsement of the contents which reflects the views only of the authors, and the Commission cannot be held responsi­ble for any use which may be made of the information contained therein.</a:t>
            </a:r>
          </a:p>
          <a:p>
            <a:pPr marL="0" indent="0" algn="just">
              <a:buNone/>
            </a:pPr>
            <a:endParaRPr lang="it-IT" sz="1200">
              <a:solidFill>
                <a:schemeClr val="tx1"/>
              </a:solidFill>
            </a:endParaRPr>
          </a:p>
        </p:txBody>
      </p:sp>
      <p:pic>
        <p:nvPicPr>
          <p:cNvPr id="6" name="Picture 3"/>
          <p:cNvPicPr>
            <a:picLocks noChangeAspect="1"/>
          </p:cNvPicPr>
          <p:nvPr/>
        </p:nvPicPr>
        <p:blipFill>
          <a:blip r:embed="rId3"/>
          <a:stretch>
            <a:fillRect/>
          </a:stretch>
        </p:blipFill>
        <p:spPr>
          <a:xfrm>
            <a:off x="583080" y="6084439"/>
            <a:ext cx="2200847" cy="658425"/>
          </a:xfrm>
          <a:prstGeom prst="rect">
            <a:avLst/>
          </a:prstGeom>
        </p:spPr>
      </p:pic>
      <p:pic>
        <p:nvPicPr>
          <p:cNvPr id="7" name="Picture 4"/>
          <p:cNvPicPr>
            <a:picLocks noChangeAspect="1"/>
          </p:cNvPicPr>
          <p:nvPr/>
        </p:nvPicPr>
        <p:blipFill>
          <a:blip r:embed="rId4"/>
          <a:stretch>
            <a:fillRect/>
          </a:stretch>
        </p:blipFill>
        <p:spPr>
          <a:xfrm>
            <a:off x="10586591" y="6053957"/>
            <a:ext cx="1024217" cy="719390"/>
          </a:xfrm>
          <a:prstGeom prst="rect">
            <a:avLst/>
          </a:prstGeom>
        </p:spPr>
      </p:pic>
      <p:sp>
        <p:nvSpPr>
          <p:cNvPr id="10" name="Title 1"/>
          <p:cNvSpPr>
            <a:spLocks noGrp="1"/>
          </p:cNvSpPr>
          <p:nvPr>
            <p:ph type="title"/>
          </p:nvPr>
        </p:nvSpPr>
        <p:spPr>
          <a:xfrm>
            <a:off x="581192" y="702156"/>
            <a:ext cx="11029616" cy="1013800"/>
          </a:xfrm>
        </p:spPr>
        <p:txBody>
          <a:bodyPr>
            <a:normAutofit/>
          </a:bodyPr>
          <a:lstStyle/>
          <a:p>
            <a:pPr algn="ctr"/>
            <a:r>
              <a:rPr lang="en-GB" sz="2800" cap="all">
                <a:solidFill>
                  <a:schemeClr val="bg1"/>
                </a:solidFill>
                <a:latin typeface="Gill Sans MT" charset="0"/>
                <a:ea typeface="Gill Sans MT" charset="0"/>
                <a:cs typeface="Gill Sans MT" charset="0"/>
              </a:rPr>
              <a:t/>
            </a:r>
            <a:br>
              <a:rPr lang="en-GB" sz="2800" cap="all">
                <a:solidFill>
                  <a:schemeClr val="bg1"/>
                </a:solidFill>
                <a:latin typeface="Gill Sans MT" charset="0"/>
                <a:ea typeface="Gill Sans MT" charset="0"/>
                <a:cs typeface="Gill Sans MT" charset="0"/>
              </a:rPr>
            </a:br>
            <a:r>
              <a:rPr lang="en-GB" sz="2800" cap="all">
                <a:solidFill>
                  <a:schemeClr val="bg1"/>
                </a:solidFill>
                <a:latin typeface="Gill Sans MT" charset="0"/>
                <a:ea typeface="Gill Sans MT" charset="0"/>
                <a:cs typeface="Gill Sans MT" charset="0"/>
              </a:rPr>
              <a:t>Disclaimer</a:t>
            </a:r>
          </a:p>
        </p:txBody>
      </p:sp>
    </p:spTree>
    <p:extLst>
      <p:ext uri="{BB962C8B-B14F-4D97-AF65-F5344CB8AC3E}">
        <p14:creationId xmlns:p14="http://schemas.microsoft.com/office/powerpoint/2010/main" val="19295961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3405" y="-2488"/>
            <a:ext cx="10515600" cy="685866"/>
          </a:xfrm>
        </p:spPr>
        <p:txBody>
          <a:bodyPr>
            <a:normAutofit/>
          </a:bodyPr>
          <a:lstStyle/>
          <a:p>
            <a:r>
              <a:rPr lang="en-GB" sz="3200" b="1" dirty="0">
                <a:solidFill>
                  <a:schemeClr val="accent1">
                    <a:lumMod val="75000"/>
                  </a:schemeClr>
                </a:solidFill>
              </a:rPr>
              <a:t>MODULE – ICT</a:t>
            </a:r>
          </a:p>
        </p:txBody>
      </p:sp>
      <p:sp>
        <p:nvSpPr>
          <p:cNvPr id="3" name="Segnaposto contenuto 2"/>
          <p:cNvSpPr>
            <a:spLocks noGrp="1"/>
          </p:cNvSpPr>
          <p:nvPr>
            <p:ph idx="1"/>
          </p:nvPr>
        </p:nvSpPr>
        <p:spPr>
          <a:xfrm>
            <a:off x="393405" y="654085"/>
            <a:ext cx="11355571" cy="4872887"/>
          </a:xfr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800" b="1" dirty="0">
                <a:solidFill>
                  <a:srgbClr val="000000"/>
                </a:solidFill>
              </a:rPr>
              <a:t>Course: Digital skills</a:t>
            </a:r>
          </a:p>
          <a:p>
            <a:pPr marL="0" marR="0" lvl="0" indent="0" defTabSz="914400" eaLnBrk="1" fontAlgn="auto" latinLnBrk="0" hangingPunct="1">
              <a:lnSpc>
                <a:spcPct val="100000"/>
              </a:lnSpc>
              <a:spcBef>
                <a:spcPts val="0"/>
              </a:spcBef>
              <a:spcAft>
                <a:spcPts val="0"/>
              </a:spcAft>
              <a:buClrTx/>
              <a:buSzTx/>
              <a:buFontTx/>
              <a:buNone/>
              <a:tabLst/>
              <a:defRPr/>
            </a:pPr>
            <a:r>
              <a:rPr lang="en-GB" sz="1200" b="1" u="sng" dirty="0">
                <a:solidFill>
                  <a:srgbClr val="000000"/>
                </a:solidFill>
              </a:rPr>
              <a:t>Duration:</a:t>
            </a:r>
            <a:r>
              <a:rPr lang="en-GB" sz="1200" b="1" dirty="0">
                <a:solidFill>
                  <a:srgbClr val="000000"/>
                </a:solidFill>
              </a:rPr>
              <a:t> </a:t>
            </a:r>
            <a:r>
              <a:rPr lang="en-GB" sz="1100" dirty="0">
                <a:solidFill>
                  <a:srgbClr val="000000"/>
                </a:solidFill>
              </a:rPr>
              <a:t>30 hours</a:t>
            </a:r>
          </a:p>
          <a:p>
            <a:pPr marL="0" marR="0" lvl="0" indent="0" defTabSz="914400" eaLnBrk="1" fontAlgn="auto" latinLnBrk="0" hangingPunct="1">
              <a:lnSpc>
                <a:spcPct val="100000"/>
              </a:lnSpc>
              <a:spcBef>
                <a:spcPts val="0"/>
              </a:spcBef>
              <a:spcAft>
                <a:spcPts val="0"/>
              </a:spcAft>
              <a:buClrTx/>
              <a:buSzTx/>
              <a:buFontTx/>
              <a:buNone/>
              <a:tabLst/>
              <a:defRPr/>
            </a:pPr>
            <a:endParaRPr lang="en-GB" sz="400">
              <a:solidFill>
                <a:srgbClr val="000000"/>
              </a:solidFill>
            </a:endParaRPr>
          </a:p>
          <a:p>
            <a:pPr marL="0" marR="0" lvl="0" indent="0" defTabSz="914400" eaLnBrk="1" fontAlgn="auto" latinLnBrk="0" hangingPunct="1">
              <a:lnSpc>
                <a:spcPct val="100000"/>
              </a:lnSpc>
              <a:spcBef>
                <a:spcPts val="0"/>
              </a:spcBef>
              <a:spcAft>
                <a:spcPts val="0"/>
              </a:spcAft>
              <a:buClrTx/>
              <a:buSzTx/>
              <a:buFontTx/>
              <a:buNone/>
              <a:tabLst/>
              <a:defRPr/>
            </a:pPr>
            <a:r>
              <a:rPr lang="en-GB" sz="1200" b="1" u="sng" dirty="0">
                <a:solidFill>
                  <a:srgbClr val="000000"/>
                </a:solidFill>
              </a:rPr>
              <a:t>Course objectives</a:t>
            </a:r>
          </a:p>
          <a:p>
            <a:pPr marL="0" lvl="0" indent="0" algn="just">
              <a:lnSpc>
                <a:spcPct val="100000"/>
              </a:lnSpc>
              <a:spcBef>
                <a:spcPts val="0"/>
              </a:spcBef>
              <a:buNone/>
              <a:defRPr/>
            </a:pPr>
            <a:r>
              <a:rPr lang="en-GB" sz="1100" dirty="0">
                <a:solidFill>
                  <a:srgbClr val="000000"/>
                </a:solidFill>
              </a:rPr>
              <a:t>ICT as a general purpose technology can improve business practice, increasing the efficiency and </a:t>
            </a:r>
            <a:r>
              <a:rPr lang="en-GB" sz="1100" dirty="0" err="1">
                <a:solidFill>
                  <a:srgbClr val="000000"/>
                </a:solidFill>
              </a:rPr>
              <a:t>competiveness</a:t>
            </a:r>
            <a:r>
              <a:rPr lang="en-GB" sz="1100" dirty="0">
                <a:solidFill>
                  <a:srgbClr val="000000"/>
                </a:solidFill>
              </a:rPr>
              <a:t> of industries. Also manufacturing industries as TCI have been invested from this technological revolution. Nowadays most production processes can be automated, design proposals are generated and developed using CAD/CAM systems, the internal and external communication take mainly place via web, hardware can exchange information enhancing operational procedures. In this module we are going to introduce the learners to the programming language, software modelling, visualization and embedded systems having different application in the Textile and Clothing industries.</a:t>
            </a:r>
            <a:endParaRPr lang="en-GB" sz="400" b="1" u="sng" dirty="0">
              <a:solidFill>
                <a:srgbClr val="000000"/>
              </a:solidFill>
            </a:endParaRPr>
          </a:p>
          <a:p>
            <a:pPr marL="0" indent="0" algn="just">
              <a:lnSpc>
                <a:spcPct val="100000"/>
              </a:lnSpc>
              <a:spcBef>
                <a:spcPts val="0"/>
              </a:spcBef>
              <a:buNone/>
            </a:pPr>
            <a:r>
              <a:rPr lang="en-GB" sz="1200" b="1" u="sng" dirty="0">
                <a:solidFill>
                  <a:srgbClr val="000000"/>
                </a:solidFill>
              </a:rPr>
              <a:t>Topics</a:t>
            </a:r>
          </a:p>
          <a:p>
            <a:pPr algn="just">
              <a:lnSpc>
                <a:spcPct val="100000"/>
              </a:lnSpc>
              <a:spcBef>
                <a:spcPts val="0"/>
              </a:spcBef>
              <a:buFontTx/>
              <a:buChar char="-"/>
            </a:pPr>
            <a:r>
              <a:rPr lang="en-US" sz="1050" dirty="0">
                <a:solidFill>
                  <a:srgbClr val="000000"/>
                </a:solidFill>
              </a:rPr>
              <a:t>Fundamentals and Introduction to ICT</a:t>
            </a:r>
          </a:p>
          <a:p>
            <a:pPr algn="just">
              <a:lnSpc>
                <a:spcPct val="100000"/>
              </a:lnSpc>
              <a:spcBef>
                <a:spcPts val="0"/>
              </a:spcBef>
              <a:buFontTx/>
              <a:buChar char="-"/>
            </a:pPr>
            <a:r>
              <a:rPr lang="en-US" sz="1050" dirty="0">
                <a:solidFill>
                  <a:srgbClr val="000000"/>
                </a:solidFill>
              </a:rPr>
              <a:t>Basic ICT tools</a:t>
            </a:r>
          </a:p>
          <a:p>
            <a:pPr algn="just">
              <a:lnSpc>
                <a:spcPct val="100000"/>
              </a:lnSpc>
              <a:spcBef>
                <a:spcPts val="0"/>
              </a:spcBef>
              <a:buFontTx/>
              <a:buChar char="-"/>
            </a:pPr>
            <a:r>
              <a:rPr lang="en-US" sz="1050" dirty="0">
                <a:solidFill>
                  <a:srgbClr val="000000"/>
                </a:solidFill>
              </a:rPr>
              <a:t>Tools for business digitalization</a:t>
            </a:r>
          </a:p>
          <a:p>
            <a:pPr algn="just">
              <a:lnSpc>
                <a:spcPct val="100000"/>
              </a:lnSpc>
              <a:spcBef>
                <a:spcPts val="0"/>
              </a:spcBef>
              <a:buFontTx/>
              <a:buChar char="-"/>
            </a:pPr>
            <a:r>
              <a:rPr lang="en-US" sz="1050" dirty="0">
                <a:solidFill>
                  <a:srgbClr val="000000"/>
                </a:solidFill>
              </a:rPr>
              <a:t>Computer graphics &amp; visualization</a:t>
            </a:r>
          </a:p>
          <a:p>
            <a:pPr marL="0" indent="0" algn="just">
              <a:lnSpc>
                <a:spcPct val="100000"/>
              </a:lnSpc>
              <a:spcBef>
                <a:spcPts val="0"/>
              </a:spcBef>
              <a:buNone/>
            </a:pPr>
            <a:r>
              <a:rPr lang="en-GB" sz="1100">
                <a:solidFill>
                  <a:srgbClr val="000000"/>
                </a:solidFill>
              </a:rPr>
              <a:t>	</a:t>
            </a:r>
            <a:endParaRPr lang="en-GB" sz="400">
              <a:solidFill>
                <a:srgbClr val="000000"/>
              </a:solidFill>
            </a:endParaRPr>
          </a:p>
          <a:p>
            <a:pPr marL="0" indent="0" algn="just">
              <a:lnSpc>
                <a:spcPct val="100000"/>
              </a:lnSpc>
              <a:spcBef>
                <a:spcPts val="0"/>
              </a:spcBef>
              <a:buNone/>
            </a:pPr>
            <a:r>
              <a:rPr lang="en-GB" sz="1200" b="1" u="sng" dirty="0">
                <a:solidFill>
                  <a:srgbClr val="000000"/>
                </a:solidFill>
              </a:rPr>
              <a:t>Learning outcomes</a:t>
            </a:r>
            <a:endParaRPr lang="en-GB" sz="1200" dirty="0">
              <a:solidFill>
                <a:srgbClr val="000000"/>
              </a:solidFill>
            </a:endParaRPr>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a:solidFill>
                <a:srgbClr val="000000"/>
              </a:solidFill>
            </a:endParaRPr>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a:solidFill>
                <a:srgbClr val="000000"/>
              </a:solidFill>
            </a:endParaRPr>
          </a:p>
        </p:txBody>
      </p:sp>
      <p:graphicFrame>
        <p:nvGraphicFramePr>
          <p:cNvPr id="4" name="Tabella 3"/>
          <p:cNvGraphicFramePr>
            <a:graphicFrameLocks noGrp="1"/>
          </p:cNvGraphicFramePr>
          <p:nvPr>
            <p:extLst>
              <p:ext uri="{D42A27DB-BD31-4B8C-83A1-F6EECF244321}">
                <p14:modId xmlns:p14="http://schemas.microsoft.com/office/powerpoint/2010/main" val="3241763844"/>
              </p:ext>
            </p:extLst>
          </p:nvPr>
        </p:nvGraphicFramePr>
        <p:xfrm>
          <a:off x="443024" y="3350606"/>
          <a:ext cx="11355573" cy="2743200"/>
        </p:xfrm>
        <a:graphic>
          <a:graphicData uri="http://schemas.openxmlformats.org/drawingml/2006/table">
            <a:tbl>
              <a:tblPr firstRow="1" bandRow="1">
                <a:tableStyleId>{5C22544A-7EE6-4342-B048-85BDC9FD1C3A}</a:tableStyleId>
              </a:tblPr>
              <a:tblGrid>
                <a:gridCol w="3785191">
                  <a:extLst>
                    <a:ext uri="{9D8B030D-6E8A-4147-A177-3AD203B41FA5}">
                      <a16:colId xmlns:a16="http://schemas.microsoft.com/office/drawing/2014/main" val="20000"/>
                    </a:ext>
                  </a:extLst>
                </a:gridCol>
                <a:gridCol w="3785191">
                  <a:extLst>
                    <a:ext uri="{9D8B030D-6E8A-4147-A177-3AD203B41FA5}">
                      <a16:colId xmlns:a16="http://schemas.microsoft.com/office/drawing/2014/main" val="20001"/>
                    </a:ext>
                  </a:extLst>
                </a:gridCol>
                <a:gridCol w="3785191">
                  <a:extLst>
                    <a:ext uri="{9D8B030D-6E8A-4147-A177-3AD203B41FA5}">
                      <a16:colId xmlns:a16="http://schemas.microsoft.com/office/drawing/2014/main" val="20002"/>
                    </a:ext>
                  </a:extLst>
                </a:gridCol>
              </a:tblGrid>
              <a:tr h="135786">
                <a:tc>
                  <a:txBody>
                    <a:bodyPr/>
                    <a:lstStyle/>
                    <a:p>
                      <a:r>
                        <a:rPr lang="en-GB" sz="1400" noProof="0" dirty="0">
                          <a:solidFill>
                            <a:schemeClr val="bg1"/>
                          </a:solidFill>
                        </a:rPr>
                        <a:t>Knowledge</a:t>
                      </a:r>
                    </a:p>
                  </a:txBody>
                  <a:tcPr/>
                </a:tc>
                <a:tc>
                  <a:txBody>
                    <a:bodyPr/>
                    <a:lstStyle/>
                    <a:p>
                      <a:r>
                        <a:rPr lang="en-GB" sz="1400" noProof="0" dirty="0">
                          <a:solidFill>
                            <a:schemeClr val="bg1"/>
                          </a:solidFill>
                        </a:rPr>
                        <a:t>Skills </a:t>
                      </a:r>
                      <a:endParaRPr lang="en-GB" sz="1400" noProof="0">
                        <a:solidFill>
                          <a:schemeClr val="bg1"/>
                        </a:solidFill>
                      </a:endParaRPr>
                    </a:p>
                  </a:txBody>
                  <a:tcPr/>
                </a:tc>
                <a:tc>
                  <a:txBody>
                    <a:bodyPr/>
                    <a:lstStyle/>
                    <a:p>
                      <a:r>
                        <a:rPr lang="en-GB" sz="1400" noProof="0" dirty="0">
                          <a:solidFill>
                            <a:schemeClr val="bg1"/>
                          </a:solidFill>
                        </a:rPr>
                        <a:t>Responsibilities/autonomy</a:t>
                      </a:r>
                    </a:p>
                  </a:txBody>
                  <a:tcPr/>
                </a:tc>
                <a:extLst>
                  <a:ext uri="{0D108BD9-81ED-4DB2-BD59-A6C34878D82A}">
                    <a16:rowId xmlns:a16="http://schemas.microsoft.com/office/drawing/2014/main" val="10000"/>
                  </a:ext>
                </a:extLst>
              </a:tr>
              <a:tr h="370840">
                <a:tc>
                  <a:txBody>
                    <a:bodyPr/>
                    <a:lstStyle/>
                    <a:p>
                      <a:pPr marL="171450" indent="-171450" algn="just">
                        <a:buFontTx/>
                        <a:buChar char="-"/>
                      </a:pPr>
                      <a:r>
                        <a:rPr lang="en-GB" sz="1100" baseline="0" noProof="0" dirty="0">
                          <a:solidFill>
                            <a:srgbClr val="FF0000"/>
                          </a:solidFill>
                        </a:rPr>
                        <a:t>To basic knowledge of widely used basic ICT concepts and tools</a:t>
                      </a:r>
                    </a:p>
                    <a:p>
                      <a:pPr marL="171450" indent="-171450" algn="just">
                        <a:buFontTx/>
                        <a:buChar char="-"/>
                      </a:pPr>
                      <a:r>
                        <a:rPr lang="en-GB" sz="1100" baseline="0" noProof="0" dirty="0">
                          <a:solidFill>
                            <a:srgbClr val="FF0000"/>
                          </a:solidFill>
                        </a:rPr>
                        <a:t>To understand how information is stored and processed in computers </a:t>
                      </a:r>
                    </a:p>
                    <a:p>
                      <a:pPr marL="171450" indent="-171450">
                        <a:buFontTx/>
                        <a:buChar char="-"/>
                      </a:pPr>
                      <a:r>
                        <a:rPr lang="en-GB" sz="1100" baseline="0" noProof="0" dirty="0">
                          <a:solidFill>
                            <a:srgbClr val="FF0000"/>
                          </a:solidFill>
                        </a:rPr>
                        <a:t>To be aware and understand programs and algorithms used in programming </a:t>
                      </a:r>
                    </a:p>
                    <a:p>
                      <a:pPr marL="171450" indent="-171450">
                        <a:buFontTx/>
                        <a:buChar char="-"/>
                      </a:pPr>
                      <a:r>
                        <a:rPr lang="en-GB" sz="1100" baseline="0" noProof="0" dirty="0">
                          <a:solidFill>
                            <a:srgbClr val="FF0000"/>
                          </a:solidFill>
                        </a:rPr>
                        <a:t>To understand the different phases of software engineering: requirements, design, development, testing and maintenance</a:t>
                      </a:r>
                    </a:p>
                    <a:p>
                      <a:pPr marL="171450" indent="-171450">
                        <a:buFontTx/>
                        <a:buChar char="-"/>
                      </a:pPr>
                      <a:r>
                        <a:rPr lang="en-GB" sz="1100" baseline="0" noProof="0" dirty="0">
                          <a:solidFill>
                            <a:srgbClr val="FF0000"/>
                          </a:solidFill>
                        </a:rPr>
                        <a:t>To get knowledge about internet of things and embedded systems </a:t>
                      </a:r>
                    </a:p>
                    <a:p>
                      <a:pPr marL="171450" indent="-171450">
                        <a:buFontTx/>
                        <a:buChar char="-"/>
                      </a:pPr>
                      <a:r>
                        <a:rPr lang="en-GB" sz="1100" baseline="0" noProof="0" dirty="0">
                          <a:solidFill>
                            <a:srgbClr val="FF0000"/>
                          </a:solidFill>
                        </a:rPr>
                        <a:t>To get acquainted with AI, ML and data analytics</a:t>
                      </a:r>
                    </a:p>
                    <a:p>
                      <a:pPr marL="171450" indent="-171450">
                        <a:buFontTx/>
                        <a:buChar char="-"/>
                      </a:pPr>
                      <a:r>
                        <a:rPr lang="en-GB" sz="1100" baseline="0" noProof="0" dirty="0">
                          <a:solidFill>
                            <a:srgbClr val="FF0000"/>
                          </a:solidFill>
                        </a:rPr>
                        <a:t>To get acquainted with the ERP systems applications and potentialities</a:t>
                      </a:r>
                    </a:p>
                  </a:txBody>
                  <a:tcPr/>
                </a:tc>
                <a:tc>
                  <a: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100" kern="1200" baseline="0" noProof="0" dirty="0">
                          <a:solidFill>
                            <a:srgbClr val="FF0000"/>
                          </a:solidFill>
                          <a:latin typeface="+mn-lt"/>
                          <a:ea typeface="+mn-ea"/>
                          <a:cs typeface="+mn-cs"/>
                        </a:rPr>
                        <a:t>To be able to use and apply most common ICT technologies and tools into business</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100" kern="1200" baseline="0" noProof="0" dirty="0">
                          <a:solidFill>
                            <a:srgbClr val="FF0000"/>
                          </a:solidFill>
                          <a:latin typeface="+mn-lt"/>
                          <a:ea typeface="+mn-ea"/>
                          <a:cs typeface="+mn-cs"/>
                        </a:rPr>
                        <a:t>To apply variables and identifiers in processes programming</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100" kern="1200" baseline="0" noProof="0" dirty="0">
                          <a:solidFill>
                            <a:srgbClr val="FF0000"/>
                          </a:solidFill>
                          <a:latin typeface="+mn-lt"/>
                          <a:ea typeface="+mn-ea"/>
                          <a:cs typeface="+mn-cs"/>
                        </a:rPr>
                        <a:t>To set up control mechanisms for the management of business operations</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100" kern="1200" baseline="0" noProof="0" dirty="0">
                          <a:solidFill>
                            <a:srgbClr val="FF0000"/>
                          </a:solidFill>
                          <a:latin typeface="+mn-lt"/>
                          <a:ea typeface="+mn-ea"/>
                          <a:cs typeface="+mn-cs"/>
                        </a:rPr>
                        <a:t>To use unified modelling language for software design implementation</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100" kern="1200" baseline="0" noProof="0" dirty="0">
                          <a:solidFill>
                            <a:srgbClr val="FF0000"/>
                          </a:solidFill>
                          <a:latin typeface="+mn-lt"/>
                          <a:ea typeface="+mn-ea"/>
                          <a:cs typeface="+mn-cs"/>
                        </a:rPr>
                        <a:t>To operate with programmable logic controller for the control of manufacturing process such as assembly lines and robotic devices</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100" kern="1200" baseline="0" noProof="0" dirty="0">
                          <a:solidFill>
                            <a:srgbClr val="FF0000"/>
                          </a:solidFill>
                          <a:latin typeface="+mn-lt"/>
                          <a:ea typeface="+mn-ea"/>
                          <a:cs typeface="+mn-cs"/>
                        </a:rPr>
                        <a:t>To run CAD/CAM software for TCI application as pattern scale, adjustment, design components</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100" kern="1200" baseline="0" noProof="0" dirty="0">
                          <a:solidFill>
                            <a:srgbClr val="FF0000"/>
                          </a:solidFill>
                          <a:latin typeface="+mn-lt"/>
                          <a:ea typeface="+mn-ea"/>
                          <a:cs typeface="+mn-cs"/>
                        </a:rPr>
                        <a:t>To set key performance indictors and benchmarks to measure processes and business performance</a:t>
                      </a:r>
                    </a:p>
                  </a:txBody>
                  <a:tcPr/>
                </a:tc>
                <a:tc>
                  <a:txBody>
                    <a:bodyPr/>
                    <a:lstStyle/>
                    <a:p>
                      <a:pPr marL="171450" indent="-171450" algn="just">
                        <a:buFontTx/>
                        <a:buChar char="-"/>
                      </a:pPr>
                      <a:r>
                        <a:rPr lang="en-GB" sz="1100" kern="1200" baseline="0" noProof="0" dirty="0">
                          <a:solidFill>
                            <a:srgbClr val="FF0000"/>
                          </a:solidFill>
                          <a:latin typeface="+mn-lt"/>
                          <a:ea typeface="+mn-ea"/>
                          <a:cs typeface="+mn-cs"/>
                        </a:rPr>
                        <a:t>To autonomously work with document management software</a:t>
                      </a:r>
                    </a:p>
                    <a:p>
                      <a:pPr marL="171450" indent="-171450" algn="just">
                        <a:buFontTx/>
                        <a:buChar char="-"/>
                      </a:pPr>
                      <a:r>
                        <a:rPr lang="en-GB" sz="1100" kern="1200" baseline="0" noProof="0" dirty="0">
                          <a:solidFill>
                            <a:srgbClr val="FF0000"/>
                          </a:solidFill>
                          <a:latin typeface="+mn-lt"/>
                          <a:ea typeface="+mn-ea"/>
                          <a:cs typeface="+mn-cs"/>
                        </a:rPr>
                        <a:t>To set collaborative instruments able to facilitate the information and document sharing among the staff</a:t>
                      </a:r>
                    </a:p>
                    <a:p>
                      <a:pPr marL="171450" indent="-171450" algn="just">
                        <a:buFontTx/>
                        <a:buChar char="-"/>
                      </a:pPr>
                      <a:r>
                        <a:rPr lang="en-GB" sz="1100" kern="1200" baseline="0" noProof="0" dirty="0">
                          <a:solidFill>
                            <a:srgbClr val="FF0000"/>
                          </a:solidFill>
                          <a:latin typeface="+mn-lt"/>
                          <a:ea typeface="+mn-ea"/>
                          <a:cs typeface="+mn-cs"/>
                        </a:rPr>
                        <a:t>To apply basic programming principles and practices</a:t>
                      </a:r>
                    </a:p>
                    <a:p>
                      <a:pPr marL="171450" indent="-171450" algn="just">
                        <a:buFontTx/>
                        <a:buChar char="-"/>
                      </a:pPr>
                      <a:r>
                        <a:rPr lang="en-GB" sz="1100" kern="1200" baseline="0" noProof="0" dirty="0">
                          <a:solidFill>
                            <a:srgbClr val="FF0000"/>
                          </a:solidFill>
                          <a:latin typeface="+mn-lt"/>
                          <a:ea typeface="+mn-ea"/>
                          <a:cs typeface="+mn-cs"/>
                        </a:rPr>
                        <a:t>To develop a digital marketing campaign to increase your business visibility and obtain strategical advantages </a:t>
                      </a:r>
                    </a:p>
                    <a:p>
                      <a:pPr marL="171450" indent="-171450">
                        <a:buFontTx/>
                        <a:buChar char="-"/>
                      </a:pPr>
                      <a:r>
                        <a:rPr lang="en-GB" sz="1100" kern="1200" baseline="0" noProof="0" dirty="0">
                          <a:solidFill>
                            <a:srgbClr val="FF0000"/>
                          </a:solidFill>
                          <a:latin typeface="+mn-lt"/>
                          <a:ea typeface="+mn-ea"/>
                          <a:cs typeface="+mn-cs"/>
                        </a:rPr>
                        <a:t>To analyse the production processes and define effective automated control </a:t>
                      </a:r>
                      <a:r>
                        <a:rPr lang="en-GB" sz="1100" kern="1200" baseline="0" noProof="0" dirty="0">
                          <a:solidFill>
                            <a:schemeClr val="tx1"/>
                          </a:solidFill>
                          <a:latin typeface="+mn-lt"/>
                          <a:ea typeface="+mn-ea"/>
                          <a:cs typeface="+mn-cs"/>
                        </a:rPr>
                        <a:t>mechanisms</a:t>
                      </a:r>
                      <a:r>
                        <a:rPr lang="en-GB" sz="1100" kern="1200" baseline="0" noProof="0" dirty="0">
                          <a:solidFill>
                            <a:srgbClr val="FF0000"/>
                          </a:solidFill>
                          <a:latin typeface="+mn-lt"/>
                          <a:ea typeface="+mn-ea"/>
                          <a:cs typeface="+mn-cs"/>
                        </a:rPr>
                        <a:t> </a:t>
                      </a:r>
                    </a:p>
                    <a:p>
                      <a:pPr marL="171450" indent="-171450">
                        <a:buFontTx/>
                        <a:buChar char="-"/>
                      </a:pPr>
                      <a:r>
                        <a:rPr lang="en-GB" sz="1100" kern="1200" baseline="0" noProof="0" dirty="0">
                          <a:solidFill>
                            <a:srgbClr val="FF0000"/>
                          </a:solidFill>
                          <a:latin typeface="+mn-lt"/>
                          <a:ea typeface="+mn-ea"/>
                          <a:cs typeface="+mn-cs"/>
                        </a:rPr>
                        <a:t>To use business intelligent architectures to perform data analysis and take strategical and operational decisions</a:t>
                      </a:r>
                    </a:p>
                  </a:txBody>
                  <a:tcPr/>
                </a:tc>
                <a:extLst>
                  <a:ext uri="{0D108BD9-81ED-4DB2-BD59-A6C34878D82A}">
                    <a16:rowId xmlns:a16="http://schemas.microsoft.com/office/drawing/2014/main" val="10001"/>
                  </a:ext>
                </a:extLst>
              </a:tr>
            </a:tbl>
          </a:graphicData>
        </a:graphic>
      </p:graphicFrame>
      <p:pic>
        <p:nvPicPr>
          <p:cNvPr id="6" name="Picture 3"/>
          <p:cNvPicPr>
            <a:picLocks noChangeAspect="1"/>
          </p:cNvPicPr>
          <p:nvPr/>
        </p:nvPicPr>
        <p:blipFill>
          <a:blip r:embed="rId2"/>
          <a:stretch>
            <a:fillRect/>
          </a:stretch>
        </p:blipFill>
        <p:spPr>
          <a:xfrm>
            <a:off x="583080" y="6084439"/>
            <a:ext cx="2200847" cy="658425"/>
          </a:xfrm>
          <a:prstGeom prst="rect">
            <a:avLst/>
          </a:prstGeom>
        </p:spPr>
      </p:pic>
      <p:pic>
        <p:nvPicPr>
          <p:cNvPr id="7" name="Picture 4"/>
          <p:cNvPicPr>
            <a:picLocks noChangeAspect="1"/>
          </p:cNvPicPr>
          <p:nvPr/>
        </p:nvPicPr>
        <p:blipFill>
          <a:blip r:embed="rId3"/>
          <a:stretch>
            <a:fillRect/>
          </a:stretch>
        </p:blipFill>
        <p:spPr>
          <a:xfrm>
            <a:off x="10586591" y="6053957"/>
            <a:ext cx="1024217" cy="719390"/>
          </a:xfrm>
          <a:prstGeom prst="rect">
            <a:avLst/>
          </a:prstGeom>
        </p:spPr>
      </p:pic>
      <p:sp>
        <p:nvSpPr>
          <p:cNvPr id="8" name="TextBox 7">
            <a:extLst>
              <a:ext uri="{FF2B5EF4-FFF2-40B4-BE49-F238E27FC236}">
                <a16:creationId xmlns:a16="http://schemas.microsoft.com/office/drawing/2014/main" id="{2A28CCEB-2B13-4490-B4AF-C8CEEFACEFE4}"/>
              </a:ext>
            </a:extLst>
          </p:cNvPr>
          <p:cNvSpPr txBox="1"/>
          <p:nvPr/>
        </p:nvSpPr>
        <p:spPr>
          <a:xfrm>
            <a:off x="3898900" y="2226382"/>
            <a:ext cx="3182620" cy="769441"/>
          </a:xfrm>
          <a:prstGeom prst="rect">
            <a:avLst/>
          </a:prstGeom>
          <a:noFill/>
        </p:spPr>
        <p:txBody>
          <a:bodyPr wrap="square">
            <a:spAutoFit/>
          </a:bodyPr>
          <a:lstStyle/>
          <a:p>
            <a:pPr algn="just">
              <a:lnSpc>
                <a:spcPct val="100000"/>
              </a:lnSpc>
              <a:spcBef>
                <a:spcPts val="0"/>
              </a:spcBef>
              <a:buFontTx/>
              <a:buChar char="-"/>
            </a:pPr>
            <a:r>
              <a:rPr lang="en-US" sz="1100" dirty="0">
                <a:solidFill>
                  <a:srgbClr val="000000"/>
                </a:solidFill>
              </a:rPr>
              <a:t> Development and maintenance of websites</a:t>
            </a:r>
          </a:p>
          <a:p>
            <a:pPr algn="just">
              <a:lnSpc>
                <a:spcPct val="100000"/>
              </a:lnSpc>
              <a:spcBef>
                <a:spcPts val="0"/>
              </a:spcBef>
              <a:buFontTx/>
              <a:buChar char="-"/>
            </a:pPr>
            <a:r>
              <a:rPr lang="en-US" sz="1100" dirty="0">
                <a:solidFill>
                  <a:srgbClr val="000000"/>
                </a:solidFill>
              </a:rPr>
              <a:t> Introduction in programming</a:t>
            </a:r>
          </a:p>
          <a:p>
            <a:pPr algn="just">
              <a:lnSpc>
                <a:spcPct val="100000"/>
              </a:lnSpc>
              <a:spcBef>
                <a:spcPts val="0"/>
              </a:spcBef>
              <a:buFontTx/>
              <a:buChar char="-"/>
            </a:pPr>
            <a:r>
              <a:rPr lang="en-US" sz="1100" dirty="0">
                <a:solidFill>
                  <a:srgbClr val="000000"/>
                </a:solidFill>
              </a:rPr>
              <a:t> Software engineering</a:t>
            </a:r>
          </a:p>
          <a:p>
            <a:pPr algn="just">
              <a:lnSpc>
                <a:spcPct val="100000"/>
              </a:lnSpc>
              <a:spcBef>
                <a:spcPts val="0"/>
              </a:spcBef>
              <a:buFontTx/>
              <a:buChar char="-"/>
            </a:pPr>
            <a:r>
              <a:rPr lang="en-US" sz="1100" dirty="0">
                <a:solidFill>
                  <a:srgbClr val="000000"/>
                </a:solidFill>
              </a:rPr>
              <a:t> Introduction to Artificial Intelligence</a:t>
            </a:r>
          </a:p>
        </p:txBody>
      </p:sp>
      <p:sp>
        <p:nvSpPr>
          <p:cNvPr id="10" name="TextBox 9">
            <a:extLst>
              <a:ext uri="{FF2B5EF4-FFF2-40B4-BE49-F238E27FC236}">
                <a16:creationId xmlns:a16="http://schemas.microsoft.com/office/drawing/2014/main" id="{9CF1A3A4-4C06-44F5-AC3F-D99432EC1444}"/>
              </a:ext>
            </a:extLst>
          </p:cNvPr>
          <p:cNvSpPr txBox="1"/>
          <p:nvPr/>
        </p:nvSpPr>
        <p:spPr>
          <a:xfrm>
            <a:off x="7444740" y="2267390"/>
            <a:ext cx="2867660" cy="769441"/>
          </a:xfrm>
          <a:prstGeom prst="rect">
            <a:avLst/>
          </a:prstGeom>
          <a:noFill/>
        </p:spPr>
        <p:txBody>
          <a:bodyPr wrap="square">
            <a:spAutoFit/>
          </a:bodyPr>
          <a:lstStyle/>
          <a:p>
            <a:pPr algn="just">
              <a:lnSpc>
                <a:spcPct val="100000"/>
              </a:lnSpc>
              <a:spcBef>
                <a:spcPts val="0"/>
              </a:spcBef>
              <a:buFontTx/>
              <a:buChar char="-"/>
            </a:pPr>
            <a:r>
              <a:rPr lang="en-US" sz="1100" dirty="0">
                <a:solidFill>
                  <a:srgbClr val="000000"/>
                </a:solidFill>
              </a:rPr>
              <a:t>Internet of things and embedded systems</a:t>
            </a:r>
          </a:p>
          <a:p>
            <a:pPr algn="just">
              <a:lnSpc>
                <a:spcPct val="100000"/>
              </a:lnSpc>
              <a:spcBef>
                <a:spcPts val="0"/>
              </a:spcBef>
              <a:buFontTx/>
              <a:buChar char="-"/>
            </a:pPr>
            <a:r>
              <a:rPr lang="en-US" sz="1100" dirty="0">
                <a:solidFill>
                  <a:srgbClr val="000000"/>
                </a:solidFill>
              </a:rPr>
              <a:t>Business analytics</a:t>
            </a:r>
          </a:p>
          <a:p>
            <a:pPr algn="just">
              <a:lnSpc>
                <a:spcPct val="100000"/>
              </a:lnSpc>
              <a:spcBef>
                <a:spcPts val="0"/>
              </a:spcBef>
              <a:buFontTx/>
              <a:buChar char="-"/>
            </a:pPr>
            <a:r>
              <a:rPr lang="en-US" sz="1100" dirty="0">
                <a:solidFill>
                  <a:srgbClr val="000000"/>
                </a:solidFill>
              </a:rPr>
              <a:t>ICT in enterprise management</a:t>
            </a:r>
          </a:p>
          <a:p>
            <a:pPr algn="just">
              <a:lnSpc>
                <a:spcPct val="100000"/>
              </a:lnSpc>
              <a:spcBef>
                <a:spcPts val="0"/>
              </a:spcBef>
              <a:buFontTx/>
              <a:buChar char="-"/>
            </a:pPr>
            <a:r>
              <a:rPr lang="en-GB" sz="1100" dirty="0">
                <a:solidFill>
                  <a:srgbClr val="000000"/>
                </a:solidFill>
              </a:rPr>
              <a:t>Introduction in programming</a:t>
            </a:r>
            <a:endParaRPr lang="en-US" sz="1100" dirty="0">
              <a:solidFill>
                <a:srgbClr val="000000"/>
              </a:solidFill>
            </a:endParaRPr>
          </a:p>
        </p:txBody>
      </p:sp>
    </p:spTree>
    <p:extLst>
      <p:ext uri="{BB962C8B-B14F-4D97-AF65-F5344CB8AC3E}">
        <p14:creationId xmlns:p14="http://schemas.microsoft.com/office/powerpoint/2010/main" val="24527104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3405" y="-2489"/>
            <a:ext cx="10515600" cy="1325563"/>
          </a:xfrm>
        </p:spPr>
        <p:txBody>
          <a:bodyPr>
            <a:normAutofit/>
          </a:bodyPr>
          <a:lstStyle/>
          <a:p>
            <a:r>
              <a:rPr lang="en-GB" sz="3200" b="1" dirty="0">
                <a:solidFill>
                  <a:schemeClr val="accent1">
                    <a:lumMod val="75000"/>
                  </a:schemeClr>
                </a:solidFill>
              </a:rPr>
              <a:t>MODULE – Entrepreneurship course</a:t>
            </a:r>
          </a:p>
        </p:txBody>
      </p:sp>
      <p:sp>
        <p:nvSpPr>
          <p:cNvPr id="3" name="Segnaposto contenuto 2"/>
          <p:cNvSpPr>
            <a:spLocks noGrp="1"/>
          </p:cNvSpPr>
          <p:nvPr>
            <p:ph idx="1"/>
          </p:nvPr>
        </p:nvSpPr>
        <p:spPr>
          <a:xfrm>
            <a:off x="393405" y="847421"/>
            <a:ext cx="11355571" cy="4872887"/>
          </a:xfrm>
        </p:spPr>
        <p:txBody>
          <a:bodyPr vert="horz" lIns="91440" tIns="45720" rIns="91440" bIns="45720" rtlCol="0" anchor="t">
            <a:normAutofit/>
          </a:bodyPr>
          <a:lstStyle/>
          <a:p>
            <a:pPr marL="0" indent="0">
              <a:lnSpc>
                <a:spcPct val="100000"/>
              </a:lnSpc>
              <a:spcBef>
                <a:spcPts val="0"/>
              </a:spcBef>
              <a:buNone/>
              <a:defRPr/>
            </a:pPr>
            <a:r>
              <a:rPr lang="en-GB" sz="2000" b="1" dirty="0"/>
              <a:t>I: Basic entrepreneurial competencies and</a:t>
            </a:r>
            <a:r>
              <a:rPr lang="bg-BG" sz="2000" b="1" dirty="0"/>
              <a:t> </a:t>
            </a:r>
            <a:r>
              <a:rPr lang="en-US" sz="2000" b="1" dirty="0"/>
              <a:t>prerequisites in TCI</a:t>
            </a:r>
            <a:endParaRPr lang="en-GB" sz="2000" b="1" dirty="0"/>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a:t>Duration:</a:t>
            </a:r>
            <a:r>
              <a:rPr lang="en-GB" sz="1400" b="1" dirty="0"/>
              <a:t> </a:t>
            </a:r>
            <a:r>
              <a:rPr lang="en-GB" sz="1200" dirty="0"/>
              <a:t>15 hours</a:t>
            </a:r>
          </a:p>
          <a:p>
            <a:pPr marL="0" marR="0" lvl="0" indent="0" defTabSz="914400" eaLnBrk="1" fontAlgn="auto" latinLnBrk="0" hangingPunct="1">
              <a:lnSpc>
                <a:spcPct val="100000"/>
              </a:lnSpc>
              <a:spcBef>
                <a:spcPts val="0"/>
              </a:spcBef>
              <a:spcAft>
                <a:spcPts val="0"/>
              </a:spcAft>
              <a:buClrTx/>
              <a:buSzTx/>
              <a:buFontTx/>
              <a:buNone/>
              <a:tabLst/>
              <a:defRPr/>
            </a:pPr>
            <a:endParaRPr lang="en-GB" sz="500" dirty="0"/>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a:t>Course objectives</a:t>
            </a:r>
          </a:p>
          <a:p>
            <a:pPr marL="0" marR="0" lvl="0" indent="0" algn="just" defTabSz="914400" eaLnBrk="1" fontAlgn="auto" latinLnBrk="0" hangingPunct="1">
              <a:lnSpc>
                <a:spcPct val="100000"/>
              </a:lnSpc>
              <a:spcBef>
                <a:spcPts val="0"/>
              </a:spcBef>
              <a:spcAft>
                <a:spcPts val="0"/>
              </a:spcAft>
              <a:buClrTx/>
              <a:buSzTx/>
              <a:buFontTx/>
              <a:buNone/>
              <a:tabLst/>
              <a:defRPr/>
            </a:pPr>
            <a:r>
              <a:rPr lang="en-GB" sz="1200" dirty="0"/>
              <a:t>The course will help students to self assess their entrepreneurial knowledge and attitudes in order to support them in the building process of an entrepreneurial mindset. Students will learn about the main characteristics and competencies of an entrepreneur and how to develop them with the aim to succeed in their professional path and eventually to start their own businesses in TCI. The course will cover both behavioural aspects of entrepreneurship, as for example leadership, sense of initiative and innovative mindset, and technical, economic</a:t>
            </a:r>
            <a:r>
              <a:rPr lang="bg-BG" sz="1200" dirty="0"/>
              <a:t> </a:t>
            </a:r>
            <a:r>
              <a:rPr lang="en-GB" sz="1200" dirty="0"/>
              <a:t>and business knowledge related to financial, managerial and legal aspects.</a:t>
            </a:r>
          </a:p>
          <a:p>
            <a:pPr marL="0" indent="0" algn="just">
              <a:lnSpc>
                <a:spcPct val="100000"/>
              </a:lnSpc>
              <a:spcBef>
                <a:spcPts val="0"/>
              </a:spcBef>
              <a:buNone/>
            </a:pPr>
            <a:r>
              <a:rPr lang="en-GB" sz="1400" b="1" u="sng" dirty="0"/>
              <a:t>Topics</a:t>
            </a:r>
          </a:p>
          <a:p>
            <a:pPr algn="just">
              <a:lnSpc>
                <a:spcPct val="100000"/>
              </a:lnSpc>
              <a:spcBef>
                <a:spcPts val="0"/>
              </a:spcBef>
              <a:buFontTx/>
              <a:buChar char="-"/>
            </a:pPr>
            <a:endParaRPr lang="en-GB" sz="1200" u="sng" dirty="0"/>
          </a:p>
          <a:p>
            <a:pPr marL="0" indent="0" algn="just">
              <a:lnSpc>
                <a:spcPct val="100000"/>
              </a:lnSpc>
              <a:spcBef>
                <a:spcPts val="0"/>
              </a:spcBef>
              <a:buNone/>
            </a:pPr>
            <a:endParaRPr lang="bg-BG" sz="1200" u="sng" dirty="0"/>
          </a:p>
          <a:p>
            <a:pPr marL="0" indent="0" algn="just">
              <a:lnSpc>
                <a:spcPct val="100000"/>
              </a:lnSpc>
              <a:spcBef>
                <a:spcPts val="0"/>
              </a:spcBef>
              <a:buNone/>
            </a:pPr>
            <a:endParaRPr lang="bg-BG" sz="1200" u="sng" dirty="0"/>
          </a:p>
          <a:p>
            <a:pPr marL="0" indent="0" algn="just">
              <a:lnSpc>
                <a:spcPct val="100000"/>
              </a:lnSpc>
              <a:spcBef>
                <a:spcPts val="0"/>
              </a:spcBef>
              <a:buNone/>
            </a:pPr>
            <a:endParaRPr lang="bg-BG" sz="1200" u="sng" dirty="0"/>
          </a:p>
          <a:p>
            <a:pPr marL="0" indent="0" algn="just">
              <a:lnSpc>
                <a:spcPct val="100000"/>
              </a:lnSpc>
              <a:spcBef>
                <a:spcPts val="0"/>
              </a:spcBef>
              <a:buNone/>
            </a:pPr>
            <a:r>
              <a:rPr lang="en-GB" sz="1400" b="1" u="sng" dirty="0"/>
              <a:t>Learning outcomes</a:t>
            </a:r>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u="sng" dirty="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dirty="0"/>
          </a:p>
        </p:txBody>
      </p:sp>
      <p:pic>
        <p:nvPicPr>
          <p:cNvPr id="6" name="Picture 3"/>
          <p:cNvPicPr>
            <a:picLocks noChangeAspect="1"/>
          </p:cNvPicPr>
          <p:nvPr/>
        </p:nvPicPr>
        <p:blipFill>
          <a:blip r:embed="rId2"/>
          <a:stretch>
            <a:fillRect/>
          </a:stretch>
        </p:blipFill>
        <p:spPr>
          <a:xfrm>
            <a:off x="583080" y="6084439"/>
            <a:ext cx="2200847" cy="658425"/>
          </a:xfrm>
          <a:prstGeom prst="rect">
            <a:avLst/>
          </a:prstGeom>
        </p:spPr>
      </p:pic>
      <p:pic>
        <p:nvPicPr>
          <p:cNvPr id="7" name="Picture 4"/>
          <p:cNvPicPr>
            <a:picLocks noChangeAspect="1"/>
          </p:cNvPicPr>
          <p:nvPr/>
        </p:nvPicPr>
        <p:blipFill>
          <a:blip r:embed="rId3"/>
          <a:stretch>
            <a:fillRect/>
          </a:stretch>
        </p:blipFill>
        <p:spPr>
          <a:xfrm>
            <a:off x="10586591" y="6053957"/>
            <a:ext cx="1024217" cy="719390"/>
          </a:xfrm>
          <a:prstGeom prst="rect">
            <a:avLst/>
          </a:prstGeom>
        </p:spPr>
      </p:pic>
      <p:sp>
        <p:nvSpPr>
          <p:cNvPr id="9" name="Текстово поле 8">
            <a:extLst>
              <a:ext uri="{FF2B5EF4-FFF2-40B4-BE49-F238E27FC236}">
                <a16:creationId xmlns:a16="http://schemas.microsoft.com/office/drawing/2014/main" id="{63249454-28A9-47FA-8D1C-DB57892C72BA}"/>
              </a:ext>
            </a:extLst>
          </p:cNvPr>
          <p:cNvSpPr txBox="1"/>
          <p:nvPr/>
        </p:nvSpPr>
        <p:spPr>
          <a:xfrm>
            <a:off x="393405" y="2584231"/>
            <a:ext cx="10038735" cy="1015663"/>
          </a:xfrm>
          <a:prstGeom prst="rect">
            <a:avLst/>
          </a:prstGeom>
          <a:noFill/>
        </p:spPr>
        <p:txBody>
          <a:bodyPr wrap="square" numCol="2" spcCol="360000" rtlCol="0">
            <a:spAutoFit/>
          </a:bodyPr>
          <a:lstStyle/>
          <a:p>
            <a:pPr marL="342900" lvl="0" indent="-342900">
              <a:buSzPts val="1000"/>
              <a:buFont typeface="Calibri" panose="020F0502020204030204" pitchFamily="34" charset="0"/>
              <a:buChar char="−"/>
              <a:tabLst>
                <a:tab pos="457200" algn="l"/>
              </a:tabLst>
            </a:pPr>
            <a:r>
              <a:rPr lang="bg-BG" sz="1200" dirty="0">
                <a:effectLst/>
                <a:ea typeface="Times New Roman" panose="02020603050405020304" pitchFamily="18" charset="0"/>
              </a:rPr>
              <a:t>Fundamentals </a:t>
            </a:r>
            <a:r>
              <a:rPr lang="bg-BG" sz="1200" dirty="0" err="1">
                <a:effectLst/>
                <a:ea typeface="Times New Roman" panose="02020603050405020304" pitchFamily="18" charset="0"/>
              </a:rPr>
              <a:t>of</a:t>
            </a:r>
            <a:r>
              <a:rPr lang="bg-BG" sz="1200" dirty="0">
                <a:effectLst/>
                <a:ea typeface="Times New Roman" panose="02020603050405020304" pitchFamily="18" charset="0"/>
              </a:rPr>
              <a:t> </a:t>
            </a:r>
            <a:r>
              <a:rPr lang="bg-BG" sz="1200" dirty="0" err="1">
                <a:effectLst/>
                <a:ea typeface="Times New Roman" panose="02020603050405020304" pitchFamily="18" charset="0"/>
              </a:rPr>
              <a:t>Entrepreneurship</a:t>
            </a:r>
            <a:r>
              <a:rPr lang="bg-BG" sz="1200" dirty="0">
                <a:effectLst/>
                <a:ea typeface="Times New Roman" panose="02020603050405020304" pitchFamily="18" charset="0"/>
              </a:rPr>
              <a:t> </a:t>
            </a:r>
            <a:r>
              <a:rPr lang="bg-BG" sz="1200" dirty="0" err="1">
                <a:effectLst/>
                <a:ea typeface="Times New Roman" panose="02020603050405020304" pitchFamily="18" charset="0"/>
              </a:rPr>
              <a:t>in</a:t>
            </a:r>
            <a:r>
              <a:rPr lang="bg-BG" sz="1200" dirty="0">
                <a:effectLst/>
                <a:ea typeface="Times New Roman" panose="02020603050405020304" pitchFamily="18" charset="0"/>
              </a:rPr>
              <a:t> the Textile </a:t>
            </a:r>
            <a:r>
              <a:rPr lang="bg-BG" sz="1200" dirty="0" err="1">
                <a:effectLst/>
                <a:ea typeface="Times New Roman" panose="02020603050405020304" pitchFamily="18" charset="0"/>
              </a:rPr>
              <a:t>and</a:t>
            </a:r>
            <a:r>
              <a:rPr lang="bg-BG" sz="1200" dirty="0">
                <a:effectLst/>
                <a:ea typeface="Times New Roman" panose="02020603050405020304" pitchFamily="18" charset="0"/>
              </a:rPr>
              <a:t> Clothing </a:t>
            </a:r>
            <a:r>
              <a:rPr lang="bg-BG" sz="1200" dirty="0" err="1">
                <a:effectLst/>
                <a:ea typeface="Times New Roman" panose="02020603050405020304" pitchFamily="18" charset="0"/>
              </a:rPr>
              <a:t>Industry</a:t>
            </a:r>
            <a:endParaRPr lang="bg-BG" sz="1200" dirty="0">
              <a:effectLst/>
              <a:ea typeface="Times New Roman" panose="02020603050405020304" pitchFamily="18" charset="0"/>
            </a:endParaRPr>
          </a:p>
          <a:p>
            <a:pPr lvl="0" indent="-342900">
              <a:buSzPts val="1000"/>
              <a:buFont typeface="Calibri" panose="020F0502020204030204" pitchFamily="34" charset="0"/>
              <a:buChar char="−"/>
              <a:tabLst>
                <a:tab pos="457200" algn="l"/>
              </a:tabLst>
            </a:pPr>
            <a:r>
              <a:rPr lang="bg-BG" sz="1200" dirty="0">
                <a:effectLst/>
                <a:ea typeface="Times New Roman" panose="02020603050405020304" pitchFamily="18" charset="0"/>
              </a:rPr>
              <a:t>Entrepreneurial Self-Assessment</a:t>
            </a:r>
          </a:p>
          <a:p>
            <a:pPr marL="342900" lvl="0" indent="-342900">
              <a:buSzPts val="1000"/>
              <a:buFont typeface="Calibri" panose="020F0502020204030204" pitchFamily="34" charset="0"/>
              <a:buChar char="−"/>
              <a:tabLst>
                <a:tab pos="457200" algn="l"/>
              </a:tabLst>
            </a:pPr>
            <a:r>
              <a:rPr lang="bg-BG" sz="1200" dirty="0" err="1">
                <a:ea typeface="Times New Roman" panose="02020603050405020304" pitchFamily="18" charset="0"/>
              </a:rPr>
              <a:t>Main</a:t>
            </a:r>
            <a:r>
              <a:rPr lang="bg-BG" sz="1200" dirty="0">
                <a:ea typeface="Times New Roman" panose="02020603050405020304" pitchFamily="18" charset="0"/>
              </a:rPr>
              <a:t> </a:t>
            </a:r>
            <a:r>
              <a:rPr lang="bg-BG" sz="1200" dirty="0" err="1">
                <a:ea typeface="Times New Roman" panose="02020603050405020304" pitchFamily="18" charset="0"/>
              </a:rPr>
              <a:t>Stages</a:t>
            </a:r>
            <a:r>
              <a:rPr lang="bg-BG" sz="1200" dirty="0">
                <a:ea typeface="Times New Roman" panose="02020603050405020304" pitchFamily="18" charset="0"/>
              </a:rPr>
              <a:t> </a:t>
            </a:r>
            <a:r>
              <a:rPr lang="bg-BG" sz="1200" dirty="0" err="1">
                <a:ea typeface="Times New Roman" panose="02020603050405020304" pitchFamily="18" charset="0"/>
              </a:rPr>
              <a:t>of</a:t>
            </a:r>
            <a:r>
              <a:rPr lang="bg-BG" sz="1200" dirty="0">
                <a:ea typeface="Times New Roman" panose="02020603050405020304" pitchFamily="18" charset="0"/>
              </a:rPr>
              <a:t> the Entrepreneurial Process </a:t>
            </a:r>
            <a:r>
              <a:rPr lang="bg-BG" sz="1200" dirty="0" err="1">
                <a:ea typeface="Times New Roman" panose="02020603050405020304" pitchFamily="18" charset="0"/>
              </a:rPr>
              <a:t>in</a:t>
            </a:r>
            <a:r>
              <a:rPr lang="bg-BG" sz="1200" dirty="0">
                <a:ea typeface="Times New Roman" panose="02020603050405020304" pitchFamily="18" charset="0"/>
              </a:rPr>
              <a:t> the Textile </a:t>
            </a:r>
            <a:r>
              <a:rPr lang="bg-BG" sz="1200" dirty="0" err="1">
                <a:ea typeface="Times New Roman" panose="02020603050405020304" pitchFamily="18" charset="0"/>
              </a:rPr>
              <a:t>and</a:t>
            </a:r>
            <a:r>
              <a:rPr lang="bg-BG" sz="1200" dirty="0">
                <a:ea typeface="Times New Roman" panose="02020603050405020304" pitchFamily="18" charset="0"/>
              </a:rPr>
              <a:t> Clothing </a:t>
            </a:r>
            <a:r>
              <a:rPr lang="bg-BG" sz="1200" dirty="0" err="1">
                <a:ea typeface="Times New Roman" panose="02020603050405020304" pitchFamily="18" charset="0"/>
              </a:rPr>
              <a:t>Industry</a:t>
            </a:r>
            <a:endParaRPr lang="en-US" sz="1200" dirty="0">
              <a:ea typeface="Times New Roman" panose="02020603050405020304" pitchFamily="18" charset="0"/>
            </a:endParaRPr>
          </a:p>
          <a:p>
            <a:pPr marL="342900" lvl="0" indent="-342900">
              <a:buSzPts val="1000"/>
              <a:buFont typeface="Calibri" panose="020F0502020204030204" pitchFamily="34" charset="0"/>
              <a:buChar char="−"/>
              <a:tabLst>
                <a:tab pos="457200" algn="l"/>
              </a:tabLst>
            </a:pPr>
            <a:endParaRPr lang="bg-BG" sz="1200" dirty="0">
              <a:ea typeface="Times New Roman" panose="02020603050405020304" pitchFamily="18" charset="0"/>
            </a:endParaRPr>
          </a:p>
          <a:p>
            <a:pPr marL="342900" lvl="0" indent="-342900" algn="just">
              <a:buSzPts val="1000"/>
              <a:buFont typeface="Calibri" panose="020F0502020204030204" pitchFamily="34" charset="0"/>
              <a:buChar char="−"/>
              <a:tabLst>
                <a:tab pos="457200" algn="l"/>
              </a:tabLst>
            </a:pPr>
            <a:r>
              <a:rPr lang="bg-BG" sz="1200" dirty="0">
                <a:effectLst/>
                <a:ea typeface="Times New Roman" panose="02020603050405020304" pitchFamily="18" charset="0"/>
              </a:rPr>
              <a:t>Textile </a:t>
            </a:r>
            <a:r>
              <a:rPr lang="bg-BG" sz="1200" dirty="0" err="1">
                <a:effectLst/>
                <a:ea typeface="Times New Roman" panose="02020603050405020304" pitchFamily="18" charset="0"/>
              </a:rPr>
              <a:t>and</a:t>
            </a:r>
            <a:r>
              <a:rPr lang="bg-BG" sz="1200" dirty="0">
                <a:effectLst/>
                <a:ea typeface="Times New Roman" panose="02020603050405020304" pitchFamily="18" charset="0"/>
              </a:rPr>
              <a:t> Clothing </a:t>
            </a:r>
            <a:r>
              <a:rPr lang="bg-BG" sz="1200" dirty="0" err="1">
                <a:effectLst/>
                <a:ea typeface="Times New Roman" panose="02020603050405020304" pitchFamily="18" charset="0"/>
              </a:rPr>
              <a:t>Industry</a:t>
            </a:r>
            <a:r>
              <a:rPr lang="bg-BG" sz="1200" dirty="0">
                <a:effectLst/>
                <a:ea typeface="Times New Roman" panose="02020603050405020304" pitchFamily="18" charset="0"/>
              </a:rPr>
              <a:t> </a:t>
            </a:r>
            <a:r>
              <a:rPr lang="bg-BG" sz="1200" dirty="0" err="1">
                <a:effectLst/>
                <a:ea typeface="Times New Roman" panose="02020603050405020304" pitchFamily="18" charset="0"/>
              </a:rPr>
              <a:t>Enviornment</a:t>
            </a:r>
            <a:r>
              <a:rPr lang="bg-BG" sz="1200" dirty="0">
                <a:effectLst/>
                <a:ea typeface="Times New Roman" panose="02020603050405020304" pitchFamily="18" charset="0"/>
              </a:rPr>
              <a:t> </a:t>
            </a:r>
            <a:r>
              <a:rPr lang="bg-BG" sz="1200" dirty="0" err="1">
                <a:effectLst/>
                <a:ea typeface="Times New Roman" panose="02020603050405020304" pitchFamily="18" charset="0"/>
              </a:rPr>
              <a:t>for</a:t>
            </a:r>
            <a:r>
              <a:rPr lang="bg-BG" sz="1200" dirty="0">
                <a:effectLst/>
                <a:ea typeface="Times New Roman" panose="02020603050405020304" pitchFamily="18" charset="0"/>
              </a:rPr>
              <a:t> </a:t>
            </a:r>
            <a:r>
              <a:rPr lang="bg-BG" sz="1200" dirty="0" err="1">
                <a:effectLst/>
                <a:ea typeface="Times New Roman" panose="02020603050405020304" pitchFamily="18" charset="0"/>
              </a:rPr>
              <a:t>Entrepreneurs</a:t>
            </a:r>
            <a:endParaRPr lang="bg-BG" sz="1200" dirty="0">
              <a:effectLst/>
              <a:ea typeface="Times New Roman" panose="02020603050405020304" pitchFamily="18" charset="0"/>
            </a:endParaRPr>
          </a:p>
          <a:p>
            <a:pPr marL="342900" lvl="0" indent="-342900" algn="just">
              <a:buSzPts val="1000"/>
              <a:buFont typeface="Calibri" panose="020F0502020204030204" pitchFamily="34" charset="0"/>
              <a:buChar char="−"/>
              <a:tabLst>
                <a:tab pos="457200" algn="l"/>
              </a:tabLst>
            </a:pPr>
            <a:r>
              <a:rPr lang="bg-BG" sz="1200" dirty="0">
                <a:effectLst/>
                <a:ea typeface="Times New Roman" panose="02020603050405020304" pitchFamily="18" charset="0"/>
              </a:rPr>
              <a:t>Marketing </a:t>
            </a:r>
            <a:r>
              <a:rPr lang="bg-BG" sz="1200" dirty="0" err="1">
                <a:effectLst/>
                <a:ea typeface="Times New Roman" panose="02020603050405020304" pitchFamily="18" charset="0"/>
              </a:rPr>
              <a:t>Planning</a:t>
            </a:r>
            <a:r>
              <a:rPr lang="bg-BG" sz="1200" dirty="0">
                <a:effectLst/>
                <a:ea typeface="Times New Roman" panose="02020603050405020304" pitchFamily="18" charset="0"/>
              </a:rPr>
              <a:t> </a:t>
            </a:r>
            <a:r>
              <a:rPr lang="bg-BG" sz="1200" dirty="0" err="1">
                <a:effectLst/>
                <a:ea typeface="Times New Roman" panose="02020603050405020304" pitchFamily="18" charset="0"/>
              </a:rPr>
              <a:t>of</a:t>
            </a:r>
            <a:r>
              <a:rPr lang="bg-BG" sz="1200" dirty="0">
                <a:effectLst/>
                <a:ea typeface="Times New Roman" panose="02020603050405020304" pitchFamily="18" charset="0"/>
              </a:rPr>
              <a:t> the Textile </a:t>
            </a:r>
            <a:r>
              <a:rPr lang="bg-BG" sz="1200" dirty="0" err="1">
                <a:effectLst/>
                <a:ea typeface="Times New Roman" panose="02020603050405020304" pitchFamily="18" charset="0"/>
              </a:rPr>
              <a:t>and</a:t>
            </a:r>
            <a:r>
              <a:rPr lang="bg-BG" sz="1200" dirty="0">
                <a:effectLst/>
                <a:ea typeface="Times New Roman" panose="02020603050405020304" pitchFamily="18" charset="0"/>
              </a:rPr>
              <a:t> Clothing </a:t>
            </a:r>
            <a:r>
              <a:rPr lang="bg-BG" sz="1200" dirty="0" err="1">
                <a:effectLst/>
                <a:ea typeface="Times New Roman" panose="02020603050405020304" pitchFamily="18" charset="0"/>
              </a:rPr>
              <a:t>Business</a:t>
            </a:r>
            <a:endParaRPr lang="bg-BG" sz="1200" dirty="0">
              <a:effectLst/>
              <a:ea typeface="Times New Roman" panose="02020603050405020304" pitchFamily="18" charset="0"/>
            </a:endParaRPr>
          </a:p>
          <a:p>
            <a:pPr marL="342900" lvl="0" indent="-342900" algn="just">
              <a:buSzPts val="1000"/>
              <a:buFont typeface="Calibri" panose="020F0502020204030204" pitchFamily="34" charset="0"/>
              <a:buChar char="−"/>
              <a:tabLst>
                <a:tab pos="457200" algn="l"/>
              </a:tabLst>
            </a:pPr>
            <a:r>
              <a:rPr lang="bg-BG" sz="1200" dirty="0">
                <a:effectLst/>
                <a:ea typeface="Times New Roman" panose="02020603050405020304" pitchFamily="18" charset="0"/>
              </a:rPr>
              <a:t>Innovations </a:t>
            </a:r>
            <a:r>
              <a:rPr lang="bg-BG" sz="1200" dirty="0" err="1">
                <a:effectLst/>
                <a:ea typeface="Times New Roman" panose="02020603050405020304" pitchFamily="18" charset="0"/>
              </a:rPr>
              <a:t>in</a:t>
            </a:r>
            <a:r>
              <a:rPr lang="bg-BG" sz="1200" dirty="0">
                <a:effectLst/>
                <a:ea typeface="Times New Roman" panose="02020603050405020304" pitchFamily="18" charset="0"/>
              </a:rPr>
              <a:t> the Textile </a:t>
            </a:r>
            <a:r>
              <a:rPr lang="bg-BG" sz="1200" dirty="0" err="1">
                <a:effectLst/>
                <a:ea typeface="Times New Roman" panose="02020603050405020304" pitchFamily="18" charset="0"/>
              </a:rPr>
              <a:t>and</a:t>
            </a:r>
            <a:r>
              <a:rPr lang="bg-BG" sz="1200" dirty="0">
                <a:effectLst/>
                <a:ea typeface="Times New Roman" panose="02020603050405020304" pitchFamily="18" charset="0"/>
              </a:rPr>
              <a:t> Clothing </a:t>
            </a:r>
            <a:r>
              <a:rPr lang="bg-BG" sz="1200" dirty="0" err="1">
                <a:effectLst/>
                <a:ea typeface="Times New Roman" panose="02020603050405020304" pitchFamily="18" charset="0"/>
              </a:rPr>
              <a:t>Industry</a:t>
            </a:r>
            <a:endParaRPr lang="bg-BG" sz="1200" dirty="0">
              <a:effectLst/>
              <a:ea typeface="Times New Roman" panose="02020603050405020304" pitchFamily="18" charset="0"/>
            </a:endParaRPr>
          </a:p>
          <a:p>
            <a:pPr algn="just"/>
            <a:endParaRPr lang="bg-BG" dirty="0"/>
          </a:p>
        </p:txBody>
      </p:sp>
      <p:graphicFrame>
        <p:nvGraphicFramePr>
          <p:cNvPr id="15" name="Tabella 3">
            <a:extLst>
              <a:ext uri="{FF2B5EF4-FFF2-40B4-BE49-F238E27FC236}">
                <a16:creationId xmlns:a16="http://schemas.microsoft.com/office/drawing/2014/main" id="{72C1724C-AA12-4A4E-9DEF-9506B72DC0BD}"/>
              </a:ext>
            </a:extLst>
          </p:cNvPr>
          <p:cNvGraphicFramePr>
            <a:graphicFrameLocks noGrp="1"/>
          </p:cNvGraphicFramePr>
          <p:nvPr/>
        </p:nvGraphicFramePr>
        <p:xfrm>
          <a:off x="443024" y="3647327"/>
          <a:ext cx="10821315" cy="2438400"/>
        </p:xfrm>
        <a:graphic>
          <a:graphicData uri="http://schemas.openxmlformats.org/drawingml/2006/table">
            <a:tbl>
              <a:tblPr firstRow="1" bandRow="1">
                <a:tableStyleId>{5C22544A-7EE6-4342-B048-85BDC9FD1C3A}</a:tableStyleId>
              </a:tblPr>
              <a:tblGrid>
                <a:gridCol w="4187970">
                  <a:extLst>
                    <a:ext uri="{9D8B030D-6E8A-4147-A177-3AD203B41FA5}">
                      <a16:colId xmlns:a16="http://schemas.microsoft.com/office/drawing/2014/main" val="20000"/>
                    </a:ext>
                  </a:extLst>
                </a:gridCol>
                <a:gridCol w="3026240">
                  <a:extLst>
                    <a:ext uri="{9D8B030D-6E8A-4147-A177-3AD203B41FA5}">
                      <a16:colId xmlns:a16="http://schemas.microsoft.com/office/drawing/2014/main" val="20001"/>
                    </a:ext>
                  </a:extLst>
                </a:gridCol>
                <a:gridCol w="3607105">
                  <a:extLst>
                    <a:ext uri="{9D8B030D-6E8A-4147-A177-3AD203B41FA5}">
                      <a16:colId xmlns:a16="http://schemas.microsoft.com/office/drawing/2014/main" val="20002"/>
                    </a:ext>
                  </a:extLst>
                </a:gridCol>
              </a:tblGrid>
              <a:tr h="308638">
                <a:tc>
                  <a:txBody>
                    <a:bodyPr/>
                    <a:lstStyle/>
                    <a:p>
                      <a:r>
                        <a:rPr lang="en-GB" sz="1600" noProof="0" dirty="0"/>
                        <a:t>Knowledge</a:t>
                      </a:r>
                    </a:p>
                  </a:txBody>
                  <a:tcPr/>
                </a:tc>
                <a:tc>
                  <a:txBody>
                    <a:bodyPr/>
                    <a:lstStyle/>
                    <a:p>
                      <a:r>
                        <a:rPr lang="en-GB" sz="1600" noProof="0" dirty="0"/>
                        <a:t>Skills </a:t>
                      </a:r>
                    </a:p>
                  </a:txBody>
                  <a:tcPr/>
                </a:tc>
                <a:tc>
                  <a:txBody>
                    <a:bodyPr/>
                    <a:lstStyle/>
                    <a:p>
                      <a:r>
                        <a:rPr lang="en-GB" sz="1600" noProof="0" dirty="0"/>
                        <a:t>Responsibilities/autonomy</a:t>
                      </a:r>
                    </a:p>
                  </a:txBody>
                  <a:tcPr/>
                </a:tc>
                <a:extLst>
                  <a:ext uri="{0D108BD9-81ED-4DB2-BD59-A6C34878D82A}">
                    <a16:rowId xmlns:a16="http://schemas.microsoft.com/office/drawing/2014/main" val="10000"/>
                  </a:ext>
                </a:extLst>
              </a:tr>
              <a:tr h="1936004">
                <a:tc>
                  <a:txBody>
                    <a:bodyPr/>
                    <a:lstStyle/>
                    <a:p>
                      <a:pPr marL="171450" indent="-171450">
                        <a:buFontTx/>
                        <a:buChar char="-"/>
                      </a:pPr>
                      <a:r>
                        <a:rPr lang="en-GB" sz="1200" baseline="0" noProof="0" dirty="0">
                          <a:solidFill>
                            <a:schemeClr val="tx1"/>
                          </a:solidFill>
                          <a:latin typeface="+mn-lt"/>
                          <a:cs typeface="Arial" panose="020B0604020202020204" pitchFamily="34" charset="0"/>
                        </a:rPr>
                        <a:t>To understand the basic aspects, related to entrepreneurship, business economy and enterprise management</a:t>
                      </a:r>
                    </a:p>
                    <a:p>
                      <a:pPr marL="171450" indent="-171450">
                        <a:buFontTx/>
                        <a:buChar char="-"/>
                      </a:pPr>
                      <a:r>
                        <a:rPr lang="en-GB" sz="1200" baseline="0" noProof="0" dirty="0">
                          <a:solidFill>
                            <a:schemeClr val="tx1"/>
                          </a:solidFill>
                          <a:latin typeface="+mn-lt"/>
                          <a:cs typeface="Arial" panose="020B0604020202020204" pitchFamily="34" charset="0"/>
                        </a:rPr>
                        <a:t>To understand the main features of a successful entrepreneur</a:t>
                      </a:r>
                    </a:p>
                    <a:p>
                      <a:pPr marL="171450" indent="-171450">
                        <a:buFontTx/>
                        <a:buChar char="-"/>
                      </a:pPr>
                      <a:r>
                        <a:rPr lang="en-GB" sz="1200" baseline="0" noProof="0" dirty="0">
                          <a:solidFill>
                            <a:schemeClr val="tx1"/>
                          </a:solidFill>
                          <a:latin typeface="+mn-lt"/>
                          <a:cs typeface="Arial" panose="020B0604020202020204" pitchFamily="34" charset="0"/>
                        </a:rPr>
                        <a:t>To be aware of the individual entrepreneurial skills to be improved</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baseline="0" noProof="0" dirty="0">
                          <a:solidFill>
                            <a:schemeClr val="tx1"/>
                          </a:solidFill>
                          <a:latin typeface="+mn-lt"/>
                          <a:cs typeface="Arial" panose="020B0604020202020204" pitchFamily="34" charset="0"/>
                        </a:rPr>
                        <a:t>To outline idea generation processes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baseline="0" noProof="0" dirty="0">
                          <a:solidFill>
                            <a:schemeClr val="tx1"/>
                          </a:solidFill>
                          <a:latin typeface="+mn-lt"/>
                          <a:cs typeface="Arial" panose="020B0604020202020204" pitchFamily="34" charset="0"/>
                        </a:rPr>
                        <a:t>To understand business management techniques and methodologies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baseline="0" noProof="0" dirty="0">
                          <a:solidFill>
                            <a:schemeClr val="tx1"/>
                          </a:solidFill>
                          <a:latin typeface="+mn-lt"/>
                          <a:cs typeface="Arial" panose="020B0604020202020204" pitchFamily="34" charset="0"/>
                        </a:rPr>
                        <a:t>To state market analysis techniques </a:t>
                      </a:r>
                    </a:p>
                    <a:p>
                      <a:pPr marL="171450" indent="-171450">
                        <a:buFontTx/>
                        <a:buChar char="-"/>
                      </a:pPr>
                      <a:r>
                        <a:rPr lang="en-GB" sz="1200" baseline="0" noProof="0" dirty="0">
                          <a:solidFill>
                            <a:schemeClr val="tx1"/>
                          </a:solidFill>
                          <a:latin typeface="+mn-lt"/>
                          <a:cs typeface="Arial" panose="020B0604020202020204" pitchFamily="34" charset="0"/>
                        </a:rPr>
                        <a:t>To appraise the current status of the technological innovation in TCI</a:t>
                      </a:r>
                    </a:p>
                  </a:txBody>
                  <a:tcPr/>
                </a:tc>
                <a:tc>
                  <a: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a:solidFill>
                            <a:schemeClr val="tx1"/>
                          </a:solidFill>
                          <a:latin typeface="+mn-lt"/>
                          <a:ea typeface="+mn-ea"/>
                          <a:cs typeface="Arial" panose="020B0604020202020204" pitchFamily="34" charset="0"/>
                        </a:rPr>
                        <a:t>To apply idea generating techniques to stimulate the innovation process</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a:solidFill>
                            <a:schemeClr val="tx1"/>
                          </a:solidFill>
                          <a:latin typeface="+mn-lt"/>
                          <a:ea typeface="+mn-ea"/>
                          <a:cs typeface="Arial" panose="020B0604020202020204" pitchFamily="34" charset="0"/>
                        </a:rPr>
                        <a:t>To conduct an evaluation of available opportunities</a:t>
                      </a:r>
                      <a:endParaRPr lang="en-GB" sz="1200" strike="sngStrike" kern="1200" baseline="0" noProof="0" dirty="0">
                        <a:solidFill>
                          <a:schemeClr val="tx1"/>
                        </a:solidFill>
                        <a:latin typeface="+mn-lt"/>
                        <a:ea typeface="+mn-ea"/>
                        <a:cs typeface="Arial" panose="020B0604020202020204" pitchFamily="34" charset="0"/>
                      </a:endParaRP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a:solidFill>
                            <a:schemeClr val="tx1"/>
                          </a:solidFill>
                          <a:latin typeface="+mn-lt"/>
                          <a:ea typeface="+mn-ea"/>
                          <a:cs typeface="Arial" panose="020B0604020202020204" pitchFamily="34" charset="0"/>
                        </a:rPr>
                        <a:t>To collect and critically analyse the information</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a:solidFill>
                            <a:schemeClr val="tx1"/>
                          </a:solidFill>
                          <a:latin typeface="+mn-lt"/>
                          <a:ea typeface="+mn-ea"/>
                          <a:cs typeface="Arial" panose="020B0604020202020204" pitchFamily="34" charset="0"/>
                        </a:rPr>
                        <a:t>To apply market analysis techniques to evaluate a business idea</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a:solidFill>
                            <a:schemeClr val="tx1"/>
                          </a:solidFill>
                          <a:latin typeface="+mn-lt"/>
                          <a:ea typeface="+mn-ea"/>
                          <a:cs typeface="Arial" panose="020B0604020202020204" pitchFamily="34" charset="0"/>
                        </a:rPr>
                        <a:t>To build a marketing strategy </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a:solidFill>
                            <a:schemeClr val="tx1"/>
                          </a:solidFill>
                          <a:latin typeface="+mn-lt"/>
                          <a:ea typeface="+mn-ea"/>
                          <a:cs typeface="Arial" panose="020B0604020202020204" pitchFamily="34" charset="0"/>
                        </a:rPr>
                        <a:t>To define a business model</a:t>
                      </a:r>
                      <a:endParaRPr lang="en-GB" sz="1200" kern="1200" baseline="0" noProof="0" dirty="0">
                        <a:solidFill>
                          <a:schemeClr val="tx1"/>
                        </a:solidFill>
                        <a:latin typeface="+mn-lt"/>
                        <a:ea typeface="+mn-ea"/>
                        <a:cs typeface="+mn-cs"/>
                      </a:endParaRPr>
                    </a:p>
                  </a:txBody>
                  <a:tcPr/>
                </a:tc>
                <a:tc>
                  <a:txBody>
                    <a:bodyPr/>
                    <a:lstStyle/>
                    <a:p>
                      <a:pPr marL="171450" indent="-171450">
                        <a:buFontTx/>
                        <a:buChar char="-"/>
                      </a:pPr>
                      <a:r>
                        <a:rPr lang="en-GB" sz="1200" kern="1200" baseline="0" noProof="0" dirty="0">
                          <a:solidFill>
                            <a:schemeClr val="tx1"/>
                          </a:solidFill>
                          <a:latin typeface="+mn-lt"/>
                          <a:ea typeface="+mn-ea"/>
                          <a:cs typeface="+mn-cs"/>
                        </a:rPr>
                        <a:t>To take risk to start a new business</a:t>
                      </a:r>
                    </a:p>
                    <a:p>
                      <a:pPr marL="171450" indent="-171450">
                        <a:buFontTx/>
                        <a:buChar char="-"/>
                      </a:pPr>
                      <a:r>
                        <a:rPr lang="en-GB" sz="1200" kern="1200" baseline="0" noProof="0" dirty="0">
                          <a:solidFill>
                            <a:schemeClr val="tx1"/>
                          </a:solidFill>
                          <a:latin typeface="+mn-lt"/>
                          <a:ea typeface="+mn-ea"/>
                          <a:cs typeface="+mn-cs"/>
                        </a:rPr>
                        <a:t>To apply for entrepreneurial supportive measures</a:t>
                      </a:r>
                    </a:p>
                    <a:p>
                      <a:pPr marL="171450" indent="-171450">
                        <a:buFontTx/>
                        <a:buChar char="-"/>
                      </a:pPr>
                      <a:r>
                        <a:rPr lang="en-GB" sz="1200" kern="1200" baseline="0" noProof="0" dirty="0">
                          <a:solidFill>
                            <a:schemeClr val="tx1"/>
                          </a:solidFill>
                          <a:latin typeface="+mn-lt"/>
                          <a:ea typeface="+mn-ea"/>
                          <a:cs typeface="+mn-cs"/>
                        </a:rPr>
                        <a:t>To build a network around a business idea</a:t>
                      </a:r>
                    </a:p>
                    <a:p>
                      <a:pPr marL="171450" indent="-171450">
                        <a:buFontTx/>
                        <a:buChar char="-"/>
                      </a:pPr>
                      <a:r>
                        <a:rPr lang="en-GB" sz="1200" kern="1200" baseline="0" noProof="0" dirty="0">
                          <a:solidFill>
                            <a:schemeClr val="tx1"/>
                          </a:solidFill>
                          <a:latin typeface="+mn-lt"/>
                          <a:ea typeface="+mn-ea"/>
                          <a:cs typeface="+mn-cs"/>
                        </a:rPr>
                        <a:t>To manage workgroups for new idea generation</a:t>
                      </a:r>
                    </a:p>
                    <a:p>
                      <a:pPr marL="171450" indent="-171450">
                        <a:buFontTx/>
                        <a:buChar char="-"/>
                      </a:pPr>
                      <a:r>
                        <a:rPr lang="en-GB" sz="1200" kern="1200" baseline="0" noProof="0" dirty="0">
                          <a:solidFill>
                            <a:schemeClr val="tx1"/>
                          </a:solidFill>
                          <a:latin typeface="+mn-lt"/>
                          <a:ea typeface="+mn-ea"/>
                          <a:cs typeface="+mn-cs"/>
                        </a:rPr>
                        <a:t>To be responsible </a:t>
                      </a:r>
                      <a:r>
                        <a:rPr lang="en-GB" sz="1200" strike="noStrike" kern="1200" baseline="0" noProof="0" dirty="0">
                          <a:solidFill>
                            <a:schemeClr val="tx1"/>
                          </a:solidFill>
                          <a:latin typeface="+mn-lt"/>
                          <a:ea typeface="+mn-ea"/>
                          <a:cs typeface="+mn-cs"/>
                        </a:rPr>
                        <a:t>for </a:t>
                      </a:r>
                      <a:r>
                        <a:rPr lang="en-GB" sz="1200" kern="1200" baseline="0" dirty="0">
                          <a:solidFill>
                            <a:schemeClr val="tx1"/>
                          </a:solidFill>
                          <a:latin typeface="+mn-lt"/>
                          <a:ea typeface="+mn-ea"/>
                          <a:cs typeface="+mn-cs"/>
                        </a:rPr>
                        <a:t>scheduling and monitoring </a:t>
                      </a:r>
                      <a:r>
                        <a:rPr lang="en-GB" sz="1200" strike="noStrike" kern="1200" baseline="0" dirty="0">
                          <a:solidFill>
                            <a:schemeClr val="tx1"/>
                          </a:solidFill>
                          <a:latin typeface="+mn-lt"/>
                          <a:ea typeface="+mn-ea"/>
                          <a:cs typeface="+mn-cs"/>
                        </a:rPr>
                        <a:t>of </a:t>
                      </a:r>
                      <a:r>
                        <a:rPr lang="en-GB" sz="1200" kern="1200" baseline="0" dirty="0">
                          <a:solidFill>
                            <a:schemeClr val="tx1"/>
                          </a:solidFill>
                          <a:latin typeface="+mn-lt"/>
                          <a:ea typeface="+mn-ea"/>
                          <a:cs typeface="+mn-cs"/>
                        </a:rPr>
                        <a:t>the procedures required to start-up a new business</a:t>
                      </a:r>
                      <a:endParaRPr lang="en-GB" sz="1200" kern="1200" baseline="0" noProof="0" dirty="0">
                        <a:solidFill>
                          <a:schemeClr val="tx1"/>
                        </a:solidFill>
                        <a:latin typeface="+mn-lt"/>
                        <a:ea typeface="+mn-ea"/>
                        <a:cs typeface="+mn-cs"/>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3585047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3405" y="-2488"/>
            <a:ext cx="10515600" cy="1325563"/>
          </a:xfrm>
        </p:spPr>
        <p:txBody>
          <a:bodyPr>
            <a:normAutofit/>
          </a:bodyPr>
          <a:lstStyle/>
          <a:p>
            <a:r>
              <a:rPr lang="en-GB" sz="3200" b="1" dirty="0">
                <a:solidFill>
                  <a:schemeClr val="accent1">
                    <a:lumMod val="75000"/>
                  </a:schemeClr>
                </a:solidFill>
              </a:rPr>
              <a:t>MODULE – Entrepreneurship course </a:t>
            </a:r>
          </a:p>
        </p:txBody>
      </p:sp>
      <p:sp>
        <p:nvSpPr>
          <p:cNvPr id="3" name="Segnaposto contenuto 2"/>
          <p:cNvSpPr>
            <a:spLocks noGrp="1"/>
          </p:cNvSpPr>
          <p:nvPr>
            <p:ph idx="1"/>
          </p:nvPr>
        </p:nvSpPr>
        <p:spPr>
          <a:xfrm>
            <a:off x="393405" y="836788"/>
            <a:ext cx="11355571" cy="4872887"/>
          </a:xfrm>
        </p:spPr>
        <p:txBody>
          <a:bodyPr vert="horz" lIns="91440" tIns="45720" rIns="91440" bIns="45720" rtlCol="0" anchor="t">
            <a:normAutofit/>
          </a:bodyPr>
          <a:lstStyle/>
          <a:p>
            <a:pPr marL="0" indent="0">
              <a:lnSpc>
                <a:spcPct val="100000"/>
              </a:lnSpc>
              <a:spcBef>
                <a:spcPts val="0"/>
              </a:spcBef>
              <a:buNone/>
              <a:defRPr/>
            </a:pPr>
            <a:r>
              <a:rPr lang="en-GB" sz="2000" b="1" dirty="0"/>
              <a:t>II. Entrepreneurship in TCI</a:t>
            </a:r>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a:t>Duration:</a:t>
            </a:r>
            <a:r>
              <a:rPr lang="en-GB" sz="1400" b="1" dirty="0"/>
              <a:t> </a:t>
            </a:r>
            <a:r>
              <a:rPr lang="en-GB" sz="1200" dirty="0"/>
              <a:t>15 hours</a:t>
            </a:r>
          </a:p>
          <a:p>
            <a:pPr marL="0" marR="0" lvl="0" indent="0" defTabSz="914400" eaLnBrk="1" fontAlgn="auto" latinLnBrk="0" hangingPunct="1">
              <a:lnSpc>
                <a:spcPct val="100000"/>
              </a:lnSpc>
              <a:spcBef>
                <a:spcPts val="0"/>
              </a:spcBef>
              <a:spcAft>
                <a:spcPts val="0"/>
              </a:spcAft>
              <a:buClrTx/>
              <a:buSzTx/>
              <a:buFontTx/>
              <a:buNone/>
              <a:tabLst/>
              <a:defRPr/>
            </a:pPr>
            <a:endParaRPr lang="en-GB" sz="500" dirty="0"/>
          </a:p>
          <a:p>
            <a:pPr marL="0" marR="0" lvl="0" indent="0" defTabSz="914400" eaLnBrk="1" fontAlgn="auto" latinLnBrk="0" hangingPunct="1">
              <a:lnSpc>
                <a:spcPct val="100000"/>
              </a:lnSpc>
              <a:spcBef>
                <a:spcPts val="0"/>
              </a:spcBef>
              <a:spcAft>
                <a:spcPts val="0"/>
              </a:spcAft>
              <a:buClrTx/>
              <a:buSzTx/>
              <a:buFontTx/>
              <a:buNone/>
              <a:tabLst/>
              <a:defRPr/>
            </a:pPr>
            <a:r>
              <a:rPr lang="en-GB" sz="1400" b="1" u="sng" dirty="0"/>
              <a:t>Course objectives</a:t>
            </a:r>
          </a:p>
          <a:p>
            <a:pPr marL="0" lvl="0" indent="0" algn="just">
              <a:lnSpc>
                <a:spcPct val="100000"/>
              </a:lnSpc>
              <a:spcBef>
                <a:spcPts val="0"/>
              </a:spcBef>
              <a:buNone/>
              <a:defRPr/>
            </a:pPr>
            <a:r>
              <a:rPr lang="en-GB" sz="1200" dirty="0"/>
              <a:t>To start-up a successful business in the textile and clothing sector requires a deep knowledge of the market, its composition, segmentation and technological status. The course will equip students with specific knowledge and skills related to market analysis techniques, project management and business planning, resource and financial management, relationship and commercial networks building. </a:t>
            </a:r>
          </a:p>
          <a:p>
            <a:pPr marL="0" indent="0" algn="just">
              <a:lnSpc>
                <a:spcPct val="100000"/>
              </a:lnSpc>
              <a:spcBef>
                <a:spcPts val="0"/>
              </a:spcBef>
              <a:buNone/>
            </a:pPr>
            <a:endParaRPr lang="en-GB" sz="500" b="1" u="sng" dirty="0"/>
          </a:p>
          <a:p>
            <a:pPr marL="0" indent="0" algn="just">
              <a:lnSpc>
                <a:spcPct val="100000"/>
              </a:lnSpc>
              <a:spcBef>
                <a:spcPts val="0"/>
              </a:spcBef>
              <a:buNone/>
            </a:pPr>
            <a:r>
              <a:rPr lang="en-GB" sz="1400" b="1" u="sng" dirty="0"/>
              <a:t>Topics</a:t>
            </a:r>
          </a:p>
          <a:p>
            <a:pPr marL="0" indent="0" algn="just">
              <a:lnSpc>
                <a:spcPct val="100000"/>
              </a:lnSpc>
              <a:spcBef>
                <a:spcPts val="0"/>
              </a:spcBef>
              <a:buNone/>
            </a:pPr>
            <a:endParaRPr lang="en-GB" sz="1400" b="1" u="sng" dirty="0"/>
          </a:p>
          <a:p>
            <a:pPr marL="0" indent="0" algn="just">
              <a:lnSpc>
                <a:spcPct val="100000"/>
              </a:lnSpc>
              <a:spcBef>
                <a:spcPts val="0"/>
              </a:spcBef>
              <a:buNone/>
            </a:pPr>
            <a:endParaRPr lang="en-GB" sz="1400" b="1" u="sng" dirty="0"/>
          </a:p>
          <a:p>
            <a:pPr marL="0" indent="0" algn="just">
              <a:lnSpc>
                <a:spcPct val="100000"/>
              </a:lnSpc>
              <a:spcBef>
                <a:spcPts val="0"/>
              </a:spcBef>
              <a:buNone/>
            </a:pPr>
            <a:endParaRPr lang="en-GB" sz="1400" b="1" u="sng" dirty="0"/>
          </a:p>
          <a:p>
            <a:pPr marL="0" indent="0" algn="just">
              <a:lnSpc>
                <a:spcPct val="100000"/>
              </a:lnSpc>
              <a:spcBef>
                <a:spcPts val="0"/>
              </a:spcBef>
              <a:buNone/>
            </a:pPr>
            <a:endParaRPr lang="en-GB" sz="1400" b="1" u="sng" dirty="0"/>
          </a:p>
          <a:p>
            <a:pPr marL="0" indent="0" algn="just">
              <a:lnSpc>
                <a:spcPct val="100000"/>
              </a:lnSpc>
              <a:spcBef>
                <a:spcPts val="0"/>
              </a:spcBef>
              <a:buNone/>
            </a:pPr>
            <a:endParaRPr lang="en-GB" sz="1400" b="1" u="sng" dirty="0"/>
          </a:p>
          <a:p>
            <a:pPr marL="0" indent="0" algn="just">
              <a:lnSpc>
                <a:spcPct val="100000"/>
              </a:lnSpc>
              <a:spcBef>
                <a:spcPts val="0"/>
              </a:spcBef>
              <a:buNone/>
            </a:pPr>
            <a:r>
              <a:rPr lang="en-GB" sz="1400" b="1" u="sng" dirty="0"/>
              <a:t>Learning outcomes</a:t>
            </a:r>
            <a:endParaRPr lang="en-GB" sz="1400" dirty="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dirty="0"/>
          </a:p>
          <a:p>
            <a:pPr marL="0" marR="0" lvl="0" indent="0" algn="just" defTabSz="914400" eaLnBrk="1" fontAlgn="auto" latinLnBrk="0" hangingPunct="1">
              <a:lnSpc>
                <a:spcPct val="100000"/>
              </a:lnSpc>
              <a:spcBef>
                <a:spcPts val="0"/>
              </a:spcBef>
              <a:spcAft>
                <a:spcPts val="0"/>
              </a:spcAft>
              <a:buClrTx/>
              <a:buSzTx/>
              <a:buFontTx/>
              <a:buNone/>
              <a:tabLst/>
              <a:defRPr/>
            </a:pPr>
            <a:endParaRPr lang="en-GB" sz="1200" dirty="0"/>
          </a:p>
        </p:txBody>
      </p:sp>
      <p:graphicFrame>
        <p:nvGraphicFramePr>
          <p:cNvPr id="5" name="Tabella 4"/>
          <p:cNvGraphicFramePr>
            <a:graphicFrameLocks noGrp="1"/>
          </p:cNvGraphicFramePr>
          <p:nvPr/>
        </p:nvGraphicFramePr>
        <p:xfrm>
          <a:off x="462312" y="3828919"/>
          <a:ext cx="11307726" cy="2255520"/>
        </p:xfrm>
        <a:graphic>
          <a:graphicData uri="http://schemas.openxmlformats.org/drawingml/2006/table">
            <a:tbl>
              <a:tblPr firstRow="1" bandRow="1">
                <a:tableStyleId>{5C22544A-7EE6-4342-B048-85BDC9FD1C3A}</a:tableStyleId>
              </a:tblPr>
              <a:tblGrid>
                <a:gridCol w="3769242">
                  <a:extLst>
                    <a:ext uri="{9D8B030D-6E8A-4147-A177-3AD203B41FA5}">
                      <a16:colId xmlns:a16="http://schemas.microsoft.com/office/drawing/2014/main" val="20000"/>
                    </a:ext>
                  </a:extLst>
                </a:gridCol>
                <a:gridCol w="3769242">
                  <a:extLst>
                    <a:ext uri="{9D8B030D-6E8A-4147-A177-3AD203B41FA5}">
                      <a16:colId xmlns:a16="http://schemas.microsoft.com/office/drawing/2014/main" val="20001"/>
                    </a:ext>
                  </a:extLst>
                </a:gridCol>
                <a:gridCol w="3769242">
                  <a:extLst>
                    <a:ext uri="{9D8B030D-6E8A-4147-A177-3AD203B41FA5}">
                      <a16:colId xmlns:a16="http://schemas.microsoft.com/office/drawing/2014/main" val="20002"/>
                    </a:ext>
                  </a:extLst>
                </a:gridCol>
              </a:tblGrid>
              <a:tr h="0">
                <a:tc>
                  <a:txBody>
                    <a:bodyPr/>
                    <a:lstStyle/>
                    <a:p>
                      <a:r>
                        <a:rPr lang="en-GB" sz="1600" noProof="0" dirty="0"/>
                        <a:t>Knowledge</a:t>
                      </a:r>
                    </a:p>
                  </a:txBody>
                  <a:tcPr/>
                </a:tc>
                <a:tc>
                  <a:txBody>
                    <a:bodyPr/>
                    <a:lstStyle/>
                    <a:p>
                      <a:r>
                        <a:rPr lang="en-GB" sz="1600" noProof="0" dirty="0"/>
                        <a:t>Skills </a:t>
                      </a:r>
                    </a:p>
                  </a:txBody>
                  <a:tcPr/>
                </a:tc>
                <a:tc>
                  <a:txBody>
                    <a:bodyPr/>
                    <a:lstStyle/>
                    <a:p>
                      <a:r>
                        <a:rPr lang="en-GB" sz="1600" noProof="0" dirty="0"/>
                        <a:t>Responsibilities / autonomy</a:t>
                      </a:r>
                    </a:p>
                  </a:txBody>
                  <a:tcPr/>
                </a:tc>
                <a:extLst>
                  <a:ext uri="{0D108BD9-81ED-4DB2-BD59-A6C34878D82A}">
                    <a16:rowId xmlns:a16="http://schemas.microsoft.com/office/drawing/2014/main" val="10000"/>
                  </a:ext>
                </a:extLst>
              </a:tr>
              <a:tr h="370840">
                <a:tc>
                  <a:txBody>
                    <a:bodyPr/>
                    <a:lstStyle/>
                    <a:p>
                      <a:pPr marL="171450" indent="-171450">
                        <a:buFontTx/>
                        <a:buChar char="-"/>
                      </a:pPr>
                      <a:r>
                        <a:rPr lang="en-GB" sz="1200" baseline="0" noProof="0" dirty="0">
                          <a:solidFill>
                            <a:schemeClr val="tx1"/>
                          </a:solidFill>
                          <a:latin typeface="+mn-lt"/>
                          <a:cs typeface="Arial" panose="020B0604020202020204" pitchFamily="34" charset="0"/>
                        </a:rPr>
                        <a:t>To acknowledge the main programs / opportunities supporting TCI innovation and technology transfer</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baseline="0" noProof="0" dirty="0">
                          <a:solidFill>
                            <a:schemeClr val="tx1"/>
                          </a:solidFill>
                          <a:latin typeface="+mn-lt"/>
                          <a:cs typeface="Arial" panose="020B0604020202020204" pitchFamily="34" charset="0"/>
                        </a:rPr>
                        <a:t>To understand the main aspects related to finance and funding</a:t>
                      </a:r>
                    </a:p>
                    <a:p>
                      <a:pPr marL="171450" indent="-171450">
                        <a:buFontTx/>
                        <a:buChar char="-"/>
                      </a:pPr>
                      <a:r>
                        <a:rPr lang="en-GB" sz="1200" baseline="0" noProof="0" dirty="0">
                          <a:solidFill>
                            <a:schemeClr val="tx1"/>
                          </a:solidFill>
                          <a:latin typeface="+mn-lt"/>
                          <a:cs typeface="Arial" panose="020B0604020202020204" pitchFamily="34" charset="0"/>
                        </a:rPr>
                        <a:t>To have an in-depth knowledge about business planning</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baseline="0" noProof="0" dirty="0">
                          <a:solidFill>
                            <a:schemeClr val="tx1"/>
                          </a:solidFill>
                          <a:latin typeface="+mn-lt"/>
                          <a:cs typeface="Arial" panose="020B0604020202020204" pitchFamily="34" charset="0"/>
                        </a:rPr>
                        <a:t>To understand  the main procedures to start a new business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baseline="0" noProof="0" dirty="0">
                          <a:solidFill>
                            <a:schemeClr val="tx1"/>
                          </a:solidFill>
                          <a:latin typeface="+mn-lt"/>
                          <a:cs typeface="Arial" panose="020B0604020202020204" pitchFamily="34" charset="0"/>
                        </a:rPr>
                        <a:t>To identify the regional and national support programs and organisations  for entrepreneurship</a:t>
                      </a:r>
                    </a:p>
                  </a:txBody>
                  <a:tcPr/>
                </a:tc>
                <a:tc>
                  <a: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a:solidFill>
                            <a:schemeClr val="tx1"/>
                          </a:solidFill>
                          <a:latin typeface="+mn-lt"/>
                          <a:ea typeface="+mn-ea"/>
                          <a:cs typeface="Arial" panose="020B0604020202020204" pitchFamily="34" charset="0"/>
                        </a:rPr>
                        <a:t>To build a winning team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a:solidFill>
                            <a:schemeClr val="tx1"/>
                          </a:solidFill>
                          <a:latin typeface="+mn-lt"/>
                          <a:ea typeface="+mn-ea"/>
                          <a:cs typeface="Arial" panose="020B0604020202020204" pitchFamily="34" charset="0"/>
                        </a:rPr>
                        <a:t>To set price policies and analyse the financial results</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a:solidFill>
                            <a:schemeClr val="tx1"/>
                          </a:solidFill>
                          <a:latin typeface="+mn-lt"/>
                          <a:ea typeface="+mn-ea"/>
                          <a:cs typeface="Arial" panose="020B0604020202020204" pitchFamily="34" charset="0"/>
                        </a:rPr>
                        <a:t>To define a business plan, set goals and monitoring results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a:solidFill>
                            <a:schemeClr val="tx1"/>
                          </a:solidFill>
                          <a:latin typeface="+mn-lt"/>
                          <a:ea typeface="+mn-ea"/>
                          <a:cs typeface="Arial" panose="020B0604020202020204" pitchFamily="34" charset="0"/>
                        </a:rPr>
                        <a:t>To apply all the steps required to start-up a new business</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a:solidFill>
                            <a:schemeClr val="tx1"/>
                          </a:solidFill>
                          <a:latin typeface="+mn-lt"/>
                          <a:ea typeface="+mn-ea"/>
                          <a:cs typeface="Arial" panose="020B0604020202020204" pitchFamily="34" charset="0"/>
                        </a:rPr>
                        <a:t>To build an entrepreneurial network</a:t>
                      </a:r>
                      <a:r>
                        <a:rPr lang="en-GB" sz="1200" strike="sngStrike" kern="1200" baseline="0" noProof="0" dirty="0">
                          <a:solidFill>
                            <a:schemeClr val="tx1"/>
                          </a:solidFill>
                          <a:latin typeface="+mn-lt"/>
                          <a:ea typeface="+mn-ea"/>
                          <a:cs typeface="Arial" panose="020B0604020202020204" pitchFamily="34" charset="0"/>
                        </a:rPr>
                        <a:t>s</a:t>
                      </a:r>
                      <a:r>
                        <a:rPr lang="en-GB" sz="1200" kern="1200" baseline="0" noProof="0" dirty="0">
                          <a:solidFill>
                            <a:schemeClr val="tx1"/>
                          </a:solidFill>
                          <a:latin typeface="+mn-lt"/>
                          <a:ea typeface="+mn-ea"/>
                          <a:cs typeface="Arial" panose="020B0604020202020204" pitchFamily="34" charset="0"/>
                        </a:rPr>
                        <a:t> and supply chain setting instrument for their management</a:t>
                      </a:r>
                    </a:p>
                  </a:txBody>
                  <a:tcPr/>
                </a:tc>
                <a:tc>
                  <a: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a:solidFill>
                            <a:schemeClr val="tx1"/>
                          </a:solidFill>
                          <a:latin typeface="+mn-lt"/>
                          <a:ea typeface="+mn-ea"/>
                          <a:cs typeface="Arial" panose="020B0604020202020204" pitchFamily="34" charset="0"/>
                        </a:rPr>
                        <a:t>To define an efficient financial structure combining risk capital, venture capital and public grants</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a:solidFill>
                            <a:schemeClr val="tx1"/>
                          </a:solidFill>
                          <a:latin typeface="+mn-lt"/>
                          <a:ea typeface="+mn-ea"/>
                          <a:cs typeface="Arial" panose="020B0604020202020204" pitchFamily="34" charset="0"/>
                        </a:rPr>
                        <a:t>To set effective techniques and instruments for human resource management</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a:solidFill>
                            <a:schemeClr val="tx1"/>
                          </a:solidFill>
                          <a:latin typeface="+mn-lt"/>
                          <a:ea typeface="+mn-ea"/>
                          <a:cs typeface="Arial" panose="020B0604020202020204" pitchFamily="34" charset="0"/>
                        </a:rPr>
                        <a:t>To be responsible for strategic business decisions as for example investment choices, business partners, marketing actions</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a:solidFill>
                            <a:schemeClr val="tx1"/>
                          </a:solidFill>
                          <a:latin typeface="+mn-lt"/>
                          <a:ea typeface="+mn-ea"/>
                          <a:cs typeface="Arial" panose="020B0604020202020204" pitchFamily="34" charset="0"/>
                        </a:rPr>
                        <a:t>To be responsible for the overall business organisation</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kern="1200" baseline="0" noProof="0" dirty="0">
                          <a:solidFill>
                            <a:schemeClr val="tx1"/>
                          </a:solidFill>
                          <a:latin typeface="+mn-lt"/>
                          <a:ea typeface="+mn-ea"/>
                          <a:cs typeface="Arial" panose="020B0604020202020204" pitchFamily="34" charset="0"/>
                        </a:rPr>
                        <a:t>To apply for entrepreneurial supportive measures</a:t>
                      </a:r>
                    </a:p>
                  </a:txBody>
                  <a:tcPr/>
                </a:tc>
                <a:extLst>
                  <a:ext uri="{0D108BD9-81ED-4DB2-BD59-A6C34878D82A}">
                    <a16:rowId xmlns:a16="http://schemas.microsoft.com/office/drawing/2014/main" val="10001"/>
                  </a:ext>
                </a:extLst>
              </a:tr>
            </a:tbl>
          </a:graphicData>
        </a:graphic>
      </p:graphicFrame>
      <p:pic>
        <p:nvPicPr>
          <p:cNvPr id="6" name="Picture 3"/>
          <p:cNvPicPr>
            <a:picLocks noChangeAspect="1"/>
          </p:cNvPicPr>
          <p:nvPr/>
        </p:nvPicPr>
        <p:blipFill>
          <a:blip r:embed="rId2"/>
          <a:stretch>
            <a:fillRect/>
          </a:stretch>
        </p:blipFill>
        <p:spPr>
          <a:xfrm>
            <a:off x="583080" y="6084439"/>
            <a:ext cx="2200847" cy="658425"/>
          </a:xfrm>
          <a:prstGeom prst="rect">
            <a:avLst/>
          </a:prstGeom>
        </p:spPr>
      </p:pic>
      <p:pic>
        <p:nvPicPr>
          <p:cNvPr id="7" name="Picture 4"/>
          <p:cNvPicPr>
            <a:picLocks noChangeAspect="1"/>
          </p:cNvPicPr>
          <p:nvPr/>
        </p:nvPicPr>
        <p:blipFill>
          <a:blip r:embed="rId3"/>
          <a:stretch>
            <a:fillRect/>
          </a:stretch>
        </p:blipFill>
        <p:spPr>
          <a:xfrm>
            <a:off x="10586591" y="6053957"/>
            <a:ext cx="1024217" cy="719390"/>
          </a:xfrm>
          <a:prstGeom prst="rect">
            <a:avLst/>
          </a:prstGeom>
        </p:spPr>
      </p:pic>
      <p:sp>
        <p:nvSpPr>
          <p:cNvPr id="8" name="Текстово поле 7">
            <a:extLst>
              <a:ext uri="{FF2B5EF4-FFF2-40B4-BE49-F238E27FC236}">
                <a16:creationId xmlns:a16="http://schemas.microsoft.com/office/drawing/2014/main" id="{39617E80-3AF6-4AEB-8B17-5A27CE32C6D6}"/>
              </a:ext>
            </a:extLst>
          </p:cNvPr>
          <p:cNvSpPr txBox="1"/>
          <p:nvPr/>
        </p:nvSpPr>
        <p:spPr>
          <a:xfrm>
            <a:off x="443023" y="2488401"/>
            <a:ext cx="10143567" cy="1569660"/>
          </a:xfrm>
          <a:prstGeom prst="rect">
            <a:avLst/>
          </a:prstGeom>
          <a:noFill/>
        </p:spPr>
        <p:txBody>
          <a:bodyPr wrap="square" numCol="2" spcCol="360000" rtlCol="0">
            <a:spAutoFit/>
          </a:bodyPr>
          <a:lstStyle/>
          <a:p>
            <a:pPr marL="342900" lvl="0" indent="-342900">
              <a:buSzPts val="1000"/>
              <a:buFontTx/>
              <a:buChar char="−"/>
              <a:tabLst>
                <a:tab pos="457200" algn="l"/>
              </a:tabLst>
            </a:pPr>
            <a:r>
              <a:rPr lang="bg-BG" sz="1200" b="0" dirty="0" err="1">
                <a:effectLst/>
                <a:ea typeface="Times New Roman" panose="02020603050405020304" pitchFamily="18" charset="0"/>
              </a:rPr>
              <a:t>Value</a:t>
            </a:r>
            <a:r>
              <a:rPr lang="bg-BG" sz="1200" b="0" dirty="0">
                <a:effectLst/>
                <a:ea typeface="Times New Roman" panose="02020603050405020304" pitchFamily="18" charset="0"/>
              </a:rPr>
              <a:t> </a:t>
            </a:r>
            <a:r>
              <a:rPr lang="bg-BG" sz="1200" b="0" dirty="0" err="1">
                <a:effectLst/>
                <a:ea typeface="Times New Roman" panose="02020603050405020304" pitchFamily="18" charset="0"/>
              </a:rPr>
              <a:t>and</a:t>
            </a:r>
            <a:r>
              <a:rPr lang="bg-BG" sz="1200" b="0" dirty="0">
                <a:effectLst/>
                <a:ea typeface="Times New Roman" panose="02020603050405020304" pitchFamily="18" charset="0"/>
              </a:rPr>
              <a:t> </a:t>
            </a:r>
            <a:r>
              <a:rPr lang="bg-BG" sz="1200" b="0" dirty="0" err="1">
                <a:effectLst/>
                <a:ea typeface="Times New Roman" panose="02020603050405020304" pitchFamily="18" charset="0"/>
              </a:rPr>
              <a:t>Subcontracting</a:t>
            </a:r>
            <a:r>
              <a:rPr lang="bg-BG" sz="1200" b="0" dirty="0">
                <a:effectLst/>
                <a:ea typeface="Times New Roman" panose="02020603050405020304" pitchFamily="18" charset="0"/>
              </a:rPr>
              <a:t> </a:t>
            </a:r>
            <a:r>
              <a:rPr lang="bg-BG" sz="1200" b="0" dirty="0" err="1">
                <a:effectLst/>
                <a:ea typeface="Times New Roman" panose="02020603050405020304" pitchFamily="18" charset="0"/>
              </a:rPr>
              <a:t>Chains</a:t>
            </a:r>
            <a:r>
              <a:rPr lang="bg-BG" sz="1200" b="0" dirty="0">
                <a:effectLst/>
                <a:ea typeface="Times New Roman" panose="02020603050405020304" pitchFamily="18" charset="0"/>
              </a:rPr>
              <a:t> </a:t>
            </a:r>
            <a:r>
              <a:rPr lang="bg-BG" sz="1200" b="0" dirty="0" err="1">
                <a:effectLst/>
                <a:ea typeface="Times New Roman" panose="02020603050405020304" pitchFamily="18" charset="0"/>
              </a:rPr>
              <a:t>in</a:t>
            </a:r>
            <a:r>
              <a:rPr lang="bg-BG" sz="1200" b="0" dirty="0">
                <a:effectLst/>
                <a:ea typeface="Times New Roman" panose="02020603050405020304" pitchFamily="18" charset="0"/>
              </a:rPr>
              <a:t> the Textile </a:t>
            </a:r>
            <a:r>
              <a:rPr lang="bg-BG" sz="1200" b="0" dirty="0" err="1">
                <a:effectLst/>
                <a:ea typeface="Times New Roman" panose="02020603050405020304" pitchFamily="18" charset="0"/>
              </a:rPr>
              <a:t>and</a:t>
            </a:r>
            <a:r>
              <a:rPr lang="bg-BG" sz="1200" b="0" dirty="0">
                <a:effectLst/>
                <a:ea typeface="Times New Roman" panose="02020603050405020304" pitchFamily="18" charset="0"/>
              </a:rPr>
              <a:t> Clothing </a:t>
            </a:r>
            <a:r>
              <a:rPr lang="bg-BG" sz="1200" b="0" dirty="0" err="1">
                <a:effectLst/>
                <a:ea typeface="Times New Roman" panose="02020603050405020304" pitchFamily="18" charset="0"/>
              </a:rPr>
              <a:t>Industry</a:t>
            </a:r>
            <a:endParaRPr lang="bg-BG" sz="1200" b="1" dirty="0">
              <a:effectLst/>
              <a:ea typeface="Times New Roman" panose="02020603050405020304" pitchFamily="18" charset="0"/>
            </a:endParaRPr>
          </a:p>
          <a:p>
            <a:pPr marL="342900" lvl="0" indent="-342900">
              <a:buSzPts val="1000"/>
              <a:buFontTx/>
              <a:buChar char="−"/>
              <a:tabLst>
                <a:tab pos="457200" algn="l"/>
              </a:tabLst>
            </a:pPr>
            <a:r>
              <a:rPr lang="bg-BG" sz="1200" b="0" dirty="0" err="1">
                <a:effectLst/>
                <a:ea typeface="Times New Roman" panose="02020603050405020304" pitchFamily="18" charset="0"/>
              </a:rPr>
              <a:t>Regulation</a:t>
            </a:r>
            <a:r>
              <a:rPr lang="bg-BG" sz="1200" b="0" dirty="0">
                <a:effectLst/>
                <a:ea typeface="Times New Roman" panose="02020603050405020304" pitchFamily="18" charset="0"/>
              </a:rPr>
              <a:t>, </a:t>
            </a:r>
            <a:r>
              <a:rPr lang="bg-BG" sz="1200" b="0" dirty="0" err="1">
                <a:effectLst/>
                <a:ea typeface="Times New Roman" panose="02020603050405020304" pitchFamily="18" charset="0"/>
              </a:rPr>
              <a:t>Registration</a:t>
            </a:r>
            <a:r>
              <a:rPr lang="bg-BG" sz="1200" b="0" dirty="0">
                <a:effectLst/>
                <a:ea typeface="Times New Roman" panose="02020603050405020304" pitchFamily="18" charset="0"/>
              </a:rPr>
              <a:t> </a:t>
            </a:r>
            <a:r>
              <a:rPr lang="bg-BG" sz="1200" b="0" dirty="0" err="1">
                <a:effectLst/>
                <a:ea typeface="Times New Roman" panose="02020603050405020304" pitchFamily="18" charset="0"/>
              </a:rPr>
              <a:t>and</a:t>
            </a:r>
            <a:r>
              <a:rPr lang="bg-BG" sz="1200" b="0" dirty="0">
                <a:effectLst/>
                <a:ea typeface="Times New Roman" panose="02020603050405020304" pitchFamily="18" charset="0"/>
              </a:rPr>
              <a:t> </a:t>
            </a:r>
            <a:r>
              <a:rPr lang="bg-BG" sz="1200" b="0" dirty="0" err="1">
                <a:effectLst/>
                <a:ea typeface="Times New Roman" panose="02020603050405020304" pitchFamily="18" charset="0"/>
              </a:rPr>
              <a:t>Support</a:t>
            </a:r>
            <a:r>
              <a:rPr lang="bg-BG" sz="1200" b="0" dirty="0">
                <a:effectLst/>
                <a:ea typeface="Times New Roman" panose="02020603050405020304" pitchFamily="18" charset="0"/>
              </a:rPr>
              <a:t> </a:t>
            </a:r>
            <a:r>
              <a:rPr lang="bg-BG" sz="1200" b="0" dirty="0" err="1">
                <a:effectLst/>
                <a:ea typeface="Times New Roman" panose="02020603050405020304" pitchFamily="18" charset="0"/>
              </a:rPr>
              <a:t>of</a:t>
            </a:r>
            <a:r>
              <a:rPr lang="bg-BG" sz="1200" b="0" dirty="0">
                <a:effectLst/>
                <a:ea typeface="Times New Roman" panose="02020603050405020304" pitchFamily="18" charset="0"/>
              </a:rPr>
              <a:t> the Entrepreneurial </a:t>
            </a:r>
            <a:r>
              <a:rPr lang="bg-BG" sz="1200" b="0" dirty="0" err="1">
                <a:effectLst/>
                <a:ea typeface="Times New Roman" panose="02020603050405020304" pitchFamily="18" charset="0"/>
              </a:rPr>
              <a:t>Activity</a:t>
            </a:r>
            <a:r>
              <a:rPr lang="bg-BG" sz="1200" b="0" dirty="0">
                <a:effectLst/>
                <a:ea typeface="Times New Roman" panose="02020603050405020304" pitchFamily="18" charset="0"/>
              </a:rPr>
              <a:t> </a:t>
            </a:r>
            <a:r>
              <a:rPr lang="bg-BG" sz="1200" b="0" dirty="0" err="1">
                <a:effectLst/>
                <a:ea typeface="Times New Roman" panose="02020603050405020304" pitchFamily="18" charset="0"/>
              </a:rPr>
              <a:t>in</a:t>
            </a:r>
            <a:r>
              <a:rPr lang="bg-BG" sz="1200" b="0" dirty="0">
                <a:effectLst/>
                <a:ea typeface="Times New Roman" panose="02020603050405020304" pitchFamily="18" charset="0"/>
              </a:rPr>
              <a:t> the </a:t>
            </a:r>
            <a:r>
              <a:rPr lang="bg-BG" sz="1200" b="0" dirty="0" err="1">
                <a:effectLst/>
                <a:ea typeface="Times New Roman" panose="02020603050405020304" pitchFamily="18" charset="0"/>
              </a:rPr>
              <a:t>textile</a:t>
            </a:r>
            <a:r>
              <a:rPr lang="bg-BG" sz="1200" b="0" dirty="0">
                <a:effectLst/>
                <a:ea typeface="Times New Roman" panose="02020603050405020304" pitchFamily="18" charset="0"/>
              </a:rPr>
              <a:t> </a:t>
            </a:r>
            <a:r>
              <a:rPr lang="bg-BG" sz="1200" b="0" dirty="0" err="1">
                <a:effectLst/>
                <a:ea typeface="Times New Roman" panose="02020603050405020304" pitchFamily="18" charset="0"/>
              </a:rPr>
              <a:t>and</a:t>
            </a:r>
            <a:r>
              <a:rPr lang="bg-BG" sz="1200" b="0" dirty="0">
                <a:effectLst/>
                <a:ea typeface="Times New Roman" panose="02020603050405020304" pitchFamily="18" charset="0"/>
              </a:rPr>
              <a:t> Clothing </a:t>
            </a:r>
            <a:r>
              <a:rPr lang="bg-BG" sz="1200" b="0" dirty="0" err="1">
                <a:effectLst/>
                <a:ea typeface="Times New Roman" panose="02020603050405020304" pitchFamily="18" charset="0"/>
              </a:rPr>
              <a:t>Industry</a:t>
            </a:r>
            <a:endParaRPr lang="bg-BG" sz="1200" b="1" dirty="0">
              <a:effectLst/>
              <a:ea typeface="Times New Roman" panose="02020603050405020304" pitchFamily="18" charset="0"/>
            </a:endParaRPr>
          </a:p>
          <a:p>
            <a:pPr marL="342900" lvl="0" indent="-342900">
              <a:buSzPts val="1000"/>
              <a:buFontTx/>
              <a:buChar char="−"/>
              <a:tabLst>
                <a:tab pos="457200" algn="l"/>
              </a:tabLst>
            </a:pPr>
            <a:r>
              <a:rPr lang="bg-BG" sz="1200" b="0" dirty="0" err="1">
                <a:effectLst/>
                <a:ea typeface="Times New Roman" panose="02020603050405020304" pitchFamily="18" charset="0"/>
              </a:rPr>
              <a:t>Financing</a:t>
            </a:r>
            <a:r>
              <a:rPr lang="bg-BG" sz="1200" b="0" dirty="0">
                <a:effectLst/>
                <a:ea typeface="Times New Roman" panose="02020603050405020304" pitchFamily="18" charset="0"/>
              </a:rPr>
              <a:t> </a:t>
            </a:r>
            <a:r>
              <a:rPr lang="bg-BG" sz="1200" b="0" dirty="0" err="1">
                <a:effectLst/>
                <a:ea typeface="Times New Roman" panose="02020603050405020304" pitchFamily="18" charset="0"/>
              </a:rPr>
              <a:t>of</a:t>
            </a:r>
            <a:r>
              <a:rPr lang="bg-BG" sz="1200" b="0" dirty="0">
                <a:effectLst/>
                <a:ea typeface="Times New Roman" panose="02020603050405020304" pitchFamily="18" charset="0"/>
              </a:rPr>
              <a:t> </a:t>
            </a:r>
            <a:r>
              <a:rPr lang="bg-BG" sz="1200" b="0" dirty="0" err="1">
                <a:effectLst/>
                <a:ea typeface="Times New Roman" panose="02020603050405020304" pitchFamily="18" charset="0"/>
              </a:rPr>
              <a:t>an</a:t>
            </a:r>
            <a:r>
              <a:rPr lang="bg-BG" sz="1200" b="0" dirty="0">
                <a:effectLst/>
                <a:ea typeface="Times New Roman" panose="02020603050405020304" pitchFamily="18" charset="0"/>
              </a:rPr>
              <a:t> </a:t>
            </a:r>
            <a:r>
              <a:rPr lang="bg-BG" sz="1200" b="0" dirty="0" err="1">
                <a:effectLst/>
                <a:ea typeface="Times New Roman" panose="02020603050405020304" pitchFamily="18" charset="0"/>
              </a:rPr>
              <a:t>Entrerepreneurial</a:t>
            </a:r>
            <a:r>
              <a:rPr lang="bg-BG" sz="1200" b="0" dirty="0">
                <a:effectLst/>
                <a:ea typeface="Times New Roman" panose="02020603050405020304" pitchFamily="18" charset="0"/>
              </a:rPr>
              <a:t> </a:t>
            </a:r>
            <a:r>
              <a:rPr lang="bg-BG" sz="1200" b="0" dirty="0" err="1">
                <a:effectLst/>
                <a:ea typeface="Times New Roman" panose="02020603050405020304" pitchFamily="18" charset="0"/>
              </a:rPr>
              <a:t>Business</a:t>
            </a:r>
            <a:r>
              <a:rPr lang="bg-BG" sz="1200" b="0" dirty="0">
                <a:effectLst/>
                <a:ea typeface="Times New Roman" panose="02020603050405020304" pitchFamily="18" charset="0"/>
              </a:rPr>
              <a:t> </a:t>
            </a:r>
            <a:r>
              <a:rPr lang="bg-BG" sz="1200" b="0" dirty="0" err="1">
                <a:effectLst/>
                <a:ea typeface="Times New Roman" panose="02020603050405020304" pitchFamily="18" charset="0"/>
              </a:rPr>
              <a:t>in</a:t>
            </a:r>
            <a:r>
              <a:rPr lang="bg-BG" sz="1200" b="0" dirty="0">
                <a:effectLst/>
                <a:ea typeface="Times New Roman" panose="02020603050405020304" pitchFamily="18" charset="0"/>
              </a:rPr>
              <a:t> the Textile </a:t>
            </a:r>
            <a:r>
              <a:rPr lang="bg-BG" sz="1200" b="0" dirty="0" err="1">
                <a:effectLst/>
                <a:ea typeface="Times New Roman" panose="02020603050405020304" pitchFamily="18" charset="0"/>
              </a:rPr>
              <a:t>and</a:t>
            </a:r>
            <a:r>
              <a:rPr lang="bg-BG" sz="1200" b="0" dirty="0">
                <a:effectLst/>
                <a:ea typeface="Times New Roman" panose="02020603050405020304" pitchFamily="18" charset="0"/>
              </a:rPr>
              <a:t> Clothing </a:t>
            </a:r>
            <a:r>
              <a:rPr lang="bg-BG" sz="1200" b="0" dirty="0" err="1">
                <a:effectLst/>
                <a:ea typeface="Times New Roman" panose="02020603050405020304" pitchFamily="18" charset="0"/>
              </a:rPr>
              <a:t>Industry</a:t>
            </a:r>
            <a:endParaRPr lang="en-US" sz="1200" b="0" dirty="0">
              <a:effectLst/>
              <a:ea typeface="Times New Roman" panose="02020603050405020304" pitchFamily="18" charset="0"/>
            </a:endParaRPr>
          </a:p>
          <a:p>
            <a:pPr marL="342900" lvl="0" indent="-342900">
              <a:buSzPts val="1000"/>
              <a:buFontTx/>
              <a:buChar char="−"/>
              <a:tabLst>
                <a:tab pos="457200" algn="l"/>
              </a:tabLst>
            </a:pPr>
            <a:endParaRPr lang="en-US" sz="1200" dirty="0">
              <a:ea typeface="Times New Roman" panose="02020603050405020304" pitchFamily="18" charset="0"/>
            </a:endParaRPr>
          </a:p>
          <a:p>
            <a:pPr marL="342900" lvl="0" indent="-342900">
              <a:buSzPts val="1000"/>
              <a:buFontTx/>
              <a:buChar char="−"/>
              <a:tabLst>
                <a:tab pos="457200" algn="l"/>
              </a:tabLst>
            </a:pPr>
            <a:endParaRPr lang="en-US" sz="1200" dirty="0">
              <a:ea typeface="Times New Roman" panose="02020603050405020304" pitchFamily="18" charset="0"/>
            </a:endParaRPr>
          </a:p>
          <a:p>
            <a:pPr marL="342900" lvl="0" indent="-342900">
              <a:buSzPts val="1000"/>
              <a:buFontTx/>
              <a:buChar char="−"/>
              <a:tabLst>
                <a:tab pos="457200" algn="l"/>
              </a:tabLst>
            </a:pPr>
            <a:endParaRPr lang="bg-BG" sz="1200" b="1" dirty="0">
              <a:effectLst/>
              <a:ea typeface="Times New Roman" panose="02020603050405020304" pitchFamily="18" charset="0"/>
            </a:endParaRPr>
          </a:p>
          <a:p>
            <a:pPr marL="342900" lvl="0" indent="-342900">
              <a:buSzPts val="1000"/>
              <a:buFontTx/>
              <a:buChar char="−"/>
              <a:tabLst>
                <a:tab pos="457200" algn="l"/>
              </a:tabLst>
            </a:pPr>
            <a:r>
              <a:rPr lang="bg-BG" sz="1200" b="0" dirty="0" err="1">
                <a:effectLst/>
                <a:ea typeface="Times New Roman" panose="02020603050405020304" pitchFamily="18" charset="0"/>
              </a:rPr>
              <a:t>Business</a:t>
            </a:r>
            <a:r>
              <a:rPr lang="bg-BG" sz="1200" b="0" dirty="0">
                <a:effectLst/>
                <a:ea typeface="Times New Roman" panose="02020603050405020304" pitchFamily="18" charset="0"/>
              </a:rPr>
              <a:t> </a:t>
            </a:r>
            <a:r>
              <a:rPr lang="bg-BG" sz="1200" b="0" dirty="0" err="1">
                <a:effectLst/>
                <a:ea typeface="Times New Roman" panose="02020603050405020304" pitchFamily="18" charset="0"/>
              </a:rPr>
              <a:t>Planning</a:t>
            </a:r>
            <a:r>
              <a:rPr lang="bg-BG" sz="1200" b="0" dirty="0">
                <a:effectLst/>
                <a:ea typeface="Times New Roman" panose="02020603050405020304" pitchFamily="18" charset="0"/>
              </a:rPr>
              <a:t> </a:t>
            </a:r>
            <a:r>
              <a:rPr lang="bg-BG" sz="1200" b="0" dirty="0" err="1">
                <a:effectLst/>
                <a:ea typeface="Times New Roman" panose="02020603050405020304" pitchFamily="18" charset="0"/>
              </a:rPr>
              <a:t>for</a:t>
            </a:r>
            <a:r>
              <a:rPr lang="bg-BG" sz="1200" b="0" dirty="0">
                <a:effectLst/>
                <a:ea typeface="Times New Roman" panose="02020603050405020304" pitchFamily="18" charset="0"/>
              </a:rPr>
              <a:t> a Textile </a:t>
            </a:r>
            <a:r>
              <a:rPr lang="bg-BG" sz="1200" b="0" dirty="0" err="1">
                <a:effectLst/>
                <a:ea typeface="Times New Roman" panose="02020603050405020304" pitchFamily="18" charset="0"/>
              </a:rPr>
              <a:t>and</a:t>
            </a:r>
            <a:r>
              <a:rPr lang="bg-BG" sz="1200" b="0" dirty="0">
                <a:effectLst/>
                <a:ea typeface="Times New Roman" panose="02020603050405020304" pitchFamily="18" charset="0"/>
              </a:rPr>
              <a:t> Clothing Enterprise</a:t>
            </a:r>
            <a:endParaRPr lang="bg-BG" sz="1200" b="1" dirty="0">
              <a:effectLst/>
              <a:ea typeface="Times New Roman" panose="02020603050405020304" pitchFamily="18" charset="0"/>
            </a:endParaRPr>
          </a:p>
          <a:p>
            <a:pPr marL="342900" lvl="0" indent="-342900">
              <a:buSzPts val="1000"/>
              <a:buFontTx/>
              <a:buChar char="−"/>
              <a:tabLst>
                <a:tab pos="457200" algn="l"/>
              </a:tabLst>
            </a:pPr>
            <a:r>
              <a:rPr lang="bg-BG" sz="1200" b="0" dirty="0">
                <a:effectLst/>
                <a:ea typeface="Times New Roman" panose="02020603050405020304" pitchFamily="18" charset="0"/>
              </a:rPr>
              <a:t>Practical Steps for Starting Your Own Textile and Clothing Business</a:t>
            </a:r>
            <a:endParaRPr lang="en-US" sz="1200" b="1" dirty="0">
              <a:ea typeface="Times New Roman" panose="02020603050405020304" pitchFamily="18" charset="0"/>
            </a:endParaRPr>
          </a:p>
          <a:p>
            <a:pPr marL="342900" lvl="0" indent="-342900">
              <a:buSzPts val="1000"/>
              <a:buFontTx/>
              <a:buChar char="−"/>
              <a:tabLst>
                <a:tab pos="457200" algn="l"/>
              </a:tabLst>
            </a:pPr>
            <a:r>
              <a:rPr lang="bg-BG" sz="1200" b="0" dirty="0">
                <a:effectLst/>
                <a:ea typeface="Times New Roman" panose="02020603050405020304" pitchFamily="18" charset="0"/>
              </a:rPr>
              <a:t>The Entrepreneurial Roadmap in the Textile and Clothing Industry</a:t>
            </a:r>
            <a:r>
              <a:rPr lang="bg-BG" sz="1800" b="1" dirty="0">
                <a:effectLst/>
                <a:latin typeface="Times New Roman" panose="02020603050405020304" pitchFamily="18" charset="0"/>
                <a:ea typeface="Times New Roman" panose="02020603050405020304" pitchFamily="18" charset="0"/>
              </a:rPr>
              <a:t> </a:t>
            </a:r>
          </a:p>
          <a:p>
            <a:pPr algn="just"/>
            <a:endParaRPr lang="bg-BG" dirty="0"/>
          </a:p>
        </p:txBody>
      </p:sp>
    </p:spTree>
    <p:extLst>
      <p:ext uri="{BB962C8B-B14F-4D97-AF65-F5344CB8AC3E}">
        <p14:creationId xmlns:p14="http://schemas.microsoft.com/office/powerpoint/2010/main" val="21400972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egnaposto contenut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42442"/>
            <a:ext cx="12191999" cy="6815558"/>
          </a:xfrm>
        </p:spPr>
      </p:pic>
    </p:spTree>
    <p:extLst>
      <p:ext uri="{BB962C8B-B14F-4D97-AF65-F5344CB8AC3E}">
        <p14:creationId xmlns:p14="http://schemas.microsoft.com/office/powerpoint/2010/main" val="241195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1976205"/>
          </a:xfrm>
          <a:prstGeom prst="rect">
            <a:avLst/>
          </a:prstGeom>
        </p:spPr>
      </p:pic>
      <p:sp>
        <p:nvSpPr>
          <p:cNvPr id="5" name="Title 1"/>
          <p:cNvSpPr>
            <a:spLocks noGrp="1"/>
          </p:cNvSpPr>
          <p:nvPr>
            <p:ph type="title"/>
          </p:nvPr>
        </p:nvSpPr>
        <p:spPr>
          <a:xfrm>
            <a:off x="581192" y="702156"/>
            <a:ext cx="11029616" cy="1013800"/>
          </a:xfrm>
        </p:spPr>
        <p:txBody>
          <a:bodyPr>
            <a:normAutofit/>
          </a:bodyPr>
          <a:lstStyle/>
          <a:p>
            <a:pPr algn="ctr"/>
            <a:r>
              <a:rPr lang="en-GB" sz="2800" cap="all">
                <a:solidFill>
                  <a:schemeClr val="bg1"/>
                </a:solidFill>
                <a:latin typeface="Gill Sans MT" charset="0"/>
                <a:ea typeface="Gill Sans MT" charset="0"/>
                <a:cs typeface="Gill Sans MT" charset="0"/>
              </a:rPr>
              <a:t/>
            </a:r>
            <a:br>
              <a:rPr lang="en-GB" sz="2800" cap="all">
                <a:solidFill>
                  <a:schemeClr val="bg1"/>
                </a:solidFill>
                <a:latin typeface="Gill Sans MT" charset="0"/>
                <a:ea typeface="Gill Sans MT" charset="0"/>
                <a:cs typeface="Gill Sans MT" charset="0"/>
              </a:rPr>
            </a:br>
            <a:r>
              <a:rPr lang="it-IT" sz="2800" cap="all">
                <a:solidFill>
                  <a:schemeClr val="bg1"/>
                </a:solidFill>
                <a:latin typeface="Gill Sans MT" charset="0"/>
                <a:ea typeface="Gill Sans MT" charset="0"/>
                <a:cs typeface="Gill Sans MT" charset="0"/>
              </a:rPr>
              <a:t>Project context and objectives</a:t>
            </a:r>
            <a:endParaRPr lang="en-GB" sz="2800" cap="all">
              <a:solidFill>
                <a:schemeClr val="bg1"/>
              </a:solidFill>
              <a:latin typeface="Gill Sans MT" charset="0"/>
              <a:ea typeface="Gill Sans MT" charset="0"/>
              <a:cs typeface="Gill Sans MT" charset="0"/>
            </a:endParaRPr>
          </a:p>
        </p:txBody>
      </p:sp>
      <p:sp>
        <p:nvSpPr>
          <p:cNvPr id="7" name="Content Placeholder 2"/>
          <p:cNvSpPr>
            <a:spLocks noGrp="1"/>
          </p:cNvSpPr>
          <p:nvPr>
            <p:ph idx="1"/>
          </p:nvPr>
        </p:nvSpPr>
        <p:spPr>
          <a:xfrm>
            <a:off x="434897" y="2003371"/>
            <a:ext cx="11318487" cy="4292323"/>
          </a:xfrm>
        </p:spPr>
        <p:txBody>
          <a:bodyPr>
            <a:noAutofit/>
          </a:bodyPr>
          <a:lstStyle/>
          <a:p>
            <a:pPr marL="0" indent="0" algn="just">
              <a:buNone/>
            </a:pPr>
            <a:r>
              <a:rPr lang="en-GB" sz="1200">
                <a:solidFill>
                  <a:schemeClr val="tx1"/>
                </a:solidFill>
              </a:rPr>
              <a:t>The textile industry is a tradition for Europe, with a centuries-old history, it is a leading EU sector offering high quality and innovative products. According to EURATEX Annual report 2017, the EU-28 is the world's largest market for textile and clothing products with household consumption of € 511 billion, a 181 billion turnover and 1.7 million workers employed. The EU Textile and Clothing industry (TCI) consists of 176,400 companies, 99% of which are small and medium-sized niche players focusing on quality, innovation, creativity and outstanding customer service. </a:t>
            </a:r>
            <a:endParaRPr lang="it-IT" sz="1200">
              <a:solidFill>
                <a:schemeClr val="tx1"/>
              </a:solidFill>
            </a:endParaRPr>
          </a:p>
          <a:p>
            <a:pPr marL="0" indent="0" algn="just">
              <a:buNone/>
            </a:pPr>
            <a:r>
              <a:rPr lang="en-GB" sz="1200">
                <a:solidFill>
                  <a:schemeClr val="tx1"/>
                </a:solidFill>
              </a:rPr>
              <a:t>The development of the necessary competences and skills for existing workforce and the attraction of qualified young experts has become a priority for companies. TCI is facing important challenges due to the changes in the working processes determined by different factors:</a:t>
            </a:r>
            <a:endParaRPr lang="it-IT" sz="1200">
              <a:solidFill>
                <a:schemeClr val="tx1"/>
              </a:solidFill>
            </a:endParaRPr>
          </a:p>
          <a:p>
            <a:pPr algn="just">
              <a:spcBef>
                <a:spcPts val="0"/>
              </a:spcBef>
              <a:spcAft>
                <a:spcPts val="300"/>
              </a:spcAft>
            </a:pPr>
            <a:r>
              <a:rPr lang="en-GB" sz="1200">
                <a:solidFill>
                  <a:schemeClr val="tx1"/>
                </a:solidFill>
              </a:rPr>
              <a:t>technological development lead by new environmental protection and Corporate Social Responsibility requirements;</a:t>
            </a:r>
            <a:endParaRPr lang="it-IT" sz="1200">
              <a:solidFill>
                <a:schemeClr val="tx1"/>
              </a:solidFill>
            </a:endParaRPr>
          </a:p>
          <a:p>
            <a:pPr algn="just">
              <a:spcBef>
                <a:spcPts val="0"/>
              </a:spcBef>
              <a:spcAft>
                <a:spcPts val="300"/>
              </a:spcAft>
            </a:pPr>
            <a:r>
              <a:rPr lang="en-GB" sz="1200">
                <a:solidFill>
                  <a:schemeClr val="tx1"/>
                </a:solidFill>
              </a:rPr>
              <a:t>evolution within manufacturing techniques with introduction of automatic cutting systems, advances in IT supporting product design and manufacture, and growing </a:t>
            </a:r>
            <a:r>
              <a:rPr lang="en-GB" sz="1200" err="1">
                <a:solidFill>
                  <a:schemeClr val="tx1"/>
                </a:solidFill>
              </a:rPr>
              <a:t>robotization</a:t>
            </a:r>
            <a:r>
              <a:rPr lang="en-GB" sz="1200">
                <a:solidFill>
                  <a:schemeClr val="tx1"/>
                </a:solidFill>
              </a:rPr>
              <a:t> of tasks;</a:t>
            </a:r>
            <a:endParaRPr lang="it-IT" sz="1200">
              <a:solidFill>
                <a:schemeClr val="tx1"/>
              </a:solidFill>
            </a:endParaRPr>
          </a:p>
          <a:p>
            <a:pPr algn="just">
              <a:spcBef>
                <a:spcPts val="0"/>
              </a:spcBef>
              <a:spcAft>
                <a:spcPts val="300"/>
              </a:spcAft>
            </a:pPr>
            <a:r>
              <a:rPr lang="en-GB" sz="1200">
                <a:solidFill>
                  <a:schemeClr val="tx1"/>
                </a:solidFill>
              </a:rPr>
              <a:t>increasing introduction of Information and Communications Technology (ICT) ;</a:t>
            </a:r>
            <a:endParaRPr lang="it-IT" sz="1200">
              <a:solidFill>
                <a:schemeClr val="tx1"/>
              </a:solidFill>
            </a:endParaRPr>
          </a:p>
          <a:p>
            <a:pPr algn="just">
              <a:spcBef>
                <a:spcPts val="0"/>
              </a:spcBef>
              <a:spcAft>
                <a:spcPts val="300"/>
              </a:spcAft>
            </a:pPr>
            <a:r>
              <a:rPr lang="en-GB" sz="1200">
                <a:solidFill>
                  <a:schemeClr val="tx1"/>
                </a:solidFill>
              </a:rPr>
              <a:t>innovation in materials with the rise of technical and smart textiles.</a:t>
            </a:r>
            <a:endParaRPr lang="it-IT" sz="1200">
              <a:solidFill>
                <a:schemeClr val="tx1"/>
              </a:solidFill>
            </a:endParaRPr>
          </a:p>
          <a:p>
            <a:pPr marL="0" indent="0" algn="just">
              <a:buNone/>
            </a:pPr>
            <a:r>
              <a:rPr lang="en-GB" sz="1200">
                <a:solidFill>
                  <a:schemeClr val="tx1"/>
                </a:solidFill>
              </a:rPr>
              <a:t>The impact of the above mentioned factors on the requirements for skills is enlarging the area of expertise to drive forward the innovation and ensure Textile and Clothing (T&amp;C) products meet the aims of the industry, as well as the abilities needed to master both existing and new equipment and techniques. </a:t>
            </a:r>
            <a:endParaRPr lang="it-IT" sz="1200">
              <a:solidFill>
                <a:schemeClr val="tx1"/>
              </a:solidFill>
            </a:endParaRPr>
          </a:p>
          <a:p>
            <a:pPr marL="0" indent="0" algn="just">
              <a:buNone/>
            </a:pPr>
            <a:r>
              <a:rPr lang="en-GB" sz="1200">
                <a:solidFill>
                  <a:schemeClr val="tx1"/>
                </a:solidFill>
              </a:rPr>
              <a:t>Additionally, the successful professional realization of the specialists of the sector will require knowledge in the field of entrepreneurship. </a:t>
            </a:r>
            <a:endParaRPr lang="it-IT" sz="1200">
              <a:solidFill>
                <a:schemeClr val="tx1"/>
              </a:solidFill>
            </a:endParaRPr>
          </a:p>
          <a:p>
            <a:pPr marL="0" indent="0" algn="just">
              <a:buNone/>
            </a:pPr>
            <a:r>
              <a:rPr lang="en-GB" sz="1200">
                <a:solidFill>
                  <a:schemeClr val="tx1"/>
                </a:solidFill>
              </a:rPr>
              <a:t> The existing University curricula do not always meet the needs for ICT, digital and entrepreneurial education. Thus, the current bachelor’s and master’s engineering degrees are not fully adapted to the business needs. The study standards have to be moved up onto the next level according to both EU and business priorities, technical and technological development and the new approaches for digital and smart specialization. </a:t>
            </a:r>
            <a:endParaRPr lang="it-IT" sz="1200">
              <a:solidFill>
                <a:schemeClr val="tx1"/>
              </a:solidFill>
            </a:endParaRPr>
          </a:p>
          <a:p>
            <a:pPr marL="0" indent="0" algn="just">
              <a:buNone/>
            </a:pPr>
            <a:r>
              <a:rPr lang="en-GB" sz="1200">
                <a:solidFill>
                  <a:schemeClr val="tx1"/>
                </a:solidFill>
              </a:rPr>
              <a:t>Following the main recommendation of ESSC, a framework for a rapid response to the current evolution in business models, processes and sales strategies, in terms of continuous training and competences provision, needs to be established.</a:t>
            </a:r>
            <a:endParaRPr lang="it-IT" sz="1200">
              <a:solidFill>
                <a:schemeClr val="tx1"/>
              </a:solidFill>
            </a:endParaRPr>
          </a:p>
          <a:p>
            <a:pPr marL="0" indent="0" algn="just">
              <a:buNone/>
            </a:pPr>
            <a:endParaRPr lang="it-IT">
              <a:solidFill>
                <a:schemeClr val="tx1"/>
              </a:solidFill>
            </a:endParaRPr>
          </a:p>
        </p:txBody>
      </p:sp>
      <p:pic>
        <p:nvPicPr>
          <p:cNvPr id="8" name="Picture 3"/>
          <p:cNvPicPr>
            <a:picLocks noChangeAspect="1"/>
          </p:cNvPicPr>
          <p:nvPr/>
        </p:nvPicPr>
        <p:blipFill>
          <a:blip r:embed="rId3"/>
          <a:stretch>
            <a:fillRect/>
          </a:stretch>
        </p:blipFill>
        <p:spPr>
          <a:xfrm>
            <a:off x="583080" y="6084439"/>
            <a:ext cx="2200847" cy="658425"/>
          </a:xfrm>
          <a:prstGeom prst="rect">
            <a:avLst/>
          </a:prstGeom>
        </p:spPr>
      </p:pic>
      <p:pic>
        <p:nvPicPr>
          <p:cNvPr id="9" name="Picture 4"/>
          <p:cNvPicPr>
            <a:picLocks noChangeAspect="1"/>
          </p:cNvPicPr>
          <p:nvPr/>
        </p:nvPicPr>
        <p:blipFill>
          <a:blip r:embed="rId4"/>
          <a:stretch>
            <a:fillRect/>
          </a:stretch>
        </p:blipFill>
        <p:spPr>
          <a:xfrm>
            <a:off x="10586591" y="6053957"/>
            <a:ext cx="1024217" cy="719390"/>
          </a:xfrm>
          <a:prstGeom prst="rect">
            <a:avLst/>
          </a:prstGeom>
        </p:spPr>
      </p:pic>
    </p:spTree>
    <p:extLst>
      <p:ext uri="{BB962C8B-B14F-4D97-AF65-F5344CB8AC3E}">
        <p14:creationId xmlns:p14="http://schemas.microsoft.com/office/powerpoint/2010/main" val="6114963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p:cNvPicPr>
            <a:picLocks noChangeAspect="1"/>
          </p:cNvPicPr>
          <p:nvPr/>
        </p:nvPicPr>
        <p:blipFill>
          <a:blip r:embed="rId2"/>
          <a:stretch>
            <a:fillRect/>
          </a:stretch>
        </p:blipFill>
        <p:spPr>
          <a:xfrm>
            <a:off x="583080" y="6084439"/>
            <a:ext cx="2200847" cy="658425"/>
          </a:xfrm>
          <a:prstGeom prst="rect">
            <a:avLst/>
          </a:prstGeom>
        </p:spPr>
      </p:pic>
      <p:pic>
        <p:nvPicPr>
          <p:cNvPr id="6" name="Picture 4"/>
          <p:cNvPicPr>
            <a:picLocks noChangeAspect="1"/>
          </p:cNvPicPr>
          <p:nvPr/>
        </p:nvPicPr>
        <p:blipFill>
          <a:blip r:embed="rId3"/>
          <a:stretch>
            <a:fillRect/>
          </a:stretch>
        </p:blipFill>
        <p:spPr>
          <a:xfrm>
            <a:off x="10586591" y="6053957"/>
            <a:ext cx="1024217" cy="719390"/>
          </a:xfrm>
          <a:prstGeom prst="rect">
            <a:avLst/>
          </a:prstGeom>
        </p:spPr>
      </p:pic>
      <p:sp>
        <p:nvSpPr>
          <p:cNvPr id="7" name="Content Placeholder 2"/>
          <p:cNvSpPr>
            <a:spLocks noGrp="1"/>
          </p:cNvSpPr>
          <p:nvPr>
            <p:ph idx="1"/>
          </p:nvPr>
        </p:nvSpPr>
        <p:spPr>
          <a:xfrm>
            <a:off x="325774" y="719137"/>
            <a:ext cx="11285034" cy="4153719"/>
          </a:xfrm>
        </p:spPr>
        <p:txBody>
          <a:bodyPr>
            <a:noAutofit/>
          </a:bodyPr>
          <a:lstStyle/>
          <a:p>
            <a:pPr marL="0" indent="0" algn="just">
              <a:buNone/>
            </a:pPr>
            <a:r>
              <a:rPr lang="en-GB" sz="1200">
                <a:ea typeface="Gill Sans MT" charset="0"/>
                <a:cs typeface="Gill Sans MT" charset="0"/>
              </a:rPr>
              <a:t>With the aim to strengthen T&amp;C Europe's innovation capacity and foster innovation in higher education, the project main objectives are: </a:t>
            </a:r>
            <a:endParaRPr lang="it-IT" sz="1200">
              <a:ea typeface="Gill Sans MT" charset="0"/>
              <a:cs typeface="Gill Sans MT" charset="0"/>
            </a:endParaRPr>
          </a:p>
          <a:p>
            <a:pPr algn="just">
              <a:spcBef>
                <a:spcPts val="0"/>
              </a:spcBef>
              <a:spcAft>
                <a:spcPts val="0"/>
              </a:spcAft>
            </a:pPr>
            <a:r>
              <a:rPr lang="en-GB" sz="1200">
                <a:ea typeface="Gill Sans MT" charset="0"/>
                <a:cs typeface="Gill Sans MT" charset="0"/>
              </a:rPr>
              <a:t>Develop innovative and multidisciplinary approaches to teaching and learning, developing ad hoc curricula and syllabuses in cooperation between universities and business;</a:t>
            </a:r>
            <a:endParaRPr lang="it-IT" sz="1200">
              <a:ea typeface="Gill Sans MT" charset="0"/>
              <a:cs typeface="Gill Sans MT" charset="0"/>
            </a:endParaRPr>
          </a:p>
          <a:p>
            <a:pPr algn="just">
              <a:spcBef>
                <a:spcPts val="0"/>
              </a:spcBef>
              <a:spcAft>
                <a:spcPts val="0"/>
              </a:spcAft>
            </a:pPr>
            <a:r>
              <a:rPr lang="en-GB" sz="1200">
                <a:ea typeface="Gill Sans MT" charset="0"/>
                <a:cs typeface="Gill Sans MT" charset="0"/>
              </a:rPr>
              <a:t>Stimulate entrepreneurship and entrepreneurial skills of higher education teaching staff and company staff; </a:t>
            </a:r>
            <a:endParaRPr lang="it-IT" sz="1200">
              <a:ea typeface="Gill Sans MT" charset="0"/>
              <a:cs typeface="Gill Sans MT" charset="0"/>
            </a:endParaRPr>
          </a:p>
          <a:p>
            <a:pPr algn="just">
              <a:spcBef>
                <a:spcPts val="0"/>
              </a:spcBef>
              <a:spcAft>
                <a:spcPts val="0"/>
              </a:spcAft>
            </a:pPr>
            <a:r>
              <a:rPr lang="en-GB" sz="1200">
                <a:ea typeface="Gill Sans MT" charset="0"/>
                <a:cs typeface="Gill Sans MT" charset="0"/>
              </a:rPr>
              <a:t>Facilitate the exchange, flow and co-creation of knowledge;</a:t>
            </a:r>
            <a:endParaRPr lang="it-IT" sz="1200">
              <a:ea typeface="Gill Sans MT" charset="0"/>
              <a:cs typeface="Gill Sans MT" charset="0"/>
            </a:endParaRPr>
          </a:p>
          <a:p>
            <a:pPr algn="just">
              <a:spcBef>
                <a:spcPts val="0"/>
              </a:spcBef>
              <a:spcAft>
                <a:spcPts val="0"/>
              </a:spcAft>
            </a:pPr>
            <a:r>
              <a:rPr lang="en-GB" sz="1200">
                <a:ea typeface="Gill Sans MT" charset="0"/>
                <a:cs typeface="Gill Sans MT" charset="0"/>
              </a:rPr>
              <a:t>Outline special requirements for training and education of specialists suitable for TCI producers, incl. technical, digital and entrepreneurial skills provision;</a:t>
            </a:r>
            <a:endParaRPr lang="it-IT" sz="1200">
              <a:ea typeface="Gill Sans MT" charset="0"/>
              <a:cs typeface="Gill Sans MT" charset="0"/>
            </a:endParaRPr>
          </a:p>
          <a:p>
            <a:pPr algn="just">
              <a:spcBef>
                <a:spcPts val="0"/>
              </a:spcBef>
              <a:spcAft>
                <a:spcPts val="0"/>
              </a:spcAft>
            </a:pPr>
            <a:r>
              <a:rPr lang="en-GB" sz="1200">
                <a:ea typeface="Gill Sans MT" charset="0"/>
                <a:cs typeface="Gill Sans MT" charset="0"/>
              </a:rPr>
              <a:t>Introduce innovative schemes for transversal skills training and enhancement throughout higher education programmes, developed in cooperation with enterprises and aimed at strengthening employability, creativity and new professional paths. </a:t>
            </a:r>
            <a:endParaRPr lang="it-IT" sz="1200">
              <a:ea typeface="Gill Sans MT" charset="0"/>
              <a:cs typeface="Gill Sans MT" charset="0"/>
            </a:endParaRPr>
          </a:p>
          <a:p>
            <a:pPr marL="0" indent="0" algn="just">
              <a:buNone/>
            </a:pPr>
            <a:r>
              <a:rPr lang="en-GB" sz="1200">
                <a:ea typeface="Gill Sans MT" charset="0"/>
                <a:cs typeface="Gill Sans MT" charset="0"/>
              </a:rPr>
              <a:t>The planned activities and expected results of ICT-TEX project are shaped to address the outlined needs of the target groups (students, trainers, academics and textile SMEs) and to meet the ambitious objectives established.</a:t>
            </a:r>
            <a:r>
              <a:rPr lang="it-IT" sz="1200">
                <a:ea typeface="Gill Sans MT" charset="0"/>
                <a:cs typeface="Gill Sans MT" charset="0"/>
              </a:rPr>
              <a:t> </a:t>
            </a:r>
            <a:r>
              <a:rPr lang="en-GB" sz="1200">
                <a:ea typeface="Gill Sans MT" charset="0"/>
                <a:cs typeface="Gill Sans MT" charset="0"/>
              </a:rPr>
              <a:t>The project will develop a set of innovative tools based on a knowledge transfer dynamic approach. These tools will include:</a:t>
            </a:r>
            <a:endParaRPr lang="it-IT" sz="1200">
              <a:ea typeface="Gill Sans MT" charset="0"/>
              <a:cs typeface="Gill Sans MT" charset="0"/>
            </a:endParaRPr>
          </a:p>
          <a:p>
            <a:pPr algn="just">
              <a:spcBef>
                <a:spcPts val="0"/>
              </a:spcBef>
              <a:spcAft>
                <a:spcPts val="0"/>
              </a:spcAft>
            </a:pPr>
            <a:r>
              <a:rPr lang="en-GB" sz="1200">
                <a:ea typeface="Gill Sans MT" charset="0"/>
                <a:cs typeface="Gill Sans MT" charset="0"/>
              </a:rPr>
              <a:t>Gap analysis resulting in the “Report on developing requirements of TCI technologies”</a:t>
            </a:r>
            <a:endParaRPr lang="it-IT" sz="1200">
              <a:ea typeface="Gill Sans MT" charset="0"/>
              <a:cs typeface="Gill Sans MT" charset="0"/>
            </a:endParaRPr>
          </a:p>
          <a:p>
            <a:pPr algn="just">
              <a:spcBef>
                <a:spcPts val="0"/>
              </a:spcBef>
              <a:spcAft>
                <a:spcPts val="0"/>
              </a:spcAft>
            </a:pPr>
            <a:r>
              <a:rPr lang="en-GB" sz="1200">
                <a:ea typeface="Gill Sans MT" charset="0"/>
                <a:cs typeface="Gill Sans MT" charset="0"/>
              </a:rPr>
              <a:t>“Map of ICT technologies in TCI” Report</a:t>
            </a:r>
            <a:endParaRPr lang="it-IT" sz="1200">
              <a:ea typeface="Gill Sans MT" charset="0"/>
              <a:cs typeface="Gill Sans MT" charset="0"/>
            </a:endParaRPr>
          </a:p>
          <a:p>
            <a:pPr algn="just">
              <a:spcBef>
                <a:spcPts val="0"/>
              </a:spcBef>
              <a:spcAft>
                <a:spcPts val="0"/>
              </a:spcAft>
            </a:pPr>
            <a:r>
              <a:rPr lang="en-GB" sz="1200">
                <a:ea typeface="Gill Sans MT" charset="0"/>
                <a:cs typeface="Gill Sans MT" charset="0"/>
              </a:rPr>
              <a:t>“Map of innovation models and entrepreneurial skills in TCI” Report </a:t>
            </a:r>
            <a:endParaRPr lang="it-IT" sz="1200">
              <a:ea typeface="Gill Sans MT" charset="0"/>
              <a:cs typeface="Gill Sans MT" charset="0"/>
            </a:endParaRPr>
          </a:p>
          <a:p>
            <a:pPr algn="just">
              <a:spcBef>
                <a:spcPts val="0"/>
              </a:spcBef>
              <a:spcAft>
                <a:spcPts val="0"/>
              </a:spcAft>
            </a:pPr>
            <a:r>
              <a:rPr lang="en-GB" sz="1200">
                <a:ea typeface="Gill Sans MT" charset="0"/>
                <a:cs typeface="Gill Sans MT" charset="0"/>
              </a:rPr>
              <a:t>The curriculum “</a:t>
            </a:r>
            <a:r>
              <a:rPr lang="en-GB" sz="1200"/>
              <a:t>Application of ICT in Design and Production of Textile and Clothing”</a:t>
            </a:r>
            <a:r>
              <a:rPr lang="en-GB" sz="1200">
                <a:ea typeface="Gill Sans MT" charset="0"/>
                <a:cs typeface="Gill Sans MT" charset="0"/>
              </a:rPr>
              <a:t> that meet the requirements (resp. digital and entrepreneurial competencies) of the TCI business. </a:t>
            </a:r>
          </a:p>
          <a:p>
            <a:pPr marL="0" lvl="0" indent="0" algn="just">
              <a:buNone/>
            </a:pPr>
            <a:r>
              <a:rPr lang="en-GB" sz="1200">
                <a:ea typeface="Gill Sans MT" charset="0"/>
                <a:cs typeface="Gill Sans MT" charset="0"/>
              </a:rPr>
              <a:t>At least 7 validated Study programmes (syllabuses) for technical, digital and entrepreneurial education complying with the latest company requirements; practically oriented and interactive; remotely usable. The syllabuses will be developed following specific topics:</a:t>
            </a:r>
            <a:endParaRPr lang="it-IT" sz="1200">
              <a:ea typeface="Gill Sans MT" charset="0"/>
              <a:cs typeface="Gill Sans MT" charset="0"/>
            </a:endParaRPr>
          </a:p>
          <a:p>
            <a:pPr marL="0" lvl="0" indent="0" algn="just">
              <a:spcBef>
                <a:spcPts val="0"/>
              </a:spcBef>
              <a:spcAft>
                <a:spcPts val="0"/>
              </a:spcAft>
              <a:buNone/>
            </a:pPr>
            <a:r>
              <a:rPr lang="en-GB" sz="1200">
                <a:ea typeface="Gill Sans MT" charset="0"/>
                <a:cs typeface="Gill Sans MT" charset="0"/>
              </a:rPr>
              <a:t>- ICT technologies and digital skills</a:t>
            </a:r>
            <a:r>
              <a:rPr lang="it-IT" sz="1200">
                <a:ea typeface="Gill Sans MT" charset="0"/>
                <a:cs typeface="Gill Sans MT" charset="0"/>
              </a:rPr>
              <a:t>					- </a:t>
            </a:r>
            <a:r>
              <a:rPr lang="en-GB" sz="1200">
                <a:ea typeface="Gill Sans MT" charset="0"/>
                <a:cs typeface="Gill Sans MT" charset="0"/>
              </a:rPr>
              <a:t>Entrepreneurial and innovation skills </a:t>
            </a:r>
            <a:endParaRPr lang="it-IT" sz="1200">
              <a:ea typeface="Gill Sans MT" charset="0"/>
              <a:cs typeface="Gill Sans MT" charset="0"/>
            </a:endParaRPr>
          </a:p>
          <a:p>
            <a:pPr marL="0" lvl="0" indent="0" algn="just">
              <a:spcBef>
                <a:spcPts val="0"/>
              </a:spcBef>
              <a:spcAft>
                <a:spcPts val="0"/>
              </a:spcAft>
              <a:buNone/>
            </a:pPr>
            <a:r>
              <a:rPr lang="en-GB" sz="1200">
                <a:ea typeface="Gill Sans MT" charset="0"/>
                <a:cs typeface="Gill Sans MT" charset="0"/>
              </a:rPr>
              <a:t>- Design and production of knitwear</a:t>
            </a:r>
            <a:r>
              <a:rPr lang="it-IT" sz="1200">
                <a:ea typeface="Gill Sans MT" charset="0"/>
                <a:cs typeface="Gill Sans MT" charset="0"/>
              </a:rPr>
              <a:t>					- </a:t>
            </a:r>
            <a:r>
              <a:rPr lang="en-GB" sz="1200">
                <a:ea typeface="Gill Sans MT" charset="0"/>
                <a:cs typeface="Gill Sans MT" charset="0"/>
              </a:rPr>
              <a:t>Design and production of woven fabrics</a:t>
            </a:r>
            <a:endParaRPr lang="it-IT" sz="1200">
              <a:ea typeface="Gill Sans MT" charset="0"/>
              <a:cs typeface="Gill Sans MT" charset="0"/>
            </a:endParaRPr>
          </a:p>
          <a:p>
            <a:pPr marL="0" lvl="0" indent="0" algn="just">
              <a:spcBef>
                <a:spcPts val="0"/>
              </a:spcBef>
              <a:spcAft>
                <a:spcPts val="0"/>
              </a:spcAft>
              <a:buNone/>
            </a:pPr>
            <a:r>
              <a:rPr lang="en-GB" sz="1200">
                <a:ea typeface="Gill Sans MT" charset="0"/>
                <a:cs typeface="Gill Sans MT" charset="0"/>
              </a:rPr>
              <a:t>- Design and production of technical, smart and intelligent textiles</a:t>
            </a:r>
            <a:r>
              <a:rPr lang="it-IT" sz="1200">
                <a:ea typeface="Gill Sans MT" charset="0"/>
                <a:cs typeface="Gill Sans MT" charset="0"/>
              </a:rPr>
              <a:t>			- </a:t>
            </a:r>
            <a:r>
              <a:rPr lang="en-GB" sz="1200">
                <a:ea typeface="Gill Sans MT" charset="0"/>
                <a:cs typeface="Gill Sans MT" charset="0"/>
              </a:rPr>
              <a:t>Industrial engineering, quality control and management</a:t>
            </a:r>
            <a:endParaRPr lang="it-IT" sz="1200">
              <a:ea typeface="Gill Sans MT" charset="0"/>
              <a:cs typeface="Gill Sans MT" charset="0"/>
            </a:endParaRPr>
          </a:p>
          <a:p>
            <a:pPr marL="0" lvl="0" indent="0" algn="just">
              <a:spcBef>
                <a:spcPts val="0"/>
              </a:spcBef>
              <a:spcAft>
                <a:spcPts val="0"/>
              </a:spcAft>
              <a:buNone/>
            </a:pPr>
            <a:r>
              <a:rPr lang="en-GB" sz="1200">
                <a:ea typeface="Gill Sans MT" charset="0"/>
                <a:cs typeface="Gill Sans MT" charset="0"/>
              </a:rPr>
              <a:t>- Finishing printing and functionalization.</a:t>
            </a:r>
            <a:endParaRPr lang="it-IT" sz="1200">
              <a:ea typeface="Gill Sans MT" charset="0"/>
              <a:cs typeface="Gill Sans MT" charset="0"/>
            </a:endParaRPr>
          </a:p>
          <a:p>
            <a:pPr marL="0" indent="0" algn="just">
              <a:buNone/>
            </a:pPr>
            <a:r>
              <a:rPr lang="en-GB" sz="1200">
                <a:ea typeface="Gill Sans MT" charset="0"/>
                <a:cs typeface="Gill Sans MT" charset="0"/>
              </a:rPr>
              <a:t> All the above mentioned e-tools will be available for consultation from the project web-platform.</a:t>
            </a:r>
            <a:endParaRPr lang="it-IT" sz="1200">
              <a:ea typeface="Gill Sans MT" charset="0"/>
              <a:cs typeface="Gill Sans MT" charset="0"/>
            </a:endParaRPr>
          </a:p>
          <a:p>
            <a:pPr algn="just">
              <a:spcBef>
                <a:spcPts val="0"/>
              </a:spcBef>
              <a:spcAft>
                <a:spcPts val="300"/>
              </a:spcAft>
            </a:pPr>
            <a:endParaRPr lang="it-IT" sz="1200">
              <a:solidFill>
                <a:schemeClr val="tx1"/>
              </a:solidFill>
            </a:endParaRPr>
          </a:p>
          <a:p>
            <a:pPr marL="0" indent="0" algn="just">
              <a:buNone/>
            </a:pPr>
            <a:endParaRPr lang="en-US" sz="1200">
              <a:solidFill>
                <a:schemeClr val="tx1"/>
              </a:solidFill>
            </a:endParaRPr>
          </a:p>
        </p:txBody>
      </p:sp>
      <p:pic>
        <p:nvPicPr>
          <p:cNvPr id="8" name="Immagine 7"/>
          <p:cNvPicPr>
            <a:picLocks noChangeAspect="1"/>
          </p:cNvPicPr>
          <p:nvPr/>
        </p:nvPicPr>
        <p:blipFill rotWithShape="1">
          <a:blip r:embed="rId4">
            <a:extLst>
              <a:ext uri="{28A0092B-C50C-407E-A947-70E740481C1C}">
                <a14:useLocalDpi xmlns:a14="http://schemas.microsoft.com/office/drawing/2010/main" val="0"/>
              </a:ext>
            </a:extLst>
          </a:blip>
          <a:srcRect b="69153"/>
          <a:stretch/>
        </p:blipFill>
        <p:spPr>
          <a:xfrm>
            <a:off x="0" y="1"/>
            <a:ext cx="12192000" cy="609600"/>
          </a:xfrm>
          <a:prstGeom prst="rect">
            <a:avLst/>
          </a:prstGeom>
        </p:spPr>
      </p:pic>
    </p:spTree>
    <p:extLst>
      <p:ext uri="{BB962C8B-B14F-4D97-AF65-F5344CB8AC3E}">
        <p14:creationId xmlns:p14="http://schemas.microsoft.com/office/powerpoint/2010/main" val="930847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p:cNvPicPr>
            <a:picLocks noChangeAspect="1"/>
          </p:cNvPicPr>
          <p:nvPr/>
        </p:nvPicPr>
        <p:blipFill>
          <a:blip r:embed="rId2"/>
          <a:stretch>
            <a:fillRect/>
          </a:stretch>
        </p:blipFill>
        <p:spPr>
          <a:xfrm>
            <a:off x="583080" y="6084439"/>
            <a:ext cx="2200847" cy="658425"/>
          </a:xfrm>
          <a:prstGeom prst="rect">
            <a:avLst/>
          </a:prstGeom>
        </p:spPr>
      </p:pic>
      <p:pic>
        <p:nvPicPr>
          <p:cNvPr id="6" name="Picture 4"/>
          <p:cNvPicPr>
            <a:picLocks noChangeAspect="1"/>
          </p:cNvPicPr>
          <p:nvPr/>
        </p:nvPicPr>
        <p:blipFill>
          <a:blip r:embed="rId3"/>
          <a:stretch>
            <a:fillRect/>
          </a:stretch>
        </p:blipFill>
        <p:spPr>
          <a:xfrm>
            <a:off x="10586591" y="6053957"/>
            <a:ext cx="1024217" cy="719390"/>
          </a:xfrm>
          <a:prstGeom prst="rect">
            <a:avLst/>
          </a:prstGeom>
        </p:spPr>
      </p:pic>
      <p:sp>
        <p:nvSpPr>
          <p:cNvPr id="7" name="Content Placeholder 2"/>
          <p:cNvSpPr>
            <a:spLocks noGrp="1"/>
          </p:cNvSpPr>
          <p:nvPr>
            <p:ph idx="1"/>
          </p:nvPr>
        </p:nvSpPr>
        <p:spPr>
          <a:xfrm>
            <a:off x="325774" y="2001837"/>
            <a:ext cx="11285034" cy="4153719"/>
          </a:xfrm>
        </p:spPr>
        <p:txBody>
          <a:bodyPr>
            <a:noAutofit/>
          </a:bodyPr>
          <a:lstStyle/>
          <a:p>
            <a:pPr marL="0" indent="0" algn="just">
              <a:buNone/>
            </a:pPr>
            <a:r>
              <a:rPr lang="en-GB" sz="1200"/>
              <a:t>If the development and the benefits associated with the ICT systems applications to the textile and clothing sector are considerable, a barrier to a better digitalisation of the industry is represented by the shortage of skilled personnel.</a:t>
            </a:r>
            <a:r>
              <a:rPr lang="en-US" sz="1200"/>
              <a:t> The use of breakthrough technologies to drive innovation in TCI requires new knowledge &amp; skills and a clear view on what is necessary for the staff’ successful realization. The very fast ICT technology development and the steady innovation path characterizing the Textile and Clothing industry requires: </a:t>
            </a:r>
          </a:p>
          <a:p>
            <a:pPr marL="0" indent="0" algn="just">
              <a:buNone/>
            </a:pPr>
            <a:endParaRPr lang="en-US" sz="500"/>
          </a:p>
          <a:p>
            <a:pPr algn="just">
              <a:spcBef>
                <a:spcPts val="0"/>
              </a:spcBef>
            </a:pPr>
            <a:r>
              <a:rPr lang="en-US" sz="1200"/>
              <a:t>The introduction of new approaches to stimulate target groups’ digital knowledge and skills; </a:t>
            </a:r>
          </a:p>
          <a:p>
            <a:pPr algn="just">
              <a:spcBef>
                <a:spcPts val="0"/>
              </a:spcBef>
            </a:pPr>
            <a:r>
              <a:rPr lang="en-US" sz="1200"/>
              <a:t>The introduction of innovative methodologies to develop target groups’ entrepreneurial skills. </a:t>
            </a:r>
          </a:p>
          <a:p>
            <a:pPr marL="0" indent="0" algn="just">
              <a:buNone/>
            </a:pPr>
            <a:r>
              <a:rPr lang="en-US" sz="1200"/>
              <a:t>The Curriculum </a:t>
            </a:r>
            <a:r>
              <a:rPr lang="en-GB" sz="1200"/>
              <a:t>“</a:t>
            </a:r>
            <a:r>
              <a:rPr lang="en-GB" sz="1200" i="1"/>
              <a:t>Application of ICT in  Design and Production of Textile and Clothing</a:t>
            </a:r>
            <a:r>
              <a:rPr lang="en-GB" sz="1200"/>
              <a:t>” </a:t>
            </a:r>
            <a:r>
              <a:rPr lang="en-US" sz="1200"/>
              <a:t>summarizes the sectoral future needs of staff competences</a:t>
            </a:r>
            <a:r>
              <a:rPr lang="en-GB" sz="1200"/>
              <a:t>, knowledge and skills for the employability of students and the competitiveness of TCI enterprises. It is meant to be flexible enough to meet the different needs (resp. process and operational) of various TCI specialized enterprises. The curriculum is structured into modules, with selectable programs, in this way each user will be able to choose only those programs that are useful for his/her own pathway. For each course different study materials are developed, addressed to three main target groups:</a:t>
            </a:r>
          </a:p>
          <a:p>
            <a:pPr marL="0" indent="0" algn="just">
              <a:buNone/>
            </a:pPr>
            <a:endParaRPr lang="en-GB" sz="300"/>
          </a:p>
          <a:p>
            <a:pPr algn="just">
              <a:spcBef>
                <a:spcPts val="0"/>
              </a:spcBef>
            </a:pPr>
            <a:r>
              <a:rPr lang="en-GB" sz="1200"/>
              <a:t>Trainees (students)</a:t>
            </a:r>
          </a:p>
          <a:p>
            <a:pPr algn="just">
              <a:spcBef>
                <a:spcPts val="0"/>
              </a:spcBef>
            </a:pPr>
            <a:r>
              <a:rPr lang="en-GB" sz="1200"/>
              <a:t>Practitioners (staff)</a:t>
            </a:r>
          </a:p>
          <a:p>
            <a:pPr algn="just">
              <a:spcBef>
                <a:spcPts val="0"/>
              </a:spcBef>
            </a:pPr>
            <a:r>
              <a:rPr lang="en-GB" sz="1200"/>
              <a:t>Trainers (university teachers/researchers)</a:t>
            </a:r>
          </a:p>
          <a:p>
            <a:pPr marL="0" indent="0" algn="just">
              <a:buNone/>
            </a:pPr>
            <a:r>
              <a:rPr lang="en-GB" sz="1200"/>
              <a:t>The courses are designed to be interactive, and through the access to an open platform, learners are able to select and to follow the interested programs, promoting distance learning. The proposed curriculum and programmes are not linked to the academic credit system, leaving to the specialists the freedom to select the courses of the programme to be studied. They offer an engineering approach to design, production, organization and quality control directly related to the use of ICT.</a:t>
            </a:r>
          </a:p>
          <a:p>
            <a:pPr marL="0" indent="0" algn="just">
              <a:buNone/>
            </a:pPr>
            <a:endParaRPr lang="en-GB" sz="1600" b="1">
              <a:solidFill>
                <a:schemeClr val="accent1">
                  <a:lumMod val="75000"/>
                </a:schemeClr>
              </a:solidFill>
              <a:latin typeface="+mj-lt"/>
              <a:ea typeface="+mj-ea"/>
              <a:cs typeface="+mj-cs"/>
            </a:endParaRPr>
          </a:p>
          <a:p>
            <a:pPr marL="0" indent="0" algn="just">
              <a:spcBef>
                <a:spcPct val="0"/>
              </a:spcBef>
              <a:buNone/>
            </a:pPr>
            <a:r>
              <a:rPr lang="it-IT" sz="1200"/>
              <a:t>	</a:t>
            </a:r>
          </a:p>
          <a:p>
            <a:pPr algn="just">
              <a:buFontTx/>
              <a:buChar char="-"/>
            </a:pPr>
            <a:endParaRPr lang="en-GB" sz="1200"/>
          </a:p>
          <a:p>
            <a:pPr marL="0" indent="0" algn="just">
              <a:buNone/>
            </a:pPr>
            <a:endParaRPr lang="it-IT" sz="1200"/>
          </a:p>
        </p:txBody>
      </p:sp>
      <p:pic>
        <p:nvPicPr>
          <p:cNvPr id="8" name="Immagin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12192000" cy="1976205"/>
          </a:xfrm>
          <a:prstGeom prst="rect">
            <a:avLst/>
          </a:prstGeom>
        </p:spPr>
      </p:pic>
      <p:sp>
        <p:nvSpPr>
          <p:cNvPr id="9" name="Title 1"/>
          <p:cNvSpPr>
            <a:spLocks noGrp="1"/>
          </p:cNvSpPr>
          <p:nvPr>
            <p:ph type="title"/>
          </p:nvPr>
        </p:nvSpPr>
        <p:spPr>
          <a:xfrm>
            <a:off x="581192" y="702156"/>
            <a:ext cx="11029616" cy="1013800"/>
          </a:xfrm>
        </p:spPr>
        <p:txBody>
          <a:bodyPr>
            <a:normAutofit/>
          </a:bodyPr>
          <a:lstStyle/>
          <a:p>
            <a:pPr algn="ctr"/>
            <a:r>
              <a:rPr lang="en-GB" sz="2800" cap="all">
                <a:solidFill>
                  <a:schemeClr val="bg1"/>
                </a:solidFill>
                <a:latin typeface="Gill Sans MT" charset="0"/>
                <a:ea typeface="Gill Sans MT" charset="0"/>
                <a:cs typeface="Gill Sans MT" charset="0"/>
              </a:rPr>
              <a:t/>
            </a:r>
            <a:br>
              <a:rPr lang="en-GB" sz="2800" cap="all">
                <a:solidFill>
                  <a:schemeClr val="bg1"/>
                </a:solidFill>
                <a:latin typeface="Gill Sans MT" charset="0"/>
                <a:ea typeface="Gill Sans MT" charset="0"/>
                <a:cs typeface="Gill Sans MT" charset="0"/>
              </a:rPr>
            </a:br>
            <a:r>
              <a:rPr lang="it-IT" sz="2800" cap="all">
                <a:solidFill>
                  <a:schemeClr val="bg1"/>
                </a:solidFill>
                <a:latin typeface="Gill Sans MT" charset="0"/>
                <a:ea typeface="Gill Sans MT" charset="0"/>
                <a:cs typeface="Gill Sans MT" charset="0"/>
              </a:rPr>
              <a:t>aims and structure of the curriculum</a:t>
            </a:r>
            <a:endParaRPr lang="en-GB" sz="2800" cap="all">
              <a:solidFill>
                <a:schemeClr val="bg1"/>
              </a:solidFill>
              <a:latin typeface="Gill Sans MT" charset="0"/>
              <a:ea typeface="Gill Sans MT" charset="0"/>
              <a:cs typeface="Gill Sans MT" charset="0"/>
            </a:endParaRPr>
          </a:p>
        </p:txBody>
      </p:sp>
    </p:spTree>
    <p:extLst>
      <p:ext uri="{BB962C8B-B14F-4D97-AF65-F5344CB8AC3E}">
        <p14:creationId xmlns:p14="http://schemas.microsoft.com/office/powerpoint/2010/main" val="18650194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p:cNvPicPr>
            <a:picLocks noChangeAspect="1"/>
          </p:cNvPicPr>
          <p:nvPr/>
        </p:nvPicPr>
        <p:blipFill>
          <a:blip r:embed="rId2"/>
          <a:stretch>
            <a:fillRect/>
          </a:stretch>
        </p:blipFill>
        <p:spPr>
          <a:xfrm>
            <a:off x="583080" y="6084439"/>
            <a:ext cx="2200847" cy="658425"/>
          </a:xfrm>
          <a:prstGeom prst="rect">
            <a:avLst/>
          </a:prstGeom>
        </p:spPr>
      </p:pic>
      <p:pic>
        <p:nvPicPr>
          <p:cNvPr id="6" name="Picture 4"/>
          <p:cNvPicPr>
            <a:picLocks noChangeAspect="1"/>
          </p:cNvPicPr>
          <p:nvPr/>
        </p:nvPicPr>
        <p:blipFill>
          <a:blip r:embed="rId3"/>
          <a:stretch>
            <a:fillRect/>
          </a:stretch>
        </p:blipFill>
        <p:spPr>
          <a:xfrm>
            <a:off x="10586591" y="6053957"/>
            <a:ext cx="1024217" cy="719390"/>
          </a:xfrm>
          <a:prstGeom prst="rect">
            <a:avLst/>
          </a:prstGeom>
        </p:spPr>
      </p:pic>
      <p:pic>
        <p:nvPicPr>
          <p:cNvPr id="8" name="Immagine 7"/>
          <p:cNvPicPr>
            <a:picLocks noChangeAspect="1"/>
          </p:cNvPicPr>
          <p:nvPr/>
        </p:nvPicPr>
        <p:blipFill rotWithShape="1">
          <a:blip r:embed="rId4">
            <a:extLst>
              <a:ext uri="{28A0092B-C50C-407E-A947-70E740481C1C}">
                <a14:useLocalDpi xmlns:a14="http://schemas.microsoft.com/office/drawing/2010/main" val="0"/>
              </a:ext>
            </a:extLst>
          </a:blip>
          <a:srcRect t="1" b="71841"/>
          <a:stretch/>
        </p:blipFill>
        <p:spPr>
          <a:xfrm>
            <a:off x="0" y="1"/>
            <a:ext cx="12192000" cy="556456"/>
          </a:xfrm>
          <a:prstGeom prst="rect">
            <a:avLst/>
          </a:prstGeom>
        </p:spPr>
      </p:pic>
      <p:sp>
        <p:nvSpPr>
          <p:cNvPr id="10" name="Titolo 1"/>
          <p:cNvSpPr txBox="1">
            <a:spLocks/>
          </p:cNvSpPr>
          <p:nvPr/>
        </p:nvSpPr>
        <p:spPr>
          <a:xfrm>
            <a:off x="381848" y="2715941"/>
            <a:ext cx="10386126" cy="81670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1600" b="1">
                <a:solidFill>
                  <a:schemeClr val="accent1">
                    <a:lumMod val="75000"/>
                  </a:schemeClr>
                </a:solidFill>
              </a:rPr>
              <a:t>Curriculum Requirements</a:t>
            </a:r>
          </a:p>
        </p:txBody>
      </p:sp>
      <p:graphicFrame>
        <p:nvGraphicFramePr>
          <p:cNvPr id="11" name="Diagramma 10"/>
          <p:cNvGraphicFramePr/>
          <p:nvPr>
            <p:extLst>
              <p:ext uri="{D42A27DB-BD31-4B8C-83A1-F6EECF244321}">
                <p14:modId xmlns:p14="http://schemas.microsoft.com/office/powerpoint/2010/main" val="2014046322"/>
              </p:ext>
            </p:extLst>
          </p:nvPr>
        </p:nvGraphicFramePr>
        <p:xfrm>
          <a:off x="381848" y="3355380"/>
          <a:ext cx="11479103" cy="2673439"/>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4" name="Rettangolo 3"/>
          <p:cNvSpPr/>
          <p:nvPr/>
        </p:nvSpPr>
        <p:spPr>
          <a:xfrm>
            <a:off x="266700" y="692859"/>
            <a:ext cx="11480800" cy="2431435"/>
          </a:xfrm>
          <a:prstGeom prst="rect">
            <a:avLst/>
          </a:prstGeom>
        </p:spPr>
        <p:txBody>
          <a:bodyPr wrap="square">
            <a:spAutoFit/>
          </a:bodyPr>
          <a:lstStyle/>
          <a:p>
            <a:pPr algn="just">
              <a:spcBef>
                <a:spcPct val="0"/>
              </a:spcBef>
            </a:pPr>
            <a:r>
              <a:rPr lang="en-GB" sz="1600" b="1">
                <a:solidFill>
                  <a:schemeClr val="accent1">
                    <a:lumMod val="75000"/>
                  </a:schemeClr>
                </a:solidFill>
                <a:latin typeface="+mj-lt"/>
                <a:ea typeface="+mj-ea"/>
                <a:cs typeface="+mj-cs"/>
              </a:rPr>
              <a:t>Methodology</a:t>
            </a:r>
          </a:p>
          <a:p>
            <a:pPr algn="just">
              <a:spcBef>
                <a:spcPct val="0"/>
              </a:spcBef>
            </a:pPr>
            <a:endParaRPr lang="en-GB" sz="1200" b="1">
              <a:solidFill>
                <a:schemeClr val="accent1">
                  <a:lumMod val="75000"/>
                </a:schemeClr>
              </a:solidFill>
            </a:endParaRPr>
          </a:p>
          <a:p>
            <a:pPr algn="just"/>
            <a:r>
              <a:rPr lang="en-GB" sz="1200"/>
              <a:t>The Curriculum is intended to respond to the real skills needs of the staff operating in different TCI sectors with the objective to modernize the existing curricula and to adopt a more business friendly learning approach. These goals have been achieved by combining the findings coming from:</a:t>
            </a:r>
            <a:endParaRPr lang="en-GB" sz="1200" b="1"/>
          </a:p>
          <a:p>
            <a:pPr marL="285750" indent="-285750" algn="just">
              <a:buFont typeface="Arial" charset="0"/>
              <a:buChar char="•"/>
            </a:pPr>
            <a:r>
              <a:rPr lang="en-GB" sz="1200" b="1"/>
              <a:t>Staff skills needs assessment: </a:t>
            </a:r>
            <a:r>
              <a:rPr lang="en-GB" sz="1200"/>
              <a:t>defining the best employee and his/her current and future technological competencies, knowledge and skills. The assessment was conducted by the mean of a questionnaire aimed at detecting the staff’ current technical skills and the skills desired for the ICT progression of companies operating in different TCI specialised sectors. </a:t>
            </a:r>
          </a:p>
          <a:p>
            <a:pPr marL="285750" indent="-285750" algn="just">
              <a:buFont typeface="Arial" charset="0"/>
              <a:buChar char="•"/>
            </a:pPr>
            <a:r>
              <a:rPr lang="en-GB" sz="1200" b="1"/>
              <a:t>Analysis of anticipating skills reports: </a:t>
            </a:r>
            <a:r>
              <a:rPr lang="en-GB" sz="1200"/>
              <a:t>defining the skills most required in the future by the employees on the basis of the current development trends in TCI industry. </a:t>
            </a:r>
          </a:p>
          <a:p>
            <a:pPr marL="285750" indent="-285750" algn="just">
              <a:buFont typeface="Arial" charset="0"/>
              <a:buChar char="•"/>
            </a:pPr>
            <a:r>
              <a:rPr lang="en-GB" sz="1200" b="1"/>
              <a:t>Study of existing HEIs curricula and syllabuses: </a:t>
            </a:r>
            <a:r>
              <a:rPr lang="en-GB" sz="1200"/>
              <a:t>defining new courses closer to the business practices focused on technological and digital aspects. The curricula of the consortium Universities and other Higher Educational Institutions not part of the project have been analysed in order to identify good university practices, innovate the programs and make them more digitally friendly.</a:t>
            </a:r>
          </a:p>
          <a:p>
            <a:pPr marL="285750" indent="-285750" algn="just">
              <a:buFont typeface="Arial" charset="0"/>
              <a:buChar char="•"/>
            </a:pPr>
            <a:endParaRPr lang="en-GB" sz="1200"/>
          </a:p>
        </p:txBody>
      </p:sp>
    </p:spTree>
    <p:extLst>
      <p:ext uri="{BB962C8B-B14F-4D97-AF65-F5344CB8AC3E}">
        <p14:creationId xmlns:p14="http://schemas.microsoft.com/office/powerpoint/2010/main" val="221714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78125" y="1331007"/>
            <a:ext cx="11232683" cy="4645840"/>
          </a:xfrm>
        </p:spPr>
        <p:txBody>
          <a:bodyPr>
            <a:normAutofit/>
          </a:bodyPr>
          <a:lstStyle/>
          <a:p>
            <a:pPr marL="0" indent="0" algn="just">
              <a:buNone/>
            </a:pPr>
            <a:r>
              <a:rPr lang="en-GB" sz="1200"/>
              <a:t>In order to fully understand the TCI enterprises special needs in term of skilled personnel endowed with those skills and competences required to better exploit the opportunities offered by new technologies and digital enhancement, the ICT-TEX project consortium elaborated a questionnaire addressed to T&amp;C companies coming from the countries part of the project consortium.</a:t>
            </a:r>
          </a:p>
          <a:p>
            <a:pPr marL="0" indent="0" algn="just">
              <a:buNone/>
            </a:pPr>
            <a:r>
              <a:rPr lang="en-GB" sz="1200"/>
              <a:t>The questionnaire was structured into sections, three of them common to all respondents: company general information / need for ICT skills / need for entrepreneurial skills. The other ones linked to the company specialisation: design and production of woven fabrics / design and production of apparel / design and production of knitwear / design and production of technical and smart textile / finishing, printing specialised companies.</a:t>
            </a:r>
          </a:p>
          <a:p>
            <a:pPr marL="0" indent="0" algn="just">
              <a:buNone/>
            </a:pPr>
            <a:r>
              <a:rPr lang="en-GB" sz="1200"/>
              <a:t>63 companies replied to the questionnaire giving us important insights into their production procedures, technological development, innovation propensity and especially staff’ current and desired skills:</a:t>
            </a:r>
          </a:p>
          <a:p>
            <a:pPr lvl="0"/>
            <a:r>
              <a:rPr lang="en-US" sz="1200"/>
              <a:t>Most of the companies interviewed use automatic programs, even if the production stages are mainly managed by the personnel, this means there remains a large benefit to be obtained by better embedding automated systems in the production process.</a:t>
            </a:r>
            <a:endParaRPr lang="it-IT" sz="1200"/>
          </a:p>
          <a:p>
            <a:pPr lvl="0"/>
            <a:r>
              <a:rPr lang="en-US" sz="1200"/>
              <a:t>Innovation is considered an important aspect by the T&amp;C companies, who indeed require from their employees the ability to improve the production lines and to develop new kind of products. On the other hand, they believe that these kind of competences, together with those related to technological and ICT skills are the ones that the technical staff need to improve the most.</a:t>
            </a:r>
            <a:endParaRPr lang="it-IT" sz="1200"/>
          </a:p>
          <a:p>
            <a:pPr lvl="0"/>
            <a:r>
              <a:rPr lang="en-US" sz="1200"/>
              <a:t>The ability to manage machineries exploiting the possibilities offered by the latest functionalities is among the competences most required, so covering also all the functions based on software, representing nowadays machineries essential components.</a:t>
            </a:r>
            <a:endParaRPr lang="it-IT" sz="1200"/>
          </a:p>
          <a:p>
            <a:pPr lvl="0"/>
            <a:r>
              <a:rPr lang="en-US" sz="1200"/>
              <a:t>Among the skills most required by the companies working in the smart textile sector there is the ability to develop new smart products, this means also the skills connected to the development of sensors and ICT components</a:t>
            </a:r>
            <a:r>
              <a:rPr lang="en-GB" sz="1200"/>
              <a:t>. </a:t>
            </a:r>
            <a:endParaRPr lang="it-IT" sz="1200"/>
          </a:p>
          <a:p>
            <a:pPr lvl="0"/>
            <a:r>
              <a:rPr lang="en-GB" sz="1200"/>
              <a:t>Finishing printing and functionalisation specialised companies have low </a:t>
            </a:r>
            <a:r>
              <a:rPr lang="en-US" sz="1200"/>
              <a:t>propensity in the adoption of innovative technologies for the companies in the sector. The main constrains in their introduction are probably due to the initial investments but also to the lack of specialized professionals able to properly operate with them. Indeed we can see that among the skills most needed by the companies of the sector we find technical abilities and special knowledge mainly related to specific dyeing and printing processes, as for example rotary screen printing technology, raster printing, colorimetric and so on.</a:t>
            </a:r>
            <a:endParaRPr lang="it-IT" sz="1200"/>
          </a:p>
          <a:p>
            <a:pPr marL="0" indent="0" algn="just">
              <a:buNone/>
            </a:pPr>
            <a:endParaRPr lang="en-GB" sz="1200"/>
          </a:p>
          <a:p>
            <a:pPr marL="0" indent="0" algn="just">
              <a:buNone/>
            </a:pPr>
            <a:endParaRPr lang="en-GB" sz="1200"/>
          </a:p>
        </p:txBody>
      </p:sp>
      <p:sp>
        <p:nvSpPr>
          <p:cNvPr id="4" name="Titolo 1"/>
          <p:cNvSpPr>
            <a:spLocks noGrp="1"/>
          </p:cNvSpPr>
          <p:nvPr>
            <p:ph type="title"/>
          </p:nvPr>
        </p:nvSpPr>
        <p:spPr>
          <a:xfrm>
            <a:off x="378125" y="398675"/>
            <a:ext cx="11027728" cy="1198557"/>
          </a:xfrm>
        </p:spPr>
        <p:txBody>
          <a:bodyPr>
            <a:normAutofit/>
          </a:bodyPr>
          <a:lstStyle/>
          <a:p>
            <a:r>
              <a:rPr lang="en-GB" sz="2800" b="1">
                <a:solidFill>
                  <a:schemeClr val="accent1">
                    <a:lumMod val="75000"/>
                  </a:schemeClr>
                </a:solidFill>
              </a:rPr>
              <a:t>1. Skills need assessment – Analysis of the questionnaire evidences</a:t>
            </a:r>
          </a:p>
        </p:txBody>
      </p:sp>
      <p:pic>
        <p:nvPicPr>
          <p:cNvPr id="5" name="Picture 3"/>
          <p:cNvPicPr>
            <a:picLocks noChangeAspect="1"/>
          </p:cNvPicPr>
          <p:nvPr/>
        </p:nvPicPr>
        <p:blipFill>
          <a:blip r:embed="rId2"/>
          <a:stretch>
            <a:fillRect/>
          </a:stretch>
        </p:blipFill>
        <p:spPr>
          <a:xfrm>
            <a:off x="583080" y="6084439"/>
            <a:ext cx="2200847" cy="658425"/>
          </a:xfrm>
          <a:prstGeom prst="rect">
            <a:avLst/>
          </a:prstGeom>
        </p:spPr>
      </p:pic>
      <p:pic>
        <p:nvPicPr>
          <p:cNvPr id="6" name="Picture 4"/>
          <p:cNvPicPr>
            <a:picLocks noChangeAspect="1"/>
          </p:cNvPicPr>
          <p:nvPr/>
        </p:nvPicPr>
        <p:blipFill>
          <a:blip r:embed="rId3"/>
          <a:stretch>
            <a:fillRect/>
          </a:stretch>
        </p:blipFill>
        <p:spPr>
          <a:xfrm>
            <a:off x="10586591" y="6053957"/>
            <a:ext cx="1024217" cy="719390"/>
          </a:xfrm>
          <a:prstGeom prst="rect">
            <a:avLst/>
          </a:prstGeom>
        </p:spPr>
      </p:pic>
      <p:pic>
        <p:nvPicPr>
          <p:cNvPr id="7" name="Immagine 6"/>
          <p:cNvPicPr>
            <a:picLocks noChangeAspect="1"/>
          </p:cNvPicPr>
          <p:nvPr/>
        </p:nvPicPr>
        <p:blipFill rotWithShape="1">
          <a:blip r:embed="rId4">
            <a:extLst>
              <a:ext uri="{28A0092B-C50C-407E-A947-70E740481C1C}">
                <a14:useLocalDpi xmlns:a14="http://schemas.microsoft.com/office/drawing/2010/main" val="0"/>
              </a:ext>
            </a:extLst>
          </a:blip>
          <a:srcRect t="1" b="71841"/>
          <a:stretch/>
        </p:blipFill>
        <p:spPr>
          <a:xfrm>
            <a:off x="0" y="1"/>
            <a:ext cx="12192000" cy="556456"/>
          </a:xfrm>
          <a:prstGeom prst="rect">
            <a:avLst/>
          </a:prstGeom>
        </p:spPr>
      </p:pic>
    </p:spTree>
    <p:extLst>
      <p:ext uri="{BB962C8B-B14F-4D97-AF65-F5344CB8AC3E}">
        <p14:creationId xmlns:p14="http://schemas.microsoft.com/office/powerpoint/2010/main" val="4715518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74739" y="681054"/>
            <a:ext cx="11232683" cy="5129437"/>
          </a:xfrm>
        </p:spPr>
        <p:txBody>
          <a:bodyPr vert="horz" lIns="91440" tIns="45720" rIns="91440" bIns="45720" rtlCol="0" anchor="t">
            <a:normAutofit/>
          </a:bodyPr>
          <a:lstStyle/>
          <a:p>
            <a:pPr marL="0" indent="0" algn="just">
              <a:buNone/>
            </a:pPr>
            <a:r>
              <a:rPr lang="en-GB" sz="1200"/>
              <a:t>In particular, going more in detail into the questionnaire findings,  the competences and abilities most required by the TCI employees, following their specialisation, are reported here:</a:t>
            </a:r>
            <a:endParaRPr lang="en-GB" sz="1200" b="1"/>
          </a:p>
          <a:p>
            <a:pPr marL="0" indent="0" algn="just">
              <a:spcBef>
                <a:spcPts val="0"/>
              </a:spcBef>
              <a:buNone/>
            </a:pPr>
            <a:r>
              <a:rPr lang="en-GB" sz="1200" b="1"/>
              <a:t>Design and production of apparel:</a:t>
            </a:r>
          </a:p>
          <a:p>
            <a:pPr algn="just">
              <a:spcBef>
                <a:spcPts val="0"/>
              </a:spcBef>
            </a:pPr>
            <a:r>
              <a:rPr lang="en-GB" sz="1200"/>
              <a:t>To fully develop the clothing patterns, specifically: grading details, patterns development for specific kind of clothing as jackets, blouses and shirts</a:t>
            </a:r>
          </a:p>
          <a:p>
            <a:pPr marL="0" indent="0" algn="just">
              <a:spcBef>
                <a:spcPts val="0"/>
              </a:spcBef>
              <a:buNone/>
            </a:pPr>
            <a:r>
              <a:rPr lang="en-GB" sz="1200" b="1"/>
              <a:t>Design and production of knitwear:</a:t>
            </a:r>
          </a:p>
          <a:p>
            <a:pPr algn="just">
              <a:spcBef>
                <a:spcPts val="0"/>
              </a:spcBef>
            </a:pPr>
            <a:r>
              <a:rPr lang="en-GB" sz="1200"/>
              <a:t>To manage and optimize production products; to use machines latest features; to programme machines; to use newest CAD/CAM software and to improve automated systems application</a:t>
            </a:r>
          </a:p>
          <a:p>
            <a:pPr marL="0" indent="0" algn="just">
              <a:spcBef>
                <a:spcPts val="0"/>
              </a:spcBef>
              <a:buNone/>
            </a:pPr>
            <a:r>
              <a:rPr lang="en-GB" sz="1200" b="1"/>
              <a:t>Design and production of technical and smart textiles:</a:t>
            </a:r>
          </a:p>
          <a:p>
            <a:pPr algn="just">
              <a:spcBef>
                <a:spcPts val="0"/>
              </a:spcBef>
            </a:pPr>
            <a:r>
              <a:rPr lang="en-GB" sz="1200"/>
              <a:t>To develop new smart products; to use machines latest features assuring their maintenance and proper programming; to manage and optimize production processes; to use newest CAD/CAM software and to improve automated systems application</a:t>
            </a:r>
          </a:p>
          <a:p>
            <a:pPr marL="0" indent="0" algn="just">
              <a:spcBef>
                <a:spcPts val="0"/>
              </a:spcBef>
              <a:buNone/>
            </a:pPr>
            <a:r>
              <a:rPr lang="en-GB" sz="1200" b="1"/>
              <a:t>Finishing / printing specialized companies:</a:t>
            </a:r>
          </a:p>
          <a:p>
            <a:pPr algn="just">
              <a:spcBef>
                <a:spcPts val="0"/>
              </a:spcBef>
            </a:pPr>
            <a:r>
              <a:rPr lang="en-GB" sz="1200"/>
              <a:t>To use rotary screen printing technology, raster printing, reactive and pigmented dye; to improve knowledge and skills about dyeing chemicals, colorimetric and spectrophotometry; to improve knowledge and skills about innovative technologies as for example 3D printing, digital printing, electrospinning, plasma and spin-knit technology</a:t>
            </a:r>
          </a:p>
          <a:p>
            <a:pPr marL="0" indent="0" algn="just">
              <a:buNone/>
            </a:pPr>
            <a:r>
              <a:rPr lang="en-GB" sz="1200"/>
              <a:t>Concerning the common questions about digital and entrepreneurial skills need we find that, </a:t>
            </a:r>
            <a:r>
              <a:rPr lang="en-US" sz="1200"/>
              <a:t>among the computer-aided techniques, the most used are surely the CAD systems with 66,7% of usage.  Also, CAM systems are used by a good percentage 38,1%, then we have ERP with a percentage of 31,7% and PPC with 30,2%. However, a significant figure is represented by the high percentage of companies that do not use any computerized systems, about 22,2% of the total.</a:t>
            </a:r>
            <a:endParaRPr lang="it-IT" sz="1200"/>
          </a:p>
          <a:p>
            <a:pPr marL="0" indent="0" algn="just">
              <a:buNone/>
            </a:pPr>
            <a:endParaRPr lang="it-IT" sz="1200"/>
          </a:p>
          <a:p>
            <a:pPr marL="0" indent="0" algn="just">
              <a:buNone/>
            </a:pPr>
            <a:endParaRPr lang="en-GB" sz="1200"/>
          </a:p>
          <a:p>
            <a:pPr>
              <a:buFontTx/>
              <a:buChar char="-"/>
            </a:pPr>
            <a:endParaRPr lang="en-GB" sz="1900"/>
          </a:p>
        </p:txBody>
      </p:sp>
      <p:pic>
        <p:nvPicPr>
          <p:cNvPr id="5" name="Picture 3"/>
          <p:cNvPicPr>
            <a:picLocks noChangeAspect="1"/>
          </p:cNvPicPr>
          <p:nvPr/>
        </p:nvPicPr>
        <p:blipFill>
          <a:blip r:embed="rId2"/>
          <a:stretch>
            <a:fillRect/>
          </a:stretch>
        </p:blipFill>
        <p:spPr>
          <a:xfrm>
            <a:off x="583080" y="6084439"/>
            <a:ext cx="2200847" cy="658425"/>
          </a:xfrm>
          <a:prstGeom prst="rect">
            <a:avLst/>
          </a:prstGeom>
        </p:spPr>
      </p:pic>
      <p:pic>
        <p:nvPicPr>
          <p:cNvPr id="6" name="Picture 4"/>
          <p:cNvPicPr>
            <a:picLocks noChangeAspect="1"/>
          </p:cNvPicPr>
          <p:nvPr/>
        </p:nvPicPr>
        <p:blipFill>
          <a:blip r:embed="rId3"/>
          <a:stretch>
            <a:fillRect/>
          </a:stretch>
        </p:blipFill>
        <p:spPr>
          <a:xfrm>
            <a:off x="10586591" y="6053957"/>
            <a:ext cx="1024217" cy="719390"/>
          </a:xfrm>
          <a:prstGeom prst="rect">
            <a:avLst/>
          </a:prstGeom>
        </p:spPr>
      </p:pic>
      <p:pic>
        <p:nvPicPr>
          <p:cNvPr id="12" name="Immagine 11"/>
          <p:cNvPicPr>
            <a:picLocks noChangeAspect="1"/>
          </p:cNvPicPr>
          <p:nvPr/>
        </p:nvPicPr>
        <p:blipFill rotWithShape="1">
          <a:blip r:embed="rId4">
            <a:extLst>
              <a:ext uri="{28A0092B-C50C-407E-A947-70E740481C1C}">
                <a14:useLocalDpi xmlns:a14="http://schemas.microsoft.com/office/drawing/2010/main" val="0"/>
              </a:ext>
            </a:extLst>
          </a:blip>
          <a:srcRect t="1" b="71841"/>
          <a:stretch/>
        </p:blipFill>
        <p:spPr>
          <a:xfrm>
            <a:off x="0" y="1"/>
            <a:ext cx="12192000" cy="556456"/>
          </a:xfrm>
          <a:prstGeom prst="rect">
            <a:avLst/>
          </a:prstGeom>
        </p:spPr>
      </p:pic>
      <p:pic>
        <p:nvPicPr>
          <p:cNvPr id="13" name="Immagine 12"/>
          <p:cNvPicPr/>
          <p:nvPr/>
        </p:nvPicPr>
        <p:blipFill rotWithShape="1">
          <a:blip r:embed="rId5">
            <a:extLst>
              <a:ext uri="{28A0092B-C50C-407E-A947-70E740481C1C}">
                <a14:useLocalDpi xmlns:a14="http://schemas.microsoft.com/office/drawing/2010/main" val="0"/>
              </a:ext>
            </a:extLst>
          </a:blip>
          <a:srcRect t="2863" b="2625"/>
          <a:stretch/>
        </p:blipFill>
        <p:spPr>
          <a:xfrm>
            <a:off x="374739" y="3750198"/>
            <a:ext cx="5889734" cy="2350059"/>
          </a:xfrm>
          <a:prstGeom prst="rect">
            <a:avLst/>
          </a:prstGeom>
        </p:spPr>
      </p:pic>
    </p:spTree>
    <p:extLst>
      <p:ext uri="{BB962C8B-B14F-4D97-AF65-F5344CB8AC3E}">
        <p14:creationId xmlns:p14="http://schemas.microsoft.com/office/powerpoint/2010/main" val="114982946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6CBF4A20FDBE94BB2087CCEE57117D1" ma:contentTypeVersion="9" ma:contentTypeDescription="Een nieuw document maken." ma:contentTypeScope="" ma:versionID="5dd6a44b89b9ae2c981b545abc192322">
  <xsd:schema xmlns:xsd="http://www.w3.org/2001/XMLSchema" xmlns:xs="http://www.w3.org/2001/XMLSchema" xmlns:p="http://schemas.microsoft.com/office/2006/metadata/properties" xmlns:ns2="ebd4f370-f316-4e65-85b0-192adfc4043b" targetNamespace="http://schemas.microsoft.com/office/2006/metadata/properties" ma:root="true" ma:fieldsID="a8b0e74eb6801307757d16970d5e6708" ns2:_="">
    <xsd:import namespace="ebd4f370-f316-4e65-85b0-192adfc4043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d4f370-f316-4e65-85b0-192adfc4043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75C65F7-9CB1-4F6A-A640-3CAA984FB4CD}">
  <ds:schemaRefs>
    <ds:schemaRef ds:uri="http://schemas.microsoft.com/sharepoint/v3/contenttype/forms"/>
  </ds:schemaRefs>
</ds:datastoreItem>
</file>

<file path=customXml/itemProps2.xml><?xml version="1.0" encoding="utf-8"?>
<ds:datastoreItem xmlns:ds="http://schemas.openxmlformats.org/officeDocument/2006/customXml" ds:itemID="{4D3455E4-2E87-4C0F-A0BC-FC312C82C6D8}">
  <ds:schemaRefs>
    <ds:schemaRef ds:uri="http://schemas.microsoft.com/office/2006/metadata/properties"/>
    <ds:schemaRef ds:uri="http://purl.org/dc/terms/"/>
    <ds:schemaRef ds:uri="ebd4f370-f316-4e65-85b0-192adfc4043b"/>
    <ds:schemaRef ds:uri="http://schemas.microsoft.com/office/2006/documentManagement/types"/>
    <ds:schemaRef ds:uri="http://schemas.openxmlformats.org/package/2006/metadata/core-properties"/>
    <ds:schemaRef ds:uri="http://purl.org/dc/elements/1.1/"/>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EE5280F3-993B-43C6-8E57-4140B968A1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d4f370-f316-4e65-85b0-192adfc4043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Parallax</Template>
  <TotalTime>3</TotalTime>
  <Words>10459</Words>
  <Application>Microsoft Office PowerPoint</Application>
  <PresentationFormat>Widescreen</PresentationFormat>
  <Paragraphs>756</Paragraphs>
  <Slides>33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33</vt:i4>
      </vt:variant>
    </vt:vector>
  </HeadingPairs>
  <TitlesOfParts>
    <vt:vector size="42" baseType="lpstr">
      <vt:lpstr>Arial</vt:lpstr>
      <vt:lpstr>Calibri</vt:lpstr>
      <vt:lpstr>Calibri Light</vt:lpstr>
      <vt:lpstr>Cambria</vt:lpstr>
      <vt:lpstr>Corbel</vt:lpstr>
      <vt:lpstr>Gill Sans MT</vt:lpstr>
      <vt:lpstr>Mangal</vt:lpstr>
      <vt:lpstr>Times New Roman</vt:lpstr>
      <vt:lpstr>Tema di Office</vt:lpstr>
      <vt:lpstr>Curriculum - Application of ICT in Design and Production of Textile and Clothing</vt:lpstr>
      <vt:lpstr> Ict-tex team</vt:lpstr>
      <vt:lpstr> Disclaimer</vt:lpstr>
      <vt:lpstr> Project context and objectives</vt:lpstr>
      <vt:lpstr>PowerPoint Presentation</vt:lpstr>
      <vt:lpstr> aims and structure of the curriculum</vt:lpstr>
      <vt:lpstr>PowerPoint Presentation</vt:lpstr>
      <vt:lpstr>1. Skills need assessment – Analysis of the questionnaire evidences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MODULE – DESIGN AND PRODUCTION OF WOVEN FABRICS</vt:lpstr>
      <vt:lpstr>MODULE – DESIGN AND PRODUCTION OF KNITWEAR</vt:lpstr>
      <vt:lpstr>MODULE – DESIGN AND PRODUCTION OF KNITWEAR</vt:lpstr>
      <vt:lpstr>MODULE – DESIGN AND PRODUCTION OF KNITWEAR</vt:lpstr>
      <vt:lpstr>MODULE – APPAREL DESIGN AND PRODUCTION</vt:lpstr>
      <vt:lpstr>MODULE – APPAREL DESIGN AND PRODUCTION</vt:lpstr>
      <vt:lpstr>MODULE – APPAREL DESIGN AND PRODUCTION</vt:lpstr>
      <vt:lpstr>MODULE – DESIGN AND PRODUCTION OF SMART TEXTILE</vt:lpstr>
      <vt:lpstr>MODULE – DESIGN AND PRODUCTION OF SMART TEXTILE</vt:lpstr>
      <vt:lpstr>MODULE – FINISHING, PRINTING AND FUNCTIONALIZATION  </vt:lpstr>
      <vt:lpstr>MODULE – FINISHING, PRINTING AND FUNCTIONALIZATION  </vt:lpstr>
      <vt:lpstr>MODULE – FINISHING, PRINTING AND FUNCTIONALIZATION  </vt:lpstr>
      <vt:lpstr>MODULE – INDUSTRIAL ENGINEERING QC &amp; MANAGEMENT </vt:lpstr>
      <vt:lpstr>MODULE – INDUSTRIAL ENGINEERING QC &amp; MANAGEMENT </vt:lpstr>
      <vt:lpstr>MODULE – ICT</vt:lpstr>
      <vt:lpstr>MODULE – Entrepreneurship course</vt:lpstr>
      <vt:lpstr>MODULE – Entrepreneurship course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Curriculum ICT-TEX</dc:title>
  <dc:creator>Utente di Microsoft Office</dc:creator>
  <cp:lastModifiedBy>TTF</cp:lastModifiedBy>
  <cp:revision>33</cp:revision>
  <dcterms:created xsi:type="dcterms:W3CDTF">2020-12-02T12:11:44Z</dcterms:created>
  <dcterms:modified xsi:type="dcterms:W3CDTF">2021-08-28T17:08:25Z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0x010100A6CBF4A20FDBE94BB2087CCEE57117D1</vt:lpwstr>
  </property>
</Properties>
</file>