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1" r:id="rId3"/>
    <p:sldId id="260" r:id="rId4"/>
    <p:sldId id="263" r:id="rId5"/>
    <p:sldId id="262" r:id="rId6"/>
    <p:sldId id="264" r:id="rId7"/>
    <p:sldId id="265" r:id="rId8"/>
    <p:sldId id="266" r:id="rId9"/>
    <p:sldId id="267" r:id="rId10"/>
    <p:sldId id="268" r:id="rId11"/>
    <p:sldId id="269" r:id="rId12"/>
    <p:sldId id="270" r:id="rId13"/>
    <p:sldId id="271" r:id="rId14"/>
    <p:sldId id="272" r:id="rId15"/>
    <p:sldId id="276" r:id="rId16"/>
    <p:sldId id="274" r:id="rId17"/>
    <p:sldId id="275" r:id="rId18"/>
    <p:sldId id="278" r:id="rId19"/>
    <p:sldId id="258"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6"/>
    <a:srgbClr val="4B4B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86356" autoAdjust="0"/>
  </p:normalViewPr>
  <p:slideViewPr>
    <p:cSldViewPr>
      <p:cViewPr varScale="1">
        <p:scale>
          <a:sx n="84" d="100"/>
          <a:sy n="84" d="100"/>
        </p:scale>
        <p:origin x="538"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9F2AD-0627-4F16-9A09-BA9CA65B66B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bg-BG"/>
        </a:p>
      </dgm:t>
    </dgm:pt>
    <dgm:pt modelId="{95342703-A7B5-44F1-9B24-1DB3A9863CFD}">
      <dgm:prSet phldrT="[Text]" custT="1"/>
      <dgm:spPr/>
      <dgm:t>
        <a:bodyPr vert="vert270"/>
        <a:lstStyle/>
        <a:p>
          <a:pPr>
            <a:lnSpc>
              <a:spcPct val="100000"/>
            </a:lnSpc>
            <a:spcBef>
              <a:spcPts val="0"/>
            </a:spcBef>
            <a:spcAft>
              <a:spcPts val="0"/>
            </a:spcAft>
          </a:pPr>
          <a:r>
            <a:rPr lang="en-US" sz="1200" b="1" noProof="0" dirty="0">
              <a:latin typeface="Corbel" pitchFamily="34" charset="0"/>
            </a:rPr>
            <a:t>CURRICULUM</a:t>
          </a:r>
        </a:p>
        <a:p>
          <a:pPr>
            <a:lnSpc>
              <a:spcPct val="100000"/>
            </a:lnSpc>
            <a:spcBef>
              <a:spcPts val="0"/>
            </a:spcBef>
            <a:spcAft>
              <a:spcPts val="0"/>
            </a:spcAft>
          </a:pPr>
          <a:r>
            <a:rPr lang="en-US" sz="1200" noProof="0" dirty="0">
              <a:latin typeface="Corbel" pitchFamily="34" charset="0"/>
            </a:rPr>
            <a:t>Application of ICT in Design of Textile and Clothing </a:t>
          </a:r>
        </a:p>
      </dgm:t>
    </dgm:pt>
    <dgm:pt modelId="{474DF4B3-853A-4124-8BD9-25EB9C8D3DD9}" type="parTrans" cxnId="{4C13119A-46DC-4FDE-BB0C-FBAA8AC67DEF}">
      <dgm:prSet/>
      <dgm:spPr/>
      <dgm:t>
        <a:bodyPr/>
        <a:lstStyle/>
        <a:p>
          <a:pPr>
            <a:lnSpc>
              <a:spcPct val="100000"/>
            </a:lnSpc>
            <a:spcBef>
              <a:spcPts val="0"/>
            </a:spcBef>
            <a:spcAft>
              <a:spcPts val="0"/>
            </a:spcAft>
          </a:pPr>
          <a:endParaRPr lang="en-US" sz="1200" noProof="0" dirty="0">
            <a:latin typeface="Corbel" pitchFamily="34" charset="0"/>
          </a:endParaRPr>
        </a:p>
      </dgm:t>
    </dgm:pt>
    <dgm:pt modelId="{08D8BACD-654B-48AA-A5FF-58560CEF3BAF}" type="sibTrans" cxnId="{4C13119A-46DC-4FDE-BB0C-FBAA8AC67DEF}">
      <dgm:prSet/>
      <dgm:spPr/>
      <dgm:t>
        <a:bodyPr/>
        <a:lstStyle/>
        <a:p>
          <a:pPr>
            <a:lnSpc>
              <a:spcPct val="100000"/>
            </a:lnSpc>
            <a:spcBef>
              <a:spcPts val="0"/>
            </a:spcBef>
            <a:spcAft>
              <a:spcPts val="0"/>
            </a:spcAft>
          </a:pPr>
          <a:endParaRPr lang="en-US" sz="1200" noProof="0" dirty="0">
            <a:latin typeface="Corbel" pitchFamily="34" charset="0"/>
          </a:endParaRPr>
        </a:p>
      </dgm:t>
    </dgm:pt>
    <dgm:pt modelId="{8DE4B98F-C512-4A43-ADB8-707AF27B8CB5}">
      <dgm:prSet custT="1"/>
      <dgm:spPr/>
      <dgm:t>
        <a:bodyPr/>
        <a:lstStyle/>
        <a:p>
          <a:pPr>
            <a:lnSpc>
              <a:spcPct val="100000"/>
            </a:lnSpc>
            <a:spcBef>
              <a:spcPts val="0"/>
            </a:spcBef>
            <a:spcAft>
              <a:spcPts val="0"/>
            </a:spcAft>
          </a:pPr>
          <a:r>
            <a:rPr lang="en-US" sz="900" b="1" noProof="0" dirty="0">
              <a:solidFill>
                <a:schemeClr val="tx1"/>
              </a:solidFill>
              <a:latin typeface="Corbel" pitchFamily="34" charset="0"/>
            </a:rPr>
            <a:t>MODULE</a:t>
          </a:r>
        </a:p>
        <a:p>
          <a:pPr>
            <a:lnSpc>
              <a:spcPct val="100000"/>
            </a:lnSpc>
            <a:spcBef>
              <a:spcPts val="0"/>
            </a:spcBef>
            <a:spcAft>
              <a:spcPts val="0"/>
            </a:spcAft>
          </a:pPr>
          <a:r>
            <a:rPr lang="en-US" sz="900" b="0" noProof="0" dirty="0">
              <a:solidFill>
                <a:schemeClr val="tx1"/>
              </a:solidFill>
              <a:latin typeface="Corbel" pitchFamily="34" charset="0"/>
            </a:rPr>
            <a:t>Information technologies for quality control</a:t>
          </a:r>
        </a:p>
      </dgm:t>
    </dgm:pt>
    <dgm:pt modelId="{84CB9E34-2C5B-465E-A561-0E5C45C8AFFB}" type="parTrans" cxnId="{276F8C47-DAAF-4349-8AA2-EC12D1FBCC1E}">
      <dgm:prSet/>
      <dgm:spPr/>
      <dgm:t>
        <a:bodyPr/>
        <a:lstStyle/>
        <a:p>
          <a:endParaRPr lang="en-US" noProof="0" dirty="0"/>
        </a:p>
      </dgm:t>
    </dgm:pt>
    <dgm:pt modelId="{0CCCDA13-437F-471E-9535-244A5CF66210}" type="sibTrans" cxnId="{276F8C47-DAAF-4349-8AA2-EC12D1FBCC1E}">
      <dgm:prSet/>
      <dgm:spPr/>
      <dgm:t>
        <a:bodyPr/>
        <a:lstStyle/>
        <a:p>
          <a:endParaRPr lang="en-US" noProof="0" dirty="0"/>
        </a:p>
      </dgm:t>
    </dgm:pt>
    <dgm:pt modelId="{386B8036-414D-4C62-AF83-F07B12D7E33A}">
      <dgm:prSet custT="1"/>
      <dgm:spPr/>
      <dgm:t>
        <a:bodyPr/>
        <a:lstStyle/>
        <a:p>
          <a:pPr>
            <a:lnSpc>
              <a:spcPct val="100000"/>
            </a:lnSpc>
            <a:spcBef>
              <a:spcPts val="0"/>
            </a:spcBef>
            <a:spcAft>
              <a:spcPts val="0"/>
            </a:spcAft>
          </a:pPr>
          <a:r>
            <a:rPr lang="en-US" sz="900" b="1" noProof="0" dirty="0">
              <a:solidFill>
                <a:schemeClr val="tx1"/>
              </a:solidFill>
              <a:latin typeface="Corbel" pitchFamily="34" charset="0"/>
            </a:rPr>
            <a:t>COURSE</a:t>
          </a:r>
        </a:p>
        <a:p>
          <a:pPr>
            <a:lnSpc>
              <a:spcPct val="100000"/>
            </a:lnSpc>
            <a:spcBef>
              <a:spcPts val="0"/>
            </a:spcBef>
            <a:spcAft>
              <a:spcPts val="0"/>
            </a:spcAft>
          </a:pPr>
          <a:r>
            <a:rPr lang="en-US" sz="900" b="0" noProof="0" dirty="0">
              <a:solidFill>
                <a:schemeClr val="tx1"/>
              </a:solidFill>
              <a:latin typeface="Corbel" pitchFamily="34" charset="0"/>
            </a:rPr>
            <a:t>QMS/EMS implementation and control</a:t>
          </a:r>
        </a:p>
      </dgm:t>
    </dgm:pt>
    <dgm:pt modelId="{54695C24-D304-4C5B-BA40-E2954D3E989C}" type="parTrans" cxnId="{9F73A629-A916-4C07-BC54-BC54BC4EA371}">
      <dgm:prSet/>
      <dgm:spPr/>
      <dgm:t>
        <a:bodyPr/>
        <a:lstStyle/>
        <a:p>
          <a:endParaRPr lang="en-US" noProof="0" dirty="0"/>
        </a:p>
      </dgm:t>
    </dgm:pt>
    <dgm:pt modelId="{91F0F437-FD60-40E0-A7B6-5CEDD45F628B}" type="sibTrans" cxnId="{9F73A629-A916-4C07-BC54-BC54BC4EA371}">
      <dgm:prSet/>
      <dgm:spPr/>
      <dgm:t>
        <a:bodyPr/>
        <a:lstStyle/>
        <a:p>
          <a:endParaRPr lang="en-US" noProof="0" dirty="0"/>
        </a:p>
      </dgm:t>
    </dgm:pt>
    <dgm:pt modelId="{87E96CA8-E173-4EB8-90B4-705ED68E915E}">
      <dgm:prSet custT="1"/>
      <dgm:spPr/>
      <dgm:t>
        <a:bodyPr/>
        <a:lstStyle/>
        <a:p>
          <a:pPr>
            <a:lnSpc>
              <a:spcPct val="100000"/>
            </a:lnSpc>
            <a:spcBef>
              <a:spcPts val="0"/>
            </a:spcBef>
            <a:spcAft>
              <a:spcPts val="0"/>
            </a:spcAft>
          </a:pPr>
          <a:r>
            <a:rPr lang="en-US" sz="900" b="1" noProof="0" dirty="0">
              <a:solidFill>
                <a:schemeClr val="tx1"/>
              </a:solidFill>
              <a:latin typeface="Corbel" pitchFamily="34" charset="0"/>
            </a:rPr>
            <a:t>COURSE</a:t>
          </a:r>
          <a:br>
            <a:rPr lang="en-US" sz="900" b="1" noProof="0" dirty="0">
              <a:solidFill>
                <a:schemeClr val="tx1"/>
              </a:solidFill>
              <a:latin typeface="Corbel" pitchFamily="34" charset="0"/>
            </a:rPr>
          </a:br>
          <a:r>
            <a:rPr lang="en-US" sz="900" b="0" noProof="0" dirty="0">
              <a:solidFill>
                <a:schemeClr val="tx1"/>
              </a:solidFill>
              <a:latin typeface="Corbel" pitchFamily="34" charset="0"/>
            </a:rPr>
            <a:t>Information technologies for quality control</a:t>
          </a:r>
        </a:p>
      </dgm:t>
    </dgm:pt>
    <dgm:pt modelId="{E6300123-5BFD-4EE1-A827-A8839DA6B598}" type="parTrans" cxnId="{F5B6D052-CF76-41A6-BCAE-4674E4005080}">
      <dgm:prSet/>
      <dgm:spPr/>
      <dgm:t>
        <a:bodyPr/>
        <a:lstStyle/>
        <a:p>
          <a:endParaRPr lang="bg-BG"/>
        </a:p>
      </dgm:t>
    </dgm:pt>
    <dgm:pt modelId="{4EE20A15-DAEF-4FA2-AF0F-403ED22FC140}" type="sibTrans" cxnId="{F5B6D052-CF76-41A6-BCAE-4674E4005080}">
      <dgm:prSet/>
      <dgm:spPr/>
      <dgm:t>
        <a:bodyPr/>
        <a:lstStyle/>
        <a:p>
          <a:endParaRPr lang="bg-BG"/>
        </a:p>
      </dgm:t>
    </dgm:pt>
    <dgm:pt modelId="{BBC841C2-5619-44D7-8262-5885DA0C2DA8}" type="pres">
      <dgm:prSet presAssocID="{B8D9F2AD-0627-4F16-9A09-BA9CA65B66B8}" presName="diagram" presStyleCnt="0">
        <dgm:presLayoutVars>
          <dgm:chPref val="1"/>
          <dgm:dir/>
          <dgm:animOne val="branch"/>
          <dgm:animLvl val="lvl"/>
          <dgm:resizeHandles val="exact"/>
        </dgm:presLayoutVars>
      </dgm:prSet>
      <dgm:spPr/>
    </dgm:pt>
    <dgm:pt modelId="{5B5E60BD-97BC-47F5-B548-A9131E03177D}" type="pres">
      <dgm:prSet presAssocID="{95342703-A7B5-44F1-9B24-1DB3A9863CFD}" presName="root1" presStyleCnt="0"/>
      <dgm:spPr/>
    </dgm:pt>
    <dgm:pt modelId="{BC710AEB-CA6A-4088-A5EA-0AA88EDF5B01}" type="pres">
      <dgm:prSet presAssocID="{95342703-A7B5-44F1-9B24-1DB3A9863CFD}" presName="LevelOneTextNode" presStyleLbl="node0" presStyleIdx="0" presStyleCnt="1" custScaleX="58010" custScaleY="565429" custLinFactNeighborX="-8988" custLinFactNeighborY="-4663">
        <dgm:presLayoutVars>
          <dgm:chPref val="3"/>
        </dgm:presLayoutVars>
      </dgm:prSet>
      <dgm:spPr/>
    </dgm:pt>
    <dgm:pt modelId="{F01F9D7A-0A62-447D-9200-BD4B71D559B2}" type="pres">
      <dgm:prSet presAssocID="{95342703-A7B5-44F1-9B24-1DB3A9863CFD}" presName="level2hierChild" presStyleCnt="0"/>
      <dgm:spPr/>
    </dgm:pt>
    <dgm:pt modelId="{4A7F1F81-35E3-45B5-8779-60BEDD311D08}" type="pres">
      <dgm:prSet presAssocID="{84CB9E34-2C5B-465E-A561-0E5C45C8AFFB}" presName="conn2-1" presStyleLbl="parChTrans1D2" presStyleIdx="0" presStyleCnt="1" custScaleX="2000000" custScaleY="2000000"/>
      <dgm:spPr/>
    </dgm:pt>
    <dgm:pt modelId="{3A5DD086-A3D2-4188-BF82-B9BE93C6215C}" type="pres">
      <dgm:prSet presAssocID="{84CB9E34-2C5B-465E-A561-0E5C45C8AFFB}" presName="connTx" presStyleLbl="parChTrans1D2" presStyleIdx="0" presStyleCnt="1"/>
      <dgm:spPr/>
    </dgm:pt>
    <dgm:pt modelId="{20AE210A-25BB-4F3F-B2C7-399FFE1EAC8C}" type="pres">
      <dgm:prSet presAssocID="{8DE4B98F-C512-4A43-ADB8-707AF27B8CB5}" presName="root2" presStyleCnt="0"/>
      <dgm:spPr/>
    </dgm:pt>
    <dgm:pt modelId="{70E8567F-8867-499B-ADB0-6A89C30C50EE}" type="pres">
      <dgm:prSet presAssocID="{8DE4B98F-C512-4A43-ADB8-707AF27B8CB5}" presName="LevelTwoTextNode" presStyleLbl="node2" presStyleIdx="0" presStyleCnt="1" custScaleX="321164" custScaleY="55766" custLinFactNeighborX="6489">
        <dgm:presLayoutVars>
          <dgm:chPref val="3"/>
        </dgm:presLayoutVars>
      </dgm:prSet>
      <dgm:spPr/>
    </dgm:pt>
    <dgm:pt modelId="{974C690C-D831-475F-9635-57D994752524}" type="pres">
      <dgm:prSet presAssocID="{8DE4B98F-C512-4A43-ADB8-707AF27B8CB5}" presName="level3hierChild" presStyleCnt="0"/>
      <dgm:spPr/>
    </dgm:pt>
    <dgm:pt modelId="{37C7D3BE-4DE7-4E08-97B7-BBF9BF0FB1CE}" type="pres">
      <dgm:prSet presAssocID="{54695C24-D304-4C5B-BA40-E2954D3E989C}" presName="conn2-1" presStyleLbl="parChTrans1D3" presStyleIdx="0" presStyleCnt="2" custScaleX="2000000" custScaleY="2000000"/>
      <dgm:spPr/>
    </dgm:pt>
    <dgm:pt modelId="{2D6A4EFB-60B2-41E0-A6B7-6D5C31EE44A8}" type="pres">
      <dgm:prSet presAssocID="{54695C24-D304-4C5B-BA40-E2954D3E989C}" presName="connTx" presStyleLbl="parChTrans1D3" presStyleIdx="0" presStyleCnt="2"/>
      <dgm:spPr/>
    </dgm:pt>
    <dgm:pt modelId="{BE65785C-5D9C-4A05-BC58-F24810D32669}" type="pres">
      <dgm:prSet presAssocID="{386B8036-414D-4C62-AF83-F07B12D7E33A}" presName="root2" presStyleCnt="0"/>
      <dgm:spPr/>
    </dgm:pt>
    <dgm:pt modelId="{BA227BD9-CDED-4A9B-8DF3-37C5B47F9599}" type="pres">
      <dgm:prSet presAssocID="{386B8036-414D-4C62-AF83-F07B12D7E33A}" presName="LevelTwoTextNode" presStyleLbl="node3" presStyleIdx="0" presStyleCnt="2" custScaleX="196094" custScaleY="54598" custLinFactNeighborX="6489">
        <dgm:presLayoutVars>
          <dgm:chPref val="3"/>
        </dgm:presLayoutVars>
      </dgm:prSet>
      <dgm:spPr/>
    </dgm:pt>
    <dgm:pt modelId="{75888C32-BDFE-4944-AC3A-365956C63BA0}" type="pres">
      <dgm:prSet presAssocID="{386B8036-414D-4C62-AF83-F07B12D7E33A}" presName="level3hierChild" presStyleCnt="0"/>
      <dgm:spPr/>
    </dgm:pt>
    <dgm:pt modelId="{70551FF2-A3FC-40ED-8AC4-F55B1209D77D}" type="pres">
      <dgm:prSet presAssocID="{E6300123-5BFD-4EE1-A827-A8839DA6B598}" presName="conn2-1" presStyleLbl="parChTrans1D3" presStyleIdx="1" presStyleCnt="2"/>
      <dgm:spPr/>
    </dgm:pt>
    <dgm:pt modelId="{AE43B856-821B-4F44-9A2D-301D97E1F748}" type="pres">
      <dgm:prSet presAssocID="{E6300123-5BFD-4EE1-A827-A8839DA6B598}" presName="connTx" presStyleLbl="parChTrans1D3" presStyleIdx="1" presStyleCnt="2"/>
      <dgm:spPr/>
    </dgm:pt>
    <dgm:pt modelId="{B6D87566-8922-41F2-AC0A-EA2C66DE7F54}" type="pres">
      <dgm:prSet presAssocID="{87E96CA8-E173-4EB8-90B4-705ED68E915E}" presName="root2" presStyleCnt="0"/>
      <dgm:spPr/>
    </dgm:pt>
    <dgm:pt modelId="{CC6F0C5F-6619-4A6A-B6AC-9F602F93E672}" type="pres">
      <dgm:prSet presAssocID="{87E96CA8-E173-4EB8-90B4-705ED68E915E}" presName="LevelTwoTextNode" presStyleLbl="node3" presStyleIdx="1" presStyleCnt="2" custScaleX="200705">
        <dgm:presLayoutVars>
          <dgm:chPref val="3"/>
        </dgm:presLayoutVars>
      </dgm:prSet>
      <dgm:spPr/>
    </dgm:pt>
    <dgm:pt modelId="{B337825B-185D-4E42-9898-51530056587F}" type="pres">
      <dgm:prSet presAssocID="{87E96CA8-E173-4EB8-90B4-705ED68E915E}" presName="level3hierChild" presStyleCnt="0"/>
      <dgm:spPr/>
    </dgm:pt>
  </dgm:ptLst>
  <dgm:cxnLst>
    <dgm:cxn modelId="{03BE7A08-C68F-4C2A-B936-2A6823E90C6B}" type="presOf" srcId="{84CB9E34-2C5B-465E-A561-0E5C45C8AFFB}" destId="{3A5DD086-A3D2-4188-BF82-B9BE93C6215C}" srcOrd="1" destOrd="0" presId="urn:microsoft.com/office/officeart/2005/8/layout/hierarchy2"/>
    <dgm:cxn modelId="{9F73A629-A916-4C07-BC54-BC54BC4EA371}" srcId="{8DE4B98F-C512-4A43-ADB8-707AF27B8CB5}" destId="{386B8036-414D-4C62-AF83-F07B12D7E33A}" srcOrd="0" destOrd="0" parTransId="{54695C24-D304-4C5B-BA40-E2954D3E989C}" sibTransId="{91F0F437-FD60-40E0-A7B6-5CEDD45F628B}"/>
    <dgm:cxn modelId="{129C2B47-1DBB-43DE-B7F1-90309FD8CCB5}" type="presOf" srcId="{8DE4B98F-C512-4A43-ADB8-707AF27B8CB5}" destId="{70E8567F-8867-499B-ADB0-6A89C30C50EE}" srcOrd="0" destOrd="0" presId="urn:microsoft.com/office/officeart/2005/8/layout/hierarchy2"/>
    <dgm:cxn modelId="{276F8C47-DAAF-4349-8AA2-EC12D1FBCC1E}" srcId="{95342703-A7B5-44F1-9B24-1DB3A9863CFD}" destId="{8DE4B98F-C512-4A43-ADB8-707AF27B8CB5}" srcOrd="0" destOrd="0" parTransId="{84CB9E34-2C5B-465E-A561-0E5C45C8AFFB}" sibTransId="{0CCCDA13-437F-471E-9535-244A5CF66210}"/>
    <dgm:cxn modelId="{DA45566F-1A44-42BD-90F2-5EA6EC75E055}" type="presOf" srcId="{95342703-A7B5-44F1-9B24-1DB3A9863CFD}" destId="{BC710AEB-CA6A-4088-A5EA-0AA88EDF5B01}" srcOrd="0" destOrd="0" presId="urn:microsoft.com/office/officeart/2005/8/layout/hierarchy2"/>
    <dgm:cxn modelId="{F5B6D052-CF76-41A6-BCAE-4674E4005080}" srcId="{8DE4B98F-C512-4A43-ADB8-707AF27B8CB5}" destId="{87E96CA8-E173-4EB8-90B4-705ED68E915E}" srcOrd="1" destOrd="0" parTransId="{E6300123-5BFD-4EE1-A827-A8839DA6B598}" sibTransId="{4EE20A15-DAEF-4FA2-AF0F-403ED22FC140}"/>
    <dgm:cxn modelId="{641F2655-6ED0-4A3B-A8C4-14C06F612BE4}" type="presOf" srcId="{84CB9E34-2C5B-465E-A561-0E5C45C8AFFB}" destId="{4A7F1F81-35E3-45B5-8779-60BEDD311D08}" srcOrd="0" destOrd="0" presId="urn:microsoft.com/office/officeart/2005/8/layout/hierarchy2"/>
    <dgm:cxn modelId="{CAFD407D-EE2B-4D62-929E-A5717EAB137E}" type="presOf" srcId="{87E96CA8-E173-4EB8-90B4-705ED68E915E}" destId="{CC6F0C5F-6619-4A6A-B6AC-9F602F93E672}" srcOrd="0" destOrd="0" presId="urn:microsoft.com/office/officeart/2005/8/layout/hierarchy2"/>
    <dgm:cxn modelId="{4C13119A-46DC-4FDE-BB0C-FBAA8AC67DEF}" srcId="{B8D9F2AD-0627-4F16-9A09-BA9CA65B66B8}" destId="{95342703-A7B5-44F1-9B24-1DB3A9863CFD}" srcOrd="0" destOrd="0" parTransId="{474DF4B3-853A-4124-8BD9-25EB9C8D3DD9}" sibTransId="{08D8BACD-654B-48AA-A5FF-58560CEF3BAF}"/>
    <dgm:cxn modelId="{FEB45FB4-D000-4B11-A8F3-5865ACDE3630}" type="presOf" srcId="{B8D9F2AD-0627-4F16-9A09-BA9CA65B66B8}" destId="{BBC841C2-5619-44D7-8262-5885DA0C2DA8}" srcOrd="0" destOrd="0" presId="urn:microsoft.com/office/officeart/2005/8/layout/hierarchy2"/>
    <dgm:cxn modelId="{6F9D7DC0-CB75-4FCD-BB8D-73C2966944CA}" type="presOf" srcId="{54695C24-D304-4C5B-BA40-E2954D3E989C}" destId="{2D6A4EFB-60B2-41E0-A6B7-6D5C31EE44A8}" srcOrd="1" destOrd="0" presId="urn:microsoft.com/office/officeart/2005/8/layout/hierarchy2"/>
    <dgm:cxn modelId="{63873ACE-966B-49AA-8D67-56D213C9183E}" type="presOf" srcId="{E6300123-5BFD-4EE1-A827-A8839DA6B598}" destId="{AE43B856-821B-4F44-9A2D-301D97E1F748}" srcOrd="1" destOrd="0" presId="urn:microsoft.com/office/officeart/2005/8/layout/hierarchy2"/>
    <dgm:cxn modelId="{6D8D0CDC-D79A-4018-AD60-13CEC1B80D4E}" type="presOf" srcId="{386B8036-414D-4C62-AF83-F07B12D7E33A}" destId="{BA227BD9-CDED-4A9B-8DF3-37C5B47F9599}" srcOrd="0" destOrd="0" presId="urn:microsoft.com/office/officeart/2005/8/layout/hierarchy2"/>
    <dgm:cxn modelId="{B24068E4-9EC5-434D-B0D1-2F6F0CD2A5EE}" type="presOf" srcId="{E6300123-5BFD-4EE1-A827-A8839DA6B598}" destId="{70551FF2-A3FC-40ED-8AC4-F55B1209D77D}" srcOrd="0" destOrd="0" presId="urn:microsoft.com/office/officeart/2005/8/layout/hierarchy2"/>
    <dgm:cxn modelId="{00DC36EF-575D-46F4-B8B1-65B521B4FF26}" type="presOf" srcId="{54695C24-D304-4C5B-BA40-E2954D3E989C}" destId="{37C7D3BE-4DE7-4E08-97B7-BBF9BF0FB1CE}" srcOrd="0" destOrd="0" presId="urn:microsoft.com/office/officeart/2005/8/layout/hierarchy2"/>
    <dgm:cxn modelId="{B193A217-1627-4FA3-9127-301A2421AD87}" type="presParOf" srcId="{BBC841C2-5619-44D7-8262-5885DA0C2DA8}" destId="{5B5E60BD-97BC-47F5-B548-A9131E03177D}" srcOrd="0" destOrd="0" presId="urn:microsoft.com/office/officeart/2005/8/layout/hierarchy2"/>
    <dgm:cxn modelId="{D3ACDDA6-CDE9-4187-BD0C-049770BD3936}" type="presParOf" srcId="{5B5E60BD-97BC-47F5-B548-A9131E03177D}" destId="{BC710AEB-CA6A-4088-A5EA-0AA88EDF5B01}" srcOrd="0" destOrd="0" presId="urn:microsoft.com/office/officeart/2005/8/layout/hierarchy2"/>
    <dgm:cxn modelId="{89EADEC0-0068-437E-A899-8183C51907F1}" type="presParOf" srcId="{5B5E60BD-97BC-47F5-B548-A9131E03177D}" destId="{F01F9D7A-0A62-447D-9200-BD4B71D559B2}" srcOrd="1" destOrd="0" presId="urn:microsoft.com/office/officeart/2005/8/layout/hierarchy2"/>
    <dgm:cxn modelId="{0B7F158E-4535-483A-83C9-CA22B8D3EA17}" type="presParOf" srcId="{F01F9D7A-0A62-447D-9200-BD4B71D559B2}" destId="{4A7F1F81-35E3-45B5-8779-60BEDD311D08}" srcOrd="0" destOrd="0" presId="urn:microsoft.com/office/officeart/2005/8/layout/hierarchy2"/>
    <dgm:cxn modelId="{AE76AC61-4D18-4C5A-A9DD-27AECC2272DD}" type="presParOf" srcId="{4A7F1F81-35E3-45B5-8779-60BEDD311D08}" destId="{3A5DD086-A3D2-4188-BF82-B9BE93C6215C}" srcOrd="0" destOrd="0" presId="urn:microsoft.com/office/officeart/2005/8/layout/hierarchy2"/>
    <dgm:cxn modelId="{FCEE7CCE-7DF8-4B3A-AED5-B15760E8C49A}" type="presParOf" srcId="{F01F9D7A-0A62-447D-9200-BD4B71D559B2}" destId="{20AE210A-25BB-4F3F-B2C7-399FFE1EAC8C}" srcOrd="1" destOrd="0" presId="urn:microsoft.com/office/officeart/2005/8/layout/hierarchy2"/>
    <dgm:cxn modelId="{09749274-731A-4F04-AC02-343D94D0C279}" type="presParOf" srcId="{20AE210A-25BB-4F3F-B2C7-399FFE1EAC8C}" destId="{70E8567F-8867-499B-ADB0-6A89C30C50EE}" srcOrd="0" destOrd="0" presId="urn:microsoft.com/office/officeart/2005/8/layout/hierarchy2"/>
    <dgm:cxn modelId="{A5B60A03-896C-4A0D-AC3C-C779D72A3A6E}" type="presParOf" srcId="{20AE210A-25BB-4F3F-B2C7-399FFE1EAC8C}" destId="{974C690C-D831-475F-9635-57D994752524}" srcOrd="1" destOrd="0" presId="urn:microsoft.com/office/officeart/2005/8/layout/hierarchy2"/>
    <dgm:cxn modelId="{0A333A3A-3082-461F-BC7D-D069E9A4B8ED}" type="presParOf" srcId="{974C690C-D831-475F-9635-57D994752524}" destId="{37C7D3BE-4DE7-4E08-97B7-BBF9BF0FB1CE}" srcOrd="0" destOrd="0" presId="urn:microsoft.com/office/officeart/2005/8/layout/hierarchy2"/>
    <dgm:cxn modelId="{4829E848-6FEE-418B-9E96-68A6751DEEAC}" type="presParOf" srcId="{37C7D3BE-4DE7-4E08-97B7-BBF9BF0FB1CE}" destId="{2D6A4EFB-60B2-41E0-A6B7-6D5C31EE44A8}" srcOrd="0" destOrd="0" presId="urn:microsoft.com/office/officeart/2005/8/layout/hierarchy2"/>
    <dgm:cxn modelId="{CC6657F5-EE64-44FF-81C3-CC5055413856}" type="presParOf" srcId="{974C690C-D831-475F-9635-57D994752524}" destId="{BE65785C-5D9C-4A05-BC58-F24810D32669}" srcOrd="1" destOrd="0" presId="urn:microsoft.com/office/officeart/2005/8/layout/hierarchy2"/>
    <dgm:cxn modelId="{6059D3D5-6E83-4BC7-85B5-D94B54378224}" type="presParOf" srcId="{BE65785C-5D9C-4A05-BC58-F24810D32669}" destId="{BA227BD9-CDED-4A9B-8DF3-37C5B47F9599}" srcOrd="0" destOrd="0" presId="urn:microsoft.com/office/officeart/2005/8/layout/hierarchy2"/>
    <dgm:cxn modelId="{9B616004-9FD2-40F0-A608-DA972994D6E2}" type="presParOf" srcId="{BE65785C-5D9C-4A05-BC58-F24810D32669}" destId="{75888C32-BDFE-4944-AC3A-365956C63BA0}" srcOrd="1" destOrd="0" presId="urn:microsoft.com/office/officeart/2005/8/layout/hierarchy2"/>
    <dgm:cxn modelId="{2515FD63-167A-44C5-8207-671D05F45D45}" type="presParOf" srcId="{974C690C-D831-475F-9635-57D994752524}" destId="{70551FF2-A3FC-40ED-8AC4-F55B1209D77D}" srcOrd="2" destOrd="0" presId="urn:microsoft.com/office/officeart/2005/8/layout/hierarchy2"/>
    <dgm:cxn modelId="{2CD7707E-FD2D-4B75-9744-8497446DCFD9}" type="presParOf" srcId="{70551FF2-A3FC-40ED-8AC4-F55B1209D77D}" destId="{AE43B856-821B-4F44-9A2D-301D97E1F748}" srcOrd="0" destOrd="0" presId="urn:microsoft.com/office/officeart/2005/8/layout/hierarchy2"/>
    <dgm:cxn modelId="{4CAD3BE7-0FBD-4BCF-BC69-5FA2A4CB2D99}" type="presParOf" srcId="{974C690C-D831-475F-9635-57D994752524}" destId="{B6D87566-8922-41F2-AC0A-EA2C66DE7F54}" srcOrd="3" destOrd="0" presId="urn:microsoft.com/office/officeart/2005/8/layout/hierarchy2"/>
    <dgm:cxn modelId="{CEEA2A13-D6BE-404A-BA18-5965E9774950}" type="presParOf" srcId="{B6D87566-8922-41F2-AC0A-EA2C66DE7F54}" destId="{CC6F0C5F-6619-4A6A-B6AC-9F602F93E672}" srcOrd="0" destOrd="0" presId="urn:microsoft.com/office/officeart/2005/8/layout/hierarchy2"/>
    <dgm:cxn modelId="{576A7A60-1B9B-4437-BA22-7EA0CAA841BE}" type="presParOf" srcId="{B6D87566-8922-41F2-AC0A-EA2C66DE7F54}" destId="{B337825B-185D-4E42-9898-51530056587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10AEB-CA6A-4088-A5EA-0AA88EDF5B01}">
      <dsp:nvSpPr>
        <dsp:cNvPr id="0" name=""/>
        <dsp:cNvSpPr/>
      </dsp:nvSpPr>
      <dsp:spPr>
        <a:xfrm>
          <a:off x="0" y="835858"/>
          <a:ext cx="716732" cy="34930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b="1" kern="1200" noProof="0" dirty="0">
              <a:latin typeface="Corbel" pitchFamily="34" charset="0"/>
            </a:rPr>
            <a:t>CURRICULUM</a:t>
          </a:r>
        </a:p>
        <a:p>
          <a:pPr marL="0" lvl="0" indent="0" algn="ctr" defTabSz="533400">
            <a:lnSpc>
              <a:spcPct val="100000"/>
            </a:lnSpc>
            <a:spcBef>
              <a:spcPct val="0"/>
            </a:spcBef>
            <a:spcAft>
              <a:spcPts val="0"/>
            </a:spcAft>
            <a:buNone/>
          </a:pPr>
          <a:r>
            <a:rPr lang="en-US" sz="1200" kern="1200" noProof="0" dirty="0">
              <a:latin typeface="Corbel" pitchFamily="34" charset="0"/>
            </a:rPr>
            <a:t>Application of ICT in Design of Textile and Clothing </a:t>
          </a:r>
        </a:p>
      </dsp:txBody>
      <dsp:txXfrm>
        <a:off x="20992" y="856850"/>
        <a:ext cx="674748" cy="3451045"/>
      </dsp:txXfrm>
    </dsp:sp>
    <dsp:sp modelId="{4A7F1F81-35E3-45B5-8779-60BEDD311D08}">
      <dsp:nvSpPr>
        <dsp:cNvPr id="0" name=""/>
        <dsp:cNvSpPr/>
      </dsp:nvSpPr>
      <dsp:spPr>
        <a:xfrm rot="170806">
          <a:off x="716374" y="2586129"/>
          <a:ext cx="580016" cy="21292"/>
        </a:xfrm>
        <a:custGeom>
          <a:avLst/>
          <a:gdLst/>
          <a:ahLst/>
          <a:cxnLst/>
          <a:rect l="0" t="0" r="0" b="0"/>
          <a:pathLst>
            <a:path>
              <a:moveTo>
                <a:pt x="0" y="10646"/>
              </a:moveTo>
              <a:lnTo>
                <a:pt x="580016" y="10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822450">
            <a:lnSpc>
              <a:spcPct val="90000"/>
            </a:lnSpc>
            <a:spcBef>
              <a:spcPct val="0"/>
            </a:spcBef>
            <a:spcAft>
              <a:spcPct val="35000"/>
            </a:spcAft>
            <a:buNone/>
          </a:pPr>
          <a:endParaRPr lang="en-US" sz="4100" kern="1200" noProof="0" dirty="0"/>
        </a:p>
      </dsp:txBody>
      <dsp:txXfrm>
        <a:off x="716374" y="2306768"/>
        <a:ext cx="580016" cy="580016"/>
      </dsp:txXfrm>
    </dsp:sp>
    <dsp:sp modelId="{70E8567F-8867-499B-ADB0-6A89C30C50EE}">
      <dsp:nvSpPr>
        <dsp:cNvPr id="0" name=""/>
        <dsp:cNvSpPr/>
      </dsp:nvSpPr>
      <dsp:spPr>
        <a:xfrm>
          <a:off x="1296032" y="2438927"/>
          <a:ext cx="3968085" cy="3445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en-US" sz="900" b="1" kern="1200" noProof="0" dirty="0">
              <a:solidFill>
                <a:schemeClr val="tx1"/>
              </a:solidFill>
              <a:latin typeface="Corbel" pitchFamily="34" charset="0"/>
            </a:rPr>
            <a:t>MODULE</a:t>
          </a:r>
        </a:p>
        <a:p>
          <a:pPr marL="0" lvl="0" indent="0" algn="ctr" defTabSz="400050">
            <a:lnSpc>
              <a:spcPct val="100000"/>
            </a:lnSpc>
            <a:spcBef>
              <a:spcPct val="0"/>
            </a:spcBef>
            <a:spcAft>
              <a:spcPts val="0"/>
            </a:spcAft>
            <a:buNone/>
          </a:pPr>
          <a:r>
            <a:rPr lang="en-US" sz="900" b="0" kern="1200" noProof="0" dirty="0">
              <a:solidFill>
                <a:schemeClr val="tx1"/>
              </a:solidFill>
              <a:latin typeface="Corbel" pitchFamily="34" charset="0"/>
            </a:rPr>
            <a:t>Information technologies for quality control</a:t>
          </a:r>
        </a:p>
      </dsp:txBody>
      <dsp:txXfrm>
        <a:off x="1306122" y="2449017"/>
        <a:ext cx="3947905" cy="324323"/>
      </dsp:txXfrm>
    </dsp:sp>
    <dsp:sp modelId="{37C7D3BE-4DE7-4E08-97B7-BBF9BF0FB1CE}">
      <dsp:nvSpPr>
        <dsp:cNvPr id="0" name=""/>
        <dsp:cNvSpPr/>
      </dsp:nvSpPr>
      <dsp:spPr>
        <a:xfrm rot="19395803">
          <a:off x="5205145" y="2422925"/>
          <a:ext cx="593869" cy="21292"/>
        </a:xfrm>
        <a:custGeom>
          <a:avLst/>
          <a:gdLst/>
          <a:ahLst/>
          <a:cxnLst/>
          <a:rect l="0" t="0" r="0" b="0"/>
          <a:pathLst>
            <a:path>
              <a:moveTo>
                <a:pt x="0" y="10646"/>
              </a:moveTo>
              <a:lnTo>
                <a:pt x="593869" y="106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866900">
            <a:lnSpc>
              <a:spcPct val="90000"/>
            </a:lnSpc>
            <a:spcBef>
              <a:spcPct val="0"/>
            </a:spcBef>
            <a:spcAft>
              <a:spcPct val="35000"/>
            </a:spcAft>
            <a:buNone/>
          </a:pPr>
          <a:endParaRPr lang="en-US" sz="4200" kern="1200" noProof="0" dirty="0"/>
        </a:p>
      </dsp:txBody>
      <dsp:txXfrm>
        <a:off x="5205145" y="2136636"/>
        <a:ext cx="593869" cy="593869"/>
      </dsp:txXfrm>
    </dsp:sp>
    <dsp:sp modelId="{BA227BD9-CDED-4A9B-8DF3-37C5B47F9599}">
      <dsp:nvSpPr>
        <dsp:cNvPr id="0" name=""/>
        <dsp:cNvSpPr/>
      </dsp:nvSpPr>
      <dsp:spPr>
        <a:xfrm>
          <a:off x="5740041" y="2087319"/>
          <a:ext cx="2422805" cy="3372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en-US" sz="900" b="1" kern="1200" noProof="0" dirty="0">
              <a:solidFill>
                <a:schemeClr val="tx1"/>
              </a:solidFill>
              <a:latin typeface="Corbel" pitchFamily="34" charset="0"/>
            </a:rPr>
            <a:t>COURSE</a:t>
          </a:r>
        </a:p>
        <a:p>
          <a:pPr marL="0" lvl="0" indent="0" algn="ctr" defTabSz="400050">
            <a:lnSpc>
              <a:spcPct val="100000"/>
            </a:lnSpc>
            <a:spcBef>
              <a:spcPct val="0"/>
            </a:spcBef>
            <a:spcAft>
              <a:spcPts val="0"/>
            </a:spcAft>
            <a:buNone/>
          </a:pPr>
          <a:r>
            <a:rPr lang="en-US" sz="900" b="0" kern="1200" noProof="0" dirty="0">
              <a:solidFill>
                <a:schemeClr val="tx1"/>
              </a:solidFill>
              <a:latin typeface="Corbel" pitchFamily="34" charset="0"/>
            </a:rPr>
            <a:t>QMS/EMS implementation and control</a:t>
          </a:r>
        </a:p>
      </dsp:txBody>
      <dsp:txXfrm>
        <a:off x="5749920" y="2097198"/>
        <a:ext cx="2403047" cy="317530"/>
      </dsp:txXfrm>
    </dsp:sp>
    <dsp:sp modelId="{70551FF2-A3FC-40ED-8AC4-F55B1209D77D}">
      <dsp:nvSpPr>
        <dsp:cNvPr id="0" name=""/>
        <dsp:cNvSpPr/>
      </dsp:nvSpPr>
      <dsp:spPr>
        <a:xfrm rot="1646348">
          <a:off x="5237876" y="2708021"/>
          <a:ext cx="466522" cy="21292"/>
        </a:xfrm>
        <a:custGeom>
          <a:avLst/>
          <a:gdLst/>
          <a:ahLst/>
          <a:cxnLst/>
          <a:rect l="0" t="0" r="0" b="0"/>
          <a:pathLst>
            <a:path>
              <a:moveTo>
                <a:pt x="0" y="10646"/>
              </a:moveTo>
              <a:lnTo>
                <a:pt x="466522" y="106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5459475" y="2707004"/>
        <a:ext cx="23326" cy="23326"/>
      </dsp:txXfrm>
    </dsp:sp>
    <dsp:sp modelId="{CC6F0C5F-6619-4A6A-B6AC-9F602F93E672}">
      <dsp:nvSpPr>
        <dsp:cNvPr id="0" name=""/>
        <dsp:cNvSpPr/>
      </dsp:nvSpPr>
      <dsp:spPr>
        <a:xfrm>
          <a:off x="5678157" y="2517272"/>
          <a:ext cx="2479775" cy="6177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en-US" sz="900" b="1" kern="1200" noProof="0" dirty="0">
              <a:solidFill>
                <a:schemeClr val="tx1"/>
              </a:solidFill>
              <a:latin typeface="Corbel" pitchFamily="34" charset="0"/>
            </a:rPr>
            <a:t>COURSE</a:t>
          </a:r>
          <a:br>
            <a:rPr lang="en-US" sz="900" b="1" kern="1200" noProof="0" dirty="0">
              <a:solidFill>
                <a:schemeClr val="tx1"/>
              </a:solidFill>
              <a:latin typeface="Corbel" pitchFamily="34" charset="0"/>
            </a:rPr>
          </a:br>
          <a:r>
            <a:rPr lang="en-US" sz="900" b="0" kern="1200" noProof="0" dirty="0">
              <a:solidFill>
                <a:schemeClr val="tx1"/>
              </a:solidFill>
              <a:latin typeface="Corbel" pitchFamily="34" charset="0"/>
            </a:rPr>
            <a:t>Information technologies for quality control</a:t>
          </a:r>
        </a:p>
      </dsp:txBody>
      <dsp:txXfrm>
        <a:off x="5696251" y="2535366"/>
        <a:ext cx="2443587" cy="5815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20.9.2021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20-Sep-21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userDrawn="1"/>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userDrawn="1"/>
        </p:nvSpPr>
        <p:spPr>
          <a:xfrm>
            <a:off x="723900" y="5962336"/>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Tree>
    <p:extLst>
      <p:ext uri="{BB962C8B-B14F-4D97-AF65-F5344CB8AC3E}">
        <p14:creationId xmlns:p14="http://schemas.microsoft.com/office/powerpoint/2010/main" val="43681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20-Sep-21</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B0F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20-Sep-21</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20-Sep-21</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24957"/>
            <a:ext cx="5386917" cy="33012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04866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24957"/>
            <a:ext cx="5389033" cy="33012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20-Sep-21</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7"/>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20-Sep-21</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20-Sep-21</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5" y="1080294"/>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362200"/>
            <a:ext cx="4011084" cy="3763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20-Sep-21</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799"/>
            <a:ext cx="73152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20-Sep-21</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0"/>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endParaRPr lang="en-US" altLang="nl-BE" dirty="0"/>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20-Sep-21</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hf hdr="0" ftr="0" dt="0"/>
  <p:txStyles>
    <p:title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ct-tex.e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a:xfrm>
            <a:off x="914400" y="1935650"/>
            <a:ext cx="10363200" cy="1470025"/>
          </a:xfrm>
        </p:spPr>
        <p:txBody>
          <a:bodyPr/>
          <a:lstStyle/>
          <a:p>
            <a:r>
              <a:rPr lang="en-US" dirty="0"/>
              <a:t>INDUSTRIAL ENGINEERING, QUALITY CONTROL AND MANAGEMENT</a:t>
            </a:r>
            <a:br>
              <a:rPr lang="en-US" sz="3600" dirty="0"/>
            </a:br>
            <a:r>
              <a:rPr lang="en-US" sz="3600" dirty="0"/>
              <a:t>Course: </a:t>
            </a:r>
            <a:r>
              <a:rPr lang="fr-FR" sz="3600" dirty="0"/>
              <a:t>Information Technologies for </a:t>
            </a:r>
            <a:r>
              <a:rPr lang="en-US" sz="3600" dirty="0"/>
              <a:t>Quality</a:t>
            </a:r>
            <a:r>
              <a:rPr lang="fr-FR" sz="3600" dirty="0"/>
              <a:t> Control</a:t>
            </a:r>
            <a:endParaRPr lang="en-US" sz="3600" dirty="0"/>
          </a:p>
        </p:txBody>
      </p:sp>
    </p:spTree>
    <p:extLst>
      <p:ext uri="{BB962C8B-B14F-4D97-AF65-F5344CB8AC3E}">
        <p14:creationId xmlns:p14="http://schemas.microsoft.com/office/powerpoint/2010/main" val="336502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p:txBody>
          <a:bodyPr/>
          <a:lstStyle/>
          <a:p>
            <a:r>
              <a:rPr lang="en-US" dirty="0"/>
              <a:t>Lesson 5. Probability distributions with application in textile practice</a:t>
            </a:r>
            <a:endParaRPr lang="bg-BG" dirty="0"/>
          </a:p>
        </p:txBody>
      </p:sp>
      <p:pic>
        <p:nvPicPr>
          <p:cNvPr id="6" name="Content Placeholder 5" descr="Chart, histogram&#10;&#10;Description automatically generated">
            <a:extLst>
              <a:ext uri="{FF2B5EF4-FFF2-40B4-BE49-F238E27FC236}">
                <a16:creationId xmlns:a16="http://schemas.microsoft.com/office/drawing/2014/main" id="{024DBFB0-164A-4FDC-BBCC-10418643B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455219"/>
            <a:ext cx="2691400" cy="1621527"/>
          </a:xfrm>
        </p:spPr>
      </p:pic>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10</a:t>
            </a:fld>
            <a:endParaRPr lang="en-US" altLang="nl-BE"/>
          </a:p>
        </p:txBody>
      </p:sp>
      <p:pic>
        <p:nvPicPr>
          <p:cNvPr id="8" name="Picture 7" descr="Chart, histogram&#10;&#10;Description automatically generated">
            <a:extLst>
              <a:ext uri="{FF2B5EF4-FFF2-40B4-BE49-F238E27FC236}">
                <a16:creationId xmlns:a16="http://schemas.microsoft.com/office/drawing/2014/main" id="{57944187-9C78-450F-8AAF-0FF3F65F5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99" y="4221088"/>
            <a:ext cx="2696301" cy="1620000"/>
          </a:xfrm>
          <a:prstGeom prst="rect">
            <a:avLst/>
          </a:prstGeom>
        </p:spPr>
      </p:pic>
      <p:pic>
        <p:nvPicPr>
          <p:cNvPr id="10" name="Picture 9" descr="Chart, line chart&#10;&#10;Description automatically generated">
            <a:extLst>
              <a:ext uri="{FF2B5EF4-FFF2-40B4-BE49-F238E27FC236}">
                <a16:creationId xmlns:a16="http://schemas.microsoft.com/office/drawing/2014/main" id="{838C6EB3-3A8F-4CD4-8806-87DDA6859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896" y="2461368"/>
            <a:ext cx="2892360" cy="1620000"/>
          </a:xfrm>
          <a:prstGeom prst="rect">
            <a:avLst/>
          </a:prstGeom>
        </p:spPr>
      </p:pic>
      <p:pic>
        <p:nvPicPr>
          <p:cNvPr id="12" name="Picture 11" descr="Chart, line chart&#10;&#10;Description automatically generated">
            <a:extLst>
              <a:ext uri="{FF2B5EF4-FFF2-40B4-BE49-F238E27FC236}">
                <a16:creationId xmlns:a16="http://schemas.microsoft.com/office/drawing/2014/main" id="{BBE81B3C-6C8B-4E1E-AD35-1D881E907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240" y="2461368"/>
            <a:ext cx="2693864" cy="1620000"/>
          </a:xfrm>
          <a:prstGeom prst="rect">
            <a:avLst/>
          </a:prstGeom>
        </p:spPr>
      </p:pic>
      <p:pic>
        <p:nvPicPr>
          <p:cNvPr id="14" name="Picture 13" descr="Chart, line chart&#10;&#10;Description automatically generated">
            <a:extLst>
              <a:ext uri="{FF2B5EF4-FFF2-40B4-BE49-F238E27FC236}">
                <a16:creationId xmlns:a16="http://schemas.microsoft.com/office/drawing/2014/main" id="{F464044E-FDE3-45C5-A802-8805EC5957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9896" y="4196080"/>
            <a:ext cx="2700000" cy="1620000"/>
          </a:xfrm>
          <a:prstGeom prst="rect">
            <a:avLst/>
          </a:prstGeom>
        </p:spPr>
      </p:pic>
    </p:spTree>
    <p:extLst>
      <p:ext uri="{BB962C8B-B14F-4D97-AF65-F5344CB8AC3E}">
        <p14:creationId xmlns:p14="http://schemas.microsoft.com/office/powerpoint/2010/main" val="372158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p:txBody>
          <a:bodyPr/>
          <a:lstStyle/>
          <a:p>
            <a:r>
              <a:rPr lang="en-US" dirty="0"/>
              <a:t>Lesson 6. Statistical estimates of random variables</a:t>
            </a:r>
            <a:endParaRPr lang="bg-BG" dirty="0"/>
          </a:p>
        </p:txBody>
      </p:sp>
      <p:sp>
        <p:nvSpPr>
          <p:cNvPr id="3" name="Content Placeholder 2">
            <a:extLst>
              <a:ext uri="{FF2B5EF4-FFF2-40B4-BE49-F238E27FC236}">
                <a16:creationId xmlns:a16="http://schemas.microsoft.com/office/drawing/2014/main" id="{BEFF13EA-80F0-4D84-AF6C-FDD3598DE6FB}"/>
              </a:ext>
            </a:extLst>
          </p:cNvPr>
          <p:cNvSpPr>
            <a:spLocks noGrp="1"/>
          </p:cNvSpPr>
          <p:nvPr>
            <p:ph idx="1"/>
          </p:nvPr>
        </p:nvSpPr>
        <p:spPr/>
        <p:txBody>
          <a:bodyPr/>
          <a:lstStyle/>
          <a:p>
            <a:r>
              <a:rPr lang="en-US" dirty="0"/>
              <a:t>Arithmetic mean</a:t>
            </a:r>
          </a:p>
          <a:p>
            <a:r>
              <a:rPr lang="en-US" dirty="0"/>
              <a:t>Mode</a:t>
            </a:r>
          </a:p>
          <a:p>
            <a:r>
              <a:rPr lang="en-US" dirty="0"/>
              <a:t>Median</a:t>
            </a:r>
          </a:p>
          <a:p>
            <a:r>
              <a:rPr lang="en-US" dirty="0"/>
              <a:t>Range</a:t>
            </a:r>
          </a:p>
          <a:p>
            <a:r>
              <a:rPr lang="en-US" dirty="0"/>
              <a:t>Variance</a:t>
            </a:r>
          </a:p>
          <a:p>
            <a:r>
              <a:rPr lang="en-US" dirty="0"/>
              <a:t>Coefficient of variation</a:t>
            </a:r>
            <a:endParaRPr lang="bg-BG" dirty="0"/>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11</a:t>
            </a:fld>
            <a:endParaRPr lang="en-US" altLang="nl-BE"/>
          </a:p>
        </p:txBody>
      </p:sp>
    </p:spTree>
    <p:extLst>
      <p:ext uri="{BB962C8B-B14F-4D97-AF65-F5344CB8AC3E}">
        <p14:creationId xmlns:p14="http://schemas.microsoft.com/office/powerpoint/2010/main" val="253513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p:txBody>
          <a:bodyPr/>
          <a:lstStyle/>
          <a:p>
            <a:r>
              <a:rPr lang="en-US" dirty="0"/>
              <a:t>Lesson 7. Testing of non-parametric statistical hypothesis </a:t>
            </a:r>
            <a:endParaRPr lang="bg-BG" dirty="0"/>
          </a:p>
        </p:txBody>
      </p:sp>
      <p:sp>
        <p:nvSpPr>
          <p:cNvPr id="3" name="Content Placeholder 2">
            <a:extLst>
              <a:ext uri="{FF2B5EF4-FFF2-40B4-BE49-F238E27FC236}">
                <a16:creationId xmlns:a16="http://schemas.microsoft.com/office/drawing/2014/main" id="{BEFF13EA-80F0-4D84-AF6C-FDD3598DE6FB}"/>
              </a:ext>
            </a:extLst>
          </p:cNvPr>
          <p:cNvSpPr>
            <a:spLocks noGrp="1"/>
          </p:cNvSpPr>
          <p:nvPr>
            <p:ph idx="1"/>
          </p:nvPr>
        </p:nvSpPr>
        <p:spPr>
          <a:xfrm>
            <a:off x="479376" y="2031949"/>
            <a:ext cx="10972800" cy="4137028"/>
          </a:xfrm>
        </p:spPr>
        <p:txBody>
          <a:bodyPr/>
          <a:lstStyle/>
          <a:p>
            <a:pPr marL="342900" lvl="0" indent="-342900">
              <a:buFont typeface="Symbol" panose="05050102010706020507" pitchFamily="18" charset="2"/>
              <a:buChar char=""/>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Test for independence (whether two sets of data are independent of each other)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Comparing observed results with expected ones (Chi Square Test)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bg-BG" sz="4000" dirty="0"/>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12</a:t>
            </a:fld>
            <a:endParaRPr lang="en-US" altLang="nl-BE"/>
          </a:p>
        </p:txBody>
      </p:sp>
      <p:pic>
        <p:nvPicPr>
          <p:cNvPr id="6" name="Picture 5" descr="Text&#10;&#10;Description automatically generated with low confidence">
            <a:extLst>
              <a:ext uri="{FF2B5EF4-FFF2-40B4-BE49-F238E27FC236}">
                <a16:creationId xmlns:a16="http://schemas.microsoft.com/office/drawing/2014/main" id="{9CD3857E-CE66-4678-9CBC-74A7F2520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48" y="3423920"/>
            <a:ext cx="3028950" cy="1514475"/>
          </a:xfrm>
          <a:prstGeom prst="rect">
            <a:avLst/>
          </a:prstGeom>
        </p:spPr>
      </p:pic>
    </p:spTree>
    <p:extLst>
      <p:ext uri="{BB962C8B-B14F-4D97-AF65-F5344CB8AC3E}">
        <p14:creationId xmlns:p14="http://schemas.microsoft.com/office/powerpoint/2010/main" val="220678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p:txBody>
          <a:bodyPr/>
          <a:lstStyle/>
          <a:p>
            <a:r>
              <a:rPr lang="en-US" dirty="0"/>
              <a:t>Lesson 8. Testing of parametric statistical hypothesis</a:t>
            </a:r>
            <a:endParaRPr lang="bg-BG" dirty="0"/>
          </a:p>
        </p:txBody>
      </p:sp>
      <p:sp>
        <p:nvSpPr>
          <p:cNvPr id="3" name="Content Placeholder 2">
            <a:extLst>
              <a:ext uri="{FF2B5EF4-FFF2-40B4-BE49-F238E27FC236}">
                <a16:creationId xmlns:a16="http://schemas.microsoft.com/office/drawing/2014/main" id="{BEFF13EA-80F0-4D84-AF6C-FDD3598DE6FB}"/>
              </a:ext>
            </a:extLst>
          </p:cNvPr>
          <p:cNvSpPr>
            <a:spLocks noGrp="1"/>
          </p:cNvSpPr>
          <p:nvPr>
            <p:ph idx="1"/>
          </p:nvPr>
        </p:nvSpPr>
        <p:spPr/>
        <p:txBody>
          <a:bodyPr/>
          <a:lstStyle/>
          <a:p>
            <a:pPr marL="342900" lvl="0" indent="-342900">
              <a:buFont typeface="Symbol" panose="05050102010706020507" pitchFamily="18" charset="2"/>
              <a:buChar cha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Test for the equality (homogeneity) of variance across groups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(F-test)</a:t>
            </a:r>
          </a:p>
          <a:p>
            <a:pPr marL="342900" lvl="0" indent="-342900">
              <a:buFont typeface="Symbol" panose="05050102010706020507" pitchFamily="18" charset="2"/>
              <a:buChar cha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Test for test for equality of the population means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(t-test)</a:t>
            </a:r>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13</a:t>
            </a:fld>
            <a:endParaRPr lang="en-US" altLang="nl-BE"/>
          </a:p>
        </p:txBody>
      </p:sp>
    </p:spTree>
    <p:extLst>
      <p:ext uri="{BB962C8B-B14F-4D97-AF65-F5344CB8AC3E}">
        <p14:creationId xmlns:p14="http://schemas.microsoft.com/office/powerpoint/2010/main" val="385778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p:txBody>
          <a:bodyPr/>
          <a:lstStyle/>
          <a:p>
            <a:br>
              <a:rPr lang="en-US" dirty="0"/>
            </a:br>
            <a:r>
              <a:rPr lang="en-US" dirty="0"/>
              <a:t>Lesson 9. Application of statistical hypothesis tests in Statistical Process Control (SPC) and Acceptance Sampling (AS)</a:t>
            </a:r>
            <a:endParaRPr lang="bg-BG" dirty="0"/>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14</a:t>
            </a:fld>
            <a:endParaRPr lang="en-US" altLang="nl-BE"/>
          </a:p>
        </p:txBody>
      </p:sp>
      <p:pic>
        <p:nvPicPr>
          <p:cNvPr id="9" name="Picture 8" descr="Chart, line chart&#10;&#10;Description automatically generated">
            <a:extLst>
              <a:ext uri="{FF2B5EF4-FFF2-40B4-BE49-F238E27FC236}">
                <a16:creationId xmlns:a16="http://schemas.microsoft.com/office/drawing/2014/main" id="{2A4B8B22-8F0B-4D66-A6F3-A1F79BF4F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553" y="2852936"/>
            <a:ext cx="4012879" cy="1619232"/>
          </a:xfrm>
          <a:prstGeom prst="rect">
            <a:avLst/>
          </a:prstGeom>
        </p:spPr>
      </p:pic>
      <p:sp>
        <p:nvSpPr>
          <p:cNvPr id="10" name="Content Placeholder 2">
            <a:extLst>
              <a:ext uri="{FF2B5EF4-FFF2-40B4-BE49-F238E27FC236}">
                <a16:creationId xmlns:a16="http://schemas.microsoft.com/office/drawing/2014/main" id="{A412151A-C787-4308-84F1-465EF9FA397B}"/>
              </a:ext>
            </a:extLst>
          </p:cNvPr>
          <p:cNvSpPr>
            <a:spLocks noGrp="1"/>
          </p:cNvSpPr>
          <p:nvPr>
            <p:ph idx="1"/>
          </p:nvPr>
        </p:nvSpPr>
        <p:spPr>
          <a:xfrm>
            <a:off x="609600" y="3183310"/>
            <a:ext cx="4478288" cy="2942854"/>
          </a:xfrm>
        </p:spPr>
        <p:txBody>
          <a:bodyPr/>
          <a:lstStyle/>
          <a:p>
            <a:r>
              <a:rPr lang="en-US" sz="2400" dirty="0"/>
              <a:t>Control charts, types of control charts and design of control charts for variables and attributes</a:t>
            </a:r>
          </a:p>
          <a:p>
            <a:r>
              <a:rPr lang="en-US" sz="2400" dirty="0"/>
              <a:t>Sampling Plans: Single, double, multiple and sequential sampling, sampling of variables and attributes</a:t>
            </a:r>
          </a:p>
        </p:txBody>
      </p:sp>
      <p:pic>
        <p:nvPicPr>
          <p:cNvPr id="14" name="Picture 13" descr="Diagram&#10;&#10;Description automatically generated">
            <a:extLst>
              <a:ext uri="{FF2B5EF4-FFF2-40B4-BE49-F238E27FC236}">
                <a16:creationId xmlns:a16="http://schemas.microsoft.com/office/drawing/2014/main" id="{163AAE22-0CBD-49D8-9CE1-A9D53590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4437497"/>
            <a:ext cx="2232685" cy="1918854"/>
          </a:xfrm>
          <a:prstGeom prst="rect">
            <a:avLst/>
          </a:prstGeom>
        </p:spPr>
      </p:pic>
    </p:spTree>
    <p:extLst>
      <p:ext uri="{BB962C8B-B14F-4D97-AF65-F5344CB8AC3E}">
        <p14:creationId xmlns:p14="http://schemas.microsoft.com/office/powerpoint/2010/main" val="35045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p:txBody>
          <a:bodyPr/>
          <a:lstStyle/>
          <a:p>
            <a:r>
              <a:rPr lang="en-US" dirty="0"/>
              <a:t>Lesson 10. Analysis of variance (ANOVA)</a:t>
            </a:r>
            <a:endParaRPr lang="bg-BG" dirty="0"/>
          </a:p>
        </p:txBody>
      </p:sp>
      <p:sp>
        <p:nvSpPr>
          <p:cNvPr id="3" name="Content Placeholder 2">
            <a:extLst>
              <a:ext uri="{FF2B5EF4-FFF2-40B4-BE49-F238E27FC236}">
                <a16:creationId xmlns:a16="http://schemas.microsoft.com/office/drawing/2014/main" id="{BEFF13EA-80F0-4D84-AF6C-FDD3598DE6FB}"/>
              </a:ext>
            </a:extLst>
          </p:cNvPr>
          <p:cNvSpPr>
            <a:spLocks noGrp="1"/>
          </p:cNvSpPr>
          <p:nvPr>
            <p:ph idx="1"/>
          </p:nvPr>
        </p:nvSpPr>
        <p:spPr>
          <a:xfrm>
            <a:off x="609599" y="2636912"/>
            <a:ext cx="5270377" cy="3489252"/>
          </a:xfrm>
        </p:spPr>
        <p:txBody>
          <a:bodyPr/>
          <a:lstStyle/>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Single factor ANOVA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‎Two-factor with and without replication ANOVA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15</a:t>
            </a:fld>
            <a:endParaRPr lang="en-US" altLang="nl-BE"/>
          </a:p>
        </p:txBody>
      </p:sp>
      <p:pic>
        <p:nvPicPr>
          <p:cNvPr id="5" name="Content Placeholder 5" descr="Diagram&#10;&#10;Description automatically generated">
            <a:extLst>
              <a:ext uri="{FF2B5EF4-FFF2-40B4-BE49-F238E27FC236}">
                <a16:creationId xmlns:a16="http://schemas.microsoft.com/office/drawing/2014/main" id="{A22548FE-89F2-43BE-BE31-79B738C17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12026" y="2601488"/>
            <a:ext cx="4713739" cy="18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2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a:xfrm>
            <a:off x="609600" y="885030"/>
            <a:ext cx="10972800" cy="1027113"/>
          </a:xfrm>
        </p:spPr>
        <p:txBody>
          <a:bodyPr wrap="square" anchor="ctr">
            <a:normAutofit/>
          </a:bodyPr>
          <a:lstStyle/>
          <a:p>
            <a:r>
              <a:rPr lang="en-US" dirty="0"/>
              <a:t>Lesson 11. Regression analysis</a:t>
            </a:r>
            <a:endParaRPr lang="bg-BG" dirty="0"/>
          </a:p>
        </p:txBody>
      </p:sp>
      <p:pic>
        <p:nvPicPr>
          <p:cNvPr id="6" name="Graphic 5">
            <a:extLst>
              <a:ext uri="{FF2B5EF4-FFF2-40B4-BE49-F238E27FC236}">
                <a16:creationId xmlns:a16="http://schemas.microsoft.com/office/drawing/2014/main" id="{6DD59124-B36F-496A-B5E3-9B2F32EB62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2774913"/>
            <a:ext cx="5384800" cy="2718667"/>
          </a:xfrm>
          <a:prstGeom prst="rect">
            <a:avLst/>
          </a:prstGeom>
        </p:spPr>
      </p:pic>
      <p:sp>
        <p:nvSpPr>
          <p:cNvPr id="3" name="Content Placeholder 2">
            <a:extLst>
              <a:ext uri="{FF2B5EF4-FFF2-40B4-BE49-F238E27FC236}">
                <a16:creationId xmlns:a16="http://schemas.microsoft.com/office/drawing/2014/main" id="{BEFF13EA-80F0-4D84-AF6C-FDD3598DE6FB}"/>
              </a:ext>
            </a:extLst>
          </p:cNvPr>
          <p:cNvSpPr>
            <a:spLocks noGrp="1"/>
          </p:cNvSpPr>
          <p:nvPr>
            <p:ph sz="half" idx="2"/>
          </p:nvPr>
        </p:nvSpPr>
        <p:spPr>
          <a:xfrm>
            <a:off x="6197600" y="2142330"/>
            <a:ext cx="5384800" cy="3983834"/>
          </a:xfrm>
        </p:spPr>
        <p:txBody>
          <a:bodyPr wrap="square" anchor="t">
            <a:normAutofit/>
          </a:bodyPr>
          <a:lstStyle/>
          <a:p>
            <a:pPr>
              <a:lnSpc>
                <a:spcPct val="90000"/>
              </a:lnSpc>
            </a:pPr>
            <a:r>
              <a:rPr lang="en-US" sz="2200" dirty="0"/>
              <a:t>Regression analysis is a statistical method that shows the relationship between two or more variables.</a:t>
            </a:r>
          </a:p>
          <a:p>
            <a:pPr lvl="1">
              <a:lnSpc>
                <a:spcPct val="90000"/>
              </a:lnSpc>
            </a:pPr>
            <a:r>
              <a:rPr lang="en-US" sz="1800" dirty="0"/>
              <a:t>Calculation of linear correlation coefficient between two variables</a:t>
            </a:r>
          </a:p>
          <a:p>
            <a:pPr lvl="1">
              <a:lnSpc>
                <a:spcPct val="90000"/>
              </a:lnSpc>
            </a:pPr>
            <a:r>
              <a:rPr lang="en-US" sz="1800" dirty="0"/>
              <a:t>Graphical presentation / plotting the results</a:t>
            </a:r>
          </a:p>
          <a:p>
            <a:pPr lvl="1">
              <a:lnSpc>
                <a:spcPct val="90000"/>
              </a:lnSpc>
            </a:pPr>
            <a:r>
              <a:rPr lang="en-US" sz="1800" dirty="0"/>
              <a:t>Finding regression equations / trendlines of different type with one variable</a:t>
            </a:r>
          </a:p>
          <a:p>
            <a:pPr lvl="1">
              <a:lnSpc>
                <a:spcPct val="90000"/>
              </a:lnSpc>
            </a:pPr>
            <a:r>
              <a:rPr lang="en-US" sz="1800" dirty="0"/>
              <a:t>Calculation and displaying the equations and R-square values on chart</a:t>
            </a:r>
          </a:p>
          <a:p>
            <a:pPr lvl="1">
              <a:lnSpc>
                <a:spcPct val="90000"/>
              </a:lnSpc>
            </a:pPr>
            <a:r>
              <a:rPr lang="en-US" sz="1800" dirty="0"/>
              <a:t>Forecasting by extrapolation</a:t>
            </a:r>
          </a:p>
          <a:p>
            <a:pPr lvl="1">
              <a:lnSpc>
                <a:spcPct val="90000"/>
              </a:lnSpc>
            </a:pPr>
            <a:r>
              <a:rPr lang="en-US" sz="1800" dirty="0"/>
              <a:t>Linear regression analysis (more than one input variable)</a:t>
            </a:r>
          </a:p>
          <a:p>
            <a:pPr>
              <a:lnSpc>
                <a:spcPct val="90000"/>
              </a:lnSpc>
            </a:pPr>
            <a:endParaRPr lang="bg-BG" sz="2200" dirty="0"/>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a:xfrm>
            <a:off x="8737600" y="6356351"/>
            <a:ext cx="2844800" cy="365125"/>
          </a:xfrm>
        </p:spPr>
        <p:txBody>
          <a:bodyPr wrap="square" anchor="ctr">
            <a:normAutofit/>
          </a:bodyPr>
          <a:lstStyle/>
          <a:p>
            <a:pPr>
              <a:spcAft>
                <a:spcPts val="600"/>
              </a:spcAft>
            </a:pPr>
            <a:fld id="{6951D2FB-88C3-45F7-AC29-D72D84E730B7}" type="slidenum">
              <a:rPr lang="en-US" altLang="nl-BE" smtClean="0"/>
              <a:pPr>
                <a:spcAft>
                  <a:spcPts val="600"/>
                </a:spcAft>
              </a:pPr>
              <a:t>16</a:t>
            </a:fld>
            <a:endParaRPr lang="en-US" altLang="nl-BE"/>
          </a:p>
        </p:txBody>
      </p:sp>
    </p:spTree>
    <p:extLst>
      <p:ext uri="{BB962C8B-B14F-4D97-AF65-F5344CB8AC3E}">
        <p14:creationId xmlns:p14="http://schemas.microsoft.com/office/powerpoint/2010/main" val="323471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A8BA-007A-46FF-B387-5F9A6FABB576}"/>
              </a:ext>
            </a:extLst>
          </p:cNvPr>
          <p:cNvSpPr>
            <a:spLocks noGrp="1"/>
          </p:cNvSpPr>
          <p:nvPr>
            <p:ph type="title"/>
          </p:nvPr>
        </p:nvSpPr>
        <p:spPr/>
        <p:txBody>
          <a:bodyPr/>
          <a:lstStyle/>
          <a:p>
            <a:r>
              <a:rPr lang="en-US" dirty="0"/>
              <a:t>Lesson 12. Design of experiments</a:t>
            </a:r>
            <a:endParaRPr lang="bg-BG" dirty="0"/>
          </a:p>
        </p:txBody>
      </p:sp>
      <p:sp>
        <p:nvSpPr>
          <p:cNvPr id="3" name="Content Placeholder 2">
            <a:extLst>
              <a:ext uri="{FF2B5EF4-FFF2-40B4-BE49-F238E27FC236}">
                <a16:creationId xmlns:a16="http://schemas.microsoft.com/office/drawing/2014/main" id="{BEFF13EA-80F0-4D84-AF6C-FDD3598DE6FB}"/>
              </a:ext>
            </a:extLst>
          </p:cNvPr>
          <p:cNvSpPr>
            <a:spLocks noGrp="1"/>
          </p:cNvSpPr>
          <p:nvPr>
            <p:ph idx="1"/>
          </p:nvPr>
        </p:nvSpPr>
        <p:spPr>
          <a:xfrm>
            <a:off x="609600" y="1989136"/>
            <a:ext cx="3542184" cy="4137028"/>
          </a:xfrm>
        </p:spPr>
        <p:txBody>
          <a:bodyPr/>
          <a:lstStyle/>
          <a:p>
            <a:r>
              <a:rPr lang="en-US" sz="2400" dirty="0"/>
              <a:t>(DoE) is a statistical approach to reaction and process optimization that permits the variation of different factors simultaneously with the goal to screen the reaction space for optimum values</a:t>
            </a:r>
            <a:endParaRPr lang="bg-BG" sz="2400" dirty="0"/>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17</a:t>
            </a:fld>
            <a:endParaRPr lang="en-US" altLang="nl-BE"/>
          </a:p>
        </p:txBody>
      </p:sp>
      <p:pic>
        <p:nvPicPr>
          <p:cNvPr id="6" name="Picture 5" descr="Chart, radar chart&#10;&#10;Description automatically generated">
            <a:extLst>
              <a:ext uri="{FF2B5EF4-FFF2-40B4-BE49-F238E27FC236}">
                <a16:creationId xmlns:a16="http://schemas.microsoft.com/office/drawing/2014/main" id="{D8876724-FD64-4D6C-8521-12198520A15E}"/>
              </a:ext>
            </a:extLst>
          </p:cNvPr>
          <p:cNvPicPr>
            <a:picLocks noChangeAspect="1"/>
          </p:cNvPicPr>
          <p:nvPr/>
        </p:nvPicPr>
        <p:blipFill rotWithShape="1">
          <a:blip r:embed="rId2">
            <a:clrChange>
              <a:clrFrom>
                <a:srgbClr val="E1F3F7"/>
              </a:clrFrom>
              <a:clrTo>
                <a:srgbClr val="E1F3F7">
                  <a:alpha val="0"/>
                </a:srgbClr>
              </a:clrTo>
            </a:clrChange>
            <a:extLst>
              <a:ext uri="{28A0092B-C50C-407E-A947-70E740481C1C}">
                <a14:useLocalDpi xmlns:a14="http://schemas.microsoft.com/office/drawing/2010/main" val="0"/>
              </a:ext>
            </a:extLst>
          </a:blip>
          <a:srcRect r="49824"/>
          <a:stretch/>
        </p:blipFill>
        <p:spPr>
          <a:xfrm>
            <a:off x="5447928" y="2060848"/>
            <a:ext cx="3240360" cy="3000375"/>
          </a:xfrm>
          <a:prstGeom prst="rect">
            <a:avLst/>
          </a:prstGeom>
        </p:spPr>
      </p:pic>
    </p:spTree>
    <p:extLst>
      <p:ext uri="{BB962C8B-B14F-4D97-AF65-F5344CB8AC3E}">
        <p14:creationId xmlns:p14="http://schemas.microsoft.com/office/powerpoint/2010/main" val="400920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F13EA-80F0-4D84-AF6C-FDD3598DE6FB}"/>
              </a:ext>
            </a:extLst>
          </p:cNvPr>
          <p:cNvSpPr>
            <a:spLocks noGrp="1"/>
          </p:cNvSpPr>
          <p:nvPr>
            <p:ph idx="1"/>
          </p:nvPr>
        </p:nvSpPr>
        <p:spPr>
          <a:xfrm>
            <a:off x="1775520" y="2949921"/>
            <a:ext cx="2664296" cy="3719439"/>
          </a:xfrm>
        </p:spPr>
        <p:txBody>
          <a:bodyPr/>
          <a:lstStyle/>
          <a:p>
            <a:pPr marL="0" indent="0">
              <a:buNone/>
            </a:pPr>
            <a:r>
              <a:rPr lang="en-US" sz="2800" b="1" dirty="0"/>
              <a:t>Address:</a:t>
            </a:r>
          </a:p>
          <a:p>
            <a:pPr marL="0" indent="0">
              <a:buNone/>
            </a:pPr>
            <a:r>
              <a:rPr lang="en-US" sz="2400" dirty="0"/>
              <a:t>Technical University</a:t>
            </a:r>
          </a:p>
          <a:p>
            <a:pPr marL="0" indent="0">
              <a:buNone/>
            </a:pPr>
            <a:r>
              <a:rPr lang="en-US" sz="2400" dirty="0"/>
              <a:t>of Sofia</a:t>
            </a:r>
          </a:p>
          <a:p>
            <a:pPr marL="0" indent="0">
              <a:buNone/>
            </a:pPr>
            <a:endParaRPr lang="en-US" sz="2400" dirty="0"/>
          </a:p>
          <a:p>
            <a:pPr marL="0" indent="0">
              <a:buNone/>
            </a:pPr>
            <a:r>
              <a:rPr lang="en-US" sz="2400" dirty="0"/>
              <a:t>8 </a:t>
            </a:r>
            <a:r>
              <a:rPr lang="en-US" sz="2400" dirty="0" err="1"/>
              <a:t>Kliment</a:t>
            </a:r>
            <a:r>
              <a:rPr lang="en-US" sz="2400" dirty="0"/>
              <a:t> </a:t>
            </a:r>
            <a:r>
              <a:rPr lang="en-US" sz="2400" dirty="0" err="1"/>
              <a:t>Ohridski</a:t>
            </a:r>
            <a:r>
              <a:rPr lang="en-US" sz="2400" dirty="0"/>
              <a:t> </a:t>
            </a:r>
            <a:r>
              <a:rPr lang="en-US" sz="2400" dirty="0" err="1"/>
              <a:t>blvd.</a:t>
            </a:r>
            <a:endParaRPr lang="en-US" sz="2400" dirty="0"/>
          </a:p>
          <a:p>
            <a:pPr marL="0" indent="0">
              <a:buNone/>
            </a:pPr>
            <a:r>
              <a:rPr lang="en-US" sz="2400" dirty="0"/>
              <a:t>Sofia, Bulgaria</a:t>
            </a:r>
          </a:p>
          <a:p>
            <a:pPr marL="0" indent="0">
              <a:buNone/>
            </a:pPr>
            <a:endParaRPr lang="en-US" sz="2400" dirty="0"/>
          </a:p>
        </p:txBody>
      </p:sp>
      <p:sp>
        <p:nvSpPr>
          <p:cNvPr id="4" name="Slide Number Placeholder 3">
            <a:extLst>
              <a:ext uri="{FF2B5EF4-FFF2-40B4-BE49-F238E27FC236}">
                <a16:creationId xmlns:a16="http://schemas.microsoft.com/office/drawing/2014/main" id="{B2FE8508-82DB-4FC0-912B-4288C0EC6510}"/>
              </a:ext>
            </a:extLst>
          </p:cNvPr>
          <p:cNvSpPr>
            <a:spLocks noGrp="1"/>
          </p:cNvSpPr>
          <p:nvPr>
            <p:ph type="sldNum" sz="quarter" idx="12"/>
          </p:nvPr>
        </p:nvSpPr>
        <p:spPr/>
        <p:txBody>
          <a:bodyPr/>
          <a:lstStyle/>
          <a:p>
            <a:fld id="{6951D2FB-88C3-45F7-AC29-D72D84E730B7}" type="slidenum">
              <a:rPr lang="en-US" altLang="nl-BE" smtClean="0"/>
              <a:pPr/>
              <a:t>18</a:t>
            </a:fld>
            <a:endParaRPr lang="en-US" altLang="nl-BE"/>
          </a:p>
        </p:txBody>
      </p:sp>
      <p:sp>
        <p:nvSpPr>
          <p:cNvPr id="5" name="Title 4">
            <a:extLst>
              <a:ext uri="{FF2B5EF4-FFF2-40B4-BE49-F238E27FC236}">
                <a16:creationId xmlns:a16="http://schemas.microsoft.com/office/drawing/2014/main" id="{9EA4F5D8-1C11-414B-84DE-D3AC3CE262E0}"/>
              </a:ext>
            </a:extLst>
          </p:cNvPr>
          <p:cNvSpPr>
            <a:spLocks noGrp="1"/>
          </p:cNvSpPr>
          <p:nvPr>
            <p:ph type="title"/>
          </p:nvPr>
        </p:nvSpPr>
        <p:spPr>
          <a:xfrm>
            <a:off x="609600" y="1412776"/>
            <a:ext cx="10972800" cy="1027113"/>
          </a:xfrm>
        </p:spPr>
        <p:txBody>
          <a:bodyPr/>
          <a:lstStyle/>
          <a:p>
            <a:pPr algn="ctr"/>
            <a:r>
              <a:rPr lang="en-US" sz="6000" b="1" dirty="0"/>
              <a:t>Thank you for your attention!</a:t>
            </a:r>
            <a:endParaRPr lang="bg-BG" sz="6000" dirty="0"/>
          </a:p>
        </p:txBody>
      </p:sp>
      <p:sp>
        <p:nvSpPr>
          <p:cNvPr id="7" name="Content Placeholder 2">
            <a:extLst>
              <a:ext uri="{FF2B5EF4-FFF2-40B4-BE49-F238E27FC236}">
                <a16:creationId xmlns:a16="http://schemas.microsoft.com/office/drawing/2014/main" id="{3E3FBB99-66C8-4004-991C-18DF4B9127C2}"/>
              </a:ext>
            </a:extLst>
          </p:cNvPr>
          <p:cNvSpPr txBox="1">
            <a:spLocks/>
          </p:cNvSpPr>
          <p:nvPr/>
        </p:nvSpPr>
        <p:spPr bwMode="auto">
          <a:xfrm>
            <a:off x="4799856" y="2949921"/>
            <a:ext cx="2664296" cy="371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Number:</a:t>
            </a:r>
          </a:p>
          <a:p>
            <a:pPr marL="0" indent="0">
              <a:buFont typeface="Arial" panose="020B0604020202020204" pitchFamily="34" charset="0"/>
              <a:buNone/>
            </a:pPr>
            <a:r>
              <a:rPr lang="en-US" sz="2400" dirty="0"/>
              <a:t>+359 888 533 544</a:t>
            </a:r>
          </a:p>
          <a:p>
            <a:pPr marL="0" indent="0">
              <a:buFont typeface="Arial" panose="020B0604020202020204" pitchFamily="34" charset="0"/>
              <a:buNone/>
            </a:pPr>
            <a:endParaRPr lang="en-US" sz="2400" dirty="0"/>
          </a:p>
        </p:txBody>
      </p:sp>
      <p:sp>
        <p:nvSpPr>
          <p:cNvPr id="8" name="Content Placeholder 2">
            <a:extLst>
              <a:ext uri="{FF2B5EF4-FFF2-40B4-BE49-F238E27FC236}">
                <a16:creationId xmlns:a16="http://schemas.microsoft.com/office/drawing/2014/main" id="{47215640-51B2-44E3-AA57-273B24A389CC}"/>
              </a:ext>
            </a:extLst>
          </p:cNvPr>
          <p:cNvSpPr txBox="1">
            <a:spLocks/>
          </p:cNvSpPr>
          <p:nvPr/>
        </p:nvSpPr>
        <p:spPr bwMode="auto">
          <a:xfrm>
            <a:off x="7824192" y="2949920"/>
            <a:ext cx="3096344" cy="371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Email:</a:t>
            </a:r>
          </a:p>
          <a:p>
            <a:pPr marL="0" indent="0">
              <a:buFont typeface="Arial" panose="020B0604020202020204" pitchFamily="34" charset="0"/>
              <a:buNone/>
            </a:pPr>
            <a:r>
              <a:rPr lang="en-US" sz="2400" dirty="0"/>
              <a:t>vassilev_v@tu-sofia.bg</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43633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63610-75B7-4619-A18C-B54A78C5DD96}"/>
              </a:ext>
            </a:extLst>
          </p:cNvPr>
          <p:cNvSpPr txBox="1"/>
          <p:nvPr/>
        </p:nvSpPr>
        <p:spPr>
          <a:xfrm>
            <a:off x="655638" y="1198248"/>
            <a:ext cx="6735762" cy="3046988"/>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coordinator: </a:t>
            </a:r>
            <a:br>
              <a:rPr lang="en-US" altLang="nl-BE" sz="2400" b="1" dirty="0">
                <a:latin typeface="Corbel" panose="020B0503020204020204" pitchFamily="34" charset="0"/>
              </a:rPr>
            </a:b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2"/>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72201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E4C3-A60E-4B98-805C-2293060BD3F6}"/>
              </a:ext>
            </a:extLst>
          </p:cNvPr>
          <p:cNvSpPr>
            <a:spLocks noGrp="1"/>
          </p:cNvSpPr>
          <p:nvPr>
            <p:ph type="title"/>
          </p:nvPr>
        </p:nvSpPr>
        <p:spPr/>
        <p:txBody>
          <a:bodyPr/>
          <a:lstStyle/>
          <a:p>
            <a:r>
              <a:rPr lang="en-US" dirty="0"/>
              <a:t>Introduction</a:t>
            </a:r>
            <a:endParaRPr lang="bg-BG" dirty="0"/>
          </a:p>
        </p:txBody>
      </p:sp>
      <p:sp>
        <p:nvSpPr>
          <p:cNvPr id="4" name="Slide Number Placeholder 3">
            <a:extLst>
              <a:ext uri="{FF2B5EF4-FFF2-40B4-BE49-F238E27FC236}">
                <a16:creationId xmlns:a16="http://schemas.microsoft.com/office/drawing/2014/main" id="{B7C53A42-622E-4351-8D5C-2419F381D034}"/>
              </a:ext>
            </a:extLst>
          </p:cNvPr>
          <p:cNvSpPr>
            <a:spLocks noGrp="1"/>
          </p:cNvSpPr>
          <p:nvPr>
            <p:ph type="sldNum" sz="quarter" idx="12"/>
          </p:nvPr>
        </p:nvSpPr>
        <p:spPr/>
        <p:txBody>
          <a:bodyPr/>
          <a:lstStyle/>
          <a:p>
            <a:fld id="{6951D2FB-88C3-45F7-AC29-D72D84E730B7}" type="slidenum">
              <a:rPr lang="en-US" altLang="nl-BE" smtClean="0"/>
              <a:pPr/>
              <a:t>2</a:t>
            </a:fld>
            <a:endParaRPr lang="en-US" altLang="nl-BE"/>
          </a:p>
        </p:txBody>
      </p:sp>
      <p:sp>
        <p:nvSpPr>
          <p:cNvPr id="8" name="Oval 7">
            <a:extLst>
              <a:ext uri="{FF2B5EF4-FFF2-40B4-BE49-F238E27FC236}">
                <a16:creationId xmlns:a16="http://schemas.microsoft.com/office/drawing/2014/main" id="{658C352B-1951-41DA-AD27-BAFE278F42DA}"/>
              </a:ext>
            </a:extLst>
          </p:cNvPr>
          <p:cNvSpPr>
            <a:spLocks noChangeAspect="1"/>
          </p:cNvSpPr>
          <p:nvPr/>
        </p:nvSpPr>
        <p:spPr>
          <a:xfrm>
            <a:off x="1307467" y="1772816"/>
            <a:ext cx="1329254" cy="132925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Content Placeholder 2">
            <a:extLst>
              <a:ext uri="{FF2B5EF4-FFF2-40B4-BE49-F238E27FC236}">
                <a16:creationId xmlns:a16="http://schemas.microsoft.com/office/drawing/2014/main" id="{D25DFEA6-6F0C-4E99-A377-76281A303431}"/>
              </a:ext>
            </a:extLst>
          </p:cNvPr>
          <p:cNvSpPr>
            <a:spLocks noGrp="1"/>
          </p:cNvSpPr>
          <p:nvPr>
            <p:ph idx="1"/>
          </p:nvPr>
        </p:nvSpPr>
        <p:spPr>
          <a:xfrm>
            <a:off x="351914" y="3179865"/>
            <a:ext cx="3240360" cy="1113231"/>
          </a:xfrm>
        </p:spPr>
        <p:txBody>
          <a:bodyPr/>
          <a:lstStyle/>
          <a:p>
            <a:pPr marL="0" indent="0" algn="ctr">
              <a:buNone/>
            </a:pPr>
            <a:r>
              <a:rPr lang="en-US" dirty="0"/>
              <a:t>Velizar Vassilev</a:t>
            </a:r>
          </a:p>
          <a:p>
            <a:pPr marL="0" indent="0" algn="ctr">
              <a:buNone/>
            </a:pPr>
            <a:r>
              <a:rPr lang="en-US" sz="2000" dirty="0"/>
              <a:t>Associate Professor</a:t>
            </a:r>
          </a:p>
          <a:p>
            <a:pPr marL="0" indent="0" algn="ctr">
              <a:buNone/>
            </a:pPr>
            <a:endParaRPr lang="en-US" sz="2000" dirty="0"/>
          </a:p>
          <a:p>
            <a:pPr marL="0" indent="0" algn="ctr">
              <a:buNone/>
            </a:pPr>
            <a:r>
              <a:rPr lang="en-US" sz="2000" dirty="0"/>
              <a:t>Technical University of Sofia</a:t>
            </a:r>
          </a:p>
          <a:p>
            <a:pPr marL="0" indent="0" algn="ctr">
              <a:buNone/>
            </a:pPr>
            <a:r>
              <a:rPr lang="en-US" sz="2000" dirty="0"/>
              <a:t>Mechanical Engineering Faculty</a:t>
            </a:r>
          </a:p>
          <a:p>
            <a:pPr marL="0" indent="0" algn="ctr">
              <a:buNone/>
            </a:pPr>
            <a:r>
              <a:rPr lang="en-US" sz="2000" dirty="0"/>
              <a:t>Department</a:t>
            </a:r>
            <a:r>
              <a:rPr lang="bg-BG" sz="2000" dirty="0"/>
              <a:t> </a:t>
            </a:r>
            <a:r>
              <a:rPr lang="en-US" sz="2000" dirty="0"/>
              <a:t>of Precise Engineering and Measuring Instruments</a:t>
            </a:r>
          </a:p>
          <a:p>
            <a:pPr marL="0" indent="0">
              <a:buNone/>
            </a:pPr>
            <a:endParaRPr lang="en-US" sz="2000" dirty="0"/>
          </a:p>
        </p:txBody>
      </p:sp>
      <p:sp>
        <p:nvSpPr>
          <p:cNvPr id="11" name="Content Placeholder 2">
            <a:extLst>
              <a:ext uri="{FF2B5EF4-FFF2-40B4-BE49-F238E27FC236}">
                <a16:creationId xmlns:a16="http://schemas.microsoft.com/office/drawing/2014/main" id="{E2A26A48-09B4-4087-A82F-3C168AB6DB1A}"/>
              </a:ext>
            </a:extLst>
          </p:cNvPr>
          <p:cNvSpPr txBox="1">
            <a:spLocks/>
          </p:cNvSpPr>
          <p:nvPr/>
        </p:nvSpPr>
        <p:spPr bwMode="auto">
          <a:xfrm>
            <a:off x="3641170" y="1052737"/>
            <a:ext cx="4032448" cy="111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Education</a:t>
            </a:r>
          </a:p>
          <a:p>
            <a:pPr marL="447675" indent="-179388"/>
            <a:r>
              <a:rPr lang="bg-BG" sz="1800" dirty="0"/>
              <a:t>2014 </a:t>
            </a:r>
            <a:r>
              <a:rPr lang="en-US" sz="1800" dirty="0"/>
              <a:t>Methods, Transducers and Devices for Measurement and Control of Physical-Mechanical and Geometric Quantities</a:t>
            </a:r>
            <a:endParaRPr lang="bg-BG" sz="1800" dirty="0"/>
          </a:p>
          <a:p>
            <a:pPr marL="447675" indent="-179388"/>
            <a:r>
              <a:rPr lang="en-US" sz="1800" dirty="0"/>
              <a:t>2010 Technical Legislation and Quality Control</a:t>
            </a:r>
          </a:p>
          <a:p>
            <a:pPr marL="447675" indent="-179388"/>
            <a:r>
              <a:rPr lang="en-US" sz="1800" dirty="0"/>
              <a:t>2008 Industrial Management</a:t>
            </a:r>
          </a:p>
        </p:txBody>
      </p:sp>
      <p:sp>
        <p:nvSpPr>
          <p:cNvPr id="12" name="Content Placeholder 2">
            <a:extLst>
              <a:ext uri="{FF2B5EF4-FFF2-40B4-BE49-F238E27FC236}">
                <a16:creationId xmlns:a16="http://schemas.microsoft.com/office/drawing/2014/main" id="{346240C4-AF03-4B4B-B6A1-390A85D6F669}"/>
              </a:ext>
            </a:extLst>
          </p:cNvPr>
          <p:cNvSpPr txBox="1">
            <a:spLocks/>
          </p:cNvSpPr>
          <p:nvPr/>
        </p:nvSpPr>
        <p:spPr bwMode="auto">
          <a:xfrm>
            <a:off x="3647728" y="3777841"/>
            <a:ext cx="4032448" cy="111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Experience</a:t>
            </a:r>
          </a:p>
          <a:p>
            <a:pPr marL="447675" indent="-179388"/>
            <a:r>
              <a:rPr lang="en-US" sz="1800" dirty="0"/>
              <a:t>2020 Associate Professor</a:t>
            </a:r>
          </a:p>
          <a:p>
            <a:pPr marL="447675" indent="-179388"/>
            <a:r>
              <a:rPr lang="bg-BG" sz="1800" dirty="0"/>
              <a:t>201</a:t>
            </a:r>
            <a:r>
              <a:rPr lang="en-US" sz="1800" dirty="0"/>
              <a:t>5</a:t>
            </a:r>
            <a:r>
              <a:rPr lang="bg-BG" sz="1800" dirty="0"/>
              <a:t> </a:t>
            </a:r>
            <a:r>
              <a:rPr lang="en-US" sz="1800" dirty="0"/>
              <a:t>Assistant Professor</a:t>
            </a:r>
            <a:endParaRPr lang="bg-BG" sz="1800" dirty="0"/>
          </a:p>
        </p:txBody>
      </p:sp>
      <p:sp>
        <p:nvSpPr>
          <p:cNvPr id="13" name="Content Placeholder 2">
            <a:extLst>
              <a:ext uri="{FF2B5EF4-FFF2-40B4-BE49-F238E27FC236}">
                <a16:creationId xmlns:a16="http://schemas.microsoft.com/office/drawing/2014/main" id="{25D23DC4-DA6D-45EB-BEC8-925FA8493225}"/>
              </a:ext>
            </a:extLst>
          </p:cNvPr>
          <p:cNvSpPr txBox="1">
            <a:spLocks/>
          </p:cNvSpPr>
          <p:nvPr/>
        </p:nvSpPr>
        <p:spPr bwMode="auto">
          <a:xfrm>
            <a:off x="7824192" y="1052736"/>
            <a:ext cx="4032448" cy="111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Projects</a:t>
            </a:r>
          </a:p>
          <a:p>
            <a:pPr marL="447675" indent="-179388"/>
            <a:r>
              <a:rPr lang="en-US" sz="1800" b="1" dirty="0"/>
              <a:t>BG051PO001-3.1.07-0018</a:t>
            </a:r>
            <a:r>
              <a:rPr lang="en-US" sz="1800" dirty="0"/>
              <a:t> Cooperation with the industry for improving the training at the Technical University - Sofia in measuring instruments and quality management</a:t>
            </a:r>
          </a:p>
          <a:p>
            <a:pPr marL="447675" indent="-179388"/>
            <a:r>
              <a:rPr lang="en-US" sz="1800" b="1" dirty="0"/>
              <a:t>BG051PO001-3.1.08-0023</a:t>
            </a:r>
            <a:r>
              <a:rPr lang="en-US" sz="1800" dirty="0"/>
              <a:t> Improvement of the management of the Technical University - Sofia (TU)</a:t>
            </a:r>
          </a:p>
          <a:p>
            <a:pPr marL="447675" indent="-179388"/>
            <a:r>
              <a:rPr lang="en-US" sz="1800" dirty="0"/>
              <a:t>Joint scientific and technical research and development in the field of metrological control of the Booster elements of the NICA project </a:t>
            </a:r>
          </a:p>
        </p:txBody>
      </p:sp>
      <p:sp>
        <p:nvSpPr>
          <p:cNvPr id="14" name="Content Placeholder 2">
            <a:extLst>
              <a:ext uri="{FF2B5EF4-FFF2-40B4-BE49-F238E27FC236}">
                <a16:creationId xmlns:a16="http://schemas.microsoft.com/office/drawing/2014/main" id="{F6A5464C-DAA2-433E-B485-B9AC7E08E315}"/>
              </a:ext>
            </a:extLst>
          </p:cNvPr>
          <p:cNvSpPr txBox="1">
            <a:spLocks/>
          </p:cNvSpPr>
          <p:nvPr/>
        </p:nvSpPr>
        <p:spPr bwMode="auto">
          <a:xfrm>
            <a:off x="3647728" y="5013176"/>
            <a:ext cx="4032448" cy="111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Membership</a:t>
            </a:r>
          </a:p>
          <a:p>
            <a:pPr marL="447675" indent="-179388"/>
            <a:r>
              <a:rPr lang="en-US" sz="1800" dirty="0"/>
              <a:t>CLUB 9000</a:t>
            </a:r>
          </a:p>
          <a:p>
            <a:pPr marL="447675" indent="-179388"/>
            <a:r>
              <a:rPr lang="en-US" sz="1800" dirty="0"/>
              <a:t>UMB</a:t>
            </a:r>
          </a:p>
          <a:p>
            <a:pPr marL="447675" indent="-179388"/>
            <a:r>
              <a:rPr lang="en-US" sz="1800" dirty="0"/>
              <a:t>BIS: TC 28 General Metrology</a:t>
            </a:r>
          </a:p>
          <a:p>
            <a:pPr marL="447675" indent="-179388"/>
            <a:endParaRPr lang="bg-BG" sz="1800" dirty="0"/>
          </a:p>
        </p:txBody>
      </p:sp>
    </p:spTree>
    <p:extLst>
      <p:ext uri="{BB962C8B-B14F-4D97-AF65-F5344CB8AC3E}">
        <p14:creationId xmlns:p14="http://schemas.microsoft.com/office/powerpoint/2010/main" val="360495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601952-3E36-4EAC-87DD-3F1045405F50}"/>
              </a:ext>
            </a:extLst>
          </p:cNvPr>
          <p:cNvSpPr>
            <a:spLocks noGrp="1"/>
          </p:cNvSpPr>
          <p:nvPr>
            <p:ph type="sldNum" sz="quarter" idx="12"/>
          </p:nvPr>
        </p:nvSpPr>
        <p:spPr/>
        <p:txBody>
          <a:bodyPr/>
          <a:lstStyle/>
          <a:p>
            <a:fld id="{6951D2FB-88C3-45F7-AC29-D72D84E730B7}" type="slidenum">
              <a:rPr lang="en-US" altLang="nl-BE" smtClean="0"/>
              <a:pPr/>
              <a:t>3</a:t>
            </a:fld>
            <a:endParaRPr lang="en-US" altLang="nl-BE"/>
          </a:p>
        </p:txBody>
      </p:sp>
      <p:graphicFrame>
        <p:nvGraphicFramePr>
          <p:cNvPr id="5" name="Diagram 4">
            <a:extLst>
              <a:ext uri="{FF2B5EF4-FFF2-40B4-BE49-F238E27FC236}">
                <a16:creationId xmlns:a16="http://schemas.microsoft.com/office/drawing/2014/main" id="{35F0B985-A6A2-443B-BC56-23F4CE74C5B8}"/>
              </a:ext>
            </a:extLst>
          </p:cNvPr>
          <p:cNvGraphicFramePr/>
          <p:nvPr>
            <p:extLst>
              <p:ext uri="{D42A27DB-BD31-4B8C-83A1-F6EECF244321}">
                <p14:modId xmlns:p14="http://schemas.microsoft.com/office/powerpoint/2010/main" val="781963251"/>
              </p:ext>
            </p:extLst>
          </p:nvPr>
        </p:nvGraphicFramePr>
        <p:xfrm>
          <a:off x="1847528" y="1523068"/>
          <a:ext cx="8162847" cy="522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015E99C6-9547-4D68-AC2B-C25092929E8A}"/>
              </a:ext>
            </a:extLst>
          </p:cNvPr>
          <p:cNvSpPr>
            <a:spLocks noGrp="1"/>
          </p:cNvSpPr>
          <p:nvPr>
            <p:ph type="title"/>
          </p:nvPr>
        </p:nvSpPr>
        <p:spPr>
          <a:xfrm>
            <a:off x="609600" y="885030"/>
            <a:ext cx="10972800" cy="1027113"/>
          </a:xfrm>
        </p:spPr>
        <p:txBody>
          <a:bodyPr/>
          <a:lstStyle/>
          <a:p>
            <a:r>
              <a:rPr lang="en-US" dirty="0"/>
              <a:t>Introduction</a:t>
            </a:r>
          </a:p>
        </p:txBody>
      </p:sp>
    </p:spTree>
    <p:extLst>
      <p:ext uri="{BB962C8B-B14F-4D97-AF65-F5344CB8AC3E}">
        <p14:creationId xmlns:p14="http://schemas.microsoft.com/office/powerpoint/2010/main" val="17560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0DFE-CD92-422E-AF56-57DC0CB103DB}"/>
              </a:ext>
            </a:extLst>
          </p:cNvPr>
          <p:cNvSpPr>
            <a:spLocks noGrp="1"/>
          </p:cNvSpPr>
          <p:nvPr>
            <p:ph type="title"/>
          </p:nvPr>
        </p:nvSpPr>
        <p:spPr/>
        <p:txBody>
          <a:bodyPr/>
          <a:lstStyle/>
          <a:p>
            <a:r>
              <a:rPr lang="en-US" dirty="0"/>
              <a:t>Introduction</a:t>
            </a:r>
            <a:endParaRPr lang="bg-BG" dirty="0"/>
          </a:p>
        </p:txBody>
      </p:sp>
      <p:sp>
        <p:nvSpPr>
          <p:cNvPr id="3" name="Content Placeholder 2">
            <a:extLst>
              <a:ext uri="{FF2B5EF4-FFF2-40B4-BE49-F238E27FC236}">
                <a16:creationId xmlns:a16="http://schemas.microsoft.com/office/drawing/2014/main" id="{85F45926-E6EF-4DB2-995B-DF1F26F374CB}"/>
              </a:ext>
            </a:extLst>
          </p:cNvPr>
          <p:cNvSpPr>
            <a:spLocks noGrp="1"/>
          </p:cNvSpPr>
          <p:nvPr>
            <p:ph idx="1"/>
          </p:nvPr>
        </p:nvSpPr>
        <p:spPr>
          <a:xfrm>
            <a:off x="609600" y="1628800"/>
            <a:ext cx="10972800" cy="4137028"/>
          </a:xfrm>
        </p:spPr>
        <p:txBody>
          <a:bodyPr/>
          <a:lstStyle/>
          <a:p>
            <a:r>
              <a:rPr lang="en-US" sz="2400" dirty="0"/>
              <a:t>Course duration: 30 hours</a:t>
            </a:r>
          </a:p>
          <a:p>
            <a:r>
              <a:rPr lang="en-US" sz="2400" dirty="0"/>
              <a:t>Content: 12 lessons</a:t>
            </a:r>
          </a:p>
          <a:p>
            <a:endParaRPr lang="en-US" sz="2400" dirty="0"/>
          </a:p>
          <a:p>
            <a:r>
              <a:rPr lang="en-US" sz="2400" dirty="0"/>
              <a:t>DESCRIPTION OF THE COURSE</a:t>
            </a:r>
          </a:p>
          <a:p>
            <a:pPr lvl="1"/>
            <a:r>
              <a:rPr lang="en-US" sz="2000" dirty="0"/>
              <a:t>The includes basic issues of quality control tools and statistics and its application for the needs of the textile and clothing industry.</a:t>
            </a:r>
          </a:p>
          <a:p>
            <a:pPr lvl="1"/>
            <a:r>
              <a:rPr lang="en-US" sz="2000" dirty="0"/>
              <a:t>The topics are illustrated with many examples;</a:t>
            </a:r>
          </a:p>
          <a:p>
            <a:pPr lvl="1"/>
            <a:r>
              <a:rPr lang="en-US" sz="2000" dirty="0"/>
              <a:t>The course is available on the Moodle e-learning platform;</a:t>
            </a:r>
          </a:p>
          <a:p>
            <a:pPr lvl="1"/>
            <a:r>
              <a:rPr lang="en-US" sz="2000" dirty="0"/>
              <a:t>The interactivity of the course is realized with the help of the animations, videos with audio instructions;</a:t>
            </a:r>
          </a:p>
          <a:p>
            <a:pPr lvl="1"/>
            <a:r>
              <a:rPr lang="en-US" sz="2000" dirty="0"/>
              <a:t>After each topic there is a Quiz to test the knowledge.</a:t>
            </a:r>
          </a:p>
        </p:txBody>
      </p:sp>
      <p:sp>
        <p:nvSpPr>
          <p:cNvPr id="4" name="Slide Number Placeholder 3">
            <a:extLst>
              <a:ext uri="{FF2B5EF4-FFF2-40B4-BE49-F238E27FC236}">
                <a16:creationId xmlns:a16="http://schemas.microsoft.com/office/drawing/2014/main" id="{FEE980F2-E7E7-48AD-8218-4BFC339E0745}"/>
              </a:ext>
            </a:extLst>
          </p:cNvPr>
          <p:cNvSpPr>
            <a:spLocks noGrp="1"/>
          </p:cNvSpPr>
          <p:nvPr>
            <p:ph type="sldNum" sz="quarter" idx="12"/>
          </p:nvPr>
        </p:nvSpPr>
        <p:spPr/>
        <p:txBody>
          <a:bodyPr/>
          <a:lstStyle/>
          <a:p>
            <a:fld id="{6951D2FB-88C3-45F7-AC29-D72D84E730B7}" type="slidenum">
              <a:rPr lang="en-US" altLang="nl-BE" smtClean="0"/>
              <a:pPr/>
              <a:t>4</a:t>
            </a:fld>
            <a:endParaRPr lang="en-US" altLang="nl-BE"/>
          </a:p>
        </p:txBody>
      </p:sp>
    </p:spTree>
    <p:extLst>
      <p:ext uri="{BB962C8B-B14F-4D97-AF65-F5344CB8AC3E}">
        <p14:creationId xmlns:p14="http://schemas.microsoft.com/office/powerpoint/2010/main" val="277073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819B-6428-4D14-A270-98DB0B97D6CC}"/>
              </a:ext>
            </a:extLst>
          </p:cNvPr>
          <p:cNvSpPr>
            <a:spLocks noGrp="1"/>
          </p:cNvSpPr>
          <p:nvPr>
            <p:ph type="title"/>
          </p:nvPr>
        </p:nvSpPr>
        <p:spPr/>
        <p:txBody>
          <a:bodyPr/>
          <a:lstStyle/>
          <a:p>
            <a:r>
              <a:rPr lang="en-US" dirty="0"/>
              <a:t>Introduction</a:t>
            </a:r>
            <a:endParaRPr lang="bg-BG" dirty="0"/>
          </a:p>
        </p:txBody>
      </p:sp>
      <p:sp>
        <p:nvSpPr>
          <p:cNvPr id="3" name="Content Placeholder 2">
            <a:extLst>
              <a:ext uri="{FF2B5EF4-FFF2-40B4-BE49-F238E27FC236}">
                <a16:creationId xmlns:a16="http://schemas.microsoft.com/office/drawing/2014/main" id="{1286A3BE-3048-4361-A09D-6B1F0B75854F}"/>
              </a:ext>
            </a:extLst>
          </p:cNvPr>
          <p:cNvSpPr>
            <a:spLocks noGrp="1"/>
          </p:cNvSpPr>
          <p:nvPr>
            <p:ph idx="1"/>
          </p:nvPr>
        </p:nvSpPr>
        <p:spPr>
          <a:xfrm>
            <a:off x="609600" y="1810456"/>
            <a:ext cx="10972800" cy="4137028"/>
          </a:xfrm>
        </p:spPr>
        <p:txBody>
          <a:bodyPr/>
          <a:lstStyle/>
          <a:p>
            <a:r>
              <a:rPr lang="en-US" dirty="0"/>
              <a:t>TYPES OF LEARNING MATERIALS</a:t>
            </a:r>
            <a:br>
              <a:rPr lang="en-US" dirty="0"/>
            </a:br>
            <a:endParaRPr lang="en-US" dirty="0"/>
          </a:p>
          <a:p>
            <a:pPr lvl="1"/>
            <a:r>
              <a:rPr lang="en-US" dirty="0"/>
              <a:t>Students</a:t>
            </a:r>
            <a:br>
              <a:rPr lang="en-US" dirty="0"/>
            </a:br>
            <a:br>
              <a:rPr lang="en-US" dirty="0"/>
            </a:br>
            <a:endParaRPr lang="en-US" sz="1600" dirty="0"/>
          </a:p>
          <a:p>
            <a:pPr lvl="1"/>
            <a:r>
              <a:rPr lang="en-US" dirty="0"/>
              <a:t>Staff</a:t>
            </a:r>
            <a:br>
              <a:rPr lang="en-US" dirty="0"/>
            </a:br>
            <a:br>
              <a:rPr lang="en-US" dirty="0"/>
            </a:br>
            <a:endParaRPr lang="en-US" sz="1600" dirty="0"/>
          </a:p>
          <a:p>
            <a:pPr lvl="1"/>
            <a:r>
              <a:rPr lang="en-US" dirty="0"/>
              <a:t>Trainers/Researchers</a:t>
            </a:r>
            <a:endParaRPr lang="bg-BG" dirty="0"/>
          </a:p>
        </p:txBody>
      </p:sp>
      <p:sp>
        <p:nvSpPr>
          <p:cNvPr id="4" name="Slide Number Placeholder 3">
            <a:extLst>
              <a:ext uri="{FF2B5EF4-FFF2-40B4-BE49-F238E27FC236}">
                <a16:creationId xmlns:a16="http://schemas.microsoft.com/office/drawing/2014/main" id="{AEE2FECA-9453-4A0D-9A34-B098BC48BF54}"/>
              </a:ext>
            </a:extLst>
          </p:cNvPr>
          <p:cNvSpPr>
            <a:spLocks noGrp="1"/>
          </p:cNvSpPr>
          <p:nvPr>
            <p:ph type="sldNum" sz="quarter" idx="12"/>
          </p:nvPr>
        </p:nvSpPr>
        <p:spPr/>
        <p:txBody>
          <a:bodyPr/>
          <a:lstStyle/>
          <a:p>
            <a:fld id="{6951D2FB-88C3-45F7-AC29-D72D84E730B7}" type="slidenum">
              <a:rPr lang="en-US" altLang="nl-BE" smtClean="0"/>
              <a:pPr/>
              <a:t>5</a:t>
            </a:fld>
            <a:endParaRPr lang="en-US" altLang="nl-BE"/>
          </a:p>
        </p:txBody>
      </p:sp>
      <p:pic>
        <p:nvPicPr>
          <p:cNvPr id="6" name="Picture 5" descr="A picture containing icon&#10;&#10;Description automatically generated">
            <a:extLst>
              <a:ext uri="{FF2B5EF4-FFF2-40B4-BE49-F238E27FC236}">
                <a16:creationId xmlns:a16="http://schemas.microsoft.com/office/drawing/2014/main" id="{BCA3D3B3-4B2E-4892-BAA5-5CAD55C78859}"/>
              </a:ext>
            </a:extLst>
          </p:cNvPr>
          <p:cNvPicPr>
            <a:picLocks noChangeAspect="1"/>
          </p:cNvPicPr>
          <p:nvPr/>
        </p:nvPicPr>
        <p:blipFill rotWithShape="1">
          <a:blip r:embed="rId2">
            <a:extLst>
              <a:ext uri="{28A0092B-C50C-407E-A947-70E740481C1C}">
                <a14:useLocalDpi xmlns:a14="http://schemas.microsoft.com/office/drawing/2010/main" val="0"/>
              </a:ext>
            </a:extLst>
          </a:blip>
          <a:srcRect l="5730" t="14615" r="9599" b="9881"/>
          <a:stretch/>
        </p:blipFill>
        <p:spPr>
          <a:xfrm>
            <a:off x="3071664" y="2668871"/>
            <a:ext cx="1723990" cy="864000"/>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9FA745A3-84C4-44EF-8DD9-2A2BCC587827}"/>
              </a:ext>
            </a:extLst>
          </p:cNvPr>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t="33614" b="37167"/>
          <a:stretch/>
        </p:blipFill>
        <p:spPr>
          <a:xfrm>
            <a:off x="2351584" y="3857599"/>
            <a:ext cx="2956974" cy="864000"/>
          </a:xfrm>
          <a:prstGeom prst="rect">
            <a:avLst/>
          </a:prstGeom>
        </p:spPr>
      </p:pic>
      <p:pic>
        <p:nvPicPr>
          <p:cNvPr id="12" name="Picture 11" descr="Logo&#10;&#10;Description automatically generated">
            <a:extLst>
              <a:ext uri="{FF2B5EF4-FFF2-40B4-BE49-F238E27FC236}">
                <a16:creationId xmlns:a16="http://schemas.microsoft.com/office/drawing/2014/main" id="{C6CCCBBB-00CE-405D-8F10-1B3A1AF94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52" y="5085184"/>
            <a:ext cx="2916000" cy="864000"/>
          </a:xfrm>
          <a:prstGeom prst="rect">
            <a:avLst/>
          </a:prstGeom>
        </p:spPr>
      </p:pic>
    </p:spTree>
    <p:extLst>
      <p:ext uri="{BB962C8B-B14F-4D97-AF65-F5344CB8AC3E}">
        <p14:creationId xmlns:p14="http://schemas.microsoft.com/office/powerpoint/2010/main" val="307487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E591-9DBE-4834-BB8B-05B1DA0DD24C}"/>
              </a:ext>
            </a:extLst>
          </p:cNvPr>
          <p:cNvSpPr>
            <a:spLocks noGrp="1"/>
          </p:cNvSpPr>
          <p:nvPr>
            <p:ph type="title"/>
          </p:nvPr>
        </p:nvSpPr>
        <p:spPr/>
        <p:txBody>
          <a:bodyPr/>
          <a:lstStyle/>
          <a:p>
            <a:r>
              <a:rPr lang="en-US" dirty="0"/>
              <a:t>Lesson 1. The Seven QC Tools</a:t>
            </a:r>
            <a:endParaRPr lang="bg-BG" dirty="0"/>
          </a:p>
        </p:txBody>
      </p:sp>
      <p:graphicFrame>
        <p:nvGraphicFramePr>
          <p:cNvPr id="20" name="Table 20">
            <a:extLst>
              <a:ext uri="{FF2B5EF4-FFF2-40B4-BE49-F238E27FC236}">
                <a16:creationId xmlns:a16="http://schemas.microsoft.com/office/drawing/2014/main" id="{0F3129BA-64FB-4600-81FC-CD708A367314}"/>
              </a:ext>
            </a:extLst>
          </p:cNvPr>
          <p:cNvGraphicFramePr>
            <a:graphicFrameLocks noGrp="1"/>
          </p:cNvGraphicFramePr>
          <p:nvPr>
            <p:ph idx="1"/>
            <p:extLst>
              <p:ext uri="{D42A27DB-BD31-4B8C-83A1-F6EECF244321}">
                <p14:modId xmlns:p14="http://schemas.microsoft.com/office/powerpoint/2010/main" val="3136251141"/>
              </p:ext>
            </p:extLst>
          </p:nvPr>
        </p:nvGraphicFramePr>
        <p:xfrm>
          <a:off x="609600" y="1989138"/>
          <a:ext cx="10972800" cy="3296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990124248"/>
                    </a:ext>
                  </a:extLst>
                </a:gridCol>
                <a:gridCol w="2743200">
                  <a:extLst>
                    <a:ext uri="{9D8B030D-6E8A-4147-A177-3AD203B41FA5}">
                      <a16:colId xmlns:a16="http://schemas.microsoft.com/office/drawing/2014/main" val="3515018103"/>
                    </a:ext>
                  </a:extLst>
                </a:gridCol>
                <a:gridCol w="2743200">
                  <a:extLst>
                    <a:ext uri="{9D8B030D-6E8A-4147-A177-3AD203B41FA5}">
                      <a16:colId xmlns:a16="http://schemas.microsoft.com/office/drawing/2014/main" val="2842715403"/>
                    </a:ext>
                  </a:extLst>
                </a:gridCol>
                <a:gridCol w="2743200">
                  <a:extLst>
                    <a:ext uri="{9D8B030D-6E8A-4147-A177-3AD203B41FA5}">
                      <a16:colId xmlns:a16="http://schemas.microsoft.com/office/drawing/2014/main" val="52817302"/>
                    </a:ext>
                  </a:extLst>
                </a:gridCol>
              </a:tblGrid>
              <a:tr h="370840">
                <a:tc gridSpan="4">
                  <a:txBody>
                    <a:bodyPr/>
                    <a:lstStyle/>
                    <a:p>
                      <a:r>
                        <a:rPr lang="en-US" dirty="0"/>
                        <a:t>The Seven QC Tools</a:t>
                      </a:r>
                      <a:endParaRPr lang="bg-BG" dirty="0"/>
                    </a:p>
                  </a:txBody>
                  <a:tcPr/>
                </a:tc>
                <a:tc hMerge="1">
                  <a:txBody>
                    <a:bodyPr/>
                    <a:lstStyle/>
                    <a:p>
                      <a:endParaRPr lang="bg-BG" dirty="0"/>
                    </a:p>
                  </a:txBody>
                  <a:tcPr/>
                </a:tc>
                <a:tc hMerge="1">
                  <a:txBody>
                    <a:bodyPr/>
                    <a:lstStyle/>
                    <a:p>
                      <a:endParaRPr lang="bg-BG"/>
                    </a:p>
                  </a:txBody>
                  <a:tcPr/>
                </a:tc>
                <a:tc hMerge="1">
                  <a:txBody>
                    <a:bodyPr/>
                    <a:lstStyle/>
                    <a:p>
                      <a:endParaRPr lang="bg-BG" dirty="0"/>
                    </a:p>
                  </a:txBody>
                  <a:tcPr/>
                </a:tc>
                <a:extLst>
                  <a:ext uri="{0D108BD9-81ED-4DB2-BD59-A6C34878D82A}">
                    <a16:rowId xmlns:a16="http://schemas.microsoft.com/office/drawing/2014/main" val="2958003175"/>
                  </a:ext>
                </a:extLst>
              </a:tr>
              <a:tr h="370840">
                <a:tc>
                  <a:txBody>
                    <a:bodyPr/>
                    <a:lstStyle/>
                    <a:p>
                      <a:pPr algn="ctr"/>
                      <a:endParaRPr lang="en-US" b="0" dirty="0">
                        <a:effectLst/>
                      </a:endParaRPr>
                    </a:p>
                    <a:p>
                      <a:pPr algn="ctr"/>
                      <a:endParaRPr lang="en-US" b="0" dirty="0">
                        <a:effectLst/>
                      </a:endParaRPr>
                    </a:p>
                    <a:p>
                      <a:pPr algn="ctr"/>
                      <a:endParaRPr lang="en-US" b="0" dirty="0">
                        <a:effectLst/>
                      </a:endParaRPr>
                    </a:p>
                    <a:p>
                      <a:pPr algn="ctr"/>
                      <a:endParaRPr lang="en-US" b="0" dirty="0">
                        <a:effectLst/>
                      </a:endParaRPr>
                    </a:p>
                    <a:p>
                      <a:pPr algn="ctr"/>
                      <a:r>
                        <a:rPr lang="en-US" b="0" dirty="0">
                          <a:effectLst/>
                        </a:rPr>
                        <a:t>Cause-and-effect diagram</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Check Sheet</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Control chart</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Histogram</a:t>
                      </a:r>
                      <a:endParaRPr lang="bg-BG" dirty="0"/>
                    </a:p>
                  </a:txBody>
                  <a:tcPr/>
                </a:tc>
                <a:extLst>
                  <a:ext uri="{0D108BD9-81ED-4DB2-BD59-A6C34878D82A}">
                    <a16:rowId xmlns:a16="http://schemas.microsoft.com/office/drawing/2014/main" val="3318844259"/>
                  </a:ext>
                </a:extLst>
              </a:tr>
              <a:tr h="370840">
                <a:tc>
                  <a:txBody>
                    <a:bodyPr/>
                    <a:lstStyle/>
                    <a:p>
                      <a:pPr algn="ctr"/>
                      <a:endParaRPr lang="en-US" dirty="0"/>
                    </a:p>
                    <a:p>
                      <a:pPr algn="ctr"/>
                      <a:endParaRPr lang="en-US" dirty="0"/>
                    </a:p>
                    <a:p>
                      <a:pPr algn="ctr"/>
                      <a:endParaRPr lang="en-US" dirty="0"/>
                    </a:p>
                    <a:p>
                      <a:pPr algn="ctr"/>
                      <a:endParaRPr lang="en-US" dirty="0"/>
                    </a:p>
                    <a:p>
                      <a:pPr algn="ctr"/>
                      <a:r>
                        <a:rPr lang="en-US" dirty="0"/>
                        <a:t>Pareto chart</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Scatter diagram</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Stratification</a:t>
                      </a:r>
                      <a:endParaRPr lang="bg-BG" dirty="0"/>
                    </a:p>
                  </a:txBody>
                  <a:tcPr/>
                </a:tc>
                <a:tc>
                  <a:txBody>
                    <a:bodyPr/>
                    <a:lstStyle/>
                    <a:p>
                      <a:pPr algn="ctr"/>
                      <a:endParaRPr lang="bg-BG" dirty="0"/>
                    </a:p>
                  </a:txBody>
                  <a:tcPr/>
                </a:tc>
                <a:extLst>
                  <a:ext uri="{0D108BD9-81ED-4DB2-BD59-A6C34878D82A}">
                    <a16:rowId xmlns:a16="http://schemas.microsoft.com/office/drawing/2014/main" val="937653102"/>
                  </a:ext>
                </a:extLst>
              </a:tr>
            </a:tbl>
          </a:graphicData>
        </a:graphic>
      </p:graphicFrame>
      <p:pic>
        <p:nvPicPr>
          <p:cNvPr id="22" name="Picture 21" descr="Diagram&#10;&#10;Description automatically generated">
            <a:extLst>
              <a:ext uri="{FF2B5EF4-FFF2-40B4-BE49-F238E27FC236}">
                <a16:creationId xmlns:a16="http://schemas.microsoft.com/office/drawing/2014/main" id="{5D2E6E31-4685-4701-98E2-64E520D78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462699"/>
            <a:ext cx="1872208" cy="966301"/>
          </a:xfrm>
          <a:prstGeom prst="rect">
            <a:avLst/>
          </a:prstGeom>
        </p:spPr>
      </p:pic>
      <p:pic>
        <p:nvPicPr>
          <p:cNvPr id="24" name="Picture 23" descr="Table, calendar&#10;&#10;Description automatically generated">
            <a:extLst>
              <a:ext uri="{FF2B5EF4-FFF2-40B4-BE49-F238E27FC236}">
                <a16:creationId xmlns:a16="http://schemas.microsoft.com/office/drawing/2014/main" id="{6C88DAEB-BF44-46BA-B217-737233696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243" y="2464200"/>
            <a:ext cx="1748701" cy="964800"/>
          </a:xfrm>
          <a:prstGeom prst="rect">
            <a:avLst/>
          </a:prstGeom>
        </p:spPr>
      </p:pic>
      <p:pic>
        <p:nvPicPr>
          <p:cNvPr id="26" name="Picture 25" descr="A picture containing chart&#10;&#10;Description automatically generated">
            <a:extLst>
              <a:ext uri="{FF2B5EF4-FFF2-40B4-BE49-F238E27FC236}">
                <a16:creationId xmlns:a16="http://schemas.microsoft.com/office/drawing/2014/main" id="{FAF091C1-26F7-4AAE-9784-B23619A86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056" y="2462699"/>
            <a:ext cx="1760760" cy="964800"/>
          </a:xfrm>
          <a:prstGeom prst="rect">
            <a:avLst/>
          </a:prstGeom>
        </p:spPr>
      </p:pic>
      <p:pic>
        <p:nvPicPr>
          <p:cNvPr id="28" name="Picture 27" descr="Chart, histogram&#10;&#10;Description automatically generated">
            <a:extLst>
              <a:ext uri="{FF2B5EF4-FFF2-40B4-BE49-F238E27FC236}">
                <a16:creationId xmlns:a16="http://schemas.microsoft.com/office/drawing/2014/main" id="{F7189AA1-5138-4F0E-BE4A-5A66A06A9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8980" y="2486182"/>
            <a:ext cx="1881360" cy="964800"/>
          </a:xfrm>
          <a:prstGeom prst="rect">
            <a:avLst/>
          </a:prstGeom>
        </p:spPr>
      </p:pic>
      <p:pic>
        <p:nvPicPr>
          <p:cNvPr id="30" name="Picture 29" descr="Chart&#10;&#10;Description automatically generated">
            <a:extLst>
              <a:ext uri="{FF2B5EF4-FFF2-40B4-BE49-F238E27FC236}">
                <a16:creationId xmlns:a16="http://schemas.microsoft.com/office/drawing/2014/main" id="{8C54F8F9-DC6C-40EC-B3D0-8FB70C2FBF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064" y="3902561"/>
            <a:ext cx="1398960" cy="964800"/>
          </a:xfrm>
          <a:prstGeom prst="rect">
            <a:avLst/>
          </a:prstGeom>
        </p:spPr>
      </p:pic>
      <p:pic>
        <p:nvPicPr>
          <p:cNvPr id="32" name="Picture 31" descr="Chart, scatter chart&#10;&#10;Description automatically generated">
            <a:extLst>
              <a:ext uri="{FF2B5EF4-FFF2-40B4-BE49-F238E27FC236}">
                <a16:creationId xmlns:a16="http://schemas.microsoft.com/office/drawing/2014/main" id="{4A8BB083-D657-4D6B-AF34-ED64F741EA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0540" y="3980443"/>
            <a:ext cx="1354105" cy="964800"/>
          </a:xfrm>
          <a:prstGeom prst="rect">
            <a:avLst/>
          </a:prstGeom>
        </p:spPr>
      </p:pic>
      <p:pic>
        <p:nvPicPr>
          <p:cNvPr id="34" name="Picture 33" descr="Diagram&#10;&#10;Description automatically generated">
            <a:extLst>
              <a:ext uri="{FF2B5EF4-FFF2-40B4-BE49-F238E27FC236}">
                <a16:creationId xmlns:a16="http://schemas.microsoft.com/office/drawing/2014/main" id="{C677BC58-9FFD-42AC-B6F9-CDB0FC0E72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1556" y="3935399"/>
            <a:ext cx="1157760" cy="964800"/>
          </a:xfrm>
          <a:prstGeom prst="rect">
            <a:avLst/>
          </a:prstGeom>
        </p:spPr>
      </p:pic>
    </p:spTree>
    <p:extLst>
      <p:ext uri="{BB962C8B-B14F-4D97-AF65-F5344CB8AC3E}">
        <p14:creationId xmlns:p14="http://schemas.microsoft.com/office/powerpoint/2010/main" val="413984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E591-9DBE-4834-BB8B-05B1DA0DD24C}"/>
              </a:ext>
            </a:extLst>
          </p:cNvPr>
          <p:cNvSpPr>
            <a:spLocks noGrp="1"/>
          </p:cNvSpPr>
          <p:nvPr>
            <p:ph type="title"/>
          </p:nvPr>
        </p:nvSpPr>
        <p:spPr/>
        <p:txBody>
          <a:bodyPr/>
          <a:lstStyle/>
          <a:p>
            <a:r>
              <a:rPr lang="en-US" dirty="0"/>
              <a:t>Lesson 2. The Seven MP Tools</a:t>
            </a:r>
            <a:endParaRPr lang="bg-BG" dirty="0"/>
          </a:p>
        </p:txBody>
      </p:sp>
      <p:graphicFrame>
        <p:nvGraphicFramePr>
          <p:cNvPr id="20" name="Table 20">
            <a:extLst>
              <a:ext uri="{FF2B5EF4-FFF2-40B4-BE49-F238E27FC236}">
                <a16:creationId xmlns:a16="http://schemas.microsoft.com/office/drawing/2014/main" id="{0F3129BA-64FB-4600-81FC-CD708A367314}"/>
              </a:ext>
            </a:extLst>
          </p:cNvPr>
          <p:cNvGraphicFramePr>
            <a:graphicFrameLocks noGrp="1"/>
          </p:cNvGraphicFramePr>
          <p:nvPr>
            <p:ph idx="1"/>
            <p:extLst>
              <p:ext uri="{D42A27DB-BD31-4B8C-83A1-F6EECF244321}">
                <p14:modId xmlns:p14="http://schemas.microsoft.com/office/powerpoint/2010/main" val="1392861466"/>
              </p:ext>
            </p:extLst>
          </p:nvPr>
        </p:nvGraphicFramePr>
        <p:xfrm>
          <a:off x="609600" y="1989138"/>
          <a:ext cx="10972800" cy="3571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990124248"/>
                    </a:ext>
                  </a:extLst>
                </a:gridCol>
                <a:gridCol w="2743200">
                  <a:extLst>
                    <a:ext uri="{9D8B030D-6E8A-4147-A177-3AD203B41FA5}">
                      <a16:colId xmlns:a16="http://schemas.microsoft.com/office/drawing/2014/main" val="3515018103"/>
                    </a:ext>
                  </a:extLst>
                </a:gridCol>
                <a:gridCol w="2743200">
                  <a:extLst>
                    <a:ext uri="{9D8B030D-6E8A-4147-A177-3AD203B41FA5}">
                      <a16:colId xmlns:a16="http://schemas.microsoft.com/office/drawing/2014/main" val="2842715403"/>
                    </a:ext>
                  </a:extLst>
                </a:gridCol>
                <a:gridCol w="2743200">
                  <a:extLst>
                    <a:ext uri="{9D8B030D-6E8A-4147-A177-3AD203B41FA5}">
                      <a16:colId xmlns:a16="http://schemas.microsoft.com/office/drawing/2014/main" val="52817302"/>
                    </a:ext>
                  </a:extLst>
                </a:gridCol>
              </a:tblGrid>
              <a:tr h="370840">
                <a:tc gridSpan="4">
                  <a:txBody>
                    <a:bodyPr/>
                    <a:lstStyle/>
                    <a:p>
                      <a:r>
                        <a:rPr lang="en-US" dirty="0"/>
                        <a:t>The Seven MP Tools</a:t>
                      </a:r>
                      <a:endParaRPr lang="bg-BG" dirty="0"/>
                    </a:p>
                  </a:txBody>
                  <a:tcPr/>
                </a:tc>
                <a:tc hMerge="1">
                  <a:txBody>
                    <a:bodyPr/>
                    <a:lstStyle/>
                    <a:p>
                      <a:endParaRPr lang="bg-BG" dirty="0"/>
                    </a:p>
                  </a:txBody>
                  <a:tcPr/>
                </a:tc>
                <a:tc hMerge="1">
                  <a:txBody>
                    <a:bodyPr/>
                    <a:lstStyle/>
                    <a:p>
                      <a:endParaRPr lang="bg-BG"/>
                    </a:p>
                  </a:txBody>
                  <a:tcPr/>
                </a:tc>
                <a:tc hMerge="1">
                  <a:txBody>
                    <a:bodyPr/>
                    <a:lstStyle/>
                    <a:p>
                      <a:endParaRPr lang="bg-BG" dirty="0"/>
                    </a:p>
                  </a:txBody>
                  <a:tcPr/>
                </a:tc>
                <a:extLst>
                  <a:ext uri="{0D108BD9-81ED-4DB2-BD59-A6C34878D82A}">
                    <a16:rowId xmlns:a16="http://schemas.microsoft.com/office/drawing/2014/main" val="2958003175"/>
                  </a:ext>
                </a:extLst>
              </a:tr>
              <a:tr h="370840">
                <a:tc>
                  <a:txBody>
                    <a:bodyPr/>
                    <a:lstStyle/>
                    <a:p>
                      <a:pPr algn="ctr"/>
                      <a:endParaRPr lang="en-US" b="0" dirty="0">
                        <a:effectLst/>
                      </a:endParaRPr>
                    </a:p>
                    <a:p>
                      <a:pPr algn="ctr"/>
                      <a:endParaRPr lang="en-US" b="0" dirty="0">
                        <a:effectLst/>
                      </a:endParaRPr>
                    </a:p>
                    <a:p>
                      <a:pPr algn="ctr"/>
                      <a:endParaRPr lang="en-US" b="0" dirty="0">
                        <a:effectLst/>
                      </a:endParaRPr>
                    </a:p>
                    <a:p>
                      <a:pPr algn="ctr"/>
                      <a:endParaRPr lang="en-US" b="0" dirty="0">
                        <a:effectLst/>
                      </a:endParaRPr>
                    </a:p>
                    <a:p>
                      <a:pPr algn="ctr"/>
                      <a:r>
                        <a:rPr lang="en-US" b="0" dirty="0">
                          <a:effectLst/>
                        </a:rPr>
                        <a:t>Affinity diagram</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Relations diagram</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Tree diagram</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Matrix diagram</a:t>
                      </a:r>
                      <a:endParaRPr lang="bg-BG" dirty="0"/>
                    </a:p>
                  </a:txBody>
                  <a:tcPr/>
                </a:tc>
                <a:extLst>
                  <a:ext uri="{0D108BD9-81ED-4DB2-BD59-A6C34878D82A}">
                    <a16:rowId xmlns:a16="http://schemas.microsoft.com/office/drawing/2014/main" val="3318844259"/>
                  </a:ext>
                </a:extLst>
              </a:tr>
              <a:tr h="370840">
                <a:tc>
                  <a:txBody>
                    <a:bodyPr/>
                    <a:lstStyle/>
                    <a:p>
                      <a:pPr algn="ctr"/>
                      <a:endParaRPr lang="en-US" dirty="0"/>
                    </a:p>
                    <a:p>
                      <a:pPr algn="ctr"/>
                      <a:endParaRPr lang="en-US" dirty="0"/>
                    </a:p>
                    <a:p>
                      <a:pPr algn="ctr"/>
                      <a:endParaRPr lang="en-US" dirty="0"/>
                    </a:p>
                    <a:p>
                      <a:pPr algn="ctr"/>
                      <a:endParaRPr lang="en-US" dirty="0"/>
                    </a:p>
                    <a:p>
                      <a:pPr algn="ctr"/>
                      <a:r>
                        <a:rPr lang="en-US" dirty="0"/>
                        <a:t>Prioritization matrix</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Arrow diagram</a:t>
                      </a:r>
                      <a:endParaRPr lang="bg-BG" dirty="0"/>
                    </a:p>
                  </a:txBody>
                  <a:tcPr/>
                </a:tc>
                <a:tc>
                  <a:txBody>
                    <a:bodyPr/>
                    <a:lstStyle/>
                    <a:p>
                      <a:pPr algn="ctr"/>
                      <a:endParaRPr lang="en-US" dirty="0"/>
                    </a:p>
                    <a:p>
                      <a:pPr algn="ctr"/>
                      <a:endParaRPr lang="en-US" dirty="0"/>
                    </a:p>
                    <a:p>
                      <a:pPr algn="ctr"/>
                      <a:endParaRPr lang="en-US" dirty="0"/>
                    </a:p>
                    <a:p>
                      <a:pPr algn="ctr"/>
                      <a:endParaRPr lang="en-US" dirty="0"/>
                    </a:p>
                    <a:p>
                      <a:pPr algn="ctr"/>
                      <a:r>
                        <a:rPr lang="en-US" dirty="0"/>
                        <a:t>Process decision program chart</a:t>
                      </a:r>
                      <a:endParaRPr lang="bg-BG" dirty="0"/>
                    </a:p>
                  </a:txBody>
                  <a:tcPr/>
                </a:tc>
                <a:tc>
                  <a:txBody>
                    <a:bodyPr/>
                    <a:lstStyle/>
                    <a:p>
                      <a:pPr algn="ctr"/>
                      <a:endParaRPr lang="bg-BG" dirty="0"/>
                    </a:p>
                  </a:txBody>
                  <a:tcPr/>
                </a:tc>
                <a:extLst>
                  <a:ext uri="{0D108BD9-81ED-4DB2-BD59-A6C34878D82A}">
                    <a16:rowId xmlns:a16="http://schemas.microsoft.com/office/drawing/2014/main" val="937653102"/>
                  </a:ext>
                </a:extLst>
              </a:tr>
            </a:tbl>
          </a:graphicData>
        </a:graphic>
      </p:graphicFrame>
      <p:pic>
        <p:nvPicPr>
          <p:cNvPr id="4" name="Picture 3" descr="Diagram&#10;&#10;Description automatically generated">
            <a:extLst>
              <a:ext uri="{FF2B5EF4-FFF2-40B4-BE49-F238E27FC236}">
                <a16:creationId xmlns:a16="http://schemas.microsoft.com/office/drawing/2014/main" id="{8714564F-0FD5-472A-868F-EA87399A1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2464200"/>
            <a:ext cx="1471320" cy="964800"/>
          </a:xfrm>
          <a:prstGeom prst="rect">
            <a:avLst/>
          </a:prstGeom>
        </p:spPr>
      </p:pic>
      <p:pic>
        <p:nvPicPr>
          <p:cNvPr id="6" name="Picture 5" descr="Diagram, schematic&#10;&#10;Description automatically generated">
            <a:extLst>
              <a:ext uri="{FF2B5EF4-FFF2-40B4-BE49-F238E27FC236}">
                <a16:creationId xmlns:a16="http://schemas.microsoft.com/office/drawing/2014/main" id="{6092FEE6-A035-4330-999B-E1E9D38A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2" y="2464200"/>
            <a:ext cx="1712520" cy="964800"/>
          </a:xfrm>
          <a:prstGeom prst="rect">
            <a:avLst/>
          </a:prstGeom>
        </p:spPr>
      </p:pic>
      <p:pic>
        <p:nvPicPr>
          <p:cNvPr id="8" name="Picture 7" descr="Diagram&#10;&#10;Description automatically generated">
            <a:extLst>
              <a:ext uri="{FF2B5EF4-FFF2-40B4-BE49-F238E27FC236}">
                <a16:creationId xmlns:a16="http://schemas.microsoft.com/office/drawing/2014/main" id="{F146E66B-24C2-4B69-BF44-BF18CEAE8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730" y="2464200"/>
            <a:ext cx="1845180" cy="964800"/>
          </a:xfrm>
          <a:prstGeom prst="rect">
            <a:avLst/>
          </a:prstGeom>
        </p:spPr>
      </p:pic>
      <p:pic>
        <p:nvPicPr>
          <p:cNvPr id="10" name="Picture 9" descr="A picture containing text, furniture, cabinet&#10;&#10;Description automatically generated">
            <a:extLst>
              <a:ext uri="{FF2B5EF4-FFF2-40B4-BE49-F238E27FC236}">
                <a16:creationId xmlns:a16="http://schemas.microsoft.com/office/drawing/2014/main" id="{5787E6F8-7D2A-4506-B632-6F65E5C7ED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8328" y="2464200"/>
            <a:ext cx="2279340" cy="964800"/>
          </a:xfrm>
          <a:prstGeom prst="rect">
            <a:avLst/>
          </a:prstGeom>
        </p:spPr>
      </p:pic>
      <p:pic>
        <p:nvPicPr>
          <p:cNvPr id="12" name="Picture 11" descr="Table&#10;&#10;Description automatically generated">
            <a:extLst>
              <a:ext uri="{FF2B5EF4-FFF2-40B4-BE49-F238E27FC236}">
                <a16:creationId xmlns:a16="http://schemas.microsoft.com/office/drawing/2014/main" id="{C44C80E7-E880-426F-8F17-11DEDA9CA9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64" y="4012289"/>
            <a:ext cx="1459260" cy="964800"/>
          </a:xfrm>
          <a:prstGeom prst="rect">
            <a:avLst/>
          </a:prstGeom>
        </p:spPr>
      </p:pic>
      <p:pic>
        <p:nvPicPr>
          <p:cNvPr id="16" name="Picture 15" descr="Diagram&#10;&#10;Description automatically generated">
            <a:extLst>
              <a:ext uri="{FF2B5EF4-FFF2-40B4-BE49-F238E27FC236}">
                <a16:creationId xmlns:a16="http://schemas.microsoft.com/office/drawing/2014/main" id="{C6035877-41BF-4AFD-A0EA-D87681A92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2402" y="3937652"/>
            <a:ext cx="2255220" cy="964800"/>
          </a:xfrm>
          <a:prstGeom prst="rect">
            <a:avLst/>
          </a:prstGeom>
        </p:spPr>
      </p:pic>
      <p:pic>
        <p:nvPicPr>
          <p:cNvPr id="18" name="Picture 17" descr="Diagram&#10;&#10;Description automatically generated">
            <a:extLst>
              <a:ext uri="{FF2B5EF4-FFF2-40B4-BE49-F238E27FC236}">
                <a16:creationId xmlns:a16="http://schemas.microsoft.com/office/drawing/2014/main" id="{F680D7ED-53CC-43FE-8613-E1DB43F424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7080" y="3953281"/>
            <a:ext cx="1302480" cy="964800"/>
          </a:xfrm>
          <a:prstGeom prst="rect">
            <a:avLst/>
          </a:prstGeom>
        </p:spPr>
      </p:pic>
    </p:spTree>
    <p:extLst>
      <p:ext uri="{BB962C8B-B14F-4D97-AF65-F5344CB8AC3E}">
        <p14:creationId xmlns:p14="http://schemas.microsoft.com/office/powerpoint/2010/main" val="109162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3757-4FAE-4860-9865-50FEEE9BD433}"/>
              </a:ext>
            </a:extLst>
          </p:cNvPr>
          <p:cNvSpPr>
            <a:spLocks noGrp="1"/>
          </p:cNvSpPr>
          <p:nvPr>
            <p:ph type="title"/>
          </p:nvPr>
        </p:nvSpPr>
        <p:spPr/>
        <p:txBody>
          <a:bodyPr/>
          <a:lstStyle/>
          <a:p>
            <a:r>
              <a:rPr lang="en-US" dirty="0"/>
              <a:t>Lesson 3. The house of quality</a:t>
            </a:r>
            <a:endParaRPr lang="bg-BG" dirty="0"/>
          </a:p>
        </p:txBody>
      </p:sp>
      <p:sp>
        <p:nvSpPr>
          <p:cNvPr id="4" name="Slide Number Placeholder 3">
            <a:extLst>
              <a:ext uri="{FF2B5EF4-FFF2-40B4-BE49-F238E27FC236}">
                <a16:creationId xmlns:a16="http://schemas.microsoft.com/office/drawing/2014/main" id="{68FA8EBE-33E0-41B3-965F-625E9E5B0A8F}"/>
              </a:ext>
            </a:extLst>
          </p:cNvPr>
          <p:cNvSpPr>
            <a:spLocks noGrp="1"/>
          </p:cNvSpPr>
          <p:nvPr>
            <p:ph type="sldNum" sz="quarter" idx="12"/>
          </p:nvPr>
        </p:nvSpPr>
        <p:spPr/>
        <p:txBody>
          <a:bodyPr/>
          <a:lstStyle/>
          <a:p>
            <a:fld id="{6951D2FB-88C3-45F7-AC29-D72D84E730B7}" type="slidenum">
              <a:rPr lang="en-US" altLang="nl-BE" smtClean="0"/>
              <a:pPr/>
              <a:t>8</a:t>
            </a:fld>
            <a:endParaRPr lang="en-US" altLang="nl-BE"/>
          </a:p>
        </p:txBody>
      </p:sp>
      <p:pic>
        <p:nvPicPr>
          <p:cNvPr id="6" name="Picture 5">
            <a:extLst>
              <a:ext uri="{FF2B5EF4-FFF2-40B4-BE49-F238E27FC236}">
                <a16:creationId xmlns:a16="http://schemas.microsoft.com/office/drawing/2014/main" id="{944A5A6B-8308-4ECB-B537-D9519C773594}"/>
              </a:ext>
            </a:extLst>
          </p:cNvPr>
          <p:cNvPicPr>
            <a:picLocks noChangeAspect="1"/>
          </p:cNvPicPr>
          <p:nvPr/>
        </p:nvPicPr>
        <p:blipFill>
          <a:blip r:embed="rId2"/>
          <a:stretch>
            <a:fillRect/>
          </a:stretch>
        </p:blipFill>
        <p:spPr>
          <a:xfrm>
            <a:off x="839416" y="1795538"/>
            <a:ext cx="3600400" cy="4580101"/>
          </a:xfrm>
          <a:prstGeom prst="rect">
            <a:avLst/>
          </a:prstGeom>
        </p:spPr>
      </p:pic>
      <p:sp>
        <p:nvSpPr>
          <p:cNvPr id="9" name="Content Placeholder 2">
            <a:extLst>
              <a:ext uri="{FF2B5EF4-FFF2-40B4-BE49-F238E27FC236}">
                <a16:creationId xmlns:a16="http://schemas.microsoft.com/office/drawing/2014/main" id="{3C104F0A-C994-46FE-8659-F89C2663D2CE}"/>
              </a:ext>
            </a:extLst>
          </p:cNvPr>
          <p:cNvSpPr>
            <a:spLocks noGrp="1"/>
          </p:cNvSpPr>
          <p:nvPr>
            <p:ph idx="1"/>
          </p:nvPr>
        </p:nvSpPr>
        <p:spPr>
          <a:xfrm>
            <a:off x="4871864" y="1989136"/>
            <a:ext cx="6710536" cy="4137028"/>
          </a:xfrm>
        </p:spPr>
        <p:txBody>
          <a:bodyPr/>
          <a:lstStyle/>
          <a:p>
            <a:pPr>
              <a:buFont typeface="Arial" panose="020B0604020202020204" pitchFamily="34" charset="0"/>
              <a:buChar char="•"/>
            </a:pPr>
            <a:r>
              <a:rPr lang="en-US" sz="2400" dirty="0"/>
              <a:t>QFD  translates customer requirements (or VOC) into measurable design targets and drive them from the assembly level down through the sub-assembly, component and production process levels.</a:t>
            </a:r>
          </a:p>
          <a:p>
            <a:pPr marL="0" indent="0">
              <a:buNone/>
            </a:pPr>
            <a:endParaRPr lang="bg-BG" sz="2400" dirty="0"/>
          </a:p>
        </p:txBody>
      </p:sp>
    </p:spTree>
    <p:extLst>
      <p:ext uri="{BB962C8B-B14F-4D97-AF65-F5344CB8AC3E}">
        <p14:creationId xmlns:p14="http://schemas.microsoft.com/office/powerpoint/2010/main" val="74974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FECB-F1C4-4AAC-A74D-E86D63AAFC39}"/>
              </a:ext>
            </a:extLst>
          </p:cNvPr>
          <p:cNvSpPr>
            <a:spLocks noGrp="1"/>
          </p:cNvSpPr>
          <p:nvPr>
            <p:ph type="title"/>
          </p:nvPr>
        </p:nvSpPr>
        <p:spPr/>
        <p:txBody>
          <a:bodyPr/>
          <a:lstStyle/>
          <a:p>
            <a:r>
              <a:rPr lang="en-US" dirty="0"/>
              <a:t>Lesson 4. FMEA</a:t>
            </a:r>
            <a:endParaRPr lang="bg-BG" dirty="0"/>
          </a:p>
        </p:txBody>
      </p:sp>
      <p:sp>
        <p:nvSpPr>
          <p:cNvPr id="3" name="Content Placeholder 2">
            <a:extLst>
              <a:ext uri="{FF2B5EF4-FFF2-40B4-BE49-F238E27FC236}">
                <a16:creationId xmlns:a16="http://schemas.microsoft.com/office/drawing/2014/main" id="{843BED0F-F87F-4F3C-9057-EA4C9A0AEF13}"/>
              </a:ext>
            </a:extLst>
          </p:cNvPr>
          <p:cNvSpPr>
            <a:spLocks noGrp="1"/>
          </p:cNvSpPr>
          <p:nvPr>
            <p:ph idx="1"/>
          </p:nvPr>
        </p:nvSpPr>
        <p:spPr>
          <a:xfrm>
            <a:off x="7546358" y="1912143"/>
            <a:ext cx="4118248" cy="4137028"/>
          </a:xfrm>
        </p:spPr>
        <p:txBody>
          <a:bodyPr/>
          <a:lstStyle/>
          <a:p>
            <a:r>
              <a:rPr lang="en-US" sz="2800" dirty="0"/>
              <a:t>Failure modes and effects analysis is a step-by-step approach for identifying all possible failures in a design, a manufacturing or assembly process, or a product or service</a:t>
            </a:r>
            <a:endParaRPr lang="bg-BG" sz="2800" dirty="0"/>
          </a:p>
        </p:txBody>
      </p:sp>
      <p:sp>
        <p:nvSpPr>
          <p:cNvPr id="4" name="Slide Number Placeholder 3">
            <a:extLst>
              <a:ext uri="{FF2B5EF4-FFF2-40B4-BE49-F238E27FC236}">
                <a16:creationId xmlns:a16="http://schemas.microsoft.com/office/drawing/2014/main" id="{A07AB28D-4BD3-47A6-8572-5C8A46D40ECA}"/>
              </a:ext>
            </a:extLst>
          </p:cNvPr>
          <p:cNvSpPr>
            <a:spLocks noGrp="1"/>
          </p:cNvSpPr>
          <p:nvPr>
            <p:ph type="sldNum" sz="quarter" idx="12"/>
          </p:nvPr>
        </p:nvSpPr>
        <p:spPr/>
        <p:txBody>
          <a:bodyPr/>
          <a:lstStyle/>
          <a:p>
            <a:fld id="{6951D2FB-88C3-45F7-AC29-D72D84E730B7}" type="slidenum">
              <a:rPr lang="en-US" altLang="nl-BE" smtClean="0"/>
              <a:pPr/>
              <a:t>9</a:t>
            </a:fld>
            <a:endParaRPr lang="en-US" altLang="nl-BE"/>
          </a:p>
        </p:txBody>
      </p:sp>
      <p:pic>
        <p:nvPicPr>
          <p:cNvPr id="6" name="Picture 5" descr="Table&#10;&#10;Description automatically generated">
            <a:extLst>
              <a:ext uri="{FF2B5EF4-FFF2-40B4-BE49-F238E27FC236}">
                <a16:creationId xmlns:a16="http://schemas.microsoft.com/office/drawing/2014/main" id="{9A78FE8B-F42B-4A3D-84D4-2152FC6EC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85565"/>
            <a:ext cx="6690140" cy="4344170"/>
          </a:xfrm>
          <a:prstGeom prst="rect">
            <a:avLst/>
          </a:prstGeom>
        </p:spPr>
      </p:pic>
    </p:spTree>
    <p:extLst>
      <p:ext uri="{BB962C8B-B14F-4D97-AF65-F5344CB8AC3E}">
        <p14:creationId xmlns:p14="http://schemas.microsoft.com/office/powerpoint/2010/main" val="14195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83FC49B5-2779-4408-B582-A323ADC0140B}" vid="{6049E635-2E2C-4A18-97D7-06B6E2927C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Create a new document." ma:contentTypeScope="" ma:versionID="5078574804466b5b44dc1c708c0e174b">
  <xsd:schema xmlns:xsd="http://www.w3.org/2001/XMLSchema" xmlns:xs="http://www.w3.org/2001/XMLSchema" xmlns:p="http://schemas.microsoft.com/office/2006/metadata/properties" xmlns:ns2="ebd4f370-f316-4e65-85b0-192adfc4043b" targetNamespace="http://schemas.microsoft.com/office/2006/metadata/properties" ma:root="true" ma:fieldsID="8c537de2b9c86b11ef6ed1e9ea190d44"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7BC287-6924-4CA9-BED6-B00884E4173D}"/>
</file>

<file path=customXml/itemProps2.xml><?xml version="1.0" encoding="utf-8"?>
<ds:datastoreItem xmlns:ds="http://schemas.openxmlformats.org/officeDocument/2006/customXml" ds:itemID="{909B18B2-637F-4B0D-8946-63CA8A0FF2DC}"/>
</file>

<file path=customXml/itemProps3.xml><?xml version="1.0" encoding="utf-8"?>
<ds:datastoreItem xmlns:ds="http://schemas.openxmlformats.org/officeDocument/2006/customXml" ds:itemID="{2145FB5D-4284-4B60-8C94-7E47B3D5058A}"/>
</file>

<file path=docProps/app.xml><?xml version="1.0" encoding="utf-8"?>
<Properties xmlns="http://schemas.openxmlformats.org/officeDocument/2006/extended-properties" xmlns:vt="http://schemas.openxmlformats.org/officeDocument/2006/docPropsVTypes">
  <Template>ICT-TEX-Course presentation Template</Template>
  <TotalTime>1678</TotalTime>
  <Words>740</Words>
  <Application>Microsoft Office PowerPoint</Application>
  <PresentationFormat>Widescreen</PresentationFormat>
  <Paragraphs>189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Symbol</vt:lpstr>
      <vt:lpstr>Office Theme</vt:lpstr>
      <vt:lpstr>INDUSTRIAL ENGINEERING, QUALITY CONTROL AND MANAGEMENT Course: Information Technologies for Quality Control</vt:lpstr>
      <vt:lpstr>Introduction</vt:lpstr>
      <vt:lpstr>Introduction</vt:lpstr>
      <vt:lpstr>Introduction</vt:lpstr>
      <vt:lpstr>Introduction</vt:lpstr>
      <vt:lpstr>Lesson 1. The Seven QC Tools</vt:lpstr>
      <vt:lpstr>Lesson 2. The Seven MP Tools</vt:lpstr>
      <vt:lpstr>Lesson 3. The house of quality</vt:lpstr>
      <vt:lpstr>Lesson 4. FMEA</vt:lpstr>
      <vt:lpstr>Lesson 5. Probability distributions with application in textile practice</vt:lpstr>
      <vt:lpstr>Lesson 6. Statistical estimates of random variables</vt:lpstr>
      <vt:lpstr>Lesson 7. Testing of non-parametric statistical hypothesis </vt:lpstr>
      <vt:lpstr>Lesson 8. Testing of parametric statistical hypothesis</vt:lpstr>
      <vt:lpstr> Lesson 9. Application of statistical hypothesis tests in Statistical Process Control (SPC) and Acceptance Sampling (AS)</vt:lpstr>
      <vt:lpstr>Lesson 10. Analysis of variance (ANOVA)</vt:lpstr>
      <vt:lpstr>Lesson 11. Regression analysis</vt:lpstr>
      <vt:lpstr>Lesson 12. Design of experiments</vt:lpstr>
      <vt:lpstr>Thank you for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ENGINEERING, QUALITY CONTROL AND MANAGEMENT Course: Information technologies for quality control</dc:title>
  <dc:creator>Velizar Vassilev</dc:creator>
  <cp:lastModifiedBy>Velizar Vassilev</cp:lastModifiedBy>
  <cp:revision>5</cp:revision>
  <dcterms:created xsi:type="dcterms:W3CDTF">2021-09-20T13:50:55Z</dcterms:created>
  <dcterms:modified xsi:type="dcterms:W3CDTF">2021-09-21T17:49:45Z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