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9" r:id="rId2"/>
    <p:sldId id="335" r:id="rId3"/>
    <p:sldId id="386" r:id="rId4"/>
    <p:sldId id="410" r:id="rId5"/>
    <p:sldId id="411" r:id="rId6"/>
    <p:sldId id="385" r:id="rId7"/>
    <p:sldId id="392" r:id="rId8"/>
    <p:sldId id="412" r:id="rId9"/>
    <p:sldId id="387" r:id="rId10"/>
    <p:sldId id="388" r:id="rId11"/>
    <p:sldId id="414" r:id="rId12"/>
    <p:sldId id="389" r:id="rId13"/>
    <p:sldId id="390" r:id="rId14"/>
    <p:sldId id="393" r:id="rId15"/>
    <p:sldId id="418" r:id="rId16"/>
    <p:sldId id="417" r:id="rId17"/>
    <p:sldId id="419" r:id="rId18"/>
    <p:sldId id="420" r:id="rId19"/>
    <p:sldId id="421" r:id="rId20"/>
    <p:sldId id="422" r:id="rId21"/>
    <p:sldId id="423" r:id="rId22"/>
    <p:sldId id="424" r:id="rId23"/>
    <p:sldId id="425" r:id="rId24"/>
    <p:sldId id="394" r:id="rId25"/>
    <p:sldId id="397" r:id="rId26"/>
    <p:sldId id="439" r:id="rId27"/>
    <p:sldId id="398" r:id="rId28"/>
    <p:sldId id="399" r:id="rId29"/>
    <p:sldId id="400" r:id="rId30"/>
    <p:sldId id="401" r:id="rId31"/>
    <p:sldId id="432" r:id="rId32"/>
    <p:sldId id="377" r:id="rId33"/>
    <p:sldId id="413" r:id="rId34"/>
    <p:sldId id="416" r:id="rId35"/>
    <p:sldId id="415" r:id="rId36"/>
    <p:sldId id="395" r:id="rId37"/>
    <p:sldId id="383" r:id="rId38"/>
    <p:sldId id="433" r:id="rId39"/>
    <p:sldId id="437" r:id="rId40"/>
    <p:sldId id="438" r:id="rId41"/>
    <p:sldId id="396" r:id="rId42"/>
    <p:sldId id="426" r:id="rId43"/>
    <p:sldId id="405" r:id="rId44"/>
    <p:sldId id="427" r:id="rId45"/>
    <p:sldId id="428" r:id="rId46"/>
    <p:sldId id="332" r:id="rId47"/>
    <p:sldId id="406" r:id="rId48"/>
    <p:sldId id="407" r:id="rId49"/>
    <p:sldId id="373" r:id="rId50"/>
    <p:sldId id="408" r:id="rId51"/>
    <p:sldId id="375" r:id="rId52"/>
    <p:sldId id="376" r:id="rId53"/>
    <p:sldId id="391" r:id="rId54"/>
    <p:sldId id="409" r:id="rId55"/>
    <p:sldId id="429" r:id="rId56"/>
    <p:sldId id="434" r:id="rId57"/>
    <p:sldId id="436" r:id="rId58"/>
    <p:sldId id="431" r:id="rId59"/>
    <p:sldId id="323" r:id="rId60"/>
    <p:sldId id="384" r:id="rId6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3090" autoAdjust="0"/>
  </p:normalViewPr>
  <p:slideViewPr>
    <p:cSldViewPr>
      <p:cViewPr varScale="1">
        <p:scale>
          <a:sx n="76" d="100"/>
          <a:sy n="76"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2.6.2021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Your business plan should be a living document, constantly revised to match changing markets and business needs.</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a:t>
            </a:fld>
            <a:endParaRPr lang="bg-BG"/>
          </a:p>
        </p:txBody>
      </p:sp>
    </p:spTree>
    <p:extLst>
      <p:ext uri="{BB962C8B-B14F-4D97-AF65-F5344CB8AC3E}">
        <p14:creationId xmlns:p14="http://schemas.microsoft.com/office/powerpoint/2010/main" val="206202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18</a:t>
            </a:fld>
            <a:endParaRPr lang="bg-BG"/>
          </a:p>
        </p:txBody>
      </p:sp>
    </p:spTree>
    <p:extLst>
      <p:ext uri="{BB962C8B-B14F-4D97-AF65-F5344CB8AC3E}">
        <p14:creationId xmlns:p14="http://schemas.microsoft.com/office/powerpoint/2010/main" val="100994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Marketing activities and strategies result in making products available that satisfy customers while making profits for the companies that offer those products.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Creating a marketing strategy can be difficult. It deals with people and their constantly changing feelings and behaviors, which are influenced by countless subjective factors. Central to any successful marketing strategy is an understanding of your customers and their needs. The ability to satisfy your customers' needs better than your competitors can help you build customer loyalty and increase sales. Remember, trying to convince people to buy something they don’t want is extremely expensive and seldom successful.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19</a:t>
            </a:fld>
            <a:endParaRPr lang="bg-BG"/>
          </a:p>
        </p:txBody>
      </p:sp>
    </p:spTree>
    <p:extLst>
      <p:ext uri="{BB962C8B-B14F-4D97-AF65-F5344CB8AC3E}">
        <p14:creationId xmlns:p14="http://schemas.microsoft.com/office/powerpoint/2010/main" val="54396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20</a:t>
            </a:fld>
            <a:endParaRPr lang="bg-BG"/>
          </a:p>
        </p:txBody>
      </p:sp>
    </p:spTree>
    <p:extLst>
      <p:ext uri="{BB962C8B-B14F-4D97-AF65-F5344CB8AC3E}">
        <p14:creationId xmlns:p14="http://schemas.microsoft.com/office/powerpoint/2010/main" val="362635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21</a:t>
            </a:fld>
            <a:endParaRPr lang="bg-BG"/>
          </a:p>
        </p:txBody>
      </p:sp>
    </p:spTree>
    <p:extLst>
      <p:ext uri="{BB962C8B-B14F-4D97-AF65-F5344CB8AC3E}">
        <p14:creationId xmlns:p14="http://schemas.microsoft.com/office/powerpoint/2010/main" val="63260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22</a:t>
            </a:fld>
            <a:endParaRPr lang="bg-BG"/>
          </a:p>
        </p:txBody>
      </p:sp>
    </p:spTree>
    <p:extLst>
      <p:ext uri="{BB962C8B-B14F-4D97-AF65-F5344CB8AC3E}">
        <p14:creationId xmlns:p14="http://schemas.microsoft.com/office/powerpoint/2010/main" val="350162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Don’t pull numbers out of thin air. Finally, discuss how these sales will lead to company growth.</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23</a:t>
            </a:fld>
            <a:endParaRPr lang="bg-BG"/>
          </a:p>
        </p:txBody>
      </p:sp>
    </p:spTree>
    <p:extLst>
      <p:ext uri="{BB962C8B-B14F-4D97-AF65-F5344CB8AC3E}">
        <p14:creationId xmlns:p14="http://schemas.microsoft.com/office/powerpoint/2010/main" val="58416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26</a:t>
            </a:fld>
            <a:endParaRPr lang="bg-BG" dirty="0"/>
          </a:p>
        </p:txBody>
      </p:sp>
    </p:spTree>
    <p:extLst>
      <p:ext uri="{BB962C8B-B14F-4D97-AF65-F5344CB8AC3E}">
        <p14:creationId xmlns:p14="http://schemas.microsoft.com/office/powerpoint/2010/main" val="18656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30</a:t>
            </a:fld>
            <a:endParaRPr lang="bg-BG"/>
          </a:p>
        </p:txBody>
      </p:sp>
    </p:spTree>
    <p:extLst>
      <p:ext uri="{BB962C8B-B14F-4D97-AF65-F5344CB8AC3E}">
        <p14:creationId xmlns:p14="http://schemas.microsoft.com/office/powerpoint/2010/main" val="22001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32</a:t>
            </a:fld>
            <a:endParaRPr lang="bg-BG" dirty="0"/>
          </a:p>
        </p:txBody>
      </p:sp>
    </p:spTree>
    <p:extLst>
      <p:ext uri="{BB962C8B-B14F-4D97-AF65-F5344CB8AC3E}">
        <p14:creationId xmlns:p14="http://schemas.microsoft.com/office/powerpoint/2010/main" val="368576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Calibri" panose="020F0502020204030204" pitchFamily="34" charset="0"/>
                <a:cs typeface="Arial" panose="020B0604020202020204" pitchFamily="34" charset="0"/>
              </a:rPr>
              <a:t>The first section provides a general background and description of your company. You should include things like a mission statement, company goals and objectives, and a general overview of your product or service, target market, and industry. You will also go into detail about your company’s management, organizational, and legal structures.</a:t>
            </a:r>
            <a:endParaRPr lang="bg-BG" dirty="0">
              <a:effectLst/>
              <a:latin typeface="Arial" panose="020B0604020202020204" pitchFamily="34" charset="0"/>
              <a:ea typeface="Calibri" panose="020F050202020403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33</a:t>
            </a:fld>
            <a:endParaRPr lang="bg-BG"/>
          </a:p>
        </p:txBody>
      </p:sp>
    </p:spTree>
    <p:extLst>
      <p:ext uri="{BB962C8B-B14F-4D97-AF65-F5344CB8AC3E}">
        <p14:creationId xmlns:p14="http://schemas.microsoft.com/office/powerpoint/2010/main" val="197498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business plan generally projects 3-5 years ahead and outlines the route a company intends to take to reach its yearly milestones, including revenue projections. A well thought out plan also helps you to step-back and think objectively about the key elements of your business venture and influences your decision-making on a regular basis.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a:t>
            </a:fld>
            <a:endParaRPr lang="bg-BG"/>
          </a:p>
        </p:txBody>
      </p:sp>
    </p:spTree>
    <p:extLst>
      <p:ext uri="{BB962C8B-B14F-4D97-AF65-F5344CB8AC3E}">
        <p14:creationId xmlns:p14="http://schemas.microsoft.com/office/powerpoint/2010/main" val="166764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Organizational structure:</a:t>
            </a:r>
            <a:r>
              <a:rPr lang="en-US" sz="1200" dirty="0">
                <a:effectLst/>
                <a:latin typeface="Arial" panose="020B0604020202020204" pitchFamily="34" charset="0"/>
                <a:ea typeface="Calibri" panose="020F0502020204030204" pitchFamily="34" charset="0"/>
                <a:cs typeface="Arial" panose="020B0604020202020204" pitchFamily="34" charset="0"/>
              </a:rPr>
              <a:t> This section should describe the leadership of your company and include an organization chart, if you have one. Who are the principal members of your company and what are their roles? This section of the plan should include a brief resume on each key manager within the company to show that they are qualified to complete this work. If you have a board of directors or outside advisors (such as an attorney or accountant), list them here and describe the relationship. In this section, you should also explain how things get done in the company. Talk about your company’s core competencies.</a:t>
            </a:r>
            <a:endParaRPr lang="bg-BG" sz="1200" dirty="0">
              <a:effectLst/>
              <a:latin typeface="Arial" panose="020B0604020202020204" pitchFamily="34" charset="0"/>
              <a:ea typeface="Calibri" panose="020F050202020403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35</a:t>
            </a:fld>
            <a:endParaRPr lang="bg-BG"/>
          </a:p>
        </p:txBody>
      </p:sp>
    </p:spTree>
    <p:extLst>
      <p:ext uri="{BB962C8B-B14F-4D97-AF65-F5344CB8AC3E}">
        <p14:creationId xmlns:p14="http://schemas.microsoft.com/office/powerpoint/2010/main" val="3215597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37</a:t>
            </a:fld>
            <a:endParaRPr lang="bg-BG" dirty="0"/>
          </a:p>
        </p:txBody>
      </p:sp>
    </p:spTree>
    <p:extLst>
      <p:ext uri="{BB962C8B-B14F-4D97-AF65-F5344CB8AC3E}">
        <p14:creationId xmlns:p14="http://schemas.microsoft.com/office/powerpoint/2010/main" val="211375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38</a:t>
            </a:fld>
            <a:endParaRPr lang="bg-BG" dirty="0"/>
          </a:p>
        </p:txBody>
      </p:sp>
    </p:spTree>
    <p:extLst>
      <p:ext uri="{BB962C8B-B14F-4D97-AF65-F5344CB8AC3E}">
        <p14:creationId xmlns:p14="http://schemas.microsoft.com/office/powerpoint/2010/main" val="416627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39</a:t>
            </a:fld>
            <a:endParaRPr lang="bg-BG" dirty="0"/>
          </a:p>
        </p:txBody>
      </p:sp>
    </p:spTree>
    <p:extLst>
      <p:ext uri="{BB962C8B-B14F-4D97-AF65-F5344CB8AC3E}">
        <p14:creationId xmlns:p14="http://schemas.microsoft.com/office/powerpoint/2010/main" val="1906193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important section explains your revenue forecasts, how much money you have and need, and when and how the business expects to make a profit. It also details what your marketing and operational processes and plans will cost. </a:t>
            </a: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This section of your business plan is considered the most important as it outlines the complete financial situation of your business. </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41</a:t>
            </a:fld>
            <a:endParaRPr lang="bg-BG"/>
          </a:p>
        </p:txBody>
      </p:sp>
    </p:spTree>
    <p:extLst>
      <p:ext uri="{BB962C8B-B14F-4D97-AF65-F5344CB8AC3E}">
        <p14:creationId xmlns:p14="http://schemas.microsoft.com/office/powerpoint/2010/main" val="634916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42</a:t>
            </a:fld>
            <a:endParaRPr lang="bg-BG"/>
          </a:p>
        </p:txBody>
      </p:sp>
    </p:spTree>
    <p:extLst>
      <p:ext uri="{BB962C8B-B14F-4D97-AF65-F5344CB8AC3E}">
        <p14:creationId xmlns:p14="http://schemas.microsoft.com/office/powerpoint/2010/main" val="2282041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adding proposed loans into your business plan, include the sources, amounts, and terms in the Financial Projections section of your business plan.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(or plan to get) investors, include how much will be contributed by each investor and what percent ownership they will have.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submitting your business plan to a bank because you are applying for a loan, you should also include a current personal financial statement on each company principal and a copy of your business or individual Federal Tax return for the last three years.</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45</a:t>
            </a:fld>
            <a:endParaRPr lang="bg-BG"/>
          </a:p>
        </p:txBody>
      </p:sp>
    </p:spTree>
    <p:extLst>
      <p:ext uri="{BB962C8B-B14F-4D97-AF65-F5344CB8AC3E}">
        <p14:creationId xmlns:p14="http://schemas.microsoft.com/office/powerpoint/2010/main" val="813644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46</a:t>
            </a:fld>
            <a:endParaRPr lang="bg-BG" dirty="0"/>
          </a:p>
        </p:txBody>
      </p:sp>
    </p:spTree>
    <p:extLst>
      <p:ext uri="{BB962C8B-B14F-4D97-AF65-F5344CB8AC3E}">
        <p14:creationId xmlns:p14="http://schemas.microsoft.com/office/powerpoint/2010/main" val="163922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you are a new business, all of your financial statements should be projected one, two, and three years forward and include accompanying narratives to explain any assumptions. It should also include a Break-Even Analysis. Do your sales projections from the previous section indicate that you will reach your Break-Even Point?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 your research to accurately determine all of the potential costs and projections. Explain when you expect to become profitable and how you arrived at that conclusion.</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47</a:t>
            </a:fld>
            <a:endParaRPr lang="bg-BG"/>
          </a:p>
        </p:txBody>
      </p:sp>
    </p:spTree>
    <p:extLst>
      <p:ext uri="{BB962C8B-B14F-4D97-AF65-F5344CB8AC3E}">
        <p14:creationId xmlns:p14="http://schemas.microsoft.com/office/powerpoint/2010/main" val="1363806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49</a:t>
            </a:fld>
            <a:endParaRPr lang="bg-BG" dirty="0"/>
          </a:p>
        </p:txBody>
      </p:sp>
    </p:spTree>
    <p:extLst>
      <p:ext uri="{BB962C8B-B14F-4D97-AF65-F5344CB8AC3E}">
        <p14:creationId xmlns:p14="http://schemas.microsoft.com/office/powerpoint/2010/main" val="204379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dirty="0"/>
              <a:t>Tailor your plan to your intended audience. As your business expands, so will your plan.</a:t>
            </a:r>
          </a:p>
          <a:p>
            <a:r>
              <a:rPr lang="en-US" sz="1200" dirty="0"/>
              <a:t>When writing for internal stakeholders, focus on the detailed operation of the business. For example, include comprehensive data on the operating budget, market research, competitor analysis, sales lists, product design specifications, etc. </a:t>
            </a:r>
          </a:p>
          <a:p>
            <a:r>
              <a:rPr lang="en-US" sz="1200" dirty="0"/>
              <a:t>When writing for external stakeholders, focus on the financial aspect of the business. For example, if you’re looking for a traditional loan - you should include the amount you’re looking for, how the funds will be used, what those funds will accomplish, how you plan to repay, and any collateral you have to offer.</a:t>
            </a:r>
          </a:p>
          <a:p>
            <a:r>
              <a:rPr lang="en-US" sz="1200" dirty="0"/>
              <a:t>If you’re looking for investors, talk about growth; For example, what funds you will need in the short term as well as the long term (up to five years) and how you will use those funds to grow. </a:t>
            </a:r>
          </a:p>
          <a:p>
            <a:r>
              <a:rPr lang="en-US" sz="1200" dirty="0"/>
              <a:t>Calculate Return on Investment (ROI) estimations and how financial reporting will work. Tell them what percent ownership you’re willing to give to investors, what milestones or conditions you will accept, how you expect them to be involved (board membership, management, etc.), and any proposed investor exit strategy (such as buyback or sale options).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5</a:t>
            </a:fld>
            <a:endParaRPr lang="bg-BG"/>
          </a:p>
        </p:txBody>
      </p:sp>
    </p:spTree>
    <p:extLst>
      <p:ext uri="{BB962C8B-B14F-4D97-AF65-F5344CB8AC3E}">
        <p14:creationId xmlns:p14="http://schemas.microsoft.com/office/powerpoint/2010/main" val="1692905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You should also include a current twelve-month Cash Flow Projection statement that predicts the flow of cash several months’ forward. </a:t>
            </a: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Include your business tax documents for the last three years as well, if applicable. If you plan to introduce a new product line or if you will require a large influx of capital up front to grow your business, consider adding a Break-Even Analysis. </a:t>
            </a: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Remember to include accompanying narratives to explain any issues or assumptions in your plan.</a:t>
            </a: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50</a:t>
            </a:fld>
            <a:endParaRPr lang="bg-BG"/>
          </a:p>
        </p:txBody>
      </p:sp>
    </p:spTree>
    <p:extLst>
      <p:ext uri="{BB962C8B-B14F-4D97-AF65-F5344CB8AC3E}">
        <p14:creationId xmlns:p14="http://schemas.microsoft.com/office/powerpoint/2010/main" val="2155439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51</a:t>
            </a:fld>
            <a:endParaRPr lang="bg-BG" dirty="0"/>
          </a:p>
        </p:txBody>
      </p:sp>
    </p:spTree>
    <p:extLst>
      <p:ext uri="{BB962C8B-B14F-4D97-AF65-F5344CB8AC3E}">
        <p14:creationId xmlns:p14="http://schemas.microsoft.com/office/powerpoint/2010/main" val="2032892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52</a:t>
            </a:fld>
            <a:endParaRPr lang="bg-BG" dirty="0"/>
          </a:p>
        </p:txBody>
      </p:sp>
    </p:spTree>
    <p:extLst>
      <p:ext uri="{BB962C8B-B14F-4D97-AF65-F5344CB8AC3E}">
        <p14:creationId xmlns:p14="http://schemas.microsoft.com/office/powerpoint/2010/main" val="970166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Don’t pull numbers out of thin air. Finally, discuss how these sales will lead to company growth.</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55</a:t>
            </a:fld>
            <a:endParaRPr lang="bg-BG"/>
          </a:p>
        </p:txBody>
      </p:sp>
    </p:spTree>
    <p:extLst>
      <p:ext uri="{BB962C8B-B14F-4D97-AF65-F5344CB8AC3E}">
        <p14:creationId xmlns:p14="http://schemas.microsoft.com/office/powerpoint/2010/main" val="278441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dirty="0"/>
              <a:t>Business plan explains:</a:t>
            </a:r>
          </a:p>
          <a:p>
            <a:pPr marL="285750" indent="-285750">
              <a:buFont typeface="Arial" panose="020B0604020202020204" pitchFamily="34" charset="0"/>
              <a:buChar char="•"/>
            </a:pPr>
            <a:r>
              <a:rPr lang="en-US" sz="1200" dirty="0"/>
              <a:t>Who you are;</a:t>
            </a:r>
          </a:p>
          <a:p>
            <a:pPr marL="285750" indent="-285750">
              <a:buFont typeface="Arial" panose="020B0604020202020204" pitchFamily="34" charset="0"/>
              <a:buChar char="•"/>
            </a:pPr>
            <a:r>
              <a:rPr lang="en-US" sz="1200" dirty="0"/>
              <a:t>Why you are in business;</a:t>
            </a:r>
          </a:p>
          <a:p>
            <a:pPr marL="285750" indent="-285750">
              <a:buFont typeface="Arial" panose="020B0604020202020204" pitchFamily="34" charset="0"/>
              <a:buChar char="•"/>
            </a:pPr>
            <a:r>
              <a:rPr lang="en-US" sz="1200" dirty="0"/>
              <a:t>What you do;</a:t>
            </a:r>
          </a:p>
          <a:p>
            <a:pPr marL="285750" indent="-285750">
              <a:buFont typeface="Arial" panose="020B0604020202020204" pitchFamily="34" charset="0"/>
              <a:buChar char="•"/>
            </a:pPr>
            <a:r>
              <a:rPr lang="en-US" sz="1200" dirty="0"/>
              <a:t>How you do it;</a:t>
            </a:r>
          </a:p>
          <a:p>
            <a:pPr marL="285750" indent="-285750">
              <a:buFont typeface="Arial" panose="020B0604020202020204" pitchFamily="34" charset="0"/>
              <a:buChar char="•"/>
            </a:pPr>
            <a:r>
              <a:rPr lang="en-US" sz="1200" dirty="0"/>
              <a:t>Where you operate;</a:t>
            </a:r>
          </a:p>
          <a:p>
            <a:pPr marL="285750" indent="-285750">
              <a:buFont typeface="Arial" panose="020B0604020202020204" pitchFamily="34" charset="0"/>
              <a:buChar char="•"/>
            </a:pPr>
            <a:r>
              <a:rPr lang="en-US" sz="1200" dirty="0"/>
              <a:t>How you will generate profits;</a:t>
            </a:r>
          </a:p>
          <a:p>
            <a:pPr marL="285750" indent="-285750">
              <a:buFont typeface="Arial" panose="020B0604020202020204" pitchFamily="34" charset="0"/>
              <a:buChar char="•"/>
            </a:pPr>
            <a:r>
              <a:rPr lang="en-US" sz="1200" dirty="0"/>
              <a:t>Who your customers are;</a:t>
            </a:r>
          </a:p>
          <a:p>
            <a:pPr marL="285750" indent="-285750">
              <a:buFont typeface="Arial" panose="020B0604020202020204" pitchFamily="34" charset="0"/>
              <a:buChar char="•"/>
            </a:pPr>
            <a:r>
              <a:rPr lang="en-US" sz="1200" dirty="0"/>
              <a:t>Why your business is important.</a:t>
            </a:r>
            <a:endParaRPr lang="bg-BG" sz="1200" dirty="0"/>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9</a:t>
            </a:fld>
            <a:endParaRPr lang="bg-BG"/>
          </a:p>
        </p:txBody>
      </p:sp>
    </p:spTree>
    <p:extLst>
      <p:ext uri="{BB962C8B-B14F-4D97-AF65-F5344CB8AC3E}">
        <p14:creationId xmlns:p14="http://schemas.microsoft.com/office/powerpoint/2010/main" val="392047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Executive summary is the first section of a business plan, but it is the last section you will write. And, while it’s the last section you will write, it’s the first section your audience will read. Therefore, the Executive summary must be engaging, while simultaneously giving solid evidence that your business will succeed. </a:t>
            </a:r>
          </a:p>
          <a:p>
            <a:pPr marL="0" lvl="0" indent="0">
              <a:lnSpc>
                <a:spcPct val="107000"/>
              </a:lnSpc>
              <a:spcAft>
                <a:spcPts val="800"/>
              </a:spcAft>
              <a:buFont typeface="Arial" panose="020B0604020202020204" pitchFamily="34" charset="0"/>
              <a:buNone/>
              <a:tabLst>
                <a:tab pos="4572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Executive Summary should include short descriptive summaries of each section of your business plan:</a:t>
            </a: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company</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Products or services you sell or plan to sell</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Mission statement</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Management and organizational structure</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Target market and ideal customer</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Competition</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Future of your business and your industry</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Banking relationships and information regarding current investors</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Financial data and projections</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10</a:t>
            </a:fld>
            <a:endParaRPr lang="bg-BG"/>
          </a:p>
        </p:txBody>
      </p:sp>
    </p:spTree>
    <p:extLst>
      <p:ext uri="{BB962C8B-B14F-4D97-AF65-F5344CB8AC3E}">
        <p14:creationId xmlns:p14="http://schemas.microsoft.com/office/powerpoint/2010/main" val="227839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market is an important part of the business plan. Before you can sell something, you have to know who might buy it and what price they’re willing to pay for it. Research is the foundation to marketing. To conduct market research, you must gather facts and opinions in an orderly, objective way about your target: the industry and your potential customers. </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don’t know who your customers are, you can’t develop a strategy to reach them. And, if you can’t reach them, you will likely not be effective in selling your products and services.</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14</a:t>
            </a:fld>
            <a:endParaRPr lang="bg-BG"/>
          </a:p>
        </p:txBody>
      </p:sp>
    </p:spTree>
    <p:extLst>
      <p:ext uri="{BB962C8B-B14F-4D97-AF65-F5344CB8AC3E}">
        <p14:creationId xmlns:p14="http://schemas.microsoft.com/office/powerpoint/2010/main" val="349282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15</a:t>
            </a:fld>
            <a:endParaRPr lang="bg-BG"/>
          </a:p>
        </p:txBody>
      </p:sp>
    </p:spTree>
    <p:extLst>
      <p:ext uri="{BB962C8B-B14F-4D97-AF65-F5344CB8AC3E}">
        <p14:creationId xmlns:p14="http://schemas.microsoft.com/office/powerpoint/2010/main" val="161568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16</a:t>
            </a:fld>
            <a:endParaRPr lang="bg-BG"/>
          </a:p>
        </p:txBody>
      </p:sp>
    </p:spTree>
    <p:extLst>
      <p:ext uri="{BB962C8B-B14F-4D97-AF65-F5344CB8AC3E}">
        <p14:creationId xmlns:p14="http://schemas.microsoft.com/office/powerpoint/2010/main" val="416706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17</a:t>
            </a:fld>
            <a:endParaRPr lang="bg-BG"/>
          </a:p>
        </p:txBody>
      </p:sp>
    </p:spTree>
    <p:extLst>
      <p:ext uri="{BB962C8B-B14F-4D97-AF65-F5344CB8AC3E}">
        <p14:creationId xmlns:p14="http://schemas.microsoft.com/office/powerpoint/2010/main" val="2911339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14.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323987"/>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18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2.6.2021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ebp"/></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hyperlink" Target="https://fashioninsiders.co/toolkit/business-basics/just-in-time-manufacturi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atform.ict-tex.eu/pluginfile.php/1518/mod_resource/content/2/Your%20Textile%20and%20Clothing%20Business%20Ideas.pdf"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A869A2F-6AC2-4EBC-8F92-AC2A3D18FDF9}"/>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10. </a:t>
            </a:r>
            <a:r>
              <a:rPr lang="en-US" sz="3200" b="1" dirty="0">
                <a:solidFill>
                  <a:srgbClr val="C00000"/>
                </a:solidFill>
                <a:latin typeface="Arial" panose="020B0604020202020204" pitchFamily="34" charset="0"/>
                <a:cs typeface="Arial" panose="020B0604020202020204" pitchFamily="34" charset="0"/>
              </a:rPr>
              <a:t>BUSINESS PLANNING FOR A TEXTILE AND CLOTHING ENTERPRISE</a:t>
            </a:r>
            <a:endParaRPr lang="fr-F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310341"/>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D2CAC505-C7AC-4416-8B9E-CAA70E68C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796" y="4766398"/>
            <a:ext cx="1922804" cy="198884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structure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Introductory </a:t>
            </a:r>
            <a:r>
              <a:rPr lang="en-US" sz="2400" b="1" dirty="0">
                <a:latin typeface="Arial" panose="020B0604020202020204" pitchFamily="34" charset="0"/>
                <a:cs typeface="Arial" panose="020B0604020202020204" pitchFamily="34" charset="0"/>
              </a:rPr>
              <a:t>p</a:t>
            </a:r>
            <a:r>
              <a:rPr lang="pl-PL" sz="2400" b="1" dirty="0">
                <a:latin typeface="Arial" panose="020B0604020202020204" pitchFamily="34" charset="0"/>
                <a:cs typeface="Arial" panose="020B0604020202020204" pitchFamily="34" charset="0"/>
              </a:rPr>
              <a:t>age </a:t>
            </a:r>
            <a:r>
              <a:rPr lang="en-US" sz="2400" dirty="0">
                <a:latin typeface="Arial" panose="020B0604020202020204" pitchFamily="34" charset="0"/>
                <a:cs typeface="Arial" panose="020B0604020202020204" pitchFamily="34" charset="0"/>
              </a:rPr>
              <a:t>- the title page provides a brief summary of the business plan's contents, and should include: The name and address of the company; The name of the entrepreneur and a telephone number; A paragraph describing the company and the nature of the business; The amount of financing needed; A statement of the confidentiality of the report. </a:t>
            </a:r>
          </a:p>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Executive </a:t>
            </a:r>
            <a:r>
              <a:rPr lang="en-US" sz="2400" b="1" dirty="0">
                <a:latin typeface="Arial" panose="020B0604020202020204" pitchFamily="34" charset="0"/>
                <a:cs typeface="Arial" panose="020B0604020202020204" pitchFamily="34" charset="0"/>
              </a:rPr>
              <a:t>s</a:t>
            </a:r>
            <a:r>
              <a:rPr lang="pl-PL" sz="2400" b="1" dirty="0">
                <a:latin typeface="Arial" panose="020B0604020202020204" pitchFamily="34" charset="0"/>
                <a:cs typeface="Arial" panose="020B0604020202020204" pitchFamily="34" charset="0"/>
              </a:rPr>
              <a:t>ummary</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it should be three to four pages in length and should highlight the key points in the business plan. The summary should highlight in a concise manner the key points in the business plan. Issues that should be addressed include: 1) Brief description of the business concept; 2) Any data that support the opportunity for the venture; 3) Statement of you this opportunity will be pursued; 4) Highlight some key financial results that can be achieved.</a:t>
            </a:r>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5644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98FBE1F0-4010-4213-A1C0-49F6130E5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3796" y="4766398"/>
            <a:ext cx="1922804" cy="198884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structure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indent="-342900" algn="just">
              <a:spcBef>
                <a:spcPts val="0"/>
              </a:spcBef>
              <a:spcAft>
                <a:spcPts val="0"/>
              </a:spcAft>
              <a:tabLst>
                <a:tab pos="457200" algn="l"/>
              </a:tabLst>
            </a:pPr>
            <a:r>
              <a:rPr lang="pl-PL" sz="2400" b="1" dirty="0">
                <a:latin typeface="Arial" panose="020B0604020202020204" pitchFamily="34" charset="0"/>
                <a:cs typeface="Arial" panose="020B0604020202020204" pitchFamily="34" charset="0"/>
              </a:rPr>
              <a:t>Environmental and </a:t>
            </a:r>
            <a:r>
              <a:rPr lang="en-US" sz="2400" b="1" dirty="0" err="1">
                <a:latin typeface="Arial" panose="020B0604020202020204" pitchFamily="34" charset="0"/>
                <a:cs typeface="Arial" panose="020B0604020202020204" pitchFamily="34" charset="0"/>
              </a:rPr>
              <a:t>i</a:t>
            </a:r>
            <a:r>
              <a:rPr lang="pl-PL" sz="2400" b="1" dirty="0">
                <a:latin typeface="Arial" panose="020B0604020202020204" pitchFamily="34" charset="0"/>
                <a:cs typeface="Arial" panose="020B0604020202020204" pitchFamily="34" charset="0"/>
              </a:rPr>
              <a:t>ndustry </a:t>
            </a:r>
            <a:r>
              <a:rPr lang="en-US" sz="2400" b="1" dirty="0">
                <a:latin typeface="Arial" panose="020B0604020202020204" pitchFamily="34" charset="0"/>
                <a:cs typeface="Arial" panose="020B0604020202020204" pitchFamily="34" charset="0"/>
              </a:rPr>
              <a:t>a</a:t>
            </a:r>
            <a:r>
              <a:rPr lang="pl-PL" sz="2400" b="1" dirty="0">
                <a:latin typeface="Arial" panose="020B0604020202020204" pitchFamily="34" charset="0"/>
                <a:cs typeface="Arial" panose="020B0604020202020204" pitchFamily="34" charset="0"/>
              </a:rPr>
              <a:t>nalysis </a:t>
            </a:r>
            <a:r>
              <a:rPr lang="en-US" sz="2400" dirty="0">
                <a:latin typeface="Arial" panose="020B0604020202020204" pitchFamily="34" charset="0"/>
                <a:cs typeface="Arial" panose="020B0604020202020204" pitchFamily="34" charset="0"/>
              </a:rPr>
              <a:t>- environmental analysis is used to identify trends and change occurring on a national and international level that may impact the new venture. Examples of environmental factors are: Economy; Culture; Technology; Legal concerns. Industry analysis is focused on specific industry trends. Some examples of industry factors include: Industry demand; Competition. </a:t>
            </a:r>
          </a:p>
          <a:p>
            <a:pPr marL="342900" indent="-342900" algn="just">
              <a:spcBef>
                <a:spcPts val="0"/>
              </a:spcBef>
              <a:spcAft>
                <a:spcPts val="0"/>
              </a:spcAft>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Industry:</a:t>
            </a:r>
            <a:r>
              <a:rPr lang="en-US" dirty="0">
                <a:effectLst/>
                <a:latin typeface="Arial" panose="020B0604020202020204" pitchFamily="34" charset="0"/>
                <a:ea typeface="Calibri" panose="020F0502020204030204" pitchFamily="34" charset="0"/>
                <a:cs typeface="Arial" panose="020B0604020202020204" pitchFamily="34" charset="0"/>
              </a:rPr>
              <a:t> Here briefly describe your industry; you will go into more detail later. What is your industry? Is your industry growing? What changes do you foresee and how does your company plan to take advantage of these changes? How does your company compare to competitors in your industry?</a:t>
            </a:r>
            <a:endParaRPr lang="bg-BG"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4361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EE690DC9-0A3C-493F-9B97-98DCE6B7C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796" y="4766398"/>
            <a:ext cx="1922804" cy="198884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structure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7201" y="1475580"/>
            <a:ext cx="11044808" cy="4285238"/>
          </a:xfrm>
        </p:spPr>
        <p:txBody>
          <a:bodyPr/>
          <a:lstStyle/>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Description of the </a:t>
            </a:r>
            <a:r>
              <a:rPr lang="en-US" sz="2400" b="1" dirty="0">
                <a:latin typeface="Arial" panose="020B0604020202020204" pitchFamily="34" charset="0"/>
                <a:cs typeface="Arial" panose="020B0604020202020204" pitchFamily="34" charset="0"/>
              </a:rPr>
              <a:t>company</a:t>
            </a:r>
            <a:r>
              <a:rPr lang="pl-PL"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begin with the mission statement or company mission, which describes the nature of the business and what the entrepreneur hopes to accomplish. The new company should be described in detail, including the product, location, personnel, background of entrepreneur. The emphasis placed on location is a function of the type of business.</a:t>
            </a:r>
          </a:p>
          <a:p>
            <a:r>
              <a:rPr lang="en-US" b="1" dirty="0">
                <a:latin typeface="Arial" panose="020B0604020202020204" pitchFamily="34" charset="0"/>
                <a:ea typeface="Calibri" panose="020F0502020204030204" pitchFamily="34" charset="0"/>
                <a:cs typeface="Arial" panose="020B0604020202020204" pitchFamily="34" charset="0"/>
              </a:rPr>
              <a:t>Products or Services:</a:t>
            </a:r>
            <a:r>
              <a:rPr lang="en-US" dirty="0">
                <a:latin typeface="Arial" panose="020B0604020202020204" pitchFamily="34" charset="0"/>
                <a:ea typeface="Calibri" panose="020F0502020204030204" pitchFamily="34" charset="0"/>
                <a:cs typeface="Arial" panose="020B0604020202020204" pitchFamily="34" charset="0"/>
              </a:rPr>
              <a:t> How is your product or service new and exciting? How are products developed or services provided? Give a brief yet enticing overview of your product or service to include descriptions, pricing explanation, and competitive edge. </a:t>
            </a:r>
            <a:endParaRPr lang="bg-BG" dirty="0">
              <a:latin typeface="Arial" panose="020B0604020202020204" pitchFamily="34" charset="0"/>
              <a:ea typeface="Calibri" panose="020F0502020204030204" pitchFamily="34" charset="0"/>
              <a:cs typeface="Arial" panose="020B0604020202020204" pitchFamily="34" charset="0"/>
            </a:endParaRPr>
          </a:p>
          <a:p>
            <a:r>
              <a:rPr lang="en-US" b="1" dirty="0">
                <a:latin typeface="Arial" panose="020B0604020202020204" pitchFamily="34" charset="0"/>
                <a:ea typeface="Calibri" panose="020F0502020204030204" pitchFamily="34" charset="0"/>
                <a:cs typeface="Arial" panose="020B0604020202020204" pitchFamily="34" charset="0"/>
              </a:rPr>
              <a:t>Target Market:</a:t>
            </a:r>
            <a:r>
              <a:rPr lang="en-US" dirty="0">
                <a:latin typeface="Arial" panose="020B0604020202020204" pitchFamily="34" charset="0"/>
                <a:ea typeface="Calibri" panose="020F0502020204030204" pitchFamily="34" charset="0"/>
                <a:cs typeface="Arial" panose="020B0604020202020204" pitchFamily="34" charset="0"/>
              </a:rPr>
              <a:t> This section should briefly describe to whom you will market your products. Give a short description of who you think will buy your product and why. To give a frame of reference, include your company’s location and whether you anticipate moving in the future.</a:t>
            </a:r>
          </a:p>
          <a:p>
            <a:pPr marL="342900" lvl="1" indent="-342900" algn="just">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algn="just">
              <a:spcBef>
                <a:spcPts val="0"/>
              </a:spcBef>
            </a:pP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84615959"/>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structure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Financial and technical e</a:t>
            </a:r>
            <a:r>
              <a:rPr lang="pl-PL" sz="2400" b="1" dirty="0">
                <a:latin typeface="Arial" panose="020B0604020202020204" pitchFamily="34" charset="0"/>
                <a:cs typeface="Arial" panose="020B0604020202020204" pitchFamily="34" charset="0"/>
              </a:rPr>
              <a:t>valuat</a:t>
            </a:r>
            <a:r>
              <a:rPr lang="en-US" sz="2400" b="1" dirty="0">
                <a:latin typeface="Arial" panose="020B0604020202020204" pitchFamily="34" charset="0"/>
                <a:cs typeface="Arial" panose="020B0604020202020204" pitchFamily="34" charset="0"/>
              </a:rPr>
              <a:t>ion of the</a:t>
            </a:r>
            <a:r>
              <a:rPr lang="pl-PL"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b</a:t>
            </a:r>
            <a:r>
              <a:rPr lang="pl-PL" sz="2400" b="1" dirty="0">
                <a:latin typeface="Arial" panose="020B0604020202020204" pitchFamily="34" charset="0"/>
                <a:cs typeface="Arial" panose="020B0604020202020204" pitchFamily="34" charset="0"/>
              </a:rPr>
              <a:t>usiness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it is used to evaluate how long the company could be survival, and its ability to have sustainable profits over a period of time. If a business is viable, it is able to survive for many years, because it continues to make a profit year after year. The longer a company can stay profitable, the better its viability of the business. The financial plan for the business will have at its heart standard features: profit forecast; cash flow forecast; projected balance sheet.</a:t>
            </a:r>
          </a:p>
          <a:p>
            <a:pPr marL="342900" lvl="1" indent="-342900" algn="just">
              <a:spcBef>
                <a:spcPts val="0"/>
              </a:spcBef>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BFBA3D59-C441-424B-BF00-E736CC22D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796" y="4766398"/>
            <a:ext cx="1922804" cy="1988840"/>
          </a:xfrm>
          <a:prstGeom prst="rect">
            <a:avLst/>
          </a:prstGeom>
        </p:spPr>
      </p:pic>
    </p:spTree>
    <p:extLst>
      <p:ext uri="{BB962C8B-B14F-4D97-AF65-F5344CB8AC3E}">
        <p14:creationId xmlns:p14="http://schemas.microsoft.com/office/powerpoint/2010/main" val="2019399134"/>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Marketing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lvl="1" indent="0" algn="just">
              <a:spcBef>
                <a:spcPts val="0"/>
              </a:spcBef>
              <a:buNone/>
            </a:pPr>
            <a:r>
              <a:rPr lang="en-US" sz="2400" dirty="0">
                <a:latin typeface="Arial" panose="020B0604020202020204" pitchFamily="34" charset="0"/>
                <a:cs typeface="Arial" panose="020B0604020202020204" pitchFamily="34" charset="0"/>
              </a:rPr>
              <a:t>Marketing plan will include details about: </a:t>
            </a:r>
          </a:p>
          <a:p>
            <a:pPr marL="342900" lvl="2" indent="-342900" algn="just">
              <a:spcBef>
                <a:spcPts val="600"/>
              </a:spcBef>
            </a:pPr>
            <a:r>
              <a:rPr lang="en-US" sz="2400" dirty="0">
                <a:latin typeface="Arial" panose="020B0604020202020204" pitchFamily="34" charset="0"/>
                <a:cs typeface="Arial" panose="020B0604020202020204" pitchFamily="34" charset="0"/>
              </a:rPr>
              <a:t>your products and /or services;</a:t>
            </a:r>
          </a:p>
          <a:p>
            <a:pPr marL="342900" lvl="2" indent="-342900" algn="just">
              <a:spcBef>
                <a:spcPts val="0"/>
              </a:spcBef>
            </a:pPr>
            <a:r>
              <a:rPr lang="en-US" sz="2400" dirty="0">
                <a:latin typeface="Arial" panose="020B0604020202020204" pitchFamily="34" charset="0"/>
                <a:cs typeface="Arial" panose="020B0604020202020204" pitchFamily="34" charset="0"/>
              </a:rPr>
              <a:t>the place in which you sell them and the way that you distribute them; </a:t>
            </a:r>
          </a:p>
          <a:p>
            <a:pPr marL="342900" lvl="2" indent="-342900" algn="just">
              <a:spcBef>
                <a:spcPts val="0"/>
              </a:spcBef>
            </a:pPr>
            <a:r>
              <a:rPr lang="en-US" sz="2400" dirty="0">
                <a:latin typeface="Arial" panose="020B0604020202020204" pitchFamily="34" charset="0"/>
                <a:cs typeface="Arial" panose="020B0604020202020204" pitchFamily="34" charset="0"/>
              </a:rPr>
              <a:t>the price you charge for them; </a:t>
            </a:r>
          </a:p>
          <a:p>
            <a:pPr marL="342900" lvl="2" indent="-342900" algn="just">
              <a:spcBef>
                <a:spcPts val="0"/>
              </a:spcBef>
            </a:pPr>
            <a:r>
              <a:rPr lang="en-US" sz="2400" dirty="0">
                <a:latin typeface="Arial" panose="020B0604020202020204" pitchFamily="34" charset="0"/>
                <a:cs typeface="Arial" panose="020B0604020202020204" pitchFamily="34" charset="0"/>
              </a:rPr>
              <a:t>the promotion you undertake.</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FF2D610F-0E52-4B3D-B04B-9BA39F6C0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208" y="3140968"/>
            <a:ext cx="6096000" cy="3429000"/>
          </a:xfrm>
          <a:prstGeom prst="rect">
            <a:avLst/>
          </a:prstGeom>
        </p:spPr>
      </p:pic>
    </p:spTree>
    <p:extLst>
      <p:ext uri="{BB962C8B-B14F-4D97-AF65-F5344CB8AC3E}">
        <p14:creationId xmlns:p14="http://schemas.microsoft.com/office/powerpoint/2010/main" val="2711502057"/>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7CB455D8-C4B9-436A-81DE-170CE5B3E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Industry and competition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Describe the industry you operate in, as well as the potential or prospects for your business within that industry. When identifying characteristics of your target market you should also determine the size of your potential market. You can determine the size of your market by examining the number of potential customers in a particular area; reviewing the geographic area they live in; analyzing prior annualized sales and considering market growth. </a:t>
            </a: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Who are your competitors in your industry?</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Are there any regulations that apply to your industry?</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are the trends in your industry, growth, consumer preferences, product development?</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advantages or disadvantages do you have over you competitors?</a:t>
            </a:r>
            <a:endParaRPr lang="bg-BG"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22608"/>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6011EC0D-04B9-43F4-BB94-0D5FCD62E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Customers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Identify your target market and profile your customers. Your goal is to find out what people want to buy, not just what you want to sell them.</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You should describe your customers’ needs, including information about the degree to which those needs are (or are not) currently being met. Specify what needs are you satisfying with your business.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Who are your current or prospective customers? Describe demographic information like age, gender, income level, etc.</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do they buy and why? Can they, and will they, buy my product? What price will they pay? Why might your customers prefer your product over the alternatives? Try to describe how each of your major products or services gives value to the customer.</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market segments or groups are more likely to buy your products?</a:t>
            </a:r>
            <a:endParaRPr lang="bg-BG"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268682"/>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Market segment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A market segment or targeted group of customers is a grouping of people sharing one or more characteristics that cause them to have similar product needs. Market segmentation or target marketing is the process of dividing a market into distinct segments that behave the same way or have similar needs. Because each segment is somewhat similar in their needs and attitudes, they will likely respond similarly to a specific marketing strategy. </a:t>
            </a:r>
            <a:endParaRPr lang="bg-BG"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D0575A91-2078-46F5-9E64-5C5529660A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Tree>
    <p:extLst>
      <p:ext uri="{BB962C8B-B14F-4D97-AF65-F5344CB8AC3E}">
        <p14:creationId xmlns:p14="http://schemas.microsoft.com/office/powerpoint/2010/main" val="2088755257"/>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12E372EF-B5C4-4AC0-B9BF-C40A7830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Product/service line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lvl="0" indent="0" algn="just">
              <a:spcBef>
                <a:spcPts val="0"/>
              </a:spcBef>
              <a:spcAft>
                <a:spcPts val="0"/>
              </a:spcAft>
              <a:buNone/>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I</a:t>
            </a:r>
            <a:r>
              <a:rPr lang="en-US" dirty="0">
                <a:effectLst/>
                <a:latin typeface="Arial" panose="020B0604020202020204" pitchFamily="34" charset="0"/>
                <a:ea typeface="Calibri" panose="020F0502020204030204" pitchFamily="34" charset="0"/>
                <a:cs typeface="Arial" panose="020B0604020202020204" pitchFamily="34" charset="0"/>
              </a:rPr>
              <a:t>dentify and describe all of the products and services your business sells or provides. Explain how the items you sell are priced. Explain how your products and services are competitive. </a:t>
            </a:r>
            <a:r>
              <a:rPr lang="en-US" dirty="0">
                <a:latin typeface="Arial" panose="020B0604020202020204" pitchFamily="34" charset="0"/>
                <a:ea typeface="Calibri" panose="020F0502020204030204" pitchFamily="34" charset="0"/>
                <a:cs typeface="Arial" panose="020B0604020202020204" pitchFamily="34" charset="0"/>
              </a:rPr>
              <a:t> E</a:t>
            </a:r>
            <a:r>
              <a:rPr lang="en-US" dirty="0">
                <a:effectLst/>
                <a:latin typeface="Arial" panose="020B0604020202020204" pitchFamily="34" charset="0"/>
                <a:ea typeface="Calibri" panose="020F0502020204030204" pitchFamily="34" charset="0"/>
                <a:cs typeface="Arial" panose="020B0604020202020204" pitchFamily="34" charset="0"/>
              </a:rPr>
              <a:t>mphasize your competitiveness.</a:t>
            </a:r>
          </a:p>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If you have pictures or brochures describing your products, reference them in this section and include them in an appendix to the business plan.</a:t>
            </a:r>
            <a:endParaRPr lang="en-US" dirty="0">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is unique about your product? What are its important features?</a:t>
            </a:r>
            <a:endParaRPr lang="en-US" dirty="0">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will it do for the customer? How does it benefit them? Why is it better for the customer when compared to the competition?</a:t>
            </a:r>
            <a:endParaRPr lang="bg-BG"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Who are your suppliers? </a:t>
            </a:r>
            <a:endParaRPr lang="bg-BG"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In which lifecycle stage is your product or service?</a:t>
            </a:r>
            <a:endParaRPr lang="bg-BG"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research and development activities are you performing or planning?</a:t>
            </a:r>
            <a:endParaRPr lang="bg-BG"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intellectual property rights do you have for your product or service?</a:t>
            </a:r>
            <a:endParaRPr lang="bg-BG"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439719"/>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970787"/>
            <a:ext cx="9008298" cy="378398"/>
          </a:xfrm>
        </p:spPr>
        <p:txBody>
          <a:bodyPr/>
          <a:lstStyle/>
          <a:p>
            <a:pPr lvl="0"/>
            <a:r>
              <a:rPr lang="en-US" sz="2800" dirty="0">
                <a:latin typeface="Arial" panose="020B0604020202020204" pitchFamily="34" charset="0"/>
                <a:cs typeface="Arial" panose="020B0604020202020204" pitchFamily="34" charset="0"/>
              </a:rPr>
              <a:t>Marketing strategy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12776"/>
            <a:ext cx="11044808" cy="4285238"/>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After you’ve conducted your market research, you can create your marketing and sales strategy to reach your customers. </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How will you communicate with your customers?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is your plan to grow your company?</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How will you sell your product or service?</a:t>
            </a:r>
          </a:p>
          <a:p>
            <a:pPr marL="0" lvl="0" indent="0" algn="just">
              <a:spcBef>
                <a:spcPts val="0"/>
              </a:spcBef>
              <a:spcAft>
                <a:spcPts val="0"/>
              </a:spcAft>
              <a:buNone/>
              <a:tabLst>
                <a:tab pos="457200" algn="l"/>
              </a:tabLst>
            </a:pPr>
            <a:r>
              <a:rPr lang="en-US" dirty="0">
                <a:latin typeface="Arial" panose="020B0604020202020204" pitchFamily="34" charset="0"/>
                <a:cs typeface="Arial" panose="020B0604020202020204" pitchFamily="34" charset="0"/>
              </a:rPr>
              <a:t>Marketing strategy activities:</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Advertising;</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Community involvement</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Customer support</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Distribution</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Market research</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Media planning</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Product pricing</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Public relations</a:t>
            </a:r>
            <a:r>
              <a:rPr lang="en-US" sz="2000" dirty="0">
                <a:latin typeface="Arial" panose="020B0604020202020204" pitchFamily="34" charset="0"/>
                <a:ea typeface="Calibri" panose="020F0502020204030204" pitchFamily="34" charset="0"/>
                <a:cs typeface="Arial" panose="020B0604020202020204" pitchFamily="34" charset="0"/>
              </a:rPr>
              <a:t>;</a:t>
            </a:r>
          </a:p>
          <a:p>
            <a:pPr lvl="0" algn="just">
              <a:spcBef>
                <a:spcPts val="0"/>
              </a:spcBef>
              <a:spcAft>
                <a:spcPts val="0"/>
              </a:spcAft>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Sales strategy.</a:t>
            </a:r>
            <a:endParaRPr lang="bg-BG" sz="2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FE95B982-0940-4299-9DBA-079557F2A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Tree>
    <p:extLst>
      <p:ext uri="{BB962C8B-B14F-4D97-AF65-F5344CB8AC3E}">
        <p14:creationId xmlns:p14="http://schemas.microsoft.com/office/powerpoint/2010/main" val="3766939741"/>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Business planning for T&amp;C entrepreneurs</a:t>
            </a:r>
          </a:p>
          <a:p>
            <a:r>
              <a:rPr lang="en-GB" b="1" u="sng" dirty="0">
                <a:latin typeface="Arial" panose="020B0604020202020204" pitchFamily="34" charset="0"/>
                <a:cs typeface="Arial" panose="020B0604020202020204" pitchFamily="34" charset="0"/>
              </a:rPr>
              <a:t>Marketing plan</a:t>
            </a:r>
          </a:p>
          <a:p>
            <a:r>
              <a:rPr lang="en-GB" b="1" u="sng" dirty="0">
                <a:latin typeface="Arial" panose="020B0604020202020204" pitchFamily="34" charset="0"/>
                <a:cs typeface="Arial" panose="020B0604020202020204" pitchFamily="34" charset="0"/>
              </a:rPr>
              <a:t>Operations and production plan</a:t>
            </a:r>
          </a:p>
          <a:p>
            <a:r>
              <a:rPr lang="en-US" b="1" u="sng" dirty="0">
                <a:latin typeface="Arial" panose="020B0604020202020204" pitchFamily="34" charset="0"/>
                <a:cs typeface="Arial" panose="020B0604020202020204" pitchFamily="34" charset="0"/>
              </a:rPr>
              <a:t>Management plan</a:t>
            </a:r>
          </a:p>
          <a:p>
            <a:r>
              <a:rPr lang="en-US" b="1" u="sng" dirty="0">
                <a:latin typeface="Arial" panose="020B0604020202020204" pitchFamily="34" charset="0"/>
                <a:cs typeface="Arial" panose="020B0604020202020204" pitchFamily="34" charset="0"/>
              </a:rPr>
              <a:t>Financial plan</a:t>
            </a:r>
          </a:p>
          <a:p>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8D8E53E1-7DFB-4B01-9B4C-F561ECFF9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 good marketing strategy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I</a:t>
            </a:r>
            <a:r>
              <a:rPr lang="en-US" b="1" dirty="0">
                <a:effectLst/>
                <a:latin typeface="Arial" panose="020B0604020202020204" pitchFamily="34" charset="0"/>
                <a:ea typeface="Calibri" panose="020F0502020204030204" pitchFamily="34" charset="0"/>
                <a:cs typeface="Arial" panose="020B0604020202020204" pitchFamily="34" charset="0"/>
              </a:rPr>
              <a:t>dentifies market segments</a:t>
            </a:r>
            <a:r>
              <a:rPr lang="en-US" dirty="0">
                <a:effectLst/>
                <a:latin typeface="Arial" panose="020B0604020202020204" pitchFamily="34" charset="0"/>
                <a:ea typeface="Calibri" panose="020F0502020204030204" pitchFamily="34" charset="0"/>
                <a:cs typeface="Arial" panose="020B0604020202020204" pitchFamily="34" charset="0"/>
              </a:rPr>
              <a:t> in which a business can better serve than its competitors.</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Determines what customers want</a:t>
            </a:r>
            <a:r>
              <a:rPr lang="en-US" dirty="0">
                <a:latin typeface="Arial" panose="020B0604020202020204" pitchFamily="34" charset="0"/>
                <a:ea typeface="Calibri" panose="020F0502020204030204" pitchFamily="34" charset="0"/>
                <a:cs typeface="Arial" panose="020B0604020202020204" pitchFamily="34" charset="0"/>
              </a:rPr>
              <a:t> and what they will pay for. </a:t>
            </a:r>
            <a:endParaRPr lang="bg-BG"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T</a:t>
            </a:r>
            <a:r>
              <a:rPr lang="en-US" b="1" dirty="0">
                <a:effectLst/>
                <a:latin typeface="Arial" panose="020B0604020202020204" pitchFamily="34" charset="0"/>
                <a:ea typeface="Calibri" panose="020F0502020204030204" pitchFamily="34" charset="0"/>
                <a:cs typeface="Arial" panose="020B0604020202020204" pitchFamily="34" charset="0"/>
              </a:rPr>
              <a:t>ailors product</a:t>
            </a:r>
            <a:r>
              <a:rPr lang="en-US" dirty="0">
                <a:effectLst/>
                <a:latin typeface="Arial" panose="020B0604020202020204" pitchFamily="34" charset="0"/>
                <a:ea typeface="Calibri" panose="020F0502020204030204" pitchFamily="34" charset="0"/>
                <a:cs typeface="Arial" panose="020B0604020202020204" pitchFamily="34" charset="0"/>
              </a:rPr>
              <a:t> offerings, prices, distribution, promotional efforts, and services toward those identified segments.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A</a:t>
            </a:r>
            <a:r>
              <a:rPr lang="en-US" b="1" dirty="0">
                <a:effectLst/>
                <a:latin typeface="Arial" panose="020B0604020202020204" pitchFamily="34" charset="0"/>
                <a:ea typeface="Calibri" panose="020F0502020204030204" pitchFamily="34" charset="0"/>
                <a:cs typeface="Arial" panose="020B0604020202020204" pitchFamily="34" charset="0"/>
              </a:rPr>
              <a:t>ddresses unmet customer needs</a:t>
            </a:r>
            <a:r>
              <a:rPr lang="en-US" dirty="0">
                <a:effectLst/>
                <a:latin typeface="Arial" panose="020B0604020202020204" pitchFamily="34" charset="0"/>
                <a:ea typeface="Calibri" panose="020F0502020204030204" pitchFamily="34" charset="0"/>
                <a:cs typeface="Arial" panose="020B0604020202020204" pitchFamily="34" charset="0"/>
              </a:rPr>
              <a:t> that offer adequate profitability for the business and focus on the target markets it can serve best.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N</a:t>
            </a:r>
            <a:r>
              <a:rPr lang="en-US" dirty="0">
                <a:effectLst/>
                <a:latin typeface="Arial" panose="020B0604020202020204" pitchFamily="34" charset="0"/>
                <a:ea typeface="Calibri" panose="020F0502020204030204" pitchFamily="34" charset="0"/>
                <a:cs typeface="Arial" panose="020B0604020202020204" pitchFamily="34" charset="0"/>
              </a:rPr>
              <a:t>eeds to </a:t>
            </a:r>
            <a:r>
              <a:rPr lang="en-US" b="1" dirty="0">
                <a:effectLst/>
                <a:latin typeface="Arial" panose="020B0604020202020204" pitchFamily="34" charset="0"/>
                <a:ea typeface="Calibri" panose="020F0502020204030204" pitchFamily="34" charset="0"/>
                <a:cs typeface="Arial" panose="020B0604020202020204" pitchFamily="34" charset="0"/>
              </a:rPr>
              <a:t>consider what changes</a:t>
            </a:r>
            <a:r>
              <a:rPr lang="en-US" dirty="0">
                <a:effectLst/>
                <a:latin typeface="Arial" panose="020B0604020202020204" pitchFamily="34" charset="0"/>
                <a:ea typeface="Calibri" panose="020F0502020204030204" pitchFamily="34" charset="0"/>
                <a:cs typeface="Arial" panose="020B0604020202020204" pitchFamily="34" charset="0"/>
              </a:rPr>
              <a:t> are taking place, and emerging opportunities and threats.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H</a:t>
            </a:r>
            <a:r>
              <a:rPr lang="en-US" dirty="0">
                <a:effectLst/>
                <a:latin typeface="Arial" panose="020B0604020202020204" pitchFamily="34" charset="0"/>
                <a:ea typeface="Calibri" panose="020F0502020204030204" pitchFamily="34" charset="0"/>
                <a:cs typeface="Arial" panose="020B0604020202020204" pitchFamily="34" charset="0"/>
              </a:rPr>
              <a:t>elps you</a:t>
            </a:r>
            <a:r>
              <a:rPr lang="en-US" b="1" dirty="0">
                <a:effectLst/>
                <a:latin typeface="Arial" panose="020B0604020202020204" pitchFamily="34" charset="0"/>
                <a:ea typeface="Calibri" panose="020F0502020204030204" pitchFamily="34" charset="0"/>
                <a:cs typeface="Arial" panose="020B0604020202020204" pitchFamily="34" charset="0"/>
              </a:rPr>
              <a:t> assess how successful</a:t>
            </a:r>
            <a:r>
              <a:rPr lang="en-US" dirty="0">
                <a:effectLst/>
                <a:latin typeface="Arial" panose="020B0604020202020204" pitchFamily="34" charset="0"/>
                <a:ea typeface="Calibri" panose="020F0502020204030204" pitchFamily="34" charset="0"/>
                <a:cs typeface="Arial" panose="020B0604020202020204" pitchFamily="34" charset="0"/>
              </a:rPr>
              <a:t> you are at meeting your customers' needs, as well as how successful your competitors are. </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282766"/>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2C839076-080F-4B2C-85F6-0FC4F71E2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Marketing mix</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Place</a:t>
            </a:r>
            <a:r>
              <a:rPr lang="en-US" dirty="0">
                <a:effectLst/>
                <a:latin typeface="Arial" panose="020B0604020202020204" pitchFamily="34" charset="0"/>
                <a:ea typeface="Calibri" panose="020F0502020204030204" pitchFamily="34" charset="0"/>
                <a:cs typeface="Arial" panose="020B0604020202020204" pitchFamily="34" charset="0"/>
              </a:rPr>
              <a:t> refers to how the product gets to the customer. Specifically, it refers to the channel by which a product or service is sold or distributed. This is an important piece of information. Are you selling online, in a store, or through sales agents? In your own store or in someone else’s? Is that consistent with what your customers want? Is it convenient, comfortable, or ideal for them? How does your distribution channel compare to your competitors? If you have a physical location, how far are you from your competitors?</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Pricing</a:t>
            </a:r>
            <a:r>
              <a:rPr lang="en-US" dirty="0">
                <a:effectLst/>
                <a:latin typeface="Arial" panose="020B0604020202020204" pitchFamily="34" charset="0"/>
                <a:ea typeface="Calibri" panose="020F0502020204030204" pitchFamily="34" charset="0"/>
                <a:cs typeface="Arial" panose="020B0604020202020204" pitchFamily="34" charset="0"/>
              </a:rPr>
              <a:t> refers to the process of setting a price for a product, including discounts. You’ll want to discuss how you set prices. How does your price compare with your competition? How sensitive to price are your potential customers? How much of your product do you think you will sell at various price points? Are you going to change your prices often?</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134959"/>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8DC21A84-5F53-47B5-ACD1-6F8E67BA2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Marketing mix</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product</a:t>
            </a:r>
            <a:r>
              <a:rPr lang="en-US" dirty="0">
                <a:effectLst/>
                <a:latin typeface="Arial" panose="020B0604020202020204" pitchFamily="34" charset="0"/>
                <a:ea typeface="Calibri" panose="020F0502020204030204" pitchFamily="34" charset="0"/>
                <a:cs typeface="Arial" panose="020B0604020202020204" pitchFamily="34" charset="0"/>
              </a:rPr>
              <a:t> aspects of marketing deal with the specifications of the actual goods or services, and how it relates to the end-user's needs and wants. In this section of your business plan, you can talk briefly about where your product fits in the market.</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Promotion</a:t>
            </a:r>
            <a:r>
              <a:rPr lang="en-US" dirty="0">
                <a:effectLst/>
                <a:latin typeface="Arial" panose="020B0604020202020204" pitchFamily="34" charset="0"/>
                <a:ea typeface="Calibri" panose="020F0502020204030204" pitchFamily="34" charset="0"/>
                <a:cs typeface="Arial" panose="020B0604020202020204" pitchFamily="34" charset="0"/>
              </a:rPr>
              <a:t> includes advertising, sales promotion, and publicity, and refers to the various methods of promoting the product, brand, or company. How do you plan on communicating with customers? What message will you communicate? You’ll want to discuss your promotional plans, the budget for this promotion, and how that budget will change through your business’s life cycle. </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572078"/>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Sales forecast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Prepare a month by month projection based on historical sales (if available), industry and market research. You may create more than one projection based on multiple scenarios, particularly if this is a new business or new product. Align forecast assumptions with your market research or historical sales.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2853FD7A-8712-4538-8E37-73A28C049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8663" y="4653135"/>
            <a:ext cx="3277223" cy="2180955"/>
          </a:xfrm>
          <a:prstGeom prst="rect">
            <a:avLst/>
          </a:prstGeom>
        </p:spPr>
      </p:pic>
    </p:spTree>
    <p:extLst>
      <p:ext uri="{BB962C8B-B14F-4D97-AF65-F5344CB8AC3E}">
        <p14:creationId xmlns:p14="http://schemas.microsoft.com/office/powerpoint/2010/main" val="3793737345"/>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F351791E-FD5B-4B45-B6AB-0E48C0E6F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5208" y="4770233"/>
            <a:ext cx="1905000" cy="190500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Lack of planning is certain to result in shortages or delays of necessary materials.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Without an analysis of how often resources need to be replenished, these necessities will not be found where and when needed.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necessary resource might be something as small as staples for the stapler, or as essential as running out of the raw material needed to manufacture the product that is sold. In all cases, a business a cannot flourish if the management of its resources is not being monitored and planned for.</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Production process management deals with converting raw materials into finished goods or products. It brings together the 6M's i.e. men, money, machines, materials, methods and markets to satisfy the wants of the people. </a:t>
            </a:r>
            <a:endParaRPr lang="en-US" sz="2400"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767832"/>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lvl="1" indent="0" algn="just">
              <a:spcBef>
                <a:spcPts val="0"/>
              </a:spcBef>
              <a:buNone/>
            </a:pPr>
            <a:r>
              <a:rPr lang="en-US" sz="2400" dirty="0">
                <a:latin typeface="Arial" panose="020B0604020202020204" pitchFamily="34" charset="0"/>
                <a:cs typeface="Arial" panose="020B0604020202020204" pitchFamily="34" charset="0"/>
              </a:rPr>
              <a:t>Technique adopted will depend on a number of factors, including: </a:t>
            </a:r>
          </a:p>
          <a:p>
            <a:pPr marL="342900" lvl="2" indent="-342900" algn="just">
              <a:spcBef>
                <a:spcPts val="600"/>
              </a:spcBef>
            </a:pPr>
            <a:r>
              <a:rPr lang="en-US" sz="2400" dirty="0">
                <a:latin typeface="Arial" panose="020B0604020202020204" pitchFamily="34" charset="0"/>
                <a:cs typeface="Arial" panose="020B0604020202020204" pitchFamily="34" charset="0"/>
              </a:rPr>
              <a:t>the product or service quality of the product or service; </a:t>
            </a:r>
          </a:p>
          <a:p>
            <a:pPr marL="342900" lvl="2" indent="-342900" algn="just">
              <a:spcBef>
                <a:spcPts val="0"/>
              </a:spcBef>
            </a:pPr>
            <a:r>
              <a:rPr lang="en-US" sz="2400" dirty="0">
                <a:latin typeface="Arial" panose="020B0604020202020204" pitchFamily="34" charset="0"/>
                <a:cs typeface="Arial" panose="020B0604020202020204" pitchFamily="34" charset="0"/>
              </a:rPr>
              <a:t>quantity of the product or service;</a:t>
            </a:r>
          </a:p>
          <a:p>
            <a:pPr marL="342900" lvl="2" indent="-342900" algn="just">
              <a:spcBef>
                <a:spcPts val="0"/>
              </a:spcBef>
            </a:pPr>
            <a:r>
              <a:rPr lang="en-US" sz="2400" dirty="0">
                <a:latin typeface="Arial" panose="020B0604020202020204" pitchFamily="34" charset="0"/>
                <a:cs typeface="Arial" panose="020B0604020202020204" pitchFamily="34" charset="0"/>
              </a:rPr>
              <a:t>size of the organization;</a:t>
            </a:r>
          </a:p>
          <a:p>
            <a:pPr marL="342900" lvl="2" indent="-342900" algn="just">
              <a:spcBef>
                <a:spcPts val="0"/>
              </a:spcBef>
            </a:pPr>
            <a:r>
              <a:rPr lang="en-US" sz="2400" dirty="0">
                <a:latin typeface="Arial" panose="020B0604020202020204" pitchFamily="34" charset="0"/>
                <a:cs typeface="Arial" panose="020B0604020202020204" pitchFamily="34" charset="0"/>
              </a:rPr>
              <a:t>the type of organization;</a:t>
            </a:r>
          </a:p>
          <a:p>
            <a:pPr marL="342900" lvl="2" indent="-342900" algn="just">
              <a:spcBef>
                <a:spcPts val="0"/>
              </a:spcBef>
            </a:pPr>
            <a:r>
              <a:rPr lang="en-US" sz="2400" dirty="0">
                <a:latin typeface="Arial" panose="020B0604020202020204" pitchFamily="34" charset="0"/>
                <a:cs typeface="Arial" panose="020B0604020202020204" pitchFamily="34" charset="0"/>
              </a:rPr>
              <a:t>the organization’s resources;</a:t>
            </a:r>
          </a:p>
          <a:p>
            <a:pPr marL="342900" lvl="2" indent="-342900" algn="just">
              <a:spcBef>
                <a:spcPts val="0"/>
              </a:spcBef>
            </a:pPr>
            <a:r>
              <a:rPr lang="en-US" sz="2400" dirty="0">
                <a:latin typeface="Arial" panose="020B0604020202020204" pitchFamily="34" charset="0"/>
                <a:cs typeface="Arial" panose="020B0604020202020204" pitchFamily="34" charset="0"/>
              </a:rPr>
              <a:t>legislation applicable to the organization. </a:t>
            </a:r>
            <a:endParaRPr lang="en-US" sz="2400" i="1" dirty="0">
              <a:latin typeface="Arial" panose="020B0604020202020204" pitchFamily="34" charset="0"/>
              <a:cs typeface="Arial" panose="020B0604020202020204" pitchFamily="34" charset="0"/>
            </a:endParaRPr>
          </a:p>
          <a:p>
            <a:pPr marL="0" lvl="1" indent="0" algn="just">
              <a:spcBef>
                <a:spcPts val="0"/>
              </a:spcBef>
              <a:buNone/>
            </a:pPr>
            <a:r>
              <a:rPr lang="en-US" sz="2400" dirty="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C4FCC3CE-4EA2-4151-9D11-61792B2DF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208" y="4770233"/>
            <a:ext cx="1905000" cy="1905000"/>
          </a:xfrm>
          <a:prstGeom prst="rect">
            <a:avLst/>
          </a:prstGeom>
        </p:spPr>
      </p:pic>
    </p:spTree>
    <p:extLst>
      <p:ext uri="{BB962C8B-B14F-4D97-AF65-F5344CB8AC3E}">
        <p14:creationId xmlns:p14="http://schemas.microsoft.com/office/powerpoint/2010/main" val="1284300211"/>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702778"/>
            <a:ext cx="8870776" cy="1027113"/>
          </a:xfrm>
        </p:spPr>
        <p:txBody>
          <a:bodyPr/>
          <a:lstStyle/>
          <a:p>
            <a:pPr lvl="0"/>
            <a:r>
              <a:rPr lang="en-US" sz="2800" dirty="0">
                <a:latin typeface="Arial" panose="020B0604020202020204" pitchFamily="34" charset="0"/>
                <a:cs typeface="Arial" panose="020B0604020202020204" pitchFamily="34" charset="0"/>
              </a:rPr>
              <a:t>Garment Manufacturing Process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67408" y="1700808"/>
            <a:ext cx="4752528" cy="4137028"/>
          </a:xfrm>
        </p:spPr>
        <p:txBody>
          <a:bodyPr/>
          <a:lstStyle/>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Garment Design</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Print + Color Design</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Source and order fabric and trim</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Tech Packs</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Preliminary Costing</a:t>
            </a:r>
            <a:r>
              <a:rPr lang="en-US" sz="2400" dirty="0">
                <a:latin typeface="Arial" panose="020B0604020202020204" pitchFamily="34" charset="0"/>
                <a:cs typeface="Arial" panose="020B0604020202020204" pitchFamily="34" charset="0"/>
              </a:rPr>
              <a:t>	</a:t>
            </a:r>
            <a:endParaRPr lang="pl-PL" sz="2400" dirty="0">
              <a:latin typeface="Arial" panose="020B0604020202020204" pitchFamily="34" charset="0"/>
              <a:cs typeface="Arial" panose="020B0604020202020204" pitchFamily="34" charset="0"/>
            </a:endParaRP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Pattern Development</a:t>
            </a:r>
            <a:r>
              <a:rPr lang="en-US" sz="2400" dirty="0">
                <a:latin typeface="Arial" panose="020B0604020202020204" pitchFamily="34" charset="0"/>
                <a:cs typeface="Arial" panose="020B0604020202020204" pitchFamily="34" charset="0"/>
              </a:rPr>
              <a:t>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a:extLst>
              <a:ext uri="{FF2B5EF4-FFF2-40B4-BE49-F238E27FC236}">
                <a16:creationId xmlns:a16="http://schemas.microsoft.com/office/drawing/2014/main" id="{D6020D87-ED60-4364-A1C6-83B125B5B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720" y="4405410"/>
            <a:ext cx="6384032" cy="2191942"/>
          </a:xfrm>
          <a:prstGeom prst="rect">
            <a:avLst/>
          </a:prstGeom>
        </p:spPr>
      </p:pic>
      <p:sp>
        <p:nvSpPr>
          <p:cNvPr id="9" name="Content Placeholder 2">
            <a:extLst>
              <a:ext uri="{FF2B5EF4-FFF2-40B4-BE49-F238E27FC236}">
                <a16:creationId xmlns:a16="http://schemas.microsoft.com/office/drawing/2014/main" id="{528494C9-5389-4310-A478-C4749B5BC68B}"/>
              </a:ext>
            </a:extLst>
          </p:cNvPr>
          <p:cNvSpPr txBox="1">
            <a:spLocks/>
          </p:cNvSpPr>
          <p:nvPr/>
        </p:nvSpPr>
        <p:spPr bwMode="auto">
          <a:xfrm>
            <a:off x="5677253" y="1700808"/>
            <a:ext cx="4752528"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Development Sampling</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Pre-Production Process</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Grade Patterns</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Production Samples</a:t>
            </a:r>
            <a:r>
              <a:rPr lang="en-US" sz="2400" dirty="0">
                <a:latin typeface="Arial" panose="020B0604020202020204" pitchFamily="34" charset="0"/>
                <a:cs typeface="Arial" panose="020B0604020202020204" pitchFamily="34" charset="0"/>
              </a:rPr>
              <a:t> </a:t>
            </a: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Quality Control Check</a:t>
            </a:r>
            <a:endParaRPr lang="en-US" sz="2400" dirty="0">
              <a:latin typeface="Arial" panose="020B0604020202020204" pitchFamily="34" charset="0"/>
              <a:cs typeface="Arial" panose="020B0604020202020204" pitchFamily="34" charset="0"/>
            </a:endParaRP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Packing</a:t>
            </a:r>
            <a:endParaRPr lang="en-US" sz="2400" dirty="0">
              <a:latin typeface="Arial" panose="020B0604020202020204" pitchFamily="34" charset="0"/>
              <a:cs typeface="Arial" panose="020B0604020202020204" pitchFamily="34" charset="0"/>
            </a:endParaRPr>
          </a:p>
          <a:p>
            <a:pPr lvl="1"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Shipping </a:t>
            </a:r>
            <a:r>
              <a:rPr lang="en-US" sz="2400" dirty="0">
                <a:latin typeface="Arial" panose="020B0604020202020204" pitchFamily="34" charset="0"/>
                <a:cs typeface="Arial" panose="020B0604020202020204" pitchFamily="34" charset="0"/>
              </a:rPr>
              <a:t>and</a:t>
            </a:r>
            <a:r>
              <a:rPr lang="pl-PL" sz="2400" dirty="0">
                <a:latin typeface="Arial" panose="020B0604020202020204" pitchFamily="34" charset="0"/>
                <a:cs typeface="Arial" panose="020B0604020202020204" pitchFamily="34" charset="0"/>
              </a:rPr>
              <a:t> Logistics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966113"/>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lvl="1" indent="0" algn="just">
              <a:spcBef>
                <a:spcPts val="0"/>
              </a:spcBef>
              <a:buNone/>
            </a:pPr>
            <a:r>
              <a:rPr lang="pl-PL" sz="2400" dirty="0">
                <a:latin typeface="Arial" panose="020B0604020202020204" pitchFamily="34" charset="0"/>
                <a:cs typeface="Arial" panose="020B0604020202020204" pitchFamily="34" charset="0"/>
              </a:rPr>
              <a:t>Methods of production</a:t>
            </a:r>
            <a:r>
              <a:rPr lang="en-US" sz="2400" dirty="0">
                <a:latin typeface="Arial" panose="020B0604020202020204" pitchFamily="34" charset="0"/>
                <a:cs typeface="Arial" panose="020B0604020202020204" pitchFamily="34" charset="0"/>
              </a:rPr>
              <a:t> process include:</a:t>
            </a:r>
          </a:p>
          <a:p>
            <a:pPr marL="342900" lvl="2" indent="-342900" algn="just">
              <a:spcBef>
                <a:spcPts val="0"/>
              </a:spcBef>
            </a:pPr>
            <a:r>
              <a:rPr lang="pl-PL" sz="2400" b="1" dirty="0">
                <a:latin typeface="Arial" panose="020B0604020202020204" pitchFamily="34" charset="0"/>
                <a:cs typeface="Arial" panose="020B0604020202020204" pitchFamily="34" charset="0"/>
              </a:rPr>
              <a:t>Line </a:t>
            </a:r>
            <a:r>
              <a:rPr lang="en-US" sz="2400" b="1" dirty="0">
                <a:latin typeface="Arial" panose="020B0604020202020204" pitchFamily="34" charset="0"/>
                <a:cs typeface="Arial" panose="020B0604020202020204" pitchFamily="34" charset="0"/>
              </a:rPr>
              <a:t>p</a:t>
            </a:r>
            <a:r>
              <a:rPr lang="pl-PL" sz="2400" b="1" dirty="0">
                <a:latin typeface="Arial" panose="020B0604020202020204" pitchFamily="34" charset="0"/>
                <a:cs typeface="Arial" panose="020B0604020202020204" pitchFamily="34" charset="0"/>
              </a:rPr>
              <a:t>roduction </a:t>
            </a:r>
            <a:r>
              <a:rPr lang="en-US" sz="2400" dirty="0">
                <a:latin typeface="Arial" panose="020B0604020202020204" pitchFamily="34" charset="0"/>
                <a:cs typeface="Arial" panose="020B0604020202020204" pitchFamily="34" charset="0"/>
              </a:rPr>
              <a:t>- just as the name suggests line production is producing goods along a line of production. The goods will be passed along a line containing different stages. At each stage in the line the goods will be altered. Often a person/group of people will be responsible for just one stage in the process. For example, in garment production, until garment components are gathered into a finished garment, they are assembled through a sub-assembly process.</a:t>
            </a:r>
          </a:p>
          <a:p>
            <a:pPr marL="0" lvl="1" indent="0" algn="just">
              <a:spcBef>
                <a:spcPts val="0"/>
              </a:spcBef>
              <a:buNone/>
            </a:pPr>
            <a:r>
              <a:rPr lang="en-US" sz="2400" dirty="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5F463502-8E55-4FD6-B23D-40DC7B449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4419825"/>
            <a:ext cx="3358499" cy="2234930"/>
          </a:xfrm>
          <a:prstGeom prst="rect">
            <a:avLst/>
          </a:prstGeom>
        </p:spPr>
      </p:pic>
    </p:spTree>
    <p:extLst>
      <p:ext uri="{BB962C8B-B14F-4D97-AF65-F5344CB8AC3E}">
        <p14:creationId xmlns:p14="http://schemas.microsoft.com/office/powerpoint/2010/main" val="1311323646"/>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lvl="1" indent="0" algn="just">
              <a:spcBef>
                <a:spcPts val="0"/>
              </a:spcBef>
              <a:buNone/>
            </a:pPr>
            <a:r>
              <a:rPr lang="pl-PL" sz="2400" dirty="0">
                <a:latin typeface="Arial" panose="020B0604020202020204" pitchFamily="34" charset="0"/>
                <a:cs typeface="Arial" panose="020B0604020202020204" pitchFamily="34" charset="0"/>
              </a:rPr>
              <a:t>Methods of production</a:t>
            </a:r>
            <a:r>
              <a:rPr lang="en-US" sz="2400" dirty="0">
                <a:latin typeface="Arial" panose="020B0604020202020204" pitchFamily="34" charset="0"/>
                <a:cs typeface="Arial" panose="020B0604020202020204" pitchFamily="34" charset="0"/>
              </a:rPr>
              <a:t> process include:</a:t>
            </a:r>
          </a:p>
          <a:p>
            <a:pPr marL="342900" lvl="2" indent="-342900" algn="just">
              <a:spcBef>
                <a:spcPts val="0"/>
              </a:spcBef>
            </a:pPr>
            <a:r>
              <a:rPr lang="pl-PL" sz="2400" b="1" dirty="0">
                <a:latin typeface="Arial" panose="020B0604020202020204" pitchFamily="34" charset="0"/>
                <a:cs typeface="Arial" panose="020B0604020202020204" pitchFamily="34" charset="0"/>
              </a:rPr>
              <a:t>Batch </a:t>
            </a:r>
            <a:r>
              <a:rPr lang="en-US" sz="2400" b="1" dirty="0">
                <a:latin typeface="Arial" panose="020B0604020202020204" pitchFamily="34" charset="0"/>
                <a:cs typeface="Arial" panose="020B0604020202020204" pitchFamily="34" charset="0"/>
              </a:rPr>
              <a:t>p</a:t>
            </a:r>
            <a:r>
              <a:rPr lang="pl-PL" sz="2400" b="1" dirty="0">
                <a:latin typeface="Arial" panose="020B0604020202020204" pitchFamily="34" charset="0"/>
                <a:cs typeface="Arial" panose="020B0604020202020204" pitchFamily="34" charset="0"/>
              </a:rPr>
              <a:t>roduction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this is the method employed when the organization needs to produce a fixed amount of each of the type of goods it produces. In this instance production technique and resources will be adapted, to produce the product required and to produce just the amount required.</a:t>
            </a:r>
          </a:p>
          <a:p>
            <a:pPr marL="0" lvl="1" indent="0" algn="just">
              <a:spcBef>
                <a:spcPts val="0"/>
              </a:spcBef>
              <a:buNone/>
            </a:pPr>
            <a:r>
              <a:rPr lang="en-US" sz="2400" dirty="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F4AA9143-C3C7-4FB9-961D-AF477F1F1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502" y="3717032"/>
            <a:ext cx="4467706" cy="2979247"/>
          </a:xfrm>
          <a:prstGeom prst="rect">
            <a:avLst/>
          </a:prstGeom>
        </p:spPr>
      </p:pic>
    </p:spTree>
    <p:extLst>
      <p:ext uri="{BB962C8B-B14F-4D97-AF65-F5344CB8AC3E}">
        <p14:creationId xmlns:p14="http://schemas.microsoft.com/office/powerpoint/2010/main" val="307176075"/>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lvl="1" indent="0" algn="just">
              <a:spcBef>
                <a:spcPts val="0"/>
              </a:spcBef>
              <a:buNone/>
            </a:pPr>
            <a:r>
              <a:rPr lang="pl-PL" sz="2400" dirty="0">
                <a:latin typeface="Arial" panose="020B0604020202020204" pitchFamily="34" charset="0"/>
                <a:cs typeface="Arial" panose="020B0604020202020204" pitchFamily="34" charset="0"/>
              </a:rPr>
              <a:t>Methods of production</a:t>
            </a:r>
            <a:r>
              <a:rPr lang="en-US" sz="2400" dirty="0">
                <a:latin typeface="Arial" panose="020B0604020202020204" pitchFamily="34" charset="0"/>
                <a:cs typeface="Arial" panose="020B0604020202020204" pitchFamily="34" charset="0"/>
              </a:rPr>
              <a:t> process include:</a:t>
            </a:r>
          </a:p>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Continuous </a:t>
            </a:r>
            <a:r>
              <a:rPr lang="en-US" sz="2400" b="1" dirty="0">
                <a:latin typeface="Arial" panose="020B0604020202020204" pitchFamily="34" charset="0"/>
                <a:cs typeface="Arial" panose="020B0604020202020204" pitchFamily="34" charset="0"/>
              </a:rPr>
              <a:t>f</a:t>
            </a:r>
            <a:r>
              <a:rPr lang="pl-PL" sz="2400" b="1" dirty="0">
                <a:latin typeface="Arial" panose="020B0604020202020204" pitchFamily="34" charset="0"/>
                <a:cs typeface="Arial" panose="020B0604020202020204" pitchFamily="34" charset="0"/>
              </a:rPr>
              <a:t>low </a:t>
            </a:r>
            <a:r>
              <a:rPr lang="en-US" sz="2400" b="1" dirty="0">
                <a:latin typeface="Arial" panose="020B0604020202020204" pitchFamily="34" charset="0"/>
                <a:cs typeface="Arial" panose="020B0604020202020204" pitchFamily="34" charset="0"/>
              </a:rPr>
              <a:t>p</a:t>
            </a:r>
            <a:r>
              <a:rPr lang="pl-PL" sz="2400" b="1" dirty="0">
                <a:latin typeface="Arial" panose="020B0604020202020204" pitchFamily="34" charset="0"/>
                <a:cs typeface="Arial" panose="020B0604020202020204" pitchFamily="34" charset="0"/>
              </a:rPr>
              <a:t>roduction (CFP)</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this is simply adopting line production 24 hours day/seven days a week, using automatic equipment. The automatic equipment will operate in the same manner day in day out. The ability to work in this manner is another advantage robots/machinery have over humans. CFP does not involve humans so it is not used in the service industry unlike line production. </a:t>
            </a:r>
          </a:p>
          <a:p>
            <a:pPr marL="0" lvl="1" indent="0" algn="just">
              <a:spcBef>
                <a:spcPts val="0"/>
              </a:spcBef>
              <a:buNone/>
            </a:pPr>
            <a:r>
              <a:rPr lang="en-US" sz="2400" dirty="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лице, закрито, подготовка, мелничар&#10;&#10;Описанието е генерирано автоматично">
            <a:extLst>
              <a:ext uri="{FF2B5EF4-FFF2-40B4-BE49-F238E27FC236}">
                <a16:creationId xmlns:a16="http://schemas.microsoft.com/office/drawing/2014/main" id="{17C124F5-F2EB-4FF0-B194-52BD35257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347" y="4077072"/>
            <a:ext cx="4559829" cy="2564904"/>
          </a:xfrm>
          <a:prstGeom prst="rect">
            <a:avLst/>
          </a:prstGeom>
        </p:spPr>
      </p:pic>
    </p:spTree>
    <p:extLst>
      <p:ext uri="{BB962C8B-B14F-4D97-AF65-F5344CB8AC3E}">
        <p14:creationId xmlns:p14="http://schemas.microsoft.com/office/powerpoint/2010/main" val="2030593319"/>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p:txBody>
          <a:bodyPr/>
          <a:lstStyle/>
          <a:p>
            <a:pPr lvl="0"/>
            <a:r>
              <a:rPr lang="en-US" sz="2800" dirty="0">
                <a:latin typeface="Arial" panose="020B0604020202020204" pitchFamily="34" charset="0"/>
                <a:cs typeface="Arial" panose="020B0604020202020204" pitchFamily="34" charset="0"/>
              </a:rPr>
              <a:t>Business plan definition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sz="half" idx="1"/>
          </p:nvPr>
        </p:nvSpPr>
        <p:spPr>
          <a:xfrm>
            <a:off x="619260" y="1790006"/>
            <a:ext cx="8110984" cy="3155850"/>
          </a:xfrm>
        </p:spPr>
        <p:txBody>
          <a:bodyPr/>
          <a:lstStyle/>
          <a:p>
            <a:pPr marL="0" lvl="1" indent="0" algn="just">
              <a:spcBef>
                <a:spcPts val="0"/>
              </a:spcBef>
              <a:buNone/>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business plan </a:t>
            </a:r>
            <a:r>
              <a:rPr lang="en-US" sz="2400" dirty="0">
                <a:latin typeface="Arial" panose="020B0604020202020204" pitchFamily="34" charset="0"/>
                <a:cs typeface="Arial" panose="020B0604020202020204" pitchFamily="34" charset="0"/>
              </a:rPr>
              <a:t>is a written document, prepared by the entrepreneur that describes all the relevant external and internal elements, involved in starting a new venture. It addresses both short- and long-term decision making. </a:t>
            </a:r>
          </a:p>
          <a:p>
            <a:pPr marL="0" lvl="1" indent="0" algn="just">
              <a:spcBef>
                <a:spcPts val="0"/>
              </a:spcBef>
              <a:buNone/>
            </a:pPr>
            <a:r>
              <a:rPr lang="en-US" sz="2400" dirty="0">
                <a:latin typeface="Arial" panose="020B0604020202020204" pitchFamily="34" charset="0"/>
                <a:cs typeface="Arial" panose="020B0604020202020204" pitchFamily="34" charset="0"/>
              </a:rPr>
              <a:t>The business plan is like a road map for the business’ development. The Internet also provides outlines for business planning. Entrepreneurs can also hire or offer equity to another person to provide expertise in preparing the business plan. </a:t>
            </a:r>
          </a:p>
          <a:p>
            <a:pPr marL="0" lvl="1" indent="0" algn="just">
              <a:spcBef>
                <a:spcPts val="0"/>
              </a:spcBef>
              <a:buNone/>
            </a:pPr>
            <a:r>
              <a:rPr lang="en-US" sz="2400" dirty="0">
                <a:latin typeface="Arial" panose="020B0604020202020204" pitchFamily="34" charset="0"/>
                <a:cs typeface="Arial" panose="020B0604020202020204" pitchFamily="34" charset="0"/>
              </a:rPr>
              <a:t>In developing the business plan the entrepreneur can determine how much money will be needed from new or existing sources.</a:t>
            </a:r>
          </a:p>
          <a:p>
            <a:endParaRPr lang="en-US" sz="2400" b="1" dirty="0">
              <a:latin typeface="Arial" panose="020B0604020202020204" pitchFamily="34" charset="0"/>
              <a:cs typeface="Arial" panose="020B0604020202020204" pitchFamily="34" charset="0"/>
            </a:endParaRPr>
          </a:p>
          <a:p>
            <a:endParaRPr lang="en-US" sz="2000" dirty="0"/>
          </a:p>
        </p:txBody>
      </p:sp>
      <p:pic>
        <p:nvPicPr>
          <p:cNvPr id="8" name="Контейнер за съдържание 7">
            <a:extLst>
              <a:ext uri="{FF2B5EF4-FFF2-40B4-BE49-F238E27FC236}">
                <a16:creationId xmlns:a16="http://schemas.microsoft.com/office/drawing/2014/main" id="{F988D308-A4AA-4C1F-A6FF-E701BBA374D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719029" y="1912145"/>
            <a:ext cx="2971147" cy="1660871"/>
          </a:xfr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386072"/>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lvl="1" indent="0" algn="just">
              <a:spcBef>
                <a:spcPts val="0"/>
              </a:spcBef>
              <a:buNone/>
            </a:pPr>
            <a:r>
              <a:rPr lang="pl-PL" sz="2400" dirty="0">
                <a:latin typeface="Arial" panose="020B0604020202020204" pitchFamily="34" charset="0"/>
                <a:cs typeface="Arial" panose="020B0604020202020204" pitchFamily="34" charset="0"/>
              </a:rPr>
              <a:t>Methods of production</a:t>
            </a:r>
            <a:r>
              <a:rPr lang="en-US" sz="2400" dirty="0">
                <a:latin typeface="Arial" panose="020B0604020202020204" pitchFamily="34" charset="0"/>
                <a:cs typeface="Arial" panose="020B0604020202020204" pitchFamily="34" charset="0"/>
              </a:rPr>
              <a:t> process include:</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Just In Time Production (JIT) </a:t>
            </a:r>
            <a:r>
              <a:rPr lang="en-US" sz="2400" dirty="0">
                <a:latin typeface="Arial" panose="020B0604020202020204" pitchFamily="34" charset="0"/>
                <a:cs typeface="Arial" panose="020B0604020202020204" pitchFamily="34" charset="0"/>
              </a:rPr>
              <a:t>- this method of production generates goods/services “just in time” for them to be sold rather than preparing them months or weeks in advance. To save storage costs, the parts needed to make the end product will arrive just before they are used to manufacture the product. This means that the production process is carefully planned and </a:t>
            </a:r>
            <a:r>
              <a:rPr lang="en-US" sz="2400" dirty="0" err="1">
                <a:latin typeface="Arial" panose="020B0604020202020204" pitchFamily="34" charset="0"/>
                <a:cs typeface="Arial" panose="020B0604020202020204" pitchFamily="34" charset="0"/>
              </a:rPr>
              <a:t>organised</a:t>
            </a:r>
            <a:r>
              <a:rPr lang="en-US" sz="2400" dirty="0">
                <a:latin typeface="Arial" panose="020B0604020202020204" pitchFamily="34" charset="0"/>
                <a:cs typeface="Arial" panose="020B0604020202020204" pitchFamily="34" charset="0"/>
              </a:rPr>
              <a:t>. Production must be efficient and speedy otherwise the goods will not be manufactured “in time” for the customer. Conversely if there are no/few orders then production will slow down or stop altogether.</a:t>
            </a:r>
          </a:p>
          <a:p>
            <a:pPr marL="0" lvl="1" indent="0" algn="just">
              <a:spcBef>
                <a:spcPts val="0"/>
              </a:spcBef>
              <a:buNone/>
            </a:pPr>
            <a:r>
              <a:rPr lang="en-US" sz="2400" dirty="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Картина 8">
            <a:extLst>
              <a:ext uri="{FF2B5EF4-FFF2-40B4-BE49-F238E27FC236}">
                <a16:creationId xmlns:a16="http://schemas.microsoft.com/office/drawing/2014/main" id="{FC8B3502-AFDC-4133-9821-391F39A19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208" y="4770233"/>
            <a:ext cx="1905000" cy="1905000"/>
          </a:xfrm>
          <a:prstGeom prst="rect">
            <a:avLst/>
          </a:prstGeom>
        </p:spPr>
      </p:pic>
    </p:spTree>
    <p:extLst>
      <p:ext uri="{BB962C8B-B14F-4D97-AF65-F5344CB8AC3E}">
        <p14:creationId xmlns:p14="http://schemas.microsoft.com/office/powerpoint/2010/main" val="4283701733"/>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Operations and production plan. Assignment 1</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BCBC4487-09A6-4E29-9B3F-01E6D7FFDE7A}"/>
              </a:ext>
            </a:extLst>
          </p:cNvPr>
          <p:cNvSpPr txBox="1"/>
          <p:nvPr/>
        </p:nvSpPr>
        <p:spPr>
          <a:xfrm>
            <a:off x="688992" y="1700808"/>
            <a:ext cx="10994776" cy="1569660"/>
          </a:xfrm>
          <a:prstGeom prst="rect">
            <a:avLst/>
          </a:prstGeom>
          <a:noFill/>
        </p:spPr>
        <p:txBody>
          <a:bodyPr wrap="square">
            <a:spAutoFit/>
          </a:bodyPr>
          <a:lstStyle/>
          <a:p>
            <a:pPr algn="just"/>
            <a:endParaRPr lang="en-US" sz="2400" dirty="0"/>
          </a:p>
          <a:p>
            <a:pPr algn="just" eaLnBrk="0" hangingPunct="0"/>
            <a:r>
              <a:rPr lang="en-US" sz="2400" dirty="0">
                <a:latin typeface="Arial Unicode MS"/>
              </a:rPr>
              <a:t>Read the article: </a:t>
            </a:r>
            <a:r>
              <a:rPr lang="en-US" sz="2400" dirty="0">
                <a:hlinkClick r:id="rId3"/>
              </a:rPr>
              <a:t>What is “Just In Time” Manufacturing?</a:t>
            </a:r>
            <a:endParaRPr lang="en-US" sz="2400" dirty="0"/>
          </a:p>
          <a:p>
            <a:pPr algn="just" eaLnBrk="0" hangingPunct="0"/>
            <a:r>
              <a:rPr kumimoji="0" lang="en-US" altLang="bg-BG" sz="2400" b="0" i="0" u="none" strike="noStrike" cap="none" normalizeH="0" baseline="0" dirty="0">
                <a:ln>
                  <a:noFill/>
                </a:ln>
                <a:solidFill>
                  <a:schemeClr val="tx1"/>
                </a:solidFill>
                <a:effectLst/>
                <a:latin typeface="Arial Unicode MS"/>
              </a:rPr>
              <a:t>W</a:t>
            </a:r>
            <a:r>
              <a:rPr kumimoji="0" lang="bg-BG" altLang="bg-BG" sz="2400" b="0" i="0" u="none" strike="noStrike" cap="none" normalizeH="0" baseline="0" dirty="0" err="1">
                <a:ln>
                  <a:noFill/>
                </a:ln>
                <a:solidFill>
                  <a:schemeClr val="tx1"/>
                </a:solidFill>
                <a:effectLst/>
                <a:latin typeface="Arial Unicode MS"/>
              </a:rPr>
              <a:t>hat</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are</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the</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advantages</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of</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the</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method</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in</a:t>
            </a:r>
            <a:r>
              <a:rPr kumimoji="0" lang="bg-BG" altLang="bg-BG" sz="2400" b="0" i="0" u="none" strike="noStrike" cap="none" normalizeH="0" baseline="0" dirty="0">
                <a:ln>
                  <a:noFill/>
                </a:ln>
                <a:solidFill>
                  <a:schemeClr val="tx1"/>
                </a:solidFill>
                <a:effectLst/>
                <a:latin typeface="Arial Unicode MS"/>
              </a:rPr>
              <a:t> </a:t>
            </a:r>
            <a:r>
              <a:rPr lang="en-US" altLang="bg-BG" sz="2400" dirty="0">
                <a:latin typeface="Arial Unicode MS"/>
              </a:rPr>
              <a:t>the</a:t>
            </a:r>
            <a:r>
              <a:rPr kumimoji="0" lang="bg-BG" altLang="bg-BG" sz="2400" b="0" i="0" u="none" strike="noStrike" cap="none" normalizeH="0" baseline="0" dirty="0">
                <a:ln>
                  <a:noFill/>
                </a:ln>
                <a:solidFill>
                  <a:schemeClr val="tx1"/>
                </a:solidFill>
                <a:effectLst/>
                <a:latin typeface="Arial Unicode MS"/>
              </a:rPr>
              <a:t>T&amp;C </a:t>
            </a:r>
            <a:r>
              <a:rPr kumimoji="0" lang="bg-BG" altLang="bg-BG" sz="2400" b="0" i="0" u="none" strike="noStrike" cap="none" normalizeH="0" baseline="0" dirty="0" err="1">
                <a:ln>
                  <a:noFill/>
                </a:ln>
                <a:solidFill>
                  <a:schemeClr val="tx1"/>
                </a:solidFill>
                <a:effectLst/>
                <a:latin typeface="Arial Unicode MS"/>
              </a:rPr>
              <a:t>business</a:t>
            </a:r>
            <a:r>
              <a:rPr kumimoji="0" lang="en-US" altLang="bg-BG" sz="2400" b="0" i="0" u="none" strike="noStrike" cap="none" normalizeH="0" baseline="0" dirty="0">
                <a:ln>
                  <a:noFill/>
                </a:ln>
                <a:solidFill>
                  <a:schemeClr val="tx1"/>
                </a:solidFill>
                <a:effectLst/>
                <a:latin typeface="Arial Unicode MS"/>
              </a:rPr>
              <a:t>?</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List</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other</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applications</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of</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the</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method</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that</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you</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know</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in</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the</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textile</a:t>
            </a:r>
            <a:r>
              <a:rPr kumimoji="0" lang="bg-BG" altLang="bg-BG" sz="2400" b="0" i="0" u="none" strike="noStrike" cap="none" normalizeH="0" baseline="0" dirty="0">
                <a:ln>
                  <a:noFill/>
                </a:ln>
                <a:solidFill>
                  <a:schemeClr val="tx1"/>
                </a:solidFill>
                <a:effectLst/>
                <a:latin typeface="Arial Unicode MS"/>
              </a:rPr>
              <a:t> </a:t>
            </a:r>
            <a:r>
              <a:rPr kumimoji="0" lang="bg-BG" altLang="bg-BG" sz="2400" b="0" i="0" u="none" strike="noStrike" cap="none" normalizeH="0" baseline="0" dirty="0" err="1">
                <a:ln>
                  <a:noFill/>
                </a:ln>
                <a:solidFill>
                  <a:schemeClr val="tx1"/>
                </a:solidFill>
                <a:effectLst/>
                <a:latin typeface="Arial Unicode MS"/>
              </a:rPr>
              <a:t>business</a:t>
            </a:r>
            <a:r>
              <a:rPr kumimoji="0" lang="en-US" altLang="bg-BG" sz="2400" b="0" i="0" u="none" strike="noStrike" cap="none" normalizeH="0" baseline="0" dirty="0">
                <a:ln>
                  <a:noFill/>
                </a:ln>
                <a:solidFill>
                  <a:schemeClr val="tx1"/>
                </a:solidFill>
                <a:effectLst/>
                <a:latin typeface="Arial Unicode MS"/>
              </a:rPr>
              <a:t>.</a:t>
            </a:r>
            <a:endParaRPr kumimoji="0" lang="bg-BG" altLang="bg-BG" sz="1800" b="0" i="0" u="none" strike="noStrike" cap="none" normalizeH="0" baseline="0" dirty="0">
              <a:ln>
                <a:noFill/>
              </a:ln>
              <a:solidFill>
                <a:schemeClr val="tx1"/>
              </a:solidFill>
              <a:effectLst/>
            </a:endParaRPr>
          </a:p>
        </p:txBody>
      </p:sp>
      <p:pic>
        <p:nvPicPr>
          <p:cNvPr id="6" name="Картина 5">
            <a:extLst>
              <a:ext uri="{FF2B5EF4-FFF2-40B4-BE49-F238E27FC236}">
                <a16:creationId xmlns:a16="http://schemas.microsoft.com/office/drawing/2014/main" id="{A16F3180-255D-41D9-9C7B-A494EC778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208" y="4770233"/>
            <a:ext cx="1905000" cy="1905000"/>
          </a:xfrm>
          <a:prstGeom prst="rect">
            <a:avLst/>
          </a:prstGeom>
        </p:spPr>
      </p:pic>
    </p:spTree>
    <p:extLst>
      <p:ext uri="{BB962C8B-B14F-4D97-AF65-F5344CB8AC3E}">
        <p14:creationId xmlns:p14="http://schemas.microsoft.com/office/powerpoint/2010/main" val="3325695812"/>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776" y="606257"/>
            <a:ext cx="8870776" cy="1027113"/>
          </a:xfrm>
        </p:spPr>
        <p:txBody>
          <a:bodyPr/>
          <a:lstStyle/>
          <a:p>
            <a:pPr lvl="1" algn="just"/>
            <a:r>
              <a:rPr lang="pl-PL" sz="2800" dirty="0">
                <a:solidFill>
                  <a:srgbClr val="007DFA"/>
                </a:solidFill>
                <a:latin typeface="Arial" panose="020B0604020202020204" pitchFamily="34" charset="0"/>
                <a:cs typeface="Arial" panose="020B0604020202020204" pitchFamily="34" charset="0"/>
              </a:rPr>
              <a:t>Seven </a:t>
            </a:r>
            <a:r>
              <a:rPr lang="en-US" sz="2800" dirty="0">
                <a:solidFill>
                  <a:srgbClr val="007DFA"/>
                </a:solidFill>
                <a:latin typeface="Arial" panose="020B0604020202020204" pitchFamily="34" charset="0"/>
                <a:cs typeface="Arial" panose="020B0604020202020204" pitchFamily="34" charset="0"/>
              </a:rPr>
              <a:t>b</a:t>
            </a:r>
            <a:r>
              <a:rPr lang="pl-PL" sz="2800" dirty="0">
                <a:solidFill>
                  <a:srgbClr val="007DFA"/>
                </a:solidFill>
                <a:latin typeface="Arial" panose="020B0604020202020204" pitchFamily="34" charset="0"/>
                <a:cs typeface="Arial" panose="020B0604020202020204" pitchFamily="34" charset="0"/>
              </a:rPr>
              <a:t>asic </a:t>
            </a:r>
            <a:r>
              <a:rPr lang="en-US" sz="2800" dirty="0">
                <a:solidFill>
                  <a:srgbClr val="007DFA"/>
                </a:solidFill>
                <a:latin typeface="Arial" panose="020B0604020202020204" pitchFamily="34" charset="0"/>
                <a:cs typeface="Arial" panose="020B0604020202020204" pitchFamily="34" charset="0"/>
              </a:rPr>
              <a:t>q</a:t>
            </a:r>
            <a:r>
              <a:rPr lang="pl-PL" sz="2800" dirty="0">
                <a:solidFill>
                  <a:srgbClr val="007DFA"/>
                </a:solidFill>
                <a:latin typeface="Arial" panose="020B0604020202020204" pitchFamily="34" charset="0"/>
                <a:cs typeface="Arial" panose="020B0604020202020204" pitchFamily="34" charset="0"/>
              </a:rPr>
              <a:t>uality </a:t>
            </a:r>
            <a:r>
              <a:rPr lang="en-US" sz="2800" dirty="0">
                <a:solidFill>
                  <a:srgbClr val="007DFA"/>
                </a:solidFill>
                <a:latin typeface="Arial" panose="020B0604020202020204" pitchFamily="34" charset="0"/>
                <a:cs typeface="Arial" panose="020B0604020202020204" pitchFamily="34" charset="0"/>
              </a:rPr>
              <a:t>t</a:t>
            </a:r>
            <a:r>
              <a:rPr lang="pl-PL" sz="2800" dirty="0">
                <a:solidFill>
                  <a:srgbClr val="007DFA"/>
                </a:solidFill>
                <a:latin typeface="Arial" panose="020B0604020202020204" pitchFamily="34" charset="0"/>
                <a:cs typeface="Arial" panose="020B0604020202020204" pitchFamily="34" charset="0"/>
              </a:rPr>
              <a:t>ools</a:t>
            </a:r>
            <a:r>
              <a:rPr lang="en-US" sz="2800" dirty="0">
                <a:solidFill>
                  <a:srgbClr val="007DFA"/>
                </a:solidFill>
                <a:latin typeface="Arial" panose="020B0604020202020204" pitchFamily="34" charset="0"/>
                <a:cs typeface="Arial" panose="020B0604020202020204" pitchFamily="34" charset="0"/>
              </a:rPr>
              <a:t> in process management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153950" y="1360486"/>
            <a:ext cx="11746523" cy="4137028"/>
          </a:xfrm>
        </p:spPr>
        <p:txBody>
          <a:bodyPr/>
          <a:lstStyle/>
          <a:p>
            <a:pPr lvl="2" algn="just">
              <a:spcBef>
                <a:spcPts val="0"/>
              </a:spcBef>
            </a:pPr>
            <a:r>
              <a:rPr lang="en-US" sz="2400" dirty="0">
                <a:latin typeface="Arial" panose="020B0604020202020204" pitchFamily="34" charset="0"/>
                <a:cs typeface="Arial" panose="020B0604020202020204" pitchFamily="34" charset="0"/>
              </a:rPr>
              <a:t>Cause-and-effect diagram (also called Ishikawa or fishbone chart): Identifies many possible causes for an effect or problem and sorts ideas into useful categories. </a:t>
            </a:r>
          </a:p>
          <a:p>
            <a:pPr lvl="2" algn="just">
              <a:spcBef>
                <a:spcPts val="0"/>
              </a:spcBef>
            </a:pPr>
            <a:r>
              <a:rPr lang="en-US" sz="2400" dirty="0">
                <a:latin typeface="Arial" panose="020B0604020202020204" pitchFamily="34" charset="0"/>
                <a:cs typeface="Arial" panose="020B0604020202020204" pitchFamily="34" charset="0"/>
              </a:rPr>
              <a:t>Check sheet: A structured, prepared form for collecting and analyzing data; a generic tool that can be adapted for a wide variety of purposes. </a:t>
            </a:r>
          </a:p>
          <a:p>
            <a:pPr lvl="2" algn="just">
              <a:spcBef>
                <a:spcPts val="0"/>
              </a:spcBef>
            </a:pPr>
            <a:r>
              <a:rPr lang="en-US" sz="2400" dirty="0">
                <a:latin typeface="Arial" panose="020B0604020202020204" pitchFamily="34" charset="0"/>
                <a:cs typeface="Arial" panose="020B0604020202020204" pitchFamily="34" charset="0"/>
              </a:rPr>
              <a:t>Control charts: Graphs used to study how a process changes over time.</a:t>
            </a:r>
          </a:p>
          <a:p>
            <a:pPr lvl="2" algn="just">
              <a:spcBef>
                <a:spcPts val="0"/>
              </a:spcBef>
            </a:pPr>
            <a:r>
              <a:rPr lang="en-US" sz="2400" dirty="0">
                <a:latin typeface="Arial" panose="020B0604020202020204" pitchFamily="34" charset="0"/>
                <a:cs typeface="Arial" panose="020B0604020202020204" pitchFamily="34" charset="0"/>
              </a:rPr>
              <a:t>Histogram: The most commonly used graph for showing frequency distributions, or how often each different value in a set of data occurs. </a:t>
            </a:r>
          </a:p>
          <a:p>
            <a:pPr lvl="2" algn="just">
              <a:spcBef>
                <a:spcPts val="0"/>
              </a:spcBef>
            </a:pPr>
            <a:r>
              <a:rPr lang="en-US" sz="2400" dirty="0">
                <a:latin typeface="Arial" panose="020B0604020202020204" pitchFamily="34" charset="0"/>
                <a:cs typeface="Arial" panose="020B0604020202020204" pitchFamily="34" charset="0"/>
              </a:rPr>
              <a:t>Pareto chart: Shows on a bar graph which factors are more significant. </a:t>
            </a:r>
          </a:p>
          <a:p>
            <a:pPr lvl="2" algn="just">
              <a:spcBef>
                <a:spcPts val="0"/>
              </a:spcBef>
            </a:pPr>
            <a:r>
              <a:rPr lang="en-US" sz="2400" dirty="0">
                <a:latin typeface="Arial" panose="020B0604020202020204" pitchFamily="34" charset="0"/>
                <a:cs typeface="Arial" panose="020B0604020202020204" pitchFamily="34" charset="0"/>
              </a:rPr>
              <a:t>Scatter diagram: Graphs pairs of numerical data, one variable on each axis, to look for a relationship. </a:t>
            </a:r>
          </a:p>
          <a:p>
            <a:pPr lvl="2" algn="just">
              <a:spcBef>
                <a:spcPts val="0"/>
              </a:spcBef>
            </a:pPr>
            <a:r>
              <a:rPr lang="en-US" sz="2400" dirty="0">
                <a:latin typeface="Arial" panose="020B0604020202020204" pitchFamily="34" charset="0"/>
                <a:cs typeface="Arial" panose="020B0604020202020204" pitchFamily="34" charset="0"/>
              </a:rPr>
              <a:t>Stratification: A technique that separates data gathered from a variety of sources so that patterns can be seen (some lists replace “stratification” with “flowchart” or “run </a:t>
            </a:r>
            <a:r>
              <a:rPr lang="en-US" sz="2400">
                <a:latin typeface="Arial" panose="020B0604020202020204" pitchFamily="34" charset="0"/>
                <a:cs typeface="Arial" panose="020B0604020202020204" pitchFamily="34" charset="0"/>
              </a:rPr>
              <a:t>chart”).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780407"/>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Management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Mission statement:</a:t>
            </a:r>
            <a:r>
              <a:rPr lang="en-US" dirty="0">
                <a:effectLst/>
                <a:latin typeface="Arial" panose="020B0604020202020204" pitchFamily="34" charset="0"/>
                <a:ea typeface="Calibri" panose="020F0502020204030204" pitchFamily="34" charset="0"/>
                <a:cs typeface="Arial" panose="020B0604020202020204" pitchFamily="34" charset="0"/>
              </a:rPr>
              <a:t> The mission statement is a brief statement about who the company is and what it stands for. Some companies use the mission statement as a marketing slogan. However, the true intent of a mission statement should be to describe the purpose of the business - a futuristic expression of hope inspiration.</a:t>
            </a:r>
          </a:p>
          <a:p>
            <a:pPr marL="342900" indent="-342900" algn="just">
              <a:spcBef>
                <a:spcPts val="0"/>
              </a:spcBef>
              <a:spcAft>
                <a:spcPts val="0"/>
              </a:spcAft>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Business Goals and Objectives:</a:t>
            </a:r>
            <a:r>
              <a:rPr lang="en-US" dirty="0">
                <a:effectLst/>
                <a:latin typeface="Arial" panose="020B0604020202020204" pitchFamily="34" charset="0"/>
                <a:ea typeface="Calibri" panose="020F0502020204030204" pitchFamily="34" charset="0"/>
                <a:cs typeface="Arial" panose="020B0604020202020204" pitchFamily="34" charset="0"/>
              </a:rPr>
              <a:t> Your business goals and objectives should be specific and attainable. Remember, goals that are not specific will probably not be achieved. An example could be that your business meets a specific level of customer satisfaction or reaches an annual sales target.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endParaRPr lang="bg-B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a:extLst>
              <a:ext uri="{FF2B5EF4-FFF2-40B4-BE49-F238E27FC236}">
                <a16:creationId xmlns:a16="http://schemas.microsoft.com/office/drawing/2014/main" id="{B8321278-6F1F-45BC-9E84-7A87C58E3D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551"/>
          <a:stretch/>
        </p:blipFill>
        <p:spPr>
          <a:xfrm>
            <a:off x="9733708" y="4797152"/>
            <a:ext cx="2154798" cy="1872208"/>
          </a:xfrm>
          <a:prstGeom prst="rect">
            <a:avLst/>
          </a:prstGeom>
        </p:spPr>
      </p:pic>
    </p:spTree>
    <p:extLst>
      <p:ext uri="{BB962C8B-B14F-4D97-AF65-F5344CB8AC3E}">
        <p14:creationId xmlns:p14="http://schemas.microsoft.com/office/powerpoint/2010/main" val="1066704582"/>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Management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Legal </a:t>
            </a:r>
            <a:r>
              <a:rPr lang="en-US" b="1" dirty="0">
                <a:latin typeface="Arial" panose="020B0604020202020204" pitchFamily="34" charset="0"/>
                <a:ea typeface="Calibri" panose="020F0502020204030204" pitchFamily="34" charset="0"/>
                <a:cs typeface="Arial" panose="020B0604020202020204" pitchFamily="34" charset="0"/>
              </a:rPr>
              <a:t>st</a:t>
            </a:r>
            <a:r>
              <a:rPr lang="en-US" b="1" dirty="0">
                <a:effectLst/>
                <a:latin typeface="Arial" panose="020B0604020202020204" pitchFamily="34" charset="0"/>
                <a:ea typeface="Calibri" panose="020F0502020204030204" pitchFamily="34" charset="0"/>
                <a:cs typeface="Arial" panose="020B0604020202020204" pitchFamily="34" charset="0"/>
              </a:rPr>
              <a:t>ructure:</a:t>
            </a:r>
            <a:r>
              <a:rPr lang="en-US" dirty="0">
                <a:effectLst/>
                <a:latin typeface="Arial" panose="020B0604020202020204" pitchFamily="34" charset="0"/>
                <a:ea typeface="Calibri" panose="020F0502020204030204" pitchFamily="34" charset="0"/>
                <a:cs typeface="Arial" panose="020B0604020202020204" pitchFamily="34" charset="0"/>
              </a:rPr>
              <a:t> What is the legal structure of your business? Here describe what legal requirements your business faces, such as licenses and/or permits your company operates with or needs. It is also an opportunity to highlight special operating achievements or certifications your company has. For instance, your business may have specific security clearances, hold patents, or be quality certified as an ISO 9000 firm. This section should also describe how the company is organized. Specifically, it should explain the legal form of ownership such as the business model. That is, are you organized as a proprietorship, partnership, or corporation and why.</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1" indent="-342900" algn="just">
              <a:spcBef>
                <a:spcPts val="0"/>
              </a:spcBef>
              <a:spcAft>
                <a:spcPts val="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a:extLst>
              <a:ext uri="{FF2B5EF4-FFF2-40B4-BE49-F238E27FC236}">
                <a16:creationId xmlns:a16="http://schemas.microsoft.com/office/drawing/2014/main" id="{766877C5-813C-4F0B-9081-5A96F91714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51"/>
          <a:stretch/>
        </p:blipFill>
        <p:spPr>
          <a:xfrm>
            <a:off x="9733708" y="4797152"/>
            <a:ext cx="2154798" cy="1872208"/>
          </a:xfrm>
          <a:prstGeom prst="rect">
            <a:avLst/>
          </a:prstGeom>
        </p:spPr>
      </p:pic>
    </p:spTree>
    <p:extLst>
      <p:ext uri="{BB962C8B-B14F-4D97-AF65-F5344CB8AC3E}">
        <p14:creationId xmlns:p14="http://schemas.microsoft.com/office/powerpoint/2010/main" val="191638583"/>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Management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Management </a:t>
            </a:r>
            <a:r>
              <a:rPr lang="en-US" b="1" dirty="0">
                <a:latin typeface="Arial" panose="020B0604020202020204" pitchFamily="34" charset="0"/>
                <a:ea typeface="Calibri" panose="020F0502020204030204" pitchFamily="34" charset="0"/>
                <a:cs typeface="Arial" panose="020B0604020202020204" pitchFamily="34" charset="0"/>
              </a:rPr>
              <a:t>s</a:t>
            </a:r>
            <a:r>
              <a:rPr lang="en-US" b="1" dirty="0">
                <a:effectLst/>
                <a:latin typeface="Arial" panose="020B0604020202020204" pitchFamily="34" charset="0"/>
                <a:ea typeface="Calibri" panose="020F0502020204030204" pitchFamily="34" charset="0"/>
                <a:cs typeface="Arial" panose="020B0604020202020204" pitchFamily="34" charset="0"/>
              </a:rPr>
              <a:t>tructure:</a:t>
            </a:r>
            <a:r>
              <a:rPr lang="en-US" dirty="0">
                <a:effectLst/>
                <a:latin typeface="Arial" panose="020B0604020202020204" pitchFamily="34" charset="0"/>
                <a:ea typeface="Calibri" panose="020F0502020204030204" pitchFamily="34" charset="0"/>
                <a:cs typeface="Arial" panose="020B0604020202020204" pitchFamily="34" charset="0"/>
              </a:rPr>
              <a:t> This section should describe the processes that support what your company does. For instance, how is your company’s management organized? Who makes decisions? What are the values that drive your company? How many employees do you have, what do they do, and how are they paid? Do you anticipate this changing?</a:t>
            </a:r>
            <a:endParaRPr lang="bg-BG"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4A85CFDE-0FBF-4791-BCE3-D1D23335FD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551"/>
          <a:stretch/>
        </p:blipFill>
        <p:spPr>
          <a:xfrm>
            <a:off x="9733708" y="4797152"/>
            <a:ext cx="2154798" cy="1872208"/>
          </a:xfrm>
          <a:prstGeom prst="rect">
            <a:avLst/>
          </a:prstGeom>
        </p:spPr>
      </p:pic>
    </p:spTree>
    <p:extLst>
      <p:ext uri="{BB962C8B-B14F-4D97-AF65-F5344CB8AC3E}">
        <p14:creationId xmlns:p14="http://schemas.microsoft.com/office/powerpoint/2010/main" val="2814395430"/>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Management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algn="just">
              <a:spcBef>
                <a:spcPts val="0"/>
              </a:spcBef>
            </a:pPr>
            <a:r>
              <a:rPr lang="en-GB" b="1" dirty="0">
                <a:latin typeface="Arial" panose="020B0604020202020204" pitchFamily="34" charset="0"/>
                <a:cs typeface="Arial" panose="020B0604020202020204" pitchFamily="34" charset="0"/>
              </a:rPr>
              <a:t>People in the company. </a:t>
            </a:r>
            <a:r>
              <a:rPr lang="en-US" sz="2400" dirty="0">
                <a:latin typeface="Arial" panose="020B0604020202020204" pitchFamily="34" charset="0"/>
                <a:cs typeface="Arial" panose="020B0604020202020204" pitchFamily="34" charset="0"/>
              </a:rPr>
              <a:t>Having the right people with the right skills is vital to every business. A successful business will recognize that, to be competitive in the 21st Century, it must be proactive in training and developing its employees and it must have in place a strategy for achieving this. People planning can be crucial in achieving longer term objectives by equipping employees with the right skills - and it is on those skills that the business will be competitive in its marketplaces. The plan will also cover broad statements on recruitment, employment, induction, training and a range of other related business functions</a:t>
            </a:r>
            <a:r>
              <a:rPr lang="bg-BG" sz="2400"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A740ED99-060E-4623-AB66-0DE710B1D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51"/>
          <a:stretch/>
        </p:blipFill>
        <p:spPr>
          <a:xfrm>
            <a:off x="9733708" y="4797152"/>
            <a:ext cx="2154798" cy="1872208"/>
          </a:xfrm>
          <a:prstGeom prst="rect">
            <a:avLst/>
          </a:prstGeom>
        </p:spPr>
      </p:pic>
    </p:spTree>
    <p:extLst>
      <p:ext uri="{BB962C8B-B14F-4D97-AF65-F5344CB8AC3E}">
        <p14:creationId xmlns:p14="http://schemas.microsoft.com/office/powerpoint/2010/main" val="3434992017"/>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закрито, работна маса&#10;&#10;Описанието е генерирано автоматично">
            <a:extLst>
              <a:ext uri="{FF2B5EF4-FFF2-40B4-BE49-F238E27FC236}">
                <a16:creationId xmlns:a16="http://schemas.microsoft.com/office/drawing/2014/main" id="{A4A5FCB5-393C-4A2F-8380-ADDEE1F19AFB}"/>
              </a:ext>
            </a:extLst>
          </p:cNvPr>
          <p:cNvPicPr>
            <a:picLocks noChangeAspect="1"/>
          </p:cNvPicPr>
          <p:nvPr/>
        </p:nvPicPr>
        <p:blipFill rotWithShape="1">
          <a:blip r:embed="rId3">
            <a:extLst>
              <a:ext uri="{28A0092B-C50C-407E-A947-70E740481C1C}">
                <a14:useLocalDpi xmlns:a14="http://schemas.microsoft.com/office/drawing/2010/main" val="0"/>
              </a:ext>
            </a:extLst>
          </a:blip>
          <a:srcRect l="37701"/>
          <a:stretch/>
        </p:blipFill>
        <p:spPr>
          <a:xfrm>
            <a:off x="9229500" y="1828015"/>
            <a:ext cx="2711551" cy="244827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33337" y="626353"/>
            <a:ext cx="8870776" cy="1027113"/>
          </a:xfrm>
        </p:spPr>
        <p:txBody>
          <a:bodyPr/>
          <a:lstStyle/>
          <a:p>
            <a:pPr lvl="0"/>
            <a:r>
              <a:rPr lang="en-US" sz="2800" dirty="0">
                <a:latin typeface="Arial" panose="020B0604020202020204" pitchFamily="34" charset="0"/>
                <a:cs typeface="Arial" panose="020B0604020202020204" pitchFamily="34" charset="0"/>
              </a:rPr>
              <a:t>Recruitment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33337" y="1433761"/>
            <a:ext cx="8510736" cy="4137028"/>
          </a:xfrm>
        </p:spPr>
        <p:txBody>
          <a:bodyPr/>
          <a:lstStyle/>
          <a:p>
            <a:pPr marL="0" indent="0" algn="just">
              <a:spcBef>
                <a:spcPts val="0"/>
              </a:spcBef>
              <a:buNone/>
            </a:pPr>
            <a:r>
              <a:rPr lang="en-US" sz="2400" dirty="0">
                <a:latin typeface="Arial" panose="020B0604020202020204" pitchFamily="34" charset="0"/>
                <a:cs typeface="Arial" panose="020B0604020202020204" pitchFamily="34" charset="0"/>
              </a:rPr>
              <a:t>The process of finding and hiring the best-qualified candidate (from within or outside of an organization) for a job opening, in a timely and cost effective manner. The recruitment process includes analyzing the requirements of a job, attracting employees to that job, screening and selecting applicants, hiring, and integrating the new employee to the organization.</a:t>
            </a:r>
          </a:p>
          <a:p>
            <a:pPr marL="0" indent="0" algn="just">
              <a:spcBef>
                <a:spcPts val="0"/>
              </a:spcBef>
              <a:buNone/>
            </a:pPr>
            <a:r>
              <a:rPr lang="en-US" sz="2400" dirty="0">
                <a:latin typeface="Arial" panose="020B0604020202020204" pitchFamily="34" charset="0"/>
                <a:cs typeface="Arial" panose="020B0604020202020204" pitchFamily="34" charset="0"/>
              </a:rPr>
              <a:t>The recruitment and selection is the major function of the human resource department and recruitment process is the first step towards creating the competitive strength and the strategic advantage for the organizations. Recruitment process involves a systematic procedure from sourcing the candidates to arranging and conducting the interviews and requires many resources and time. </a:t>
            </a: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258776"/>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79721" y="750279"/>
            <a:ext cx="10972800" cy="1027113"/>
          </a:xfrm>
        </p:spPr>
        <p:txBody>
          <a:bodyPr/>
          <a:lstStyle/>
          <a:p>
            <a:pPr lvl="0"/>
            <a:r>
              <a:rPr lang="en-US" sz="2800" dirty="0">
                <a:latin typeface="Arial" panose="020B0604020202020204" pitchFamily="34" charset="0"/>
                <a:cs typeface="Arial" panose="020B0604020202020204" pitchFamily="34" charset="0"/>
              </a:rPr>
              <a:t>Recruitment process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sz="half" idx="1"/>
          </p:nvPr>
        </p:nvSpPr>
        <p:spPr>
          <a:xfrm>
            <a:off x="506202" y="1556792"/>
            <a:ext cx="6021846" cy="3983834"/>
          </a:xfrm>
        </p:spPr>
        <p:txBody>
          <a:bodyPr/>
          <a:lstStyle/>
          <a:p>
            <a:pPr marL="800100" lvl="1" indent="-457200">
              <a:buFont typeface="+mj-lt"/>
              <a:buAutoNum type="arabicPeriod"/>
            </a:pPr>
            <a:r>
              <a:rPr lang="en-US" sz="2400" dirty="0">
                <a:latin typeface="Arial" panose="020B0604020202020204" pitchFamily="34" charset="0"/>
                <a:cs typeface="Arial" panose="020B0604020202020204" pitchFamily="34" charset="0"/>
              </a:rPr>
              <a:t>Identify Vacancy and Evaluate Need.</a:t>
            </a:r>
          </a:p>
          <a:p>
            <a:pPr marL="800100" lvl="1" indent="-457200">
              <a:buFont typeface="+mj-lt"/>
              <a:buAutoNum type="arabicPeriod"/>
            </a:pPr>
            <a:r>
              <a:rPr lang="pl-PL" sz="2400" dirty="0">
                <a:latin typeface="Arial" panose="020B0604020202020204" pitchFamily="34" charset="0"/>
                <a:cs typeface="Arial" panose="020B0604020202020204" pitchFamily="34" charset="0"/>
              </a:rPr>
              <a:t>Develop Position Description</a:t>
            </a:r>
            <a:r>
              <a:rPr lang="en-US" sz="2400" dirty="0">
                <a:latin typeface="Arial" panose="020B0604020202020204" pitchFamily="34" charset="0"/>
                <a:cs typeface="Arial" panose="020B0604020202020204" pitchFamily="34" charset="0"/>
              </a:rPr>
              <a:t>.</a:t>
            </a:r>
          </a:p>
          <a:p>
            <a:pPr marL="800100" lvl="1" indent="-457200">
              <a:buFont typeface="+mj-lt"/>
              <a:buAutoNum type="arabicPeriod"/>
            </a:pPr>
            <a:r>
              <a:rPr lang="en-US" sz="2400" dirty="0">
                <a:latin typeface="Arial" panose="020B0604020202020204" pitchFamily="34" charset="0"/>
                <a:cs typeface="Arial" panose="020B0604020202020204" pitchFamily="34" charset="0"/>
              </a:rPr>
              <a:t>Develop Recruitment Plan </a:t>
            </a:r>
          </a:p>
          <a:p>
            <a:pPr marL="800100" lvl="1" indent="-457200">
              <a:buFont typeface="+mj-lt"/>
              <a:buAutoNum type="arabicPeriod"/>
            </a:pPr>
            <a:r>
              <a:rPr lang="en-US" sz="2400" dirty="0">
                <a:latin typeface="Arial" panose="020B0604020202020204" pitchFamily="34" charset="0"/>
                <a:cs typeface="Arial" panose="020B0604020202020204" pitchFamily="34" charset="0"/>
              </a:rPr>
              <a:t>Select Search Committee </a:t>
            </a:r>
          </a:p>
          <a:p>
            <a:pPr marL="800100" lvl="1" indent="-457200">
              <a:buFont typeface="+mj-lt"/>
              <a:buAutoNum type="arabicPeriod"/>
            </a:pPr>
            <a:r>
              <a:rPr lang="en-US" sz="2400" dirty="0">
                <a:latin typeface="Arial" panose="020B0604020202020204" pitchFamily="34" charset="0"/>
                <a:cs typeface="Arial" panose="020B0604020202020204" pitchFamily="34" charset="0"/>
              </a:rPr>
              <a:t>Post Position and Implement Recruitment Plan</a:t>
            </a:r>
          </a:p>
          <a:p>
            <a:pPr marL="800100" lvl="1" indent="-457200">
              <a:buFont typeface="+mj-lt"/>
              <a:buAutoNum type="arabicPeriod"/>
            </a:pPr>
            <a:r>
              <a:rPr lang="en-US" sz="2400" dirty="0">
                <a:latin typeface="Arial" panose="020B0604020202020204" pitchFamily="34" charset="0"/>
                <a:cs typeface="Arial" panose="020B0604020202020204" pitchFamily="34" charset="0"/>
              </a:rPr>
              <a:t>Review Applicants and Develop Short List  </a:t>
            </a:r>
          </a:p>
          <a:p>
            <a:pPr marL="800100" lvl="1" indent="-457200">
              <a:buFont typeface="+mj-lt"/>
              <a:buAutoNum type="arabicPeriod"/>
            </a:pPr>
            <a:r>
              <a:rPr lang="pl-PL" sz="2400" dirty="0">
                <a:latin typeface="Arial" panose="020B0604020202020204" pitchFamily="34" charset="0"/>
                <a:cs typeface="Arial" panose="020B0604020202020204" pitchFamily="34" charset="0"/>
              </a:rPr>
              <a:t>Conduct Interview</a:t>
            </a:r>
            <a:endParaRPr lang="en-US" sz="2400" dirty="0">
              <a:latin typeface="Arial" panose="020B0604020202020204" pitchFamily="34" charset="0"/>
              <a:cs typeface="Arial" panose="020B0604020202020204" pitchFamily="34" charset="0"/>
            </a:endParaRPr>
          </a:p>
          <a:p>
            <a:pPr marL="800100" lvl="1" indent="-457200">
              <a:buFont typeface="+mj-lt"/>
              <a:buAutoNum type="arabicPeriod"/>
            </a:pPr>
            <a:r>
              <a:rPr lang="pl-PL" sz="2400" dirty="0">
                <a:latin typeface="Arial" panose="020B0604020202020204" pitchFamily="34" charset="0"/>
                <a:cs typeface="Arial" panose="020B0604020202020204" pitchFamily="34" charset="0"/>
              </a:rPr>
              <a:t>Select Hire </a:t>
            </a:r>
            <a:endParaRPr lang="en-US" sz="2400" dirty="0">
              <a:latin typeface="Arial" panose="020B0604020202020204" pitchFamily="34" charset="0"/>
              <a:cs typeface="Arial" panose="020B0604020202020204" pitchFamily="34" charset="0"/>
            </a:endParaRPr>
          </a:p>
          <a:p>
            <a:pPr marL="800100" lvl="1" indent="-457200">
              <a:buFont typeface="+mj-lt"/>
              <a:buAutoNum type="arabicPeriod"/>
            </a:pPr>
            <a:r>
              <a:rPr lang="pl-PL" sz="2400" dirty="0">
                <a:latin typeface="Arial" panose="020B0604020202020204" pitchFamily="34" charset="0"/>
                <a:cs typeface="Arial" panose="020B0604020202020204" pitchFamily="34" charset="0"/>
              </a:rPr>
              <a:t>Finalize Recruitment </a:t>
            </a:r>
            <a:endParaRPr lang="en-US" sz="2400" dirty="0">
              <a:latin typeface="Arial" panose="020B0604020202020204" pitchFamily="34" charset="0"/>
              <a:cs typeface="Arial" panose="020B0604020202020204" pitchFamily="34" charset="0"/>
            </a:endParaRPr>
          </a:p>
        </p:txBody>
      </p:sp>
      <p:sp>
        <p:nvSpPr>
          <p:cNvPr id="7" name="Контейнер за съдържание 6">
            <a:extLst>
              <a:ext uri="{FF2B5EF4-FFF2-40B4-BE49-F238E27FC236}">
                <a16:creationId xmlns:a16="http://schemas.microsoft.com/office/drawing/2014/main" id="{2E255D03-E9AE-4B4A-8A7B-47F0D28166AE}"/>
              </a:ext>
            </a:extLst>
          </p:cNvPr>
          <p:cNvSpPr>
            <a:spLocks noGrp="1"/>
          </p:cNvSpPr>
          <p:nvPr>
            <p:ph sz="half" idx="2"/>
          </p:nvPr>
        </p:nvSpPr>
        <p:spPr/>
        <p:txBody>
          <a:bodyPr/>
          <a:lstStyle/>
          <a:p>
            <a:endParaRPr lang="bg-BG"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 прозорец, закрито, щанд&#10;&#10;Описанието е генерирано автоматично">
            <a:extLst>
              <a:ext uri="{FF2B5EF4-FFF2-40B4-BE49-F238E27FC236}">
                <a16:creationId xmlns:a16="http://schemas.microsoft.com/office/drawing/2014/main" id="{141F25EC-CBD3-4DDF-A93B-EE572D85C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786" y="1700808"/>
            <a:ext cx="5476998" cy="3423124"/>
          </a:xfrm>
          <a:prstGeom prst="rect">
            <a:avLst/>
          </a:prstGeom>
        </p:spPr>
      </p:pic>
    </p:spTree>
    <p:extLst>
      <p:ext uri="{BB962C8B-B14F-4D97-AF65-F5344CB8AC3E}">
        <p14:creationId xmlns:p14="http://schemas.microsoft.com/office/powerpoint/2010/main" val="440176651"/>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p:cNvPicPr>
            <a:picLocks noChangeAspect="1"/>
          </p:cNvPicPr>
          <p:nvPr/>
        </p:nvPicPr>
        <p:blipFill rotWithShape="1">
          <a:blip r:embed="rId4">
            <a:extLst>
              <a:ext uri="{28A0092B-C50C-407E-A947-70E740481C1C}">
                <a14:useLocalDpi xmlns:a14="http://schemas.microsoft.com/office/drawing/2010/main" val="0"/>
              </a:ext>
            </a:extLst>
          </a:blip>
          <a:srcRect t="26386" b="37793"/>
          <a:stretch/>
        </p:blipFill>
        <p:spPr>
          <a:xfrm>
            <a:off x="1271464" y="2132856"/>
            <a:ext cx="9649072" cy="2592288"/>
          </a:xfrm>
          <a:prstGeom prst="rect">
            <a:avLst/>
          </a:prstGeom>
        </p:spPr>
      </p:pic>
      <p:sp>
        <p:nvSpPr>
          <p:cNvPr id="7" name="Title 1">
            <a:extLst>
              <a:ext uri="{FF2B5EF4-FFF2-40B4-BE49-F238E27FC236}">
                <a16:creationId xmlns:a16="http://schemas.microsoft.com/office/drawing/2014/main" id="{FB9E0C89-6295-44E9-BDD5-6899264F8BC3}"/>
              </a:ext>
            </a:extLst>
          </p:cNvPr>
          <p:cNvSpPr txBox="1">
            <a:spLocks/>
          </p:cNvSpPr>
          <p:nvPr/>
        </p:nvSpPr>
        <p:spPr bwMode="auto">
          <a:xfrm>
            <a:off x="679721" y="750279"/>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Employees motivational process</a:t>
            </a:r>
          </a:p>
        </p:txBody>
      </p:sp>
    </p:spTree>
    <p:extLst>
      <p:ext uri="{BB962C8B-B14F-4D97-AF65-F5344CB8AC3E}">
        <p14:creationId xmlns:p14="http://schemas.microsoft.com/office/powerpoint/2010/main" val="407925355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definition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A business plan is a blueprint for the business, which provides an outline to the business framework, declares visions, and showcases the necessary steps to fulfill the vision of the entrepreneur. </a:t>
            </a:r>
          </a:p>
          <a:p>
            <a:pPr marL="0" indent="0" algn="just">
              <a:spcBef>
                <a:spcPts val="0"/>
              </a:spcBef>
              <a:buNone/>
            </a:pPr>
            <a:r>
              <a:rPr lang="en-US" dirty="0">
                <a:latin typeface="Arial" panose="020B0604020202020204" pitchFamily="34" charset="0"/>
                <a:cs typeface="Arial" panose="020B0604020202020204" pitchFamily="34" charset="0"/>
              </a:rPr>
              <a:t>It shows the business’s history and background and models the entrepreneurial core values and mission. </a:t>
            </a:r>
          </a:p>
          <a:p>
            <a:pPr marL="0" indent="0" algn="just">
              <a:spcBef>
                <a:spcPts val="0"/>
              </a:spcBef>
              <a:buNone/>
            </a:pPr>
            <a:r>
              <a:rPr lang="en-US" dirty="0">
                <a:latin typeface="Arial" panose="020B0604020202020204" pitchFamily="34" charset="0"/>
                <a:cs typeface="Arial" panose="020B0604020202020204" pitchFamily="34" charset="0"/>
              </a:rPr>
              <a:t>As a roadmap, a good business plan helps navigating the entrepreneur towards his/her strategic direction.</a:t>
            </a:r>
          </a:p>
          <a:p>
            <a:pPr marL="0" indent="0" algn="just">
              <a:spcBef>
                <a:spcPts val="0"/>
              </a:spcBef>
              <a:buNone/>
            </a:pPr>
            <a:r>
              <a:rPr lang="en-US" dirty="0">
                <a:latin typeface="Arial" panose="020B0604020202020204" pitchFamily="34" charset="0"/>
                <a:cs typeface="Arial" panose="020B0604020202020204" pitchFamily="34" charset="0"/>
              </a:rPr>
              <a:t>The more thorough the business plan is, the better chances the business has to be successful.</a:t>
            </a:r>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онтейнер за съдържание 7">
            <a:extLst>
              <a:ext uri="{FF2B5EF4-FFF2-40B4-BE49-F238E27FC236}">
                <a16:creationId xmlns:a16="http://schemas.microsoft.com/office/drawing/2014/main" id="{21EBBAC2-63D2-42E1-BE6F-B91D0C76A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9029" y="5013176"/>
            <a:ext cx="2971147" cy="1660871"/>
          </a:xfrm>
          <a:prstGeom prst="rect">
            <a:avLst/>
          </a:prstGeom>
        </p:spPr>
      </p:pic>
    </p:spTree>
    <p:extLst>
      <p:ext uri="{BB962C8B-B14F-4D97-AF65-F5344CB8AC3E}">
        <p14:creationId xmlns:p14="http://schemas.microsoft.com/office/powerpoint/2010/main" val="2707233596"/>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Картина 10" descr="Картина, която съдържа закрито&#10;&#10;Описанието е генерирано автоматично">
            <a:extLst>
              <a:ext uri="{FF2B5EF4-FFF2-40B4-BE49-F238E27FC236}">
                <a16:creationId xmlns:a16="http://schemas.microsoft.com/office/drawing/2014/main" id="{647BBD44-C5E9-4947-B826-49D8B1F6D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3110366"/>
            <a:ext cx="5986636" cy="3747634"/>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numCol="2"/>
          <a:lstStyle/>
          <a:p>
            <a:pPr lvl="1">
              <a:buFont typeface="Arial" panose="020B0604020202020204" pitchFamily="34" charset="0"/>
              <a:buChar char="•"/>
            </a:pPr>
            <a:r>
              <a:rPr lang="pl-PL" sz="2400" dirty="0">
                <a:latin typeface="Arial" panose="020B0604020202020204" pitchFamily="34" charset="0"/>
                <a:cs typeface="Arial" panose="020B0604020202020204" pitchFamily="34" charset="0"/>
              </a:rPr>
              <a:t>Provide purpose.</a:t>
            </a: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Build a star team, not a team of stars.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Establish shared ownership for the results.</a:t>
            </a:r>
          </a:p>
          <a:p>
            <a:pPr lvl="1">
              <a:buFont typeface="Arial" panose="020B0604020202020204" pitchFamily="34" charset="0"/>
              <a:buChar char="•"/>
            </a:pPr>
            <a:r>
              <a:rPr lang="pl-PL" sz="2400" dirty="0">
                <a:latin typeface="Arial" panose="020B0604020202020204" pitchFamily="34" charset="0"/>
                <a:cs typeface="Arial" panose="020B0604020202020204" pitchFamily="34" charset="0"/>
              </a:rPr>
              <a:t>Monitor, but do</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n</a:t>
            </a:r>
            <a:r>
              <a:rPr lang="en-US" sz="2400" dirty="0" err="1">
                <a:latin typeface="Arial" panose="020B0604020202020204" pitchFamily="34" charset="0"/>
                <a:cs typeface="Arial" panose="020B0604020202020204" pitchFamily="34" charset="0"/>
              </a:rPr>
              <a:t>ot</a:t>
            </a:r>
            <a:r>
              <a:rPr lang="pl-PL" sz="2400" dirty="0">
                <a:latin typeface="Arial" panose="020B0604020202020204" pitchFamily="34" charset="0"/>
                <a:cs typeface="Arial" panose="020B0604020202020204" pitchFamily="34" charset="0"/>
              </a:rPr>
              <a:t> micromanage</a:t>
            </a:r>
            <a:r>
              <a:rPr lang="en-US" sz="2400" dirty="0">
                <a:latin typeface="Arial" panose="020B0604020202020204" pitchFamily="34" charset="0"/>
                <a:cs typeface="Arial" panose="020B0604020202020204" pitchFamily="34" charset="0"/>
              </a:rPr>
              <a:t>.</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Develop team members to fullest potential.</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Make the work interesting and engaging.</a:t>
            </a:r>
          </a:p>
          <a:p>
            <a:pPr lvl="1">
              <a:buFont typeface="Arial" panose="020B0604020202020204" pitchFamily="34" charset="0"/>
              <a:buChar char="•"/>
            </a:pPr>
            <a:r>
              <a:rPr lang="pl-PL" sz="2400" dirty="0">
                <a:latin typeface="Arial" panose="020B0604020202020204" pitchFamily="34" charset="0"/>
                <a:cs typeface="Arial" panose="020B0604020202020204" pitchFamily="34" charset="0"/>
              </a:rPr>
              <a:t>Develop a self-managing team</a:t>
            </a:r>
            <a:r>
              <a:rPr lang="en-US" sz="2400" dirty="0">
                <a:latin typeface="Arial" panose="020B0604020202020204" pitchFamily="34" charset="0"/>
                <a:cs typeface="Arial" panose="020B0604020202020204" pitchFamily="34" charset="0"/>
              </a:rPr>
              <a:t>.</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Motivate and inspire team members.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Lead and facilitate constructive communication.</a:t>
            </a:r>
            <a:endParaRPr lang="en-GB" sz="24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лавие 4">
            <a:extLst>
              <a:ext uri="{FF2B5EF4-FFF2-40B4-BE49-F238E27FC236}">
                <a16:creationId xmlns:a16="http://schemas.microsoft.com/office/drawing/2014/main" id="{B12BB32F-3647-45D6-AE35-305CEDEF69DF}"/>
              </a:ext>
            </a:extLst>
          </p:cNvPr>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How to be a successful team manager</a:t>
            </a:r>
            <a:endParaRPr lang="bg-B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825497"/>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Financial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lvl="1" indent="0" algn="just">
              <a:spcBef>
                <a:spcPts val="0"/>
              </a:spcBef>
              <a:buNone/>
            </a:pPr>
            <a:r>
              <a:rPr lang="en-US" sz="2400" dirty="0">
                <a:latin typeface="Arial" panose="020B0604020202020204" pitchFamily="34" charset="0"/>
                <a:cs typeface="Arial" panose="020B0604020202020204" pitchFamily="34" charset="0"/>
              </a:rPr>
              <a:t>Finance is one of the important prerequisite to start an enterprise or capital is work as lubricant in a production process. The success of new venture is very much depending on availability of finance or capital.</a:t>
            </a:r>
          </a:p>
          <a:p>
            <a:pPr marL="0" lvl="1" indent="0" algn="just">
              <a:spcBef>
                <a:spcPts val="0"/>
              </a:spcBef>
              <a:buNone/>
            </a:pPr>
            <a:r>
              <a:rPr lang="en-US" sz="2400" dirty="0">
                <a:latin typeface="Arial" panose="020B0604020202020204" pitchFamily="34" charset="0"/>
                <a:cs typeface="Arial" panose="020B0604020202020204" pitchFamily="34" charset="0"/>
              </a:rPr>
              <a:t>Not having enough capital is the cause of many small business failures. Adequate capital is needed to start up the business, operate through hard times, and provide a good chance to become a profitable enterprise.</a:t>
            </a:r>
          </a:p>
          <a:p>
            <a:pPr marL="0" lvl="1" indent="0" algn="just">
              <a:spcBef>
                <a:spcPts val="0"/>
              </a:spcBef>
              <a:buNone/>
            </a:pPr>
            <a:endParaRPr lang="en-US" sz="2400" b="1" dirty="0">
              <a:latin typeface="Arial" panose="020B0604020202020204" pitchFamily="34" charset="0"/>
              <a:cs typeface="Arial" panose="020B0604020202020204" pitchFamily="34" charset="0"/>
            </a:endParaRP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How much capital will I need?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How much of my own capital can I put in the business?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How much capital can I get from someone else?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How can I convince someone to provide me with capital?</a:t>
            </a:r>
            <a:endParaRPr lang="pl-PL" sz="2400" b="1" dirty="0">
              <a:latin typeface="Arial" panose="020B0604020202020204" pitchFamily="34" charset="0"/>
              <a:cs typeface="Arial" panose="020B0604020202020204" pitchFamily="34" charset="0"/>
            </a:endParaRPr>
          </a:p>
          <a:p>
            <a:pPr marL="0" lvl="1" indent="0" algn="just">
              <a:spcBef>
                <a:spcPts val="0"/>
              </a:spcBef>
              <a:buNone/>
            </a:pPr>
            <a:endParaRPr lang="pl-PL" sz="24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1332CEDA-8DB3-4BE8-AFEF-922FB45C8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2621" y="4725144"/>
            <a:ext cx="1904762" cy="1904762"/>
          </a:xfrm>
          <a:prstGeom prst="rect">
            <a:avLst/>
          </a:prstGeom>
        </p:spPr>
      </p:pic>
    </p:spTree>
    <p:extLst>
      <p:ext uri="{BB962C8B-B14F-4D97-AF65-F5344CB8AC3E}">
        <p14:creationId xmlns:p14="http://schemas.microsoft.com/office/powerpoint/2010/main" val="2064462449"/>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64872E91-8B6A-4956-BE5A-001E42092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621" y="4725144"/>
            <a:ext cx="1904762" cy="190476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2</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indent="0" algn="just">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Identify exact amounts of funding you will need to start your business and make sure it ties specifically to your financial projections.</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are your current and future (3-5 years) funding requirement. Include time period that each request will cover, type of funding you would like to have (e.g., equity, debt), and the terms that you would like to have applied.</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How you intend to use the funds you receive: Is the funding request for capital expenditures? Working capital? Debt retirement? Acquisitions? Whatever it is, be sure to list it in this section.</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Any strategic financial situational plans for the future, such as: a buyout, being acquired, debt repayment plan, or selling your business. These areas are extremely important to a future creditor, since they will directly impact your ability to repay your loan(s).</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spcAft>
                <a:spcPts val="0"/>
              </a:spcAft>
              <a:buNone/>
              <a:tabLst>
                <a:tab pos="457200" algn="l"/>
              </a:tabLst>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617939"/>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Financial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Sources of capital:</a:t>
            </a: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Trade or supplier credit</a:t>
            </a:r>
            <a:r>
              <a:rPr lang="en-US" sz="2400" dirty="0">
                <a:latin typeface="Arial" panose="020B0604020202020204" pitchFamily="34" charset="0"/>
                <a:cs typeface="Arial" panose="020B0604020202020204" pitchFamily="34" charset="0"/>
              </a:rPr>
              <a:t>;</a:t>
            </a:r>
            <a:r>
              <a:rPr lang="pl-PL"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Life insurance</a:t>
            </a:r>
            <a:r>
              <a:rPr lang="en-US" sz="2400" dirty="0">
                <a:latin typeface="Arial" panose="020B0604020202020204" pitchFamily="34" charset="0"/>
                <a:cs typeface="Arial" panose="020B0604020202020204" pitchFamily="34" charset="0"/>
              </a:rPr>
              <a:t> policies;</a:t>
            </a: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Friends and relatives</a:t>
            </a:r>
            <a:r>
              <a:rPr lang="en-US" sz="2400" dirty="0">
                <a:latin typeface="Arial" panose="020B0604020202020204" pitchFamily="34" charset="0"/>
                <a:cs typeface="Arial" panose="020B0604020202020204" pitchFamily="34" charset="0"/>
              </a:rPr>
              <a:t>;</a:t>
            </a: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Customers</a:t>
            </a:r>
            <a:r>
              <a:rPr lang="en-US" sz="2400" dirty="0">
                <a:latin typeface="Arial" panose="020B0604020202020204" pitchFamily="34" charset="0"/>
                <a:cs typeface="Arial" panose="020B0604020202020204" pitchFamily="34" charset="0"/>
              </a:rPr>
              <a:t>;</a:t>
            </a: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Leasing companies</a:t>
            </a:r>
            <a:r>
              <a:rPr lang="en-US" sz="2400" dirty="0">
                <a:latin typeface="Arial" panose="020B0604020202020204" pitchFamily="34" charset="0"/>
                <a:cs typeface="Arial" panose="020B0604020202020204" pitchFamily="34" charset="0"/>
              </a:rPr>
              <a:t>;</a:t>
            </a: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Commercial finance companies</a:t>
            </a:r>
            <a:r>
              <a:rPr lang="en-US" sz="2400" dirty="0">
                <a:latin typeface="Arial" panose="020B0604020202020204" pitchFamily="34" charset="0"/>
                <a:cs typeface="Arial" panose="020B0604020202020204" pitchFamily="34" charset="0"/>
              </a:rPr>
              <a:t>;</a:t>
            </a:r>
          </a:p>
          <a:p>
            <a:pPr marL="128587" lvl="1" indent="-342900"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Commercial banks</a:t>
            </a:r>
            <a:r>
              <a:rPr lang="en-US" sz="2400" dirty="0">
                <a:latin typeface="Arial" panose="020B0604020202020204" pitchFamily="34" charset="0"/>
                <a:cs typeface="Arial" panose="020B0604020202020204" pitchFamily="34" charset="0"/>
              </a:rPr>
              <a:t>;</a:t>
            </a:r>
          </a:p>
          <a:p>
            <a:pPr marL="128587"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a:t>
            </a:r>
            <a:r>
              <a:rPr lang="pl-PL" sz="2400" dirty="0">
                <a:latin typeface="Arial" panose="020B0604020202020204" pitchFamily="34" charset="0"/>
                <a:cs typeface="Arial" panose="020B0604020202020204" pitchFamily="34" charset="0"/>
              </a:rPr>
              <a:t>nvestment </a:t>
            </a:r>
            <a:r>
              <a:rPr lang="en-US" sz="2400" dirty="0">
                <a:latin typeface="Arial" panose="020B0604020202020204" pitchFamily="34" charset="0"/>
                <a:cs typeface="Arial" panose="020B0604020202020204" pitchFamily="34" charset="0"/>
              </a:rPr>
              <a:t>c</a:t>
            </a:r>
            <a:r>
              <a:rPr lang="pl-PL" sz="2400" dirty="0">
                <a:latin typeface="Arial" panose="020B0604020202020204" pitchFamily="34" charset="0"/>
                <a:cs typeface="Arial" panose="020B0604020202020204" pitchFamily="34" charset="0"/>
              </a:rPr>
              <a:t>ompanies</a:t>
            </a:r>
            <a:r>
              <a:rPr lang="en-US" sz="2400" dirty="0">
                <a:latin typeface="Arial" panose="020B0604020202020204" pitchFamily="34" charset="0"/>
                <a:cs typeface="Arial" panose="020B0604020202020204" pitchFamily="34" charset="0"/>
              </a:rPr>
              <a:t>.</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3E3D1498-109C-45B9-8F7A-0D695EC81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621" y="4725144"/>
            <a:ext cx="1904762" cy="1904762"/>
          </a:xfrm>
          <a:prstGeom prst="rect">
            <a:avLst/>
          </a:prstGeom>
        </p:spPr>
      </p:pic>
    </p:spTree>
    <p:extLst>
      <p:ext uri="{BB962C8B-B14F-4D97-AF65-F5344CB8AC3E}">
        <p14:creationId xmlns:p14="http://schemas.microsoft.com/office/powerpoint/2010/main" val="4274996753"/>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480BF9C2-4293-4B4A-AE8D-6E4F34112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621" y="4725144"/>
            <a:ext cx="1904762" cy="190476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Financial elements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sz="2200" b="1" dirty="0">
                <a:effectLst/>
                <a:latin typeface="Arial" panose="020B0604020202020204" pitchFamily="34" charset="0"/>
                <a:ea typeface="Calibri" panose="020F0502020204030204" pitchFamily="34" charset="0"/>
                <a:cs typeface="Arial" panose="020B0604020202020204" pitchFamily="34" charset="0"/>
              </a:rPr>
              <a:t>The Projected Balance Sheet </a:t>
            </a:r>
            <a:r>
              <a:rPr lang="en-US" sz="2200" dirty="0">
                <a:effectLst/>
                <a:latin typeface="Arial" panose="020B0604020202020204" pitchFamily="34" charset="0"/>
                <a:ea typeface="Calibri" panose="020F0502020204030204" pitchFamily="34" charset="0"/>
                <a:cs typeface="Arial" panose="020B0604020202020204" pitchFamily="34" charset="0"/>
              </a:rPr>
              <a:t>represents the basic accounting equation: assets minus liabilities, equals net worth. It is made up of assets (items of value), liabilities (debts) and net worth (equity or the difference between a company’s assets and liabilities). </a:t>
            </a:r>
            <a:r>
              <a:rPr lang="en-US" sz="2200" dirty="0">
                <a:latin typeface="Arial" panose="020B0604020202020204" pitchFamily="34" charset="0"/>
                <a:ea typeface="Calibri" panose="020F0502020204030204" pitchFamily="34" charset="0"/>
                <a:cs typeface="Arial" panose="020B0604020202020204" pitchFamily="34" charset="0"/>
              </a:rPr>
              <a:t>It </a:t>
            </a:r>
            <a:r>
              <a:rPr lang="en-US" sz="2200" dirty="0">
                <a:effectLst/>
                <a:latin typeface="Arial" panose="020B0604020202020204" pitchFamily="34" charset="0"/>
                <a:ea typeface="Calibri" panose="020F0502020204030204" pitchFamily="34" charset="0"/>
                <a:cs typeface="Arial" panose="020B0604020202020204" pitchFamily="34" charset="0"/>
              </a:rPr>
              <a:t>provides a measure of a business’s value at a particular point in time. </a:t>
            </a:r>
            <a:endParaRPr lang="bg-BG"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2200" b="1" dirty="0">
                <a:effectLst/>
                <a:latin typeface="Arial" panose="020B0604020202020204" pitchFamily="34" charset="0"/>
                <a:ea typeface="Calibri" panose="020F0502020204030204" pitchFamily="34" charset="0"/>
                <a:cs typeface="Arial" panose="020B0604020202020204" pitchFamily="34" charset="0"/>
              </a:rPr>
              <a:t>The Cash Flow Projection </a:t>
            </a:r>
            <a:r>
              <a:rPr lang="en-US" sz="2200" dirty="0">
                <a:effectLst/>
                <a:latin typeface="Arial" panose="020B0604020202020204" pitchFamily="34" charset="0"/>
                <a:ea typeface="Calibri" panose="020F0502020204030204" pitchFamily="34" charset="0"/>
                <a:cs typeface="Arial" panose="020B0604020202020204" pitchFamily="34" charset="0"/>
              </a:rPr>
              <a:t>is a valuable tool that monitors and projects the amount of incoming and outgoing cash during a given period (usually monthly) to gauge financial performance.</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It helps you determine how much cash your business has on hand at any point in time. If your business has a negative cash position, it means that you have more money going out than coming in and may find paying your bills somewhat challenging. It shows you if your working capital is adequate and helps you determine how much and when you may need to borrow money. Don’t forget to account for things like selling or buying on credit or irregular expenses</a:t>
            </a:r>
            <a:r>
              <a:rPr lang="en-US" dirty="0">
                <a:effectLst/>
                <a:latin typeface="Arial" panose="020B0604020202020204" pitchFamily="34" charset="0"/>
                <a:ea typeface="Calibri" panose="020F0502020204030204" pitchFamily="34" charset="0"/>
                <a:cs typeface="Arial" panose="020B0604020202020204" pitchFamily="34" charset="0"/>
              </a:rPr>
              <a:t>.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480912"/>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Financial elements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lvl="0" algn="just">
              <a:spcBef>
                <a:spcPts val="0"/>
              </a:spcBef>
              <a:spcAft>
                <a:spcPts val="0"/>
              </a:spcAft>
              <a:tabLst>
                <a:tab pos="457200" algn="l"/>
              </a:tabLst>
            </a:pPr>
            <a:r>
              <a:rPr lang="en-US" b="1" dirty="0">
                <a:effectLst/>
                <a:latin typeface="Arial" panose="020B0604020202020204" pitchFamily="34" charset="0"/>
                <a:ea typeface="Calibri" panose="020F0502020204030204" pitchFamily="34" charset="0"/>
                <a:cs typeface="Arial" panose="020B0604020202020204" pitchFamily="34" charset="0"/>
              </a:rPr>
              <a:t>The Profit and Loss Projection </a:t>
            </a:r>
            <a:r>
              <a:rPr lang="en-US" dirty="0">
                <a:effectLst/>
                <a:latin typeface="Arial" panose="020B0604020202020204" pitchFamily="34" charset="0"/>
                <a:ea typeface="Calibri" panose="020F0502020204030204" pitchFamily="34" charset="0"/>
                <a:cs typeface="Arial" panose="020B0604020202020204" pitchFamily="34" charset="0"/>
              </a:rPr>
              <a:t>is a measure of how a business’s income has performed over a specific period of time, usually six months or one year. It measures all income less all expenses to arrive at the amount of profit or loss generated by the business for the period. </a:t>
            </a:r>
            <a:r>
              <a:rPr lang="en-US" dirty="0">
                <a:latin typeface="Arial" panose="020B0604020202020204" pitchFamily="34" charset="0"/>
                <a:ea typeface="Calibri" panose="020F0502020204030204" pitchFamily="34" charset="0"/>
                <a:cs typeface="Arial" panose="020B0604020202020204" pitchFamily="34" charset="0"/>
              </a:rPr>
              <a:t> It </a:t>
            </a:r>
            <a:r>
              <a:rPr lang="en-US" dirty="0">
                <a:effectLst/>
                <a:latin typeface="Arial" panose="020B0604020202020204" pitchFamily="34" charset="0"/>
                <a:ea typeface="Calibri" panose="020F0502020204030204" pitchFamily="34" charset="0"/>
                <a:cs typeface="Arial" panose="020B0604020202020204" pitchFamily="34" charset="0"/>
              </a:rPr>
              <a:t>is also called an income statement or an income and expense statement. </a:t>
            </a:r>
            <a:endParaRPr lang="bg-BG"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37304D17-59D8-46C5-958C-853BEF223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2621" y="4725144"/>
            <a:ext cx="1904762" cy="1904762"/>
          </a:xfrm>
          <a:prstGeom prst="rect">
            <a:avLst/>
          </a:prstGeom>
        </p:spPr>
      </p:pic>
    </p:spTree>
    <p:extLst>
      <p:ext uri="{BB962C8B-B14F-4D97-AF65-F5344CB8AC3E}">
        <p14:creationId xmlns:p14="http://schemas.microsoft.com/office/powerpoint/2010/main" val="154750379"/>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pl-PL" sz="2800" dirty="0">
                <a:latin typeface="Arial" panose="020B0604020202020204" pitchFamily="34" charset="0"/>
                <a:cs typeface="Arial" panose="020B0604020202020204" pitchFamily="34" charset="0"/>
              </a:rPr>
              <a:t>Important </a:t>
            </a:r>
            <a:r>
              <a:rPr lang="en-US" sz="2800" dirty="0">
                <a:latin typeface="Arial" panose="020B0604020202020204" pitchFamily="34" charset="0"/>
                <a:cs typeface="Arial" panose="020B0604020202020204" pitchFamily="34" charset="0"/>
              </a:rPr>
              <a:t>a</a:t>
            </a:r>
            <a:r>
              <a:rPr lang="pl-PL" sz="2800" dirty="0">
                <a:latin typeface="Arial" panose="020B0604020202020204" pitchFamily="34" charset="0"/>
                <a:cs typeface="Arial" panose="020B0604020202020204" pitchFamily="34" charset="0"/>
              </a:rPr>
              <a:t>ssumptions</a:t>
            </a:r>
            <a:r>
              <a:rPr lang="en-US" sz="2800" dirty="0">
                <a:latin typeface="Arial" panose="020B0604020202020204" pitchFamily="34" charset="0"/>
                <a:cs typeface="Arial" panose="020B0604020202020204" pitchFamily="34" charset="0"/>
              </a:rPr>
              <a:t> for financial plan</a:t>
            </a:r>
            <a:endParaRPr lang="pl-PL" sz="28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nvGraphicFramePr>
        <p:xfrm>
          <a:off x="1955540" y="2276872"/>
          <a:ext cx="8280919" cy="3096345"/>
        </p:xfrm>
        <a:graphic>
          <a:graphicData uri="http://schemas.openxmlformats.org/drawingml/2006/table">
            <a:tbl>
              <a:tblPr firstRow="1" firstCol="1" bandRow="1">
                <a:tableStyleId>{5C22544A-7EE6-4342-B048-85BDC9FD1C3A}</a:tableStyleId>
              </a:tblPr>
              <a:tblGrid>
                <a:gridCol w="4620142">
                  <a:extLst>
                    <a:ext uri="{9D8B030D-6E8A-4147-A177-3AD203B41FA5}">
                      <a16:colId xmlns:a16="http://schemas.microsoft.com/office/drawing/2014/main" val="3096352532"/>
                    </a:ext>
                  </a:extLst>
                </a:gridCol>
                <a:gridCol w="1220259">
                  <a:extLst>
                    <a:ext uri="{9D8B030D-6E8A-4147-A177-3AD203B41FA5}">
                      <a16:colId xmlns:a16="http://schemas.microsoft.com/office/drawing/2014/main" val="3918216579"/>
                    </a:ext>
                  </a:extLst>
                </a:gridCol>
                <a:gridCol w="1220259">
                  <a:extLst>
                    <a:ext uri="{9D8B030D-6E8A-4147-A177-3AD203B41FA5}">
                      <a16:colId xmlns:a16="http://schemas.microsoft.com/office/drawing/2014/main" val="2176881450"/>
                    </a:ext>
                  </a:extLst>
                </a:gridCol>
                <a:gridCol w="1220259">
                  <a:extLst>
                    <a:ext uri="{9D8B030D-6E8A-4147-A177-3AD203B41FA5}">
                      <a16:colId xmlns:a16="http://schemas.microsoft.com/office/drawing/2014/main" val="2383740613"/>
                    </a:ext>
                  </a:extLst>
                </a:gridCol>
              </a:tblGrid>
              <a:tr h="619269">
                <a:tc>
                  <a:txBody>
                    <a:bodyPr/>
                    <a:lstStyle/>
                    <a:p>
                      <a:pPr algn="ctr">
                        <a:lnSpc>
                          <a:spcPct val="107000"/>
                        </a:lnSpc>
                        <a:spcBef>
                          <a:spcPts val="300"/>
                        </a:spcBef>
                        <a:spcAft>
                          <a:spcPts val="1200"/>
                        </a:spcAft>
                      </a:pPr>
                      <a:r>
                        <a:rPr lang="bg-BG" sz="2100" dirty="0" err="1">
                          <a:effectLst/>
                          <a:latin typeface="Arial" panose="020B0604020202020204" pitchFamily="34" charset="0"/>
                          <a:cs typeface="Arial" panose="020B0604020202020204" pitchFamily="34" charset="0"/>
                        </a:rPr>
                        <a:t>Plan</a:t>
                      </a:r>
                      <a:r>
                        <a:rPr lang="bg-BG" sz="2100" dirty="0">
                          <a:effectLst/>
                          <a:latin typeface="Arial" panose="020B0604020202020204" pitchFamily="34" charset="0"/>
                          <a:cs typeface="Arial" panose="020B0604020202020204" pitchFamily="34" charset="0"/>
                        </a:rPr>
                        <a:t> </a:t>
                      </a:r>
                      <a:r>
                        <a:rPr lang="bg-BG" sz="2100" dirty="0" err="1">
                          <a:effectLst/>
                          <a:latin typeface="Arial" panose="020B0604020202020204" pitchFamily="34" charset="0"/>
                          <a:cs typeface="Arial" panose="020B0604020202020204" pitchFamily="34" charset="0"/>
                        </a:rPr>
                        <a:t>Month</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1</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2</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3</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2710614150"/>
                  </a:ext>
                </a:extLst>
              </a:tr>
              <a:tr h="619269">
                <a:tc>
                  <a:txBody>
                    <a:bodyPr/>
                    <a:lstStyle/>
                    <a:p>
                      <a:pPr>
                        <a:lnSpc>
                          <a:spcPct val="107000"/>
                        </a:lnSpc>
                        <a:spcBef>
                          <a:spcPts val="300"/>
                        </a:spcBef>
                        <a:spcAft>
                          <a:spcPts val="1200"/>
                        </a:spcAft>
                      </a:pPr>
                      <a:r>
                        <a:rPr lang="bg-BG" sz="2100" dirty="0" err="1">
                          <a:effectLst/>
                          <a:latin typeface="Arial" panose="020B0604020202020204" pitchFamily="34" charset="0"/>
                          <a:cs typeface="Arial" panose="020B0604020202020204" pitchFamily="34" charset="0"/>
                        </a:rPr>
                        <a:t>Current</a:t>
                      </a:r>
                      <a:r>
                        <a:rPr lang="bg-BG" sz="2100" dirty="0">
                          <a:effectLst/>
                          <a:latin typeface="Arial" panose="020B0604020202020204" pitchFamily="34" charset="0"/>
                          <a:cs typeface="Arial" panose="020B0604020202020204" pitchFamily="34" charset="0"/>
                        </a:rPr>
                        <a:t> </a:t>
                      </a:r>
                      <a:r>
                        <a:rPr lang="bg-BG" sz="2100" dirty="0" err="1">
                          <a:effectLst/>
                          <a:latin typeface="Arial" panose="020B0604020202020204" pitchFamily="34" charset="0"/>
                          <a:cs typeface="Arial" panose="020B0604020202020204" pitchFamily="34" charset="0"/>
                        </a:rPr>
                        <a:t>Interest</a:t>
                      </a:r>
                      <a:r>
                        <a:rPr lang="bg-BG" sz="2100" dirty="0">
                          <a:effectLst/>
                          <a:latin typeface="Arial" panose="020B0604020202020204" pitchFamily="34" charset="0"/>
                          <a:cs typeface="Arial" panose="020B0604020202020204" pitchFamily="34" charset="0"/>
                        </a:rPr>
                        <a:t> </a:t>
                      </a:r>
                      <a:r>
                        <a:rPr lang="bg-BG" sz="2100" dirty="0" err="1">
                          <a:effectLst/>
                          <a:latin typeface="Arial" panose="020B0604020202020204" pitchFamily="34" charset="0"/>
                          <a:cs typeface="Arial" panose="020B0604020202020204" pitchFamily="34" charset="0"/>
                        </a:rPr>
                        <a:t>Rate</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10.00%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10.00%</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10.00%</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651346876"/>
                  </a:ext>
                </a:extLst>
              </a:tr>
              <a:tr h="619269">
                <a:tc>
                  <a:txBody>
                    <a:bodyPr/>
                    <a:lstStyle/>
                    <a:p>
                      <a:pPr>
                        <a:lnSpc>
                          <a:spcPct val="107000"/>
                        </a:lnSpc>
                        <a:spcBef>
                          <a:spcPts val="300"/>
                        </a:spcBef>
                        <a:spcAft>
                          <a:spcPts val="1200"/>
                        </a:spcAft>
                      </a:pPr>
                      <a:r>
                        <a:rPr lang="bg-BG" sz="2100" dirty="0" err="1">
                          <a:effectLst/>
                          <a:latin typeface="Arial" panose="020B0604020202020204" pitchFamily="34" charset="0"/>
                          <a:cs typeface="Arial" panose="020B0604020202020204" pitchFamily="34" charset="0"/>
                        </a:rPr>
                        <a:t>Long-term</a:t>
                      </a:r>
                      <a:r>
                        <a:rPr lang="bg-BG" sz="2100" dirty="0">
                          <a:effectLst/>
                          <a:latin typeface="Arial" panose="020B0604020202020204" pitchFamily="34" charset="0"/>
                          <a:cs typeface="Arial" panose="020B0604020202020204" pitchFamily="34" charset="0"/>
                        </a:rPr>
                        <a:t> </a:t>
                      </a:r>
                      <a:r>
                        <a:rPr lang="bg-BG" sz="2100" dirty="0" err="1">
                          <a:effectLst/>
                          <a:latin typeface="Arial" panose="020B0604020202020204" pitchFamily="34" charset="0"/>
                          <a:cs typeface="Arial" panose="020B0604020202020204" pitchFamily="34" charset="0"/>
                        </a:rPr>
                        <a:t>Interest</a:t>
                      </a:r>
                      <a:r>
                        <a:rPr lang="bg-BG" sz="2100" dirty="0">
                          <a:effectLst/>
                          <a:latin typeface="Arial" panose="020B0604020202020204" pitchFamily="34" charset="0"/>
                          <a:cs typeface="Arial" panose="020B0604020202020204" pitchFamily="34" charset="0"/>
                        </a:rPr>
                        <a:t> </a:t>
                      </a:r>
                      <a:r>
                        <a:rPr lang="bg-BG" sz="2100" dirty="0" err="1">
                          <a:effectLst/>
                          <a:latin typeface="Arial" panose="020B0604020202020204" pitchFamily="34" charset="0"/>
                          <a:cs typeface="Arial" panose="020B0604020202020204" pitchFamily="34" charset="0"/>
                        </a:rPr>
                        <a:t>Rate</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10.00%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10.00%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10.00%</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3902244116"/>
                  </a:ext>
                </a:extLst>
              </a:tr>
              <a:tr h="619269">
                <a:tc>
                  <a:txBody>
                    <a:bodyPr/>
                    <a:lstStyle/>
                    <a:p>
                      <a:pPr>
                        <a:lnSpc>
                          <a:spcPct val="107000"/>
                        </a:lnSpc>
                        <a:spcBef>
                          <a:spcPts val="300"/>
                        </a:spcBef>
                        <a:spcAft>
                          <a:spcPts val="1200"/>
                        </a:spcAft>
                      </a:pPr>
                      <a:r>
                        <a:rPr lang="bg-BG" sz="2100" dirty="0" err="1">
                          <a:effectLst/>
                          <a:latin typeface="Arial" panose="020B0604020202020204" pitchFamily="34" charset="0"/>
                          <a:cs typeface="Arial" panose="020B0604020202020204" pitchFamily="34" charset="0"/>
                        </a:rPr>
                        <a:t>Tax</a:t>
                      </a:r>
                      <a:r>
                        <a:rPr lang="bg-BG" sz="2100" dirty="0">
                          <a:effectLst/>
                          <a:latin typeface="Arial" panose="020B0604020202020204" pitchFamily="34" charset="0"/>
                          <a:cs typeface="Arial" panose="020B0604020202020204" pitchFamily="34" charset="0"/>
                        </a:rPr>
                        <a:t> </a:t>
                      </a:r>
                      <a:r>
                        <a:rPr lang="bg-BG" sz="2100" dirty="0" err="1">
                          <a:effectLst/>
                          <a:latin typeface="Arial" panose="020B0604020202020204" pitchFamily="34" charset="0"/>
                          <a:cs typeface="Arial" panose="020B0604020202020204" pitchFamily="34" charset="0"/>
                        </a:rPr>
                        <a:t>Rate</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a:effectLst/>
                          <a:latin typeface="Arial" panose="020B0604020202020204" pitchFamily="34" charset="0"/>
                          <a:cs typeface="Arial" panose="020B0604020202020204" pitchFamily="34" charset="0"/>
                        </a:rPr>
                        <a:t>30.00%</a:t>
                      </a:r>
                      <a:endParaRPr lang="bg-BG" sz="21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30.00%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30.00%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2745372830"/>
                  </a:ext>
                </a:extLst>
              </a:tr>
              <a:tr h="619269">
                <a:tc>
                  <a:txBody>
                    <a:bodyPr/>
                    <a:lstStyle/>
                    <a:p>
                      <a:pPr>
                        <a:lnSpc>
                          <a:spcPct val="107000"/>
                        </a:lnSpc>
                        <a:spcBef>
                          <a:spcPts val="300"/>
                        </a:spcBef>
                        <a:spcAft>
                          <a:spcPts val="1200"/>
                        </a:spcAft>
                      </a:pPr>
                      <a:r>
                        <a:rPr lang="bg-BG" sz="2100" dirty="0" err="1">
                          <a:effectLst/>
                          <a:latin typeface="Arial" panose="020B0604020202020204" pitchFamily="34" charset="0"/>
                          <a:cs typeface="Arial" panose="020B0604020202020204" pitchFamily="34" charset="0"/>
                        </a:rPr>
                        <a:t>Other</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tc>
                  <a:txBody>
                    <a:bodyPr/>
                    <a:lstStyle/>
                    <a:p>
                      <a:pPr algn="ctr">
                        <a:lnSpc>
                          <a:spcPct val="107000"/>
                        </a:lnSpc>
                        <a:spcBef>
                          <a:spcPts val="300"/>
                        </a:spcBef>
                        <a:spcAft>
                          <a:spcPts val="1200"/>
                        </a:spcAft>
                      </a:pPr>
                      <a:r>
                        <a:rPr lang="bg-BG" sz="2100" dirty="0">
                          <a:effectLst/>
                          <a:latin typeface="Arial" panose="020B0604020202020204" pitchFamily="34" charset="0"/>
                          <a:cs typeface="Arial" panose="020B0604020202020204" pitchFamily="34" charset="0"/>
                        </a:rPr>
                        <a:t>0</a:t>
                      </a:r>
                      <a:endParaRPr lang="bg-BG" sz="21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548166318"/>
                  </a:ext>
                </a:extLst>
              </a:tr>
            </a:tbl>
          </a:graphicData>
        </a:graphic>
      </p:graphicFrame>
    </p:spTree>
    <p:extLst>
      <p:ext uri="{BB962C8B-B14F-4D97-AF65-F5344CB8AC3E}">
        <p14:creationId xmlns:p14="http://schemas.microsoft.com/office/powerpoint/2010/main" val="1553234254"/>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720909" y="1346637"/>
            <a:ext cx="9008298" cy="378398"/>
          </a:xfrm>
        </p:spPr>
        <p:txBody>
          <a:bodyPr/>
          <a:lstStyle/>
          <a:p>
            <a:r>
              <a:rPr lang="en-US" sz="2800" dirty="0">
                <a:latin typeface="Arial" panose="020B0604020202020204" pitchFamily="34" charset="0"/>
                <a:cs typeface="Arial" panose="020B0604020202020204" pitchFamily="34" charset="0"/>
              </a:rPr>
              <a:t>Financial results. Break-Even Analysis</a:t>
            </a:r>
            <a:br>
              <a:rPr lang="bg-BG"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ports clothing retail shop business plan, financial plan chart image">
            <a:extLst>
              <a:ext uri="{FF2B5EF4-FFF2-40B4-BE49-F238E27FC236}">
                <a16:creationId xmlns:a16="http://schemas.microsoft.com/office/drawing/2014/main" id="{3940682C-39D8-4083-B02B-58919CFF9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058" y="1761064"/>
            <a:ext cx="6966942" cy="40281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a:extLst>
              <a:ext uri="{FF2B5EF4-FFF2-40B4-BE49-F238E27FC236}">
                <a16:creationId xmlns:a16="http://schemas.microsoft.com/office/drawing/2014/main" id="{01AE39E2-F251-43B0-A81A-350E26202C62}"/>
              </a:ext>
            </a:extLst>
          </p:cNvPr>
          <p:cNvGraphicFramePr>
            <a:graphicFrameLocks noGrp="1"/>
          </p:cNvGraphicFramePr>
          <p:nvPr/>
        </p:nvGraphicFramePr>
        <p:xfrm>
          <a:off x="479376" y="2931713"/>
          <a:ext cx="4745682" cy="1461633"/>
        </p:xfrm>
        <a:graphic>
          <a:graphicData uri="http://schemas.openxmlformats.org/drawingml/2006/table">
            <a:tbl>
              <a:tblPr firstRow="1" firstCol="1" bandRow="1">
                <a:tableStyleId>{5C22544A-7EE6-4342-B048-85BDC9FD1C3A}</a:tableStyleId>
              </a:tblPr>
              <a:tblGrid>
                <a:gridCol w="3497899">
                  <a:extLst>
                    <a:ext uri="{9D8B030D-6E8A-4147-A177-3AD203B41FA5}">
                      <a16:colId xmlns:a16="http://schemas.microsoft.com/office/drawing/2014/main" val="700729663"/>
                    </a:ext>
                  </a:extLst>
                </a:gridCol>
                <a:gridCol w="1247783">
                  <a:extLst>
                    <a:ext uri="{9D8B030D-6E8A-4147-A177-3AD203B41FA5}">
                      <a16:colId xmlns:a16="http://schemas.microsoft.com/office/drawing/2014/main" val="4291437257"/>
                    </a:ext>
                  </a:extLst>
                </a:gridCol>
              </a:tblGrid>
              <a:tr h="487211">
                <a:tc>
                  <a:txBody>
                    <a:bodyPr/>
                    <a:lstStyle/>
                    <a:p>
                      <a:pPr>
                        <a:lnSpc>
                          <a:spcPct val="107000"/>
                        </a:lnSpc>
                        <a:spcBef>
                          <a:spcPts val="300"/>
                        </a:spcBef>
                        <a:spcAft>
                          <a:spcPts val="2250"/>
                        </a:spcAft>
                      </a:pPr>
                      <a:r>
                        <a:rPr lang="en-US" sz="2100" noProof="0" dirty="0">
                          <a:effectLst/>
                        </a:rPr>
                        <a:t>Monthly Revenue Break-even</a:t>
                      </a:r>
                      <a:endParaRPr lang="en-US" sz="2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spcBef>
                          <a:spcPts val="300"/>
                        </a:spcBef>
                        <a:spcAft>
                          <a:spcPts val="2250"/>
                        </a:spcAft>
                      </a:pPr>
                      <a:r>
                        <a:rPr lang="en-US" sz="2100" noProof="0" dirty="0">
                          <a:effectLst/>
                        </a:rPr>
                        <a:t>$18,844</a:t>
                      </a:r>
                      <a:endParaRPr lang="en-US" sz="2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230051906"/>
                  </a:ext>
                </a:extLst>
              </a:tr>
              <a:tr h="487211">
                <a:tc>
                  <a:txBody>
                    <a:bodyPr/>
                    <a:lstStyle/>
                    <a:p>
                      <a:pPr>
                        <a:lnSpc>
                          <a:spcPct val="107000"/>
                        </a:lnSpc>
                        <a:spcBef>
                          <a:spcPts val="300"/>
                        </a:spcBef>
                        <a:spcAft>
                          <a:spcPts val="2250"/>
                        </a:spcAft>
                      </a:pPr>
                      <a:r>
                        <a:rPr lang="en-US" sz="2100" noProof="0" dirty="0">
                          <a:effectLst/>
                        </a:rPr>
                        <a:t>Average Percent Variable Cost</a:t>
                      </a:r>
                      <a:endParaRPr lang="en-US" sz="2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spcBef>
                          <a:spcPts val="300"/>
                        </a:spcBef>
                        <a:spcAft>
                          <a:spcPts val="2250"/>
                        </a:spcAft>
                      </a:pPr>
                      <a:r>
                        <a:rPr lang="en-US" sz="2100" noProof="0" dirty="0">
                          <a:effectLst/>
                        </a:rPr>
                        <a:t>40%</a:t>
                      </a:r>
                      <a:endParaRPr lang="en-US" sz="2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929955992"/>
                  </a:ext>
                </a:extLst>
              </a:tr>
              <a:tr h="487211">
                <a:tc>
                  <a:txBody>
                    <a:bodyPr/>
                    <a:lstStyle/>
                    <a:p>
                      <a:pPr>
                        <a:lnSpc>
                          <a:spcPct val="107000"/>
                        </a:lnSpc>
                        <a:spcBef>
                          <a:spcPts val="300"/>
                        </a:spcBef>
                        <a:spcAft>
                          <a:spcPts val="2250"/>
                        </a:spcAft>
                      </a:pPr>
                      <a:r>
                        <a:rPr lang="en-US" sz="2100" noProof="0" dirty="0">
                          <a:effectLst/>
                        </a:rPr>
                        <a:t>Estimated Monthly Fixed Cost</a:t>
                      </a:r>
                      <a:endParaRPr lang="en-US" sz="2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spcBef>
                          <a:spcPts val="300"/>
                        </a:spcBef>
                        <a:spcAft>
                          <a:spcPts val="2250"/>
                        </a:spcAft>
                      </a:pPr>
                      <a:r>
                        <a:rPr lang="en-US" sz="2100" noProof="0" dirty="0">
                          <a:effectLst/>
                        </a:rPr>
                        <a:t>$11,307</a:t>
                      </a:r>
                      <a:endParaRPr lang="en-US" sz="2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985742656"/>
                  </a:ext>
                </a:extLst>
              </a:tr>
            </a:tbl>
          </a:graphicData>
        </a:graphic>
      </p:graphicFrame>
      <p:sp>
        <p:nvSpPr>
          <p:cNvPr id="3" name="Контейнер за съдържание 2">
            <a:extLst>
              <a:ext uri="{FF2B5EF4-FFF2-40B4-BE49-F238E27FC236}">
                <a16:creationId xmlns:a16="http://schemas.microsoft.com/office/drawing/2014/main" id="{D24BA8F4-A1C1-451E-B3CA-0DCCD0B93A6C}"/>
              </a:ext>
            </a:extLst>
          </p:cNvPr>
          <p:cNvSpPr>
            <a:spLocks noGrp="1"/>
          </p:cNvSpPr>
          <p:nvPr>
            <p:ph idx="1"/>
          </p:nvPr>
        </p:nvSpPr>
        <p:spPr/>
        <p:txBody>
          <a:bodyPr/>
          <a:lstStyle/>
          <a:p>
            <a:endParaRPr lang="bg-BG"/>
          </a:p>
        </p:txBody>
      </p:sp>
    </p:spTree>
    <p:extLst>
      <p:ext uri="{BB962C8B-B14F-4D97-AF65-F5344CB8AC3E}">
        <p14:creationId xmlns:p14="http://schemas.microsoft.com/office/powerpoint/2010/main" val="3152096210"/>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252252"/>
            <a:ext cx="9008298" cy="378398"/>
          </a:xfrm>
        </p:spPr>
        <p:txBody>
          <a:bodyPr/>
          <a:lstStyle/>
          <a:p>
            <a:r>
              <a:rPr lang="en-US" sz="2800" dirty="0">
                <a:latin typeface="Arial" panose="020B0604020202020204" pitchFamily="34" charset="0"/>
                <a:cs typeface="Arial" panose="020B0604020202020204" pitchFamily="34" charset="0"/>
              </a:rPr>
              <a:t>Financial results. Projected Profit and Lost</a:t>
            </a:r>
            <a:br>
              <a:rPr lang="bg-BG"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ports clothing retail shop business plan, financial plan chart image">
            <a:extLst>
              <a:ext uri="{FF2B5EF4-FFF2-40B4-BE49-F238E27FC236}">
                <a16:creationId xmlns:a16="http://schemas.microsoft.com/office/drawing/2014/main" id="{910B0401-98FF-4C7C-8B37-23C64074C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2119559"/>
            <a:ext cx="5414392" cy="31305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ports clothing retail shop business plan, financial plan chart image">
            <a:extLst>
              <a:ext uri="{FF2B5EF4-FFF2-40B4-BE49-F238E27FC236}">
                <a16:creationId xmlns:a16="http://schemas.microsoft.com/office/drawing/2014/main" id="{852BBFDC-7821-44AF-917C-367C90F51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194" y="2119558"/>
            <a:ext cx="5414392" cy="3130503"/>
          </a:xfrm>
          <a:prstGeom prst="rect">
            <a:avLst/>
          </a:prstGeom>
          <a:noFill/>
          <a:extLst>
            <a:ext uri="{909E8E84-426E-40DD-AFC4-6F175D3DCCD1}">
              <a14:hiddenFill xmlns:a14="http://schemas.microsoft.com/office/drawing/2010/main">
                <a:solidFill>
                  <a:srgbClr val="FFFFFF"/>
                </a:solidFill>
              </a14:hiddenFill>
            </a:ext>
          </a:extLst>
        </p:spPr>
      </p:pic>
      <p:sp>
        <p:nvSpPr>
          <p:cNvPr id="3" name="Контейнер за съдържание 2">
            <a:extLst>
              <a:ext uri="{FF2B5EF4-FFF2-40B4-BE49-F238E27FC236}">
                <a16:creationId xmlns:a16="http://schemas.microsoft.com/office/drawing/2014/main" id="{BB122857-682C-4B25-950B-CC71ADCDDAD0}"/>
              </a:ext>
            </a:extLst>
          </p:cNvPr>
          <p:cNvSpPr>
            <a:spLocks noGrp="1"/>
          </p:cNvSpPr>
          <p:nvPr>
            <p:ph idx="1"/>
          </p:nvPr>
        </p:nvSpPr>
        <p:spPr/>
        <p:txBody>
          <a:bodyPr/>
          <a:lstStyle/>
          <a:p>
            <a:endParaRPr lang="bg-BG"/>
          </a:p>
        </p:txBody>
      </p:sp>
    </p:spTree>
    <p:extLst>
      <p:ext uri="{BB962C8B-B14F-4D97-AF65-F5344CB8AC3E}">
        <p14:creationId xmlns:p14="http://schemas.microsoft.com/office/powerpoint/2010/main" val="422720710"/>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Pro forma profit and loss</a:t>
            </a:r>
            <a:endParaRPr lang="pl-PL"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buNone/>
            </a:pPr>
            <a:endParaRPr lang="pl-PL"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p:cNvGraphicFramePr>
            <a:graphicFrameLocks noGrp="1"/>
          </p:cNvGraphicFramePr>
          <p:nvPr/>
        </p:nvGraphicFramePr>
        <p:xfrm>
          <a:off x="609600" y="2606905"/>
          <a:ext cx="4972370" cy="1759668"/>
        </p:xfrm>
        <a:graphic>
          <a:graphicData uri="http://schemas.openxmlformats.org/drawingml/2006/table">
            <a:tbl>
              <a:tblPr firstRow="1" firstCol="1" bandRow="1">
                <a:tableStyleId>{5C22544A-7EE6-4342-B048-85BDC9FD1C3A}</a:tableStyleId>
              </a:tblPr>
              <a:tblGrid>
                <a:gridCol w="1941806">
                  <a:extLst>
                    <a:ext uri="{9D8B030D-6E8A-4147-A177-3AD203B41FA5}">
                      <a16:colId xmlns:a16="http://schemas.microsoft.com/office/drawing/2014/main" val="407413988"/>
                    </a:ext>
                  </a:extLst>
                </a:gridCol>
                <a:gridCol w="1010188">
                  <a:extLst>
                    <a:ext uri="{9D8B030D-6E8A-4147-A177-3AD203B41FA5}">
                      <a16:colId xmlns:a16="http://schemas.microsoft.com/office/drawing/2014/main" val="2894886682"/>
                    </a:ext>
                  </a:extLst>
                </a:gridCol>
                <a:gridCol w="1010188">
                  <a:extLst>
                    <a:ext uri="{9D8B030D-6E8A-4147-A177-3AD203B41FA5}">
                      <a16:colId xmlns:a16="http://schemas.microsoft.com/office/drawing/2014/main" val="1374317412"/>
                    </a:ext>
                  </a:extLst>
                </a:gridCol>
                <a:gridCol w="1010188">
                  <a:extLst>
                    <a:ext uri="{9D8B030D-6E8A-4147-A177-3AD203B41FA5}">
                      <a16:colId xmlns:a16="http://schemas.microsoft.com/office/drawing/2014/main" val="4090014520"/>
                    </a:ext>
                  </a:extLst>
                </a:gridCol>
              </a:tblGrid>
              <a:tr h="293278">
                <a:tc>
                  <a:txBody>
                    <a:bodyPr/>
                    <a:lstStyle/>
                    <a:p>
                      <a:pPr>
                        <a:lnSpc>
                          <a:spcPct val="107000"/>
                        </a:lnSpc>
                        <a:spcBef>
                          <a:spcPts val="300"/>
                        </a:spcBef>
                        <a:spcAft>
                          <a:spcPts val="600"/>
                        </a:spcAft>
                      </a:pPr>
                      <a:r>
                        <a:rPr lang="bg-BG" sz="1100" dirty="0" err="1">
                          <a:effectLst/>
                        </a:rPr>
                        <a:t>Sales</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$133,893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$322,005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$470,831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742583554"/>
                  </a:ext>
                </a:extLst>
              </a:tr>
              <a:tr h="293278">
                <a:tc>
                  <a:txBody>
                    <a:bodyPr/>
                    <a:lstStyle/>
                    <a:p>
                      <a:pPr>
                        <a:lnSpc>
                          <a:spcPct val="107000"/>
                        </a:lnSpc>
                        <a:spcBef>
                          <a:spcPts val="300"/>
                        </a:spcBef>
                        <a:spcAft>
                          <a:spcPts val="600"/>
                        </a:spcAft>
                      </a:pPr>
                      <a:r>
                        <a:rPr lang="en-GB" sz="1200" dirty="0">
                          <a:effectLst/>
                        </a:rPr>
                        <a:t>Direct Cost of Sales</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$53,557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$128,802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$188,332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987888329"/>
                  </a:ext>
                </a:extLst>
              </a:tr>
              <a:tr h="293278">
                <a:tc>
                  <a:txBody>
                    <a:bodyPr/>
                    <a:lstStyle/>
                    <a:p>
                      <a:pPr>
                        <a:lnSpc>
                          <a:spcPct val="107000"/>
                        </a:lnSpc>
                        <a:spcBef>
                          <a:spcPts val="300"/>
                        </a:spcBef>
                        <a:spcAft>
                          <a:spcPts val="600"/>
                        </a:spcAft>
                      </a:pPr>
                      <a:r>
                        <a:rPr lang="en-GB" sz="1200">
                          <a:effectLst/>
                        </a:rPr>
                        <a:t>Other Costs of Goods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785424873"/>
                  </a:ext>
                </a:extLst>
              </a:tr>
              <a:tr h="293278">
                <a:tc>
                  <a:txBody>
                    <a:bodyPr/>
                    <a:lstStyle/>
                    <a:p>
                      <a:pPr>
                        <a:lnSpc>
                          <a:spcPct val="107000"/>
                        </a:lnSpc>
                        <a:spcBef>
                          <a:spcPts val="300"/>
                        </a:spcBef>
                        <a:spcAft>
                          <a:spcPts val="600"/>
                        </a:spcAft>
                      </a:pPr>
                      <a:r>
                        <a:rPr lang="en-GB" sz="1200" dirty="0">
                          <a:effectLst/>
                        </a:rPr>
                        <a:t>Total Cost of Sales</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$53,557</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$128,802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$188,332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496470725"/>
                  </a:ext>
                </a:extLst>
              </a:tr>
              <a:tr h="293278">
                <a:tc>
                  <a:txBody>
                    <a:bodyPr/>
                    <a:lstStyle/>
                    <a:p>
                      <a:pPr>
                        <a:lnSpc>
                          <a:spcPct val="107000"/>
                        </a:lnSpc>
                        <a:spcBef>
                          <a:spcPts val="300"/>
                        </a:spcBef>
                        <a:spcAft>
                          <a:spcPts val="600"/>
                        </a:spcAft>
                      </a:pPr>
                      <a:r>
                        <a:rPr lang="en-GB" sz="1200">
                          <a:effectLst/>
                        </a:rPr>
                        <a:t>Gross Margin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$80,336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$193,203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$282,498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020079361"/>
                  </a:ext>
                </a:extLst>
              </a:tr>
              <a:tr h="293278">
                <a:tc>
                  <a:txBody>
                    <a:bodyPr/>
                    <a:lstStyle/>
                    <a:p>
                      <a:pPr>
                        <a:lnSpc>
                          <a:spcPct val="107000"/>
                        </a:lnSpc>
                        <a:spcBef>
                          <a:spcPts val="300"/>
                        </a:spcBef>
                        <a:spcAft>
                          <a:spcPts val="600"/>
                        </a:spcAft>
                      </a:pPr>
                      <a:r>
                        <a:rPr lang="en-GB" sz="1200" dirty="0">
                          <a:effectLst/>
                        </a:rPr>
                        <a:t>Gross Margin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60.00%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60.00%</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60.00%</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589550308"/>
                  </a:ext>
                </a:extLst>
              </a:tr>
            </a:tbl>
          </a:graphicData>
        </a:graphic>
      </p:graphicFrame>
      <p:graphicFrame>
        <p:nvGraphicFramePr>
          <p:cNvPr id="6" name="Таблица 5"/>
          <p:cNvGraphicFramePr>
            <a:graphicFrameLocks noGrp="1"/>
          </p:cNvGraphicFramePr>
          <p:nvPr/>
        </p:nvGraphicFramePr>
        <p:xfrm>
          <a:off x="6096000" y="2526649"/>
          <a:ext cx="5351523" cy="3390087"/>
        </p:xfrm>
        <a:graphic>
          <a:graphicData uri="http://schemas.openxmlformats.org/drawingml/2006/table">
            <a:tbl>
              <a:tblPr firstRow="1" firstCol="1" bandRow="1">
                <a:tableStyleId>{5C22544A-7EE6-4342-B048-85BDC9FD1C3A}</a:tableStyleId>
              </a:tblPr>
              <a:tblGrid>
                <a:gridCol w="2089872">
                  <a:extLst>
                    <a:ext uri="{9D8B030D-6E8A-4147-A177-3AD203B41FA5}">
                      <a16:colId xmlns:a16="http://schemas.microsoft.com/office/drawing/2014/main" val="4072451138"/>
                    </a:ext>
                  </a:extLst>
                </a:gridCol>
                <a:gridCol w="1087217">
                  <a:extLst>
                    <a:ext uri="{9D8B030D-6E8A-4147-A177-3AD203B41FA5}">
                      <a16:colId xmlns:a16="http://schemas.microsoft.com/office/drawing/2014/main" val="1277049530"/>
                    </a:ext>
                  </a:extLst>
                </a:gridCol>
                <a:gridCol w="1087217">
                  <a:extLst>
                    <a:ext uri="{9D8B030D-6E8A-4147-A177-3AD203B41FA5}">
                      <a16:colId xmlns:a16="http://schemas.microsoft.com/office/drawing/2014/main" val="714887000"/>
                    </a:ext>
                  </a:extLst>
                </a:gridCol>
                <a:gridCol w="1087217">
                  <a:extLst>
                    <a:ext uri="{9D8B030D-6E8A-4147-A177-3AD203B41FA5}">
                      <a16:colId xmlns:a16="http://schemas.microsoft.com/office/drawing/2014/main" val="1899663240"/>
                    </a:ext>
                  </a:extLst>
                </a:gridCol>
              </a:tblGrid>
              <a:tr h="290147">
                <a:tc>
                  <a:txBody>
                    <a:bodyPr/>
                    <a:lstStyle/>
                    <a:p>
                      <a:pPr>
                        <a:lnSpc>
                          <a:spcPct val="107000"/>
                        </a:lnSpc>
                        <a:spcBef>
                          <a:spcPts val="300"/>
                        </a:spcBef>
                        <a:spcAft>
                          <a:spcPts val="600"/>
                        </a:spcAft>
                      </a:pPr>
                      <a:r>
                        <a:rPr lang="en-GB" sz="1200" dirty="0">
                          <a:effectLst/>
                        </a:rPr>
                        <a:t>Expenses</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dirty="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372683340"/>
                  </a:ext>
                </a:extLst>
              </a:tr>
              <a:tr h="290147">
                <a:tc>
                  <a:txBody>
                    <a:bodyPr/>
                    <a:lstStyle/>
                    <a:p>
                      <a:pPr>
                        <a:lnSpc>
                          <a:spcPct val="107000"/>
                        </a:lnSpc>
                        <a:spcBef>
                          <a:spcPts val="300"/>
                        </a:spcBef>
                        <a:spcAft>
                          <a:spcPts val="600"/>
                        </a:spcAft>
                      </a:pPr>
                      <a:r>
                        <a:rPr lang="en-GB" sz="1200">
                          <a:effectLst/>
                        </a:rPr>
                        <a:t>Payroll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$93,200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$116,000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$130,000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733609139"/>
                  </a:ext>
                </a:extLst>
              </a:tr>
              <a:tr h="505833">
                <a:tc>
                  <a:txBody>
                    <a:bodyPr/>
                    <a:lstStyle/>
                    <a:p>
                      <a:pPr>
                        <a:lnSpc>
                          <a:spcPct val="107000"/>
                        </a:lnSpc>
                        <a:spcBef>
                          <a:spcPts val="300"/>
                        </a:spcBef>
                        <a:spcAft>
                          <a:spcPts val="600"/>
                        </a:spcAft>
                      </a:pPr>
                      <a:r>
                        <a:rPr lang="en-GB" sz="1200">
                          <a:effectLst/>
                        </a:rPr>
                        <a:t>Sales and Marketing and Other Expenses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$6,000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$6,000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$6,000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071789494"/>
                  </a:ext>
                </a:extLst>
              </a:tr>
              <a:tr h="290147">
                <a:tc>
                  <a:txBody>
                    <a:bodyPr/>
                    <a:lstStyle/>
                    <a:p>
                      <a:pPr>
                        <a:lnSpc>
                          <a:spcPct val="107000"/>
                        </a:lnSpc>
                        <a:spcBef>
                          <a:spcPts val="300"/>
                        </a:spcBef>
                        <a:spcAft>
                          <a:spcPts val="600"/>
                        </a:spcAft>
                      </a:pPr>
                      <a:r>
                        <a:rPr lang="en-GB" sz="1200" dirty="0">
                          <a:effectLst/>
                        </a:rPr>
                        <a:t>Depreciation</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$1,800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$1,800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$1,800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85439898"/>
                  </a:ext>
                </a:extLst>
              </a:tr>
              <a:tr h="290147">
                <a:tc>
                  <a:txBody>
                    <a:bodyPr/>
                    <a:lstStyle/>
                    <a:p>
                      <a:pPr>
                        <a:lnSpc>
                          <a:spcPct val="107000"/>
                        </a:lnSpc>
                        <a:spcBef>
                          <a:spcPts val="300"/>
                        </a:spcBef>
                        <a:spcAft>
                          <a:spcPts val="600"/>
                        </a:spcAft>
                      </a:pPr>
                      <a:r>
                        <a:rPr lang="en-GB" sz="1200">
                          <a:effectLst/>
                        </a:rPr>
                        <a:t>Rent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$10,800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$11,000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$11,000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722579205"/>
                  </a:ext>
                </a:extLst>
              </a:tr>
              <a:tr h="290147">
                <a:tc>
                  <a:txBody>
                    <a:bodyPr/>
                    <a:lstStyle/>
                    <a:p>
                      <a:pPr>
                        <a:lnSpc>
                          <a:spcPct val="107000"/>
                        </a:lnSpc>
                        <a:spcBef>
                          <a:spcPts val="300"/>
                        </a:spcBef>
                        <a:spcAft>
                          <a:spcPts val="600"/>
                        </a:spcAft>
                      </a:pPr>
                      <a:r>
                        <a:rPr lang="en-GB" sz="1200">
                          <a:effectLst/>
                        </a:rPr>
                        <a:t>Utilities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$3,600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$3,600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$3,600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602543311"/>
                  </a:ext>
                </a:extLst>
              </a:tr>
              <a:tr h="290147">
                <a:tc>
                  <a:txBody>
                    <a:bodyPr/>
                    <a:lstStyle/>
                    <a:p>
                      <a:pPr>
                        <a:lnSpc>
                          <a:spcPct val="107000"/>
                        </a:lnSpc>
                        <a:spcBef>
                          <a:spcPts val="300"/>
                        </a:spcBef>
                        <a:spcAft>
                          <a:spcPts val="600"/>
                        </a:spcAft>
                      </a:pPr>
                      <a:r>
                        <a:rPr lang="en-GB" sz="1200">
                          <a:effectLst/>
                        </a:rPr>
                        <a:t>Insurance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$3,900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$4,500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$4,500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830800679"/>
                  </a:ext>
                </a:extLst>
              </a:tr>
              <a:tr h="290147">
                <a:tc>
                  <a:txBody>
                    <a:bodyPr/>
                    <a:lstStyle/>
                    <a:p>
                      <a:pPr>
                        <a:lnSpc>
                          <a:spcPct val="107000"/>
                        </a:lnSpc>
                        <a:spcBef>
                          <a:spcPts val="300"/>
                        </a:spcBef>
                        <a:spcAft>
                          <a:spcPts val="600"/>
                        </a:spcAft>
                      </a:pPr>
                      <a:r>
                        <a:rPr lang="en-GB" sz="1200">
                          <a:effectLst/>
                        </a:rPr>
                        <a:t>Payroll Taxes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$13,980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$17,400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$19,500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056195"/>
                  </a:ext>
                </a:extLst>
              </a:tr>
              <a:tr h="290147">
                <a:tc>
                  <a:txBody>
                    <a:bodyPr/>
                    <a:lstStyle/>
                    <a:p>
                      <a:pPr>
                        <a:lnSpc>
                          <a:spcPct val="107000"/>
                        </a:lnSpc>
                        <a:spcBef>
                          <a:spcPts val="300"/>
                        </a:spcBef>
                        <a:spcAft>
                          <a:spcPts val="600"/>
                        </a:spcAft>
                      </a:pPr>
                      <a:r>
                        <a:rPr lang="en-GB" sz="1200" dirty="0">
                          <a:effectLst/>
                        </a:rPr>
                        <a:t>Other</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$2,400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$2,400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$2,400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613891715"/>
                  </a:ext>
                </a:extLst>
              </a:tr>
              <a:tr h="272931">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544595732"/>
                  </a:ext>
                </a:extLst>
              </a:tr>
              <a:tr h="290147">
                <a:tc>
                  <a:txBody>
                    <a:bodyPr/>
                    <a:lstStyle/>
                    <a:p>
                      <a:pPr>
                        <a:lnSpc>
                          <a:spcPct val="107000"/>
                        </a:lnSpc>
                        <a:spcBef>
                          <a:spcPts val="300"/>
                        </a:spcBef>
                        <a:spcAft>
                          <a:spcPts val="600"/>
                        </a:spcAft>
                      </a:pPr>
                      <a:r>
                        <a:rPr lang="en-GB" sz="1200">
                          <a:effectLst/>
                        </a:rPr>
                        <a:t>Total Operating Expenses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$135,680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$162,700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$178,800</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706748614"/>
                  </a:ext>
                </a:extLst>
              </a:tr>
            </a:tbl>
          </a:graphicData>
        </a:graphic>
      </p:graphicFrame>
      <p:graphicFrame>
        <p:nvGraphicFramePr>
          <p:cNvPr id="8" name="Таблица 7"/>
          <p:cNvGraphicFramePr>
            <a:graphicFrameLocks noGrp="1"/>
          </p:cNvGraphicFramePr>
          <p:nvPr/>
        </p:nvGraphicFramePr>
        <p:xfrm>
          <a:off x="609600" y="4283760"/>
          <a:ext cx="4972369" cy="1775333"/>
        </p:xfrm>
        <a:graphic>
          <a:graphicData uri="http://schemas.openxmlformats.org/drawingml/2006/table">
            <a:tbl>
              <a:tblPr firstRow="1" firstCol="1" bandRow="1">
                <a:tableStyleId>{5C22544A-7EE6-4342-B048-85BDC9FD1C3A}</a:tableStyleId>
              </a:tblPr>
              <a:tblGrid>
                <a:gridCol w="1941805">
                  <a:extLst>
                    <a:ext uri="{9D8B030D-6E8A-4147-A177-3AD203B41FA5}">
                      <a16:colId xmlns:a16="http://schemas.microsoft.com/office/drawing/2014/main" val="687096937"/>
                    </a:ext>
                  </a:extLst>
                </a:gridCol>
                <a:gridCol w="1010188">
                  <a:extLst>
                    <a:ext uri="{9D8B030D-6E8A-4147-A177-3AD203B41FA5}">
                      <a16:colId xmlns:a16="http://schemas.microsoft.com/office/drawing/2014/main" val="2126836376"/>
                    </a:ext>
                  </a:extLst>
                </a:gridCol>
                <a:gridCol w="1010188">
                  <a:extLst>
                    <a:ext uri="{9D8B030D-6E8A-4147-A177-3AD203B41FA5}">
                      <a16:colId xmlns:a16="http://schemas.microsoft.com/office/drawing/2014/main" val="1907404570"/>
                    </a:ext>
                  </a:extLst>
                </a:gridCol>
                <a:gridCol w="1010188">
                  <a:extLst>
                    <a:ext uri="{9D8B030D-6E8A-4147-A177-3AD203B41FA5}">
                      <a16:colId xmlns:a16="http://schemas.microsoft.com/office/drawing/2014/main" val="301355343"/>
                    </a:ext>
                  </a:extLst>
                </a:gridCol>
              </a:tblGrid>
              <a:tr h="436748">
                <a:tc>
                  <a:txBody>
                    <a:bodyPr/>
                    <a:lstStyle/>
                    <a:p>
                      <a:pPr>
                        <a:lnSpc>
                          <a:spcPct val="107000"/>
                        </a:lnSpc>
                        <a:spcBef>
                          <a:spcPts val="300"/>
                        </a:spcBef>
                        <a:spcAft>
                          <a:spcPts val="600"/>
                        </a:spcAft>
                      </a:pPr>
                      <a:r>
                        <a:rPr lang="en-GB" sz="1200" dirty="0">
                          <a:effectLst/>
                        </a:rPr>
                        <a:t>Profit Before Interest and Taxes</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($55,344)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$30,503</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$103,698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10628052"/>
                  </a:ext>
                </a:extLst>
              </a:tr>
              <a:tr h="250520">
                <a:tc>
                  <a:txBody>
                    <a:bodyPr/>
                    <a:lstStyle/>
                    <a:p>
                      <a:pPr>
                        <a:lnSpc>
                          <a:spcPct val="107000"/>
                        </a:lnSpc>
                        <a:spcBef>
                          <a:spcPts val="300"/>
                        </a:spcBef>
                        <a:spcAft>
                          <a:spcPts val="600"/>
                        </a:spcAft>
                      </a:pPr>
                      <a:r>
                        <a:rPr lang="en-GB" sz="1200">
                          <a:effectLst/>
                        </a:rPr>
                        <a:t>EBITDA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($53,544)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$32,303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$105,498</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226892219"/>
                  </a:ext>
                </a:extLst>
              </a:tr>
              <a:tr h="250520">
                <a:tc>
                  <a:txBody>
                    <a:bodyPr/>
                    <a:lstStyle/>
                    <a:p>
                      <a:pPr>
                        <a:lnSpc>
                          <a:spcPct val="107000"/>
                        </a:lnSpc>
                        <a:spcBef>
                          <a:spcPts val="300"/>
                        </a:spcBef>
                        <a:spcAft>
                          <a:spcPts val="600"/>
                        </a:spcAft>
                      </a:pPr>
                      <a:r>
                        <a:rPr lang="en-GB" sz="1200">
                          <a:effectLst/>
                        </a:rPr>
                        <a:t>Interest Expense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089565187"/>
                  </a:ext>
                </a:extLst>
              </a:tr>
              <a:tr h="250520">
                <a:tc>
                  <a:txBody>
                    <a:bodyPr/>
                    <a:lstStyle/>
                    <a:p>
                      <a:pPr>
                        <a:lnSpc>
                          <a:spcPct val="107000"/>
                        </a:lnSpc>
                        <a:spcBef>
                          <a:spcPts val="300"/>
                        </a:spcBef>
                        <a:spcAft>
                          <a:spcPts val="600"/>
                        </a:spcAft>
                      </a:pPr>
                      <a:r>
                        <a:rPr lang="en-GB" sz="1200">
                          <a:effectLst/>
                        </a:rPr>
                        <a:t>Taxes Incurred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$9,151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$31,110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712096987"/>
                  </a:ext>
                </a:extLst>
              </a:tr>
              <a:tr h="250520">
                <a:tc>
                  <a:txBody>
                    <a:bodyPr/>
                    <a:lstStyle/>
                    <a:p>
                      <a:pPr>
                        <a:lnSpc>
                          <a:spcPct val="107000"/>
                        </a:lnSpc>
                        <a:spcBef>
                          <a:spcPts val="300"/>
                        </a:spcBef>
                        <a:spcAft>
                          <a:spcPts val="600"/>
                        </a:spcAft>
                      </a:pPr>
                      <a:r>
                        <a:rPr lang="en-GB" sz="1200">
                          <a:effectLst/>
                        </a:rPr>
                        <a:t>Net Profit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($55,344)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$21,352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$72,589</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970207475"/>
                  </a:ext>
                </a:extLst>
              </a:tr>
              <a:tr h="250520">
                <a:tc>
                  <a:txBody>
                    <a:bodyPr/>
                    <a:lstStyle/>
                    <a:p>
                      <a:pPr>
                        <a:lnSpc>
                          <a:spcPct val="107000"/>
                        </a:lnSpc>
                        <a:spcBef>
                          <a:spcPts val="300"/>
                        </a:spcBef>
                        <a:spcAft>
                          <a:spcPts val="600"/>
                        </a:spcAft>
                      </a:pPr>
                      <a:r>
                        <a:rPr lang="en-GB" sz="1200">
                          <a:effectLst/>
                        </a:rPr>
                        <a:t>Net Profit/Sales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-41.33%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a:effectLst/>
                        </a:rPr>
                        <a:t>6.63%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600"/>
                        </a:spcAft>
                      </a:pPr>
                      <a:r>
                        <a:rPr lang="en-GB" sz="1200" dirty="0">
                          <a:effectLst/>
                        </a:rPr>
                        <a:t>15.42%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173222683"/>
                  </a:ext>
                </a:extLst>
              </a:tr>
            </a:tbl>
          </a:graphicData>
        </a:graphic>
      </p:graphicFrame>
    </p:spTree>
    <p:extLst>
      <p:ext uri="{BB962C8B-B14F-4D97-AF65-F5344CB8AC3E}">
        <p14:creationId xmlns:p14="http://schemas.microsoft.com/office/powerpoint/2010/main" val="3662186236"/>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audience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0" indent="0" algn="just">
              <a:spcBef>
                <a:spcPts val="0"/>
              </a:spcBef>
              <a:buNone/>
            </a:pPr>
            <a:r>
              <a:rPr lang="en-US" sz="2400" dirty="0">
                <a:latin typeface="Arial" panose="020B0604020202020204" pitchFamily="34" charset="0"/>
                <a:cs typeface="Arial" panose="020B0604020202020204" pitchFamily="34" charset="0"/>
              </a:rPr>
              <a:t>Business plans are designed to communicate to a specific target audience: </a:t>
            </a:r>
            <a:r>
              <a:rPr lang="en-US" sz="2400" b="1" dirty="0">
                <a:latin typeface="Arial" panose="020B0604020202020204" pitchFamily="34" charset="0"/>
                <a:cs typeface="Arial" panose="020B0604020202020204" pitchFamily="34" charset="0"/>
              </a:rPr>
              <a:t>internal</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external</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stakeholders</a:t>
            </a:r>
            <a:r>
              <a:rPr lang="en-US" sz="2400" dirty="0">
                <a:latin typeface="Arial" panose="020B0604020202020204" pitchFamily="34" charset="0"/>
                <a:cs typeface="Arial" panose="020B0604020202020204" pitchFamily="34" charset="0"/>
              </a:rPr>
              <a:t>. Stakeholders include anyone with a potential vested interest in your business.</a:t>
            </a:r>
          </a:p>
          <a:p>
            <a:pPr marL="0" indent="0" algn="just">
              <a:spcBef>
                <a:spcPts val="0"/>
              </a:spcBef>
              <a:buNone/>
            </a:pPr>
            <a:r>
              <a:rPr lang="en-US" sz="2400" dirty="0">
                <a:latin typeface="Arial" panose="020B0604020202020204" pitchFamily="34" charset="0"/>
                <a:cs typeface="Arial" panose="020B0604020202020204" pitchFamily="34" charset="0"/>
              </a:rPr>
              <a:t>Even if you are not looking for outside funding, a business plan is useful for persons internal to the business: you, employees, management, sales, etc. to know your mission and vision as well as your target market and customer.</a:t>
            </a:r>
          </a:p>
          <a:p>
            <a:pPr marL="0" indent="0" algn="just">
              <a:spcBef>
                <a:spcPts val="0"/>
              </a:spcBef>
              <a:buNone/>
            </a:pPr>
            <a:r>
              <a:rPr lang="en-US" sz="2400" dirty="0">
                <a:latin typeface="Arial" panose="020B0604020202020204" pitchFamily="34" charset="0"/>
                <a:cs typeface="Arial" panose="020B0604020202020204" pitchFamily="34" charset="0"/>
              </a:rPr>
              <a:t>However, business plans are often the first thing an outside funder will request; therefore, much of what is in the plan will be directed at an external audience such as potential investors or lenders (government). </a:t>
            </a:r>
            <a:r>
              <a:rPr lang="en-US"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usiness plans are essential for investors, banks, and loan advisors.</a:t>
            </a:r>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56213"/>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Financial results. Projected Cash Flow</a:t>
            </a:r>
            <a:br>
              <a:rPr lang="bg-BG"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Контейнер за съдържание 2">
            <a:extLst>
              <a:ext uri="{FF2B5EF4-FFF2-40B4-BE49-F238E27FC236}">
                <a16:creationId xmlns:a16="http://schemas.microsoft.com/office/drawing/2014/main" id="{E477C232-E794-401B-9C91-56A6A0F2255F}"/>
              </a:ext>
            </a:extLst>
          </p:cNvPr>
          <p:cNvSpPr>
            <a:spLocks noGrp="1"/>
          </p:cNvSpPr>
          <p:nvPr>
            <p:ph sz="half" idx="1"/>
          </p:nvPr>
        </p:nvSpPr>
        <p:spPr>
          <a:xfrm>
            <a:off x="609600" y="1759243"/>
            <a:ext cx="5384800" cy="3983834"/>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Cash flows refer to the movements of money into and out of a business, typically categorized as cash flows from operations, investing, and financing.</a:t>
            </a:r>
          </a:p>
          <a:p>
            <a:pPr>
              <a:buFont typeface="Arial" panose="020B0604020202020204" pitchFamily="34" charset="0"/>
              <a:buChar char="•"/>
            </a:pPr>
            <a:r>
              <a:rPr lang="en-US" dirty="0">
                <a:latin typeface="Arial" panose="020B0604020202020204" pitchFamily="34" charset="0"/>
                <a:cs typeface="Arial" panose="020B0604020202020204" pitchFamily="34" charset="0"/>
              </a:rPr>
              <a:t>Operating cash flow includes all cash generated by a company's main business activities.</a:t>
            </a:r>
          </a:p>
          <a:p>
            <a:pPr>
              <a:buFont typeface="Arial" panose="020B0604020202020204" pitchFamily="34" charset="0"/>
              <a:buChar char="•"/>
            </a:pPr>
            <a:r>
              <a:rPr lang="en-US" dirty="0">
                <a:latin typeface="Arial" panose="020B0604020202020204" pitchFamily="34" charset="0"/>
                <a:cs typeface="Arial" panose="020B0604020202020204" pitchFamily="34" charset="0"/>
              </a:rPr>
              <a:t>Investing cash flow includes all purchases of capital assets and investments in other business ventures.</a:t>
            </a:r>
          </a:p>
          <a:p>
            <a:pPr>
              <a:buFont typeface="Arial" panose="020B0604020202020204" pitchFamily="34" charset="0"/>
              <a:buChar char="•"/>
            </a:pPr>
            <a:r>
              <a:rPr lang="en-US" dirty="0">
                <a:latin typeface="Arial" panose="020B0604020202020204" pitchFamily="34" charset="0"/>
                <a:cs typeface="Arial" panose="020B0604020202020204" pitchFamily="34" charset="0"/>
              </a:rPr>
              <a:t>Financing cash flow includes all proceeds gained from issuing debt and equity as well as payments made by the company.</a:t>
            </a:r>
          </a:p>
          <a:p>
            <a:endParaRPr lang="bg-BG"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ports clothing retail shop business plan, financial plan chart image">
            <a:extLst>
              <a:ext uri="{FF2B5EF4-FFF2-40B4-BE49-F238E27FC236}">
                <a16:creationId xmlns:a16="http://schemas.microsoft.com/office/drawing/2014/main" id="{E2DEE8EE-0848-4C15-9941-920629007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864" y="1700808"/>
            <a:ext cx="6227708" cy="360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78958"/>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pl-PL" sz="2800" dirty="0">
                <a:latin typeface="Arial" panose="020B0604020202020204" pitchFamily="34" charset="0"/>
                <a:cs typeface="Arial" panose="020B0604020202020204" pitchFamily="34" charset="0"/>
              </a:rPr>
              <a:t>Projected </a:t>
            </a:r>
            <a:r>
              <a:rPr lang="en-US" sz="2800" dirty="0">
                <a:latin typeface="Arial" panose="020B0604020202020204" pitchFamily="34" charset="0"/>
                <a:cs typeface="Arial" panose="020B0604020202020204" pitchFamily="34" charset="0"/>
              </a:rPr>
              <a:t>b</a:t>
            </a:r>
            <a:r>
              <a:rPr lang="pl-PL" sz="2800" dirty="0">
                <a:latin typeface="Arial" panose="020B0604020202020204" pitchFamily="34" charset="0"/>
                <a:cs typeface="Arial" panose="020B0604020202020204" pitchFamily="34" charset="0"/>
              </a:rPr>
              <a:t>alance </a:t>
            </a:r>
            <a:r>
              <a:rPr lang="en-US" sz="2800" dirty="0">
                <a:latin typeface="Arial" panose="020B0604020202020204" pitchFamily="34" charset="0"/>
                <a:cs typeface="Arial" panose="020B0604020202020204" pitchFamily="34" charset="0"/>
              </a:rPr>
              <a:t>s</a:t>
            </a:r>
            <a:r>
              <a:rPr lang="pl-PL" sz="2800" dirty="0">
                <a:latin typeface="Arial" panose="020B0604020202020204" pitchFamily="34" charset="0"/>
                <a:cs typeface="Arial" panose="020B0604020202020204" pitchFamily="34" charset="0"/>
              </a:rPr>
              <a:t>heet</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p:cNvGraphicFramePr>
            <a:graphicFrameLocks noGrp="1"/>
          </p:cNvGraphicFramePr>
          <p:nvPr/>
        </p:nvGraphicFramePr>
        <p:xfrm>
          <a:off x="609600" y="2609659"/>
          <a:ext cx="5402580" cy="2895981"/>
        </p:xfrm>
        <a:graphic>
          <a:graphicData uri="http://schemas.openxmlformats.org/drawingml/2006/table">
            <a:tbl>
              <a:tblPr firstRow="1" firstCol="1" bandRow="1">
                <a:tableStyleId>{5C22544A-7EE6-4342-B048-85BDC9FD1C3A}</a:tableStyleId>
              </a:tblPr>
              <a:tblGrid>
                <a:gridCol w="2251234">
                  <a:extLst>
                    <a:ext uri="{9D8B030D-6E8A-4147-A177-3AD203B41FA5}">
                      <a16:colId xmlns:a16="http://schemas.microsoft.com/office/drawing/2014/main" val="2130690998"/>
                    </a:ext>
                  </a:extLst>
                </a:gridCol>
                <a:gridCol w="990314">
                  <a:extLst>
                    <a:ext uri="{9D8B030D-6E8A-4147-A177-3AD203B41FA5}">
                      <a16:colId xmlns:a16="http://schemas.microsoft.com/office/drawing/2014/main" val="3239157691"/>
                    </a:ext>
                  </a:extLst>
                </a:gridCol>
                <a:gridCol w="1350486">
                  <a:extLst>
                    <a:ext uri="{9D8B030D-6E8A-4147-A177-3AD203B41FA5}">
                      <a16:colId xmlns:a16="http://schemas.microsoft.com/office/drawing/2014/main" val="3514483423"/>
                    </a:ext>
                  </a:extLst>
                </a:gridCol>
                <a:gridCol w="810546">
                  <a:extLst>
                    <a:ext uri="{9D8B030D-6E8A-4147-A177-3AD203B41FA5}">
                      <a16:colId xmlns:a16="http://schemas.microsoft.com/office/drawing/2014/main" val="4227176493"/>
                    </a:ext>
                  </a:extLst>
                </a:gridCol>
              </a:tblGrid>
              <a:tr h="0">
                <a:tc>
                  <a:txBody>
                    <a:bodyPr/>
                    <a:lstStyle/>
                    <a:p>
                      <a:pPr>
                        <a:lnSpc>
                          <a:spcPct val="107000"/>
                        </a:lnSpc>
                        <a:spcBef>
                          <a:spcPts val="300"/>
                        </a:spcBef>
                        <a:spcAft>
                          <a:spcPts val="300"/>
                        </a:spcAft>
                      </a:pPr>
                      <a:r>
                        <a:rPr lang="bg-BG" sz="1200">
                          <a:effectLst/>
                        </a:rPr>
                        <a:t>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454407190"/>
                  </a:ext>
                </a:extLst>
              </a:tr>
              <a:tr h="0">
                <a:tc>
                  <a:txBody>
                    <a:bodyPr/>
                    <a:lstStyle/>
                    <a:p>
                      <a:pPr>
                        <a:lnSpc>
                          <a:spcPct val="107000"/>
                        </a:lnSpc>
                        <a:spcBef>
                          <a:spcPts val="300"/>
                        </a:spcBef>
                        <a:spcAft>
                          <a:spcPts val="300"/>
                        </a:spcAft>
                      </a:pPr>
                      <a:r>
                        <a:rPr lang="bg-BG" sz="1200">
                          <a:effectLst/>
                        </a:rPr>
                        <a:t>Current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383879507"/>
                  </a:ext>
                </a:extLst>
              </a:tr>
              <a:tr h="0">
                <a:tc>
                  <a:txBody>
                    <a:bodyPr/>
                    <a:lstStyle/>
                    <a:p>
                      <a:pPr>
                        <a:lnSpc>
                          <a:spcPct val="107000"/>
                        </a:lnSpc>
                        <a:spcBef>
                          <a:spcPts val="300"/>
                        </a:spcBef>
                        <a:spcAft>
                          <a:spcPts val="300"/>
                        </a:spcAft>
                      </a:pPr>
                      <a:r>
                        <a:rPr lang="bg-BG" sz="1200">
                          <a:effectLst/>
                        </a:rPr>
                        <a:t>Cash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$38,932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$51,165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$121,724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706962969"/>
                  </a:ext>
                </a:extLst>
              </a:tr>
              <a:tr h="0">
                <a:tc>
                  <a:txBody>
                    <a:bodyPr/>
                    <a:lstStyle/>
                    <a:p>
                      <a:pPr>
                        <a:lnSpc>
                          <a:spcPct val="107000"/>
                        </a:lnSpc>
                        <a:spcBef>
                          <a:spcPts val="300"/>
                        </a:spcBef>
                        <a:spcAft>
                          <a:spcPts val="300"/>
                        </a:spcAft>
                      </a:pPr>
                      <a:r>
                        <a:rPr lang="bg-BG" sz="1200">
                          <a:effectLst/>
                        </a:rPr>
                        <a:t>Inventory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$9,422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$22,660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$33,133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13291007"/>
                  </a:ext>
                </a:extLst>
              </a:tr>
              <a:tr h="0">
                <a:tc>
                  <a:txBody>
                    <a:bodyPr/>
                    <a:lstStyle/>
                    <a:p>
                      <a:pPr>
                        <a:lnSpc>
                          <a:spcPct val="107000"/>
                        </a:lnSpc>
                        <a:spcBef>
                          <a:spcPts val="300"/>
                        </a:spcBef>
                        <a:spcAft>
                          <a:spcPts val="300"/>
                        </a:spcAft>
                      </a:pPr>
                      <a:r>
                        <a:rPr lang="bg-BG" sz="1200">
                          <a:effectLst/>
                        </a:rPr>
                        <a:t>Other Current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13957350"/>
                  </a:ext>
                </a:extLst>
              </a:tr>
              <a:tr h="0">
                <a:tc>
                  <a:txBody>
                    <a:bodyPr/>
                    <a:lstStyle/>
                    <a:p>
                      <a:pPr>
                        <a:lnSpc>
                          <a:spcPct val="107000"/>
                        </a:lnSpc>
                        <a:spcBef>
                          <a:spcPts val="300"/>
                        </a:spcBef>
                        <a:spcAft>
                          <a:spcPts val="300"/>
                        </a:spcAft>
                      </a:pPr>
                      <a:r>
                        <a:rPr lang="bg-BG" sz="1200">
                          <a:effectLst/>
                        </a:rPr>
                        <a:t>Total Current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$48,354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$73,825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$154,857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749067139"/>
                  </a:ext>
                </a:extLst>
              </a:tr>
              <a:tr h="0">
                <a:tc>
                  <a:txBody>
                    <a:bodyPr/>
                    <a:lstStyle/>
                    <a:p>
                      <a:pPr>
                        <a:lnSpc>
                          <a:spcPct val="107000"/>
                        </a:lnSpc>
                        <a:spcBef>
                          <a:spcPts val="300"/>
                        </a:spcBef>
                        <a:spcAft>
                          <a:spcPts val="300"/>
                        </a:spcAft>
                      </a:pPr>
                      <a:r>
                        <a:rPr lang="bg-BG" sz="1200">
                          <a:effectLst/>
                        </a:rPr>
                        <a:t>Long-term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452388831"/>
                  </a:ext>
                </a:extLst>
              </a:tr>
              <a:tr h="0">
                <a:tc>
                  <a:txBody>
                    <a:bodyPr/>
                    <a:lstStyle/>
                    <a:p>
                      <a:pPr>
                        <a:lnSpc>
                          <a:spcPct val="107000"/>
                        </a:lnSpc>
                        <a:spcBef>
                          <a:spcPts val="300"/>
                        </a:spcBef>
                        <a:spcAft>
                          <a:spcPts val="300"/>
                        </a:spcAft>
                      </a:pPr>
                      <a:r>
                        <a:rPr lang="bg-BG" sz="1200">
                          <a:effectLst/>
                        </a:rPr>
                        <a:t>Long-term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$9,000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$9,000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$9,000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852956401"/>
                  </a:ext>
                </a:extLst>
              </a:tr>
              <a:tr h="0">
                <a:tc>
                  <a:txBody>
                    <a:bodyPr/>
                    <a:lstStyle/>
                    <a:p>
                      <a:pPr>
                        <a:lnSpc>
                          <a:spcPct val="107000"/>
                        </a:lnSpc>
                        <a:spcBef>
                          <a:spcPts val="300"/>
                        </a:spcBef>
                        <a:spcAft>
                          <a:spcPts val="300"/>
                        </a:spcAft>
                      </a:pPr>
                      <a:r>
                        <a:rPr lang="bg-BG" sz="1200">
                          <a:effectLst/>
                        </a:rPr>
                        <a:t>Accumulated Depreciation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$1,800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$3,600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265549582"/>
                  </a:ext>
                </a:extLst>
              </a:tr>
              <a:tr h="0">
                <a:tc>
                  <a:txBody>
                    <a:bodyPr/>
                    <a:lstStyle/>
                    <a:p>
                      <a:pPr>
                        <a:lnSpc>
                          <a:spcPct val="107000"/>
                        </a:lnSpc>
                        <a:spcBef>
                          <a:spcPts val="300"/>
                        </a:spcBef>
                        <a:spcAft>
                          <a:spcPts val="300"/>
                        </a:spcAft>
                      </a:pPr>
                      <a:r>
                        <a:rPr lang="bg-BG" sz="1200">
                          <a:effectLst/>
                        </a:rPr>
                        <a:t>Total Long-term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$7,200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$3,600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59278534"/>
                  </a:ext>
                </a:extLst>
              </a:tr>
              <a:tr h="0">
                <a:tc>
                  <a:txBody>
                    <a:bodyPr/>
                    <a:lstStyle/>
                    <a:p>
                      <a:pPr>
                        <a:lnSpc>
                          <a:spcPct val="107000"/>
                        </a:lnSpc>
                        <a:spcBef>
                          <a:spcPts val="300"/>
                        </a:spcBef>
                        <a:spcAft>
                          <a:spcPts val="300"/>
                        </a:spcAft>
                      </a:pPr>
                      <a:r>
                        <a:rPr lang="bg-BG" sz="1200">
                          <a:effectLst/>
                        </a:rPr>
                        <a:t>Total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$55,554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$79,225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$158,457</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935184063"/>
                  </a:ext>
                </a:extLst>
              </a:tr>
            </a:tbl>
          </a:graphicData>
        </a:graphic>
      </p:graphicFrame>
      <p:graphicFrame>
        <p:nvGraphicFramePr>
          <p:cNvPr id="6" name="Таблица 5"/>
          <p:cNvGraphicFramePr>
            <a:graphicFrameLocks noGrp="1"/>
          </p:cNvGraphicFramePr>
          <p:nvPr/>
        </p:nvGraphicFramePr>
        <p:xfrm>
          <a:off x="6287596" y="2615389"/>
          <a:ext cx="5402580" cy="3422523"/>
        </p:xfrm>
        <a:graphic>
          <a:graphicData uri="http://schemas.openxmlformats.org/drawingml/2006/table">
            <a:tbl>
              <a:tblPr firstRow="1" firstCol="1" bandRow="1">
                <a:tableStyleId>{5C22544A-7EE6-4342-B048-85BDC9FD1C3A}</a:tableStyleId>
              </a:tblPr>
              <a:tblGrid>
                <a:gridCol w="2251234">
                  <a:extLst>
                    <a:ext uri="{9D8B030D-6E8A-4147-A177-3AD203B41FA5}">
                      <a16:colId xmlns:a16="http://schemas.microsoft.com/office/drawing/2014/main" val="217319086"/>
                    </a:ext>
                  </a:extLst>
                </a:gridCol>
                <a:gridCol w="990314">
                  <a:extLst>
                    <a:ext uri="{9D8B030D-6E8A-4147-A177-3AD203B41FA5}">
                      <a16:colId xmlns:a16="http://schemas.microsoft.com/office/drawing/2014/main" val="193313804"/>
                    </a:ext>
                  </a:extLst>
                </a:gridCol>
                <a:gridCol w="1350486">
                  <a:extLst>
                    <a:ext uri="{9D8B030D-6E8A-4147-A177-3AD203B41FA5}">
                      <a16:colId xmlns:a16="http://schemas.microsoft.com/office/drawing/2014/main" val="2611015280"/>
                    </a:ext>
                  </a:extLst>
                </a:gridCol>
                <a:gridCol w="810546">
                  <a:extLst>
                    <a:ext uri="{9D8B030D-6E8A-4147-A177-3AD203B41FA5}">
                      <a16:colId xmlns:a16="http://schemas.microsoft.com/office/drawing/2014/main" val="3583940665"/>
                    </a:ext>
                  </a:extLst>
                </a:gridCol>
              </a:tblGrid>
              <a:tr h="0">
                <a:tc>
                  <a:txBody>
                    <a:bodyPr/>
                    <a:lstStyle/>
                    <a:p>
                      <a:pPr>
                        <a:lnSpc>
                          <a:spcPct val="107000"/>
                        </a:lnSpc>
                        <a:spcBef>
                          <a:spcPts val="300"/>
                        </a:spcBef>
                        <a:spcAft>
                          <a:spcPts val="300"/>
                        </a:spcAft>
                      </a:pPr>
                      <a:r>
                        <a:rPr lang="bg-BG" sz="1200">
                          <a:effectLst/>
                        </a:rPr>
                        <a:t>Liabilities and Capital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err="1">
                          <a:effectLst/>
                        </a:rPr>
                        <a:t>Year</a:t>
                      </a:r>
                      <a:r>
                        <a:rPr lang="bg-BG" sz="1200" dirty="0">
                          <a:effectLst/>
                        </a:rPr>
                        <a:t> 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err="1">
                          <a:effectLst/>
                        </a:rPr>
                        <a:t>Year</a:t>
                      </a:r>
                      <a:r>
                        <a:rPr lang="bg-BG" sz="1200" dirty="0">
                          <a:effectLst/>
                        </a:rPr>
                        <a:t> 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err="1">
                          <a:effectLst/>
                        </a:rPr>
                        <a:t>Year</a:t>
                      </a:r>
                      <a:r>
                        <a:rPr lang="bg-BG" sz="1200" dirty="0">
                          <a:effectLst/>
                        </a:rPr>
                        <a:t> 3</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981930055"/>
                  </a:ext>
                </a:extLst>
              </a:tr>
              <a:tr h="0">
                <a:tc>
                  <a:txBody>
                    <a:bodyPr/>
                    <a:lstStyle/>
                    <a:p>
                      <a:pPr>
                        <a:lnSpc>
                          <a:spcPct val="107000"/>
                        </a:lnSpc>
                        <a:spcBef>
                          <a:spcPts val="300"/>
                        </a:spcBef>
                        <a:spcAft>
                          <a:spcPts val="300"/>
                        </a:spcAft>
                      </a:pPr>
                      <a:r>
                        <a:rPr lang="bg-BG" sz="1200">
                          <a:effectLst/>
                        </a:rPr>
                        <a:t>Current Liabilities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dirty="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tc>
                  <a:txBody>
                    <a:bodyPr/>
                    <a:lstStyle/>
                    <a:p>
                      <a:pPr>
                        <a:lnSpc>
                          <a:spcPct val="107000"/>
                        </a:lnSpc>
                      </a:pPr>
                      <a:endParaRPr lang="bg-BG" sz="1100">
                        <a:effectLst/>
                        <a:latin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850023364"/>
                  </a:ext>
                </a:extLst>
              </a:tr>
              <a:tr h="0">
                <a:tc>
                  <a:txBody>
                    <a:bodyPr/>
                    <a:lstStyle/>
                    <a:p>
                      <a:pPr>
                        <a:lnSpc>
                          <a:spcPct val="107000"/>
                        </a:lnSpc>
                        <a:spcBef>
                          <a:spcPts val="300"/>
                        </a:spcBef>
                        <a:spcAft>
                          <a:spcPts val="300"/>
                        </a:spcAft>
                      </a:pPr>
                      <a:r>
                        <a:rPr lang="bg-BG" sz="1200">
                          <a:effectLst/>
                        </a:rPr>
                        <a:t>Accounts Payable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$13,798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$16,117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$22,760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713681844"/>
                  </a:ext>
                </a:extLst>
              </a:tr>
              <a:tr h="0">
                <a:tc>
                  <a:txBody>
                    <a:bodyPr/>
                    <a:lstStyle/>
                    <a:p>
                      <a:pPr>
                        <a:lnSpc>
                          <a:spcPct val="107000"/>
                        </a:lnSpc>
                        <a:spcBef>
                          <a:spcPts val="300"/>
                        </a:spcBef>
                        <a:spcAft>
                          <a:spcPts val="300"/>
                        </a:spcAft>
                      </a:pPr>
                      <a:r>
                        <a:rPr lang="bg-BG" sz="1200">
                          <a:effectLst/>
                        </a:rPr>
                        <a:t>Current Borrowing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699638215"/>
                  </a:ext>
                </a:extLst>
              </a:tr>
              <a:tr h="0">
                <a:tc>
                  <a:txBody>
                    <a:bodyPr/>
                    <a:lstStyle/>
                    <a:p>
                      <a:pPr>
                        <a:lnSpc>
                          <a:spcPct val="107000"/>
                        </a:lnSpc>
                        <a:spcBef>
                          <a:spcPts val="300"/>
                        </a:spcBef>
                        <a:spcAft>
                          <a:spcPts val="300"/>
                        </a:spcAft>
                      </a:pPr>
                      <a:r>
                        <a:rPr lang="bg-BG" sz="1200">
                          <a:effectLst/>
                        </a:rPr>
                        <a:t>Other Current Liabilities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$0</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980492998"/>
                  </a:ext>
                </a:extLst>
              </a:tr>
              <a:tr h="0">
                <a:tc>
                  <a:txBody>
                    <a:bodyPr/>
                    <a:lstStyle/>
                    <a:p>
                      <a:pPr>
                        <a:lnSpc>
                          <a:spcPct val="107000"/>
                        </a:lnSpc>
                        <a:spcBef>
                          <a:spcPts val="300"/>
                        </a:spcBef>
                        <a:spcAft>
                          <a:spcPts val="300"/>
                        </a:spcAft>
                      </a:pPr>
                      <a:r>
                        <a:rPr lang="bg-BG" sz="1200">
                          <a:effectLst/>
                        </a:rPr>
                        <a:t>Subtotal Current Liabilities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$13,798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$16,117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$22,760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849826996"/>
                  </a:ext>
                </a:extLst>
              </a:tr>
              <a:tr h="0">
                <a:tc>
                  <a:txBody>
                    <a:bodyPr/>
                    <a:lstStyle/>
                    <a:p>
                      <a:pPr>
                        <a:lnSpc>
                          <a:spcPct val="107000"/>
                        </a:lnSpc>
                        <a:spcBef>
                          <a:spcPts val="300"/>
                        </a:spcBef>
                        <a:spcAft>
                          <a:spcPts val="300"/>
                        </a:spcAft>
                      </a:pPr>
                      <a:r>
                        <a:rPr lang="bg-BG" sz="1200">
                          <a:effectLst/>
                        </a:rPr>
                        <a:t>Long-term Liabilities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779807676"/>
                  </a:ext>
                </a:extLst>
              </a:tr>
              <a:tr h="0">
                <a:tc>
                  <a:txBody>
                    <a:bodyPr/>
                    <a:lstStyle/>
                    <a:p>
                      <a:pPr>
                        <a:lnSpc>
                          <a:spcPct val="107000"/>
                        </a:lnSpc>
                        <a:spcBef>
                          <a:spcPts val="300"/>
                        </a:spcBef>
                        <a:spcAft>
                          <a:spcPts val="300"/>
                        </a:spcAft>
                      </a:pPr>
                      <a:r>
                        <a:rPr lang="bg-BG" sz="1200">
                          <a:effectLst/>
                        </a:rPr>
                        <a:t>Total Liabilities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$13,798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$16,117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$22,760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103997218"/>
                  </a:ext>
                </a:extLst>
              </a:tr>
              <a:tr h="0">
                <a:tc>
                  <a:txBody>
                    <a:bodyPr/>
                    <a:lstStyle/>
                    <a:p>
                      <a:pPr>
                        <a:lnSpc>
                          <a:spcPct val="107000"/>
                        </a:lnSpc>
                        <a:spcBef>
                          <a:spcPts val="300"/>
                        </a:spcBef>
                        <a:spcAft>
                          <a:spcPts val="300"/>
                        </a:spcAft>
                      </a:pPr>
                      <a:r>
                        <a:rPr lang="bg-BG" sz="1200">
                          <a:effectLst/>
                        </a:rPr>
                        <a:t>Paid-in Capital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$115,000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$115,000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$115,000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078041853"/>
                  </a:ext>
                </a:extLst>
              </a:tr>
              <a:tr h="0">
                <a:tc>
                  <a:txBody>
                    <a:bodyPr/>
                    <a:lstStyle/>
                    <a:p>
                      <a:pPr>
                        <a:lnSpc>
                          <a:spcPct val="107000"/>
                        </a:lnSpc>
                        <a:spcBef>
                          <a:spcPts val="300"/>
                        </a:spcBef>
                        <a:spcAft>
                          <a:spcPts val="300"/>
                        </a:spcAft>
                      </a:pPr>
                      <a:r>
                        <a:rPr lang="bg-BG" sz="1200">
                          <a:effectLst/>
                        </a:rPr>
                        <a:t>Retained Earnings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($17,900)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($73,244)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($51,892)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968325407"/>
                  </a:ext>
                </a:extLst>
              </a:tr>
              <a:tr h="0">
                <a:tc>
                  <a:txBody>
                    <a:bodyPr/>
                    <a:lstStyle/>
                    <a:p>
                      <a:pPr>
                        <a:lnSpc>
                          <a:spcPct val="107000"/>
                        </a:lnSpc>
                        <a:spcBef>
                          <a:spcPts val="300"/>
                        </a:spcBef>
                        <a:spcAft>
                          <a:spcPts val="300"/>
                        </a:spcAft>
                      </a:pPr>
                      <a:r>
                        <a:rPr lang="bg-BG" sz="1200">
                          <a:effectLst/>
                        </a:rPr>
                        <a:t>Earnings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($55,344)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$21,352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$72,589</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021510748"/>
                  </a:ext>
                </a:extLst>
              </a:tr>
              <a:tr h="0">
                <a:tc>
                  <a:txBody>
                    <a:bodyPr/>
                    <a:lstStyle/>
                    <a:p>
                      <a:pPr>
                        <a:lnSpc>
                          <a:spcPct val="107000"/>
                        </a:lnSpc>
                        <a:spcBef>
                          <a:spcPts val="300"/>
                        </a:spcBef>
                        <a:spcAft>
                          <a:spcPts val="300"/>
                        </a:spcAft>
                      </a:pPr>
                      <a:r>
                        <a:rPr lang="bg-BG" sz="1200">
                          <a:effectLst/>
                        </a:rPr>
                        <a:t>Total Capital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$41,756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$63,108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$135,697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340233538"/>
                  </a:ext>
                </a:extLst>
              </a:tr>
              <a:tr h="0">
                <a:tc>
                  <a:txBody>
                    <a:bodyPr/>
                    <a:lstStyle/>
                    <a:p>
                      <a:pPr>
                        <a:lnSpc>
                          <a:spcPct val="107000"/>
                        </a:lnSpc>
                        <a:spcBef>
                          <a:spcPts val="300"/>
                        </a:spcBef>
                        <a:spcAft>
                          <a:spcPts val="300"/>
                        </a:spcAft>
                      </a:pPr>
                      <a:r>
                        <a:rPr lang="bg-BG" sz="1200">
                          <a:effectLst/>
                        </a:rPr>
                        <a:t>Total Liabilities and Capital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$55,554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$79,225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$158,457</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74312800"/>
                  </a:ext>
                </a:extLst>
              </a:tr>
            </a:tbl>
          </a:graphicData>
        </a:graphic>
      </p:graphicFrame>
    </p:spTree>
    <p:extLst>
      <p:ext uri="{BB962C8B-B14F-4D97-AF65-F5344CB8AC3E}">
        <p14:creationId xmlns:p14="http://schemas.microsoft.com/office/powerpoint/2010/main" val="361984886"/>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dirty="0"/>
              <a:t>Business ratios</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nvGraphicFramePr>
        <p:xfrm>
          <a:off x="306333" y="2564904"/>
          <a:ext cx="5760720" cy="2106168"/>
        </p:xfrm>
        <a:graphic>
          <a:graphicData uri="http://schemas.openxmlformats.org/drawingml/2006/table">
            <a:tbl>
              <a:tblPr firstRow="1" firstCol="1" bandRow="1">
                <a:tableStyleId>{5C22544A-7EE6-4342-B048-85BDC9FD1C3A}</a:tableStyleId>
              </a:tblPr>
              <a:tblGrid>
                <a:gridCol w="2164080">
                  <a:extLst>
                    <a:ext uri="{9D8B030D-6E8A-4147-A177-3AD203B41FA5}">
                      <a16:colId xmlns:a16="http://schemas.microsoft.com/office/drawing/2014/main" val="2246236202"/>
                    </a:ext>
                  </a:extLst>
                </a:gridCol>
                <a:gridCol w="900430">
                  <a:extLst>
                    <a:ext uri="{9D8B030D-6E8A-4147-A177-3AD203B41FA5}">
                      <a16:colId xmlns:a16="http://schemas.microsoft.com/office/drawing/2014/main" val="3153557533"/>
                    </a:ext>
                  </a:extLst>
                </a:gridCol>
                <a:gridCol w="810260">
                  <a:extLst>
                    <a:ext uri="{9D8B030D-6E8A-4147-A177-3AD203B41FA5}">
                      <a16:colId xmlns:a16="http://schemas.microsoft.com/office/drawing/2014/main" val="2688828934"/>
                    </a:ext>
                  </a:extLst>
                </a:gridCol>
                <a:gridCol w="1075690">
                  <a:extLst>
                    <a:ext uri="{9D8B030D-6E8A-4147-A177-3AD203B41FA5}">
                      <a16:colId xmlns:a16="http://schemas.microsoft.com/office/drawing/2014/main" val="4211078455"/>
                    </a:ext>
                  </a:extLst>
                </a:gridCol>
                <a:gridCol w="810260">
                  <a:extLst>
                    <a:ext uri="{9D8B030D-6E8A-4147-A177-3AD203B41FA5}">
                      <a16:colId xmlns:a16="http://schemas.microsoft.com/office/drawing/2014/main" val="1805054273"/>
                    </a:ext>
                  </a:extLst>
                </a:gridCol>
              </a:tblGrid>
              <a:tr h="0">
                <a:tc>
                  <a:txBody>
                    <a:bodyPr/>
                    <a:lstStyle/>
                    <a:p>
                      <a:pPr>
                        <a:lnSpc>
                          <a:spcPct val="107000"/>
                        </a:lnSpc>
                        <a:spcBef>
                          <a:spcPts val="300"/>
                        </a:spcBef>
                        <a:spcAft>
                          <a:spcPts val="300"/>
                        </a:spcAft>
                      </a:pPr>
                      <a:r>
                        <a:rPr lang="bg-BG" sz="1200">
                          <a:effectLst/>
                        </a:rPr>
                        <a:t>Ratios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en-US" sz="1200">
                          <a:effectLst/>
                        </a:rPr>
                        <a:t>Average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129859213"/>
                  </a:ext>
                </a:extLst>
              </a:tr>
              <a:tr h="0">
                <a:tc>
                  <a:txBody>
                    <a:bodyPr/>
                    <a:lstStyle/>
                    <a:p>
                      <a:pPr>
                        <a:lnSpc>
                          <a:spcPct val="107000"/>
                        </a:lnSpc>
                        <a:spcBef>
                          <a:spcPts val="300"/>
                        </a:spcBef>
                        <a:spcAft>
                          <a:spcPts val="300"/>
                        </a:spcAft>
                      </a:pPr>
                      <a:r>
                        <a:rPr lang="bg-BG" sz="1200">
                          <a:effectLst/>
                        </a:rPr>
                        <a:t>Current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3.50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4.58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6.80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2.10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343753139"/>
                  </a:ext>
                </a:extLst>
              </a:tr>
              <a:tr h="0">
                <a:tc>
                  <a:txBody>
                    <a:bodyPr/>
                    <a:lstStyle/>
                    <a:p>
                      <a:pPr>
                        <a:lnSpc>
                          <a:spcPct val="107000"/>
                        </a:lnSpc>
                        <a:spcBef>
                          <a:spcPts val="300"/>
                        </a:spcBef>
                        <a:spcAft>
                          <a:spcPts val="300"/>
                        </a:spcAft>
                      </a:pPr>
                      <a:r>
                        <a:rPr lang="bg-BG" sz="1200">
                          <a:effectLst/>
                        </a:rPr>
                        <a:t>Quick</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2.82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3.17</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5.35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0.86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795804710"/>
                  </a:ext>
                </a:extLst>
              </a:tr>
              <a:tr h="0">
                <a:tc>
                  <a:txBody>
                    <a:bodyPr/>
                    <a:lstStyle/>
                    <a:p>
                      <a:pPr>
                        <a:lnSpc>
                          <a:spcPct val="107000"/>
                        </a:lnSpc>
                        <a:spcBef>
                          <a:spcPts val="300"/>
                        </a:spcBef>
                        <a:spcAft>
                          <a:spcPts val="300"/>
                        </a:spcAft>
                      </a:pPr>
                      <a:r>
                        <a:rPr lang="bg-BG" sz="1200">
                          <a:effectLst/>
                        </a:rPr>
                        <a:t>Total Debt to Total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24.84%</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20.34%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14.36%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57.27%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207201944"/>
                  </a:ext>
                </a:extLst>
              </a:tr>
              <a:tr h="0">
                <a:tc>
                  <a:txBody>
                    <a:bodyPr/>
                    <a:lstStyle/>
                    <a:p>
                      <a:pPr>
                        <a:lnSpc>
                          <a:spcPct val="107000"/>
                        </a:lnSpc>
                        <a:spcBef>
                          <a:spcPts val="300"/>
                        </a:spcBef>
                        <a:spcAft>
                          <a:spcPts val="300"/>
                        </a:spcAft>
                      </a:pPr>
                      <a:r>
                        <a:rPr lang="bg-BG" sz="1200">
                          <a:effectLst/>
                        </a:rPr>
                        <a:t>Pre-tax Return on Net Worth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a:effectLst/>
                        </a:rPr>
                        <a:t>-132.54%</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48.33%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76.42%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642860246"/>
                  </a:ext>
                </a:extLst>
              </a:tr>
              <a:tr h="0">
                <a:tc>
                  <a:txBody>
                    <a:bodyPr/>
                    <a:lstStyle/>
                    <a:p>
                      <a:pPr>
                        <a:lnSpc>
                          <a:spcPct val="107000"/>
                        </a:lnSpc>
                        <a:spcBef>
                          <a:spcPts val="300"/>
                        </a:spcBef>
                        <a:spcAft>
                          <a:spcPts val="300"/>
                        </a:spcAft>
                      </a:pPr>
                      <a:r>
                        <a:rPr lang="bg-BG" sz="1200">
                          <a:effectLst/>
                        </a:rPr>
                        <a:t>Pre-tax Return on Assets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-99.62%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38.50%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65.44%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9.36%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478495522"/>
                  </a:ext>
                </a:extLst>
              </a:tr>
              <a:tr h="0">
                <a:tc>
                  <a:txBody>
                    <a:bodyPr/>
                    <a:lstStyle/>
                    <a:p>
                      <a:pPr>
                        <a:lnSpc>
                          <a:spcPct val="107000"/>
                        </a:lnSpc>
                        <a:spcBef>
                          <a:spcPts val="300"/>
                        </a:spcBef>
                        <a:spcAft>
                          <a:spcPts val="300"/>
                        </a:spcAft>
                      </a:pPr>
                      <a:r>
                        <a:rPr lang="bg-BG" sz="1200">
                          <a:effectLst/>
                        </a:rPr>
                        <a:t>Net Profit Margin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-41.33%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6.63%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15.42%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551642434"/>
                  </a:ext>
                </a:extLst>
              </a:tr>
              <a:tr h="0">
                <a:tc>
                  <a:txBody>
                    <a:bodyPr/>
                    <a:lstStyle/>
                    <a:p>
                      <a:pPr>
                        <a:lnSpc>
                          <a:spcPct val="107000"/>
                        </a:lnSpc>
                        <a:spcBef>
                          <a:spcPts val="300"/>
                        </a:spcBef>
                        <a:spcAft>
                          <a:spcPts val="300"/>
                        </a:spcAft>
                      </a:pPr>
                      <a:r>
                        <a:rPr lang="bg-BG" sz="1200" dirty="0" err="1">
                          <a:effectLst/>
                        </a:rPr>
                        <a:t>Return</a:t>
                      </a:r>
                      <a:r>
                        <a:rPr lang="bg-BG" sz="1200" dirty="0">
                          <a:effectLst/>
                        </a:rPr>
                        <a:t> </a:t>
                      </a:r>
                      <a:r>
                        <a:rPr lang="bg-BG" sz="1200" dirty="0" err="1">
                          <a:effectLst/>
                        </a:rPr>
                        <a:t>on</a:t>
                      </a:r>
                      <a:r>
                        <a:rPr lang="bg-BG" sz="1200" dirty="0">
                          <a:effectLst/>
                        </a:rPr>
                        <a:t> Equity</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-132.54%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33.83%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53.49%</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err="1">
                          <a:effectLst/>
                        </a:rPr>
                        <a:t>n.a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012419992"/>
                  </a:ext>
                </a:extLst>
              </a:tr>
            </a:tbl>
          </a:graphicData>
        </a:graphic>
      </p:graphicFrame>
      <p:graphicFrame>
        <p:nvGraphicFramePr>
          <p:cNvPr id="8" name="Таблица 7"/>
          <p:cNvGraphicFramePr>
            <a:graphicFrameLocks noGrp="1"/>
          </p:cNvGraphicFramePr>
          <p:nvPr/>
        </p:nvGraphicFramePr>
        <p:xfrm>
          <a:off x="6124947" y="2564904"/>
          <a:ext cx="5760720" cy="2632710"/>
        </p:xfrm>
        <a:graphic>
          <a:graphicData uri="http://schemas.openxmlformats.org/drawingml/2006/table">
            <a:tbl>
              <a:tblPr firstRow="1" firstCol="1" bandRow="1">
                <a:tableStyleId>{5C22544A-7EE6-4342-B048-85BDC9FD1C3A}</a:tableStyleId>
              </a:tblPr>
              <a:tblGrid>
                <a:gridCol w="2164080">
                  <a:extLst>
                    <a:ext uri="{9D8B030D-6E8A-4147-A177-3AD203B41FA5}">
                      <a16:colId xmlns:a16="http://schemas.microsoft.com/office/drawing/2014/main" val="2501596616"/>
                    </a:ext>
                  </a:extLst>
                </a:gridCol>
                <a:gridCol w="900430">
                  <a:extLst>
                    <a:ext uri="{9D8B030D-6E8A-4147-A177-3AD203B41FA5}">
                      <a16:colId xmlns:a16="http://schemas.microsoft.com/office/drawing/2014/main" val="1867238404"/>
                    </a:ext>
                  </a:extLst>
                </a:gridCol>
                <a:gridCol w="810260">
                  <a:extLst>
                    <a:ext uri="{9D8B030D-6E8A-4147-A177-3AD203B41FA5}">
                      <a16:colId xmlns:a16="http://schemas.microsoft.com/office/drawing/2014/main" val="1689437257"/>
                    </a:ext>
                  </a:extLst>
                </a:gridCol>
                <a:gridCol w="1075690">
                  <a:extLst>
                    <a:ext uri="{9D8B030D-6E8A-4147-A177-3AD203B41FA5}">
                      <a16:colId xmlns:a16="http://schemas.microsoft.com/office/drawing/2014/main" val="2249018718"/>
                    </a:ext>
                  </a:extLst>
                </a:gridCol>
                <a:gridCol w="810260">
                  <a:extLst>
                    <a:ext uri="{9D8B030D-6E8A-4147-A177-3AD203B41FA5}">
                      <a16:colId xmlns:a16="http://schemas.microsoft.com/office/drawing/2014/main" val="3515372808"/>
                    </a:ext>
                  </a:extLst>
                </a:gridCol>
              </a:tblGrid>
              <a:tr h="0">
                <a:tc>
                  <a:txBody>
                    <a:bodyPr/>
                    <a:lstStyle/>
                    <a:p>
                      <a:pPr>
                        <a:lnSpc>
                          <a:spcPct val="107000"/>
                        </a:lnSpc>
                        <a:spcBef>
                          <a:spcPts val="300"/>
                        </a:spcBef>
                        <a:spcAft>
                          <a:spcPts val="300"/>
                        </a:spcAft>
                      </a:pPr>
                      <a:r>
                        <a:rPr lang="bg-BG" sz="1200">
                          <a:effectLst/>
                        </a:rPr>
                        <a:t>Activity Ratios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en-US" sz="1200">
                          <a:effectLst/>
                        </a:rPr>
                        <a:t>Average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860880368"/>
                  </a:ext>
                </a:extLst>
              </a:tr>
              <a:tr h="0">
                <a:tc>
                  <a:txBody>
                    <a:bodyPr/>
                    <a:lstStyle/>
                    <a:p>
                      <a:pPr>
                        <a:lnSpc>
                          <a:spcPct val="107000"/>
                        </a:lnSpc>
                        <a:spcBef>
                          <a:spcPts val="300"/>
                        </a:spcBef>
                        <a:spcAft>
                          <a:spcPts val="300"/>
                        </a:spcAft>
                      </a:pPr>
                      <a:r>
                        <a:rPr lang="bg-BG" sz="1200">
                          <a:effectLst/>
                        </a:rPr>
                        <a:t>Inventory Turnover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10.91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8.03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6.75</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805933548"/>
                  </a:ext>
                </a:extLst>
              </a:tr>
              <a:tr h="0">
                <a:tc>
                  <a:txBody>
                    <a:bodyPr/>
                    <a:lstStyle/>
                    <a:p>
                      <a:pPr>
                        <a:lnSpc>
                          <a:spcPct val="107000"/>
                        </a:lnSpc>
                        <a:spcBef>
                          <a:spcPts val="300"/>
                        </a:spcBef>
                        <a:spcAft>
                          <a:spcPts val="300"/>
                        </a:spcAft>
                      </a:pPr>
                      <a:r>
                        <a:rPr lang="bg-BG" sz="1200">
                          <a:effectLst/>
                        </a:rPr>
                        <a:t>Accounts Payable Turnover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7.51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12.17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12.17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617521728"/>
                  </a:ext>
                </a:extLst>
              </a:tr>
              <a:tr h="0">
                <a:tc>
                  <a:txBody>
                    <a:bodyPr/>
                    <a:lstStyle/>
                    <a:p>
                      <a:pPr>
                        <a:lnSpc>
                          <a:spcPct val="107000"/>
                        </a:lnSpc>
                        <a:spcBef>
                          <a:spcPts val="300"/>
                        </a:spcBef>
                        <a:spcAft>
                          <a:spcPts val="300"/>
                        </a:spcAft>
                      </a:pPr>
                      <a:r>
                        <a:rPr lang="bg-BG" sz="1200">
                          <a:effectLst/>
                        </a:rPr>
                        <a:t>Payment Days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445505676"/>
                  </a:ext>
                </a:extLst>
              </a:tr>
              <a:tr h="0">
                <a:tc>
                  <a:txBody>
                    <a:bodyPr/>
                    <a:lstStyle/>
                    <a:p>
                      <a:pPr>
                        <a:lnSpc>
                          <a:spcPct val="107000"/>
                        </a:lnSpc>
                        <a:spcBef>
                          <a:spcPts val="300"/>
                        </a:spcBef>
                        <a:spcAft>
                          <a:spcPts val="300"/>
                        </a:spcAft>
                      </a:pPr>
                      <a:r>
                        <a:rPr lang="bg-BG" sz="1200">
                          <a:effectLst/>
                        </a:rPr>
                        <a:t>Total Asset Turnover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2.41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4.06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2.97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07093610"/>
                  </a:ext>
                </a:extLst>
              </a:tr>
              <a:tr h="0">
                <a:tc>
                  <a:txBody>
                    <a:bodyPr/>
                    <a:lstStyle/>
                    <a:p>
                      <a:pPr>
                        <a:lnSpc>
                          <a:spcPct val="107000"/>
                        </a:lnSpc>
                        <a:spcBef>
                          <a:spcPts val="300"/>
                        </a:spcBef>
                        <a:spcAft>
                          <a:spcPts val="300"/>
                        </a:spcAft>
                      </a:pPr>
                      <a:r>
                        <a:rPr lang="bg-BG" sz="1200">
                          <a:effectLst/>
                        </a:rPr>
                        <a:t>Debt Ratios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en-US" sz="1200">
                          <a:effectLst/>
                        </a:rPr>
                        <a:t>Average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485744039"/>
                  </a:ext>
                </a:extLst>
              </a:tr>
              <a:tr h="0">
                <a:tc>
                  <a:txBody>
                    <a:bodyPr/>
                    <a:lstStyle/>
                    <a:p>
                      <a:pPr>
                        <a:lnSpc>
                          <a:spcPct val="107000"/>
                        </a:lnSpc>
                        <a:spcBef>
                          <a:spcPts val="300"/>
                        </a:spcBef>
                        <a:spcAft>
                          <a:spcPts val="300"/>
                        </a:spcAft>
                      </a:pPr>
                      <a:r>
                        <a:rPr lang="bg-BG" sz="1200">
                          <a:effectLst/>
                        </a:rPr>
                        <a:t>Debt to Net Worth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0.33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0.26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0.17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1807179262"/>
                  </a:ext>
                </a:extLst>
              </a:tr>
              <a:tr h="0">
                <a:tc>
                  <a:txBody>
                    <a:bodyPr/>
                    <a:lstStyle/>
                    <a:p>
                      <a:pPr>
                        <a:lnSpc>
                          <a:spcPct val="107000"/>
                        </a:lnSpc>
                        <a:spcBef>
                          <a:spcPts val="300"/>
                        </a:spcBef>
                        <a:spcAft>
                          <a:spcPts val="300"/>
                        </a:spcAft>
                      </a:pPr>
                      <a:r>
                        <a:rPr lang="bg-BG" sz="1200">
                          <a:effectLst/>
                        </a:rPr>
                        <a:t>Current Liab. to Liab.</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1.00</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n.a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09692571"/>
                  </a:ext>
                </a:extLst>
              </a:tr>
              <a:tr h="0">
                <a:tc>
                  <a:txBody>
                    <a:bodyPr/>
                    <a:lstStyle/>
                    <a:p>
                      <a:pPr>
                        <a:lnSpc>
                          <a:spcPct val="107000"/>
                        </a:lnSpc>
                        <a:spcBef>
                          <a:spcPts val="300"/>
                        </a:spcBef>
                        <a:spcAft>
                          <a:spcPts val="300"/>
                        </a:spcAft>
                      </a:pPr>
                      <a:r>
                        <a:rPr lang="bg-BG" sz="1200">
                          <a:effectLst/>
                        </a:rPr>
                        <a:t>Liquidity Ratios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1</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Year 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en-US" sz="1200">
                          <a:effectLst/>
                        </a:rPr>
                        <a:t>Average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090329331"/>
                  </a:ext>
                </a:extLst>
              </a:tr>
              <a:tr h="0">
                <a:tc>
                  <a:txBody>
                    <a:bodyPr/>
                    <a:lstStyle/>
                    <a:p>
                      <a:pPr>
                        <a:lnSpc>
                          <a:spcPct val="107000"/>
                        </a:lnSpc>
                        <a:spcBef>
                          <a:spcPts val="300"/>
                        </a:spcBef>
                        <a:spcAft>
                          <a:spcPts val="300"/>
                        </a:spcAft>
                      </a:pPr>
                      <a:r>
                        <a:rPr lang="bg-BG" sz="1200">
                          <a:effectLst/>
                        </a:rPr>
                        <a:t>Net Working Capital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$34,556</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$57,708</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a:effectLst/>
                        </a:rPr>
                        <a:t>$132,097</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tc>
                  <a:txBody>
                    <a:bodyPr/>
                    <a:lstStyle/>
                    <a:p>
                      <a:pPr algn="r">
                        <a:lnSpc>
                          <a:spcPct val="107000"/>
                        </a:lnSpc>
                        <a:spcBef>
                          <a:spcPts val="300"/>
                        </a:spcBef>
                        <a:spcAft>
                          <a:spcPts val="300"/>
                        </a:spcAft>
                      </a:pPr>
                      <a:r>
                        <a:rPr lang="bg-BG" sz="1200" dirty="0" err="1">
                          <a:effectLst/>
                        </a:rPr>
                        <a:t>n.a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507633853"/>
                  </a:ext>
                </a:extLst>
              </a:tr>
            </a:tbl>
          </a:graphicData>
        </a:graphic>
      </p:graphicFrame>
    </p:spTree>
    <p:extLst>
      <p:ext uri="{BB962C8B-B14F-4D97-AF65-F5344CB8AC3E}">
        <p14:creationId xmlns:p14="http://schemas.microsoft.com/office/powerpoint/2010/main" val="621824418"/>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Financial plan recommendations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2" indent="-342900" algn="just"/>
            <a:r>
              <a:rPr lang="pl-PL" sz="2400" dirty="0">
                <a:latin typeface="Arial" panose="020B0604020202020204" pitchFamily="34" charset="0"/>
                <a:cs typeface="Arial" panose="020B0604020202020204" pitchFamily="34" charset="0"/>
              </a:rPr>
              <a:t>Organize your financial records.</a:t>
            </a:r>
            <a:endParaRPr lang="en-US" sz="2400" dirty="0">
              <a:latin typeface="Arial" panose="020B0604020202020204" pitchFamily="34" charset="0"/>
              <a:cs typeface="Arial" panose="020B0604020202020204" pitchFamily="34" charset="0"/>
            </a:endParaRPr>
          </a:p>
          <a:p>
            <a:pPr marL="342900" lvl="2" indent="-342900" algn="just"/>
            <a:r>
              <a:rPr lang="pl-PL" sz="2400" dirty="0">
                <a:latin typeface="Arial" panose="020B0604020202020204" pitchFamily="34" charset="0"/>
                <a:cs typeface="Arial" panose="020B0604020202020204" pitchFamily="34" charset="0"/>
              </a:rPr>
              <a:t>Calculate your net worth</a:t>
            </a:r>
            <a:r>
              <a:rPr lang="en-US" sz="2400" dirty="0">
                <a:latin typeface="Arial" panose="020B0604020202020204" pitchFamily="34" charset="0"/>
                <a:cs typeface="Arial" panose="020B0604020202020204" pitchFamily="34" charset="0"/>
              </a:rPr>
              <a:t>.</a:t>
            </a:r>
          </a:p>
          <a:p>
            <a:pPr marL="342900" lvl="2" indent="-342900" algn="just"/>
            <a:r>
              <a:rPr lang="pl-PL" sz="2400" dirty="0">
                <a:latin typeface="Arial" panose="020B0604020202020204" pitchFamily="34" charset="0"/>
                <a:cs typeface="Arial" panose="020B0604020202020204" pitchFamily="34" charset="0"/>
              </a:rPr>
              <a:t>Establish a spending plan</a:t>
            </a:r>
            <a:r>
              <a:rPr lang="en-US" sz="2400" dirty="0">
                <a:latin typeface="Arial" panose="020B0604020202020204" pitchFamily="34" charset="0"/>
                <a:cs typeface="Arial" panose="020B0604020202020204" pitchFamily="34" charset="0"/>
              </a:rPr>
              <a:t>.</a:t>
            </a:r>
          </a:p>
          <a:p>
            <a:pPr marL="342900" lvl="2" indent="-342900" algn="just"/>
            <a:r>
              <a:rPr lang="pl-PL" sz="2400" dirty="0">
                <a:latin typeface="Arial" panose="020B0604020202020204" pitchFamily="34" charset="0"/>
                <a:cs typeface="Arial" panose="020B0604020202020204" pitchFamily="34" charset="0"/>
              </a:rPr>
              <a:t>Build an emergency fund</a:t>
            </a:r>
            <a:r>
              <a:rPr lang="en-US" sz="2400" dirty="0">
                <a:latin typeface="Arial" panose="020B0604020202020204" pitchFamily="34" charset="0"/>
                <a:cs typeface="Arial" panose="020B0604020202020204" pitchFamily="34" charset="0"/>
              </a:rPr>
              <a:t>.</a:t>
            </a:r>
          </a:p>
          <a:p>
            <a:pPr marL="342900" lvl="2" indent="-342900" algn="just"/>
            <a:r>
              <a:rPr lang="en-US" sz="2400" dirty="0">
                <a:latin typeface="Arial" panose="020B0604020202020204" pitchFamily="34" charset="0"/>
                <a:cs typeface="Arial" panose="020B0604020202020204" pitchFamily="34" charset="0"/>
              </a:rPr>
              <a:t>Reduce or minimize consumer debt.</a:t>
            </a:r>
          </a:p>
          <a:p>
            <a:pPr marL="342900" lvl="2" indent="-342900" algn="just"/>
            <a:r>
              <a:rPr lang="pl-PL" sz="2400" dirty="0">
                <a:latin typeface="Arial" panose="020B0604020202020204" pitchFamily="34" charset="0"/>
                <a:cs typeface="Arial" panose="020B0604020202020204" pitchFamily="34" charset="0"/>
              </a:rPr>
              <a:t>Obtain adequate insurance.</a:t>
            </a:r>
            <a:endParaRPr lang="en-US" sz="2400" dirty="0">
              <a:latin typeface="Arial" panose="020B060402020202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6FEFDE66-DF62-4581-AD8C-432BE08E2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783128"/>
            <a:ext cx="5724128" cy="4293096"/>
          </a:xfrm>
          <a:prstGeom prst="rect">
            <a:avLst/>
          </a:prstGeom>
        </p:spPr>
      </p:pic>
    </p:spTree>
    <p:extLst>
      <p:ext uri="{BB962C8B-B14F-4D97-AF65-F5344CB8AC3E}">
        <p14:creationId xmlns:p14="http://schemas.microsoft.com/office/powerpoint/2010/main" val="2648796171"/>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64312" cy="1203423"/>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Choose one of the businesses in the </a:t>
            </a:r>
            <a:r>
              <a:rPr lang="en-US" dirty="0">
                <a:latin typeface="Arial" panose="020B0604020202020204" pitchFamily="34" charset="0"/>
                <a:ea typeface="Calibri" panose="020F0502020204030204" pitchFamily="34" charset="0"/>
                <a:cs typeface="Arial" panose="020B0604020202020204" pitchFamily="34" charset="0"/>
                <a:hlinkClick r:id="rId2"/>
              </a:rPr>
              <a:t>Your Textile and Clothing Business Ideas Document </a:t>
            </a:r>
            <a:r>
              <a:rPr lang="en-GB" dirty="0">
                <a:latin typeface="Arial" panose="020B0604020202020204" pitchFamily="34" charset="0"/>
                <a:cs typeface="Arial" panose="020B0604020202020204" pitchFamily="34" charset="0"/>
              </a:rPr>
              <a:t>and describe what will be the estimated expenses that you will have.</a:t>
            </a:r>
          </a:p>
          <a:p>
            <a:pPr marL="0" indent="0" algn="just">
              <a:spcBef>
                <a:spcPts val="0"/>
              </a:spcBef>
              <a:buNone/>
            </a:pPr>
            <a:r>
              <a:rPr lang="en-GB" dirty="0">
                <a:latin typeface="Arial" panose="020B0604020202020204" pitchFamily="34" charset="0"/>
                <a:cs typeface="Arial" panose="020B0604020202020204" pitchFamily="34" charset="0"/>
              </a:rPr>
              <a:t>What will be the expected initial costs of your own T&amp;C business idea? </a:t>
            </a:r>
          </a:p>
          <a:p>
            <a:pPr marL="0" lvl="1" indent="0" algn="just">
              <a:spcBef>
                <a:spcPts val="0"/>
              </a:spcBef>
              <a:buNone/>
            </a:pPr>
            <a:endParaRPr lang="en-US" sz="2400" dirty="0">
              <a:highlight>
                <a:srgbClr val="FFFF00"/>
              </a:highlight>
              <a:latin typeface="Arial" panose="020B0604020202020204" pitchFamily="34" charset="0"/>
              <a:cs typeface="Arial" panose="020B0604020202020204" pitchFamily="34" charset="0"/>
            </a:endParaRPr>
          </a:p>
          <a:p>
            <a:pPr marL="0" lvl="1" indent="0">
              <a:spcBef>
                <a:spcPts val="0"/>
              </a:spcBef>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descr="Картина, която съдържа закрито, маса, стена, лице&#10;&#10;Описанието е генерирано автоматично">
            <a:extLst>
              <a:ext uri="{FF2B5EF4-FFF2-40B4-BE49-F238E27FC236}">
                <a16:creationId xmlns:a16="http://schemas.microsoft.com/office/drawing/2014/main" id="{36F4A701-24CA-4C75-AECE-E1F5F1F5A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294" y="3284984"/>
            <a:ext cx="4978524" cy="3320676"/>
          </a:xfrm>
          <a:prstGeom prst="rect">
            <a:avLst/>
          </a:prstGeom>
        </p:spPr>
      </p:pic>
      <p:sp>
        <p:nvSpPr>
          <p:cNvPr id="6" name="Title 1">
            <a:extLst>
              <a:ext uri="{FF2B5EF4-FFF2-40B4-BE49-F238E27FC236}">
                <a16:creationId xmlns:a16="http://schemas.microsoft.com/office/drawing/2014/main" id="{0BEB0A0D-2200-4D69-B6D7-3681A3425FC1}"/>
              </a:ext>
            </a:extLst>
          </p:cNvPr>
          <p:cNvSpPr>
            <a:spLocks noGrp="1"/>
          </p:cNvSpPr>
          <p:nvPr>
            <p:ph type="title"/>
          </p:nvPr>
        </p:nvSpPr>
        <p:spPr>
          <a:xfrm>
            <a:off x="695400" y="1097182"/>
            <a:ext cx="9008298" cy="378398"/>
          </a:xfrm>
        </p:spPr>
        <p:txBody>
          <a:bodyPr/>
          <a:lstStyle/>
          <a:p>
            <a:pPr lvl="0"/>
            <a:r>
              <a:rPr lang="en-US" sz="2800">
                <a:latin typeface="Arial" panose="020B0604020202020204" pitchFamily="34" charset="0"/>
                <a:cs typeface="Arial" panose="020B0604020202020204" pitchFamily="34" charset="0"/>
              </a:rPr>
              <a:t>Assignment 3</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026456"/>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Optional appendix of the business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5472608" cy="4285238"/>
          </a:xfrm>
        </p:spPr>
        <p:txBody>
          <a:bodyPr/>
          <a:lstStyle/>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Brochures and advertising materials;</a:t>
            </a:r>
          </a:p>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Blueprints or plans;</a:t>
            </a:r>
          </a:p>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Maps;</a:t>
            </a:r>
          </a:p>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Copies of leases or contracts;</a:t>
            </a:r>
          </a:p>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Any press coverage of business;</a:t>
            </a:r>
          </a:p>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Industry or marketing studies;</a:t>
            </a:r>
          </a:p>
          <a:p>
            <a:pPr>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Any other materials needed to support what you claim in the business plan.</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A86C23C2-8FB5-4D34-82BD-698DF4AC2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800" y="1903372"/>
            <a:ext cx="5424453" cy="3051255"/>
          </a:xfrm>
          <a:prstGeom prst="rect">
            <a:avLst/>
          </a:prstGeom>
        </p:spPr>
      </p:pic>
    </p:spTree>
    <p:extLst>
      <p:ext uri="{BB962C8B-B14F-4D97-AF65-F5344CB8AC3E}">
        <p14:creationId xmlns:p14="http://schemas.microsoft.com/office/powerpoint/2010/main" val="4228722867"/>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844652"/>
            <a:ext cx="9086800" cy="1027113"/>
          </a:xfrm>
        </p:spPr>
        <p:txBody>
          <a:bodyPr/>
          <a:lstStyle/>
          <a:p>
            <a:r>
              <a:rPr lang="en-US" sz="2800" dirty="0">
                <a:latin typeface="Arial" panose="020B0604020202020204" pitchFamily="34" charset="0"/>
                <a:cs typeface="Arial" panose="020B0604020202020204" pitchFamily="34" charset="0"/>
              </a:rPr>
              <a:t>How to write a business plan in fashion design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283501" y="1725242"/>
            <a:ext cx="11426824" cy="4137028"/>
          </a:xfrm>
        </p:spPr>
        <p:txBody>
          <a:bodyPr/>
          <a:lstStyle/>
          <a:p>
            <a:pPr marL="342900" lvl="1" indent="0" algn="just">
              <a:spcBef>
                <a:spcPts val="0"/>
              </a:spcBef>
              <a:buNone/>
            </a:pPr>
            <a:r>
              <a:rPr lang="pl-PL" sz="2400" b="1" dirty="0">
                <a:latin typeface="Arial" panose="020B0604020202020204" pitchFamily="34" charset="0"/>
                <a:cs typeface="Arial" panose="020B0604020202020204" pitchFamily="34" charset="0"/>
              </a:rPr>
              <a:t>Analyze Your Niche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example, are you passionate about designing affordable and stylish clothing from organic textiles? Is your clothing inspired by a journey you took or a specific era you’ve always loved? Really get to the heart of why you started your clothing brand – it’s this story that should resonate throughout your business plan.</a:t>
            </a:r>
          </a:p>
          <a:p>
            <a:pPr marL="342900" lvl="1" indent="0" algn="just">
              <a:spcBef>
                <a:spcPts val="0"/>
              </a:spcBef>
              <a:buNone/>
            </a:pPr>
            <a:r>
              <a:rPr lang="pl-PL" sz="2400" b="1" dirty="0">
                <a:latin typeface="Arial" panose="020B0604020202020204" pitchFamily="34" charset="0"/>
                <a:cs typeface="Arial" panose="020B0604020202020204" pitchFamily="34" charset="0"/>
              </a:rPr>
              <a:t>Start with Market Analysis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Once you’ve introduced yourself and your clothing brand, your plan should immediately launch into a brief examination of your market, including the competitive landscape your business may be facing.</a:t>
            </a:r>
            <a:endParaRPr lang="pl-PL" sz="2400" b="1" dirty="0">
              <a:latin typeface="Arial" panose="020B0604020202020204" pitchFamily="34" charset="0"/>
              <a:cs typeface="Arial" panose="020B0604020202020204" pitchFamily="34" charset="0"/>
            </a:endParaRPr>
          </a:p>
          <a:p>
            <a:pPr marL="342900" lvl="1" indent="0" algn="just">
              <a:spcBef>
                <a:spcPts val="0"/>
              </a:spcBef>
              <a:buNone/>
            </a:pPr>
            <a:r>
              <a:rPr lang="pl-PL" sz="2400" b="1" dirty="0">
                <a:latin typeface="Arial" panose="020B0604020202020204" pitchFamily="34" charset="0"/>
                <a:cs typeface="Arial" panose="020B0604020202020204" pitchFamily="34" charset="0"/>
              </a:rPr>
              <a:t>Demonstrate Customer Knowledg</a:t>
            </a:r>
            <a:r>
              <a:rPr lang="en-US" sz="2400" b="1"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It’s always worth outlining customer demographics, but consider taking this plan section to the next level by providing customer testimonials. The business plan should include more than just how to make a single sale, but how to create a community around the brand.</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71812"/>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844652"/>
            <a:ext cx="9086800" cy="1027113"/>
          </a:xfrm>
        </p:spPr>
        <p:txBody>
          <a:bodyPr/>
          <a:lstStyle/>
          <a:p>
            <a:r>
              <a:rPr lang="en-US" sz="2800" dirty="0">
                <a:latin typeface="Arial" panose="020B0604020202020204" pitchFamily="34" charset="0"/>
                <a:cs typeface="Arial" panose="020B0604020202020204" pitchFamily="34" charset="0"/>
              </a:rPr>
              <a:t>How to write a business plan in fashion design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283501" y="1725242"/>
            <a:ext cx="11426824" cy="4137028"/>
          </a:xfrm>
        </p:spPr>
        <p:txBody>
          <a:bodyPr/>
          <a:lstStyle/>
          <a:p>
            <a:pPr marL="342900" lvl="1" indent="0" algn="just">
              <a:spcBef>
                <a:spcPts val="0"/>
              </a:spcBef>
              <a:buNone/>
            </a:pPr>
            <a:r>
              <a:rPr lang="pl-PL" sz="2400" b="1" dirty="0">
                <a:latin typeface="Arial" panose="020B0604020202020204" pitchFamily="34" charset="0"/>
                <a:cs typeface="Arial" panose="020B0604020202020204" pitchFamily="34" charset="0"/>
              </a:rPr>
              <a:t>Highlight Key Pieces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Got a few designs that really speak to the heart of your collection? </a:t>
            </a:r>
          </a:p>
          <a:p>
            <a:pPr marL="342900" lvl="1" indent="0" algn="just">
              <a:spcBef>
                <a:spcPts val="0"/>
              </a:spcBef>
              <a:buNone/>
            </a:pPr>
            <a:r>
              <a:rPr lang="pl-PL" sz="2400" b="1" dirty="0">
                <a:latin typeface="Arial" panose="020B0604020202020204" pitchFamily="34" charset="0"/>
                <a:cs typeface="Arial" panose="020B0604020202020204" pitchFamily="34" charset="0"/>
              </a:rPr>
              <a:t>Name Your Brand Partners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Whether you’re working with a business owner who’s providing you with materials or teaming up with a shipping service, call out your brand’s partners in your business plan.</a:t>
            </a:r>
          </a:p>
          <a:p>
            <a:pPr marL="342900" lvl="1" indent="0" algn="just">
              <a:spcBef>
                <a:spcPts val="0"/>
              </a:spcBef>
              <a:buNone/>
            </a:pPr>
            <a:r>
              <a:rPr lang="pl-PL" sz="2400" b="1" dirty="0">
                <a:latin typeface="Arial" panose="020B0604020202020204" pitchFamily="34" charset="0"/>
                <a:cs typeface="Arial" panose="020B0604020202020204" pitchFamily="34" charset="0"/>
              </a:rPr>
              <a:t>Share Your Marketing Strategy</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Make sure you mention all the acquisition channels you’ll use to bring customers through your doors, like email, social media, digital ads, websites, search engine optimization and blog posts.</a:t>
            </a:r>
          </a:p>
          <a:p>
            <a:pPr marL="342900" lvl="1" indent="0" algn="just">
              <a:spcBef>
                <a:spcPts val="0"/>
              </a:spcBef>
              <a:buNone/>
            </a:pPr>
            <a:r>
              <a:rPr lang="pl-PL" sz="2400" b="1" dirty="0">
                <a:latin typeface="Arial" panose="020B0604020202020204" pitchFamily="34" charset="0"/>
                <a:cs typeface="Arial" panose="020B0604020202020204" pitchFamily="34" charset="0"/>
              </a:rPr>
              <a:t>Do a Financial Projection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Your financial forecast should include a sales forecast, an expenses budget, income projections and a timeline of when you’ll break even with your business.</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49878"/>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What is a business plan?</a:t>
            </a:r>
          </a:p>
          <a:p>
            <a:pPr algn="just">
              <a:spcBef>
                <a:spcPts val="0"/>
              </a:spcBef>
            </a:pPr>
            <a:r>
              <a:rPr lang="en-US" dirty="0">
                <a:latin typeface="Arial" panose="020B0604020202020204" pitchFamily="34" charset="0"/>
                <a:cs typeface="Arial" panose="020B0604020202020204" pitchFamily="34" charset="0"/>
              </a:rPr>
              <a:t>What are the sections of a business plan?</a:t>
            </a:r>
          </a:p>
          <a:p>
            <a:pPr algn="just">
              <a:spcBef>
                <a:spcPts val="0"/>
              </a:spcBef>
            </a:pPr>
            <a:r>
              <a:rPr lang="en-US" dirty="0">
                <a:latin typeface="Arial" panose="020B0604020202020204" pitchFamily="34" charset="0"/>
                <a:cs typeface="Arial" panose="020B0604020202020204" pitchFamily="34" charset="0"/>
              </a:rPr>
              <a:t>What questions do you need to consider early in the process of developing a business plan?</a:t>
            </a:r>
          </a:p>
          <a:p>
            <a:pPr algn="just">
              <a:spcBef>
                <a:spcPts val="0"/>
              </a:spcBef>
            </a:pPr>
            <a:r>
              <a:rPr lang="en-US" dirty="0">
                <a:latin typeface="Arial" panose="020B0604020202020204" pitchFamily="34" charset="0"/>
                <a:cs typeface="Arial" panose="020B0604020202020204" pitchFamily="34" charset="0"/>
              </a:rPr>
              <a:t>How would the alteration service business plan for a one-person service operation run from a home differ from that of a sewing manufacturing business requiring 100 employees, equipment and a building?</a:t>
            </a:r>
          </a:p>
          <a:p>
            <a:pPr algn="just">
              <a:spcBef>
                <a:spcPts val="0"/>
              </a:spcBef>
            </a:pPr>
            <a:r>
              <a:rPr lang="en-US" dirty="0">
                <a:latin typeface="Arial" panose="020B0604020202020204" pitchFamily="34" charset="0"/>
                <a:cs typeface="Arial" panose="020B0604020202020204" pitchFamily="34" charset="0"/>
              </a:rPr>
              <a:t>Use the business plan templates after the topic and compere what are the differences and similarities between them.</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bg-BG" dirty="0">
              <a:effectLst/>
              <a:latin typeface="Arial" panose="020B0604020202020204" pitchFamily="34" charset="0"/>
              <a:ea typeface="Calibri" panose="020F050202020403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45BA063-4D63-45D7-9BCB-E30E2047BF9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1747045414"/>
      </p:ext>
    </p:extLst>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What product or service does your business provide and what need does it fill?</a:t>
            </a:r>
          </a:p>
          <a:p>
            <a:pPr algn="just">
              <a:spcBef>
                <a:spcPts val="0"/>
              </a:spcBef>
            </a:pPr>
            <a:r>
              <a:rPr lang="en-US" dirty="0">
                <a:latin typeface="Arial" panose="020B0604020202020204" pitchFamily="34" charset="0"/>
                <a:cs typeface="Arial" panose="020B0604020202020204" pitchFamily="34" charset="0"/>
              </a:rPr>
              <a:t>Who are the potential customers for your product or service and why will they purchase it from you?</a:t>
            </a:r>
          </a:p>
          <a:p>
            <a:pPr algn="just">
              <a:spcBef>
                <a:spcPts val="0"/>
              </a:spcBef>
            </a:pPr>
            <a:r>
              <a:rPr lang="en-US" dirty="0">
                <a:latin typeface="Arial" panose="020B0604020202020204" pitchFamily="34" charset="0"/>
                <a:cs typeface="Arial" panose="020B0604020202020204" pitchFamily="34" charset="0"/>
              </a:rPr>
              <a:t>How will you reach your potential customers?</a:t>
            </a:r>
          </a:p>
          <a:p>
            <a:pPr algn="just">
              <a:spcBef>
                <a:spcPts val="0"/>
              </a:spcBef>
            </a:pPr>
            <a:r>
              <a:rPr lang="en-US" dirty="0">
                <a:latin typeface="Arial" panose="020B0604020202020204" pitchFamily="34" charset="0"/>
                <a:cs typeface="Arial" panose="020B0604020202020204" pitchFamily="34" charset="0"/>
              </a:rPr>
              <a:t>Where will you get the financial resources to start or grow your business?</a:t>
            </a:r>
          </a:p>
          <a:p>
            <a:pPr algn="just">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What do you need to operate your business?</a:t>
            </a:r>
          </a:p>
          <a:p>
            <a:pPr algn="just">
              <a:spcBef>
                <a:spcPts val="0"/>
              </a:spcBef>
            </a:pPr>
            <a:r>
              <a:rPr lang="en-US" dirty="0">
                <a:latin typeface="Arial" panose="020B0604020202020204" pitchFamily="34" charset="0"/>
                <a:ea typeface="Calibri" panose="020F0502020204030204" pitchFamily="34" charset="0"/>
                <a:cs typeface="Arial" panose="020B0604020202020204" pitchFamily="34" charset="0"/>
              </a:rPr>
              <a:t>What do you think is the best way to present your business plan?</a:t>
            </a:r>
          </a:p>
          <a:p>
            <a:pPr algn="just">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Do a competitive analysis to show how you stack up against your direct competitors on things like price, your products, service, etc.</a:t>
            </a:r>
          </a:p>
          <a:p>
            <a:pPr marL="0" indent="0" algn="just">
              <a:spcBef>
                <a:spcPts val="0"/>
              </a:spcBef>
              <a:buNone/>
            </a:pP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bg-BG" dirty="0">
              <a:effectLst/>
              <a:latin typeface="Arial" panose="020B0604020202020204" pitchFamily="34" charset="0"/>
              <a:ea typeface="Calibri" panose="020F050202020403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427FB2A-F1FD-4671-970E-A22330E5B56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planning for T&amp;C entrepreneurs Who should write the business plan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2060848"/>
            <a:ext cx="11044808" cy="4285238"/>
          </a:xfrm>
        </p:spPr>
        <p:txBody>
          <a:bodyPr/>
          <a:lstStyle/>
          <a:p>
            <a:pPr marL="0" indent="0" algn="just">
              <a:spcBef>
                <a:spcPts val="0"/>
              </a:spcBef>
              <a:buNone/>
            </a:pPr>
            <a:r>
              <a:rPr lang="en-US" sz="2400" dirty="0">
                <a:latin typeface="Arial" panose="020B0604020202020204" pitchFamily="34" charset="0"/>
                <a:cs typeface="Arial" panose="020B0604020202020204" pitchFamily="34" charset="0"/>
              </a:rPr>
              <a:t>The business plan should be prepared by the entrepreneur</a:t>
            </a:r>
            <a:r>
              <a:rPr lang="en-US" dirty="0">
                <a:latin typeface="Arial" panose="020B0604020202020204" pitchFamily="34" charset="0"/>
                <a:cs typeface="Arial" panose="020B0604020202020204" pitchFamily="34" charset="0"/>
              </a:rPr>
              <a:t>.</a:t>
            </a:r>
          </a:p>
          <a:p>
            <a:pPr marL="0" indent="0" algn="just">
              <a:spcBef>
                <a:spcPts val="0"/>
              </a:spcBef>
              <a:buNone/>
            </a:pPr>
            <a:r>
              <a:rPr lang="en-US" dirty="0">
                <a:latin typeface="Arial" panose="020B0604020202020204" pitchFamily="34" charset="0"/>
                <a:cs typeface="Arial" panose="020B0604020202020204" pitchFamily="34" charset="0"/>
              </a:rPr>
              <a:t>The entrepreneur</a:t>
            </a:r>
            <a:r>
              <a:rPr lang="en-US" sz="2400" dirty="0">
                <a:latin typeface="Arial" panose="020B0604020202020204" pitchFamily="34" charset="0"/>
                <a:cs typeface="Arial" panose="020B0604020202020204" pitchFamily="34" charset="0"/>
              </a:rPr>
              <a:t> may consult many sources</a:t>
            </a:r>
            <a:r>
              <a:rPr lang="en-US" dirty="0">
                <a:latin typeface="Arial" panose="020B0604020202020204" pitchFamily="34" charset="0"/>
                <a:cs typeface="Arial" panose="020B0604020202020204" pitchFamily="34" charset="0"/>
              </a:rPr>
              <a:t>: l</a:t>
            </a:r>
            <a:r>
              <a:rPr lang="en-US" sz="2400" dirty="0">
                <a:latin typeface="Arial" panose="020B0604020202020204" pitchFamily="34" charset="0"/>
                <a:cs typeface="Arial" panose="020B0604020202020204" pitchFamily="34" charset="0"/>
              </a:rPr>
              <a:t>awyers, accountants, marketing consultants</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engineers.</a:t>
            </a:r>
          </a:p>
          <a:p>
            <a:pPr marL="0" indent="0" algn="just">
              <a:spcBef>
                <a:spcPts val="0"/>
              </a:spcBef>
              <a:buNone/>
            </a:pPr>
            <a:r>
              <a:rPr lang="en-US" sz="2400" dirty="0">
                <a:latin typeface="Arial" panose="020B0604020202020204" pitchFamily="34" charset="0"/>
                <a:cs typeface="Arial" panose="020B0604020202020204" pitchFamily="34" charset="0"/>
              </a:rPr>
              <a:t>To help determine whether to hire a consultant, the entrepreneur needs to make a goal/objective assessment of his or her own skills.</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descr="Картина, която съдържа текст&#10;&#10;Описанието е генерирано автоматично">
            <a:extLst>
              <a:ext uri="{FF2B5EF4-FFF2-40B4-BE49-F238E27FC236}">
                <a16:creationId xmlns:a16="http://schemas.microsoft.com/office/drawing/2014/main" id="{4C9DB5E5-2C9A-4692-A2E9-8D094CA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686" y="4005064"/>
            <a:ext cx="4369490" cy="2701062"/>
          </a:xfrm>
          <a:prstGeom prst="rect">
            <a:avLst/>
          </a:prstGeom>
        </p:spPr>
      </p:pic>
    </p:spTree>
    <p:extLst>
      <p:ext uri="{BB962C8B-B14F-4D97-AF65-F5344CB8AC3E}">
        <p14:creationId xmlns:p14="http://schemas.microsoft.com/office/powerpoint/2010/main" val="600526957"/>
      </p:ext>
    </p:extLst>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27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Картина 8">
            <a:extLst>
              <a:ext uri="{FF2B5EF4-FFF2-40B4-BE49-F238E27FC236}">
                <a16:creationId xmlns:a16="http://schemas.microsoft.com/office/drawing/2014/main" id="{C7DE1D1A-AB44-401B-851B-AC4E63B2A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808" y="1700808"/>
            <a:ext cx="5157192" cy="515719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The business plan should:</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4285238"/>
          </a:xfrm>
        </p:spPr>
        <p:txBody>
          <a:bodyPr/>
          <a:lstStyle/>
          <a:p>
            <a:pPr marL="342900" lvl="2" indent="-342900" algn="just"/>
            <a:r>
              <a:rPr lang="en-US" sz="2400" dirty="0">
                <a:latin typeface="Arial" panose="020B0604020202020204" pitchFamily="34" charset="0"/>
                <a:cs typeface="Arial" panose="020B0604020202020204" pitchFamily="34" charset="0"/>
              </a:rPr>
              <a:t>Provide a strategy to accomplish the company mission. </a:t>
            </a:r>
          </a:p>
          <a:p>
            <a:pPr marL="342900" lvl="2" indent="-342900" algn="just"/>
            <a:r>
              <a:rPr lang="en-US" sz="2400" dirty="0">
                <a:latin typeface="Arial" panose="020B0604020202020204" pitchFamily="34" charset="0"/>
                <a:cs typeface="Arial" panose="020B0604020202020204" pitchFamily="34" charset="0"/>
              </a:rPr>
              <a:t>Be based on facts and valid assumptions. </a:t>
            </a:r>
          </a:p>
          <a:p>
            <a:pPr marL="342900" lvl="2" indent="-342900" algn="just"/>
            <a:r>
              <a:rPr lang="en-US" sz="2400" dirty="0">
                <a:latin typeface="Arial" panose="020B0604020202020204" pitchFamily="34" charset="0"/>
                <a:cs typeface="Arial" panose="020B0604020202020204" pitchFamily="34" charset="0"/>
              </a:rPr>
              <a:t>Provide for the use of existing resources. </a:t>
            </a:r>
          </a:p>
          <a:p>
            <a:pPr marL="342900" lvl="2" indent="-342900" algn="just"/>
            <a:r>
              <a:rPr lang="en-US" sz="2400" dirty="0">
                <a:latin typeface="Arial" panose="020B0604020202020204" pitchFamily="34" charset="0"/>
                <a:cs typeface="Arial" panose="020B0604020202020204" pitchFamily="34" charset="0"/>
              </a:rPr>
              <a:t>Describe an organization to implement the plan. </a:t>
            </a:r>
          </a:p>
          <a:p>
            <a:pPr marL="342900" lvl="2" indent="-342900" algn="just"/>
            <a:r>
              <a:rPr lang="en-US" sz="2400" dirty="0">
                <a:latin typeface="Arial" panose="020B0604020202020204" pitchFamily="34" charset="0"/>
                <a:cs typeface="Arial" panose="020B0604020202020204" pitchFamily="34" charset="0"/>
              </a:rPr>
              <a:t>Provide for continuity. </a:t>
            </a:r>
          </a:p>
          <a:p>
            <a:pPr marL="342900" lvl="2" indent="-342900" algn="just"/>
            <a:r>
              <a:rPr lang="en-US" sz="2400" dirty="0">
                <a:latin typeface="Arial" panose="020B0604020202020204" pitchFamily="34" charset="0"/>
                <a:cs typeface="Arial" panose="020B0604020202020204" pitchFamily="34" charset="0"/>
              </a:rPr>
              <a:t>Be simple and short. </a:t>
            </a:r>
          </a:p>
          <a:p>
            <a:pPr marL="342900" lvl="2" indent="-342900" algn="just"/>
            <a:r>
              <a:rPr lang="en-US" sz="2400" dirty="0">
                <a:latin typeface="Arial" panose="020B0604020202020204" pitchFamily="34" charset="0"/>
                <a:cs typeface="Arial" panose="020B0604020202020204" pitchFamily="34" charset="0"/>
              </a:rPr>
              <a:t>Be flexible. </a:t>
            </a:r>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671840"/>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content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A business plan contains mini-plans to address the different aspects of the business:</a:t>
            </a:r>
          </a:p>
          <a:p>
            <a:pPr algn="just">
              <a:spcBef>
                <a:spcPts val="0"/>
              </a:spcBef>
            </a:pPr>
            <a:r>
              <a:rPr lang="en-US" sz="2200" b="1" dirty="0">
                <a:latin typeface="Arial" panose="020B0604020202020204" pitchFamily="34" charset="0"/>
                <a:cs typeface="Arial" panose="020B0604020202020204" pitchFamily="34" charset="0"/>
              </a:rPr>
              <a:t>New idea for a product or a service</a:t>
            </a:r>
            <a:r>
              <a:rPr lang="en-US" sz="2200" dirty="0">
                <a:latin typeface="Arial" panose="020B0604020202020204" pitchFamily="34" charset="0"/>
                <a:cs typeface="Arial" panose="020B0604020202020204" pitchFamily="34" charset="0"/>
              </a:rPr>
              <a:t>. Innovative approaches that emphasize speed, flexibility, and the ability to change direction and adapt. Key business concepts such as marketing and finances, and/or be used as a tool to effectively operate the business by organizing company goals and objectives.</a:t>
            </a:r>
          </a:p>
          <a:p>
            <a:pPr algn="just">
              <a:spcBef>
                <a:spcPts val="0"/>
              </a:spcBef>
            </a:pPr>
            <a:r>
              <a:rPr lang="en-US" sz="2200" b="1" dirty="0">
                <a:latin typeface="Arial" panose="020B0604020202020204" pitchFamily="34" charset="0"/>
                <a:cs typeface="Arial" panose="020B0604020202020204" pitchFamily="34" charset="0"/>
              </a:rPr>
              <a:t>Sales and marketing analysis </a:t>
            </a:r>
            <a:r>
              <a:rPr lang="en-US" sz="2200" dirty="0">
                <a:latin typeface="Arial" panose="020B0604020202020204" pitchFamily="34" charset="0"/>
                <a:cs typeface="Arial" panose="020B0604020202020204" pitchFamily="34" charset="0"/>
              </a:rPr>
              <a:t>provides specific information regarding the textile and apparel industry in which the business operates.</a:t>
            </a:r>
          </a:p>
          <a:p>
            <a:pPr algn="just">
              <a:spcBef>
                <a:spcPts val="0"/>
              </a:spcBef>
            </a:pPr>
            <a:r>
              <a:rPr lang="en-US" sz="2200" b="1" dirty="0">
                <a:latin typeface="Arial" panose="020B0604020202020204" pitchFamily="34" charset="0"/>
                <a:cs typeface="Arial" panose="020B0604020202020204" pitchFamily="34" charset="0"/>
              </a:rPr>
              <a:t>Ownership and management</a:t>
            </a:r>
            <a:r>
              <a:rPr lang="en-US" sz="2200" dirty="0">
                <a:latin typeface="Arial" panose="020B0604020202020204" pitchFamily="34" charset="0"/>
                <a:cs typeface="Arial" panose="020B0604020202020204" pitchFamily="34" charset="0"/>
              </a:rPr>
              <a:t> structure of the business is also a key element of the business plan, detailing the qualifications and duties of the individuals in charge.</a:t>
            </a:r>
          </a:p>
          <a:p>
            <a:pPr algn="just">
              <a:spcBef>
                <a:spcPts val="0"/>
              </a:spcBef>
            </a:pPr>
            <a:r>
              <a:rPr lang="en-US" sz="2200" b="1" dirty="0">
                <a:latin typeface="Arial" panose="020B0604020202020204" pitchFamily="34" charset="0"/>
                <a:cs typeface="Arial" panose="020B0604020202020204" pitchFamily="34" charset="0"/>
              </a:rPr>
              <a:t>Financial information </a:t>
            </a:r>
            <a:r>
              <a:rPr lang="en-US" sz="2200" dirty="0">
                <a:latin typeface="Arial" panose="020B0604020202020204" pitchFamily="34" charset="0"/>
                <a:cs typeface="Arial" panose="020B0604020202020204" pitchFamily="34" charset="0"/>
              </a:rPr>
              <a:t>such as accounts payable and receivable, break even projections, and the current financial picture of the business give an accurate depiction of the business’ finances.</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67067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Business plan structure</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ово поле 4">
            <a:extLst>
              <a:ext uri="{FF2B5EF4-FFF2-40B4-BE49-F238E27FC236}">
                <a16:creationId xmlns:a16="http://schemas.microsoft.com/office/drawing/2014/main" id="{E300B8D2-B660-4946-A594-B720D47D5E08}"/>
              </a:ext>
            </a:extLst>
          </p:cNvPr>
          <p:cNvSpPr txBox="1"/>
          <p:nvPr/>
        </p:nvSpPr>
        <p:spPr>
          <a:xfrm>
            <a:off x="695400" y="1988840"/>
            <a:ext cx="6094324" cy="3416320"/>
          </a:xfrm>
          <a:prstGeom prst="rect">
            <a:avLst/>
          </a:prstGeom>
          <a:noFill/>
        </p:spPr>
        <p:txBody>
          <a:bodyPr wrap="square">
            <a:spAutoFit/>
          </a:bodyPr>
          <a:lstStyle/>
          <a:p>
            <a:pPr marL="342900" indent="-342900">
              <a:buFont typeface="Arial" panose="020B0604020202020204" pitchFamily="34" charset="0"/>
              <a:buChar char="•"/>
            </a:pPr>
            <a:r>
              <a:rPr lang="pl-PL" sz="2400" dirty="0">
                <a:latin typeface="Arial" panose="020B0604020202020204" pitchFamily="34" charset="0"/>
                <a:cs typeface="Arial" panose="020B0604020202020204" pitchFamily="34" charset="0"/>
              </a:rPr>
              <a:t>Introductory </a:t>
            </a:r>
            <a:r>
              <a:rPr lang="en-US" sz="2400" dirty="0">
                <a:latin typeface="Arial" panose="020B0604020202020204" pitchFamily="34" charset="0"/>
                <a:cs typeface="Arial" panose="020B0604020202020204" pitchFamily="34" charset="0"/>
              </a:rPr>
              <a:t>p</a:t>
            </a:r>
            <a:r>
              <a:rPr lang="pl-PL" sz="2400" dirty="0">
                <a:latin typeface="Arial" panose="020B0604020202020204" pitchFamily="34" charset="0"/>
                <a:cs typeface="Arial" panose="020B0604020202020204" pitchFamily="34" charset="0"/>
              </a:rPr>
              <a:t>age</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pl-PL" sz="2400" dirty="0">
                <a:latin typeface="Arial" panose="020B0604020202020204" pitchFamily="34" charset="0"/>
                <a:cs typeface="Arial" panose="020B0604020202020204" pitchFamily="34" charset="0"/>
              </a:rPr>
              <a:t>Executive </a:t>
            </a:r>
            <a:r>
              <a:rPr lang="en-US" sz="2400" dirty="0">
                <a:latin typeface="Arial" panose="020B0604020202020204" pitchFamily="34" charset="0"/>
                <a:cs typeface="Arial" panose="020B0604020202020204" pitchFamily="34" charset="0"/>
              </a:rPr>
              <a:t>s</a:t>
            </a:r>
            <a:r>
              <a:rPr lang="pl-PL" sz="2400" dirty="0">
                <a:latin typeface="Arial" panose="020B0604020202020204" pitchFamily="34" charset="0"/>
                <a:cs typeface="Arial" panose="020B0604020202020204" pitchFamily="34" charset="0"/>
              </a:rPr>
              <a:t>ummary</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pl-PL" sz="2400" dirty="0">
                <a:latin typeface="Arial" panose="020B0604020202020204" pitchFamily="34" charset="0"/>
                <a:cs typeface="Arial" panose="020B0604020202020204" pitchFamily="34" charset="0"/>
              </a:rPr>
              <a:t>Environmental and </a:t>
            </a:r>
            <a:r>
              <a:rPr lang="en-US" sz="2400" dirty="0" err="1">
                <a:latin typeface="Arial" panose="020B0604020202020204" pitchFamily="34" charset="0"/>
                <a:cs typeface="Arial" panose="020B0604020202020204" pitchFamily="34" charset="0"/>
              </a:rPr>
              <a:t>i</a:t>
            </a:r>
            <a:r>
              <a:rPr lang="pl-PL" sz="2400" dirty="0">
                <a:latin typeface="Arial" panose="020B0604020202020204" pitchFamily="34" charset="0"/>
                <a:cs typeface="Arial" panose="020B0604020202020204" pitchFamily="34" charset="0"/>
              </a:rPr>
              <a:t>ndustry </a:t>
            </a:r>
            <a:r>
              <a:rPr lang="en-US" sz="2400" dirty="0">
                <a:latin typeface="Arial" panose="020B0604020202020204" pitchFamily="34" charset="0"/>
                <a:cs typeface="Arial" panose="020B0604020202020204" pitchFamily="34" charset="0"/>
              </a:rPr>
              <a:t>a</a:t>
            </a:r>
            <a:r>
              <a:rPr lang="pl-PL" sz="2400" dirty="0">
                <a:latin typeface="Arial" panose="020B0604020202020204" pitchFamily="34" charset="0"/>
                <a:cs typeface="Arial" panose="020B0604020202020204" pitchFamily="34" charset="0"/>
              </a:rPr>
              <a:t>nalysis</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Industry.</a:t>
            </a:r>
          </a:p>
          <a:p>
            <a:pPr marL="342900" indent="-342900">
              <a:buFont typeface="Arial" panose="020B0604020202020204" pitchFamily="34" charset="0"/>
              <a:buChar char="•"/>
            </a:pPr>
            <a:r>
              <a:rPr lang="pl-PL" sz="2400" dirty="0">
                <a:cs typeface="Arial" panose="020B0604020202020204" pitchFamily="34" charset="0"/>
              </a:rPr>
              <a:t>Description of the </a:t>
            </a:r>
            <a:r>
              <a:rPr lang="en-US" sz="2400" dirty="0">
                <a:cs typeface="Arial" panose="020B0604020202020204" pitchFamily="34" charset="0"/>
              </a:rPr>
              <a:t>company.</a:t>
            </a:r>
          </a:p>
          <a:p>
            <a:pPr marL="342900" indent="-342900">
              <a:buFont typeface="Arial" panose="020B0604020202020204" pitchFamily="34" charset="0"/>
              <a:buChar char="•"/>
            </a:pPr>
            <a:r>
              <a:rPr lang="en-US" sz="2400" dirty="0">
                <a:ea typeface="Calibri" panose="020F0502020204030204" pitchFamily="34" charset="0"/>
                <a:cs typeface="Arial" panose="020B0604020202020204" pitchFamily="34" charset="0"/>
              </a:rPr>
              <a:t>Products or services.</a:t>
            </a:r>
          </a:p>
          <a:p>
            <a:pPr marL="342900" indent="-34290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Target market.</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Financial and technical e</a:t>
            </a:r>
            <a:r>
              <a:rPr lang="pl-PL" sz="2400" dirty="0">
                <a:latin typeface="Arial" panose="020B0604020202020204" pitchFamily="34" charset="0"/>
                <a:cs typeface="Arial" panose="020B0604020202020204" pitchFamily="34" charset="0"/>
              </a:rPr>
              <a:t>valuat</a:t>
            </a:r>
            <a:r>
              <a:rPr lang="en-US" sz="2400" dirty="0">
                <a:latin typeface="Arial" panose="020B0604020202020204" pitchFamily="34" charset="0"/>
                <a:cs typeface="Arial" panose="020B0604020202020204" pitchFamily="34" charset="0"/>
              </a:rPr>
              <a:t>ion of the</a:t>
            </a:r>
            <a:r>
              <a:rPr lang="pl-P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t>
            </a:r>
            <a:r>
              <a:rPr lang="pl-PL" sz="2400" dirty="0">
                <a:latin typeface="Arial" panose="020B0604020202020204" pitchFamily="34" charset="0"/>
                <a:cs typeface="Arial" panose="020B0604020202020204" pitchFamily="34" charset="0"/>
              </a:rPr>
              <a:t>usiness</a:t>
            </a:r>
            <a:r>
              <a:rPr lang="en-US" sz="2400" dirty="0">
                <a:latin typeface="Arial" panose="020B0604020202020204" pitchFamily="34" charset="0"/>
                <a:cs typeface="Arial" panose="020B0604020202020204" pitchFamily="34" charset="0"/>
              </a:rPr>
              <a:t>.</a:t>
            </a:r>
          </a:p>
        </p:txBody>
      </p:sp>
      <p:pic>
        <p:nvPicPr>
          <p:cNvPr id="6" name="Картина 5">
            <a:extLst>
              <a:ext uri="{FF2B5EF4-FFF2-40B4-BE49-F238E27FC236}">
                <a16:creationId xmlns:a16="http://schemas.microsoft.com/office/drawing/2014/main" id="{109A2A15-A65A-4B52-B7FB-435EC3016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76" y="1745897"/>
            <a:ext cx="4876800" cy="4876800"/>
          </a:xfrm>
          <a:prstGeom prst="rect">
            <a:avLst/>
          </a:prstGeom>
        </p:spPr>
      </p:pic>
    </p:spTree>
    <p:extLst>
      <p:ext uri="{BB962C8B-B14F-4D97-AF65-F5344CB8AC3E}">
        <p14:creationId xmlns:p14="http://schemas.microsoft.com/office/powerpoint/2010/main" val="3427283997"/>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1424</TotalTime>
  <Words>6929</Words>
  <Application>Microsoft Office PowerPoint</Application>
  <PresentationFormat>Широк екран</PresentationFormat>
  <Paragraphs>654</Paragraphs>
  <Slides>60</Slides>
  <Notes>33</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60</vt:i4>
      </vt:variant>
    </vt:vector>
  </HeadingPairs>
  <TitlesOfParts>
    <vt:vector size="65" baseType="lpstr">
      <vt:lpstr>Arial</vt:lpstr>
      <vt:lpstr>Arial Unicode MS</vt:lpstr>
      <vt:lpstr>Calibri</vt:lpstr>
      <vt:lpstr>Corbel</vt:lpstr>
      <vt:lpstr>ICT-TEX-Course presentation Template</vt:lpstr>
      <vt:lpstr>Презентация на PowerPoint</vt:lpstr>
      <vt:lpstr>AGENDA</vt:lpstr>
      <vt:lpstr>Business plan definition</vt:lpstr>
      <vt:lpstr>Business plan definition</vt:lpstr>
      <vt:lpstr>Business plan audience</vt:lpstr>
      <vt:lpstr>Business planning for T&amp;C entrepreneurs Who should write the business plan</vt:lpstr>
      <vt:lpstr>The business plan should:</vt:lpstr>
      <vt:lpstr>Business plan content</vt:lpstr>
      <vt:lpstr>Business plan structure</vt:lpstr>
      <vt:lpstr>Business plan structure</vt:lpstr>
      <vt:lpstr>Business plan structure</vt:lpstr>
      <vt:lpstr>Business plan structure</vt:lpstr>
      <vt:lpstr>Business plan structure</vt:lpstr>
      <vt:lpstr>Marketing plan</vt:lpstr>
      <vt:lpstr>Industry and competition</vt:lpstr>
      <vt:lpstr>Customers</vt:lpstr>
      <vt:lpstr>Market segment</vt:lpstr>
      <vt:lpstr>Product/service line</vt:lpstr>
      <vt:lpstr>Marketing strategy</vt:lpstr>
      <vt:lpstr>A good marketing strategy</vt:lpstr>
      <vt:lpstr>Marketing mix</vt:lpstr>
      <vt:lpstr>Marketing mix</vt:lpstr>
      <vt:lpstr>Sales forecast</vt:lpstr>
      <vt:lpstr>Operations and production plan</vt:lpstr>
      <vt:lpstr>Operations and production plan</vt:lpstr>
      <vt:lpstr>Garment Manufacturing Process</vt:lpstr>
      <vt:lpstr>Operations and production plan</vt:lpstr>
      <vt:lpstr>Operations and production plan</vt:lpstr>
      <vt:lpstr>Operations and production plan</vt:lpstr>
      <vt:lpstr>Operations and production plan</vt:lpstr>
      <vt:lpstr>Operations and production plan. Assignment 1</vt:lpstr>
      <vt:lpstr>Seven basic quality tools in process management</vt:lpstr>
      <vt:lpstr>Management plan</vt:lpstr>
      <vt:lpstr>Management plan</vt:lpstr>
      <vt:lpstr>Management plan</vt:lpstr>
      <vt:lpstr>Management plan</vt:lpstr>
      <vt:lpstr>Recruitment</vt:lpstr>
      <vt:lpstr>Recruitment process</vt:lpstr>
      <vt:lpstr>Презентация на PowerPoint</vt:lpstr>
      <vt:lpstr>How to be a successful team manager</vt:lpstr>
      <vt:lpstr>Financial plan</vt:lpstr>
      <vt:lpstr>Assignment 2</vt:lpstr>
      <vt:lpstr>Financial plan</vt:lpstr>
      <vt:lpstr>Financial elements</vt:lpstr>
      <vt:lpstr>Financial elements</vt:lpstr>
      <vt:lpstr>Important assumptions for financial plan</vt:lpstr>
      <vt:lpstr>Financial results. Break-Even Analysis </vt:lpstr>
      <vt:lpstr>Financial results. Projected Profit and Lost </vt:lpstr>
      <vt:lpstr>Pro forma profit and loss</vt:lpstr>
      <vt:lpstr>Financial results. Projected Cash Flow </vt:lpstr>
      <vt:lpstr>Projected balance sheet</vt:lpstr>
      <vt:lpstr>Business ratios</vt:lpstr>
      <vt:lpstr>Financial plan recommendations</vt:lpstr>
      <vt:lpstr>Assignment 3</vt:lpstr>
      <vt:lpstr>Optional appendix of the business plan</vt:lpstr>
      <vt:lpstr>How to write a business plan in fashion design</vt:lpstr>
      <vt:lpstr>How to write a business plan in fashion design</vt:lpstr>
      <vt:lpstr>Questions for discussion and tasks</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182</cp:revision>
  <dcterms:created xsi:type="dcterms:W3CDTF">2020-11-18T13:31:09Z</dcterms:created>
  <dcterms:modified xsi:type="dcterms:W3CDTF">2021-06-02T11:24:57Z</dcterms:modified>
</cp:coreProperties>
</file>