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9"/>
  </p:notesMasterIdLst>
  <p:sldIdLst>
    <p:sldId id="397" r:id="rId5"/>
    <p:sldId id="407" r:id="rId6"/>
    <p:sldId id="427" r:id="rId7"/>
    <p:sldId id="400" r:id="rId8"/>
    <p:sldId id="402" r:id="rId9"/>
    <p:sldId id="421" r:id="rId10"/>
    <p:sldId id="403" r:id="rId11"/>
    <p:sldId id="422" r:id="rId12"/>
    <p:sldId id="428" r:id="rId13"/>
    <p:sldId id="432" r:id="rId14"/>
    <p:sldId id="435" r:id="rId15"/>
    <p:sldId id="429" r:id="rId16"/>
    <p:sldId id="406" r:id="rId17"/>
    <p:sldId id="413" r:id="rId18"/>
    <p:sldId id="417" r:id="rId19"/>
    <p:sldId id="433" r:id="rId20"/>
    <p:sldId id="438" r:id="rId21"/>
    <p:sldId id="436" r:id="rId22"/>
    <p:sldId id="437" r:id="rId23"/>
    <p:sldId id="420" r:id="rId24"/>
    <p:sldId id="430" r:id="rId25"/>
    <p:sldId id="431" r:id="rId26"/>
    <p:sldId id="439" r:id="rId27"/>
    <p:sldId id="399" r:id="rId2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07EFA"/>
    <a:srgbClr val="007DFA"/>
    <a:srgbClr val="0000CC"/>
    <a:srgbClr val="FF0066"/>
    <a:srgbClr val="1245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76" autoAdjust="0"/>
    <p:restoredTop sz="94118" autoAdjust="0"/>
  </p:normalViewPr>
  <p:slideViewPr>
    <p:cSldViewPr>
      <p:cViewPr varScale="1">
        <p:scale>
          <a:sx n="64" d="100"/>
          <a:sy n="64" d="100"/>
        </p:scale>
        <p:origin x="749"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1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F91984-111F-4988-B7C5-E652C5A4CEE3}"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E57C5721-7709-4E2A-AF26-A8044EAAABB8}">
      <dgm:prSet phldrT="[Text]" custT="1"/>
      <dgm:spPr/>
      <dgm:t>
        <a:bodyPr/>
        <a:lstStyle/>
        <a:p>
          <a:r>
            <a:rPr lang="en-US" sz="1800" noProof="0" dirty="0" smtClean="0">
              <a:latin typeface="Arial Narrow" panose="020B0606020202030204" pitchFamily="34" charset="0"/>
            </a:rPr>
            <a:t>Printing ink formulation</a:t>
          </a:r>
          <a:endParaRPr lang="en-US" sz="1800" noProof="0" dirty="0">
            <a:latin typeface="Arial Narrow" panose="020B0606020202030204" pitchFamily="34" charset="0"/>
          </a:endParaRPr>
        </a:p>
      </dgm:t>
    </dgm:pt>
    <dgm:pt modelId="{6125B6F6-8DEF-4356-A342-89EDC5D0D46D}" type="parTrans" cxnId="{F3CE7B01-4D4B-4E9B-81A4-7D82AA4261B4}">
      <dgm:prSet/>
      <dgm:spPr/>
      <dgm:t>
        <a:bodyPr/>
        <a:lstStyle/>
        <a:p>
          <a:endParaRPr lang="en-US"/>
        </a:p>
      </dgm:t>
    </dgm:pt>
    <dgm:pt modelId="{7F11B544-D5DE-42F6-B53A-31AC9EE298B4}" type="sibTrans" cxnId="{F3CE7B01-4D4B-4E9B-81A4-7D82AA4261B4}">
      <dgm:prSet/>
      <dgm:spPr/>
      <dgm:t>
        <a:bodyPr/>
        <a:lstStyle/>
        <a:p>
          <a:endParaRPr lang="en-US"/>
        </a:p>
      </dgm:t>
    </dgm:pt>
    <dgm:pt modelId="{50B1B24B-A031-477E-AB37-1A5275917B88}">
      <dgm:prSet phldrT="[Text]" custT="1"/>
      <dgm:spPr/>
      <dgm:t>
        <a:bodyPr/>
        <a:lstStyle/>
        <a:p>
          <a:r>
            <a:rPr lang="en-US" sz="1800" noProof="0" dirty="0" smtClean="0">
              <a:latin typeface="Arial Narrow" panose="020B0606020202030204" pitchFamily="34" charset="0"/>
            </a:rPr>
            <a:t>Pigment based inks </a:t>
          </a:r>
          <a:endParaRPr lang="en-US" sz="1800" noProof="0" dirty="0">
            <a:latin typeface="Arial Narrow" panose="020B0606020202030204" pitchFamily="34" charset="0"/>
          </a:endParaRPr>
        </a:p>
      </dgm:t>
    </dgm:pt>
    <dgm:pt modelId="{82FADB25-6C7D-438C-8013-3D751BC9E882}" type="parTrans" cxnId="{A93D7C2C-83A9-4C4F-BDF4-33B066841B93}">
      <dgm:prSet/>
      <dgm:spPr/>
      <dgm:t>
        <a:bodyPr/>
        <a:lstStyle/>
        <a:p>
          <a:endParaRPr lang="en-US"/>
        </a:p>
      </dgm:t>
    </dgm:pt>
    <dgm:pt modelId="{70018C22-C671-47A5-AF08-625C9397291C}" type="sibTrans" cxnId="{A93D7C2C-83A9-4C4F-BDF4-33B066841B93}">
      <dgm:prSet/>
      <dgm:spPr/>
      <dgm:t>
        <a:bodyPr/>
        <a:lstStyle/>
        <a:p>
          <a:endParaRPr lang="en-US"/>
        </a:p>
      </dgm:t>
    </dgm:pt>
    <dgm:pt modelId="{DED3FF55-A97E-4626-BC1E-78B472E23285}">
      <dgm:prSet phldrT="[Text]" custT="1"/>
      <dgm:spPr/>
      <dgm:t>
        <a:bodyPr/>
        <a:lstStyle/>
        <a:p>
          <a:r>
            <a:rPr lang="en-US" sz="1800" noProof="0" dirty="0" smtClean="0">
              <a:latin typeface="Arial Narrow" panose="020B0606020202030204" pitchFamily="34" charset="0"/>
            </a:rPr>
            <a:t>Surface pre-treatment</a:t>
          </a:r>
          <a:endParaRPr lang="en-US" sz="1800" noProof="0" dirty="0">
            <a:latin typeface="Arial Narrow" panose="020B0606020202030204" pitchFamily="34" charset="0"/>
          </a:endParaRPr>
        </a:p>
      </dgm:t>
    </dgm:pt>
    <dgm:pt modelId="{BCD8F216-09DB-400E-A51F-F46F8384A34A}" type="parTrans" cxnId="{37E90E80-081B-468A-94E0-2AF398B85C32}">
      <dgm:prSet/>
      <dgm:spPr/>
      <dgm:t>
        <a:bodyPr/>
        <a:lstStyle/>
        <a:p>
          <a:endParaRPr lang="en-US"/>
        </a:p>
      </dgm:t>
    </dgm:pt>
    <dgm:pt modelId="{62494984-DC63-46CC-8812-B7DEAA900ED6}" type="sibTrans" cxnId="{37E90E80-081B-468A-94E0-2AF398B85C32}">
      <dgm:prSet/>
      <dgm:spPr/>
      <dgm:t>
        <a:bodyPr/>
        <a:lstStyle/>
        <a:p>
          <a:endParaRPr lang="en-US"/>
        </a:p>
      </dgm:t>
    </dgm:pt>
    <dgm:pt modelId="{617BDC11-D5CD-4BF4-A88D-AF124BC5FE3A}">
      <dgm:prSet phldrT="[Text]" custT="1"/>
      <dgm:spPr/>
      <dgm:t>
        <a:bodyPr/>
        <a:lstStyle/>
        <a:p>
          <a:r>
            <a:rPr lang="en-US" sz="1800" noProof="0" dirty="0" smtClean="0">
              <a:latin typeface="Arial Narrow" panose="020B0606020202030204" pitchFamily="34" charset="0"/>
            </a:rPr>
            <a:t>Nano-scale binder development</a:t>
          </a:r>
          <a:endParaRPr lang="en-US" sz="1800" noProof="0" dirty="0">
            <a:latin typeface="Arial Narrow" panose="020B0606020202030204" pitchFamily="34" charset="0"/>
          </a:endParaRPr>
        </a:p>
      </dgm:t>
    </dgm:pt>
    <dgm:pt modelId="{10EF8CD1-5237-4FED-89A4-297DBE36CB50}" type="parTrans" cxnId="{D5127227-F6B3-4BFF-9355-8BFF3FB37DCA}">
      <dgm:prSet/>
      <dgm:spPr/>
      <dgm:t>
        <a:bodyPr/>
        <a:lstStyle/>
        <a:p>
          <a:endParaRPr lang="en-US"/>
        </a:p>
      </dgm:t>
    </dgm:pt>
    <dgm:pt modelId="{20491635-B1F1-4E25-AFCC-63041357FE9A}" type="sibTrans" cxnId="{D5127227-F6B3-4BFF-9355-8BFF3FB37DCA}">
      <dgm:prSet/>
      <dgm:spPr/>
      <dgm:t>
        <a:bodyPr/>
        <a:lstStyle/>
        <a:p>
          <a:endParaRPr lang="en-US"/>
        </a:p>
      </dgm:t>
    </dgm:pt>
    <dgm:pt modelId="{CA810244-FB4F-4069-A13A-D09ADED14CA7}">
      <dgm:prSet phldrT="[Text]" custT="1"/>
      <dgm:spPr/>
      <dgm:t>
        <a:bodyPr/>
        <a:lstStyle/>
        <a:p>
          <a:r>
            <a:rPr lang="hr-HR" sz="1800" dirty="0" smtClean="0">
              <a:latin typeface="Arial Narrow" panose="020B0606020202030204" pitchFamily="34" charset="0"/>
            </a:rPr>
            <a:t>D</a:t>
          </a:r>
          <a:r>
            <a:rPr lang="en-GB" sz="1800" dirty="0" smtClean="0">
              <a:latin typeface="Arial Narrow" panose="020B0606020202030204" pitchFamily="34" charset="0"/>
            </a:rPr>
            <a:t>ye-based printing inks</a:t>
          </a:r>
          <a:endParaRPr lang="en-US" sz="1800" dirty="0">
            <a:latin typeface="Arial Narrow" panose="020B0606020202030204" pitchFamily="34" charset="0"/>
          </a:endParaRPr>
        </a:p>
      </dgm:t>
    </dgm:pt>
    <dgm:pt modelId="{328D0603-9B6C-4E66-AB7B-710CE262B598}" type="parTrans" cxnId="{B8A46389-2048-4309-ADD4-CA768D1709DA}">
      <dgm:prSet/>
      <dgm:spPr/>
      <dgm:t>
        <a:bodyPr/>
        <a:lstStyle/>
        <a:p>
          <a:endParaRPr lang="en-US"/>
        </a:p>
      </dgm:t>
    </dgm:pt>
    <dgm:pt modelId="{6FF2DDF7-4873-48BB-B9FD-98C42EC3A3F6}" type="sibTrans" cxnId="{B8A46389-2048-4309-ADD4-CA768D1709DA}">
      <dgm:prSet/>
      <dgm:spPr/>
      <dgm:t>
        <a:bodyPr/>
        <a:lstStyle/>
        <a:p>
          <a:endParaRPr lang="en-US"/>
        </a:p>
      </dgm:t>
    </dgm:pt>
    <dgm:pt modelId="{07EC84DD-E0B4-4717-8445-8910465BD34B}">
      <dgm:prSet phldrT="[Text]" custT="1"/>
      <dgm:spPr/>
      <dgm:t>
        <a:bodyPr/>
        <a:lstStyle/>
        <a:p>
          <a:r>
            <a:rPr lang="hr-HR" sz="1800" dirty="0" err="1" smtClean="0">
              <a:latin typeface="Arial Narrow" panose="020B0606020202030204" pitchFamily="34" charset="0"/>
            </a:rPr>
            <a:t>Dyes</a:t>
          </a:r>
          <a:r>
            <a:rPr lang="hr-HR" sz="1800" dirty="0" smtClean="0">
              <a:latin typeface="Arial Narrow" panose="020B0606020202030204" pitchFamily="34" charset="0"/>
            </a:rPr>
            <a:t> </a:t>
          </a:r>
          <a:r>
            <a:rPr lang="hr-HR" sz="1800" dirty="0" err="1" smtClean="0">
              <a:latin typeface="Arial Narrow" panose="020B0606020202030204" pitchFamily="34" charset="0"/>
            </a:rPr>
            <a:t>modifications</a:t>
          </a:r>
          <a:endParaRPr lang="en-US" sz="1800" dirty="0">
            <a:latin typeface="Arial Narrow" panose="020B0606020202030204" pitchFamily="34" charset="0"/>
          </a:endParaRPr>
        </a:p>
      </dgm:t>
    </dgm:pt>
    <dgm:pt modelId="{E0AC4F9D-4770-43EC-8C26-53CCA3326A08}" type="parTrans" cxnId="{2641E1B5-EAF1-48BC-9EBF-B79282045D14}">
      <dgm:prSet/>
      <dgm:spPr/>
      <dgm:t>
        <a:bodyPr/>
        <a:lstStyle/>
        <a:p>
          <a:endParaRPr lang="en-US"/>
        </a:p>
      </dgm:t>
    </dgm:pt>
    <dgm:pt modelId="{2C9CA766-2DDD-4EE1-BB1B-408F60852692}" type="sibTrans" cxnId="{2641E1B5-EAF1-48BC-9EBF-B79282045D14}">
      <dgm:prSet/>
      <dgm:spPr/>
      <dgm:t>
        <a:bodyPr/>
        <a:lstStyle/>
        <a:p>
          <a:endParaRPr lang="en-US"/>
        </a:p>
      </dgm:t>
    </dgm:pt>
    <dgm:pt modelId="{B8CFBF18-E923-4842-8D60-4A1B15A152E8}" type="pres">
      <dgm:prSet presAssocID="{4EF91984-111F-4988-B7C5-E652C5A4CEE3}" presName="hierChild1" presStyleCnt="0">
        <dgm:presLayoutVars>
          <dgm:chPref val="1"/>
          <dgm:dir/>
          <dgm:animOne val="branch"/>
          <dgm:animLvl val="lvl"/>
          <dgm:resizeHandles/>
        </dgm:presLayoutVars>
      </dgm:prSet>
      <dgm:spPr/>
    </dgm:pt>
    <dgm:pt modelId="{0C5A8068-29A2-483C-A211-10CEA9A65B80}" type="pres">
      <dgm:prSet presAssocID="{E57C5721-7709-4E2A-AF26-A8044EAAABB8}" presName="hierRoot1" presStyleCnt="0"/>
      <dgm:spPr/>
    </dgm:pt>
    <dgm:pt modelId="{B3642AD1-5748-4FF7-BE38-E2E3F1770DD5}" type="pres">
      <dgm:prSet presAssocID="{E57C5721-7709-4E2A-AF26-A8044EAAABB8}" presName="composite" presStyleCnt="0"/>
      <dgm:spPr/>
    </dgm:pt>
    <dgm:pt modelId="{51320ADC-DF1C-4AF2-8A41-0F437B27FFE0}" type="pres">
      <dgm:prSet presAssocID="{E57C5721-7709-4E2A-AF26-A8044EAAABB8}" presName="background" presStyleLbl="node0" presStyleIdx="0" presStyleCnt="1"/>
      <dgm:spPr/>
    </dgm:pt>
    <dgm:pt modelId="{686101CC-0212-447E-AC81-A2F0C47F4B49}" type="pres">
      <dgm:prSet presAssocID="{E57C5721-7709-4E2A-AF26-A8044EAAABB8}" presName="text" presStyleLbl="fgAcc0" presStyleIdx="0" presStyleCnt="1" custScaleY="31325">
        <dgm:presLayoutVars>
          <dgm:chPref val="3"/>
        </dgm:presLayoutVars>
      </dgm:prSet>
      <dgm:spPr/>
    </dgm:pt>
    <dgm:pt modelId="{112767B1-C45B-413F-B594-D28617EB05D9}" type="pres">
      <dgm:prSet presAssocID="{E57C5721-7709-4E2A-AF26-A8044EAAABB8}" presName="hierChild2" presStyleCnt="0"/>
      <dgm:spPr/>
    </dgm:pt>
    <dgm:pt modelId="{E81678E3-0D7D-49F6-A28D-CE268F14FBF3}" type="pres">
      <dgm:prSet presAssocID="{82FADB25-6C7D-438C-8013-3D751BC9E882}" presName="Name10" presStyleLbl="parChTrans1D2" presStyleIdx="0" presStyleCnt="2"/>
      <dgm:spPr/>
    </dgm:pt>
    <dgm:pt modelId="{B60300D3-DE34-4F74-B286-75668FB05131}" type="pres">
      <dgm:prSet presAssocID="{50B1B24B-A031-477E-AB37-1A5275917B88}" presName="hierRoot2" presStyleCnt="0"/>
      <dgm:spPr/>
    </dgm:pt>
    <dgm:pt modelId="{D92ACF6B-5487-496E-893B-D6347A70EC93}" type="pres">
      <dgm:prSet presAssocID="{50B1B24B-A031-477E-AB37-1A5275917B88}" presName="composite2" presStyleCnt="0"/>
      <dgm:spPr/>
    </dgm:pt>
    <dgm:pt modelId="{251FD055-3BBE-416F-80B2-648EA722DE4B}" type="pres">
      <dgm:prSet presAssocID="{50B1B24B-A031-477E-AB37-1A5275917B88}" presName="background2" presStyleLbl="node2" presStyleIdx="0" presStyleCnt="2"/>
      <dgm:spPr>
        <a:solidFill>
          <a:schemeClr val="accent6">
            <a:lumMod val="75000"/>
          </a:schemeClr>
        </a:solidFill>
      </dgm:spPr>
    </dgm:pt>
    <dgm:pt modelId="{AE851273-1560-4A85-8793-A0C80DD42759}" type="pres">
      <dgm:prSet presAssocID="{50B1B24B-A031-477E-AB37-1A5275917B88}" presName="text2" presStyleLbl="fgAcc2" presStyleIdx="0" presStyleCnt="2" custScaleY="28967">
        <dgm:presLayoutVars>
          <dgm:chPref val="3"/>
        </dgm:presLayoutVars>
      </dgm:prSet>
      <dgm:spPr/>
      <dgm:t>
        <a:bodyPr/>
        <a:lstStyle/>
        <a:p>
          <a:endParaRPr lang="en-US"/>
        </a:p>
      </dgm:t>
    </dgm:pt>
    <dgm:pt modelId="{29EC4521-A56A-40D7-8BFB-EF46EB8078F0}" type="pres">
      <dgm:prSet presAssocID="{50B1B24B-A031-477E-AB37-1A5275917B88}" presName="hierChild3" presStyleCnt="0"/>
      <dgm:spPr/>
    </dgm:pt>
    <dgm:pt modelId="{869EE700-CA07-4720-AB2A-EA1C7EC055AE}" type="pres">
      <dgm:prSet presAssocID="{BCD8F216-09DB-400E-A51F-F46F8384A34A}" presName="Name17" presStyleLbl="parChTrans1D3" presStyleIdx="0" presStyleCnt="3"/>
      <dgm:spPr/>
    </dgm:pt>
    <dgm:pt modelId="{74E75FEC-7637-41EF-BAAC-69B25E03B74D}" type="pres">
      <dgm:prSet presAssocID="{DED3FF55-A97E-4626-BC1E-78B472E23285}" presName="hierRoot3" presStyleCnt="0"/>
      <dgm:spPr/>
    </dgm:pt>
    <dgm:pt modelId="{1E402423-A31E-43BF-AD79-7FF8BA2345F7}" type="pres">
      <dgm:prSet presAssocID="{DED3FF55-A97E-4626-BC1E-78B472E23285}" presName="composite3" presStyleCnt="0"/>
      <dgm:spPr/>
    </dgm:pt>
    <dgm:pt modelId="{F0B27A9F-59BF-43ED-9111-AD6043A21946}" type="pres">
      <dgm:prSet presAssocID="{DED3FF55-A97E-4626-BC1E-78B472E23285}" presName="background3" presStyleLbl="node3" presStyleIdx="0" presStyleCnt="3"/>
      <dgm:spPr>
        <a:solidFill>
          <a:schemeClr val="accent6">
            <a:lumMod val="60000"/>
            <a:lumOff val="40000"/>
          </a:schemeClr>
        </a:solidFill>
      </dgm:spPr>
    </dgm:pt>
    <dgm:pt modelId="{4AE4D7B5-19C6-4166-A40D-6E9D2CA8078E}" type="pres">
      <dgm:prSet presAssocID="{DED3FF55-A97E-4626-BC1E-78B472E23285}" presName="text3" presStyleLbl="fgAcc3" presStyleIdx="0" presStyleCnt="3" custScaleY="31864">
        <dgm:presLayoutVars>
          <dgm:chPref val="3"/>
        </dgm:presLayoutVars>
      </dgm:prSet>
      <dgm:spPr/>
    </dgm:pt>
    <dgm:pt modelId="{D8700BA0-1511-461D-963F-086119F06C41}" type="pres">
      <dgm:prSet presAssocID="{DED3FF55-A97E-4626-BC1E-78B472E23285}" presName="hierChild4" presStyleCnt="0"/>
      <dgm:spPr/>
    </dgm:pt>
    <dgm:pt modelId="{602883A1-FF15-4BB2-969A-FCFAF2995A0D}" type="pres">
      <dgm:prSet presAssocID="{10EF8CD1-5237-4FED-89A4-297DBE36CB50}" presName="Name17" presStyleLbl="parChTrans1D3" presStyleIdx="1" presStyleCnt="3"/>
      <dgm:spPr/>
    </dgm:pt>
    <dgm:pt modelId="{04BEE7B9-8ED2-49CB-ABDC-F3A5C4A32837}" type="pres">
      <dgm:prSet presAssocID="{617BDC11-D5CD-4BF4-A88D-AF124BC5FE3A}" presName="hierRoot3" presStyleCnt="0"/>
      <dgm:spPr/>
    </dgm:pt>
    <dgm:pt modelId="{02B29E76-2F75-4B9A-9D77-395C7137273E}" type="pres">
      <dgm:prSet presAssocID="{617BDC11-D5CD-4BF4-A88D-AF124BC5FE3A}" presName="composite3" presStyleCnt="0"/>
      <dgm:spPr/>
    </dgm:pt>
    <dgm:pt modelId="{F2CE7A82-877D-40B3-85CF-78CABF1C26B9}" type="pres">
      <dgm:prSet presAssocID="{617BDC11-D5CD-4BF4-A88D-AF124BC5FE3A}" presName="background3" presStyleLbl="node3" presStyleIdx="1" presStyleCnt="3"/>
      <dgm:spPr>
        <a:solidFill>
          <a:schemeClr val="accent6">
            <a:lumMod val="60000"/>
            <a:lumOff val="40000"/>
          </a:schemeClr>
        </a:solidFill>
      </dgm:spPr>
    </dgm:pt>
    <dgm:pt modelId="{36D1B9EC-7C1D-4A0A-8FEB-75D18413151D}" type="pres">
      <dgm:prSet presAssocID="{617BDC11-D5CD-4BF4-A88D-AF124BC5FE3A}" presName="text3" presStyleLbl="fgAcc3" presStyleIdx="1" presStyleCnt="3" custScaleY="35050">
        <dgm:presLayoutVars>
          <dgm:chPref val="3"/>
        </dgm:presLayoutVars>
      </dgm:prSet>
      <dgm:spPr/>
      <dgm:t>
        <a:bodyPr/>
        <a:lstStyle/>
        <a:p>
          <a:endParaRPr lang="en-US"/>
        </a:p>
      </dgm:t>
    </dgm:pt>
    <dgm:pt modelId="{B53A9049-67D9-44FB-A323-EE6A80F2B216}" type="pres">
      <dgm:prSet presAssocID="{617BDC11-D5CD-4BF4-A88D-AF124BC5FE3A}" presName="hierChild4" presStyleCnt="0"/>
      <dgm:spPr/>
    </dgm:pt>
    <dgm:pt modelId="{D82A246A-1012-4872-9055-498C5DE20C09}" type="pres">
      <dgm:prSet presAssocID="{328D0603-9B6C-4E66-AB7B-710CE262B598}" presName="Name10" presStyleLbl="parChTrans1D2" presStyleIdx="1" presStyleCnt="2"/>
      <dgm:spPr/>
    </dgm:pt>
    <dgm:pt modelId="{966AE362-F84B-4FD8-8F05-E5AE9DDACD1C}" type="pres">
      <dgm:prSet presAssocID="{CA810244-FB4F-4069-A13A-D09ADED14CA7}" presName="hierRoot2" presStyleCnt="0"/>
      <dgm:spPr/>
    </dgm:pt>
    <dgm:pt modelId="{31CC281F-65AE-41ED-BB5C-DD2062CD7B15}" type="pres">
      <dgm:prSet presAssocID="{CA810244-FB4F-4069-A13A-D09ADED14CA7}" presName="composite2" presStyleCnt="0"/>
      <dgm:spPr/>
    </dgm:pt>
    <dgm:pt modelId="{EB8F0FC6-B4F3-4259-9C58-5DA79EC51DEE}" type="pres">
      <dgm:prSet presAssocID="{CA810244-FB4F-4069-A13A-D09ADED14CA7}" presName="background2" presStyleLbl="node2" presStyleIdx="1" presStyleCnt="2"/>
      <dgm:spPr>
        <a:solidFill>
          <a:schemeClr val="accent3">
            <a:lumMod val="75000"/>
          </a:schemeClr>
        </a:solidFill>
      </dgm:spPr>
    </dgm:pt>
    <dgm:pt modelId="{4D740DBE-6DD1-4C98-904D-0BFE008F4AB6}" type="pres">
      <dgm:prSet presAssocID="{CA810244-FB4F-4069-A13A-D09ADED14CA7}" presName="text2" presStyleLbl="fgAcc2" presStyleIdx="1" presStyleCnt="2" custScaleY="28967">
        <dgm:presLayoutVars>
          <dgm:chPref val="3"/>
        </dgm:presLayoutVars>
      </dgm:prSet>
      <dgm:spPr/>
      <dgm:t>
        <a:bodyPr/>
        <a:lstStyle/>
        <a:p>
          <a:endParaRPr lang="en-US"/>
        </a:p>
      </dgm:t>
    </dgm:pt>
    <dgm:pt modelId="{9CD3204C-7501-42E8-8747-5388F9C56720}" type="pres">
      <dgm:prSet presAssocID="{CA810244-FB4F-4069-A13A-D09ADED14CA7}" presName="hierChild3" presStyleCnt="0"/>
      <dgm:spPr/>
    </dgm:pt>
    <dgm:pt modelId="{A4FE3029-03F0-46A9-9734-6D408255DA0B}" type="pres">
      <dgm:prSet presAssocID="{E0AC4F9D-4770-43EC-8C26-53CCA3326A08}" presName="Name17" presStyleLbl="parChTrans1D3" presStyleIdx="2" presStyleCnt="3"/>
      <dgm:spPr/>
    </dgm:pt>
    <dgm:pt modelId="{26FB7B68-1216-4205-81E9-8DAB7834B89B}" type="pres">
      <dgm:prSet presAssocID="{07EC84DD-E0B4-4717-8445-8910465BD34B}" presName="hierRoot3" presStyleCnt="0"/>
      <dgm:spPr/>
    </dgm:pt>
    <dgm:pt modelId="{2B377115-A82C-44F0-A775-10876722DDC9}" type="pres">
      <dgm:prSet presAssocID="{07EC84DD-E0B4-4717-8445-8910465BD34B}" presName="composite3" presStyleCnt="0"/>
      <dgm:spPr/>
    </dgm:pt>
    <dgm:pt modelId="{C6387FF6-1B96-4776-94BE-39F722B0509F}" type="pres">
      <dgm:prSet presAssocID="{07EC84DD-E0B4-4717-8445-8910465BD34B}" presName="background3" presStyleLbl="node3" presStyleIdx="2" presStyleCnt="3"/>
      <dgm:spPr/>
      <dgm:t>
        <a:bodyPr/>
        <a:lstStyle/>
        <a:p>
          <a:endParaRPr lang="en-US"/>
        </a:p>
      </dgm:t>
    </dgm:pt>
    <dgm:pt modelId="{22489546-8164-47C1-BCD8-CC58A20B0F1C}" type="pres">
      <dgm:prSet presAssocID="{07EC84DD-E0B4-4717-8445-8910465BD34B}" presName="text3" presStyleLbl="fgAcc3" presStyleIdx="2" presStyleCnt="3" custScaleY="28967">
        <dgm:presLayoutVars>
          <dgm:chPref val="3"/>
        </dgm:presLayoutVars>
      </dgm:prSet>
      <dgm:spPr/>
    </dgm:pt>
    <dgm:pt modelId="{52A71B25-34E7-4B0D-A144-89248433955D}" type="pres">
      <dgm:prSet presAssocID="{07EC84DD-E0B4-4717-8445-8910465BD34B}" presName="hierChild4" presStyleCnt="0"/>
      <dgm:spPr/>
    </dgm:pt>
  </dgm:ptLst>
  <dgm:cxnLst>
    <dgm:cxn modelId="{D493655D-04A5-4518-A0CC-35B56C14BD23}" type="presOf" srcId="{328D0603-9B6C-4E66-AB7B-710CE262B598}" destId="{D82A246A-1012-4872-9055-498C5DE20C09}" srcOrd="0" destOrd="0" presId="urn:microsoft.com/office/officeart/2005/8/layout/hierarchy1"/>
    <dgm:cxn modelId="{A93D7C2C-83A9-4C4F-BDF4-33B066841B93}" srcId="{E57C5721-7709-4E2A-AF26-A8044EAAABB8}" destId="{50B1B24B-A031-477E-AB37-1A5275917B88}" srcOrd="0" destOrd="0" parTransId="{82FADB25-6C7D-438C-8013-3D751BC9E882}" sibTransId="{70018C22-C671-47A5-AF08-625C9397291C}"/>
    <dgm:cxn modelId="{2641E1B5-EAF1-48BC-9EBF-B79282045D14}" srcId="{CA810244-FB4F-4069-A13A-D09ADED14CA7}" destId="{07EC84DD-E0B4-4717-8445-8910465BD34B}" srcOrd="0" destOrd="0" parTransId="{E0AC4F9D-4770-43EC-8C26-53CCA3326A08}" sibTransId="{2C9CA766-2DDD-4EE1-BB1B-408F60852692}"/>
    <dgm:cxn modelId="{8892B80F-31D3-49DE-BFA8-8B965425AAC5}" type="presOf" srcId="{E57C5721-7709-4E2A-AF26-A8044EAAABB8}" destId="{686101CC-0212-447E-AC81-A2F0C47F4B49}" srcOrd="0" destOrd="0" presId="urn:microsoft.com/office/officeart/2005/8/layout/hierarchy1"/>
    <dgm:cxn modelId="{26A323B5-3B6B-4442-A8B2-39271F6C0006}" type="presOf" srcId="{82FADB25-6C7D-438C-8013-3D751BC9E882}" destId="{E81678E3-0D7D-49F6-A28D-CE268F14FBF3}" srcOrd="0" destOrd="0" presId="urn:microsoft.com/office/officeart/2005/8/layout/hierarchy1"/>
    <dgm:cxn modelId="{F3CE7B01-4D4B-4E9B-81A4-7D82AA4261B4}" srcId="{4EF91984-111F-4988-B7C5-E652C5A4CEE3}" destId="{E57C5721-7709-4E2A-AF26-A8044EAAABB8}" srcOrd="0" destOrd="0" parTransId="{6125B6F6-8DEF-4356-A342-89EDC5D0D46D}" sibTransId="{7F11B544-D5DE-42F6-B53A-31AC9EE298B4}"/>
    <dgm:cxn modelId="{93D04B92-6916-43E9-8929-6E4F216FB2C8}" type="presOf" srcId="{07EC84DD-E0B4-4717-8445-8910465BD34B}" destId="{22489546-8164-47C1-BCD8-CC58A20B0F1C}" srcOrd="0" destOrd="0" presId="urn:microsoft.com/office/officeart/2005/8/layout/hierarchy1"/>
    <dgm:cxn modelId="{FF146C2F-365C-4556-A353-C4C8F0DFED5A}" type="presOf" srcId="{CA810244-FB4F-4069-A13A-D09ADED14CA7}" destId="{4D740DBE-6DD1-4C98-904D-0BFE008F4AB6}" srcOrd="0" destOrd="0" presId="urn:microsoft.com/office/officeart/2005/8/layout/hierarchy1"/>
    <dgm:cxn modelId="{D5127227-F6B3-4BFF-9355-8BFF3FB37DCA}" srcId="{50B1B24B-A031-477E-AB37-1A5275917B88}" destId="{617BDC11-D5CD-4BF4-A88D-AF124BC5FE3A}" srcOrd="1" destOrd="0" parTransId="{10EF8CD1-5237-4FED-89A4-297DBE36CB50}" sibTransId="{20491635-B1F1-4E25-AFCC-63041357FE9A}"/>
    <dgm:cxn modelId="{B8A46389-2048-4309-ADD4-CA768D1709DA}" srcId="{E57C5721-7709-4E2A-AF26-A8044EAAABB8}" destId="{CA810244-FB4F-4069-A13A-D09ADED14CA7}" srcOrd="1" destOrd="0" parTransId="{328D0603-9B6C-4E66-AB7B-710CE262B598}" sibTransId="{6FF2DDF7-4873-48BB-B9FD-98C42EC3A3F6}"/>
    <dgm:cxn modelId="{37E90E80-081B-468A-94E0-2AF398B85C32}" srcId="{50B1B24B-A031-477E-AB37-1A5275917B88}" destId="{DED3FF55-A97E-4626-BC1E-78B472E23285}" srcOrd="0" destOrd="0" parTransId="{BCD8F216-09DB-400E-A51F-F46F8384A34A}" sibTransId="{62494984-DC63-46CC-8812-B7DEAA900ED6}"/>
    <dgm:cxn modelId="{AB5EB1E6-840B-4F56-881C-CB58707ED851}" type="presOf" srcId="{617BDC11-D5CD-4BF4-A88D-AF124BC5FE3A}" destId="{36D1B9EC-7C1D-4A0A-8FEB-75D18413151D}" srcOrd="0" destOrd="0" presId="urn:microsoft.com/office/officeart/2005/8/layout/hierarchy1"/>
    <dgm:cxn modelId="{2A07056C-5BFB-4531-8BA2-5997C94FD9AE}" type="presOf" srcId="{10EF8CD1-5237-4FED-89A4-297DBE36CB50}" destId="{602883A1-FF15-4BB2-969A-FCFAF2995A0D}" srcOrd="0" destOrd="0" presId="urn:microsoft.com/office/officeart/2005/8/layout/hierarchy1"/>
    <dgm:cxn modelId="{9D277157-9A3B-492B-84FA-7F5EF63F3E85}" type="presOf" srcId="{50B1B24B-A031-477E-AB37-1A5275917B88}" destId="{AE851273-1560-4A85-8793-A0C80DD42759}" srcOrd="0" destOrd="0" presId="urn:microsoft.com/office/officeart/2005/8/layout/hierarchy1"/>
    <dgm:cxn modelId="{C7E97FBD-004E-4FA1-BF89-1C09E199AD0F}" type="presOf" srcId="{BCD8F216-09DB-400E-A51F-F46F8384A34A}" destId="{869EE700-CA07-4720-AB2A-EA1C7EC055AE}" srcOrd="0" destOrd="0" presId="urn:microsoft.com/office/officeart/2005/8/layout/hierarchy1"/>
    <dgm:cxn modelId="{F5D2AA11-98BA-4FA3-8F5E-4D842F1BD857}" type="presOf" srcId="{E0AC4F9D-4770-43EC-8C26-53CCA3326A08}" destId="{A4FE3029-03F0-46A9-9734-6D408255DA0B}" srcOrd="0" destOrd="0" presId="urn:microsoft.com/office/officeart/2005/8/layout/hierarchy1"/>
    <dgm:cxn modelId="{DE3F38C5-EE7B-4B15-8EA3-99E2889D9C04}" type="presOf" srcId="{DED3FF55-A97E-4626-BC1E-78B472E23285}" destId="{4AE4D7B5-19C6-4166-A40D-6E9D2CA8078E}" srcOrd="0" destOrd="0" presId="urn:microsoft.com/office/officeart/2005/8/layout/hierarchy1"/>
    <dgm:cxn modelId="{B539DE35-A177-45D7-B6D0-D7B2E2F2F1DB}" type="presOf" srcId="{4EF91984-111F-4988-B7C5-E652C5A4CEE3}" destId="{B8CFBF18-E923-4842-8D60-4A1B15A152E8}" srcOrd="0" destOrd="0" presId="urn:microsoft.com/office/officeart/2005/8/layout/hierarchy1"/>
    <dgm:cxn modelId="{6CB7CB31-8AFA-450D-9537-744E223700E9}" type="presParOf" srcId="{B8CFBF18-E923-4842-8D60-4A1B15A152E8}" destId="{0C5A8068-29A2-483C-A211-10CEA9A65B80}" srcOrd="0" destOrd="0" presId="urn:microsoft.com/office/officeart/2005/8/layout/hierarchy1"/>
    <dgm:cxn modelId="{330D24BA-F615-41EA-9107-D07E1BFB8950}" type="presParOf" srcId="{0C5A8068-29A2-483C-A211-10CEA9A65B80}" destId="{B3642AD1-5748-4FF7-BE38-E2E3F1770DD5}" srcOrd="0" destOrd="0" presId="urn:microsoft.com/office/officeart/2005/8/layout/hierarchy1"/>
    <dgm:cxn modelId="{49294346-4E91-4C9E-AA89-919AD5D1FD0C}" type="presParOf" srcId="{B3642AD1-5748-4FF7-BE38-E2E3F1770DD5}" destId="{51320ADC-DF1C-4AF2-8A41-0F437B27FFE0}" srcOrd="0" destOrd="0" presId="urn:microsoft.com/office/officeart/2005/8/layout/hierarchy1"/>
    <dgm:cxn modelId="{FD4011B4-B685-457C-B845-4D54B0E8C9A0}" type="presParOf" srcId="{B3642AD1-5748-4FF7-BE38-E2E3F1770DD5}" destId="{686101CC-0212-447E-AC81-A2F0C47F4B49}" srcOrd="1" destOrd="0" presId="urn:microsoft.com/office/officeart/2005/8/layout/hierarchy1"/>
    <dgm:cxn modelId="{CCEDD12B-DB22-4B38-9979-289F78990BDE}" type="presParOf" srcId="{0C5A8068-29A2-483C-A211-10CEA9A65B80}" destId="{112767B1-C45B-413F-B594-D28617EB05D9}" srcOrd="1" destOrd="0" presId="urn:microsoft.com/office/officeart/2005/8/layout/hierarchy1"/>
    <dgm:cxn modelId="{350F2534-C8BB-4344-8C42-1941B7D22EDB}" type="presParOf" srcId="{112767B1-C45B-413F-B594-D28617EB05D9}" destId="{E81678E3-0D7D-49F6-A28D-CE268F14FBF3}" srcOrd="0" destOrd="0" presId="urn:microsoft.com/office/officeart/2005/8/layout/hierarchy1"/>
    <dgm:cxn modelId="{8DDEA212-A603-4D61-AD9C-33767778ACE2}" type="presParOf" srcId="{112767B1-C45B-413F-B594-D28617EB05D9}" destId="{B60300D3-DE34-4F74-B286-75668FB05131}" srcOrd="1" destOrd="0" presId="urn:microsoft.com/office/officeart/2005/8/layout/hierarchy1"/>
    <dgm:cxn modelId="{7FF60677-5618-465E-AB55-306F1D68865D}" type="presParOf" srcId="{B60300D3-DE34-4F74-B286-75668FB05131}" destId="{D92ACF6B-5487-496E-893B-D6347A70EC93}" srcOrd="0" destOrd="0" presId="urn:microsoft.com/office/officeart/2005/8/layout/hierarchy1"/>
    <dgm:cxn modelId="{13BC80F6-A478-4217-BC4F-6A8D6515271D}" type="presParOf" srcId="{D92ACF6B-5487-496E-893B-D6347A70EC93}" destId="{251FD055-3BBE-416F-80B2-648EA722DE4B}" srcOrd="0" destOrd="0" presId="urn:microsoft.com/office/officeart/2005/8/layout/hierarchy1"/>
    <dgm:cxn modelId="{453E1BFC-61F0-4098-984C-4119DFC8499A}" type="presParOf" srcId="{D92ACF6B-5487-496E-893B-D6347A70EC93}" destId="{AE851273-1560-4A85-8793-A0C80DD42759}" srcOrd="1" destOrd="0" presId="urn:microsoft.com/office/officeart/2005/8/layout/hierarchy1"/>
    <dgm:cxn modelId="{9E0CB6B4-F883-4350-9AA8-E5E323C8B56F}" type="presParOf" srcId="{B60300D3-DE34-4F74-B286-75668FB05131}" destId="{29EC4521-A56A-40D7-8BFB-EF46EB8078F0}" srcOrd="1" destOrd="0" presId="urn:microsoft.com/office/officeart/2005/8/layout/hierarchy1"/>
    <dgm:cxn modelId="{A06594B6-E2C3-4191-B229-983640C0D252}" type="presParOf" srcId="{29EC4521-A56A-40D7-8BFB-EF46EB8078F0}" destId="{869EE700-CA07-4720-AB2A-EA1C7EC055AE}" srcOrd="0" destOrd="0" presId="urn:microsoft.com/office/officeart/2005/8/layout/hierarchy1"/>
    <dgm:cxn modelId="{ED0A8370-3931-45FD-B841-A61C63EBEC3E}" type="presParOf" srcId="{29EC4521-A56A-40D7-8BFB-EF46EB8078F0}" destId="{74E75FEC-7637-41EF-BAAC-69B25E03B74D}" srcOrd="1" destOrd="0" presId="urn:microsoft.com/office/officeart/2005/8/layout/hierarchy1"/>
    <dgm:cxn modelId="{0683575E-8790-4F7C-A6BF-CCFFAC9519FD}" type="presParOf" srcId="{74E75FEC-7637-41EF-BAAC-69B25E03B74D}" destId="{1E402423-A31E-43BF-AD79-7FF8BA2345F7}" srcOrd="0" destOrd="0" presId="urn:microsoft.com/office/officeart/2005/8/layout/hierarchy1"/>
    <dgm:cxn modelId="{2EE78A8A-0EE4-45F9-97E8-842A6EAA7E12}" type="presParOf" srcId="{1E402423-A31E-43BF-AD79-7FF8BA2345F7}" destId="{F0B27A9F-59BF-43ED-9111-AD6043A21946}" srcOrd="0" destOrd="0" presId="urn:microsoft.com/office/officeart/2005/8/layout/hierarchy1"/>
    <dgm:cxn modelId="{2B75A2AC-27E8-45CA-A9CA-095C682D742B}" type="presParOf" srcId="{1E402423-A31E-43BF-AD79-7FF8BA2345F7}" destId="{4AE4D7B5-19C6-4166-A40D-6E9D2CA8078E}" srcOrd="1" destOrd="0" presId="urn:microsoft.com/office/officeart/2005/8/layout/hierarchy1"/>
    <dgm:cxn modelId="{D97D0CFA-3928-48A9-B838-1B9B7B443170}" type="presParOf" srcId="{74E75FEC-7637-41EF-BAAC-69B25E03B74D}" destId="{D8700BA0-1511-461D-963F-086119F06C41}" srcOrd="1" destOrd="0" presId="urn:microsoft.com/office/officeart/2005/8/layout/hierarchy1"/>
    <dgm:cxn modelId="{28013418-4D50-4C16-9306-8FB1D4F727F8}" type="presParOf" srcId="{29EC4521-A56A-40D7-8BFB-EF46EB8078F0}" destId="{602883A1-FF15-4BB2-969A-FCFAF2995A0D}" srcOrd="2" destOrd="0" presId="urn:microsoft.com/office/officeart/2005/8/layout/hierarchy1"/>
    <dgm:cxn modelId="{86F9C551-A797-4C9B-A8DD-29211BD482F0}" type="presParOf" srcId="{29EC4521-A56A-40D7-8BFB-EF46EB8078F0}" destId="{04BEE7B9-8ED2-49CB-ABDC-F3A5C4A32837}" srcOrd="3" destOrd="0" presId="urn:microsoft.com/office/officeart/2005/8/layout/hierarchy1"/>
    <dgm:cxn modelId="{28432999-E565-4A68-B893-28C51C47721E}" type="presParOf" srcId="{04BEE7B9-8ED2-49CB-ABDC-F3A5C4A32837}" destId="{02B29E76-2F75-4B9A-9D77-395C7137273E}" srcOrd="0" destOrd="0" presId="urn:microsoft.com/office/officeart/2005/8/layout/hierarchy1"/>
    <dgm:cxn modelId="{BA926556-C76E-49DA-AB42-37A146B5C9CD}" type="presParOf" srcId="{02B29E76-2F75-4B9A-9D77-395C7137273E}" destId="{F2CE7A82-877D-40B3-85CF-78CABF1C26B9}" srcOrd="0" destOrd="0" presId="urn:microsoft.com/office/officeart/2005/8/layout/hierarchy1"/>
    <dgm:cxn modelId="{89DA0376-BAB9-4B35-93E1-AACA59C38FAF}" type="presParOf" srcId="{02B29E76-2F75-4B9A-9D77-395C7137273E}" destId="{36D1B9EC-7C1D-4A0A-8FEB-75D18413151D}" srcOrd="1" destOrd="0" presId="urn:microsoft.com/office/officeart/2005/8/layout/hierarchy1"/>
    <dgm:cxn modelId="{CF4FB2CF-C0E5-44A0-B8EE-ADE4B8AA3FD5}" type="presParOf" srcId="{04BEE7B9-8ED2-49CB-ABDC-F3A5C4A32837}" destId="{B53A9049-67D9-44FB-A323-EE6A80F2B216}" srcOrd="1" destOrd="0" presId="urn:microsoft.com/office/officeart/2005/8/layout/hierarchy1"/>
    <dgm:cxn modelId="{C52E11E2-90F9-4111-8C4A-57451508AE5F}" type="presParOf" srcId="{112767B1-C45B-413F-B594-D28617EB05D9}" destId="{D82A246A-1012-4872-9055-498C5DE20C09}" srcOrd="2" destOrd="0" presId="urn:microsoft.com/office/officeart/2005/8/layout/hierarchy1"/>
    <dgm:cxn modelId="{92980851-0D66-4FAA-8ABE-4DCA55986521}" type="presParOf" srcId="{112767B1-C45B-413F-B594-D28617EB05D9}" destId="{966AE362-F84B-4FD8-8F05-E5AE9DDACD1C}" srcOrd="3" destOrd="0" presId="urn:microsoft.com/office/officeart/2005/8/layout/hierarchy1"/>
    <dgm:cxn modelId="{69C3B36C-6B69-4B8F-8BFD-505C5E378979}" type="presParOf" srcId="{966AE362-F84B-4FD8-8F05-E5AE9DDACD1C}" destId="{31CC281F-65AE-41ED-BB5C-DD2062CD7B15}" srcOrd="0" destOrd="0" presId="urn:microsoft.com/office/officeart/2005/8/layout/hierarchy1"/>
    <dgm:cxn modelId="{365FEBD1-A678-4C55-BB58-194C7539FE96}" type="presParOf" srcId="{31CC281F-65AE-41ED-BB5C-DD2062CD7B15}" destId="{EB8F0FC6-B4F3-4259-9C58-5DA79EC51DEE}" srcOrd="0" destOrd="0" presId="urn:microsoft.com/office/officeart/2005/8/layout/hierarchy1"/>
    <dgm:cxn modelId="{9CE8FBA1-5587-424A-BA24-FB18ACDB0773}" type="presParOf" srcId="{31CC281F-65AE-41ED-BB5C-DD2062CD7B15}" destId="{4D740DBE-6DD1-4C98-904D-0BFE008F4AB6}" srcOrd="1" destOrd="0" presId="urn:microsoft.com/office/officeart/2005/8/layout/hierarchy1"/>
    <dgm:cxn modelId="{54BDCF6E-35FA-4FE8-B571-944434B183B3}" type="presParOf" srcId="{966AE362-F84B-4FD8-8F05-E5AE9DDACD1C}" destId="{9CD3204C-7501-42E8-8747-5388F9C56720}" srcOrd="1" destOrd="0" presId="urn:microsoft.com/office/officeart/2005/8/layout/hierarchy1"/>
    <dgm:cxn modelId="{5266968F-8CE1-4A59-ACB2-CE98ED697538}" type="presParOf" srcId="{9CD3204C-7501-42E8-8747-5388F9C56720}" destId="{A4FE3029-03F0-46A9-9734-6D408255DA0B}" srcOrd="0" destOrd="0" presId="urn:microsoft.com/office/officeart/2005/8/layout/hierarchy1"/>
    <dgm:cxn modelId="{0B2FBDA5-EEBC-489D-827F-79D2D297735A}" type="presParOf" srcId="{9CD3204C-7501-42E8-8747-5388F9C56720}" destId="{26FB7B68-1216-4205-81E9-8DAB7834B89B}" srcOrd="1" destOrd="0" presId="urn:microsoft.com/office/officeart/2005/8/layout/hierarchy1"/>
    <dgm:cxn modelId="{BF7AF790-B598-4C31-A78B-4042AF10A03B}" type="presParOf" srcId="{26FB7B68-1216-4205-81E9-8DAB7834B89B}" destId="{2B377115-A82C-44F0-A775-10876722DDC9}" srcOrd="0" destOrd="0" presId="urn:microsoft.com/office/officeart/2005/8/layout/hierarchy1"/>
    <dgm:cxn modelId="{F233181E-8E00-4F20-9AD4-69C5453C221C}" type="presParOf" srcId="{2B377115-A82C-44F0-A775-10876722DDC9}" destId="{C6387FF6-1B96-4776-94BE-39F722B0509F}" srcOrd="0" destOrd="0" presId="urn:microsoft.com/office/officeart/2005/8/layout/hierarchy1"/>
    <dgm:cxn modelId="{D90EA89E-FC12-4D09-8B4D-A7B6F3D2FAEE}" type="presParOf" srcId="{2B377115-A82C-44F0-A775-10876722DDC9}" destId="{22489546-8164-47C1-BCD8-CC58A20B0F1C}" srcOrd="1" destOrd="0" presId="urn:microsoft.com/office/officeart/2005/8/layout/hierarchy1"/>
    <dgm:cxn modelId="{9A4FAF50-09C0-49CB-AD5F-FAE2DF68F0C1}" type="presParOf" srcId="{26FB7B68-1216-4205-81E9-8DAB7834B89B}" destId="{52A71B25-34E7-4B0D-A144-89248433955D}"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E3029-03F0-46A9-9734-6D408255DA0B}">
      <dsp:nvSpPr>
        <dsp:cNvPr id="0" name=""/>
        <dsp:cNvSpPr/>
      </dsp:nvSpPr>
      <dsp:spPr>
        <a:xfrm>
          <a:off x="6790451" y="2041810"/>
          <a:ext cx="91440" cy="675233"/>
        </a:xfrm>
        <a:custGeom>
          <a:avLst/>
          <a:gdLst/>
          <a:ahLst/>
          <a:cxnLst/>
          <a:rect l="0" t="0" r="0" b="0"/>
          <a:pathLst>
            <a:path>
              <a:moveTo>
                <a:pt x="45720" y="0"/>
              </a:moveTo>
              <a:lnTo>
                <a:pt x="45720" y="6752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2A246A-1012-4872-9055-498C5DE20C09}">
      <dsp:nvSpPr>
        <dsp:cNvPr id="0" name=""/>
        <dsp:cNvSpPr/>
      </dsp:nvSpPr>
      <dsp:spPr>
        <a:xfrm>
          <a:off x="4707929" y="939519"/>
          <a:ext cx="2128242" cy="675233"/>
        </a:xfrm>
        <a:custGeom>
          <a:avLst/>
          <a:gdLst/>
          <a:ahLst/>
          <a:cxnLst/>
          <a:rect l="0" t="0" r="0" b="0"/>
          <a:pathLst>
            <a:path>
              <a:moveTo>
                <a:pt x="0" y="0"/>
              </a:moveTo>
              <a:lnTo>
                <a:pt x="0" y="460151"/>
              </a:lnTo>
              <a:lnTo>
                <a:pt x="2128242" y="460151"/>
              </a:lnTo>
              <a:lnTo>
                <a:pt x="2128242" y="6752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2883A1-FF15-4BB2-969A-FCFAF2995A0D}">
      <dsp:nvSpPr>
        <dsp:cNvPr id="0" name=""/>
        <dsp:cNvSpPr/>
      </dsp:nvSpPr>
      <dsp:spPr>
        <a:xfrm>
          <a:off x="2579687" y="2041810"/>
          <a:ext cx="1418828" cy="675233"/>
        </a:xfrm>
        <a:custGeom>
          <a:avLst/>
          <a:gdLst/>
          <a:ahLst/>
          <a:cxnLst/>
          <a:rect l="0" t="0" r="0" b="0"/>
          <a:pathLst>
            <a:path>
              <a:moveTo>
                <a:pt x="0" y="0"/>
              </a:moveTo>
              <a:lnTo>
                <a:pt x="0" y="460151"/>
              </a:lnTo>
              <a:lnTo>
                <a:pt x="1418828" y="460151"/>
              </a:lnTo>
              <a:lnTo>
                <a:pt x="1418828" y="6752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9EE700-CA07-4720-AB2A-EA1C7EC055AE}">
      <dsp:nvSpPr>
        <dsp:cNvPr id="0" name=""/>
        <dsp:cNvSpPr/>
      </dsp:nvSpPr>
      <dsp:spPr>
        <a:xfrm>
          <a:off x="1160859" y="2041810"/>
          <a:ext cx="1418828" cy="675233"/>
        </a:xfrm>
        <a:custGeom>
          <a:avLst/>
          <a:gdLst/>
          <a:ahLst/>
          <a:cxnLst/>
          <a:rect l="0" t="0" r="0" b="0"/>
          <a:pathLst>
            <a:path>
              <a:moveTo>
                <a:pt x="1418828" y="0"/>
              </a:moveTo>
              <a:lnTo>
                <a:pt x="1418828" y="460151"/>
              </a:lnTo>
              <a:lnTo>
                <a:pt x="0" y="460151"/>
              </a:lnTo>
              <a:lnTo>
                <a:pt x="0" y="6752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1678E3-0D7D-49F6-A28D-CE268F14FBF3}">
      <dsp:nvSpPr>
        <dsp:cNvPr id="0" name=""/>
        <dsp:cNvSpPr/>
      </dsp:nvSpPr>
      <dsp:spPr>
        <a:xfrm>
          <a:off x="2579687" y="939519"/>
          <a:ext cx="2128242" cy="675233"/>
        </a:xfrm>
        <a:custGeom>
          <a:avLst/>
          <a:gdLst/>
          <a:ahLst/>
          <a:cxnLst/>
          <a:rect l="0" t="0" r="0" b="0"/>
          <a:pathLst>
            <a:path>
              <a:moveTo>
                <a:pt x="2128242" y="0"/>
              </a:moveTo>
              <a:lnTo>
                <a:pt x="2128242" y="460151"/>
              </a:lnTo>
              <a:lnTo>
                <a:pt x="0" y="460151"/>
              </a:lnTo>
              <a:lnTo>
                <a:pt x="0" y="6752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320ADC-DF1C-4AF2-8A41-0F437B27FFE0}">
      <dsp:nvSpPr>
        <dsp:cNvPr id="0" name=""/>
        <dsp:cNvSpPr/>
      </dsp:nvSpPr>
      <dsp:spPr>
        <a:xfrm>
          <a:off x="3547070" y="477697"/>
          <a:ext cx="2321718" cy="46182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86101CC-0212-447E-AC81-A2F0C47F4B49}">
      <dsp:nvSpPr>
        <dsp:cNvPr id="0" name=""/>
        <dsp:cNvSpPr/>
      </dsp:nvSpPr>
      <dsp:spPr>
        <a:xfrm>
          <a:off x="3805039" y="722767"/>
          <a:ext cx="2321718" cy="4618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noProof="0" dirty="0" smtClean="0">
              <a:latin typeface="Arial Narrow" panose="020B0606020202030204" pitchFamily="34" charset="0"/>
            </a:rPr>
            <a:t>Printing ink formulation</a:t>
          </a:r>
          <a:endParaRPr lang="en-US" sz="1800" kern="1200" noProof="0" dirty="0">
            <a:latin typeface="Arial Narrow" panose="020B0606020202030204" pitchFamily="34" charset="0"/>
          </a:endParaRPr>
        </a:p>
      </dsp:txBody>
      <dsp:txXfrm>
        <a:off x="3818565" y="736293"/>
        <a:ext cx="2294666" cy="434769"/>
      </dsp:txXfrm>
    </dsp:sp>
    <dsp:sp modelId="{251FD055-3BBE-416F-80B2-648EA722DE4B}">
      <dsp:nvSpPr>
        <dsp:cNvPr id="0" name=""/>
        <dsp:cNvSpPr/>
      </dsp:nvSpPr>
      <dsp:spPr>
        <a:xfrm>
          <a:off x="1418828" y="1614752"/>
          <a:ext cx="2321718" cy="427057"/>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E851273-1560-4A85-8793-A0C80DD42759}">
      <dsp:nvSpPr>
        <dsp:cNvPr id="0" name=""/>
        <dsp:cNvSpPr/>
      </dsp:nvSpPr>
      <dsp:spPr>
        <a:xfrm>
          <a:off x="1676796" y="1859822"/>
          <a:ext cx="2321718" cy="42705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noProof="0" dirty="0" smtClean="0">
              <a:latin typeface="Arial Narrow" panose="020B0606020202030204" pitchFamily="34" charset="0"/>
            </a:rPr>
            <a:t>Pigment based inks </a:t>
          </a:r>
          <a:endParaRPr lang="en-US" sz="1800" kern="1200" noProof="0" dirty="0">
            <a:latin typeface="Arial Narrow" panose="020B0606020202030204" pitchFamily="34" charset="0"/>
          </a:endParaRPr>
        </a:p>
      </dsp:txBody>
      <dsp:txXfrm>
        <a:off x="1689304" y="1872330"/>
        <a:ext cx="2296702" cy="402041"/>
      </dsp:txXfrm>
    </dsp:sp>
    <dsp:sp modelId="{F0B27A9F-59BF-43ED-9111-AD6043A21946}">
      <dsp:nvSpPr>
        <dsp:cNvPr id="0" name=""/>
        <dsp:cNvSpPr/>
      </dsp:nvSpPr>
      <dsp:spPr>
        <a:xfrm>
          <a:off x="0" y="2717043"/>
          <a:ext cx="2321718" cy="469768"/>
        </a:xfrm>
        <a:prstGeom prst="roundRect">
          <a:avLst>
            <a:gd name="adj" fmla="val 10000"/>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AE4D7B5-19C6-4166-A40D-6E9D2CA8078E}">
      <dsp:nvSpPr>
        <dsp:cNvPr id="0" name=""/>
        <dsp:cNvSpPr/>
      </dsp:nvSpPr>
      <dsp:spPr>
        <a:xfrm>
          <a:off x="257968" y="2962114"/>
          <a:ext cx="2321718" cy="4697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noProof="0" dirty="0" smtClean="0">
              <a:latin typeface="Arial Narrow" panose="020B0606020202030204" pitchFamily="34" charset="0"/>
            </a:rPr>
            <a:t>Surface pre-treatment</a:t>
          </a:r>
          <a:endParaRPr lang="en-US" sz="1800" kern="1200" noProof="0" dirty="0">
            <a:latin typeface="Arial Narrow" panose="020B0606020202030204" pitchFamily="34" charset="0"/>
          </a:endParaRPr>
        </a:p>
      </dsp:txBody>
      <dsp:txXfrm>
        <a:off x="271727" y="2975873"/>
        <a:ext cx="2294200" cy="442250"/>
      </dsp:txXfrm>
    </dsp:sp>
    <dsp:sp modelId="{F2CE7A82-877D-40B3-85CF-78CABF1C26B9}">
      <dsp:nvSpPr>
        <dsp:cNvPr id="0" name=""/>
        <dsp:cNvSpPr/>
      </dsp:nvSpPr>
      <dsp:spPr>
        <a:xfrm>
          <a:off x="2837656" y="2717043"/>
          <a:ext cx="2321718" cy="516739"/>
        </a:xfrm>
        <a:prstGeom prst="roundRect">
          <a:avLst>
            <a:gd name="adj" fmla="val 10000"/>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6D1B9EC-7C1D-4A0A-8FEB-75D18413151D}">
      <dsp:nvSpPr>
        <dsp:cNvPr id="0" name=""/>
        <dsp:cNvSpPr/>
      </dsp:nvSpPr>
      <dsp:spPr>
        <a:xfrm>
          <a:off x="3095625" y="2962114"/>
          <a:ext cx="2321718" cy="51673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noProof="0" dirty="0" smtClean="0">
              <a:latin typeface="Arial Narrow" panose="020B0606020202030204" pitchFamily="34" charset="0"/>
            </a:rPr>
            <a:t>Nano-scale binder development</a:t>
          </a:r>
          <a:endParaRPr lang="en-US" sz="1800" kern="1200" noProof="0" dirty="0">
            <a:latin typeface="Arial Narrow" panose="020B0606020202030204" pitchFamily="34" charset="0"/>
          </a:endParaRPr>
        </a:p>
      </dsp:txBody>
      <dsp:txXfrm>
        <a:off x="3110760" y="2977249"/>
        <a:ext cx="2291448" cy="486469"/>
      </dsp:txXfrm>
    </dsp:sp>
    <dsp:sp modelId="{EB8F0FC6-B4F3-4259-9C58-5DA79EC51DEE}">
      <dsp:nvSpPr>
        <dsp:cNvPr id="0" name=""/>
        <dsp:cNvSpPr/>
      </dsp:nvSpPr>
      <dsp:spPr>
        <a:xfrm>
          <a:off x="5675312" y="1614752"/>
          <a:ext cx="2321718" cy="427057"/>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D740DBE-6DD1-4C98-904D-0BFE008F4AB6}">
      <dsp:nvSpPr>
        <dsp:cNvPr id="0" name=""/>
        <dsp:cNvSpPr/>
      </dsp:nvSpPr>
      <dsp:spPr>
        <a:xfrm>
          <a:off x="5933281" y="1859822"/>
          <a:ext cx="2321718" cy="42705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hr-HR" sz="1800" kern="1200" dirty="0" smtClean="0">
              <a:latin typeface="Arial Narrow" panose="020B0606020202030204" pitchFamily="34" charset="0"/>
            </a:rPr>
            <a:t>D</a:t>
          </a:r>
          <a:r>
            <a:rPr lang="en-GB" sz="1800" kern="1200" dirty="0" smtClean="0">
              <a:latin typeface="Arial Narrow" panose="020B0606020202030204" pitchFamily="34" charset="0"/>
            </a:rPr>
            <a:t>ye-based printing inks</a:t>
          </a:r>
          <a:endParaRPr lang="en-US" sz="1800" kern="1200" dirty="0">
            <a:latin typeface="Arial Narrow" panose="020B0606020202030204" pitchFamily="34" charset="0"/>
          </a:endParaRPr>
        </a:p>
      </dsp:txBody>
      <dsp:txXfrm>
        <a:off x="5945789" y="1872330"/>
        <a:ext cx="2296702" cy="402041"/>
      </dsp:txXfrm>
    </dsp:sp>
    <dsp:sp modelId="{C6387FF6-1B96-4776-94BE-39F722B0509F}">
      <dsp:nvSpPr>
        <dsp:cNvPr id="0" name=""/>
        <dsp:cNvSpPr/>
      </dsp:nvSpPr>
      <dsp:spPr>
        <a:xfrm>
          <a:off x="5675312" y="2717043"/>
          <a:ext cx="2321718" cy="42705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2489546-8164-47C1-BCD8-CC58A20B0F1C}">
      <dsp:nvSpPr>
        <dsp:cNvPr id="0" name=""/>
        <dsp:cNvSpPr/>
      </dsp:nvSpPr>
      <dsp:spPr>
        <a:xfrm>
          <a:off x="5933281" y="2962114"/>
          <a:ext cx="2321718" cy="42705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hr-HR" sz="1800" kern="1200" dirty="0" err="1" smtClean="0">
              <a:latin typeface="Arial Narrow" panose="020B0606020202030204" pitchFamily="34" charset="0"/>
            </a:rPr>
            <a:t>Dyes</a:t>
          </a:r>
          <a:r>
            <a:rPr lang="hr-HR" sz="1800" kern="1200" dirty="0" smtClean="0">
              <a:latin typeface="Arial Narrow" panose="020B0606020202030204" pitchFamily="34" charset="0"/>
            </a:rPr>
            <a:t> </a:t>
          </a:r>
          <a:r>
            <a:rPr lang="hr-HR" sz="1800" kern="1200" dirty="0" err="1" smtClean="0">
              <a:latin typeface="Arial Narrow" panose="020B0606020202030204" pitchFamily="34" charset="0"/>
            </a:rPr>
            <a:t>modifications</a:t>
          </a:r>
          <a:endParaRPr lang="en-US" sz="1800" kern="1200" dirty="0">
            <a:latin typeface="Arial Narrow" panose="020B0606020202030204" pitchFamily="34" charset="0"/>
          </a:endParaRPr>
        </a:p>
      </dsp:txBody>
      <dsp:txXfrm>
        <a:off x="5945789" y="2974622"/>
        <a:ext cx="2296702" cy="4020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2100" units="cm"/>
          <inkml:channel name="Y" type="integer" max="1313" units="cm"/>
          <inkml:channel name="T" type="integer" max="2.14748E9" units="dev"/>
        </inkml:traceFormat>
        <inkml:channelProperties>
          <inkml:channelProperty channel="X" name="resolution" value="44.3038" units="1/cm"/>
          <inkml:channelProperty channel="Y" name="resolution" value="44.35811" units="1/cm"/>
          <inkml:channelProperty channel="T" name="resolution" value="1" units="1/dev"/>
        </inkml:channelProperties>
      </inkml:inkSource>
      <inkml:timestamp xml:id="ts0" timeString="2021-09-30T15:06:37.487"/>
    </inkml:context>
    <inkml:brush xml:id="br0">
      <inkml:brushProperty name="width" value="0.08333" units="cm"/>
      <inkml:brushProperty name="height" value="0.08333" units="cm"/>
      <inkml:brushProperty name="color" value="#ED1C24"/>
      <inkml:brushProperty name="fitToCurve" value="1"/>
    </inkml:brush>
  </inkml:definitions>
  <inkml:traceGroup>
    <inkml:annotationXML>
      <emma:emma xmlns:emma="http://www.w3.org/2003/04/emma" version="1.0">
        <emma:interpretation id="{E1ABC3ED-5EA8-46C9-900B-464AE59519A1}" emma:medium="tactile" emma:mode="ink">
          <msink:context xmlns:msink="http://schemas.microsoft.com/ink/2010/main" type="inkDrawing" rotatedBoundingBox="1797,14466 8704,15158 8515,17044 1608,16351" hotPoints="8139,15163 8159,16472 2522,16557 2502,15249" semanticType="enclosure" shapeName="Rectangle"/>
        </emma:interpretation>
      </emma:emma>
    </inkml:annotationXML>
    <inkml:trace contextRef="#ctx0" brushRef="#br0">4117 0 0,'-120'0'297,"41"0"-297,-41 0 15,1 0-15,-1 0 16,-79 0-16,119 0 16,-40 0-16,81 0 15,-81 0-15,-39 0 16,119 0 0,0 0-1,-40 0-15,-39 0 16,79 0-1,-40 0-15,-79 0 16,79 32-16,40-32 16,-40 0-16,-39 0 15,79 0-15,-40 0 16,40 0-16,-79 0 16,-1 32-1,41-32 1,-41 0-1,0 0-15,41 0 16,-41 63-16,80-63 16,1 0-1,-121 96 1,120-96-16,-39 0 16,-41 64-1,0-64 1,81 32 15,-41-32-15,40 63-16,-40-31 15,40 0 1,1 32 0,-41-32-1,40 31 1,40-31 15,0 32 0,0-32-31,0 0 16,0 63 0,0-31-1,0-32 16,0 32 1,0-33-17,80 33 1,-40-32-16,-1 0 47,41 32-16,-80 31 0,40-63-15,40 32 0,-40-32-1,39-32 1,41 63-1,-1-63 1,1 96 0,-40-96-16,-40 0 15,39 0-15,-39 0 16,80 0-16,-41 0 16,-39 0-16,0 0 15,80 0-15,-41 0 16,-39 0-16,40 0 15,39 0 1,-79 0 0,40 0-1,-40 0-15,159 0 16,-79 0-16,79 0 16,-40 0-16,41 0 15,-81 0-15,80 0 16,-39 64-16,39-64 15,-119 0-15,-40 0 16,79 0-16,1 63 16,-40-63-16,119 0 15,-159 0-15,159 0 16,-80 0-16,81 0 16,-41 0-16,40 0 15,-79 0 1,119 0-16,-40 32 15,1-32-15,-41 0 16,40 0-16,-159 0 16,40 0-16,39 0 15,-79 0-15,40 0 16,-40 0-16,79 0 16,-79 0-16,40 0 15,-40 0-15,79 0 16,-39 0-16,-40 0 15,40 0-15,79 0 16,-79 0-16,119 0 16,-159 0-16,79 0 15,1 0-15,-40 0 16,-40 0-16,79 0 16,-39 0-16,-40 0 15,79-63 1,-119 31-1,80 0 1,-40-32 31,0 32-31,-40-31-16,0 31 15,0-32 1,0 32-1,0-63 17,0 63-17,0-32 1,-40 32 0,-40-32-1,80 32-15,-40-31 16,-39 31-1,-41-32 1,0 64 0,1-32-1,39 32 1,-39-95-16,79 95 16,-80 0-1,-39 0-15,119 0 16,-80-64-16,1 64 31,39 0-31,-39 0 16,-1 0-16,80 0 15,-40 0-15,-119 0 16,159 0-16,-79 0 16,-1 0-16,-39 0 15,-40 0-15,159 0 16,-40 0-16,-119 0 15,159 0-15,-80 0 16,1 0-16,39 0 16,40 0-16,0 0 15,-79 0 1,39 0-16,40 0 16,-40 0-16,-39 0 15,79 0 1,-80-64-16,1 64 15,39 0 1,40 0-16,-39 0 16,-41 0-16,80 0 15,-39 0-15,39 0 16,-80 0-16,80 0 16,-39 0-1,39 0 1,-40 0-1,-40-32-15,81 32 32</inkml:trace>
  </inkml:traceGroup>
</inkml:ink>
</file>

<file path=ppt/ink/ink2.xml><?xml version="1.0" encoding="utf-8"?>
<inkml:ink xmlns:inkml="http://www.w3.org/2003/InkML">
  <inkml:definitions>
    <inkml:context xml:id="ctx0">
      <inkml:inkSource xml:id="inkSrc0">
        <inkml:traceFormat>
          <inkml:channel name="X" type="integer" max="2100" units="cm"/>
          <inkml:channel name="Y" type="integer" max="1313" units="cm"/>
          <inkml:channel name="T" type="integer" max="2.14748E9" units="dev"/>
        </inkml:traceFormat>
        <inkml:channelProperties>
          <inkml:channelProperty channel="X" name="resolution" value="44.3038" units="1/cm"/>
          <inkml:channelProperty channel="Y" name="resolution" value="44.35811" units="1/cm"/>
          <inkml:channelProperty channel="T" name="resolution" value="1" units="1/dev"/>
        </inkml:channelProperties>
      </inkml:inkSource>
      <inkml:timestamp xml:id="ts0" timeString="2021-09-30T15:06:52.840"/>
    </inkml:context>
    <inkml:brush xml:id="br0">
      <inkml:brushProperty name="width" value="0.08333" units="cm"/>
      <inkml:brushProperty name="height" value="0.08333" units="cm"/>
      <inkml:brushProperty name="color" value="#ED1C24"/>
      <inkml:brushProperty name="fitToCurve" value="1"/>
    </inkml:brush>
  </inkml:definitions>
  <inkml:trace contextRef="#ctx0" brushRef="#br0">3447 0 0,'-101'0'297,"35"0"-297,-34 0 15,-1 0-15,1 0 16,-66 0-16,99 0 16,-33 0-16,66 0 15,-66 0-15,-33 0 16,99 0 0,1 0-1,-34 0-15,-33 0 16,67 0-1,-34 0-15,-66 0 16,66 32-16,34-32 16,-34 0-16,-33 0 15,66 0-15,-32 0 16,32 0-16,-66 0 16,0 32-1,33-32 1,-33 0-1,0 0-15,33 0 16,-33 64-16,67-64 16,0 0-1,-101 97 1,101-97-16,-34 0 16,-33 64-1,0-64 1,67 32 15,-34-32-15,33 64-16,-32-32 15,32 0 1,1 33 0,-34-33-1,34 32 1,33-32 15,0 32 0,0-32-31,0 0 16,0 65 0,0-33-1,0-32 16,0 32 1,0-32-17,67 33 1,-34-33-16,0 0 47,34 32-16,-67 32 0,33-64-15,34 33 0,-33-33-1,32-32 1,34 64-1,0-64 1,1 96 0,-35-96-16,-32 0 15,32 0-15,-32 0 16,66 0-16,-33 0 16,-34 0-16,0 0 15,67 0-15,-33 0 16,-33 0-16,32 0 15,34 0 1,-66 0 0,32 0-1,-32 0-15,133 0 16,-67 0-16,67 0 16,-34 0-16,34 0 15,-67 0-15,67 0 16,-34 64-16,34-64 15,-100 0-15,-34 0 16,67 0-16,0 65 16,-33-65-16,100 0 15,-134 0-15,134 0 16,-67 0-16,67 0 16,-34 0-16,34 0 15,-67 0 1,101 0-16,-35 32 15,1-32-15,-33 0 16,32 0-16,-132 0 16,33 0-16,33 0 15,-67 0-15,34 0 16,-34 0-16,67 0 16,-66 0-16,32 0 15,-32 0-15,66 0 16,-33 0-16,-34 0 15,34 0-15,66 0 16,-66 0-16,100 0 16,-134 0-16,67 0 15,0 0-15,-33 0 16,-34 0-16,67 0 16,-33 0-16,-34 0 15,68-64 1,-101 31-1,66 1 1,-32-32 31,-1 32-31,-33-32-16,0 32 15,0-32 1,0 31-1,0-63 17,0 64-17,0-32 1,-33 32 0,-34-33-1,67 33-15,-33-32 16,-34 32-1,-33-32 1,0 64 0,0-32-1,33 32 1,-33-97-16,66 97 16,-66 0-1,-33 0-15,99 0 16,-66-64-16,0 64 31,34 0-31,-35 0 16,1 0-16,67 0 15,-34 0-15,-100 0 16,134 0-16,-67 0 16,0 0-16,-34 0 15,-32 0-15,132 0 16,-33 0-16,-99 0 15,132 0-15,-66 0 16,0 0-16,33 0 16,34 0-16,0 0 15,-67 0 1,33 0-16,33 0 16,-32 0-16,-34 0 15,66 0 1,-66-64-16,0 64 15,33 0 1,34 0-16,-34 0 16,-33 0-16,67 0 15,-34 0-15,34 0 16,-67 0-16,66 0 16,-33 0-1,34 0 1,-34 0-1,-33-32-15,67 32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9CEB87-B379-4DC4-BA97-F33F0E74E71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bg-BG"/>
          </a:p>
        </p:txBody>
      </p:sp>
      <p:sp>
        <p:nvSpPr>
          <p:cNvPr id="3" name="Date Placeholder 2">
            <a:extLst>
              <a:ext uri="{FF2B5EF4-FFF2-40B4-BE49-F238E27FC236}">
                <a16:creationId xmlns:a16="http://schemas.microsoft.com/office/drawing/2014/main" id="{44585D7F-D159-4FDF-8532-0065F691878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71790B1E-6FF5-4A7C-89B8-74900F88BD45}" type="datetimeFigureOut">
              <a:rPr lang="bg-BG"/>
              <a:pPr>
                <a:defRPr/>
              </a:pPr>
              <a:t>26.9.2021 г.</a:t>
            </a:fld>
            <a:endParaRPr lang="bg-BG"/>
          </a:p>
        </p:txBody>
      </p:sp>
      <p:sp>
        <p:nvSpPr>
          <p:cNvPr id="4" name="Slide Image Placeholder 3">
            <a:extLst>
              <a:ext uri="{FF2B5EF4-FFF2-40B4-BE49-F238E27FC236}">
                <a16:creationId xmlns:a16="http://schemas.microsoft.com/office/drawing/2014/main" id="{FDF5D770-565B-46AA-AFBC-73B0F0ED30EA}"/>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bg-BG" noProof="0"/>
          </a:p>
        </p:txBody>
      </p:sp>
      <p:sp>
        <p:nvSpPr>
          <p:cNvPr id="5" name="Notes Placeholder 4">
            <a:extLst>
              <a:ext uri="{FF2B5EF4-FFF2-40B4-BE49-F238E27FC236}">
                <a16:creationId xmlns:a16="http://schemas.microsoft.com/office/drawing/2014/main" id="{C0FB79FC-114A-465E-B873-514EDA69F33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bg-BG" noProof="0"/>
          </a:p>
        </p:txBody>
      </p:sp>
      <p:sp>
        <p:nvSpPr>
          <p:cNvPr id="6" name="Footer Placeholder 5">
            <a:extLst>
              <a:ext uri="{FF2B5EF4-FFF2-40B4-BE49-F238E27FC236}">
                <a16:creationId xmlns:a16="http://schemas.microsoft.com/office/drawing/2014/main" id="{E81348BC-451B-4BAE-B00A-5AB47740AC1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bg-BG"/>
          </a:p>
        </p:txBody>
      </p:sp>
      <p:sp>
        <p:nvSpPr>
          <p:cNvPr id="7" name="Slide Number Placeholder 6">
            <a:extLst>
              <a:ext uri="{FF2B5EF4-FFF2-40B4-BE49-F238E27FC236}">
                <a16:creationId xmlns:a16="http://schemas.microsoft.com/office/drawing/2014/main" id="{9D71CBA3-4E61-4117-B818-7F4F34C0CEA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F6E8443-255F-406C-8369-995ABF3CA396}" type="slidenum">
              <a:rPr lang="bg-BG" altLang="nl-BE"/>
              <a:pPr/>
              <a:t>‹#›</a:t>
            </a:fld>
            <a:endParaRPr lang="bg-BG" altLang="nl-B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D89E26FB-87C7-4A30-9B18-3D7AA02EB9A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42F83420-15D5-409B-A18D-1A5E6F688E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6148" name="Slide Number Placeholder 3">
            <a:extLst>
              <a:ext uri="{FF2B5EF4-FFF2-40B4-BE49-F238E27FC236}">
                <a16:creationId xmlns:a16="http://schemas.microsoft.com/office/drawing/2014/main" id="{F8F5A677-BDB1-4CD5-A5CF-F89384D99C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0587AA-57B7-4AB0-ABB1-BA22537EFDEA}" type="slidenum">
              <a:rPr lang="bg-BG" altLang="nl-BE"/>
              <a:pPr eaLnBrk="1" hangingPunct="1"/>
              <a:t>1</a:t>
            </a:fld>
            <a:endParaRPr lang="bg-BG" alt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12</a:t>
            </a:fld>
            <a:endParaRPr lang="bg-BG" altLang="nl-BE"/>
          </a:p>
        </p:txBody>
      </p:sp>
    </p:spTree>
    <p:extLst>
      <p:ext uri="{BB962C8B-B14F-4D97-AF65-F5344CB8AC3E}">
        <p14:creationId xmlns:p14="http://schemas.microsoft.com/office/powerpoint/2010/main" val="796789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13</a:t>
            </a:fld>
            <a:endParaRPr lang="bg-BG" altLang="nl-BE"/>
          </a:p>
        </p:txBody>
      </p:sp>
    </p:spTree>
    <p:extLst>
      <p:ext uri="{BB962C8B-B14F-4D97-AF65-F5344CB8AC3E}">
        <p14:creationId xmlns:p14="http://schemas.microsoft.com/office/powerpoint/2010/main" val="148979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14</a:t>
            </a:fld>
            <a:endParaRPr lang="bg-BG" altLang="nl-BE"/>
          </a:p>
        </p:txBody>
      </p:sp>
    </p:spTree>
    <p:extLst>
      <p:ext uri="{BB962C8B-B14F-4D97-AF65-F5344CB8AC3E}">
        <p14:creationId xmlns:p14="http://schemas.microsoft.com/office/powerpoint/2010/main" val="560828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15</a:t>
            </a:fld>
            <a:endParaRPr lang="bg-BG" altLang="nl-BE"/>
          </a:p>
        </p:txBody>
      </p:sp>
    </p:spTree>
    <p:extLst>
      <p:ext uri="{BB962C8B-B14F-4D97-AF65-F5344CB8AC3E}">
        <p14:creationId xmlns:p14="http://schemas.microsoft.com/office/powerpoint/2010/main" val="3296414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20</a:t>
            </a:fld>
            <a:endParaRPr lang="bg-BG" altLang="nl-BE"/>
          </a:p>
        </p:txBody>
      </p:sp>
    </p:spTree>
    <p:extLst>
      <p:ext uri="{BB962C8B-B14F-4D97-AF65-F5344CB8AC3E}">
        <p14:creationId xmlns:p14="http://schemas.microsoft.com/office/powerpoint/2010/main" val="3758610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21</a:t>
            </a:fld>
            <a:endParaRPr lang="bg-BG" altLang="nl-BE"/>
          </a:p>
        </p:txBody>
      </p:sp>
    </p:spTree>
    <p:extLst>
      <p:ext uri="{BB962C8B-B14F-4D97-AF65-F5344CB8AC3E}">
        <p14:creationId xmlns:p14="http://schemas.microsoft.com/office/powerpoint/2010/main" val="1584287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22</a:t>
            </a:fld>
            <a:endParaRPr lang="bg-BG" altLang="nl-BE"/>
          </a:p>
        </p:txBody>
      </p:sp>
    </p:spTree>
    <p:extLst>
      <p:ext uri="{BB962C8B-B14F-4D97-AF65-F5344CB8AC3E}">
        <p14:creationId xmlns:p14="http://schemas.microsoft.com/office/powerpoint/2010/main" val="3572398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23</a:t>
            </a:fld>
            <a:endParaRPr lang="bg-BG" altLang="nl-BE"/>
          </a:p>
        </p:txBody>
      </p:sp>
    </p:spTree>
    <p:extLst>
      <p:ext uri="{BB962C8B-B14F-4D97-AF65-F5344CB8AC3E}">
        <p14:creationId xmlns:p14="http://schemas.microsoft.com/office/powerpoint/2010/main" val="1409961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743C1D23-F02E-4867-AE8F-6DDF1DE31FF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6079E9DB-D48A-4AC0-A97D-62573B7F05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8196" name="Slide Number Placeholder 3">
            <a:extLst>
              <a:ext uri="{FF2B5EF4-FFF2-40B4-BE49-F238E27FC236}">
                <a16:creationId xmlns:a16="http://schemas.microsoft.com/office/drawing/2014/main" id="{B038B8E7-146B-47EE-98E7-39EA69A0A4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5A4682-9AAF-42F5-BEEA-B8413BE03017}" type="slidenum">
              <a:rPr lang="bg-BG" altLang="nl-BE"/>
              <a:pPr eaLnBrk="1" hangingPunct="1"/>
              <a:t>24</a:t>
            </a:fld>
            <a:endParaRPr lang="bg-BG" altLang="nl-B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D89E26FB-87C7-4A30-9B18-3D7AA02EB9A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42F83420-15D5-409B-A18D-1A5E6F688E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6148" name="Slide Number Placeholder 3">
            <a:extLst>
              <a:ext uri="{FF2B5EF4-FFF2-40B4-BE49-F238E27FC236}">
                <a16:creationId xmlns:a16="http://schemas.microsoft.com/office/drawing/2014/main" id="{F8F5A677-BDB1-4CD5-A5CF-F89384D99C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0587AA-57B7-4AB0-ABB1-BA22537EFDEA}" type="slidenum">
              <a:rPr lang="bg-BG" altLang="nl-BE"/>
              <a:pPr eaLnBrk="1" hangingPunct="1"/>
              <a:t>2</a:t>
            </a:fld>
            <a:endParaRPr lang="bg-BG" altLang="nl-BE"/>
          </a:p>
        </p:txBody>
      </p:sp>
    </p:spTree>
    <p:extLst>
      <p:ext uri="{BB962C8B-B14F-4D97-AF65-F5344CB8AC3E}">
        <p14:creationId xmlns:p14="http://schemas.microsoft.com/office/powerpoint/2010/main" val="2298578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4</a:t>
            </a:fld>
            <a:endParaRPr lang="bg-BG" altLang="nl-B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5</a:t>
            </a:fld>
            <a:endParaRPr lang="bg-BG" altLang="nl-BE"/>
          </a:p>
        </p:txBody>
      </p:sp>
    </p:spTree>
    <p:extLst>
      <p:ext uri="{BB962C8B-B14F-4D97-AF65-F5344CB8AC3E}">
        <p14:creationId xmlns:p14="http://schemas.microsoft.com/office/powerpoint/2010/main" val="425374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6</a:t>
            </a:fld>
            <a:endParaRPr lang="bg-BG" altLang="nl-BE"/>
          </a:p>
        </p:txBody>
      </p:sp>
    </p:spTree>
    <p:extLst>
      <p:ext uri="{BB962C8B-B14F-4D97-AF65-F5344CB8AC3E}">
        <p14:creationId xmlns:p14="http://schemas.microsoft.com/office/powerpoint/2010/main" val="1750687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7</a:t>
            </a:fld>
            <a:endParaRPr lang="bg-BG" altLang="nl-BE"/>
          </a:p>
        </p:txBody>
      </p:sp>
    </p:spTree>
    <p:extLst>
      <p:ext uri="{BB962C8B-B14F-4D97-AF65-F5344CB8AC3E}">
        <p14:creationId xmlns:p14="http://schemas.microsoft.com/office/powerpoint/2010/main" val="2036848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8</a:t>
            </a:fld>
            <a:endParaRPr lang="bg-BG" altLang="nl-BE"/>
          </a:p>
        </p:txBody>
      </p:sp>
    </p:spTree>
    <p:extLst>
      <p:ext uri="{BB962C8B-B14F-4D97-AF65-F5344CB8AC3E}">
        <p14:creationId xmlns:p14="http://schemas.microsoft.com/office/powerpoint/2010/main" val="1002796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9</a:t>
            </a:fld>
            <a:endParaRPr lang="bg-BG" altLang="nl-BE"/>
          </a:p>
        </p:txBody>
      </p:sp>
    </p:spTree>
    <p:extLst>
      <p:ext uri="{BB962C8B-B14F-4D97-AF65-F5344CB8AC3E}">
        <p14:creationId xmlns:p14="http://schemas.microsoft.com/office/powerpoint/2010/main" val="3027904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10</a:t>
            </a:fld>
            <a:endParaRPr lang="bg-BG" altLang="nl-BE"/>
          </a:p>
        </p:txBody>
      </p:sp>
    </p:spTree>
    <p:extLst>
      <p:ext uri="{BB962C8B-B14F-4D97-AF65-F5344CB8AC3E}">
        <p14:creationId xmlns:p14="http://schemas.microsoft.com/office/powerpoint/2010/main" val="2100743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34CCBD6-9464-4D9A-B104-E1A229C5CDFE}"/>
              </a:ext>
            </a:extLst>
          </p:cNvPr>
          <p:cNvSpPr>
            <a:spLocks noGrp="1"/>
          </p:cNvSpPr>
          <p:nvPr>
            <p:ph type="dt" sz="half" idx="10"/>
          </p:nvPr>
        </p:nvSpPr>
        <p:spPr/>
        <p:txBody>
          <a:bodyPr/>
          <a:lstStyle>
            <a:lvl1pPr>
              <a:defRPr/>
            </a:lvl1pPr>
          </a:lstStyle>
          <a:p>
            <a:pPr>
              <a:defRPr/>
            </a:pPr>
            <a:fld id="{DD7D4606-14E0-4878-B26A-B0F3EFFA05A2}" type="datetime1">
              <a:rPr lang="en-US" smtClean="0"/>
              <a:t>9/26/2021</a:t>
            </a:fld>
            <a:endParaRPr lang="en-US"/>
          </a:p>
        </p:txBody>
      </p:sp>
      <p:sp>
        <p:nvSpPr>
          <p:cNvPr id="5" name="Footer Placeholder 4">
            <a:extLst>
              <a:ext uri="{FF2B5EF4-FFF2-40B4-BE49-F238E27FC236}">
                <a16:creationId xmlns:a16="http://schemas.microsoft.com/office/drawing/2014/main" id="{96A1A591-9247-4806-9F68-D809657B3A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44BBBF-B1B4-44CF-9F96-B7F4C5401CD6}"/>
              </a:ext>
            </a:extLst>
          </p:cNvPr>
          <p:cNvSpPr>
            <a:spLocks noGrp="1"/>
          </p:cNvSpPr>
          <p:nvPr>
            <p:ph type="sldNum" sz="quarter" idx="12"/>
          </p:nvPr>
        </p:nvSpPr>
        <p:spPr/>
        <p:txBody>
          <a:bodyPr/>
          <a:lstStyle>
            <a:lvl1pPr>
              <a:defRPr/>
            </a:lvl1pPr>
          </a:lstStyle>
          <a:p>
            <a:fld id="{2182EE81-D51A-4B13-9C47-28E6E6B8EF0B}" type="slidenum">
              <a:rPr lang="en-US" altLang="nl-BE"/>
              <a:pPr/>
              <a:t>‹#›</a:t>
            </a:fld>
            <a:endParaRPr lang="en-US" altLang="nl-BE"/>
          </a:p>
        </p:txBody>
      </p:sp>
    </p:spTree>
    <p:extLst>
      <p:ext uri="{BB962C8B-B14F-4D97-AF65-F5344CB8AC3E}">
        <p14:creationId xmlns:p14="http://schemas.microsoft.com/office/powerpoint/2010/main" val="3756885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87CF0-85C2-4F9D-B79A-2A93CA606895}"/>
              </a:ext>
            </a:extLst>
          </p:cNvPr>
          <p:cNvSpPr>
            <a:spLocks noGrp="1"/>
          </p:cNvSpPr>
          <p:nvPr>
            <p:ph type="dt" sz="half" idx="10"/>
          </p:nvPr>
        </p:nvSpPr>
        <p:spPr/>
        <p:txBody>
          <a:bodyPr/>
          <a:lstStyle>
            <a:lvl1pPr>
              <a:defRPr/>
            </a:lvl1pPr>
          </a:lstStyle>
          <a:p>
            <a:pPr>
              <a:defRPr/>
            </a:pPr>
            <a:fld id="{F3265E48-195A-4E3B-B11C-8E454492A421}" type="datetime1">
              <a:rPr lang="en-US" smtClean="0"/>
              <a:t>9/26/2021</a:t>
            </a:fld>
            <a:endParaRPr lang="en-US"/>
          </a:p>
        </p:txBody>
      </p:sp>
      <p:sp>
        <p:nvSpPr>
          <p:cNvPr id="5" name="Footer Placeholder 4">
            <a:extLst>
              <a:ext uri="{FF2B5EF4-FFF2-40B4-BE49-F238E27FC236}">
                <a16:creationId xmlns:a16="http://schemas.microsoft.com/office/drawing/2014/main" id="{D96366D9-8007-496D-A9A4-0372D29DFA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38DF90-4C98-45E8-8961-9E35911B4128}"/>
              </a:ext>
            </a:extLst>
          </p:cNvPr>
          <p:cNvSpPr>
            <a:spLocks noGrp="1"/>
          </p:cNvSpPr>
          <p:nvPr>
            <p:ph type="sldNum" sz="quarter" idx="12"/>
          </p:nvPr>
        </p:nvSpPr>
        <p:spPr/>
        <p:txBody>
          <a:bodyPr/>
          <a:lstStyle>
            <a:lvl1pPr>
              <a:defRPr/>
            </a:lvl1pPr>
          </a:lstStyle>
          <a:p>
            <a:fld id="{FF7F03A1-693A-4FD6-BB2D-38DB8B659154}" type="slidenum">
              <a:rPr lang="en-US" altLang="nl-BE"/>
              <a:pPr/>
              <a:t>‹#›</a:t>
            </a:fld>
            <a:endParaRPr lang="en-US" altLang="nl-BE"/>
          </a:p>
        </p:txBody>
      </p:sp>
    </p:spTree>
    <p:extLst>
      <p:ext uri="{BB962C8B-B14F-4D97-AF65-F5344CB8AC3E}">
        <p14:creationId xmlns:p14="http://schemas.microsoft.com/office/powerpoint/2010/main" val="2921877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B5F74-3E92-4B76-AB79-E7E3CF9F53D6}"/>
              </a:ext>
            </a:extLst>
          </p:cNvPr>
          <p:cNvSpPr>
            <a:spLocks noGrp="1"/>
          </p:cNvSpPr>
          <p:nvPr>
            <p:ph type="dt" sz="half" idx="10"/>
          </p:nvPr>
        </p:nvSpPr>
        <p:spPr/>
        <p:txBody>
          <a:bodyPr/>
          <a:lstStyle>
            <a:lvl1pPr>
              <a:defRPr/>
            </a:lvl1pPr>
          </a:lstStyle>
          <a:p>
            <a:pPr>
              <a:defRPr/>
            </a:pPr>
            <a:fld id="{CD8424AD-DCBE-4F60-B33C-403C4342CF59}" type="datetime1">
              <a:rPr lang="en-US" smtClean="0"/>
              <a:t>9/26/2021</a:t>
            </a:fld>
            <a:endParaRPr lang="en-US"/>
          </a:p>
        </p:txBody>
      </p:sp>
      <p:sp>
        <p:nvSpPr>
          <p:cNvPr id="5" name="Footer Placeholder 4">
            <a:extLst>
              <a:ext uri="{FF2B5EF4-FFF2-40B4-BE49-F238E27FC236}">
                <a16:creationId xmlns:a16="http://schemas.microsoft.com/office/drawing/2014/main" id="{B05C5311-5F8F-4239-AADB-BC8294CD44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1A1336-8310-45F2-9762-222842237EFE}"/>
              </a:ext>
            </a:extLst>
          </p:cNvPr>
          <p:cNvSpPr>
            <a:spLocks noGrp="1"/>
          </p:cNvSpPr>
          <p:nvPr>
            <p:ph type="sldNum" sz="quarter" idx="12"/>
          </p:nvPr>
        </p:nvSpPr>
        <p:spPr/>
        <p:txBody>
          <a:bodyPr/>
          <a:lstStyle>
            <a:lvl1pPr>
              <a:defRPr/>
            </a:lvl1pPr>
          </a:lstStyle>
          <a:p>
            <a:fld id="{735BEE51-77ED-41B7-8A4C-C76499B9C6F3}" type="slidenum">
              <a:rPr lang="en-US" altLang="nl-BE"/>
              <a:pPr/>
              <a:t>‹#›</a:t>
            </a:fld>
            <a:endParaRPr lang="en-US" altLang="nl-BE"/>
          </a:p>
        </p:txBody>
      </p:sp>
    </p:spTree>
    <p:extLst>
      <p:ext uri="{BB962C8B-B14F-4D97-AF65-F5344CB8AC3E}">
        <p14:creationId xmlns:p14="http://schemas.microsoft.com/office/powerpoint/2010/main" val="433154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16604-E46D-40B1-8880-D7FECF30AA8D}"/>
              </a:ext>
            </a:extLst>
          </p:cNvPr>
          <p:cNvSpPr>
            <a:spLocks noGrp="1"/>
          </p:cNvSpPr>
          <p:nvPr>
            <p:ph type="dt" sz="half" idx="10"/>
          </p:nvPr>
        </p:nvSpPr>
        <p:spPr/>
        <p:txBody>
          <a:bodyPr/>
          <a:lstStyle>
            <a:lvl1pPr>
              <a:defRPr/>
            </a:lvl1pPr>
          </a:lstStyle>
          <a:p>
            <a:pPr>
              <a:defRPr/>
            </a:pPr>
            <a:fld id="{0B76D936-E39C-4872-BA3C-9FEE2BA243A1}" type="datetime1">
              <a:rPr lang="en-US" smtClean="0"/>
              <a:t>9/26/2021</a:t>
            </a:fld>
            <a:endParaRPr lang="en-US"/>
          </a:p>
        </p:txBody>
      </p:sp>
      <p:sp>
        <p:nvSpPr>
          <p:cNvPr id="5" name="Footer Placeholder 4">
            <a:extLst>
              <a:ext uri="{FF2B5EF4-FFF2-40B4-BE49-F238E27FC236}">
                <a16:creationId xmlns:a16="http://schemas.microsoft.com/office/drawing/2014/main" id="{C8CA1BB3-1F0D-4AC1-A7BE-330114C2CF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D78837-8001-4C8E-98F1-275505FEB712}"/>
              </a:ext>
            </a:extLst>
          </p:cNvPr>
          <p:cNvSpPr>
            <a:spLocks noGrp="1"/>
          </p:cNvSpPr>
          <p:nvPr>
            <p:ph type="sldNum" sz="quarter" idx="12"/>
          </p:nvPr>
        </p:nvSpPr>
        <p:spPr/>
        <p:txBody>
          <a:bodyPr/>
          <a:lstStyle>
            <a:lvl1pPr>
              <a:defRPr/>
            </a:lvl1pPr>
          </a:lstStyle>
          <a:p>
            <a:fld id="{6951D2FB-88C3-45F7-AC29-D72D84E730B7}" type="slidenum">
              <a:rPr lang="en-US" altLang="nl-BE"/>
              <a:pPr/>
              <a:t>‹#›</a:t>
            </a:fld>
            <a:endParaRPr lang="en-US" altLang="nl-BE"/>
          </a:p>
        </p:txBody>
      </p:sp>
    </p:spTree>
    <p:extLst>
      <p:ext uri="{BB962C8B-B14F-4D97-AF65-F5344CB8AC3E}">
        <p14:creationId xmlns:p14="http://schemas.microsoft.com/office/powerpoint/2010/main" val="2568304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6C5B9-3711-4273-8949-0963388C3562}"/>
              </a:ext>
            </a:extLst>
          </p:cNvPr>
          <p:cNvSpPr>
            <a:spLocks noGrp="1"/>
          </p:cNvSpPr>
          <p:nvPr>
            <p:ph type="dt" sz="half" idx="10"/>
          </p:nvPr>
        </p:nvSpPr>
        <p:spPr/>
        <p:txBody>
          <a:bodyPr/>
          <a:lstStyle>
            <a:lvl1pPr>
              <a:defRPr/>
            </a:lvl1pPr>
          </a:lstStyle>
          <a:p>
            <a:pPr>
              <a:defRPr/>
            </a:pPr>
            <a:fld id="{500CC8B9-4D95-49F4-92CA-7AB2AF2DEA04}" type="datetime1">
              <a:rPr lang="en-US" smtClean="0"/>
              <a:t>9/26/2021</a:t>
            </a:fld>
            <a:endParaRPr lang="en-US"/>
          </a:p>
        </p:txBody>
      </p:sp>
      <p:sp>
        <p:nvSpPr>
          <p:cNvPr id="5" name="Footer Placeholder 4">
            <a:extLst>
              <a:ext uri="{FF2B5EF4-FFF2-40B4-BE49-F238E27FC236}">
                <a16:creationId xmlns:a16="http://schemas.microsoft.com/office/drawing/2014/main" id="{213C411D-70FC-4084-8068-61BD41D197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C3930A-04A8-486E-B0D5-DA24C9E44C5D}"/>
              </a:ext>
            </a:extLst>
          </p:cNvPr>
          <p:cNvSpPr>
            <a:spLocks noGrp="1"/>
          </p:cNvSpPr>
          <p:nvPr>
            <p:ph type="sldNum" sz="quarter" idx="12"/>
          </p:nvPr>
        </p:nvSpPr>
        <p:spPr/>
        <p:txBody>
          <a:bodyPr/>
          <a:lstStyle>
            <a:lvl1pPr>
              <a:defRPr/>
            </a:lvl1pPr>
          </a:lstStyle>
          <a:p>
            <a:fld id="{74266171-48B2-4B3B-842A-71D7970C9E92}" type="slidenum">
              <a:rPr lang="en-US" altLang="nl-BE"/>
              <a:pPr/>
              <a:t>‹#›</a:t>
            </a:fld>
            <a:endParaRPr lang="en-US" altLang="nl-BE"/>
          </a:p>
        </p:txBody>
      </p:sp>
    </p:spTree>
    <p:extLst>
      <p:ext uri="{BB962C8B-B14F-4D97-AF65-F5344CB8AC3E}">
        <p14:creationId xmlns:p14="http://schemas.microsoft.com/office/powerpoint/2010/main" val="115903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670761A-0EAA-4F33-893E-F70AD0369E41}"/>
              </a:ext>
            </a:extLst>
          </p:cNvPr>
          <p:cNvSpPr>
            <a:spLocks noGrp="1"/>
          </p:cNvSpPr>
          <p:nvPr>
            <p:ph type="dt" sz="half" idx="10"/>
          </p:nvPr>
        </p:nvSpPr>
        <p:spPr/>
        <p:txBody>
          <a:bodyPr/>
          <a:lstStyle>
            <a:lvl1pPr>
              <a:defRPr/>
            </a:lvl1pPr>
          </a:lstStyle>
          <a:p>
            <a:pPr>
              <a:defRPr/>
            </a:pPr>
            <a:fld id="{12FF6F73-4C64-485A-AE03-7A05899B2268}" type="datetime1">
              <a:rPr lang="en-US" smtClean="0"/>
              <a:t>9/26/2021</a:t>
            </a:fld>
            <a:endParaRPr lang="en-US"/>
          </a:p>
        </p:txBody>
      </p:sp>
      <p:sp>
        <p:nvSpPr>
          <p:cNvPr id="6" name="Footer Placeholder 4">
            <a:extLst>
              <a:ext uri="{FF2B5EF4-FFF2-40B4-BE49-F238E27FC236}">
                <a16:creationId xmlns:a16="http://schemas.microsoft.com/office/drawing/2014/main" id="{9D620CA6-9217-49A7-9D4A-A5D959C71F9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C86B75-C438-49F3-A102-FB18CA1E7560}"/>
              </a:ext>
            </a:extLst>
          </p:cNvPr>
          <p:cNvSpPr>
            <a:spLocks noGrp="1"/>
          </p:cNvSpPr>
          <p:nvPr>
            <p:ph type="sldNum" sz="quarter" idx="12"/>
          </p:nvPr>
        </p:nvSpPr>
        <p:spPr/>
        <p:txBody>
          <a:bodyPr/>
          <a:lstStyle>
            <a:lvl1pPr>
              <a:defRPr/>
            </a:lvl1pPr>
          </a:lstStyle>
          <a:p>
            <a:fld id="{C02A6CB9-75C9-4144-9EDF-2863CCBA56D4}" type="slidenum">
              <a:rPr lang="en-US" altLang="nl-BE"/>
              <a:pPr/>
              <a:t>‹#›</a:t>
            </a:fld>
            <a:endParaRPr lang="en-US" altLang="nl-BE"/>
          </a:p>
        </p:txBody>
      </p:sp>
    </p:spTree>
    <p:extLst>
      <p:ext uri="{BB962C8B-B14F-4D97-AF65-F5344CB8AC3E}">
        <p14:creationId xmlns:p14="http://schemas.microsoft.com/office/powerpoint/2010/main" val="1259947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166E057-6874-4543-AF00-D7475BB7CAEA}"/>
              </a:ext>
            </a:extLst>
          </p:cNvPr>
          <p:cNvSpPr>
            <a:spLocks noGrp="1"/>
          </p:cNvSpPr>
          <p:nvPr>
            <p:ph type="dt" sz="half" idx="10"/>
          </p:nvPr>
        </p:nvSpPr>
        <p:spPr/>
        <p:txBody>
          <a:bodyPr/>
          <a:lstStyle>
            <a:lvl1pPr>
              <a:defRPr/>
            </a:lvl1pPr>
          </a:lstStyle>
          <a:p>
            <a:pPr>
              <a:defRPr/>
            </a:pPr>
            <a:fld id="{34D5422B-E604-4785-82B5-0BE4C35F8B2D}" type="datetime1">
              <a:rPr lang="en-US" smtClean="0"/>
              <a:t>9/26/2021</a:t>
            </a:fld>
            <a:endParaRPr lang="en-US"/>
          </a:p>
        </p:txBody>
      </p:sp>
      <p:sp>
        <p:nvSpPr>
          <p:cNvPr id="8" name="Footer Placeholder 4">
            <a:extLst>
              <a:ext uri="{FF2B5EF4-FFF2-40B4-BE49-F238E27FC236}">
                <a16:creationId xmlns:a16="http://schemas.microsoft.com/office/drawing/2014/main" id="{F6FFA505-8EC6-4A0E-B379-C04598F3EF7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D6C9D80-470A-4749-8744-CC1E1B1308CF}"/>
              </a:ext>
            </a:extLst>
          </p:cNvPr>
          <p:cNvSpPr>
            <a:spLocks noGrp="1"/>
          </p:cNvSpPr>
          <p:nvPr>
            <p:ph type="sldNum" sz="quarter" idx="12"/>
          </p:nvPr>
        </p:nvSpPr>
        <p:spPr/>
        <p:txBody>
          <a:bodyPr/>
          <a:lstStyle>
            <a:lvl1pPr>
              <a:defRPr/>
            </a:lvl1pPr>
          </a:lstStyle>
          <a:p>
            <a:fld id="{F6B580D0-A00C-463D-AC6C-125D1D3E4B52}" type="slidenum">
              <a:rPr lang="en-US" altLang="nl-BE"/>
              <a:pPr/>
              <a:t>‹#›</a:t>
            </a:fld>
            <a:endParaRPr lang="en-US" altLang="nl-BE"/>
          </a:p>
        </p:txBody>
      </p:sp>
    </p:spTree>
    <p:extLst>
      <p:ext uri="{BB962C8B-B14F-4D97-AF65-F5344CB8AC3E}">
        <p14:creationId xmlns:p14="http://schemas.microsoft.com/office/powerpoint/2010/main" val="637013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1A82342-1786-43F6-828A-95D01ACF43AB}"/>
              </a:ext>
            </a:extLst>
          </p:cNvPr>
          <p:cNvSpPr>
            <a:spLocks noGrp="1"/>
          </p:cNvSpPr>
          <p:nvPr>
            <p:ph type="dt" sz="half" idx="10"/>
          </p:nvPr>
        </p:nvSpPr>
        <p:spPr/>
        <p:txBody>
          <a:bodyPr/>
          <a:lstStyle>
            <a:lvl1pPr>
              <a:defRPr/>
            </a:lvl1pPr>
          </a:lstStyle>
          <a:p>
            <a:pPr>
              <a:defRPr/>
            </a:pPr>
            <a:fld id="{103357B3-4FCA-4509-B15F-22A9E557C999}" type="datetime1">
              <a:rPr lang="en-US" smtClean="0"/>
              <a:t>9/26/2021</a:t>
            </a:fld>
            <a:endParaRPr lang="en-US"/>
          </a:p>
        </p:txBody>
      </p:sp>
      <p:sp>
        <p:nvSpPr>
          <p:cNvPr id="4" name="Footer Placeholder 4">
            <a:extLst>
              <a:ext uri="{FF2B5EF4-FFF2-40B4-BE49-F238E27FC236}">
                <a16:creationId xmlns:a16="http://schemas.microsoft.com/office/drawing/2014/main" id="{BB5FB45A-085F-4EF4-9833-D53D1E2ECF4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414F271-E7F9-4636-9D54-54B583953063}"/>
              </a:ext>
            </a:extLst>
          </p:cNvPr>
          <p:cNvSpPr>
            <a:spLocks noGrp="1"/>
          </p:cNvSpPr>
          <p:nvPr>
            <p:ph type="sldNum" sz="quarter" idx="12"/>
          </p:nvPr>
        </p:nvSpPr>
        <p:spPr/>
        <p:txBody>
          <a:bodyPr/>
          <a:lstStyle>
            <a:lvl1pPr>
              <a:defRPr/>
            </a:lvl1pPr>
          </a:lstStyle>
          <a:p>
            <a:fld id="{C70E881D-A110-45C1-94FD-A162B8A7ADE9}" type="slidenum">
              <a:rPr lang="en-US" altLang="nl-BE"/>
              <a:pPr/>
              <a:t>‹#›</a:t>
            </a:fld>
            <a:endParaRPr lang="en-US" altLang="nl-BE"/>
          </a:p>
        </p:txBody>
      </p:sp>
    </p:spTree>
    <p:extLst>
      <p:ext uri="{BB962C8B-B14F-4D97-AF65-F5344CB8AC3E}">
        <p14:creationId xmlns:p14="http://schemas.microsoft.com/office/powerpoint/2010/main" val="1532384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99DD4B0-B230-4EF9-BB29-E4AA82C61DA7}"/>
              </a:ext>
            </a:extLst>
          </p:cNvPr>
          <p:cNvSpPr>
            <a:spLocks noGrp="1"/>
          </p:cNvSpPr>
          <p:nvPr>
            <p:ph type="dt" sz="half" idx="10"/>
          </p:nvPr>
        </p:nvSpPr>
        <p:spPr/>
        <p:txBody>
          <a:bodyPr/>
          <a:lstStyle>
            <a:lvl1pPr>
              <a:defRPr/>
            </a:lvl1pPr>
          </a:lstStyle>
          <a:p>
            <a:pPr>
              <a:defRPr/>
            </a:pPr>
            <a:fld id="{4BE581FF-9B47-4EA4-A7F9-9A553BEA9358}" type="datetime1">
              <a:rPr lang="en-US" smtClean="0"/>
              <a:t>9/26/2021</a:t>
            </a:fld>
            <a:endParaRPr lang="en-US"/>
          </a:p>
        </p:txBody>
      </p:sp>
      <p:sp>
        <p:nvSpPr>
          <p:cNvPr id="3" name="Footer Placeholder 4">
            <a:extLst>
              <a:ext uri="{FF2B5EF4-FFF2-40B4-BE49-F238E27FC236}">
                <a16:creationId xmlns:a16="http://schemas.microsoft.com/office/drawing/2014/main" id="{B01903F4-27D0-4593-ADAE-F4ADB8569ED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31C6108-5E6D-4B73-AFAD-3D3FD818A1C4}"/>
              </a:ext>
            </a:extLst>
          </p:cNvPr>
          <p:cNvSpPr>
            <a:spLocks noGrp="1"/>
          </p:cNvSpPr>
          <p:nvPr>
            <p:ph type="sldNum" sz="quarter" idx="12"/>
          </p:nvPr>
        </p:nvSpPr>
        <p:spPr/>
        <p:txBody>
          <a:bodyPr/>
          <a:lstStyle>
            <a:lvl1pPr>
              <a:defRPr/>
            </a:lvl1pPr>
          </a:lstStyle>
          <a:p>
            <a:fld id="{37C51B32-5F27-4A6A-AFC4-1022C8863493}" type="slidenum">
              <a:rPr lang="en-US" altLang="nl-BE"/>
              <a:pPr/>
              <a:t>‹#›</a:t>
            </a:fld>
            <a:endParaRPr lang="en-US" altLang="nl-BE"/>
          </a:p>
        </p:txBody>
      </p:sp>
    </p:spTree>
    <p:extLst>
      <p:ext uri="{BB962C8B-B14F-4D97-AF65-F5344CB8AC3E}">
        <p14:creationId xmlns:p14="http://schemas.microsoft.com/office/powerpoint/2010/main" val="1887945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CF8FAC0-9C74-416C-AC66-BE6364FEE865}"/>
              </a:ext>
            </a:extLst>
          </p:cNvPr>
          <p:cNvSpPr>
            <a:spLocks noGrp="1"/>
          </p:cNvSpPr>
          <p:nvPr>
            <p:ph type="dt" sz="half" idx="10"/>
          </p:nvPr>
        </p:nvSpPr>
        <p:spPr/>
        <p:txBody>
          <a:bodyPr/>
          <a:lstStyle>
            <a:lvl1pPr>
              <a:defRPr/>
            </a:lvl1pPr>
          </a:lstStyle>
          <a:p>
            <a:pPr>
              <a:defRPr/>
            </a:pPr>
            <a:fld id="{EEDF30E0-6B0F-41B2-B866-90EFE6F325B6}" type="datetime1">
              <a:rPr lang="en-US" smtClean="0"/>
              <a:t>9/26/2021</a:t>
            </a:fld>
            <a:endParaRPr lang="en-US"/>
          </a:p>
        </p:txBody>
      </p:sp>
      <p:sp>
        <p:nvSpPr>
          <p:cNvPr id="6" name="Footer Placeholder 4">
            <a:extLst>
              <a:ext uri="{FF2B5EF4-FFF2-40B4-BE49-F238E27FC236}">
                <a16:creationId xmlns:a16="http://schemas.microsoft.com/office/drawing/2014/main" id="{506F9AA2-E16E-4CDE-90B4-070900086B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8E99897-5C6F-4F2C-A390-D37C17DD0375}"/>
              </a:ext>
            </a:extLst>
          </p:cNvPr>
          <p:cNvSpPr>
            <a:spLocks noGrp="1"/>
          </p:cNvSpPr>
          <p:nvPr>
            <p:ph type="sldNum" sz="quarter" idx="12"/>
          </p:nvPr>
        </p:nvSpPr>
        <p:spPr/>
        <p:txBody>
          <a:bodyPr/>
          <a:lstStyle>
            <a:lvl1pPr>
              <a:defRPr/>
            </a:lvl1pPr>
          </a:lstStyle>
          <a:p>
            <a:fld id="{93A9682A-52EC-4E92-90FE-7FA73D1B6894}" type="slidenum">
              <a:rPr lang="en-US" altLang="nl-BE"/>
              <a:pPr/>
              <a:t>‹#›</a:t>
            </a:fld>
            <a:endParaRPr lang="en-US" altLang="nl-BE"/>
          </a:p>
        </p:txBody>
      </p:sp>
    </p:spTree>
    <p:extLst>
      <p:ext uri="{BB962C8B-B14F-4D97-AF65-F5344CB8AC3E}">
        <p14:creationId xmlns:p14="http://schemas.microsoft.com/office/powerpoint/2010/main" val="3555608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3A3D0CA-29DF-4605-9249-322AE4A3B9D0}"/>
              </a:ext>
            </a:extLst>
          </p:cNvPr>
          <p:cNvSpPr>
            <a:spLocks noGrp="1"/>
          </p:cNvSpPr>
          <p:nvPr>
            <p:ph type="dt" sz="half" idx="10"/>
          </p:nvPr>
        </p:nvSpPr>
        <p:spPr/>
        <p:txBody>
          <a:bodyPr/>
          <a:lstStyle>
            <a:lvl1pPr>
              <a:defRPr/>
            </a:lvl1pPr>
          </a:lstStyle>
          <a:p>
            <a:pPr>
              <a:defRPr/>
            </a:pPr>
            <a:fld id="{BEE39699-3F9E-40C8-89D9-B2297A41CBDB}" type="datetime1">
              <a:rPr lang="en-US" smtClean="0"/>
              <a:t>9/26/2021</a:t>
            </a:fld>
            <a:endParaRPr lang="en-US"/>
          </a:p>
        </p:txBody>
      </p:sp>
      <p:sp>
        <p:nvSpPr>
          <p:cNvPr id="6" name="Footer Placeholder 4">
            <a:extLst>
              <a:ext uri="{FF2B5EF4-FFF2-40B4-BE49-F238E27FC236}">
                <a16:creationId xmlns:a16="http://schemas.microsoft.com/office/drawing/2014/main" id="{6891D852-EC49-4B0C-825C-6393B0F359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147F2D-3837-480E-896F-2823A86A7DDA}"/>
              </a:ext>
            </a:extLst>
          </p:cNvPr>
          <p:cNvSpPr>
            <a:spLocks noGrp="1"/>
          </p:cNvSpPr>
          <p:nvPr>
            <p:ph type="sldNum" sz="quarter" idx="12"/>
          </p:nvPr>
        </p:nvSpPr>
        <p:spPr/>
        <p:txBody>
          <a:bodyPr/>
          <a:lstStyle>
            <a:lvl1pPr>
              <a:defRPr/>
            </a:lvl1pPr>
          </a:lstStyle>
          <a:p>
            <a:fld id="{0F8BD4C8-7BBD-412D-88F5-8B88A702C5C8}" type="slidenum">
              <a:rPr lang="en-US" altLang="nl-BE"/>
              <a:pPr/>
              <a:t>‹#›</a:t>
            </a:fld>
            <a:endParaRPr lang="en-US" altLang="nl-BE"/>
          </a:p>
        </p:txBody>
      </p:sp>
    </p:spTree>
    <p:extLst>
      <p:ext uri="{BB962C8B-B14F-4D97-AF65-F5344CB8AC3E}">
        <p14:creationId xmlns:p14="http://schemas.microsoft.com/office/powerpoint/2010/main" val="1030062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BFBC39-3470-453A-ABD7-5868C7BC91F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p>
        </p:txBody>
      </p:sp>
      <p:sp>
        <p:nvSpPr>
          <p:cNvPr id="1027" name="Text Placeholder 2">
            <a:extLst>
              <a:ext uri="{FF2B5EF4-FFF2-40B4-BE49-F238E27FC236}">
                <a16:creationId xmlns:a16="http://schemas.microsoft.com/office/drawing/2014/main" id="{8C60D217-C3D6-407A-A318-A2A0C848C58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
        <p:nvSpPr>
          <p:cNvPr id="4" name="Date Placeholder 3">
            <a:extLst>
              <a:ext uri="{FF2B5EF4-FFF2-40B4-BE49-F238E27FC236}">
                <a16:creationId xmlns:a16="http://schemas.microsoft.com/office/drawing/2014/main" id="{81A8C573-89A2-47C2-8530-66109F05F92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B930738-E35A-48A8-8AFA-6F6208AA6DE0}" type="datetime1">
              <a:rPr lang="en-US" smtClean="0"/>
              <a:t>9/26/2021</a:t>
            </a:fld>
            <a:endParaRPr lang="en-US"/>
          </a:p>
        </p:txBody>
      </p:sp>
      <p:sp>
        <p:nvSpPr>
          <p:cNvPr id="5" name="Footer Placeholder 4">
            <a:extLst>
              <a:ext uri="{FF2B5EF4-FFF2-40B4-BE49-F238E27FC236}">
                <a16:creationId xmlns:a16="http://schemas.microsoft.com/office/drawing/2014/main" id="{FD09289D-A5D9-4C5E-8B0A-EE595ADA8FA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98C24BB-46E7-4178-B533-0B962528082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26E33B6-5624-490D-8667-F7BD81F86F40}" type="slidenum">
              <a:rPr lang="en-US" altLang="nl-BE"/>
              <a:pPr/>
              <a:t>‹#›</a:t>
            </a:fld>
            <a:endParaRPr lang="en-US" alt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2.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jpe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7.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jpe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www.datacolor.com/business-solutions/product-overview/datacolor-envision/" TargetMode="External"/><Relationship Id="rId4" Type="http://schemas.openxmlformats.org/officeDocument/2006/relationships/image" Target="../media/image28.pn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png"/><Relationship Id="rId12"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6.jpeg"/><Relationship Id="rId11" Type="http://schemas.openxmlformats.org/officeDocument/2006/relationships/customXml" Target="../ink/ink2.xml"/><Relationship Id="rId5" Type="http://schemas.openxmlformats.org/officeDocument/2006/relationships/image" Target="../media/image35.jpeg"/><Relationship Id="rId10" Type="http://schemas.openxmlformats.org/officeDocument/2006/relationships/image" Target="../media/image39.emf"/><Relationship Id="rId4" Type="http://schemas.openxmlformats.org/officeDocument/2006/relationships/image" Target="../media/image2.jpeg"/><Relationship Id="rId9" Type="http://schemas.openxmlformats.org/officeDocument/2006/relationships/customXml" Target="../ink/ink1.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tif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2.tiff"/><Relationship Id="rId5" Type="http://schemas.openxmlformats.org/officeDocument/2006/relationships/image" Target="../media/image41.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hyperlink" Target="mailto:dianakra@tu-sofia.b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6.png"/><Relationship Id="rId4" Type="http://schemas.openxmlformats.org/officeDocument/2006/relationships/hyperlink" Target="https://ict-tex.e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pubs.rsc.org/image/article/2020/CY/d0cy00040j/d0cy00040j-f1_hi-res.gif" TargetMode="External"/><Relationship Id="rId5" Type="http://schemas.openxmlformats.org/officeDocument/2006/relationships/image" Target="../media/image8.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63375D-72FD-40EC-9D97-CBC506FA06AF}"/>
              </a:ext>
            </a:extLst>
          </p:cNvPr>
          <p:cNvSpPr/>
          <p:nvPr/>
        </p:nvSpPr>
        <p:spPr>
          <a:xfrm>
            <a:off x="1524000" y="1221700"/>
            <a:ext cx="9246394" cy="3354765"/>
          </a:xfrm>
          <a:prstGeom prst="rect">
            <a:avLst/>
          </a:prstGeom>
        </p:spPr>
        <p:txBody>
          <a:bodyPr wrap="square">
            <a:spAutoFit/>
          </a:bodyPr>
          <a:lstStyle/>
          <a:p>
            <a:pPr algn="ctr">
              <a:defRPr/>
            </a:pPr>
            <a:r>
              <a:rPr lang="en-GB" altLang="en-US" sz="3000" b="1" dirty="0">
                <a:latin typeface="Arial" charset="0"/>
              </a:rPr>
              <a:t>TRAINING </a:t>
            </a:r>
            <a:r>
              <a:rPr lang="hr-HR" altLang="en-US" sz="3000" b="1" dirty="0" smtClean="0">
                <a:latin typeface="Arial" charset="0"/>
              </a:rPr>
              <a:t>MODULE</a:t>
            </a:r>
            <a:endParaRPr lang="en-GB" altLang="en-US" sz="3000" b="1" dirty="0">
              <a:latin typeface="Arial" charset="0"/>
            </a:endParaRPr>
          </a:p>
          <a:p>
            <a:pPr algn="ctr">
              <a:defRPr/>
            </a:pPr>
            <a:endParaRPr lang="en-GB" altLang="en-US" sz="1600" dirty="0">
              <a:effectLst>
                <a:outerShdw blurRad="38100" dist="38100" dir="2700000" algn="tl">
                  <a:srgbClr val="000000">
                    <a:alpha val="43137"/>
                  </a:srgbClr>
                </a:outerShdw>
              </a:effectLst>
              <a:latin typeface="Arial" charset="0"/>
            </a:endParaRPr>
          </a:p>
          <a:p>
            <a:pPr algn="ctr">
              <a:spcBef>
                <a:spcPts val="1200"/>
              </a:spcBef>
              <a:defRPr/>
            </a:pPr>
            <a:r>
              <a:rPr lang="hr-HR" sz="3000" b="1" dirty="0" smtClean="0">
                <a:solidFill>
                  <a:srgbClr val="007EFA"/>
                </a:solidFill>
                <a:latin typeface="Arial" charset="0"/>
              </a:rPr>
              <a:t>FINISHING, PRINTNIG </a:t>
            </a:r>
            <a:r>
              <a:rPr lang="hr-HR" sz="3000" b="1" dirty="0" err="1" smtClean="0">
                <a:solidFill>
                  <a:srgbClr val="007EFA"/>
                </a:solidFill>
                <a:latin typeface="Arial" charset="0"/>
              </a:rPr>
              <a:t>and</a:t>
            </a:r>
            <a:r>
              <a:rPr lang="hr-HR" sz="3000" b="1" dirty="0" smtClean="0">
                <a:solidFill>
                  <a:srgbClr val="007EFA"/>
                </a:solidFill>
                <a:latin typeface="Arial" charset="0"/>
              </a:rPr>
              <a:t> FUNCTIONALIZATION </a:t>
            </a:r>
            <a:endParaRPr lang="en-US" sz="3000" b="1" dirty="0">
              <a:solidFill>
                <a:srgbClr val="007EFA"/>
              </a:solidFill>
              <a:latin typeface="Arial" charset="0"/>
            </a:endParaRPr>
          </a:p>
          <a:p>
            <a:pPr algn="ctr">
              <a:spcBef>
                <a:spcPts val="1200"/>
              </a:spcBef>
              <a:defRPr/>
            </a:pPr>
            <a:r>
              <a:rPr lang="hr-HR" sz="3000" b="1" dirty="0" err="1" smtClean="0">
                <a:solidFill>
                  <a:srgbClr val="FFC000"/>
                </a:solidFill>
                <a:latin typeface="Arial" charset="0"/>
              </a:rPr>
              <a:t>Course</a:t>
            </a:r>
            <a:r>
              <a:rPr lang="en-US" sz="3000" b="1" dirty="0" smtClean="0">
                <a:solidFill>
                  <a:srgbClr val="FFC000"/>
                </a:solidFill>
                <a:latin typeface="Arial" charset="0"/>
              </a:rPr>
              <a:t>: </a:t>
            </a:r>
            <a:r>
              <a:rPr lang="hr-HR" sz="3000" b="1" dirty="0" err="1" smtClean="0">
                <a:solidFill>
                  <a:srgbClr val="0000CC"/>
                </a:solidFill>
                <a:latin typeface="Arial" charset="0"/>
              </a:rPr>
              <a:t>Finishing</a:t>
            </a:r>
            <a:r>
              <a:rPr lang="hr-HR" sz="3000" b="1" dirty="0" smtClean="0">
                <a:solidFill>
                  <a:srgbClr val="0000CC"/>
                </a:solidFill>
                <a:latin typeface="Arial" charset="0"/>
              </a:rPr>
              <a:t> in the </a:t>
            </a:r>
            <a:r>
              <a:rPr lang="hr-HR" sz="3000" b="1" dirty="0" err="1" smtClean="0">
                <a:solidFill>
                  <a:srgbClr val="0000CC"/>
                </a:solidFill>
                <a:latin typeface="Arial" charset="0"/>
              </a:rPr>
              <a:t>Function</a:t>
            </a:r>
            <a:r>
              <a:rPr lang="hr-HR" sz="3000" b="1" dirty="0" smtClean="0">
                <a:solidFill>
                  <a:srgbClr val="0000CC"/>
                </a:solidFill>
                <a:latin typeface="Arial" charset="0"/>
              </a:rPr>
              <a:t> of Textile </a:t>
            </a:r>
            <a:r>
              <a:rPr lang="hr-HR" sz="3000" b="1" dirty="0" err="1" smtClean="0">
                <a:solidFill>
                  <a:srgbClr val="0000CC"/>
                </a:solidFill>
                <a:latin typeface="Arial" charset="0"/>
              </a:rPr>
              <a:t>Printing</a:t>
            </a:r>
            <a:r>
              <a:rPr lang="hr-HR" sz="3000" b="1" dirty="0" smtClean="0">
                <a:solidFill>
                  <a:srgbClr val="0000CC"/>
                </a:solidFill>
                <a:latin typeface="Arial" charset="0"/>
              </a:rPr>
              <a:t> </a:t>
            </a:r>
            <a:endParaRPr lang="hr-HR" sz="3000" b="1" dirty="0" smtClean="0">
              <a:solidFill>
                <a:srgbClr val="0000CC"/>
              </a:solidFill>
              <a:latin typeface="Arial" charset="0"/>
            </a:endParaRPr>
          </a:p>
          <a:p>
            <a:pPr algn="ctr">
              <a:spcBef>
                <a:spcPts val="1200"/>
              </a:spcBef>
              <a:defRPr/>
            </a:pPr>
            <a:r>
              <a:rPr lang="hr-HR" dirty="0" smtClean="0">
                <a:cs typeface="Arial" panose="020B0604020202020204" pitchFamily="34" charset="0"/>
              </a:rPr>
              <a:t>Partner: P4 – University of Zagreb </a:t>
            </a:r>
            <a:r>
              <a:rPr lang="hr-HR" dirty="0">
                <a:cs typeface="Arial" panose="020B0604020202020204" pitchFamily="34" charset="0"/>
              </a:rPr>
              <a:t>F</a:t>
            </a:r>
            <a:r>
              <a:rPr lang="hr-HR" dirty="0" smtClean="0">
                <a:cs typeface="Arial" panose="020B0604020202020204" pitchFamily="34" charset="0"/>
              </a:rPr>
              <a:t>aculty of Textile Technology</a:t>
            </a:r>
          </a:p>
          <a:p>
            <a:pPr algn="ctr">
              <a:spcBef>
                <a:spcPts val="1200"/>
              </a:spcBef>
              <a:defRPr/>
            </a:pPr>
            <a:r>
              <a:rPr lang="hr-HR" dirty="0" smtClean="0">
                <a:cs typeface="Arial" panose="020B0604020202020204" pitchFamily="34" charset="0"/>
              </a:rPr>
              <a:t>Prof. Martinia Glogar, </a:t>
            </a:r>
            <a:r>
              <a:rPr lang="hr-HR" dirty="0" err="1" smtClean="0">
                <a:cs typeface="Arial" panose="020B0604020202020204" pitchFamily="34" charset="0"/>
              </a:rPr>
              <a:t>Ph.D</a:t>
            </a:r>
            <a:r>
              <a:rPr lang="hr-HR" dirty="0" smtClean="0">
                <a:cs typeface="Arial" panose="020B0604020202020204" pitchFamily="34" charset="0"/>
              </a:rPr>
              <a:t>. </a:t>
            </a:r>
          </a:p>
        </p:txBody>
      </p:sp>
      <p:sp>
        <p:nvSpPr>
          <p:cNvPr id="13" name="Title 1">
            <a:extLst>
              <a:ext uri="{FF2B5EF4-FFF2-40B4-BE49-F238E27FC236}">
                <a16:creationId xmlns:a16="http://schemas.microsoft.com/office/drawing/2014/main" id="{C7A5077A-93A3-4EFD-A68E-E52050F75204}"/>
              </a:ext>
            </a:extLst>
          </p:cNvPr>
          <p:cNvSpPr txBox="1">
            <a:spLocks/>
          </p:cNvSpPr>
          <p:nvPr/>
        </p:nvSpPr>
        <p:spPr>
          <a:xfrm>
            <a:off x="762000" y="6092826"/>
            <a:ext cx="10744200" cy="720725"/>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1200" i="1" dirty="0">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1200" b="1" dirty="0">
              <a:effectLst/>
              <a:latin typeface="Corbel" pitchFamily="34" charset="0"/>
            </a:endParaRPr>
          </a:p>
        </p:txBody>
      </p:sp>
      <p:cxnSp>
        <p:nvCxnSpPr>
          <p:cNvPr id="5" name="Straight Connector 4">
            <a:extLst>
              <a:ext uri="{FF2B5EF4-FFF2-40B4-BE49-F238E27FC236}">
                <a16:creationId xmlns:a16="http://schemas.microsoft.com/office/drawing/2014/main" id="{17D14B7B-A54F-47A0-B518-9431F879B099}"/>
              </a:ext>
            </a:extLst>
          </p:cNvPr>
          <p:cNvCxnSpPr>
            <a:cxnSpLocks/>
          </p:cNvCxnSpPr>
          <p:nvPr/>
        </p:nvCxnSpPr>
        <p:spPr>
          <a:xfrm>
            <a:off x="533400" y="981075"/>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053" name="AutoShape 2" descr="Резултат с изображение за logo erasmus + knowledge alliances">
            <a:extLst>
              <a:ext uri="{FF2B5EF4-FFF2-40B4-BE49-F238E27FC236}">
                <a16:creationId xmlns:a16="http://schemas.microsoft.com/office/drawing/2014/main" id="{2E545DE9-FE45-4981-8E61-A93BAE9AC6FD}"/>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sp>
        <p:nvSpPr>
          <p:cNvPr id="2" name="Title 1">
            <a:extLst>
              <a:ext uri="{FF2B5EF4-FFF2-40B4-BE49-F238E27FC236}">
                <a16:creationId xmlns:a16="http://schemas.microsoft.com/office/drawing/2014/main" id="{0A745210-8477-4500-88FB-DC9E3F8FB3A0}"/>
              </a:ext>
            </a:extLst>
          </p:cNvPr>
          <p:cNvSpPr>
            <a:spLocks noGrp="1"/>
          </p:cNvSpPr>
          <p:nvPr>
            <p:ph type="title"/>
          </p:nvPr>
        </p:nvSpPr>
        <p:spPr>
          <a:xfrm>
            <a:off x="647700" y="4556250"/>
            <a:ext cx="10972799" cy="863600"/>
          </a:xfrm>
        </p:spPr>
        <p:txBody>
          <a:bodyPr>
            <a:noAutofit/>
          </a:bodyPr>
          <a:lstStyle/>
          <a:p>
            <a:pPr>
              <a:spcBef>
                <a:spcPts val="0"/>
              </a:spcBef>
              <a:defRPr/>
            </a:pPr>
            <a:r>
              <a:rPr lang="en-US" sz="1600" dirty="0">
                <a:latin typeface="+mn-lt"/>
              </a:rPr>
              <a:t>The course is developed under Erasmus+ Program </a:t>
            </a:r>
            <a:r>
              <a:rPr lang="en-US" sz="1600" dirty="0">
                <a:solidFill>
                  <a:srgbClr val="000000"/>
                </a:solidFill>
                <a:latin typeface="+mn-lt"/>
              </a:rPr>
              <a:t>Key Action 2: </a:t>
            </a:r>
            <a:br>
              <a:rPr lang="en-US" sz="1600" dirty="0">
                <a:solidFill>
                  <a:srgbClr val="000000"/>
                </a:solidFill>
                <a:latin typeface="+mn-lt"/>
              </a:rPr>
            </a:br>
            <a:r>
              <a:rPr lang="en-US" sz="1600" dirty="0">
                <a:solidFill>
                  <a:srgbClr val="000000"/>
                </a:solidFill>
                <a:latin typeface="+mn-lt"/>
              </a:rPr>
              <a:t>Cooperation for innovation and the exchange of good practices </a:t>
            </a:r>
            <a:r>
              <a:rPr lang="en-US" sz="1600" dirty="0">
                <a:latin typeface="+mn-lt"/>
              </a:rPr>
              <a:t>Knowledge Alliance</a:t>
            </a:r>
            <a:endParaRPr lang="bg-BG" sz="1600" dirty="0">
              <a:latin typeface="+mn-lt"/>
            </a:endParaRPr>
          </a:p>
        </p:txBody>
      </p:sp>
      <p:pic>
        <p:nvPicPr>
          <p:cNvPr id="2055" name="Picture 3" descr="E:\Disc D\Knowledge Alliances\Logos\ICTTEX-Logo-v6.png">
            <a:extLst>
              <a:ext uri="{FF2B5EF4-FFF2-40B4-BE49-F238E27FC236}">
                <a16:creationId xmlns:a16="http://schemas.microsoft.com/office/drawing/2014/main" id="{2298A085-DBA0-4718-BA43-FAB6BC6E9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282576"/>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30D1FC39-EFC7-49B2-8530-13D062D723AC}"/>
              </a:ext>
            </a:extLst>
          </p:cNvPr>
          <p:cNvCxnSpPr>
            <a:cxnSpLocks/>
          </p:cNvCxnSpPr>
          <p:nvPr/>
        </p:nvCxnSpPr>
        <p:spPr>
          <a:xfrm>
            <a:off x="533400" y="6021388"/>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2057" name="Picture 2" descr="Резултат с изображение за „co-funded by the erasmus+ programme of the european union logo“">
            <a:extLst>
              <a:ext uri="{FF2B5EF4-FFF2-40B4-BE49-F238E27FC236}">
                <a16:creationId xmlns:a16="http://schemas.microsoft.com/office/drawing/2014/main" id="{418319F3-91B1-47BD-B33D-7DE019548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333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594FCB9A-E842-4569-824C-2680A40C34EE}"/>
              </a:ext>
            </a:extLst>
          </p:cNvPr>
          <p:cNvSpPr/>
          <p:nvPr/>
        </p:nvSpPr>
        <p:spPr>
          <a:xfrm>
            <a:off x="1181100" y="5254734"/>
            <a:ext cx="10058400" cy="369332"/>
          </a:xfrm>
          <a:prstGeom prst="rect">
            <a:avLst/>
          </a:prstGeom>
        </p:spPr>
        <p:txBody>
          <a:bodyPr wrap="square">
            <a:spAutoFit/>
          </a:bodyPr>
          <a:lstStyle/>
          <a:p>
            <a:pPr algn="ctr">
              <a:defRPr/>
            </a:pPr>
            <a:r>
              <a:rPr lang="en-US" b="1" dirty="0">
                <a:solidFill>
                  <a:srgbClr val="007EFA"/>
                </a:solidFill>
                <a:latin typeface="Arial" charset="0"/>
                <a:ea typeface="+mj-ea"/>
                <a:cs typeface="+mj-cs"/>
              </a:rPr>
              <a:t>ICT IN TEXTILE AND CLOTHING HIGHER EDUCATION AND BUSINESS</a:t>
            </a:r>
            <a:endParaRPr lang="bg-BG" dirty="0">
              <a:solidFill>
                <a:srgbClr val="007EFA"/>
              </a:solidFill>
              <a:latin typeface="Arial" charset="0"/>
            </a:endParaRPr>
          </a:p>
        </p:txBody>
      </p:sp>
      <p:sp>
        <p:nvSpPr>
          <p:cNvPr id="16" name="Rectangle 15">
            <a:extLst>
              <a:ext uri="{FF2B5EF4-FFF2-40B4-BE49-F238E27FC236}">
                <a16:creationId xmlns:a16="http://schemas.microsoft.com/office/drawing/2014/main" id="{F78EF5FC-4671-48E4-9323-EC652CE261E1}"/>
              </a:ext>
            </a:extLst>
          </p:cNvPr>
          <p:cNvSpPr/>
          <p:nvPr/>
        </p:nvSpPr>
        <p:spPr>
          <a:xfrm>
            <a:off x="3798094" y="5677471"/>
            <a:ext cx="4824412" cy="338137"/>
          </a:xfrm>
          <a:prstGeom prst="rect">
            <a:avLst/>
          </a:prstGeom>
        </p:spPr>
        <p:txBody>
          <a:bodyPr>
            <a:spAutoFit/>
          </a:bodyPr>
          <a:lstStyle/>
          <a:p>
            <a:pPr>
              <a:defRPr/>
            </a:pPr>
            <a:r>
              <a:rPr lang="en-US" sz="1600" dirty="0">
                <a:solidFill>
                  <a:prstClr val="black"/>
                </a:solidFill>
                <a:effectLst>
                  <a:outerShdw blurRad="50000" dist="30000" dir="5400000" algn="tl" rotWithShape="0">
                    <a:srgbClr val="000000">
                      <a:alpha val="30000"/>
                    </a:srgbClr>
                  </a:outerShdw>
                </a:effectLst>
                <a:latin typeface="Arial" charset="0"/>
                <a:ea typeface="+mj-ea"/>
                <a:cs typeface="+mj-cs"/>
              </a:rPr>
              <a:t>Project Nr. 612248-EPP-1-2019-1-BG-EPPKA2-KA</a:t>
            </a:r>
            <a:endParaRPr lang="bg-BG" dirty="0">
              <a:latin typeface="Arial" charset="0"/>
            </a:endParaRPr>
          </a:p>
        </p:txBody>
      </p:sp>
      <p:sp>
        <p:nvSpPr>
          <p:cNvPr id="9" name="Tijdelijke aanduiding voor dianummer 8">
            <a:extLst>
              <a:ext uri="{FF2B5EF4-FFF2-40B4-BE49-F238E27FC236}">
                <a16:creationId xmlns:a16="http://schemas.microsoft.com/office/drawing/2014/main" id="{31E4DC00-E5D3-43F5-B939-6E468718CE60}"/>
              </a:ext>
            </a:extLst>
          </p:cNvPr>
          <p:cNvSpPr>
            <a:spLocks noGrp="1"/>
          </p:cNvSpPr>
          <p:nvPr>
            <p:ph type="sldNum" sz="quarter" idx="12"/>
          </p:nvPr>
        </p:nvSpPr>
        <p:spPr>
          <a:xfrm>
            <a:off x="8991600" y="6356351"/>
            <a:ext cx="2844800" cy="365125"/>
          </a:xfrm>
        </p:spPr>
        <p:txBody>
          <a:bodyPr/>
          <a:lstStyle/>
          <a:p>
            <a:fld id="{C70E881D-A110-45C1-94FD-A162B8A7ADE9}" type="slidenum">
              <a:rPr lang="en-US" altLang="nl-BE" smtClean="0"/>
              <a:pPr/>
              <a:t>1</a:t>
            </a:fld>
            <a:endParaRPr lang="en-US" altLang="nl-BE"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srcRect l="731" t="11785" b="7652"/>
          <a:stretch/>
        </p:blipFill>
        <p:spPr>
          <a:xfrm>
            <a:off x="5120511" y="4193829"/>
            <a:ext cx="6273800" cy="1828801"/>
          </a:xfrm>
          <a:prstGeom prst="rect">
            <a:avLst/>
          </a:prstGeom>
        </p:spPr>
      </p:pic>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10</a:t>
            </a:fld>
            <a:endParaRPr lang="en-US" altLang="nl-BE" dirty="0"/>
          </a:p>
        </p:txBody>
      </p:sp>
      <p:sp>
        <p:nvSpPr>
          <p:cNvPr id="4" name="Rectangle 3"/>
          <p:cNvSpPr/>
          <p:nvPr/>
        </p:nvSpPr>
        <p:spPr>
          <a:xfrm>
            <a:off x="990600" y="1143000"/>
            <a:ext cx="2837572" cy="369332"/>
          </a:xfrm>
          <a:prstGeom prst="rect">
            <a:avLst/>
          </a:prstGeom>
        </p:spPr>
        <p:txBody>
          <a:bodyPr wrap="none">
            <a:spAutoFit/>
          </a:bodyPr>
          <a:lstStyle/>
          <a:p>
            <a:r>
              <a:rPr lang="en-US" b="1" dirty="0" smtClean="0">
                <a:solidFill>
                  <a:srgbClr val="007EFA"/>
                </a:solidFill>
                <a:latin typeface="Arial Narrow" panose="020B0606020202030204" pitchFamily="34" charset="0"/>
              </a:rPr>
              <a:t>RIP - Raster Image Processor</a:t>
            </a:r>
            <a:endParaRPr lang="en-US" b="1" dirty="0">
              <a:solidFill>
                <a:srgbClr val="007EFA"/>
              </a:solidFill>
              <a:latin typeface="Arial Narrow" panose="020B0606020202030204" pitchFamily="34" charset="0"/>
            </a:endParaRPr>
          </a:p>
        </p:txBody>
      </p:sp>
      <p:sp>
        <p:nvSpPr>
          <p:cNvPr id="5" name="Rectangle 4"/>
          <p:cNvSpPr/>
          <p:nvPr/>
        </p:nvSpPr>
        <p:spPr>
          <a:xfrm>
            <a:off x="4038600" y="1806992"/>
            <a:ext cx="7391400" cy="1754326"/>
          </a:xfrm>
          <a:prstGeom prst="rect">
            <a:avLst/>
          </a:prstGeom>
        </p:spPr>
        <p:txBody>
          <a:bodyPr wrap="square">
            <a:spAutoFit/>
          </a:bodyPr>
          <a:lstStyle/>
          <a:p>
            <a:pPr marL="285750" indent="-285750" algn="just">
              <a:buFont typeface="Wingdings" panose="05000000000000000000" pitchFamily="2" charset="2"/>
              <a:buChar char="ü"/>
            </a:pPr>
            <a:r>
              <a:rPr lang="en-US" dirty="0">
                <a:latin typeface="Arial Narrow" panose="020B0606020202030204" pitchFamily="34" charset="0"/>
              </a:rPr>
              <a:t>A raster image processor (RIP) is a software that translates (rasterizes) computer vector files (InDesign, Illustrator, Photoshop, PDF, JPG, etc.) to a raster image also known as bitmap that is composed out of a matrix of dots that the printer can understand and print. The raster image is similar to the pixels on the computer screen. The RIP software processes multiple content types for a specific print environment and communicates that processed data to the printer for final output.</a:t>
            </a:r>
            <a:endParaRPr lang="en-GB" dirty="0">
              <a:latin typeface="Arial Narrow" panose="020B0606020202030204" pitchFamily="34" charset="0"/>
            </a:endParaRPr>
          </a:p>
        </p:txBody>
      </p:sp>
      <p:pic>
        <p:nvPicPr>
          <p:cNvPr id="21" name="Picture 20"/>
          <p:cNvPicPr>
            <a:picLocks noChangeAspect="1"/>
          </p:cNvPicPr>
          <p:nvPr/>
        </p:nvPicPr>
        <p:blipFill>
          <a:blip r:embed="rId6"/>
          <a:stretch>
            <a:fillRect/>
          </a:stretch>
        </p:blipFill>
        <p:spPr>
          <a:xfrm>
            <a:off x="730170" y="1893331"/>
            <a:ext cx="3098002" cy="1742626"/>
          </a:xfrm>
          <a:prstGeom prst="rect">
            <a:avLst/>
          </a:prstGeom>
        </p:spPr>
      </p:pic>
      <p:pic>
        <p:nvPicPr>
          <p:cNvPr id="23" name="Picture 22"/>
          <p:cNvPicPr>
            <a:picLocks noChangeAspect="1"/>
          </p:cNvPicPr>
          <p:nvPr/>
        </p:nvPicPr>
        <p:blipFill>
          <a:blip r:embed="rId7"/>
          <a:stretch>
            <a:fillRect/>
          </a:stretch>
        </p:blipFill>
        <p:spPr>
          <a:xfrm>
            <a:off x="757178" y="3823145"/>
            <a:ext cx="1714564" cy="2187910"/>
          </a:xfrm>
          <a:prstGeom prst="rect">
            <a:avLst/>
          </a:prstGeom>
        </p:spPr>
      </p:pic>
      <p:pic>
        <p:nvPicPr>
          <p:cNvPr id="16" name="Picture 15"/>
          <p:cNvPicPr>
            <a:picLocks noChangeAspect="1"/>
          </p:cNvPicPr>
          <p:nvPr/>
        </p:nvPicPr>
        <p:blipFill rotWithShape="1">
          <a:blip r:embed="rId8"/>
          <a:srcRect l="3186" t="25889" r="40761" b="4604"/>
          <a:stretch/>
        </p:blipFill>
        <p:spPr>
          <a:xfrm>
            <a:off x="2541312" y="3776473"/>
            <a:ext cx="1802088" cy="2234581"/>
          </a:xfrm>
          <a:prstGeom prst="rect">
            <a:avLst/>
          </a:prstGeom>
        </p:spPr>
      </p:pic>
    </p:spTree>
    <p:extLst>
      <p:ext uri="{BB962C8B-B14F-4D97-AF65-F5344CB8AC3E}">
        <p14:creationId xmlns:p14="http://schemas.microsoft.com/office/powerpoint/2010/main" val="260234354"/>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C51B32-5F27-4A6A-AFC4-1022C8863493}" type="slidenum">
              <a:rPr lang="en-US" altLang="nl-BE" smtClean="0"/>
              <a:pPr/>
              <a:t>11</a:t>
            </a:fld>
            <a:endParaRPr lang="en-US" altLang="nl-BE"/>
          </a:p>
        </p:txBody>
      </p:sp>
      <p:cxnSp>
        <p:nvCxnSpPr>
          <p:cNvPr id="4"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533400" y="1334008"/>
            <a:ext cx="2380527" cy="930321"/>
          </a:xfrm>
          <a:prstGeom prst="rect">
            <a:avLst/>
          </a:prstGeom>
        </p:spPr>
      </p:pic>
      <p:sp>
        <p:nvSpPr>
          <p:cNvPr id="8" name="Rectangle 7"/>
          <p:cNvSpPr/>
          <p:nvPr/>
        </p:nvSpPr>
        <p:spPr>
          <a:xfrm>
            <a:off x="3201461" y="1066800"/>
            <a:ext cx="3580339" cy="369332"/>
          </a:xfrm>
          <a:prstGeom prst="rect">
            <a:avLst/>
          </a:prstGeom>
        </p:spPr>
        <p:txBody>
          <a:bodyPr wrap="none">
            <a:spAutoFit/>
          </a:bodyPr>
          <a:lstStyle/>
          <a:p>
            <a:pPr marL="285750" indent="-285750">
              <a:buFont typeface="Wingdings" panose="05000000000000000000" pitchFamily="2" charset="2"/>
              <a:buChar char="q"/>
            </a:pPr>
            <a:r>
              <a:rPr lang="hr-HR" b="1" cap="all" dirty="0">
                <a:solidFill>
                  <a:srgbClr val="3366FF"/>
                </a:solidFill>
                <a:latin typeface="Arial Narrow" panose="020B0606020202030204" pitchFamily="34" charset="0"/>
              </a:rPr>
              <a:t>COLORGATE PROFESSIONAL RIP</a:t>
            </a:r>
            <a:endParaRPr lang="hr-HR" b="1" i="0" cap="all" dirty="0">
              <a:solidFill>
                <a:srgbClr val="3366FF"/>
              </a:solidFill>
              <a:effectLst/>
              <a:latin typeface="Arial Narrow" panose="020B0606020202030204" pitchFamily="34" charset="0"/>
            </a:endParaRPr>
          </a:p>
        </p:txBody>
      </p:sp>
      <p:sp>
        <p:nvSpPr>
          <p:cNvPr id="9" name="TextBox 8"/>
          <p:cNvSpPr txBox="1"/>
          <p:nvPr/>
        </p:nvSpPr>
        <p:spPr>
          <a:xfrm>
            <a:off x="4685769" y="1575276"/>
            <a:ext cx="7010400" cy="1200329"/>
          </a:xfrm>
          <a:prstGeom prst="rect">
            <a:avLst/>
          </a:prstGeom>
          <a:noFill/>
        </p:spPr>
        <p:txBody>
          <a:bodyPr wrap="square" rtlCol="0">
            <a:spAutoFit/>
          </a:bodyPr>
          <a:lstStyle/>
          <a:p>
            <a:pPr marL="342900" indent="-342900">
              <a:buFont typeface="Wingdings" panose="05000000000000000000" pitchFamily="2" charset="2"/>
              <a:buChar char="ü"/>
            </a:pPr>
            <a:r>
              <a:rPr lang="en-US" dirty="0" smtClean="0">
                <a:latin typeface="Arial Narrow" panose="020B0606020202030204" pitchFamily="34" charset="0"/>
              </a:rPr>
              <a:t>Color matching accuracy, color library and matching with color atlases</a:t>
            </a:r>
            <a:endParaRPr lang="hr-HR" dirty="0" smtClean="0">
              <a:latin typeface="Arial Narrow" panose="020B0606020202030204" pitchFamily="34" charset="0"/>
            </a:endParaRPr>
          </a:p>
          <a:p>
            <a:pPr marL="342900" indent="-342900">
              <a:buFont typeface="Wingdings" panose="05000000000000000000" pitchFamily="2" charset="2"/>
              <a:buChar char="ü"/>
            </a:pPr>
            <a:r>
              <a:rPr lang="hr-HR" dirty="0" err="1" smtClean="0">
                <a:latin typeface="Arial Narrow" panose="020B0606020202030204" pitchFamily="34" charset="0"/>
              </a:rPr>
              <a:t>Different</a:t>
            </a:r>
            <a:r>
              <a:rPr lang="hr-HR" dirty="0" smtClean="0">
                <a:latin typeface="Arial Narrow" panose="020B0606020202030204" pitchFamily="34" charset="0"/>
              </a:rPr>
              <a:t> </a:t>
            </a:r>
            <a:r>
              <a:rPr lang="hr-HR" dirty="0" err="1" smtClean="0">
                <a:latin typeface="Arial Narrow" panose="020B0606020202030204" pitchFamily="34" charset="0"/>
              </a:rPr>
              <a:t>image</a:t>
            </a:r>
            <a:r>
              <a:rPr lang="hr-HR" dirty="0" smtClean="0">
                <a:latin typeface="Arial Narrow" panose="020B0606020202030204" pitchFamily="34" charset="0"/>
              </a:rPr>
              <a:t> format </a:t>
            </a:r>
            <a:r>
              <a:rPr lang="hr-HR" dirty="0" err="1" smtClean="0">
                <a:latin typeface="Arial Narrow" panose="020B0606020202030204" pitchFamily="34" charset="0"/>
              </a:rPr>
              <a:t>support</a:t>
            </a:r>
            <a:endParaRPr lang="hr-HR" dirty="0" smtClean="0">
              <a:latin typeface="Arial Narrow" panose="020B0606020202030204" pitchFamily="34" charset="0"/>
            </a:endParaRPr>
          </a:p>
          <a:p>
            <a:pPr marL="342900" indent="-342900">
              <a:buFont typeface="Wingdings" panose="05000000000000000000" pitchFamily="2" charset="2"/>
              <a:buChar char="ü"/>
            </a:pPr>
            <a:r>
              <a:rPr lang="en-US" dirty="0">
                <a:latin typeface="Arial Narrow" panose="020B0606020202030204" pitchFamily="34" charset="0"/>
              </a:rPr>
              <a:t>Auto-adjustment of white base under semi-transparent areas</a:t>
            </a:r>
          </a:p>
          <a:p>
            <a:pPr marL="342900" indent="-342900">
              <a:buFont typeface="Wingdings" panose="05000000000000000000" pitchFamily="2" charset="2"/>
              <a:buChar char="ü"/>
            </a:pPr>
            <a:r>
              <a:rPr lang="en-US" dirty="0">
                <a:latin typeface="Arial Narrow" panose="020B0606020202030204" pitchFamily="34" charset="0"/>
              </a:rPr>
              <a:t>Advanced profiling and linearization </a:t>
            </a:r>
            <a:r>
              <a:rPr lang="en-US" dirty="0" smtClean="0">
                <a:latin typeface="Arial Narrow" panose="020B0606020202030204" pitchFamily="34" charset="0"/>
              </a:rPr>
              <a:t>tools</a:t>
            </a:r>
            <a:endParaRPr lang="en-US" dirty="0">
              <a:latin typeface="Arial Narrow" panose="020B0606020202030204" pitchFamily="34" charset="0"/>
            </a:endParaRPr>
          </a:p>
        </p:txBody>
      </p:sp>
      <p:sp>
        <p:nvSpPr>
          <p:cNvPr id="11" name="Rectangle 10"/>
          <p:cNvSpPr/>
          <p:nvPr/>
        </p:nvSpPr>
        <p:spPr>
          <a:xfrm>
            <a:off x="2591861" y="3413473"/>
            <a:ext cx="2714333" cy="369332"/>
          </a:xfrm>
          <a:prstGeom prst="rect">
            <a:avLst/>
          </a:prstGeom>
        </p:spPr>
        <p:txBody>
          <a:bodyPr wrap="none">
            <a:spAutoFit/>
          </a:bodyPr>
          <a:lstStyle/>
          <a:p>
            <a:pPr marL="285750" indent="-285750">
              <a:buFont typeface="Wingdings" panose="05000000000000000000" pitchFamily="2" charset="2"/>
              <a:buChar char="q"/>
            </a:pPr>
            <a:r>
              <a:rPr lang="hr-HR" b="1" cap="all" dirty="0" smtClean="0">
                <a:solidFill>
                  <a:srgbClr val="3366FF"/>
                </a:solidFill>
                <a:latin typeface="Arial Narrow" panose="020B0606020202030204" pitchFamily="34" charset="0"/>
              </a:rPr>
              <a:t>CALDERA </a:t>
            </a:r>
            <a:r>
              <a:rPr lang="hr-HR" b="1" dirty="0" err="1" smtClean="0">
                <a:solidFill>
                  <a:srgbClr val="3366FF"/>
                </a:solidFill>
                <a:latin typeface="Arial Narrow" panose="020B0606020202030204" pitchFamily="34" charset="0"/>
              </a:rPr>
              <a:t>TextilePro</a:t>
            </a:r>
            <a:r>
              <a:rPr lang="hr-HR" b="1" cap="all" dirty="0" smtClean="0">
                <a:solidFill>
                  <a:srgbClr val="3366FF"/>
                </a:solidFill>
                <a:latin typeface="Arial Narrow" panose="020B0606020202030204" pitchFamily="34" charset="0"/>
              </a:rPr>
              <a:t> RIP</a:t>
            </a:r>
            <a:endParaRPr lang="hr-HR" b="1" i="0" cap="all" dirty="0">
              <a:solidFill>
                <a:srgbClr val="3366FF"/>
              </a:solidFill>
              <a:effectLst/>
              <a:latin typeface="Arial Narrow" panose="020B0606020202030204" pitchFamily="34" charset="0"/>
            </a:endParaRPr>
          </a:p>
        </p:txBody>
      </p:sp>
      <p:pic>
        <p:nvPicPr>
          <p:cNvPr id="10" name="Picture 9"/>
          <p:cNvPicPr>
            <a:picLocks noChangeAspect="1"/>
          </p:cNvPicPr>
          <p:nvPr/>
        </p:nvPicPr>
        <p:blipFill rotWithShape="1">
          <a:blip r:embed="rId5">
            <a:clrChange>
              <a:clrFrom>
                <a:srgbClr val="000000"/>
              </a:clrFrom>
              <a:clrTo>
                <a:srgbClr val="000000">
                  <a:alpha val="0"/>
                </a:srgbClr>
              </a:clrTo>
            </a:clrChange>
          </a:blip>
          <a:srcRect l="16129" t="11030" r="19355" b="8324"/>
          <a:stretch/>
        </p:blipFill>
        <p:spPr>
          <a:xfrm>
            <a:off x="738851" y="4090911"/>
            <a:ext cx="1965745" cy="1474310"/>
          </a:xfrm>
          <a:prstGeom prst="rect">
            <a:avLst/>
          </a:prstGeom>
        </p:spPr>
      </p:pic>
      <p:sp>
        <p:nvSpPr>
          <p:cNvPr id="13" name="TextBox 12"/>
          <p:cNvSpPr txBox="1"/>
          <p:nvPr/>
        </p:nvSpPr>
        <p:spPr>
          <a:xfrm>
            <a:off x="3048000" y="4258579"/>
            <a:ext cx="7010400" cy="1477328"/>
          </a:xfrm>
          <a:prstGeom prst="rect">
            <a:avLst/>
          </a:prstGeom>
          <a:noFill/>
        </p:spPr>
        <p:txBody>
          <a:bodyPr wrap="square" rtlCol="0">
            <a:spAutoFit/>
          </a:bodyPr>
          <a:lstStyle/>
          <a:p>
            <a:pPr marL="342900" indent="-342900">
              <a:buFont typeface="Wingdings" panose="05000000000000000000" pitchFamily="2" charset="2"/>
              <a:buChar char="ü"/>
            </a:pPr>
            <a:r>
              <a:rPr lang="en-US" dirty="0" smtClean="0">
                <a:latin typeface="Arial Narrow" panose="020B0606020202030204" pitchFamily="34" charset="0"/>
              </a:rPr>
              <a:t>Color management</a:t>
            </a:r>
          </a:p>
          <a:p>
            <a:pPr marL="342900" indent="-342900">
              <a:buFont typeface="Wingdings" panose="05000000000000000000" pitchFamily="2" charset="2"/>
              <a:buChar char="ü"/>
            </a:pPr>
            <a:r>
              <a:rPr lang="en-US" dirty="0" smtClean="0">
                <a:latin typeface="Arial Narrow" panose="020B0606020202030204" pitchFamily="34" charset="0"/>
              </a:rPr>
              <a:t>RGB Workflow</a:t>
            </a:r>
          </a:p>
          <a:p>
            <a:pPr marL="342900" indent="-342900">
              <a:buFont typeface="Wingdings" panose="05000000000000000000" pitchFamily="2" charset="2"/>
              <a:buChar char="ü"/>
            </a:pPr>
            <a:r>
              <a:rPr lang="en-US" dirty="0" smtClean="0">
                <a:latin typeface="Arial Narrow" panose="020B0606020202030204" pitchFamily="34" charset="0"/>
              </a:rPr>
              <a:t>Color books and color atlases</a:t>
            </a:r>
          </a:p>
          <a:p>
            <a:pPr marL="342900" indent="-342900">
              <a:buFont typeface="Wingdings" panose="05000000000000000000" pitchFamily="2" charset="2"/>
              <a:buChar char="ü"/>
            </a:pPr>
            <a:r>
              <a:rPr lang="en-US" dirty="0" smtClean="0">
                <a:latin typeface="Arial Narrow" panose="020B0606020202030204" pitchFamily="34" charset="0"/>
              </a:rPr>
              <a:t>Production optimization</a:t>
            </a:r>
          </a:p>
          <a:p>
            <a:pPr marL="342900" indent="-342900">
              <a:buFont typeface="Wingdings" panose="05000000000000000000" pitchFamily="2" charset="2"/>
              <a:buChar char="ü"/>
            </a:pPr>
            <a:r>
              <a:rPr lang="en-US" dirty="0" smtClean="0">
                <a:latin typeface="Arial Narrow" panose="020B0606020202030204" pitchFamily="34" charset="0"/>
              </a:rPr>
              <a:t>Print &amp; Cut</a:t>
            </a:r>
            <a:endParaRPr lang="en-US" dirty="0">
              <a:latin typeface="Arial Narrow" panose="020B0606020202030204" pitchFamily="34" charset="0"/>
            </a:endParaRPr>
          </a:p>
        </p:txBody>
      </p:sp>
      <p:pic>
        <p:nvPicPr>
          <p:cNvPr id="12" name="Picture 11"/>
          <p:cNvPicPr>
            <a:picLocks noChangeAspect="1"/>
          </p:cNvPicPr>
          <p:nvPr/>
        </p:nvPicPr>
        <p:blipFill rotWithShape="1">
          <a:blip r:embed="rId6"/>
          <a:srcRect l="15808" t="17491" r="21906" b="6484"/>
          <a:stretch/>
        </p:blipFill>
        <p:spPr>
          <a:xfrm>
            <a:off x="6553200" y="2963136"/>
            <a:ext cx="4616264" cy="3169376"/>
          </a:xfrm>
          <a:prstGeom prst="rect">
            <a:avLst/>
          </a:prstGeom>
        </p:spPr>
      </p:pic>
    </p:spTree>
    <p:extLst>
      <p:ext uri="{BB962C8B-B14F-4D97-AF65-F5344CB8AC3E}">
        <p14:creationId xmlns:p14="http://schemas.microsoft.com/office/powerpoint/2010/main" val="191904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12</a:t>
            </a:fld>
            <a:endParaRPr lang="en-US" altLang="nl-BE" dirty="0"/>
          </a:p>
        </p:txBody>
      </p:sp>
      <p:sp>
        <p:nvSpPr>
          <p:cNvPr id="4" name="Rectangle 3"/>
          <p:cNvSpPr/>
          <p:nvPr/>
        </p:nvSpPr>
        <p:spPr>
          <a:xfrm>
            <a:off x="562337" y="1247805"/>
            <a:ext cx="7453451" cy="461665"/>
          </a:xfrm>
          <a:prstGeom prst="rect">
            <a:avLst/>
          </a:prstGeom>
        </p:spPr>
        <p:txBody>
          <a:bodyPr wrap="none">
            <a:spAutoFit/>
          </a:bodyPr>
          <a:lstStyle/>
          <a:p>
            <a:r>
              <a:rPr lang="en-US" sz="2400" b="1" dirty="0" smtClean="0">
                <a:solidFill>
                  <a:srgbClr val="007DFA"/>
                </a:solidFill>
                <a:latin typeface="Arial Narrow" panose="020B0606020202030204" pitchFamily="34" charset="0"/>
              </a:rPr>
              <a:t>UNIT 2 (5 LESSONS): Specifics of Digital Printing on Textiles</a:t>
            </a:r>
            <a:endParaRPr lang="en-US" sz="2400" b="1" dirty="0"/>
          </a:p>
        </p:txBody>
      </p:sp>
      <p:sp>
        <p:nvSpPr>
          <p:cNvPr id="6" name="Rectangle 5"/>
          <p:cNvSpPr/>
          <p:nvPr/>
        </p:nvSpPr>
        <p:spPr>
          <a:xfrm>
            <a:off x="1831975" y="2195274"/>
            <a:ext cx="9474200" cy="3416320"/>
          </a:xfrm>
          <a:prstGeom prst="rect">
            <a:avLst/>
          </a:prstGeom>
        </p:spPr>
        <p:txBody>
          <a:bodyPr wrap="square">
            <a:spAutoFit/>
          </a:bodyPr>
          <a:lstStyle/>
          <a:p>
            <a:pPr marL="285750" lvl="0" indent="-285750" algn="just">
              <a:buFont typeface="Wingdings" panose="05000000000000000000" pitchFamily="2" charset="2"/>
              <a:buChar char="ü"/>
            </a:pPr>
            <a:r>
              <a:rPr lang="en-GB" dirty="0" smtClean="0">
                <a:latin typeface="Arial Narrow" panose="020B0606020202030204" pitchFamily="34" charset="0"/>
              </a:rPr>
              <a:t>The </a:t>
            </a:r>
            <a:r>
              <a:rPr lang="en-GB" dirty="0">
                <a:latin typeface="Arial Narrow" panose="020B0606020202030204" pitchFamily="34" charset="0"/>
              </a:rPr>
              <a:t>influence of surface structural characteristics of textile materials on the formed shape, degree of deformation and spreading of the droplets on the surface of textile materials and penetration of printing ink droplets into the structure of textiles. </a:t>
            </a:r>
            <a:endParaRPr lang="hr-HR" dirty="0">
              <a:latin typeface="Arial Narrow" panose="020B0606020202030204" pitchFamily="34" charset="0"/>
            </a:endParaRPr>
          </a:p>
          <a:p>
            <a:pPr marL="285750" lvl="0" indent="-285750" algn="just">
              <a:buFont typeface="Wingdings" panose="05000000000000000000" pitchFamily="2" charset="2"/>
              <a:buChar char="ü"/>
            </a:pPr>
            <a:r>
              <a:rPr lang="en-GB" dirty="0">
                <a:latin typeface="Arial Narrow" panose="020B0606020202030204" pitchFamily="34" charset="0"/>
              </a:rPr>
              <a:t>Mechanism of complex behaviour of ink jet inks due to the topological nature of woven/knitted textile fabrics and the adsorption behaviour of colorants on different textile fibres.</a:t>
            </a:r>
            <a:endParaRPr lang="hr-HR" dirty="0">
              <a:latin typeface="Arial Narrow" panose="020B0606020202030204" pitchFamily="34" charset="0"/>
            </a:endParaRPr>
          </a:p>
          <a:p>
            <a:pPr marL="285750" lvl="0" indent="-285750" algn="just">
              <a:buFont typeface="Wingdings" panose="05000000000000000000" pitchFamily="2" charset="2"/>
              <a:buChar char="ü"/>
            </a:pPr>
            <a:r>
              <a:rPr lang="en-GB" dirty="0">
                <a:latin typeface="Arial Narrow" panose="020B0606020202030204" pitchFamily="34" charset="0"/>
              </a:rPr>
              <a:t>The image </a:t>
            </a:r>
            <a:r>
              <a:rPr lang="en-GB" dirty="0" err="1">
                <a:latin typeface="Arial Narrow" panose="020B0606020202030204" pitchFamily="34" charset="0"/>
              </a:rPr>
              <a:t>fomation</a:t>
            </a:r>
            <a:r>
              <a:rPr lang="en-GB" dirty="0">
                <a:latin typeface="Arial Narrow" panose="020B0606020202030204" pitchFamily="34" charset="0"/>
              </a:rPr>
              <a:t> in dependency on the </a:t>
            </a:r>
            <a:r>
              <a:rPr lang="en-GB" dirty="0" err="1">
                <a:latin typeface="Arial Narrow" panose="020B0606020202030204" pitchFamily="34" charset="0"/>
              </a:rPr>
              <a:t>physico</a:t>
            </a:r>
            <a:r>
              <a:rPr lang="en-GB" dirty="0">
                <a:latin typeface="Arial Narrow" panose="020B0606020202030204" pitchFamily="34" charset="0"/>
              </a:rPr>
              <a:t>-chemical ink properties, </a:t>
            </a:r>
            <a:r>
              <a:rPr lang="en-GB" dirty="0" err="1">
                <a:latin typeface="Arial Narrow" panose="020B0606020202030204" pitchFamily="34" charset="0"/>
              </a:rPr>
              <a:t>modeling</a:t>
            </a:r>
            <a:r>
              <a:rPr lang="en-GB" dirty="0">
                <a:latin typeface="Arial Narrow" panose="020B0606020202030204" pitchFamily="34" charset="0"/>
              </a:rPr>
              <a:t> of ink spreading and penetration</a:t>
            </a:r>
            <a:r>
              <a:rPr lang="en-GB" dirty="0" smtClean="0">
                <a:latin typeface="Arial Narrow" panose="020B0606020202030204" pitchFamily="34" charset="0"/>
              </a:rPr>
              <a:t>.</a:t>
            </a:r>
            <a:endParaRPr lang="hr-HR" dirty="0" smtClean="0">
              <a:latin typeface="Arial Narrow" panose="020B0606020202030204" pitchFamily="34" charset="0"/>
            </a:endParaRPr>
          </a:p>
          <a:p>
            <a:pPr marL="285750" lvl="0" indent="-285750" algn="just">
              <a:buFont typeface="Wingdings" panose="05000000000000000000" pitchFamily="2" charset="2"/>
              <a:buChar char="ü"/>
            </a:pPr>
            <a:r>
              <a:rPr lang="en-GB" dirty="0">
                <a:latin typeface="Arial Narrow" panose="020B0606020202030204" pitchFamily="34" charset="0"/>
              </a:rPr>
              <a:t>Problems of modification and adaptation of inks and components of printing pastes for application in ink jet technology on textile.</a:t>
            </a:r>
            <a:endParaRPr lang="hr-HR" dirty="0">
              <a:latin typeface="Arial Narrow" panose="020B0606020202030204" pitchFamily="34" charset="0"/>
            </a:endParaRPr>
          </a:p>
          <a:p>
            <a:pPr marL="285750" lvl="0" indent="-285750" algn="just">
              <a:buFont typeface="Wingdings" panose="05000000000000000000" pitchFamily="2" charset="2"/>
              <a:buChar char="ü"/>
            </a:pPr>
            <a:r>
              <a:rPr lang="en-GB" dirty="0">
                <a:latin typeface="Arial Narrow" panose="020B0606020202030204" pitchFamily="34" charset="0"/>
              </a:rPr>
              <a:t>The main streams in printing ink formulation development of printing - development of pigment based inks and binders; development of dye-based printing inks including dye modification, primarily reactive dyes, given the percentage of cellulosic materials being printed on a global market.  </a:t>
            </a:r>
            <a:endParaRPr lang="hr-HR" dirty="0">
              <a:latin typeface="Arial Narrow" panose="020B0606020202030204" pitchFamily="34" charset="0"/>
            </a:endParaRPr>
          </a:p>
        </p:txBody>
      </p:sp>
    </p:spTree>
    <p:extLst>
      <p:ext uri="{BB962C8B-B14F-4D97-AF65-F5344CB8AC3E}">
        <p14:creationId xmlns:p14="http://schemas.microsoft.com/office/powerpoint/2010/main" val="3700645365"/>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13</a:t>
            </a:fld>
            <a:endParaRPr lang="en-US" altLang="nl-BE" dirty="0"/>
          </a:p>
        </p:txBody>
      </p:sp>
      <p:pic>
        <p:nvPicPr>
          <p:cNvPr id="3" name="Picture 2"/>
          <p:cNvPicPr>
            <a:picLocks noChangeAspect="1"/>
          </p:cNvPicPr>
          <p:nvPr/>
        </p:nvPicPr>
        <p:blipFill rotWithShape="1">
          <a:blip r:embed="rId5"/>
          <a:srcRect l="3504"/>
          <a:stretch/>
        </p:blipFill>
        <p:spPr>
          <a:xfrm>
            <a:off x="433086" y="1236536"/>
            <a:ext cx="5586714" cy="3516011"/>
          </a:xfrm>
          <a:prstGeom prst="rect">
            <a:avLst/>
          </a:prstGeom>
        </p:spPr>
      </p:pic>
      <p:sp>
        <p:nvSpPr>
          <p:cNvPr id="5" name="Rectangle 4"/>
          <p:cNvSpPr/>
          <p:nvPr/>
        </p:nvSpPr>
        <p:spPr>
          <a:xfrm>
            <a:off x="6117582" y="1066800"/>
            <a:ext cx="5617218" cy="2263825"/>
          </a:xfrm>
          <a:prstGeom prst="rect">
            <a:avLst/>
          </a:prstGeom>
        </p:spPr>
        <p:txBody>
          <a:bodyPr wrap="square">
            <a:spAutoFit/>
          </a:bodyPr>
          <a:lstStyle/>
          <a:p>
            <a:pPr marL="285750" indent="-285750" algn="just">
              <a:lnSpc>
                <a:spcPct val="112000"/>
              </a:lnSpc>
              <a:spcAft>
                <a:spcPts val="0"/>
              </a:spcAft>
              <a:buFont typeface="Wingdings" panose="05000000000000000000" pitchFamily="2" charset="2"/>
              <a:buChar char="q"/>
            </a:pPr>
            <a:r>
              <a:rPr lang="hr-HR" dirty="0">
                <a:latin typeface="Arial Narrow" panose="020B0606020202030204" pitchFamily="34" charset="0"/>
                <a:ea typeface="Times New Roman" panose="02020603050405020304" pitchFamily="18" charset="0"/>
                <a:cs typeface="Times New Roman" panose="02020603050405020304" pitchFamily="18" charset="0"/>
              </a:rPr>
              <a:t>….</a:t>
            </a:r>
            <a:r>
              <a:rPr lang="en-GB" dirty="0">
                <a:latin typeface="Arial Narrow" panose="020B0606020202030204" pitchFamily="34" charset="0"/>
                <a:ea typeface="Times New Roman" panose="02020603050405020304" pitchFamily="18" charset="0"/>
                <a:cs typeface="Times New Roman" panose="02020603050405020304" pitchFamily="18" charset="0"/>
              </a:rPr>
              <a:t>As much as the modelling of ink penetration and ink spreading, and their effect on print performance of paper have been well studied, these findings are still not verified for textiles where more complex behaviour of ink jet inks is anticipated due to the topological nature of woven/knitted textile fabrics, the diversity of colorants (dyes and pigments) and their adsorption behaviour on different textile fibres</a:t>
            </a:r>
            <a:r>
              <a:rPr lang="hr-HR" dirty="0">
                <a:latin typeface="Arial Narrow" panose="020B0606020202030204" pitchFamily="34" charset="0"/>
                <a:ea typeface="Times New Roman" panose="02020603050405020304" pitchFamily="18" charset="0"/>
                <a:cs typeface="Times New Roman" panose="02020603050405020304" pitchFamily="18" charset="0"/>
              </a:rPr>
              <a:t>……..</a:t>
            </a:r>
            <a:endParaRPr lang="hr-HR" dirty="0">
              <a:latin typeface="Arial Narrow" panose="020B0606020202030204" pitchFamily="34" charset="0"/>
              <a:ea typeface="Times New Roman" panose="02020603050405020304" pitchFamily="18" charset="0"/>
              <a:cs typeface="Times New Roman" panose="02020603050405020304" pitchFamily="18" charset="0"/>
            </a:endParaRPr>
          </a:p>
        </p:txBody>
      </p:sp>
      <p:cxnSp>
        <p:nvCxnSpPr>
          <p:cNvPr id="16"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2" descr="Polymers 10 01219 g008"/>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04975" y="3363413"/>
            <a:ext cx="5164238" cy="145761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16882" y="4983279"/>
            <a:ext cx="11201400" cy="1022972"/>
          </a:xfrm>
          <a:prstGeom prst="rect">
            <a:avLst/>
          </a:prstGeom>
        </p:spPr>
        <p:txBody>
          <a:bodyPr wrap="square">
            <a:spAutoFit/>
          </a:bodyPr>
          <a:lstStyle/>
          <a:p>
            <a:pPr marL="285750" indent="-285750" algn="just">
              <a:lnSpc>
                <a:spcPct val="112000"/>
              </a:lnSpc>
              <a:spcAft>
                <a:spcPts val="0"/>
              </a:spcAft>
              <a:buFont typeface="Wingdings" panose="05000000000000000000" pitchFamily="2" charset="2"/>
              <a:buChar char="q"/>
            </a:pPr>
            <a:r>
              <a:rPr lang="en-GB" dirty="0">
                <a:latin typeface="Arial Narrow" panose="020B0606020202030204" pitchFamily="34" charset="0"/>
                <a:ea typeface="Times New Roman" panose="02020603050405020304" pitchFamily="18" charset="0"/>
                <a:cs typeface="Calibri" panose="020F0502020204030204" pitchFamily="34" charset="0"/>
              </a:rPr>
              <a:t>A specific problem is the porosity of the textile material, which causes a certain loss of information in the reproduction, since the penetration of printing ink into the deeper layers of the textile substrate as well as the loss of printing ink on porous parts cannot be prevented.</a:t>
            </a:r>
            <a:endParaRPr lang="hr-HR" dirty="0">
              <a:latin typeface="Arial Narrow" panose="020B0606020202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2467193"/>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4008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14</a:t>
            </a:fld>
            <a:endParaRPr lang="en-US" altLang="nl-BE" dirty="0"/>
          </a:p>
        </p:txBody>
      </p:sp>
      <p:sp>
        <p:nvSpPr>
          <p:cNvPr id="3" name="Rectangle 2"/>
          <p:cNvSpPr/>
          <p:nvPr/>
        </p:nvSpPr>
        <p:spPr>
          <a:xfrm>
            <a:off x="838200" y="1143000"/>
            <a:ext cx="3441968" cy="402546"/>
          </a:xfrm>
          <a:prstGeom prst="rect">
            <a:avLst/>
          </a:prstGeom>
        </p:spPr>
        <p:txBody>
          <a:bodyPr wrap="none">
            <a:spAutoFit/>
          </a:bodyPr>
          <a:lstStyle/>
          <a:p>
            <a:pPr algn="just">
              <a:lnSpc>
                <a:spcPct val="112000"/>
              </a:lnSpc>
            </a:pPr>
            <a:r>
              <a:rPr lang="hr-HR" b="1" dirty="0" smtClean="0">
                <a:solidFill>
                  <a:srgbClr val="007EFA"/>
                </a:solidFill>
                <a:latin typeface="Arial Narrow" panose="020B0606020202030204" pitchFamily="34" charset="0"/>
              </a:rPr>
              <a:t>CURRENT RESEARCH DIRECTIONS</a:t>
            </a:r>
            <a:endParaRPr lang="en-US" b="1" dirty="0">
              <a:solidFill>
                <a:srgbClr val="007EFA"/>
              </a:solidFill>
              <a:latin typeface="Arial Narrow" panose="020B0606020202030204" pitchFamily="34" charset="0"/>
            </a:endParaRPr>
          </a:p>
        </p:txBody>
      </p:sp>
      <p:graphicFrame>
        <p:nvGraphicFramePr>
          <p:cNvPr id="14" name="Diagram 13"/>
          <p:cNvGraphicFramePr/>
          <p:nvPr>
            <p:extLst>
              <p:ext uri="{D42A27DB-BD31-4B8C-83A1-F6EECF244321}">
                <p14:modId xmlns:p14="http://schemas.microsoft.com/office/powerpoint/2010/main" val="2872893163"/>
              </p:ext>
            </p:extLst>
          </p:nvPr>
        </p:nvGraphicFramePr>
        <p:xfrm>
          <a:off x="3352800" y="443749"/>
          <a:ext cx="8255000" cy="39565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Rectangle 14"/>
          <p:cNvSpPr/>
          <p:nvPr/>
        </p:nvSpPr>
        <p:spPr>
          <a:xfrm>
            <a:off x="533400" y="4294788"/>
            <a:ext cx="11201400" cy="1953612"/>
          </a:xfrm>
          <a:prstGeom prst="rect">
            <a:avLst/>
          </a:prstGeom>
        </p:spPr>
        <p:txBody>
          <a:bodyPr wrap="square">
            <a:spAutoFit/>
          </a:bodyPr>
          <a:lstStyle/>
          <a:p>
            <a:pPr marL="285750" indent="-285750" algn="just">
              <a:lnSpc>
                <a:spcPct val="112000"/>
              </a:lnSpc>
              <a:buFont typeface="Wingdings" panose="05000000000000000000" pitchFamily="2" charset="2"/>
              <a:buChar char="q"/>
            </a:pPr>
            <a:r>
              <a:rPr lang="en-US" dirty="0" smtClean="0">
                <a:latin typeface="Arial Narrow" panose="020B0606020202030204" pitchFamily="34" charset="0"/>
              </a:rPr>
              <a:t>Compared to dyes, the incorporation of pigments into ink jet inks is a much more difficult task. The pigments must be ground into very fine particles of 200 nanometers or less so that they will remain suspended in the ink and be transparent to light. Also, a pigment dispersion system must be provided to avoid flocculation which can cause the clogging of the ink jet print-head. </a:t>
            </a:r>
          </a:p>
          <a:p>
            <a:pPr marL="285750" indent="-285750" algn="just">
              <a:lnSpc>
                <a:spcPct val="112000"/>
              </a:lnSpc>
              <a:buFont typeface="Wingdings" panose="05000000000000000000" pitchFamily="2" charset="2"/>
              <a:buChar char="q"/>
            </a:pPr>
            <a:r>
              <a:rPr lang="hr-HR" dirty="0" smtClean="0">
                <a:latin typeface="Arial Narrow" panose="020B0606020202030204" pitchFamily="34" charset="0"/>
              </a:rPr>
              <a:t>N</a:t>
            </a:r>
            <a:r>
              <a:rPr lang="en-US" dirty="0" err="1" smtClean="0">
                <a:latin typeface="Arial Narrow" panose="020B0606020202030204" pitchFamily="34" charset="0"/>
              </a:rPr>
              <a:t>ano</a:t>
            </a:r>
            <a:r>
              <a:rPr lang="en-US" dirty="0" smtClean="0">
                <a:latin typeface="Arial Narrow" panose="020B0606020202030204" pitchFamily="34" charset="0"/>
              </a:rPr>
              <a:t>-scale emulsions containing the mixture of soft and hard monomers in ration 8:1, employing butyl acrylate soft monomers, methyl methacrylate hard monomers, N-</a:t>
            </a:r>
            <a:r>
              <a:rPr lang="en-US" dirty="0" err="1" smtClean="0">
                <a:latin typeface="Arial Narrow" panose="020B0606020202030204" pitchFamily="34" charset="0"/>
              </a:rPr>
              <a:t>methylolacrylamide</a:t>
            </a:r>
            <a:r>
              <a:rPr lang="en-US" dirty="0" smtClean="0">
                <a:latin typeface="Arial Narrow" panose="020B0606020202030204" pitchFamily="34" charset="0"/>
              </a:rPr>
              <a:t> as crosslinking agents and </a:t>
            </a:r>
            <a:r>
              <a:rPr lang="en-US" dirty="0" err="1" smtClean="0">
                <a:latin typeface="Arial Narrow" panose="020B0606020202030204" pitchFamily="34" charset="0"/>
              </a:rPr>
              <a:t>monododecyl</a:t>
            </a:r>
            <a:r>
              <a:rPr lang="en-US" dirty="0" smtClean="0">
                <a:latin typeface="Arial Narrow" panose="020B0606020202030204" pitchFamily="34" charset="0"/>
              </a:rPr>
              <a:t> maleate as </a:t>
            </a:r>
            <a:r>
              <a:rPr lang="en-US" dirty="0" err="1" smtClean="0">
                <a:latin typeface="Arial Narrow" panose="020B0606020202030204" pitchFamily="34" charset="0"/>
              </a:rPr>
              <a:t>copolymerizable</a:t>
            </a:r>
            <a:r>
              <a:rPr lang="en-US" dirty="0" smtClean="0">
                <a:latin typeface="Arial Narrow" panose="020B0606020202030204" pitchFamily="34" charset="0"/>
              </a:rPr>
              <a:t> surfactant. </a:t>
            </a:r>
            <a:endParaRPr lang="en-US" dirty="0">
              <a:latin typeface="Arial Narrow" panose="020B0606020202030204" pitchFamily="34" charset="0"/>
            </a:endParaRPr>
          </a:p>
        </p:txBody>
      </p:sp>
    </p:spTree>
    <p:extLst>
      <p:ext uri="{BB962C8B-B14F-4D97-AF65-F5344CB8AC3E}">
        <p14:creationId xmlns:p14="http://schemas.microsoft.com/office/powerpoint/2010/main" val="221502429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15</a:t>
            </a:fld>
            <a:endParaRPr lang="en-US" altLang="nl-BE" dirty="0"/>
          </a:p>
        </p:txBody>
      </p:sp>
      <p:sp>
        <p:nvSpPr>
          <p:cNvPr id="12" name="Rectangle 11"/>
          <p:cNvSpPr/>
          <p:nvPr/>
        </p:nvSpPr>
        <p:spPr>
          <a:xfrm>
            <a:off x="543046" y="1023021"/>
            <a:ext cx="8286249" cy="830997"/>
          </a:xfrm>
          <a:prstGeom prst="rect">
            <a:avLst/>
          </a:prstGeom>
        </p:spPr>
        <p:txBody>
          <a:bodyPr wrap="square">
            <a:spAutoFit/>
          </a:bodyPr>
          <a:lstStyle/>
          <a:p>
            <a:pPr marL="2605088" indent="-2605088"/>
            <a:r>
              <a:rPr lang="en-US" sz="2400" b="1" dirty="0" smtClean="0">
                <a:solidFill>
                  <a:srgbClr val="007DFA"/>
                </a:solidFill>
                <a:latin typeface="Arial Narrow" panose="020B0606020202030204" pitchFamily="34" charset="0"/>
              </a:rPr>
              <a:t>UNIT 3 (</a:t>
            </a:r>
            <a:r>
              <a:rPr lang="hr-HR" sz="2400" b="1" dirty="0" smtClean="0">
                <a:solidFill>
                  <a:srgbClr val="007DFA"/>
                </a:solidFill>
                <a:latin typeface="Arial Narrow" panose="020B0606020202030204" pitchFamily="34" charset="0"/>
              </a:rPr>
              <a:t>5</a:t>
            </a:r>
            <a:r>
              <a:rPr lang="en-US" sz="2400" b="1" dirty="0" smtClean="0">
                <a:solidFill>
                  <a:srgbClr val="007DFA"/>
                </a:solidFill>
                <a:latin typeface="Arial Narrow" panose="020B0606020202030204" pitchFamily="34" charset="0"/>
              </a:rPr>
              <a:t> LESSONS): </a:t>
            </a:r>
            <a:r>
              <a:rPr lang="en-US" sz="2400" b="1" dirty="0" smtClean="0">
                <a:solidFill>
                  <a:srgbClr val="007DFA"/>
                </a:solidFill>
                <a:latin typeface="Arial Narrow" panose="020B0606020202030204" pitchFamily="34" charset="0"/>
              </a:rPr>
              <a:t>Functionalization and Pre-treatment of Textiles in Digital Textile Printing</a:t>
            </a:r>
            <a:endParaRPr lang="en-US" sz="2400" b="1" dirty="0">
              <a:solidFill>
                <a:srgbClr val="007DFA"/>
              </a:solidFill>
              <a:latin typeface="Arial Narrow" panose="020B0606020202030204" pitchFamily="34" charset="0"/>
            </a:endParaRPr>
          </a:p>
        </p:txBody>
      </p:sp>
      <p:sp>
        <p:nvSpPr>
          <p:cNvPr id="14" name="Rectangle 13"/>
          <p:cNvSpPr/>
          <p:nvPr/>
        </p:nvSpPr>
        <p:spPr>
          <a:xfrm>
            <a:off x="1028700" y="2050320"/>
            <a:ext cx="10363200" cy="923330"/>
          </a:xfrm>
          <a:prstGeom prst="rect">
            <a:avLst/>
          </a:prstGeom>
        </p:spPr>
        <p:txBody>
          <a:bodyPr wrap="square">
            <a:spAutoFit/>
          </a:bodyPr>
          <a:lstStyle/>
          <a:p>
            <a:pPr marL="285750" indent="-285750" algn="just">
              <a:buFont typeface="Wingdings" panose="05000000000000000000" pitchFamily="2" charset="2"/>
              <a:buChar char="ü"/>
            </a:pPr>
            <a:r>
              <a:rPr lang="en-GB" dirty="0" smtClean="0">
                <a:latin typeface="Arial Narrow" panose="020B0606020202030204" pitchFamily="34" charset="0"/>
                <a:ea typeface="Times New Roman" panose="02020603050405020304" pitchFamily="18" charset="0"/>
                <a:cs typeface="Times New Roman" panose="02020603050405020304" pitchFamily="18" charset="0"/>
              </a:rPr>
              <a:t>Up </a:t>
            </a:r>
            <a:r>
              <a:rPr lang="en-GB" dirty="0">
                <a:latin typeface="Arial Narrow" panose="020B0606020202030204" pitchFamily="34" charset="0"/>
                <a:ea typeface="Times New Roman" panose="02020603050405020304" pitchFamily="18" charset="0"/>
                <a:cs typeface="Times New Roman" panose="02020603050405020304" pitchFamily="18" charset="0"/>
              </a:rPr>
              <a:t>to date researches and aspects of innovative approaches in modifications and pre-treatments of textile </a:t>
            </a:r>
            <a:r>
              <a:rPr lang="en-GB" dirty="0" smtClean="0">
                <a:latin typeface="Arial Narrow" panose="020B0606020202030204" pitchFamily="34" charset="0"/>
                <a:ea typeface="Times New Roman" panose="02020603050405020304" pitchFamily="18" charset="0"/>
                <a:cs typeface="Times New Roman" panose="02020603050405020304" pitchFamily="18" charset="0"/>
              </a:rPr>
              <a:t>materials.</a:t>
            </a:r>
            <a:r>
              <a:rPr lang="hr-HR" dirty="0" smtClean="0">
                <a:latin typeface="Arial Narrow" panose="020B0606020202030204" pitchFamily="34" charset="0"/>
                <a:ea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ü"/>
            </a:pPr>
            <a:r>
              <a:rPr lang="en-GB" dirty="0" smtClean="0">
                <a:latin typeface="Arial Narrow" panose="020B0606020202030204" pitchFamily="34" charset="0"/>
                <a:ea typeface="Times New Roman" panose="02020603050405020304" pitchFamily="18" charset="0"/>
                <a:cs typeface="Times New Roman" panose="02020603050405020304" pitchFamily="18" charset="0"/>
              </a:rPr>
              <a:t>Different </a:t>
            </a:r>
            <a:r>
              <a:rPr lang="en-GB" dirty="0">
                <a:latin typeface="Arial Narrow" panose="020B0606020202030204" pitchFamily="34" charset="0"/>
                <a:ea typeface="Times New Roman" panose="02020603050405020304" pitchFamily="18" charset="0"/>
                <a:cs typeface="Times New Roman" panose="02020603050405020304" pitchFamily="18" charset="0"/>
              </a:rPr>
              <a:t>pre-treatment methods (e.g. </a:t>
            </a:r>
            <a:r>
              <a:rPr lang="en-GB" dirty="0" err="1">
                <a:latin typeface="Arial Narrow" panose="020B0606020202030204" pitchFamily="34" charset="0"/>
                <a:ea typeface="Times New Roman" panose="02020603050405020304" pitchFamily="18" charset="0"/>
                <a:cs typeface="Times New Roman" panose="02020603050405020304" pitchFamily="18" charset="0"/>
              </a:rPr>
              <a:t>cationization</a:t>
            </a:r>
            <a:r>
              <a:rPr lang="en-GB" dirty="0">
                <a:latin typeface="Arial Narrow" panose="020B0606020202030204" pitchFamily="34" charset="0"/>
                <a:ea typeface="Times New Roman" panose="02020603050405020304" pitchFamily="18" charset="0"/>
                <a:cs typeface="Times New Roman" panose="02020603050405020304" pitchFamily="18" charset="0"/>
              </a:rPr>
              <a:t>, chitosan treatment, plasma treatment</a:t>
            </a:r>
            <a:r>
              <a:rPr lang="en-GB" dirty="0" smtClean="0">
                <a:latin typeface="Arial Narrow" panose="020B0606020202030204" pitchFamily="34" charset="0"/>
                <a:ea typeface="Times New Roman" panose="02020603050405020304" pitchFamily="18" charset="0"/>
                <a:cs typeface="Times New Roman" panose="02020603050405020304" pitchFamily="18" charset="0"/>
              </a:rPr>
              <a:t>).</a:t>
            </a:r>
            <a:endParaRPr lang="hr-HR" dirty="0" smtClean="0">
              <a:latin typeface="Arial Narrow" panose="020B0606020202030204" pitchFamily="34"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GB" dirty="0" smtClean="0">
                <a:latin typeface="Arial Narrow" panose="020B0606020202030204" pitchFamily="34" charset="0"/>
                <a:ea typeface="Times New Roman" panose="02020603050405020304" pitchFamily="18" charset="0"/>
                <a:cs typeface="Times New Roman" panose="02020603050405020304" pitchFamily="18" charset="0"/>
              </a:rPr>
              <a:t>Preparation </a:t>
            </a:r>
            <a:r>
              <a:rPr lang="en-GB" dirty="0">
                <a:latin typeface="Arial Narrow" panose="020B0606020202030204" pitchFamily="34" charset="0"/>
                <a:ea typeface="Times New Roman" panose="02020603050405020304" pitchFamily="18" charset="0"/>
                <a:cs typeface="Times New Roman" panose="02020603050405020304" pitchFamily="18" charset="0"/>
              </a:rPr>
              <a:t>and processing of pre-treatment</a:t>
            </a:r>
            <a:endParaRPr lang="hr-HR" dirty="0">
              <a:latin typeface="Arial Narrow" panose="020B0606020202030204" pitchFamily="34" charset="0"/>
              <a:ea typeface="Times New Roman" panose="02020603050405020304" pitchFamily="18" charset="0"/>
              <a:cs typeface="Times New Roman" panose="02020603050405020304" pitchFamily="18" charset="0"/>
            </a:endParaRPr>
          </a:p>
        </p:txBody>
      </p:sp>
      <p:cxnSp>
        <p:nvCxnSpPr>
          <p:cNvPr id="15"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04800" y="3243088"/>
            <a:ext cx="5596359" cy="2884251"/>
          </a:xfrm>
          <a:prstGeom prst="rect">
            <a:avLst/>
          </a:prstGeom>
        </p:spPr>
        <p:txBody>
          <a:bodyPr wrap="square">
            <a:spAutoFit/>
          </a:bodyPr>
          <a:lstStyle/>
          <a:p>
            <a:pPr marL="285750" indent="-285750" algn="just">
              <a:lnSpc>
                <a:spcPct val="112000"/>
              </a:lnSpc>
              <a:spcAft>
                <a:spcPts val="0"/>
              </a:spcAft>
              <a:buFont typeface="Wingdings" panose="05000000000000000000" pitchFamily="2" charset="2"/>
              <a:buChar char="q"/>
            </a:pPr>
            <a:r>
              <a:rPr lang="en-US" dirty="0" smtClean="0">
                <a:solidFill>
                  <a:srgbClr val="007EFA"/>
                </a:solidFill>
                <a:latin typeface="Arial Narrow" panose="020B0606020202030204" pitchFamily="34" charset="0"/>
                <a:ea typeface="Times New Roman" panose="02020603050405020304" pitchFamily="18" charset="0"/>
                <a:cs typeface="Times New Roman" panose="02020603050405020304" pitchFamily="18" charset="0"/>
              </a:rPr>
              <a:t>When the printing ink touches the surface of the textile material, penetration and spreading occur. The ratio and specific relationship of penetration and spreading will depend on physical characteristic of the substrate surface and on the pre-treatment of substrate. </a:t>
            </a:r>
          </a:p>
          <a:p>
            <a:pPr marL="285750" indent="-285750" algn="just">
              <a:lnSpc>
                <a:spcPct val="112000"/>
              </a:lnSpc>
              <a:spcAft>
                <a:spcPts val="0"/>
              </a:spcAft>
              <a:buFont typeface="Wingdings" panose="05000000000000000000" pitchFamily="2" charset="2"/>
              <a:buChar char="q"/>
            </a:pPr>
            <a:r>
              <a:rPr lang="en-US" dirty="0" smtClean="0">
                <a:solidFill>
                  <a:srgbClr val="007EFA"/>
                </a:solidFill>
                <a:latin typeface="Arial Narrow" panose="020B0606020202030204" pitchFamily="34" charset="0"/>
                <a:ea typeface="Times New Roman" panose="02020603050405020304" pitchFamily="18" charset="0"/>
                <a:cs typeface="Arial" panose="020B0604020202020204" pitchFamily="34" charset="0"/>
              </a:rPr>
              <a:t>The function of fabric surface pretreatment is to immobilize the ink drop jetted onto the fabric to prevent its bleeding. So, </a:t>
            </a:r>
            <a:r>
              <a:rPr lang="en-US" dirty="0" err="1" smtClean="0">
                <a:solidFill>
                  <a:srgbClr val="007EFA"/>
                </a:solidFill>
                <a:latin typeface="Arial Narrow" panose="020B0606020202030204" pitchFamily="34" charset="0"/>
                <a:ea typeface="Times New Roman" panose="02020603050405020304" pitchFamily="18" charset="0"/>
                <a:cs typeface="Arial" panose="020B0604020202020204" pitchFamily="34" charset="0"/>
              </a:rPr>
              <a:t>chiotsan</a:t>
            </a:r>
            <a:r>
              <a:rPr lang="en-US" dirty="0" smtClean="0">
                <a:solidFill>
                  <a:srgbClr val="007EFA"/>
                </a:solidFill>
                <a:latin typeface="Arial Narrow" panose="020B0606020202030204" pitchFamily="34" charset="0"/>
                <a:ea typeface="Times New Roman" panose="02020603050405020304" pitchFamily="18" charset="0"/>
                <a:cs typeface="Arial" panose="020B0604020202020204" pitchFamily="34" charset="0"/>
              </a:rPr>
              <a:t> pretreatment, plasma technology and cationic compounds have been used to pretreat the fabrics.</a:t>
            </a:r>
            <a:endParaRPr lang="en-US" dirty="0">
              <a:solidFill>
                <a:srgbClr val="007EFA"/>
              </a:solidFill>
              <a:latin typeface="Arial Narrow" panose="020B0606020202030204" pitchFamily="34" charset="0"/>
              <a:ea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6315962" y="3911607"/>
            <a:ext cx="5026666" cy="1547212"/>
          </a:xfrm>
          <a:prstGeom prst="rect">
            <a:avLst/>
          </a:prstGeom>
        </p:spPr>
      </p:pic>
    </p:spTree>
    <p:extLst>
      <p:ext uri="{BB962C8B-B14F-4D97-AF65-F5344CB8AC3E}">
        <p14:creationId xmlns:p14="http://schemas.microsoft.com/office/powerpoint/2010/main" val="794567548"/>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C51B32-5F27-4A6A-AFC4-1022C8863493}" type="slidenum">
              <a:rPr lang="en-US" altLang="nl-BE" smtClean="0"/>
              <a:pPr/>
              <a:t>16</a:t>
            </a:fld>
            <a:endParaRPr lang="en-US" altLang="nl-BE"/>
          </a:p>
        </p:txBody>
      </p:sp>
      <p:pic>
        <p:nvPicPr>
          <p:cNvPr id="4098" name="Picture 2" descr="Polymers 10 01219 g007"/>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715000" y="1013619"/>
            <a:ext cx="5334000" cy="352583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5"/>
          <a:srcRect l="26630" t="36851" r="23482" b="16219"/>
          <a:stretch/>
        </p:blipFill>
        <p:spPr>
          <a:xfrm>
            <a:off x="762000" y="1144053"/>
            <a:ext cx="3886200" cy="2056334"/>
          </a:xfrm>
          <a:prstGeom prst="rect">
            <a:avLst/>
          </a:prstGeom>
        </p:spPr>
      </p:pic>
      <p:pic>
        <p:nvPicPr>
          <p:cNvPr id="9" name="Picture 8"/>
          <p:cNvPicPr>
            <a:picLocks noChangeAspect="1"/>
          </p:cNvPicPr>
          <p:nvPr/>
        </p:nvPicPr>
        <p:blipFill rotWithShape="1">
          <a:blip r:embed="rId6"/>
          <a:srcRect l="26290" t="30399" r="25381" b="19882"/>
          <a:stretch/>
        </p:blipFill>
        <p:spPr>
          <a:xfrm>
            <a:off x="762001" y="3446092"/>
            <a:ext cx="3920924" cy="2268908"/>
          </a:xfrm>
          <a:prstGeom prst="rect">
            <a:avLst/>
          </a:prstGeom>
        </p:spPr>
      </p:pic>
      <p:sp>
        <p:nvSpPr>
          <p:cNvPr id="10" name="Rectangle 9"/>
          <p:cNvSpPr/>
          <p:nvPr/>
        </p:nvSpPr>
        <p:spPr>
          <a:xfrm>
            <a:off x="4788905" y="4791075"/>
            <a:ext cx="7098295" cy="1333185"/>
          </a:xfrm>
          <a:prstGeom prst="rect">
            <a:avLst/>
          </a:prstGeom>
        </p:spPr>
        <p:txBody>
          <a:bodyPr wrap="square">
            <a:spAutoFit/>
          </a:bodyPr>
          <a:lstStyle/>
          <a:p>
            <a:pPr marL="285750" indent="-285750" algn="just">
              <a:lnSpc>
                <a:spcPct val="112000"/>
              </a:lnSpc>
              <a:spcAft>
                <a:spcPts val="0"/>
              </a:spcAft>
              <a:buFont typeface="Wingdings" panose="05000000000000000000" pitchFamily="2" charset="2"/>
              <a:buChar char="ü"/>
            </a:pPr>
            <a:r>
              <a:rPr lang="en-GB" dirty="0">
                <a:latin typeface="Arial Narrow" panose="020B0606020202030204" pitchFamily="34" charset="0"/>
                <a:ea typeface="Times New Roman" panose="02020603050405020304" pitchFamily="18" charset="0"/>
                <a:cs typeface="Arial" panose="020B0604020202020204" pitchFamily="34" charset="0"/>
              </a:rPr>
              <a:t>The purpose of cationic </a:t>
            </a:r>
            <a:r>
              <a:rPr lang="en-GB" dirty="0" err="1">
                <a:latin typeface="Arial Narrow" panose="020B0606020202030204" pitchFamily="34" charset="0"/>
                <a:ea typeface="Times New Roman" panose="02020603050405020304" pitchFamily="18" charset="0"/>
                <a:cs typeface="Arial" panose="020B0604020202020204" pitchFamily="34" charset="0"/>
              </a:rPr>
              <a:t>pretreatment</a:t>
            </a:r>
            <a:r>
              <a:rPr lang="en-GB" dirty="0">
                <a:latin typeface="Arial Narrow" panose="020B0606020202030204" pitchFamily="34" charset="0"/>
                <a:ea typeface="Times New Roman" panose="02020603050405020304" pitchFamily="18" charset="0"/>
                <a:cs typeface="Arial" panose="020B0604020202020204" pitchFamily="34" charset="0"/>
              </a:rPr>
              <a:t> of cotton is to improve printability with pigment by introducing positively charged sites on cotton. Due to the dye molecules in the ink drop being ionized, the ink drops are negatively charged. Therefore, the ink drops could be immobilized on the </a:t>
            </a:r>
            <a:r>
              <a:rPr lang="en-GB" dirty="0" err="1">
                <a:latin typeface="Arial Narrow" panose="020B0606020202030204" pitchFamily="34" charset="0"/>
                <a:ea typeface="Times New Roman" panose="02020603050405020304" pitchFamily="18" charset="0"/>
                <a:cs typeface="Arial" panose="020B0604020202020204" pitchFamily="34" charset="0"/>
              </a:rPr>
              <a:t>cationized</a:t>
            </a:r>
            <a:r>
              <a:rPr lang="en-GB" dirty="0">
                <a:latin typeface="Arial Narrow" panose="020B0606020202030204" pitchFamily="34" charset="0"/>
                <a:ea typeface="Times New Roman" panose="02020603050405020304" pitchFamily="18" charset="0"/>
                <a:cs typeface="Arial" panose="020B0604020202020204" pitchFamily="34" charset="0"/>
              </a:rPr>
              <a:t> fabric surface. </a:t>
            </a:r>
            <a:endParaRPr lang="hr-HR" dirty="0">
              <a:latin typeface="Arial Narrow" panose="020B0606020202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5339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C51B32-5F27-4A6A-AFC4-1022C8863493}" type="slidenum">
              <a:rPr lang="en-US" altLang="nl-BE" smtClean="0"/>
              <a:pPr/>
              <a:t>17</a:t>
            </a:fld>
            <a:endParaRPr lang="en-US" altLang="nl-BE"/>
          </a:p>
        </p:txBody>
      </p:sp>
      <p:cxnSp>
        <p:nvCxnSpPr>
          <p:cNvPr id="4"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Slika 84"/>
          <p:cNvPicPr/>
          <p:nvPr/>
        </p:nvPicPr>
        <p:blipFill>
          <a:blip r:embed="rId4">
            <a:extLst>
              <a:ext uri="{28A0092B-C50C-407E-A947-70E740481C1C}">
                <a14:useLocalDpi xmlns:a14="http://schemas.microsoft.com/office/drawing/2010/main" val="0"/>
              </a:ext>
            </a:extLst>
          </a:blip>
          <a:srcRect/>
          <a:stretch>
            <a:fillRect/>
          </a:stretch>
        </p:blipFill>
        <p:spPr bwMode="auto">
          <a:xfrm>
            <a:off x="524719" y="2772217"/>
            <a:ext cx="2871660" cy="1700335"/>
          </a:xfrm>
          <a:prstGeom prst="rect">
            <a:avLst/>
          </a:prstGeom>
          <a:noFill/>
        </p:spPr>
      </p:pic>
      <p:pic>
        <p:nvPicPr>
          <p:cNvPr id="9" name="Slika 1590"/>
          <p:cNvPicPr/>
          <p:nvPr/>
        </p:nvPicPr>
        <p:blipFill>
          <a:blip r:embed="rId5">
            <a:extLst>
              <a:ext uri="{28A0092B-C50C-407E-A947-70E740481C1C}">
                <a14:useLocalDpi xmlns:a14="http://schemas.microsoft.com/office/drawing/2010/main" val="0"/>
              </a:ext>
            </a:extLst>
          </a:blip>
          <a:srcRect/>
          <a:stretch>
            <a:fillRect/>
          </a:stretch>
        </p:blipFill>
        <p:spPr bwMode="auto">
          <a:xfrm>
            <a:off x="573290" y="943877"/>
            <a:ext cx="2830115" cy="1700335"/>
          </a:xfrm>
          <a:prstGeom prst="rect">
            <a:avLst/>
          </a:prstGeom>
          <a:noFill/>
        </p:spPr>
      </p:pic>
      <p:pic>
        <p:nvPicPr>
          <p:cNvPr id="10" name="Picture 9"/>
          <p:cNvPicPr>
            <a:picLocks noChangeAspect="1"/>
          </p:cNvPicPr>
          <p:nvPr/>
        </p:nvPicPr>
        <p:blipFill rotWithShape="1">
          <a:blip r:embed="rId6"/>
          <a:srcRect r="7440"/>
          <a:stretch/>
        </p:blipFill>
        <p:spPr>
          <a:xfrm>
            <a:off x="7456642" y="1120093"/>
            <a:ext cx="4522872" cy="4758847"/>
          </a:xfrm>
          <a:prstGeom prst="rect">
            <a:avLst/>
          </a:prstGeom>
        </p:spPr>
      </p:pic>
      <p:pic>
        <p:nvPicPr>
          <p:cNvPr id="11" name="Picture 10"/>
          <p:cNvPicPr/>
          <p:nvPr/>
        </p:nvPicPr>
        <p:blipFill>
          <a:blip r:embed="rId7">
            <a:extLst>
              <a:ext uri="{28A0092B-C50C-407E-A947-70E740481C1C}">
                <a14:useLocalDpi xmlns:a14="http://schemas.microsoft.com/office/drawing/2010/main" val="0"/>
              </a:ext>
            </a:extLst>
          </a:blip>
          <a:srcRect/>
          <a:stretch>
            <a:fillRect/>
          </a:stretch>
        </p:blipFill>
        <p:spPr bwMode="auto">
          <a:xfrm>
            <a:off x="3683000" y="2134286"/>
            <a:ext cx="4114800" cy="2338266"/>
          </a:xfrm>
          <a:prstGeom prst="rect">
            <a:avLst/>
          </a:prstGeom>
          <a:noFill/>
          <a:ln>
            <a:noFill/>
          </a:ln>
        </p:spPr>
      </p:pic>
      <p:sp>
        <p:nvSpPr>
          <p:cNvPr id="3" name="Rectangle 2"/>
          <p:cNvSpPr/>
          <p:nvPr/>
        </p:nvSpPr>
        <p:spPr>
          <a:xfrm>
            <a:off x="3683000" y="809497"/>
            <a:ext cx="4902200" cy="1126462"/>
          </a:xfrm>
          <a:prstGeom prst="rect">
            <a:avLst/>
          </a:prstGeom>
        </p:spPr>
        <p:txBody>
          <a:bodyPr wrap="square">
            <a:spAutoFit/>
          </a:bodyPr>
          <a:lstStyle/>
          <a:p>
            <a:pPr marL="285750" marR="813435" indent="-285750" algn="just">
              <a:lnSpc>
                <a:spcPct val="120000"/>
              </a:lnSpc>
              <a:spcAft>
                <a:spcPts val="0"/>
              </a:spcAft>
              <a:buFont typeface="Wingdings" panose="05000000000000000000" pitchFamily="2" charset="2"/>
              <a:buChar char="q"/>
            </a:pPr>
            <a:r>
              <a:rPr lang="en-GB" sz="1400" dirty="0">
                <a:latin typeface="Arial Narrow" panose="020B0606020202030204" pitchFamily="34" charset="0"/>
                <a:ea typeface="SimSun" panose="02010600030101010101" pitchFamily="2" charset="-122"/>
                <a:cs typeface="Calibri" panose="020F0502020204030204" pitchFamily="34" charset="0"/>
              </a:rPr>
              <a:t>SEM analysis of CO knit samples after: (a) untreated - </a:t>
            </a:r>
            <a:r>
              <a:rPr lang="hr-HR" sz="1400" dirty="0">
                <a:latin typeface="Arial Narrow" panose="020B0606020202030204" pitchFamily="34" charset="0"/>
                <a:ea typeface="SimSun" panose="02010600030101010101" pitchFamily="2" charset="-122"/>
                <a:cs typeface="Calibri" panose="020F0502020204030204" pitchFamily="34" charset="0"/>
              </a:rPr>
              <a:t>w</a:t>
            </a:r>
            <a:r>
              <a:rPr lang="en-GB" sz="1400" dirty="0" err="1">
                <a:latin typeface="Arial Narrow" panose="020B0606020202030204" pitchFamily="34" charset="0"/>
                <a:ea typeface="SimSun" panose="02010600030101010101" pitchFamily="2" charset="-122"/>
                <a:cs typeface="Calibri" panose="020F0502020204030204" pitchFamily="34" charset="0"/>
              </a:rPr>
              <a:t>ithout</a:t>
            </a:r>
            <a:r>
              <a:rPr lang="en-GB" sz="1400" dirty="0">
                <a:latin typeface="Arial Narrow" panose="020B0606020202030204" pitchFamily="34" charset="0"/>
                <a:ea typeface="SimSun" panose="02010600030101010101" pitchFamily="2" charset="-122"/>
                <a:cs typeface="Calibri" panose="020F0502020204030204" pitchFamily="34" charset="0"/>
              </a:rPr>
              <a:t> print (left)/ print (right) 1000x-2000x; (b) oxygen </a:t>
            </a:r>
            <a:r>
              <a:rPr lang="en-GB" sz="1400" dirty="0" err="1">
                <a:latin typeface="Arial Narrow" panose="020B0606020202030204" pitchFamily="34" charset="0"/>
                <a:ea typeface="SimSun" panose="02010600030101010101" pitchFamily="2" charset="-122"/>
                <a:cs typeface="Calibri" panose="020F0502020204030204" pitchFamily="34" charset="0"/>
              </a:rPr>
              <a:t>pretreated</a:t>
            </a:r>
            <a:r>
              <a:rPr lang="en-GB" sz="1400" dirty="0">
                <a:latin typeface="Arial Narrow" panose="020B0606020202030204" pitchFamily="34" charset="0"/>
                <a:ea typeface="SimSun" panose="02010600030101010101" pitchFamily="2" charset="-122"/>
                <a:cs typeface="Calibri" panose="020F0502020204030204" pitchFamily="34" charset="0"/>
              </a:rPr>
              <a:t> (left)/ print (right) 2000x; (c) argon </a:t>
            </a:r>
            <a:r>
              <a:rPr lang="en-GB" sz="1400" dirty="0" err="1">
                <a:latin typeface="Arial Narrow" panose="020B0606020202030204" pitchFamily="34" charset="0"/>
                <a:ea typeface="SimSun" panose="02010600030101010101" pitchFamily="2" charset="-122"/>
                <a:cs typeface="Calibri" panose="020F0502020204030204" pitchFamily="34" charset="0"/>
              </a:rPr>
              <a:t>pretreated</a:t>
            </a:r>
            <a:r>
              <a:rPr lang="en-GB" sz="1400" dirty="0">
                <a:latin typeface="Arial Narrow" panose="020B0606020202030204" pitchFamily="34" charset="0"/>
                <a:ea typeface="SimSun" panose="02010600030101010101" pitchFamily="2" charset="-122"/>
                <a:cs typeface="Calibri" panose="020F0502020204030204" pitchFamily="34" charset="0"/>
              </a:rPr>
              <a:t> (left)/ print (right) 4000x.</a:t>
            </a:r>
            <a:endParaRPr lang="hr-HR" dirty="0">
              <a:latin typeface="Arial Narrow" panose="020B0606020202030204" pitchFamily="34" charset="0"/>
              <a:ea typeface="SimSun" panose="02010600030101010101" pitchFamily="2" charset="-122"/>
              <a:cs typeface="Calibri" panose="020F0502020204030204" pitchFamily="34" charset="0"/>
            </a:endParaRPr>
          </a:p>
        </p:txBody>
      </p:sp>
      <p:sp>
        <p:nvSpPr>
          <p:cNvPr id="13" name="Rectangle 12"/>
          <p:cNvSpPr/>
          <p:nvPr/>
        </p:nvSpPr>
        <p:spPr>
          <a:xfrm>
            <a:off x="914400" y="4667857"/>
            <a:ext cx="6096000" cy="1307153"/>
          </a:xfrm>
          <a:prstGeom prst="rect">
            <a:avLst/>
          </a:prstGeom>
        </p:spPr>
        <p:txBody>
          <a:bodyPr>
            <a:spAutoFit/>
          </a:bodyPr>
          <a:lstStyle/>
          <a:p>
            <a:pPr marL="285750" indent="-285750" algn="just">
              <a:lnSpc>
                <a:spcPct val="112000"/>
              </a:lnSpc>
              <a:spcAft>
                <a:spcPts val="0"/>
              </a:spcAft>
              <a:buFont typeface="Wingdings" panose="05000000000000000000" pitchFamily="2" charset="2"/>
              <a:buChar char="ü"/>
            </a:pPr>
            <a:r>
              <a:rPr lang="en-GB" dirty="0">
                <a:latin typeface="Arial Narrow" panose="020B0606020202030204" pitchFamily="34" charset="0"/>
                <a:ea typeface="RyuminPro-Light"/>
                <a:cs typeface="Arial" panose="020B0604020202020204" pitchFamily="34" charset="0"/>
              </a:rPr>
              <a:t>Compared with conventional techniques, plasma treatment has many advantages. Aspect of plasma-based surface treatment depends largely on the different effects which could be imparted to the fabric when using different gases to produce the plasma. </a:t>
            </a:r>
            <a:endParaRPr lang="hr-HR" dirty="0">
              <a:latin typeface="Arial Narrow" panose="020B0606020202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8789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C51B32-5F27-4A6A-AFC4-1022C8863493}" type="slidenum">
              <a:rPr lang="en-US" altLang="nl-BE" smtClean="0"/>
              <a:pPr/>
              <a:t>18</a:t>
            </a:fld>
            <a:endParaRPr lang="en-US" altLang="nl-BE"/>
          </a:p>
        </p:txBody>
      </p:sp>
      <p:cxnSp>
        <p:nvCxnSpPr>
          <p:cNvPr id="4"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62337" y="1247805"/>
            <a:ext cx="5297861" cy="461665"/>
          </a:xfrm>
          <a:prstGeom prst="rect">
            <a:avLst/>
          </a:prstGeom>
        </p:spPr>
        <p:txBody>
          <a:bodyPr wrap="none">
            <a:spAutoFit/>
          </a:bodyPr>
          <a:lstStyle/>
          <a:p>
            <a:r>
              <a:rPr lang="en-US" sz="2400" b="1" dirty="0" smtClean="0">
                <a:solidFill>
                  <a:srgbClr val="007DFA"/>
                </a:solidFill>
                <a:latin typeface="Arial Narrow" panose="020B0606020202030204" pitchFamily="34" charset="0"/>
              </a:rPr>
              <a:t>UNIT </a:t>
            </a:r>
            <a:r>
              <a:rPr lang="hr-HR" sz="2400" b="1" dirty="0">
                <a:solidFill>
                  <a:srgbClr val="007DFA"/>
                </a:solidFill>
                <a:latin typeface="Arial Narrow" panose="020B0606020202030204" pitchFamily="34" charset="0"/>
              </a:rPr>
              <a:t>4</a:t>
            </a:r>
            <a:r>
              <a:rPr lang="en-US" sz="2400" b="1" dirty="0" smtClean="0">
                <a:solidFill>
                  <a:srgbClr val="007DFA"/>
                </a:solidFill>
                <a:latin typeface="Arial Narrow" panose="020B0606020202030204" pitchFamily="34" charset="0"/>
              </a:rPr>
              <a:t> (5 LESSONS): </a:t>
            </a:r>
            <a:r>
              <a:rPr lang="hr-HR" sz="2400" b="1" dirty="0" err="1" smtClean="0">
                <a:solidFill>
                  <a:srgbClr val="007DFA"/>
                </a:solidFill>
                <a:latin typeface="Arial Narrow" panose="020B0606020202030204" pitchFamily="34" charset="0"/>
              </a:rPr>
              <a:t>Testing</a:t>
            </a:r>
            <a:r>
              <a:rPr lang="hr-HR" sz="2400" b="1" dirty="0" smtClean="0">
                <a:solidFill>
                  <a:srgbClr val="007DFA"/>
                </a:solidFill>
                <a:latin typeface="Arial Narrow" panose="020B0606020202030204" pitchFamily="34" charset="0"/>
              </a:rPr>
              <a:t> </a:t>
            </a:r>
            <a:r>
              <a:rPr lang="hr-HR" sz="2400" b="1" dirty="0" err="1" smtClean="0">
                <a:solidFill>
                  <a:srgbClr val="007DFA"/>
                </a:solidFill>
                <a:latin typeface="Arial Narrow" panose="020B0606020202030204" pitchFamily="34" charset="0"/>
              </a:rPr>
              <a:t>and</a:t>
            </a:r>
            <a:r>
              <a:rPr lang="hr-HR" sz="2400" b="1" dirty="0" smtClean="0">
                <a:solidFill>
                  <a:srgbClr val="007DFA"/>
                </a:solidFill>
                <a:latin typeface="Arial Narrow" panose="020B0606020202030204" pitchFamily="34" charset="0"/>
              </a:rPr>
              <a:t> </a:t>
            </a:r>
            <a:r>
              <a:rPr lang="hr-HR" sz="2400" b="1" dirty="0" err="1" smtClean="0">
                <a:solidFill>
                  <a:srgbClr val="007DFA"/>
                </a:solidFill>
                <a:latin typeface="Arial Narrow" panose="020B0606020202030204" pitchFamily="34" charset="0"/>
              </a:rPr>
              <a:t>Analysis</a:t>
            </a:r>
            <a:endParaRPr lang="en-US" sz="2400" b="1" dirty="0"/>
          </a:p>
        </p:txBody>
      </p:sp>
      <p:sp>
        <p:nvSpPr>
          <p:cNvPr id="9" name="Rectangle 8"/>
          <p:cNvSpPr/>
          <p:nvPr/>
        </p:nvSpPr>
        <p:spPr>
          <a:xfrm>
            <a:off x="1863262" y="2378747"/>
            <a:ext cx="8683625" cy="1953612"/>
          </a:xfrm>
          <a:prstGeom prst="rect">
            <a:avLst/>
          </a:prstGeom>
        </p:spPr>
        <p:txBody>
          <a:bodyPr wrap="square">
            <a:spAutoFit/>
          </a:bodyPr>
          <a:lstStyle/>
          <a:p>
            <a:pPr marL="285750" lvl="0" indent="-285750" algn="just">
              <a:lnSpc>
                <a:spcPct val="112000"/>
              </a:lnSpc>
              <a:buFont typeface="Wingdings" panose="05000000000000000000" pitchFamily="2" charset="2"/>
              <a:buChar char="ü"/>
            </a:pPr>
            <a:r>
              <a:rPr lang="en-GB" dirty="0">
                <a:latin typeface="Arial Narrow" panose="020B0606020202030204" pitchFamily="34" charset="0"/>
              </a:rPr>
              <a:t>Colour objectification and spectrophotometric analyses, computer data analyses, computer colour and texture visualization </a:t>
            </a:r>
            <a:endParaRPr lang="hr-HR" dirty="0">
              <a:latin typeface="Arial Narrow" panose="020B0606020202030204" pitchFamily="34" charset="0"/>
            </a:endParaRPr>
          </a:p>
          <a:p>
            <a:pPr marL="285750" lvl="0" indent="-285750" algn="just">
              <a:lnSpc>
                <a:spcPct val="112000"/>
              </a:lnSpc>
              <a:buFont typeface="Wingdings" panose="05000000000000000000" pitchFamily="2" charset="2"/>
              <a:buChar char="ü"/>
            </a:pPr>
            <a:r>
              <a:rPr lang="en-GB" dirty="0">
                <a:latin typeface="Arial Narrow" panose="020B0606020202030204" pitchFamily="34" charset="0"/>
              </a:rPr>
              <a:t>Characterization of non-treated and treated surface as well as ink droplet behaviour (scanning electron microscopy-SEM, </a:t>
            </a:r>
            <a:r>
              <a:rPr lang="en-GB" dirty="0" smtClean="0">
                <a:latin typeface="Arial Narrow" panose="020B0606020202030204" pitchFamily="34" charset="0"/>
              </a:rPr>
              <a:t>moisture </a:t>
            </a:r>
            <a:r>
              <a:rPr lang="en-GB" dirty="0">
                <a:latin typeface="Arial Narrow" panose="020B0606020202030204" pitchFamily="34" charset="0"/>
              </a:rPr>
              <a:t>management analyses-MMT, drop shape analysis-DAS, pH measurement, hydrophilicity/ hydrophobicity of textile analyses, fabric touch testing-FTT).</a:t>
            </a:r>
            <a:endParaRPr lang="hr-HR" dirty="0">
              <a:latin typeface="Arial Narrow" panose="020B0606020202030204" pitchFamily="34" charset="0"/>
            </a:endParaRPr>
          </a:p>
          <a:p>
            <a:pPr marL="285750" lvl="0" indent="-285750" algn="just">
              <a:lnSpc>
                <a:spcPct val="112000"/>
              </a:lnSpc>
              <a:buFont typeface="Wingdings" panose="05000000000000000000" pitchFamily="2" charset="2"/>
              <a:buChar char="ü"/>
            </a:pPr>
            <a:r>
              <a:rPr lang="en-GB" dirty="0">
                <a:latin typeface="Arial Narrow" panose="020B0606020202030204" pitchFamily="34" charset="0"/>
              </a:rPr>
              <a:t>Data analyses and numerical/graphical presentation, examples of results discussion. </a:t>
            </a:r>
            <a:endParaRPr lang="hr-HR" dirty="0">
              <a:latin typeface="Arial Narrow" panose="020B0606020202030204" pitchFamily="34" charset="0"/>
            </a:endParaRPr>
          </a:p>
        </p:txBody>
      </p:sp>
    </p:spTree>
    <p:extLst>
      <p:ext uri="{BB962C8B-B14F-4D97-AF65-F5344CB8AC3E}">
        <p14:creationId xmlns:p14="http://schemas.microsoft.com/office/powerpoint/2010/main" val="1547077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C51B32-5F27-4A6A-AFC4-1022C8863493}" type="slidenum">
              <a:rPr lang="en-US" altLang="nl-BE" smtClean="0"/>
              <a:pPr/>
              <a:t>19</a:t>
            </a:fld>
            <a:endParaRPr lang="en-US" altLang="nl-BE"/>
          </a:p>
        </p:txBody>
      </p:sp>
      <p:cxnSp>
        <p:nvCxnSpPr>
          <p:cNvPr id="4"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685800" y="1295400"/>
            <a:ext cx="2133600" cy="279739"/>
          </a:xfrm>
          <a:prstGeom prst="rect">
            <a:avLst/>
          </a:prstGeom>
        </p:spPr>
      </p:pic>
      <p:sp>
        <p:nvSpPr>
          <p:cNvPr id="8" name="Rectangle 7"/>
          <p:cNvSpPr/>
          <p:nvPr/>
        </p:nvSpPr>
        <p:spPr>
          <a:xfrm>
            <a:off x="3086100" y="1283825"/>
            <a:ext cx="6096000" cy="461665"/>
          </a:xfrm>
          <a:prstGeom prst="rect">
            <a:avLst/>
          </a:prstGeom>
        </p:spPr>
        <p:txBody>
          <a:bodyPr>
            <a:spAutoFit/>
          </a:bodyPr>
          <a:lstStyle/>
          <a:p>
            <a:r>
              <a:rPr lang="en-GB" sz="1200" dirty="0">
                <a:solidFill>
                  <a:srgbClr val="3366FF"/>
                </a:solidFill>
                <a:hlinkClick r:id="rId5"/>
              </a:rPr>
              <a:t>https://www.datacolor.com/business-solutions/product-overview/datacolor-envision</a:t>
            </a:r>
            <a:r>
              <a:rPr lang="en-GB" sz="1200" dirty="0" smtClean="0">
                <a:solidFill>
                  <a:srgbClr val="3366FF"/>
                </a:solidFill>
                <a:hlinkClick r:id="rId5"/>
              </a:rPr>
              <a:t>/</a:t>
            </a:r>
            <a:endParaRPr lang="hr-HR" sz="1200" dirty="0" smtClean="0">
              <a:solidFill>
                <a:srgbClr val="3366FF"/>
              </a:solidFill>
            </a:endParaRPr>
          </a:p>
          <a:p>
            <a:endParaRPr lang="en-GB" sz="1200" dirty="0">
              <a:solidFill>
                <a:srgbClr val="3366FF"/>
              </a:solidFill>
            </a:endParaRPr>
          </a:p>
        </p:txBody>
      </p:sp>
      <p:pic>
        <p:nvPicPr>
          <p:cNvPr id="9" name="Picture 8"/>
          <p:cNvPicPr>
            <a:picLocks noChangeAspect="1"/>
          </p:cNvPicPr>
          <p:nvPr/>
        </p:nvPicPr>
        <p:blipFill rotWithShape="1">
          <a:blip r:embed="rId6"/>
          <a:srcRect l="3061" t="31627" r="54083" b="53861"/>
          <a:stretch/>
        </p:blipFill>
        <p:spPr>
          <a:xfrm>
            <a:off x="649705" y="1803738"/>
            <a:ext cx="3200400" cy="609600"/>
          </a:xfrm>
          <a:prstGeom prst="rect">
            <a:avLst/>
          </a:prstGeom>
        </p:spPr>
      </p:pic>
      <p:pic>
        <p:nvPicPr>
          <p:cNvPr id="13314" name="Picture 2" descr="Datacolor - For illustration only"/>
          <p:cNvPicPr>
            <a:picLocks noChangeAspect="1" noChangeArrowheads="1"/>
          </p:cNvPicPr>
          <p:nvPr/>
        </p:nvPicPr>
        <p:blipFill rotWithShape="1">
          <a:blip r:embed="rId7">
            <a:extLst>
              <a:ext uri="{28A0092B-C50C-407E-A947-70E740481C1C}">
                <a14:useLocalDpi xmlns:a14="http://schemas.microsoft.com/office/drawing/2010/main" val="0"/>
              </a:ext>
            </a:extLst>
          </a:blip>
          <a:srcRect t="14675" b="35325"/>
          <a:stretch/>
        </p:blipFill>
        <p:spPr bwMode="auto">
          <a:xfrm>
            <a:off x="249859" y="3728010"/>
            <a:ext cx="4278777" cy="213939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Datacolor ENVISION Precise On-Screen Color"/>
          <p:cNvPicPr>
            <a:picLocks noChangeAspect="1" noChangeArrowheads="1"/>
          </p:cNvPicPr>
          <p:nvPr/>
        </p:nvPicPr>
        <p:blipFill rotWithShape="1">
          <a:blip r:embed="rId8">
            <a:extLst>
              <a:ext uri="{28A0092B-C50C-407E-A947-70E740481C1C}">
                <a14:useLocalDpi xmlns:a14="http://schemas.microsoft.com/office/drawing/2010/main" val="0"/>
              </a:ext>
            </a:extLst>
          </a:blip>
          <a:srcRect b="14762"/>
          <a:stretch/>
        </p:blipFill>
        <p:spPr bwMode="auto">
          <a:xfrm>
            <a:off x="4556710" y="3791594"/>
            <a:ext cx="3337260" cy="207580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Datacolor ENVISION Visualization for Digital Color Desig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2392" y="3791594"/>
            <a:ext cx="3814808" cy="20758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116805" y="1741479"/>
            <a:ext cx="7489658" cy="1477328"/>
          </a:xfrm>
          <a:prstGeom prst="rect">
            <a:avLst/>
          </a:prstGeom>
        </p:spPr>
        <p:txBody>
          <a:bodyPr wrap="square">
            <a:spAutoFit/>
          </a:bodyPr>
          <a:lstStyle/>
          <a:p>
            <a:pPr marL="285750" indent="-285750" algn="just">
              <a:buFont typeface="Wingdings" panose="05000000000000000000" pitchFamily="2" charset="2"/>
              <a:buChar char="ü"/>
            </a:pPr>
            <a:r>
              <a:rPr lang="en-US" dirty="0" smtClean="0">
                <a:solidFill>
                  <a:srgbClr val="231F20"/>
                </a:solidFill>
                <a:latin typeface="Arial Narrow" panose="020B0606020202030204" pitchFamily="34" charset="0"/>
              </a:rPr>
              <a:t>Display colors accurately on a calibrated monitor, represented on multiple substrates</a:t>
            </a:r>
          </a:p>
          <a:p>
            <a:pPr marL="285750" indent="-285750" algn="just">
              <a:buFont typeface="Wingdings" panose="05000000000000000000" pitchFamily="2" charset="2"/>
              <a:buChar char="ü"/>
            </a:pPr>
            <a:r>
              <a:rPr lang="en-US" dirty="0" err="1" smtClean="0">
                <a:solidFill>
                  <a:srgbClr val="231F20"/>
                </a:solidFill>
                <a:latin typeface="Arial Narrow" panose="020B0606020202030204" pitchFamily="34" charset="0"/>
              </a:rPr>
              <a:t>Metamerism</a:t>
            </a:r>
            <a:r>
              <a:rPr lang="en-US" dirty="0" smtClean="0">
                <a:solidFill>
                  <a:srgbClr val="231F20"/>
                </a:solidFill>
                <a:latin typeface="Arial Narrow" panose="020B0606020202030204" pitchFamily="34" charset="0"/>
              </a:rPr>
              <a:t> evaluation</a:t>
            </a:r>
          </a:p>
          <a:p>
            <a:pPr marL="285750" indent="-285750" algn="just">
              <a:buFont typeface="Wingdings" panose="05000000000000000000" pitchFamily="2" charset="2"/>
              <a:buChar char="ü"/>
            </a:pPr>
            <a:r>
              <a:rPr lang="en-US" dirty="0" smtClean="0">
                <a:solidFill>
                  <a:srgbClr val="231F20"/>
                </a:solidFill>
                <a:latin typeface="Arial Narrow" panose="020B0606020202030204" pitchFamily="34" charset="0"/>
              </a:rPr>
              <a:t>Color applied to textured substrates or full garment to replicate the visual experience</a:t>
            </a:r>
          </a:p>
          <a:p>
            <a:pPr marL="285750" indent="-285750" algn="just">
              <a:buFont typeface="Wingdings" panose="05000000000000000000" pitchFamily="2" charset="2"/>
              <a:buChar char="ü"/>
            </a:pPr>
            <a:r>
              <a:rPr lang="en-US" dirty="0" smtClean="0">
                <a:solidFill>
                  <a:srgbClr val="231F20"/>
                </a:solidFill>
                <a:latin typeface="Arial Narrow" panose="020B0606020202030204" pitchFamily="34" charset="0"/>
              </a:rPr>
              <a:t>The </a:t>
            </a:r>
            <a:r>
              <a:rPr lang="en-US" dirty="0" err="1" smtClean="0">
                <a:solidFill>
                  <a:srgbClr val="231F20"/>
                </a:solidFill>
                <a:latin typeface="Arial Narrow" panose="020B0606020202030204" pitchFamily="34" charset="0"/>
              </a:rPr>
              <a:t>po</a:t>
            </a:r>
            <a:r>
              <a:rPr lang="hr-HR" dirty="0" smtClean="0">
                <a:solidFill>
                  <a:srgbClr val="231F20"/>
                </a:solidFill>
                <a:latin typeface="Arial Narrow" panose="020B0606020202030204" pitchFamily="34" charset="0"/>
              </a:rPr>
              <a:t>s</a:t>
            </a:r>
            <a:r>
              <a:rPr lang="en-US" dirty="0" err="1" smtClean="0">
                <a:solidFill>
                  <a:srgbClr val="231F20"/>
                </a:solidFill>
                <a:latin typeface="Arial Narrow" panose="020B0606020202030204" pitchFamily="34" charset="0"/>
              </a:rPr>
              <a:t>sibility</a:t>
            </a:r>
            <a:r>
              <a:rPr lang="en-US" dirty="0" smtClean="0">
                <a:solidFill>
                  <a:srgbClr val="231F20"/>
                </a:solidFill>
                <a:latin typeface="Arial Narrow" panose="020B0606020202030204" pitchFamily="34" charset="0"/>
              </a:rPr>
              <a:t> of creating mew substrates or garment, created using scanner or a digital camera</a:t>
            </a:r>
          </a:p>
        </p:txBody>
      </p:sp>
    </p:spTree>
    <p:extLst>
      <p:ext uri="{BB962C8B-B14F-4D97-AF65-F5344CB8AC3E}">
        <p14:creationId xmlns:p14="http://schemas.microsoft.com/office/powerpoint/2010/main" val="518402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7A5077A-93A3-4EFD-A68E-E52050F75204}"/>
              </a:ext>
            </a:extLst>
          </p:cNvPr>
          <p:cNvSpPr txBox="1">
            <a:spLocks/>
          </p:cNvSpPr>
          <p:nvPr/>
        </p:nvSpPr>
        <p:spPr>
          <a:xfrm>
            <a:off x="762000" y="6092826"/>
            <a:ext cx="10744200" cy="720725"/>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1200" i="1" dirty="0">
                <a:solidFill>
                  <a:srgbClr val="0064F6"/>
                </a:solidFill>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1200" b="1" dirty="0">
              <a:solidFill>
                <a:srgbClr val="0064F6"/>
              </a:solidFill>
              <a:effectLst/>
              <a:latin typeface="Corbel" pitchFamily="34" charset="0"/>
            </a:endParaRPr>
          </a:p>
        </p:txBody>
      </p:sp>
      <p:cxnSp>
        <p:nvCxnSpPr>
          <p:cNvPr id="5" name="Straight Connector 4">
            <a:extLst>
              <a:ext uri="{FF2B5EF4-FFF2-40B4-BE49-F238E27FC236}">
                <a16:creationId xmlns:a16="http://schemas.microsoft.com/office/drawing/2014/main" id="{17D14B7B-A54F-47A0-B518-9431F879B099}"/>
              </a:ext>
            </a:extLst>
          </p:cNvPr>
          <p:cNvCxnSpPr>
            <a:cxnSpLocks/>
          </p:cNvCxnSpPr>
          <p:nvPr/>
        </p:nvCxnSpPr>
        <p:spPr>
          <a:xfrm>
            <a:off x="533400" y="981075"/>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053" name="AutoShape 2" descr="Резултат с изображение за logo erasmus + knowledge alliances">
            <a:extLst>
              <a:ext uri="{FF2B5EF4-FFF2-40B4-BE49-F238E27FC236}">
                <a16:creationId xmlns:a16="http://schemas.microsoft.com/office/drawing/2014/main" id="{2E545DE9-FE45-4981-8E61-A93BAE9AC6FD}"/>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pic>
        <p:nvPicPr>
          <p:cNvPr id="2055" name="Picture 3" descr="E:\Disc D\Knowledge Alliances\Logos\ICTTEX-Logo-v6.png">
            <a:extLst>
              <a:ext uri="{FF2B5EF4-FFF2-40B4-BE49-F238E27FC236}">
                <a16:creationId xmlns:a16="http://schemas.microsoft.com/office/drawing/2014/main" id="{2298A085-DBA0-4718-BA43-FAB6BC6E9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282576"/>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30D1FC39-EFC7-49B2-8530-13D062D723AC}"/>
              </a:ext>
            </a:extLst>
          </p:cNvPr>
          <p:cNvCxnSpPr>
            <a:cxnSpLocks/>
          </p:cNvCxnSpPr>
          <p:nvPr/>
        </p:nvCxnSpPr>
        <p:spPr>
          <a:xfrm>
            <a:off x="533400" y="6021388"/>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2057" name="Picture 2" descr="Резултат с изображение за „co-funded by the erasmus+ programme of the european union logo“">
            <a:extLst>
              <a:ext uri="{FF2B5EF4-FFF2-40B4-BE49-F238E27FC236}">
                <a16:creationId xmlns:a16="http://schemas.microsoft.com/office/drawing/2014/main" id="{418319F3-91B1-47BD-B33D-7DE019548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333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jdelijke aanduiding voor dianummer 8">
            <a:extLst>
              <a:ext uri="{FF2B5EF4-FFF2-40B4-BE49-F238E27FC236}">
                <a16:creationId xmlns:a16="http://schemas.microsoft.com/office/drawing/2014/main" id="{31E4DC00-E5D3-43F5-B939-6E468718CE60}"/>
              </a:ext>
            </a:extLst>
          </p:cNvPr>
          <p:cNvSpPr>
            <a:spLocks noGrp="1"/>
          </p:cNvSpPr>
          <p:nvPr>
            <p:ph type="sldNum" sz="quarter" idx="12"/>
          </p:nvPr>
        </p:nvSpPr>
        <p:spPr>
          <a:xfrm>
            <a:off x="8991600" y="6356351"/>
            <a:ext cx="2844800" cy="365125"/>
          </a:xfrm>
        </p:spPr>
        <p:txBody>
          <a:bodyPr/>
          <a:lstStyle/>
          <a:p>
            <a:fld id="{C70E881D-A110-45C1-94FD-A162B8A7ADE9}" type="slidenum">
              <a:rPr lang="en-US" altLang="nl-BE" smtClean="0"/>
              <a:pPr/>
              <a:t>2</a:t>
            </a:fld>
            <a:endParaRPr lang="en-US" altLang="nl-BE" dirty="0"/>
          </a:p>
        </p:txBody>
      </p:sp>
      <p:pic>
        <p:nvPicPr>
          <p:cNvPr id="3" name="Picture 2"/>
          <p:cNvPicPr>
            <a:picLocks noChangeAspect="1"/>
          </p:cNvPicPr>
          <p:nvPr/>
        </p:nvPicPr>
        <p:blipFill>
          <a:blip r:embed="rId5"/>
          <a:stretch>
            <a:fillRect/>
          </a:stretch>
        </p:blipFill>
        <p:spPr>
          <a:xfrm>
            <a:off x="2508885" y="1143000"/>
            <a:ext cx="7250430" cy="4667141"/>
          </a:xfrm>
          <a:prstGeom prst="rect">
            <a:avLst/>
          </a:prstGeom>
        </p:spPr>
      </p:pic>
      <p:sp>
        <p:nvSpPr>
          <p:cNvPr id="4" name="Rectangle 3"/>
          <p:cNvSpPr/>
          <p:nvPr/>
        </p:nvSpPr>
        <p:spPr>
          <a:xfrm>
            <a:off x="3962400" y="3657600"/>
            <a:ext cx="52578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6995663"/>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20</a:t>
            </a:fld>
            <a:endParaRPr lang="en-US" altLang="nl-BE" dirty="0"/>
          </a:p>
        </p:txBody>
      </p:sp>
      <p:pic>
        <p:nvPicPr>
          <p:cNvPr id="17" name="Picture 16"/>
          <p:cNvPicPr>
            <a:picLocks noChangeAspect="1"/>
          </p:cNvPicPr>
          <p:nvPr/>
        </p:nvPicPr>
        <p:blipFill rotWithShape="1">
          <a:blip r:embed="rId5"/>
          <a:srcRect l="10431" t="40665" r="10892" b="42000"/>
          <a:stretch/>
        </p:blipFill>
        <p:spPr>
          <a:xfrm>
            <a:off x="8418363" y="2845819"/>
            <a:ext cx="2747610" cy="605406"/>
          </a:xfrm>
          <a:prstGeom prst="rect">
            <a:avLst/>
          </a:prstGeom>
        </p:spPr>
      </p:pic>
      <p:pic>
        <p:nvPicPr>
          <p:cNvPr id="10" name="Picture 9"/>
          <p:cNvPicPr>
            <a:picLocks noChangeAspect="1"/>
          </p:cNvPicPr>
          <p:nvPr/>
        </p:nvPicPr>
        <p:blipFill>
          <a:blip r:embed="rId6"/>
          <a:stretch>
            <a:fillRect/>
          </a:stretch>
        </p:blipFill>
        <p:spPr>
          <a:xfrm>
            <a:off x="1066800" y="1096315"/>
            <a:ext cx="6866259" cy="3722396"/>
          </a:xfrm>
          <a:prstGeom prst="rect">
            <a:avLst/>
          </a:prstGeom>
        </p:spPr>
      </p:pic>
      <p:sp>
        <p:nvSpPr>
          <p:cNvPr id="13" name="Rectangle 12"/>
          <p:cNvSpPr/>
          <p:nvPr/>
        </p:nvSpPr>
        <p:spPr>
          <a:xfrm>
            <a:off x="1118268" y="5210390"/>
            <a:ext cx="10031663" cy="646331"/>
          </a:xfrm>
          <a:prstGeom prst="rect">
            <a:avLst/>
          </a:prstGeom>
        </p:spPr>
        <p:txBody>
          <a:bodyPr wrap="square">
            <a:spAutoFit/>
          </a:bodyPr>
          <a:lstStyle/>
          <a:p>
            <a:pPr marL="285750" indent="-285750" algn="just">
              <a:buFont typeface="Wingdings" panose="05000000000000000000" pitchFamily="2" charset="2"/>
              <a:buChar char="ü"/>
            </a:pPr>
            <a:r>
              <a:rPr lang="hr-HR" dirty="0" smtClean="0">
                <a:solidFill>
                  <a:srgbClr val="000000"/>
                </a:solidFill>
                <a:latin typeface="Arial Narrow" panose="020B0606020202030204" pitchFamily="34" charset="0"/>
              </a:rPr>
              <a:t>Print </a:t>
            </a:r>
            <a:r>
              <a:rPr lang="en-US" dirty="0" smtClean="0">
                <a:solidFill>
                  <a:srgbClr val="000000"/>
                </a:solidFill>
                <a:latin typeface="Arial Narrow" panose="020B0606020202030204" pitchFamily="34" charset="0"/>
              </a:rPr>
              <a:t>on-demand </a:t>
            </a:r>
            <a:r>
              <a:rPr lang="en-US" dirty="0">
                <a:solidFill>
                  <a:srgbClr val="000000"/>
                </a:solidFill>
                <a:latin typeface="Arial Narrow" panose="020B0606020202030204" pitchFamily="34" charset="0"/>
              </a:rPr>
              <a:t>manufacturing solution, </a:t>
            </a:r>
            <a:r>
              <a:rPr lang="en-US" dirty="0" smtClean="0">
                <a:solidFill>
                  <a:srgbClr val="000000"/>
                </a:solidFill>
                <a:latin typeface="Arial Narrow" panose="020B0606020202030204" pitchFamily="34" charset="0"/>
              </a:rPr>
              <a:t>for </a:t>
            </a:r>
            <a:r>
              <a:rPr lang="en-US" dirty="0">
                <a:solidFill>
                  <a:srgbClr val="000000"/>
                </a:solidFill>
                <a:latin typeface="Arial Narrow" panose="020B0606020202030204" pitchFamily="34" charset="0"/>
              </a:rPr>
              <a:t>micro factory sample production, </a:t>
            </a:r>
            <a:r>
              <a:rPr lang="hr-HR" dirty="0" smtClean="0">
                <a:solidFill>
                  <a:srgbClr val="000000"/>
                </a:solidFill>
                <a:latin typeface="Arial Narrow" panose="020B0606020202030204" pitchFamily="34" charset="0"/>
              </a:rPr>
              <a:t>c</a:t>
            </a:r>
            <a:r>
              <a:rPr lang="en-US" dirty="0" err="1" smtClean="0">
                <a:solidFill>
                  <a:srgbClr val="000000"/>
                </a:solidFill>
                <a:latin typeface="Arial Narrow" panose="020B0606020202030204" pitchFamily="34" charset="0"/>
              </a:rPr>
              <a:t>ustom</a:t>
            </a:r>
            <a:r>
              <a:rPr lang="en-US" dirty="0" smtClean="0">
                <a:solidFill>
                  <a:srgbClr val="000000"/>
                </a:solidFill>
                <a:latin typeface="Arial Narrow" panose="020B0606020202030204" pitchFamily="34" charset="0"/>
              </a:rPr>
              <a:t> </a:t>
            </a:r>
            <a:r>
              <a:rPr lang="en-US" dirty="0">
                <a:solidFill>
                  <a:srgbClr val="000000"/>
                </a:solidFill>
                <a:latin typeface="Arial Narrow" panose="020B0606020202030204" pitchFamily="34" charset="0"/>
              </a:rPr>
              <a:t>graphics or logos, efficient alignment of complex graphics, </a:t>
            </a:r>
            <a:r>
              <a:rPr lang="en-US" dirty="0" smtClean="0">
                <a:solidFill>
                  <a:srgbClr val="000000"/>
                </a:solidFill>
                <a:latin typeface="Arial Narrow" panose="020B0606020202030204" pitchFamily="34" charset="0"/>
              </a:rPr>
              <a:t>tailored.</a:t>
            </a:r>
            <a:endParaRPr lang="en-GB" dirty="0">
              <a:latin typeface="Arial Narrow" panose="020B0606020202030204" pitchFamily="34" charset="0"/>
            </a:endParaRPr>
          </a:p>
        </p:txBody>
      </p:sp>
    </p:spTree>
    <p:extLst>
      <p:ext uri="{BB962C8B-B14F-4D97-AF65-F5344CB8AC3E}">
        <p14:creationId xmlns:p14="http://schemas.microsoft.com/office/powerpoint/2010/main" val="4264593350"/>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21</a:t>
            </a:fld>
            <a:endParaRPr lang="en-US" altLang="nl-BE" dirty="0"/>
          </a:p>
        </p:txBody>
      </p:sp>
      <p:sp>
        <p:nvSpPr>
          <p:cNvPr id="3" name="Rectangle 2"/>
          <p:cNvSpPr/>
          <p:nvPr/>
        </p:nvSpPr>
        <p:spPr>
          <a:xfrm>
            <a:off x="685800" y="1101793"/>
            <a:ext cx="10820400" cy="1022972"/>
          </a:xfrm>
          <a:prstGeom prst="rect">
            <a:avLst/>
          </a:prstGeom>
        </p:spPr>
        <p:txBody>
          <a:bodyPr wrap="square">
            <a:spAutoFit/>
          </a:bodyPr>
          <a:lstStyle/>
          <a:p>
            <a:pPr marL="285750" lvl="0" indent="-285750" algn="just">
              <a:lnSpc>
                <a:spcPct val="112000"/>
              </a:lnSpc>
              <a:buFont typeface="Wingdings" panose="05000000000000000000" pitchFamily="2" charset="2"/>
              <a:buChar char="ü"/>
            </a:pPr>
            <a:r>
              <a:rPr lang="en-GB" dirty="0">
                <a:latin typeface="Arial Narrow" panose="020B0606020202030204" pitchFamily="34" charset="0"/>
              </a:rPr>
              <a:t>Characterization of non-treated and treated surface as well as ink droplet behaviour (scanning electron microscopy-SEM, </a:t>
            </a:r>
            <a:r>
              <a:rPr lang="en-GB" b="1" dirty="0">
                <a:latin typeface="Arial Narrow" panose="020B0606020202030204" pitchFamily="34" charset="0"/>
              </a:rPr>
              <a:t>moisture management analyses-MMT</a:t>
            </a:r>
            <a:r>
              <a:rPr lang="en-GB" dirty="0">
                <a:latin typeface="Arial Narrow" panose="020B0606020202030204" pitchFamily="34" charset="0"/>
              </a:rPr>
              <a:t>, </a:t>
            </a:r>
            <a:r>
              <a:rPr lang="en-GB" b="1" dirty="0">
                <a:latin typeface="Arial Narrow" panose="020B0606020202030204" pitchFamily="34" charset="0"/>
              </a:rPr>
              <a:t>drop shape analysis-DAS</a:t>
            </a:r>
            <a:r>
              <a:rPr lang="en-GB" dirty="0">
                <a:latin typeface="Arial Narrow" panose="020B0606020202030204" pitchFamily="34" charset="0"/>
              </a:rPr>
              <a:t>, pH measurement, </a:t>
            </a:r>
            <a:r>
              <a:rPr lang="en-GB" dirty="0" smtClean="0">
                <a:latin typeface="Arial Narrow" panose="020B0606020202030204" pitchFamily="34" charset="0"/>
              </a:rPr>
              <a:t>hydrophilicity</a:t>
            </a:r>
            <a:r>
              <a:rPr lang="hr-HR" dirty="0" smtClean="0">
                <a:latin typeface="Arial Narrow" panose="020B0606020202030204" pitchFamily="34" charset="0"/>
              </a:rPr>
              <a:t> </a:t>
            </a:r>
            <a:r>
              <a:rPr lang="en-GB" dirty="0" smtClean="0">
                <a:latin typeface="Arial Narrow" panose="020B0606020202030204" pitchFamily="34" charset="0"/>
              </a:rPr>
              <a:t>/ </a:t>
            </a:r>
            <a:r>
              <a:rPr lang="en-GB" dirty="0">
                <a:latin typeface="Arial Narrow" panose="020B0606020202030204" pitchFamily="34" charset="0"/>
              </a:rPr>
              <a:t>hydrophobicity of textile analyses, fabric touch testing-FTT).</a:t>
            </a:r>
            <a:endParaRPr lang="hr-HR" dirty="0">
              <a:latin typeface="Arial Narrow" panose="020B0606020202030204" pitchFamily="34" charset="0"/>
            </a:endParaRPr>
          </a:p>
        </p:txBody>
      </p:sp>
      <p:sp>
        <p:nvSpPr>
          <p:cNvPr id="10" name="Rectangle 9"/>
          <p:cNvSpPr/>
          <p:nvPr/>
        </p:nvSpPr>
        <p:spPr>
          <a:xfrm>
            <a:off x="1017592" y="1048762"/>
            <a:ext cx="10641008" cy="10760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Slika 148" descr="Slika na kojoj se prikazuje na zatvorenom, sjedenje, mikrovalna, stol&#10;&#10;Opis je automatski generiran"/>
          <p:cNvPicPr/>
          <p:nvPr/>
        </p:nvPicPr>
        <p:blipFill rotWithShape="1">
          <a:blip r:embed="rId5" cstate="print">
            <a:extLst>
              <a:ext uri="{28A0092B-C50C-407E-A947-70E740481C1C}">
                <a14:useLocalDpi xmlns:a14="http://schemas.microsoft.com/office/drawing/2010/main" val="0"/>
              </a:ext>
            </a:extLst>
          </a:blip>
          <a:srcRect l="35444"/>
          <a:stretch/>
        </p:blipFill>
        <p:spPr>
          <a:xfrm rot="5400000">
            <a:off x="2011927" y="2272125"/>
            <a:ext cx="2229607" cy="2590165"/>
          </a:xfrm>
          <a:prstGeom prst="rect">
            <a:avLst/>
          </a:prstGeom>
        </p:spPr>
      </p:pic>
      <p:pic>
        <p:nvPicPr>
          <p:cNvPr id="14" name="Slika 149" descr="Slika na kojoj se prikazuje uređaj, stol, sjedenje, fotografija&#10;&#10;Opis je automatski generiran"/>
          <p:cNvPicPr/>
          <p:nvPr/>
        </p:nvPicPr>
        <p:blipFill>
          <a:blip r:embed="rId6" cstate="print">
            <a:extLst>
              <a:ext uri="{28A0092B-C50C-407E-A947-70E740481C1C}">
                <a14:useLocalDpi xmlns:a14="http://schemas.microsoft.com/office/drawing/2010/main" val="0"/>
              </a:ext>
            </a:extLst>
          </a:blip>
          <a:stretch>
            <a:fillRect/>
          </a:stretch>
        </p:blipFill>
        <p:spPr>
          <a:xfrm>
            <a:off x="4583997" y="2466815"/>
            <a:ext cx="2953594" cy="2215196"/>
          </a:xfrm>
          <a:prstGeom prst="rect">
            <a:avLst/>
          </a:prstGeom>
        </p:spPr>
      </p:pic>
      <p:pic>
        <p:nvPicPr>
          <p:cNvPr id="4" name="Picture 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21325" y="2578425"/>
            <a:ext cx="1870190" cy="1870190"/>
          </a:xfrm>
          <a:prstGeom prst="rect">
            <a:avLst/>
          </a:prstGeom>
        </p:spPr>
      </p:pic>
      <p:pic>
        <p:nvPicPr>
          <p:cNvPr id="15" name="Picture 14"/>
          <p:cNvPicPr/>
          <p:nvPr/>
        </p:nvPicPr>
        <p:blipFill>
          <a:blip r:embed="rId8"/>
          <a:stretch>
            <a:fillRect/>
          </a:stretch>
        </p:blipFill>
        <p:spPr>
          <a:xfrm>
            <a:off x="7940040" y="4697309"/>
            <a:ext cx="3032760" cy="1932091"/>
          </a:xfrm>
          <a:prstGeom prst="rect">
            <a:avLst/>
          </a:prstGeom>
        </p:spPr>
      </p:pic>
      <p:sp>
        <p:nvSpPr>
          <p:cNvPr id="17" name="TextBox 16"/>
          <p:cNvSpPr txBox="1"/>
          <p:nvPr/>
        </p:nvSpPr>
        <p:spPr>
          <a:xfrm>
            <a:off x="1717888" y="5097173"/>
            <a:ext cx="2887329" cy="369332"/>
          </a:xfrm>
          <a:prstGeom prst="rect">
            <a:avLst/>
          </a:prstGeom>
          <a:noFill/>
        </p:spPr>
        <p:txBody>
          <a:bodyPr wrap="none" rtlCol="0">
            <a:spAutoFit/>
          </a:bodyPr>
          <a:lstStyle/>
          <a:p>
            <a:pPr marL="285750" indent="-285750">
              <a:buFont typeface="Wingdings" panose="05000000000000000000" pitchFamily="2" charset="2"/>
              <a:buChar char="q"/>
            </a:pPr>
            <a:r>
              <a:rPr lang="en-US" dirty="0" smtClean="0">
                <a:latin typeface="Arial Narrow" panose="020B0606020202030204" pitchFamily="34" charset="0"/>
              </a:rPr>
              <a:t>Moisture management tester</a:t>
            </a:r>
            <a:endParaRPr lang="en-US" dirty="0">
              <a:latin typeface="Arial Narrow" panose="020B0606020202030204" pitchFamily="34" charset="0"/>
            </a:endParaRPr>
          </a:p>
        </p:txBody>
      </p:sp>
      <p:sp>
        <p:nvSpPr>
          <p:cNvPr id="19" name="TextBox 18"/>
          <p:cNvSpPr txBox="1"/>
          <p:nvPr/>
        </p:nvSpPr>
        <p:spPr>
          <a:xfrm>
            <a:off x="5024455" y="5123435"/>
            <a:ext cx="2223686" cy="369332"/>
          </a:xfrm>
          <a:prstGeom prst="rect">
            <a:avLst/>
          </a:prstGeom>
          <a:noFill/>
        </p:spPr>
        <p:txBody>
          <a:bodyPr wrap="none" rtlCol="0">
            <a:spAutoFit/>
          </a:bodyPr>
          <a:lstStyle/>
          <a:p>
            <a:pPr marL="285750" indent="-285750">
              <a:buFont typeface="Wingdings" panose="05000000000000000000" pitchFamily="2" charset="2"/>
              <a:buChar char="q"/>
            </a:pPr>
            <a:r>
              <a:rPr lang="en-US" dirty="0" smtClean="0">
                <a:latin typeface="Arial Narrow" panose="020B0606020202030204" pitchFamily="34" charset="0"/>
              </a:rPr>
              <a:t>Drop shape analyzer</a:t>
            </a:r>
            <a:endParaRPr lang="en-US" dirty="0">
              <a:latin typeface="Arial Narrow" panose="020B0606020202030204" pitchFamily="34" charset="0"/>
            </a:endParaRPr>
          </a:p>
        </p:txBody>
      </p:sp>
      <mc:AlternateContent xmlns:mc="http://schemas.openxmlformats.org/markup-compatibility/2006">
        <mc:Choice xmlns:p14="http://schemas.microsoft.com/office/powerpoint/2010/main" Requires="p14">
          <p:contentPart p14:bwMode="auto" r:id="rId9">
            <p14:nvContentPartPr>
              <p14:cNvPr id="28" name="Ink 27"/>
              <p14:cNvContentPartPr/>
              <p14:nvPr/>
            </p14:nvContentPartPr>
            <p14:xfrm>
              <a:off x="1522967" y="4862034"/>
              <a:ext cx="3082250" cy="673920"/>
            </p14:xfrm>
          </p:contentPart>
        </mc:Choice>
        <mc:Fallback>
          <p:pic>
            <p:nvPicPr>
              <p:cNvPr id="28" name="Ink 27"/>
              <p:cNvPicPr/>
              <p:nvPr/>
            </p:nvPicPr>
            <p:blipFill>
              <a:blip r:embed="rId10"/>
              <a:stretch>
                <a:fillRect/>
              </a:stretch>
            </p:blipFill>
            <p:spPr>
              <a:xfrm>
                <a:off x="1507847" y="4846914"/>
                <a:ext cx="3112489" cy="7041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0" name="Ink 29"/>
              <p14:cNvContentPartPr/>
              <p14:nvPr/>
            </p14:nvContentPartPr>
            <p14:xfrm>
              <a:off x="4787275" y="4883254"/>
              <a:ext cx="2581174" cy="673920"/>
            </p14:xfrm>
          </p:contentPart>
        </mc:Choice>
        <mc:Fallback>
          <p:pic>
            <p:nvPicPr>
              <p:cNvPr id="30" name="Ink 29"/>
              <p:cNvPicPr/>
              <p:nvPr/>
            </p:nvPicPr>
            <p:blipFill>
              <a:blip r:embed="rId12"/>
              <a:stretch>
                <a:fillRect/>
              </a:stretch>
            </p:blipFill>
            <p:spPr>
              <a:xfrm>
                <a:off x="4772155" y="4868134"/>
                <a:ext cx="2611414" cy="704160"/>
              </a:xfrm>
              <a:prstGeom prst="rect">
                <a:avLst/>
              </a:prstGeom>
            </p:spPr>
          </p:pic>
        </mc:Fallback>
      </mc:AlternateContent>
    </p:spTree>
    <p:extLst>
      <p:ext uri="{BB962C8B-B14F-4D97-AF65-F5344CB8AC3E}">
        <p14:creationId xmlns:p14="http://schemas.microsoft.com/office/powerpoint/2010/main" val="2811049679"/>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22</a:t>
            </a:fld>
            <a:endParaRPr lang="en-US" altLang="nl-BE" dirty="0"/>
          </a:p>
        </p:txBody>
      </p:sp>
      <p:sp>
        <p:nvSpPr>
          <p:cNvPr id="10" name="Rectangle 9"/>
          <p:cNvSpPr/>
          <p:nvPr/>
        </p:nvSpPr>
        <p:spPr>
          <a:xfrm>
            <a:off x="685800" y="1101793"/>
            <a:ext cx="10820400" cy="1022972"/>
          </a:xfrm>
          <a:prstGeom prst="rect">
            <a:avLst/>
          </a:prstGeom>
        </p:spPr>
        <p:txBody>
          <a:bodyPr wrap="square">
            <a:spAutoFit/>
          </a:bodyPr>
          <a:lstStyle/>
          <a:p>
            <a:pPr marL="285750" lvl="0" indent="-285750" algn="just">
              <a:lnSpc>
                <a:spcPct val="112000"/>
              </a:lnSpc>
              <a:buFont typeface="Wingdings" panose="05000000000000000000" pitchFamily="2" charset="2"/>
              <a:buChar char="ü"/>
            </a:pPr>
            <a:r>
              <a:rPr lang="en-GB" dirty="0">
                <a:latin typeface="Arial Narrow" panose="020B0606020202030204" pitchFamily="34" charset="0"/>
              </a:rPr>
              <a:t>Characterization of non-treated and treated surface as well as ink droplet behaviour (</a:t>
            </a:r>
            <a:r>
              <a:rPr lang="en-GB" b="1" dirty="0">
                <a:latin typeface="Arial Narrow" panose="020B0606020202030204" pitchFamily="34" charset="0"/>
              </a:rPr>
              <a:t>scanning electron microscopy-SEM</a:t>
            </a:r>
            <a:r>
              <a:rPr lang="en-GB" dirty="0">
                <a:latin typeface="Arial Narrow" panose="020B0606020202030204" pitchFamily="34" charset="0"/>
              </a:rPr>
              <a:t>, moisture management analyses-MMT, drop shape analysis-DAS, pH measurement, hydrophilicity/ hydrophobicity of textile analyses, fabric touch testing-FTT).</a:t>
            </a:r>
            <a:endParaRPr lang="hr-HR" dirty="0">
              <a:latin typeface="Arial Narrow" panose="020B0606020202030204" pitchFamily="34" charset="0"/>
            </a:endParaRPr>
          </a:p>
        </p:txBody>
      </p:sp>
      <p:sp>
        <p:nvSpPr>
          <p:cNvPr id="13" name="Rectangle 12"/>
          <p:cNvSpPr/>
          <p:nvPr/>
        </p:nvSpPr>
        <p:spPr>
          <a:xfrm>
            <a:off x="1017592" y="1048762"/>
            <a:ext cx="10641008" cy="10760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p:nvPr/>
        </p:nvPicPr>
        <p:blipFill rotWithShape="1">
          <a:blip r:embed="rId5" cstate="print"/>
          <a:srcRect l="12731" t="6131" r="10383" b="5982"/>
          <a:stretch/>
        </p:blipFill>
        <p:spPr bwMode="auto">
          <a:xfrm>
            <a:off x="685800" y="2680479"/>
            <a:ext cx="2971800" cy="2653521"/>
          </a:xfrm>
          <a:prstGeom prst="rect">
            <a:avLst/>
          </a:prstGeom>
          <a:ln>
            <a:noFill/>
          </a:ln>
          <a:extLst>
            <a:ext uri="{53640926-AAD7-44D8-BBD7-CCE9431645EC}">
              <a14:shadowObscured xmlns:a14="http://schemas.microsoft.com/office/drawing/2010/main"/>
            </a:ext>
          </a:extLst>
        </p:spPr>
      </p:pic>
      <p:pic>
        <p:nvPicPr>
          <p:cNvPr id="15" name="Picture 14" descr="D:\Slike_SEM\SEM_2 serija nakon tiska i fiksiranja\3P_14_6_1.tif"/>
          <p:cNvPicPr/>
          <p:nvPr/>
        </p:nvPicPr>
        <p:blipFill rotWithShape="1">
          <a:blip r:embed="rId6" cstate="print"/>
          <a:srcRect t="30799"/>
          <a:stretch/>
        </p:blipFill>
        <p:spPr bwMode="auto">
          <a:xfrm>
            <a:off x="3810000" y="2381151"/>
            <a:ext cx="2262188" cy="1712141"/>
          </a:xfrm>
          <a:prstGeom prst="rect">
            <a:avLst/>
          </a:prstGeom>
          <a:noFill/>
          <a:ln w="9525">
            <a:noFill/>
            <a:miter lim="800000"/>
            <a:headEnd/>
            <a:tailEnd/>
          </a:ln>
        </p:spPr>
      </p:pic>
      <p:pic>
        <p:nvPicPr>
          <p:cNvPr id="16" name="Picture 15" descr="D:\Slike_SEM\SEM_2 serija nakon tiska i fiksiranja\pletivo1x2bijelax88.tif"/>
          <p:cNvPicPr/>
          <p:nvPr/>
        </p:nvPicPr>
        <p:blipFill rotWithShape="1">
          <a:blip r:embed="rId7" cstate="print"/>
          <a:srcRect t="31046"/>
          <a:stretch/>
        </p:blipFill>
        <p:spPr bwMode="auto">
          <a:xfrm>
            <a:off x="6195026" y="2385831"/>
            <a:ext cx="2335817" cy="1761436"/>
          </a:xfrm>
          <a:prstGeom prst="rect">
            <a:avLst/>
          </a:prstGeom>
          <a:noFill/>
          <a:ln w="9525">
            <a:noFill/>
            <a:miter lim="800000"/>
            <a:headEnd/>
            <a:tailEnd/>
          </a:ln>
        </p:spPr>
      </p:pic>
      <p:pic>
        <p:nvPicPr>
          <p:cNvPr id="3" name="Picture 2"/>
          <p:cNvPicPr>
            <a:picLocks noChangeAspect="1"/>
          </p:cNvPicPr>
          <p:nvPr/>
        </p:nvPicPr>
        <p:blipFill rotWithShape="1">
          <a:blip r:embed="rId8"/>
          <a:srcRect b="50000"/>
          <a:stretch/>
        </p:blipFill>
        <p:spPr>
          <a:xfrm>
            <a:off x="3810000" y="4201242"/>
            <a:ext cx="4770052" cy="1655489"/>
          </a:xfrm>
          <a:prstGeom prst="rect">
            <a:avLst/>
          </a:prstGeom>
        </p:spPr>
      </p:pic>
      <p:sp>
        <p:nvSpPr>
          <p:cNvPr id="4" name="TextBox 3"/>
          <p:cNvSpPr txBox="1"/>
          <p:nvPr/>
        </p:nvSpPr>
        <p:spPr>
          <a:xfrm>
            <a:off x="8839200" y="2486271"/>
            <a:ext cx="2819400" cy="1200329"/>
          </a:xfrm>
          <a:prstGeom prst="rect">
            <a:avLst/>
          </a:prstGeom>
          <a:noFill/>
        </p:spPr>
        <p:txBody>
          <a:bodyPr wrap="square" rtlCol="0">
            <a:spAutoFit/>
          </a:bodyPr>
          <a:lstStyle/>
          <a:p>
            <a:pPr marL="285750" indent="-285750" algn="just">
              <a:buFont typeface="Wingdings" panose="05000000000000000000" pitchFamily="2" charset="2"/>
              <a:buChar char="q"/>
            </a:pPr>
            <a:r>
              <a:rPr lang="en-US" dirty="0" smtClean="0">
                <a:solidFill>
                  <a:srgbClr val="3366FF"/>
                </a:solidFill>
                <a:latin typeface="Arial Narrow" panose="020B0606020202030204" pitchFamily="34" charset="0"/>
              </a:rPr>
              <a:t>SEM images of non coated cotton (left) and cotton coated with acrylate binder with layer of pigment (right)</a:t>
            </a:r>
            <a:endParaRPr lang="en-US" dirty="0">
              <a:solidFill>
                <a:srgbClr val="3366FF"/>
              </a:solidFill>
              <a:latin typeface="Arial Narrow" panose="020B0606020202030204" pitchFamily="34" charset="0"/>
            </a:endParaRPr>
          </a:p>
        </p:txBody>
      </p:sp>
      <p:sp>
        <p:nvSpPr>
          <p:cNvPr id="17" name="TextBox 16"/>
          <p:cNvSpPr txBox="1"/>
          <p:nvPr/>
        </p:nvSpPr>
        <p:spPr>
          <a:xfrm>
            <a:off x="8839200" y="4331240"/>
            <a:ext cx="2819400" cy="923330"/>
          </a:xfrm>
          <a:prstGeom prst="rect">
            <a:avLst/>
          </a:prstGeom>
          <a:noFill/>
        </p:spPr>
        <p:txBody>
          <a:bodyPr wrap="square" rtlCol="0">
            <a:spAutoFit/>
          </a:bodyPr>
          <a:lstStyle/>
          <a:p>
            <a:pPr marL="285750" indent="-285750" algn="just">
              <a:buFont typeface="Wingdings" panose="05000000000000000000" pitchFamily="2" charset="2"/>
              <a:buChar char="q"/>
            </a:pPr>
            <a:r>
              <a:rPr lang="en-US" dirty="0" smtClean="0">
                <a:solidFill>
                  <a:srgbClr val="3366FF"/>
                </a:solidFill>
                <a:latin typeface="Arial Narrow" panose="020B0606020202030204" pitchFamily="34" charset="0"/>
              </a:rPr>
              <a:t>SEM images of non treated cotton (left) and </a:t>
            </a:r>
            <a:r>
              <a:rPr lang="en-US" dirty="0" err="1" smtClean="0">
                <a:solidFill>
                  <a:srgbClr val="3366FF"/>
                </a:solidFill>
                <a:latin typeface="Arial Narrow" panose="020B0606020202030204" pitchFamily="34" charset="0"/>
              </a:rPr>
              <a:t>cationized</a:t>
            </a:r>
            <a:r>
              <a:rPr lang="en-US" dirty="0" smtClean="0">
                <a:solidFill>
                  <a:srgbClr val="3366FF"/>
                </a:solidFill>
                <a:latin typeface="Arial Narrow" panose="020B0606020202030204" pitchFamily="34" charset="0"/>
              </a:rPr>
              <a:t> cotton (right)</a:t>
            </a:r>
            <a:endParaRPr lang="en-US" dirty="0">
              <a:solidFill>
                <a:srgbClr val="3366FF"/>
              </a:solidFill>
              <a:latin typeface="Arial Narrow" panose="020B0606020202030204" pitchFamily="34" charset="0"/>
            </a:endParaRPr>
          </a:p>
        </p:txBody>
      </p:sp>
    </p:spTree>
    <p:extLst>
      <p:ext uri="{BB962C8B-B14F-4D97-AF65-F5344CB8AC3E}">
        <p14:creationId xmlns:p14="http://schemas.microsoft.com/office/powerpoint/2010/main" val="3621925591"/>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23</a:t>
            </a:fld>
            <a:endParaRPr lang="en-US" altLang="nl-BE" dirty="0"/>
          </a:p>
        </p:txBody>
      </p:sp>
      <p:sp>
        <p:nvSpPr>
          <p:cNvPr id="10" name="Rectangle 9"/>
          <p:cNvSpPr/>
          <p:nvPr/>
        </p:nvSpPr>
        <p:spPr>
          <a:xfrm>
            <a:off x="685800" y="1101793"/>
            <a:ext cx="10820400" cy="1022972"/>
          </a:xfrm>
          <a:prstGeom prst="rect">
            <a:avLst/>
          </a:prstGeom>
        </p:spPr>
        <p:txBody>
          <a:bodyPr wrap="square">
            <a:spAutoFit/>
          </a:bodyPr>
          <a:lstStyle/>
          <a:p>
            <a:pPr marL="285750" lvl="0" indent="-285750" algn="just">
              <a:lnSpc>
                <a:spcPct val="112000"/>
              </a:lnSpc>
              <a:buFont typeface="Wingdings" panose="05000000000000000000" pitchFamily="2" charset="2"/>
              <a:buChar char="ü"/>
            </a:pPr>
            <a:r>
              <a:rPr lang="en-GB" dirty="0">
                <a:latin typeface="Arial Narrow" panose="020B0606020202030204" pitchFamily="34" charset="0"/>
              </a:rPr>
              <a:t>Characterization of non-treated and treated surface as well as ink droplet behaviour (scanning electron microscopy-SEM, moisture management analyses-MMT, drop shape analysis-DAS, pH measurement, hydrophilicity/ hydrophobicity of textile analyses, </a:t>
            </a:r>
            <a:r>
              <a:rPr lang="en-GB" b="1" dirty="0">
                <a:latin typeface="Arial Narrow" panose="020B0606020202030204" pitchFamily="34" charset="0"/>
              </a:rPr>
              <a:t>fabric touch testing-FTT</a:t>
            </a:r>
            <a:r>
              <a:rPr lang="en-GB" dirty="0">
                <a:latin typeface="Arial Narrow" panose="020B0606020202030204" pitchFamily="34" charset="0"/>
              </a:rPr>
              <a:t>).</a:t>
            </a:r>
            <a:endParaRPr lang="hr-HR" dirty="0">
              <a:latin typeface="Arial Narrow" panose="020B0606020202030204" pitchFamily="34" charset="0"/>
            </a:endParaRPr>
          </a:p>
        </p:txBody>
      </p:sp>
      <p:sp>
        <p:nvSpPr>
          <p:cNvPr id="13" name="Rectangle 12"/>
          <p:cNvSpPr/>
          <p:nvPr/>
        </p:nvSpPr>
        <p:spPr>
          <a:xfrm>
            <a:off x="1017592" y="1048762"/>
            <a:ext cx="10641008" cy="10760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5"/>
          <a:stretch>
            <a:fillRect/>
          </a:stretch>
        </p:blipFill>
        <p:spPr>
          <a:xfrm>
            <a:off x="1831975" y="2556311"/>
            <a:ext cx="2438400" cy="3260543"/>
          </a:xfrm>
          <a:prstGeom prst="rect">
            <a:avLst/>
          </a:prstGeom>
        </p:spPr>
      </p:pic>
      <p:sp>
        <p:nvSpPr>
          <p:cNvPr id="4" name="Rectangle 3"/>
          <p:cNvSpPr/>
          <p:nvPr/>
        </p:nvSpPr>
        <p:spPr>
          <a:xfrm>
            <a:off x="4876800" y="3032420"/>
            <a:ext cx="6096000" cy="2308324"/>
          </a:xfrm>
          <a:prstGeom prst="rect">
            <a:avLst/>
          </a:prstGeom>
        </p:spPr>
        <p:txBody>
          <a:bodyPr>
            <a:spAutoFit/>
          </a:bodyPr>
          <a:lstStyle/>
          <a:p>
            <a:pPr marL="285750" indent="-285750" algn="just">
              <a:buFont typeface="Wingdings" panose="05000000000000000000" pitchFamily="2" charset="2"/>
              <a:buChar char="ü"/>
            </a:pPr>
            <a:r>
              <a:rPr lang="hr-HR" dirty="0" smtClean="0">
                <a:solidFill>
                  <a:srgbClr val="202020"/>
                </a:solidFill>
                <a:latin typeface="Arial Narrow" panose="020B0606020202030204" pitchFamily="34" charset="0"/>
              </a:rPr>
              <a:t>T</a:t>
            </a:r>
            <a:r>
              <a:rPr lang="en-US" dirty="0" smtClean="0">
                <a:solidFill>
                  <a:srgbClr val="202020"/>
                </a:solidFill>
                <a:latin typeface="Arial Narrow" panose="020B0606020202030204" pitchFamily="34" charset="0"/>
              </a:rPr>
              <a:t>he </a:t>
            </a:r>
            <a:r>
              <a:rPr lang="en-US" dirty="0">
                <a:solidFill>
                  <a:srgbClr val="202020"/>
                </a:solidFill>
                <a:latin typeface="Arial Narrow" panose="020B0606020202030204" pitchFamily="34" charset="0"/>
              </a:rPr>
              <a:t>fabric touch tester simultaneously measures the fabric thickness, compression, bending, roughness, friction, as well as the thermal properties of the fabrics, thus objectively measuring the subjective properties of the fabric touch. The comprehensive, sophisticated design of the FTT allows it to measure all the mechanical and surface properties of fabrics in one simple test, and these are smoothness, softness, warmth, the overall feeling of hand touch.</a:t>
            </a:r>
            <a:endParaRPr lang="en-GB" dirty="0">
              <a:latin typeface="Arial Narrow" panose="020B0606020202030204" pitchFamily="34" charset="0"/>
            </a:endParaRPr>
          </a:p>
        </p:txBody>
      </p:sp>
    </p:spTree>
    <p:extLst>
      <p:ext uri="{BB962C8B-B14F-4D97-AF65-F5344CB8AC3E}">
        <p14:creationId xmlns:p14="http://schemas.microsoft.com/office/powerpoint/2010/main" val="486991246"/>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a:extLst>
              <a:ext uri="{FF2B5EF4-FFF2-40B4-BE49-F238E27FC236}">
                <a16:creationId xmlns:a16="http://schemas.microsoft.com/office/drawing/2014/main" id="{F3BB608E-1756-4DCC-A177-EB48C5575780}"/>
              </a:ext>
            </a:extLst>
          </p:cNvPr>
          <p:cNvSpPr>
            <a:spLocks noGrp="1"/>
          </p:cNvSpPr>
          <p:nvPr>
            <p:ph idx="1"/>
          </p:nvPr>
        </p:nvSpPr>
        <p:spPr>
          <a:xfrm>
            <a:off x="609600" y="1052513"/>
            <a:ext cx="7629525" cy="3529012"/>
          </a:xfrm>
        </p:spPr>
        <p:txBody>
          <a:bodyPr/>
          <a:lstStyle/>
          <a:p>
            <a:pPr marL="0" indent="0">
              <a:spcBef>
                <a:spcPct val="0"/>
              </a:spcBef>
              <a:buNone/>
            </a:pPr>
            <a:r>
              <a:rPr lang="en-US" altLang="nl-BE" sz="2000" b="1" dirty="0" smtClean="0">
                <a:latin typeface="Corbel" panose="020B0503020204020204" pitchFamily="34" charset="0"/>
              </a:rPr>
              <a:t>Coordinator: </a:t>
            </a:r>
          </a:p>
          <a:p>
            <a:pPr marL="0" indent="0">
              <a:spcBef>
                <a:spcPct val="0"/>
              </a:spcBef>
              <a:buNone/>
            </a:pPr>
            <a:r>
              <a:rPr lang="en-US" altLang="nl-BE" sz="2000" dirty="0" smtClean="0">
                <a:latin typeface="Corbel" panose="020B0503020204020204" pitchFamily="34" charset="0"/>
              </a:rPr>
              <a:t>Technical University of Sofia</a:t>
            </a:r>
            <a:endParaRPr lang="bg-BG" altLang="nl-BE" sz="2000" dirty="0" smtClean="0">
              <a:latin typeface="Corbel" panose="020B0503020204020204" pitchFamily="34" charset="0"/>
            </a:endParaRPr>
          </a:p>
          <a:p>
            <a:pPr marL="0" indent="0">
              <a:spcBef>
                <a:spcPct val="0"/>
              </a:spcBef>
              <a:buNone/>
            </a:pPr>
            <a:r>
              <a:rPr lang="en-US" altLang="nl-BE" sz="2000" dirty="0" smtClean="0">
                <a:latin typeface="Corbel" panose="020B0503020204020204" pitchFamily="34" charset="0"/>
              </a:rPr>
              <a:t>Department of Textile Engineering</a:t>
            </a:r>
          </a:p>
          <a:p>
            <a:pPr marL="0" indent="0">
              <a:spcBef>
                <a:spcPct val="0"/>
              </a:spcBef>
              <a:buNone/>
            </a:pPr>
            <a:endParaRPr lang="en-US" altLang="nl-BE" sz="2000" dirty="0" smtClean="0">
              <a:latin typeface="Corbel" panose="020B0503020204020204" pitchFamily="34" charset="0"/>
            </a:endParaRPr>
          </a:p>
          <a:p>
            <a:pPr marL="0" indent="0">
              <a:spcBef>
                <a:spcPct val="0"/>
              </a:spcBef>
              <a:buNone/>
            </a:pPr>
            <a:r>
              <a:rPr lang="en-US" altLang="nl-BE" sz="2000" b="1" dirty="0" smtClean="0">
                <a:latin typeface="Corbel" panose="020B0503020204020204" pitchFamily="34" charset="0"/>
              </a:rPr>
              <a:t>Project </a:t>
            </a:r>
            <a:r>
              <a:rPr lang="en-US" altLang="nl-BE" sz="2000" b="1" dirty="0">
                <a:latin typeface="Corbel" panose="020B0503020204020204" pitchFamily="34" charset="0"/>
              </a:rPr>
              <a:t>Manager of ICT-TEX:</a:t>
            </a:r>
          </a:p>
          <a:p>
            <a:pPr marL="0" indent="0">
              <a:spcBef>
                <a:spcPct val="0"/>
              </a:spcBef>
              <a:buNone/>
            </a:pPr>
            <a:r>
              <a:rPr lang="hr-HR" sz="2000" dirty="0" smtClean="0">
                <a:latin typeface="Corbel" panose="020B0503020204020204" pitchFamily="34" charset="0"/>
              </a:rPr>
              <a:t>Prof</a:t>
            </a:r>
            <a:r>
              <a:rPr lang="hr-HR" sz="2000" dirty="0">
                <a:latin typeface="Corbel" panose="020B0503020204020204" pitchFamily="34" charset="0"/>
              </a:rPr>
              <a:t>. </a:t>
            </a:r>
            <a:r>
              <a:rPr lang="hr-HR" sz="2000" dirty="0" smtClean="0">
                <a:latin typeface="Corbel" panose="020B0503020204020204" pitchFamily="34" charset="0"/>
              </a:rPr>
              <a:t>ANGEL TERZIEV, </a:t>
            </a:r>
            <a:r>
              <a:rPr lang="hr-HR" sz="2000" dirty="0" err="1">
                <a:latin typeface="Corbel" panose="020B0503020204020204" pitchFamily="34" charset="0"/>
              </a:rPr>
              <a:t>PhD</a:t>
            </a:r>
            <a:endParaRPr lang="hr-HR" sz="2000" dirty="0">
              <a:latin typeface="Corbel" panose="020B0503020204020204" pitchFamily="34" charset="0"/>
            </a:endParaRPr>
          </a:p>
          <a:p>
            <a:pPr marL="0" indent="0">
              <a:spcBef>
                <a:spcPct val="0"/>
              </a:spcBef>
              <a:buNone/>
            </a:pPr>
            <a:endParaRPr lang="bg-BG" altLang="nl-BE" sz="2000" dirty="0">
              <a:latin typeface="Corbel" panose="020B0503020204020204" pitchFamily="34" charset="0"/>
            </a:endParaRPr>
          </a:p>
          <a:p>
            <a:pPr marL="0" indent="0">
              <a:spcBef>
                <a:spcPct val="0"/>
              </a:spcBef>
              <a:buNone/>
            </a:pPr>
            <a:r>
              <a:rPr lang="bg-BG" altLang="nl-BE" sz="2000" b="1" dirty="0">
                <a:latin typeface="Corbel" panose="020B0503020204020204" pitchFamily="34" charset="0"/>
              </a:rPr>
              <a:t>е-</a:t>
            </a:r>
            <a:r>
              <a:rPr lang="en-US" altLang="nl-BE" sz="2000" b="1" dirty="0">
                <a:latin typeface="Corbel" panose="020B0503020204020204" pitchFamily="34" charset="0"/>
              </a:rPr>
              <a:t>mail</a:t>
            </a:r>
            <a:r>
              <a:rPr lang="en-US" altLang="nl-BE" sz="2000" dirty="0">
                <a:latin typeface="Corbel" panose="020B0503020204020204" pitchFamily="34" charset="0"/>
              </a:rPr>
              <a:t>: </a:t>
            </a:r>
            <a:r>
              <a:rPr lang="en-US" altLang="nl-BE" sz="2000" dirty="0" smtClean="0">
                <a:latin typeface="Corbel" panose="020B0503020204020204" pitchFamily="34" charset="0"/>
                <a:hlinkClick r:id="rId3"/>
              </a:rPr>
              <a:t>a</a:t>
            </a:r>
            <a:r>
              <a:rPr lang="hr-HR" altLang="nl-BE" sz="2000" dirty="0" err="1" smtClean="0">
                <a:latin typeface="Corbel" panose="020B0503020204020204" pitchFamily="34" charset="0"/>
                <a:hlinkClick r:id="rId3"/>
              </a:rPr>
              <a:t>terziev</a:t>
            </a:r>
            <a:r>
              <a:rPr lang="en-US" altLang="nl-BE" sz="2000" dirty="0" smtClean="0">
                <a:latin typeface="Corbel" panose="020B0503020204020204" pitchFamily="34" charset="0"/>
                <a:hlinkClick r:id="rId3"/>
              </a:rPr>
              <a:t>@tu-sofia.bg</a:t>
            </a:r>
            <a:endParaRPr lang="en-US" altLang="nl-BE" sz="2000" dirty="0">
              <a:latin typeface="Corbel" panose="020B0503020204020204" pitchFamily="34" charset="0"/>
            </a:endParaRPr>
          </a:p>
          <a:p>
            <a:pPr marL="0" indent="0">
              <a:spcBef>
                <a:spcPct val="0"/>
              </a:spcBef>
              <a:buNone/>
            </a:pPr>
            <a:endParaRPr lang="en-US" altLang="nl-BE" sz="2000" dirty="0">
              <a:latin typeface="Corbel" panose="020B0503020204020204" pitchFamily="34" charset="0"/>
            </a:endParaRPr>
          </a:p>
          <a:p>
            <a:pPr marL="0" indent="0">
              <a:spcBef>
                <a:spcPct val="0"/>
              </a:spcBef>
              <a:buNone/>
            </a:pPr>
            <a:r>
              <a:rPr lang="en-US" altLang="nl-BE" sz="2000" b="1" dirty="0">
                <a:latin typeface="Corbel" panose="020B0503020204020204" pitchFamily="34" charset="0"/>
              </a:rPr>
              <a:t>Web-site</a:t>
            </a:r>
            <a:r>
              <a:rPr lang="en-US" altLang="nl-BE" sz="2000" dirty="0">
                <a:latin typeface="Corbel" panose="020B0503020204020204" pitchFamily="34" charset="0"/>
              </a:rPr>
              <a:t>: </a:t>
            </a:r>
            <a:r>
              <a:rPr lang="en-US" altLang="nl-BE" sz="2000" dirty="0">
                <a:latin typeface="Corbel" panose="020B0503020204020204" pitchFamily="34" charset="0"/>
                <a:hlinkClick r:id="rId4"/>
              </a:rPr>
              <a:t>ICT-TEX.eu</a:t>
            </a:r>
            <a:endParaRPr lang="en-US" altLang="nl-BE" sz="2000" dirty="0">
              <a:latin typeface="Corbel" panose="020B0503020204020204" pitchFamily="34" charset="0"/>
            </a:endParaRPr>
          </a:p>
        </p:txBody>
      </p:sp>
      <p:sp>
        <p:nvSpPr>
          <p:cNvPr id="8" name="Title 1">
            <a:extLst>
              <a:ext uri="{FF2B5EF4-FFF2-40B4-BE49-F238E27FC236}">
                <a16:creationId xmlns:a16="http://schemas.microsoft.com/office/drawing/2014/main" id="{D69E7582-0BEE-4287-9C64-8A9EBE6EE9B2}"/>
              </a:ext>
            </a:extLst>
          </p:cNvPr>
          <p:cNvSpPr txBox="1">
            <a:spLocks/>
          </p:cNvSpPr>
          <p:nvPr/>
        </p:nvSpPr>
        <p:spPr>
          <a:xfrm>
            <a:off x="609600" y="188913"/>
            <a:ext cx="7497763" cy="863600"/>
          </a:xfrm>
          <a:prstGeom prst="rect">
            <a:avLst/>
          </a:prstGeom>
        </p:spPr>
        <p:txBody>
          <a:bodyPr anchor="ctr"/>
          <a:lstStyle>
            <a:lvl1pPr algn="l" rtl="0" eaLnBrk="1" latinLnBrk="0" hangingPunct="1">
              <a:spcBef>
                <a:spcPct val="0"/>
              </a:spcBef>
              <a:buNone/>
              <a:defRPr kumimoji="0" sz="36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defRPr/>
            </a:pPr>
            <a:r>
              <a:rPr lang="en-US" sz="2800" dirty="0"/>
              <a:t>CONTACTS</a:t>
            </a:r>
            <a:endParaRPr lang="en-GB" sz="2800" dirty="0"/>
          </a:p>
        </p:txBody>
      </p:sp>
      <p:pic>
        <p:nvPicPr>
          <p:cNvPr id="4100" name="Picture 2" descr="E:\Disc D\Knowledge Alliances\Logos\ICTTEX-Logo-v7.png">
            <a:extLst>
              <a:ext uri="{FF2B5EF4-FFF2-40B4-BE49-F238E27FC236}">
                <a16:creationId xmlns:a16="http://schemas.microsoft.com/office/drawing/2014/main" id="{5A815851-DA92-44C5-AFDB-5C8CA2B0A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3126"/>
          <a:stretch>
            <a:fillRect/>
          </a:stretch>
        </p:blipFill>
        <p:spPr bwMode="auto">
          <a:xfrm>
            <a:off x="9601200" y="4749800"/>
            <a:ext cx="17526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descr="Резултат с изображение за „co-funded by the erasmus+ programme of the european union logo“">
            <a:extLst>
              <a:ext uri="{FF2B5EF4-FFF2-40B4-BE49-F238E27FC236}">
                <a16:creationId xmlns:a16="http://schemas.microsoft.com/office/drawing/2014/main" id="{00143FAC-02AE-465E-B457-B39A6F6737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 r="12125" b="4472"/>
          <a:stretch>
            <a:fillRect/>
          </a:stretch>
        </p:blipFill>
        <p:spPr bwMode="auto">
          <a:xfrm>
            <a:off x="655638" y="4749801"/>
            <a:ext cx="456247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EAC3B31-68F6-4246-A680-9E4D2E0DC4D5}"/>
              </a:ext>
            </a:extLst>
          </p:cNvPr>
          <p:cNvSpPr txBox="1">
            <a:spLocks/>
          </p:cNvSpPr>
          <p:nvPr/>
        </p:nvSpPr>
        <p:spPr>
          <a:xfrm>
            <a:off x="762000" y="6092826"/>
            <a:ext cx="10744200" cy="720725"/>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1200" i="1" dirty="0">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1200" b="1" dirty="0">
              <a:effectLst/>
              <a:latin typeface="Corbel" pitchFamily="34" charset="0"/>
            </a:endParaRPr>
          </a:p>
        </p:txBody>
      </p:sp>
      <p:sp>
        <p:nvSpPr>
          <p:cNvPr id="3" name="Tijdelijke aanduiding voor dianummer 2">
            <a:extLst>
              <a:ext uri="{FF2B5EF4-FFF2-40B4-BE49-F238E27FC236}">
                <a16:creationId xmlns:a16="http://schemas.microsoft.com/office/drawing/2014/main" id="{1F51AA90-FE91-475E-B550-A8C6B44955C9}"/>
              </a:ext>
            </a:extLst>
          </p:cNvPr>
          <p:cNvSpPr>
            <a:spLocks noGrp="1"/>
          </p:cNvSpPr>
          <p:nvPr>
            <p:ph type="sldNum" sz="quarter" idx="12"/>
          </p:nvPr>
        </p:nvSpPr>
        <p:spPr>
          <a:xfrm>
            <a:off x="9118600" y="6356351"/>
            <a:ext cx="2844800" cy="365125"/>
          </a:xfrm>
        </p:spPr>
        <p:txBody>
          <a:bodyPr/>
          <a:lstStyle/>
          <a:p>
            <a:fld id="{6951D2FB-88C3-45F7-AC29-D72D84E730B7}" type="slidenum">
              <a:rPr lang="en-US" altLang="nl-BE" smtClean="0"/>
              <a:pPr/>
              <a:t>24</a:t>
            </a:fld>
            <a:endParaRPr lang="en-US" altLang="nl-BE"/>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3404" y="-2489"/>
            <a:ext cx="11798596" cy="1325563"/>
          </a:xfrm>
        </p:spPr>
        <p:txBody>
          <a:bodyPr>
            <a:normAutofit/>
          </a:bodyPr>
          <a:lstStyle/>
          <a:p>
            <a:r>
              <a:rPr lang="en-GB" sz="3200" b="1">
                <a:solidFill>
                  <a:schemeClr val="accent1">
                    <a:lumMod val="75000"/>
                  </a:schemeClr>
                </a:solidFill>
              </a:rPr>
              <a:t>MODULE – FINISHING, PRINTING AND FUNCTIONALIZATION  </a:t>
            </a:r>
          </a:p>
        </p:txBody>
      </p:sp>
      <p:sp>
        <p:nvSpPr>
          <p:cNvPr id="3" name="Segnaposto contenuto 2"/>
          <p:cNvSpPr>
            <a:spLocks noGrp="1"/>
          </p:cNvSpPr>
          <p:nvPr>
            <p:ph idx="1"/>
          </p:nvPr>
        </p:nvSpPr>
        <p:spPr>
          <a:xfrm>
            <a:off x="393405" y="847421"/>
            <a:ext cx="11355571" cy="4872887"/>
          </a:xfrm>
        </p:spPr>
        <p:txBody>
          <a:bodyPr vert="horz" lIns="91440" tIns="45720" rIns="91440" bIns="45720" rtlCol="0" anchor="t">
            <a:normAutofit/>
          </a:bodyPr>
          <a:lstStyle/>
          <a:p>
            <a:pPr marL="0" indent="0">
              <a:lnSpc>
                <a:spcPct val="100000"/>
              </a:lnSpc>
              <a:spcBef>
                <a:spcPts val="0"/>
              </a:spcBef>
              <a:buNone/>
              <a:defRPr/>
            </a:pPr>
            <a:r>
              <a:rPr lang="en-GB" sz="2000" b="1"/>
              <a:t>Course: Finishing in the Function of Digital Printing </a:t>
            </a:r>
          </a:p>
          <a:p>
            <a:pPr marL="0" marR="0" lvl="0" indent="0" defTabSz="914400" eaLnBrk="1" fontAlgn="auto" latinLnBrk="0" hangingPunct="1">
              <a:lnSpc>
                <a:spcPct val="100000"/>
              </a:lnSpc>
              <a:spcBef>
                <a:spcPts val="0"/>
              </a:spcBef>
              <a:spcAft>
                <a:spcPts val="0"/>
              </a:spcAft>
              <a:buClrTx/>
              <a:buSzTx/>
              <a:buFontTx/>
              <a:buNone/>
              <a:tabLst/>
              <a:defRPr/>
            </a:pPr>
            <a:r>
              <a:rPr lang="en-GB" sz="1400" b="1" u="sng"/>
              <a:t>Duration:</a:t>
            </a:r>
            <a:r>
              <a:rPr lang="en-GB" sz="1400" b="1"/>
              <a:t> </a:t>
            </a:r>
            <a:r>
              <a:rPr lang="en-GB" sz="1200"/>
              <a:t>30 hours</a:t>
            </a:r>
            <a:endParaRPr lang="en-GB" sz="1200">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lang="en-GB" sz="500"/>
          </a:p>
          <a:p>
            <a:pPr marL="0" marR="0" lvl="0" indent="0" defTabSz="914400" eaLnBrk="1" fontAlgn="auto" latinLnBrk="0" hangingPunct="1">
              <a:lnSpc>
                <a:spcPct val="100000"/>
              </a:lnSpc>
              <a:spcBef>
                <a:spcPts val="0"/>
              </a:spcBef>
              <a:spcAft>
                <a:spcPts val="0"/>
              </a:spcAft>
              <a:buClrTx/>
              <a:buSzTx/>
              <a:buFontTx/>
              <a:buNone/>
              <a:tabLst/>
              <a:defRPr/>
            </a:pPr>
            <a:r>
              <a:rPr lang="en-GB" sz="1400" b="1" u="sng"/>
              <a:t>Course objectives</a:t>
            </a:r>
            <a:endParaRPr lang="en-GB" sz="1400" b="1" u="sng">
              <a:cs typeface="Calibri"/>
            </a:endParaRPr>
          </a:p>
          <a:p>
            <a:pPr marL="0" indent="0" algn="just">
              <a:lnSpc>
                <a:spcPct val="100000"/>
              </a:lnSpc>
              <a:spcBef>
                <a:spcPts val="0"/>
              </a:spcBef>
              <a:buNone/>
              <a:defRPr/>
            </a:pPr>
            <a:r>
              <a:rPr lang="en-GB" sz="1200">
                <a:ea typeface="+mn-lt"/>
                <a:cs typeface="+mn-lt"/>
              </a:rPr>
              <a:t>ICT is a fundamental carrier of the development of digital printing in general and the transition of digital technology from graphic to textile printing.</a:t>
            </a:r>
            <a:r>
              <a:rPr lang="en-GB" sz="1200"/>
              <a:t> Digital printing allow to respond to market demands extremely quickly, with immediate and unique design personalization, and significant savings in water and energy. The aim of the course is to acquaint participants with the methodology of using ICT tools in designing and final printing process, to explain the basic features of the development of digital textile printing with emphasis on modern research trends in this field explaining the different types of textile pre-treatment in digital printing, such as plasma pre-treatment, chitosan pre-treatment, cationization, etc. 	</a:t>
            </a:r>
            <a:endParaRPr lang="en-GB"/>
          </a:p>
          <a:p>
            <a:pPr marL="0" indent="0">
              <a:lnSpc>
                <a:spcPct val="100000"/>
              </a:lnSpc>
              <a:spcBef>
                <a:spcPts val="0"/>
              </a:spcBef>
              <a:buNone/>
              <a:defRPr/>
            </a:pPr>
            <a:r>
              <a:rPr lang="en-GB" sz="1400" b="1" u="sng"/>
              <a:t>Topics</a:t>
            </a:r>
            <a:endParaRPr lang="en-GB" sz="1400" b="1" u="sng">
              <a:cs typeface="Calibri"/>
            </a:endParaRPr>
          </a:p>
          <a:p>
            <a:pPr algn="just">
              <a:lnSpc>
                <a:spcPct val="100000"/>
              </a:lnSpc>
              <a:spcBef>
                <a:spcPts val="0"/>
              </a:spcBef>
              <a:buFontTx/>
              <a:buChar char="-"/>
            </a:pPr>
            <a:r>
              <a:rPr lang="en-GB" sz="1200"/>
              <a:t>ICT as fundamental aspects of digital textile printing development                          - Current trends in the development of digital textile printing technology</a:t>
            </a:r>
            <a:endParaRPr lang="en-GB" sz="1200">
              <a:cs typeface="Calibri"/>
            </a:endParaRPr>
          </a:p>
          <a:p>
            <a:pPr algn="just">
              <a:lnSpc>
                <a:spcPct val="100000"/>
              </a:lnSpc>
              <a:spcBef>
                <a:spcPts val="0"/>
              </a:spcBef>
              <a:buFontTx/>
              <a:buChar char="-"/>
            </a:pPr>
            <a:r>
              <a:rPr lang="en-GB" sz="1200"/>
              <a:t>Technical characteristics of digital textile printing                                                         - innovative approaches in the formulation of printing inks and modifications </a:t>
            </a:r>
            <a:endParaRPr lang="en-GB" sz="500"/>
          </a:p>
          <a:p>
            <a:pPr algn="just">
              <a:lnSpc>
                <a:spcPct val="100000"/>
              </a:lnSpc>
              <a:spcBef>
                <a:spcPts val="0"/>
              </a:spcBef>
              <a:buFontTx/>
              <a:buChar char="-"/>
            </a:pPr>
            <a:r>
              <a:rPr lang="en-GB" sz="1200"/>
              <a:t>Innovative approaches in digital printing pre-treatments processes</a:t>
            </a:r>
            <a:endParaRPr lang="en-GB" sz="1200">
              <a:cs typeface="Calibri"/>
            </a:endParaRPr>
          </a:p>
          <a:p>
            <a:pPr marL="0" indent="0" algn="just">
              <a:lnSpc>
                <a:spcPct val="100000"/>
              </a:lnSpc>
              <a:spcBef>
                <a:spcPts val="0"/>
              </a:spcBef>
              <a:buNone/>
            </a:pPr>
            <a:r>
              <a:rPr lang="en-GB" sz="1200"/>
              <a:t> </a:t>
            </a:r>
            <a:r>
              <a:rPr lang="en-GB" sz="1400" b="1" u="sng"/>
              <a:t>Learning outcomes</a:t>
            </a:r>
            <a:endParaRPr lang="en-GB" sz="1400" b="1" u="sng">
              <a:cs typeface="Calibri"/>
            </a:endParaRPr>
          </a:p>
          <a:p>
            <a:pPr marL="0" indent="0" algn="just">
              <a:lnSpc>
                <a:spcPct val="100000"/>
              </a:lnSpc>
              <a:spcBef>
                <a:spcPts val="0"/>
              </a:spcBef>
              <a:buNone/>
            </a:pPr>
            <a:endParaRPr lang="en-GB" sz="1200"/>
          </a:p>
        </p:txBody>
      </p:sp>
      <p:graphicFrame>
        <p:nvGraphicFramePr>
          <p:cNvPr id="4" name="Tabella 3"/>
          <p:cNvGraphicFramePr>
            <a:graphicFrameLocks noGrp="1"/>
          </p:cNvGraphicFramePr>
          <p:nvPr>
            <p:extLst/>
          </p:nvPr>
        </p:nvGraphicFramePr>
        <p:xfrm>
          <a:off x="478464" y="3659324"/>
          <a:ext cx="11355573" cy="2621280"/>
        </p:xfrm>
        <a:graphic>
          <a:graphicData uri="http://schemas.openxmlformats.org/drawingml/2006/table">
            <a:tbl>
              <a:tblPr firstRow="1" bandRow="1">
                <a:tableStyleId>{5C22544A-7EE6-4342-B048-85BDC9FD1C3A}</a:tableStyleId>
              </a:tblPr>
              <a:tblGrid>
                <a:gridCol w="3785191">
                  <a:extLst>
                    <a:ext uri="{9D8B030D-6E8A-4147-A177-3AD203B41FA5}">
                      <a16:colId xmlns:a16="http://schemas.microsoft.com/office/drawing/2014/main" val="20000"/>
                    </a:ext>
                  </a:extLst>
                </a:gridCol>
                <a:gridCol w="3785191">
                  <a:extLst>
                    <a:ext uri="{9D8B030D-6E8A-4147-A177-3AD203B41FA5}">
                      <a16:colId xmlns:a16="http://schemas.microsoft.com/office/drawing/2014/main" val="20001"/>
                    </a:ext>
                  </a:extLst>
                </a:gridCol>
                <a:gridCol w="3785191">
                  <a:extLst>
                    <a:ext uri="{9D8B030D-6E8A-4147-A177-3AD203B41FA5}">
                      <a16:colId xmlns:a16="http://schemas.microsoft.com/office/drawing/2014/main" val="20002"/>
                    </a:ext>
                  </a:extLst>
                </a:gridCol>
              </a:tblGrid>
              <a:tr h="322200">
                <a:tc>
                  <a:txBody>
                    <a:bodyPr/>
                    <a:lstStyle/>
                    <a:p>
                      <a:r>
                        <a:rPr lang="en-GB" sz="1600" noProof="0"/>
                        <a:t>Knowledge</a:t>
                      </a:r>
                    </a:p>
                  </a:txBody>
                  <a:tcPr/>
                </a:tc>
                <a:tc>
                  <a:txBody>
                    <a:bodyPr/>
                    <a:lstStyle/>
                    <a:p>
                      <a:r>
                        <a:rPr lang="en-GB" sz="1600" noProof="0"/>
                        <a:t>Skills </a:t>
                      </a:r>
                    </a:p>
                  </a:txBody>
                  <a:tcPr/>
                </a:tc>
                <a:tc>
                  <a:txBody>
                    <a:bodyPr/>
                    <a:lstStyle/>
                    <a:p>
                      <a:r>
                        <a:rPr lang="en-GB" sz="1600" noProof="0"/>
                        <a:t>Responsibilities/autonomy</a:t>
                      </a:r>
                    </a:p>
                  </a:txBody>
                  <a:tcPr/>
                </a:tc>
                <a:extLst>
                  <a:ext uri="{0D108BD9-81ED-4DB2-BD59-A6C34878D82A}">
                    <a16:rowId xmlns:a16="http://schemas.microsoft.com/office/drawing/2014/main" val="10000"/>
                  </a:ext>
                </a:extLst>
              </a:tr>
              <a:tr h="2121631">
                <a:tc>
                  <a:txBody>
                    <a:bodyPr/>
                    <a:lstStyle/>
                    <a:p>
                      <a:pPr marL="171450" indent="-171450">
                        <a:buFontTx/>
                        <a:buChar char="-"/>
                      </a:pPr>
                      <a:r>
                        <a:rPr lang="en-GB" sz="1200" baseline="0" noProof="0">
                          <a:solidFill>
                            <a:schemeClr val="tx1"/>
                          </a:solidFill>
                        </a:rPr>
                        <a:t>To know the complex interaction of heterogeneous textile structure and printing ink: concepts of deformation, penetration, porosity</a:t>
                      </a:r>
                    </a:p>
                    <a:p>
                      <a:pPr marL="171450" indent="-171450">
                        <a:buFontTx/>
                        <a:buChar char="-"/>
                      </a:pPr>
                      <a:r>
                        <a:rPr lang="en-GB" sz="1200" kern="1200">
                          <a:solidFill>
                            <a:schemeClr val="dk1"/>
                          </a:solidFill>
                          <a:effectLst/>
                          <a:latin typeface="+mn-lt"/>
                          <a:ea typeface="+mn-ea"/>
                          <a:cs typeface="+mn-cs"/>
                        </a:rPr>
                        <a:t>To understand the methods of pre-processing and post-processing of textiles as key stages in the application of the digital technology</a:t>
                      </a:r>
                    </a:p>
                    <a:p>
                      <a:pPr marL="171450" indent="-171450">
                        <a:buFontTx/>
                        <a:buChar char="-"/>
                      </a:pPr>
                      <a:r>
                        <a:rPr lang="en-GB" sz="1200" kern="1200">
                          <a:solidFill>
                            <a:schemeClr val="dk1"/>
                          </a:solidFill>
                          <a:effectLst/>
                          <a:latin typeface="+mn-lt"/>
                          <a:ea typeface="+mn-ea"/>
                          <a:cs typeface="+mn-cs"/>
                        </a:rPr>
                        <a:t>To understand the difference between dye-based and pigment-based printing inks and the difference in the mechanism of their bonding to textile materials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baseline="0" noProof="0">
                          <a:solidFill>
                            <a:schemeClr val="tx1"/>
                          </a:solidFill>
                        </a:rPr>
                        <a:t>To get acquainted with innovative methods of textiles pre-processing depending on the composition of the printing ink and the use of dyes or pigments</a:t>
                      </a:r>
                    </a:p>
                  </a:txBody>
                  <a:tcPr/>
                </a:tc>
                <a:tc>
                  <a:txBody>
                    <a:bodyPr/>
                    <a:lstStyle/>
                    <a:p>
                      <a:pPr marL="171450" marR="0" indent="-171450" algn="l" rtl="0" eaLnBrk="1" fontAlgn="auto" latinLnBrk="0" hangingPunct="1">
                        <a:lnSpc>
                          <a:spcPct val="100000"/>
                        </a:lnSpc>
                        <a:spcBef>
                          <a:spcPts val="0"/>
                        </a:spcBef>
                        <a:spcAft>
                          <a:spcPts val="0"/>
                        </a:spcAft>
                        <a:buClrTx/>
                        <a:buSzTx/>
                        <a:buFontTx/>
                        <a:buChar char="-"/>
                      </a:pPr>
                      <a:r>
                        <a:rPr lang="en-GB" sz="1200" kern="1200" baseline="0" noProof="0">
                          <a:solidFill>
                            <a:schemeClr val="tx1"/>
                          </a:solidFill>
                          <a:latin typeface="+mn-lt"/>
                          <a:ea typeface="+mn-ea"/>
                          <a:cs typeface="+mn-cs"/>
                        </a:rPr>
                        <a:t>To use the ICT tools in designing and printing process</a:t>
                      </a:r>
                    </a:p>
                    <a:p>
                      <a:pPr marL="171450" marR="0" lvl="0" indent="-171450" algn="l" defTabSz="914400">
                        <a:lnSpc>
                          <a:spcPct val="100000"/>
                        </a:lnSpc>
                        <a:spcBef>
                          <a:spcPts val="0"/>
                        </a:spcBef>
                        <a:spcAft>
                          <a:spcPts val="0"/>
                        </a:spcAft>
                        <a:buClrTx/>
                        <a:buSzTx/>
                        <a:buFontTx/>
                        <a:buChar char="-"/>
                        <a:tabLst/>
                        <a:defRPr/>
                      </a:pPr>
                      <a:r>
                        <a:rPr lang="en-GB" sz="1200" kern="1200" baseline="0" noProof="0">
                          <a:solidFill>
                            <a:schemeClr val="tx1"/>
                          </a:solidFill>
                          <a:latin typeface="+mn-lt"/>
                          <a:ea typeface="+mn-ea"/>
                          <a:cs typeface="+mn-cs"/>
                        </a:rPr>
                        <a:t>To be able to handle a digital printing machine</a:t>
                      </a:r>
                    </a:p>
                    <a:p>
                      <a:pPr marL="171450" marR="0" indent="-171450" algn="l" rtl="0" eaLnBrk="1" fontAlgn="auto" latinLnBrk="0" hangingPunct="1">
                        <a:lnSpc>
                          <a:spcPct val="100000"/>
                        </a:lnSpc>
                        <a:spcBef>
                          <a:spcPts val="0"/>
                        </a:spcBef>
                        <a:spcAft>
                          <a:spcPts val="0"/>
                        </a:spcAft>
                        <a:buClrTx/>
                        <a:buSzTx/>
                        <a:buFontTx/>
                        <a:buChar char="-"/>
                      </a:pPr>
                      <a:r>
                        <a:rPr lang="en-GB" sz="1200" kern="1200" baseline="0" noProof="0">
                          <a:solidFill>
                            <a:schemeClr val="tx1"/>
                          </a:solidFill>
                          <a:latin typeface="+mn-lt"/>
                          <a:ea typeface="+mn-ea"/>
                          <a:cs typeface="+mn-cs"/>
                        </a:rPr>
                        <a:t>To identify and predict the interaction of textile material and printing ink depending on the structure and raw material composition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kern="1200" baseline="0" noProof="0">
                          <a:solidFill>
                            <a:schemeClr val="tx1"/>
                          </a:solidFill>
                          <a:latin typeface="+mn-lt"/>
                          <a:ea typeface="+mn-ea"/>
                          <a:cs typeface="+mn-cs"/>
                        </a:rPr>
                        <a:t>To apply certain pre-treatment methods in dependence of textile material structure and composition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kern="1200" baseline="0" noProof="0">
                          <a:solidFill>
                            <a:schemeClr val="tx1"/>
                          </a:solidFill>
                          <a:latin typeface="+mn-lt"/>
                          <a:ea typeface="+mn-ea"/>
                          <a:cs typeface="+mn-cs"/>
                        </a:rPr>
                        <a:t>To analyse the results of given pre-treatments</a:t>
                      </a:r>
                      <a:endParaRPr lang="hr-HR" sz="1200" kern="1200" baseline="0" noProof="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hr-HR" sz="1200" kern="1200" baseline="0" noProof="0">
                          <a:solidFill>
                            <a:schemeClr val="tx1"/>
                          </a:solidFill>
                          <a:latin typeface="+mn-lt"/>
                          <a:ea typeface="+mn-ea"/>
                          <a:cs typeface="+mn-cs"/>
                        </a:rPr>
                        <a:t>To </a:t>
                      </a:r>
                      <a:r>
                        <a:rPr lang="en-US" sz="1200" kern="1200" baseline="0" noProof="0">
                          <a:solidFill>
                            <a:schemeClr val="tx1"/>
                          </a:solidFill>
                          <a:latin typeface="+mn-lt"/>
                          <a:ea typeface="+mn-ea"/>
                          <a:cs typeface="+mn-cs"/>
                        </a:rPr>
                        <a:t>examine the difference in color and print quality with respect to the applied pre-treatment</a:t>
                      </a:r>
                      <a:endParaRPr lang="en-GB" sz="1200" kern="1200" baseline="0" noProof="0">
                        <a:solidFill>
                          <a:schemeClr val="tx1"/>
                        </a:solidFill>
                        <a:latin typeface="+mn-lt"/>
                        <a:ea typeface="+mn-ea"/>
                        <a:cs typeface="+mn-cs"/>
                      </a:endParaRPr>
                    </a:p>
                  </a:txBody>
                  <a:tcPr/>
                </a:tc>
                <a:tc>
                  <a: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noProof="0">
                          <a:solidFill>
                            <a:schemeClr val="tx1"/>
                          </a:solidFill>
                          <a:latin typeface="+mn-lt"/>
                          <a:ea typeface="+mn-ea"/>
                          <a:cs typeface="+mn-cs"/>
                        </a:rPr>
                        <a:t>To manage a digital printing device independently</a:t>
                      </a:r>
                      <a:endParaRPr lang="hr-HR" sz="1200" kern="1200" baseline="0" noProof="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hr-HR" sz="1200" noProof="0">
                          <a:solidFill>
                            <a:schemeClr val="tx1"/>
                          </a:solidFill>
                        </a:rPr>
                        <a:t>To</a:t>
                      </a:r>
                      <a:r>
                        <a:rPr lang="hr-HR" sz="1200" baseline="0" noProof="0">
                          <a:solidFill>
                            <a:schemeClr val="tx1"/>
                          </a:solidFill>
                        </a:rPr>
                        <a:t> </a:t>
                      </a:r>
                      <a:r>
                        <a:rPr lang="en-GB" sz="1200" baseline="0" noProof="0">
                          <a:solidFill>
                            <a:schemeClr val="tx1"/>
                          </a:solidFill>
                        </a:rPr>
                        <a:t>take into consideration </a:t>
                      </a:r>
                      <a:r>
                        <a:rPr lang="en-GB" sz="1200" noProof="0">
                          <a:solidFill>
                            <a:schemeClr val="tx1"/>
                          </a:solidFill>
                        </a:rPr>
                        <a:t>the environmental legislation related to the textile industry </a:t>
                      </a:r>
                      <a:r>
                        <a:rPr lang="en-US" sz="1200" noProof="0">
                          <a:solidFill>
                            <a:schemeClr val="tx1"/>
                          </a:solidFill>
                        </a:rPr>
                        <a:t>and the application of certain chemicals</a:t>
                      </a:r>
                      <a:endParaRPr lang="hr-HR" sz="1200" noProof="0">
                        <a:solidFill>
                          <a:schemeClr val="tx1"/>
                        </a:solidFill>
                      </a:endParaRPr>
                    </a:p>
                    <a:p>
                      <a:pPr marL="171450" marR="0" indent="-171450" algn="l" rtl="0" eaLnBrk="1" fontAlgn="auto" latinLnBrk="0" hangingPunct="1">
                        <a:lnSpc>
                          <a:spcPct val="100000"/>
                        </a:lnSpc>
                        <a:spcBef>
                          <a:spcPts val="0"/>
                        </a:spcBef>
                        <a:spcAft>
                          <a:spcPts val="0"/>
                        </a:spcAft>
                        <a:buClrTx/>
                        <a:buSzTx/>
                        <a:buFontTx/>
                        <a:buChar char="-"/>
                      </a:pPr>
                      <a:r>
                        <a:rPr lang="en-US" sz="1200" noProof="0">
                          <a:solidFill>
                            <a:schemeClr val="tx1"/>
                          </a:solidFill>
                        </a:rPr>
                        <a:t>To</a:t>
                      </a:r>
                      <a:r>
                        <a:rPr lang="en-US" sz="1200" baseline="0" noProof="0">
                          <a:solidFill>
                            <a:schemeClr val="tx1"/>
                          </a:solidFill>
                        </a:rPr>
                        <a:t> a</a:t>
                      </a:r>
                      <a:r>
                        <a:rPr lang="en-US" sz="1200" noProof="0">
                          <a:solidFill>
                            <a:schemeClr val="tx1"/>
                          </a:solidFill>
                        </a:rPr>
                        <a:t>pply responsibly pretreatment methods always considering the method with the least environmental impact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noProof="0">
                          <a:solidFill>
                            <a:schemeClr val="tx1"/>
                          </a:solidFill>
                        </a:rPr>
                        <a:t>To contribute to team work on setting the basic parameters of the printing process, pre-processing and post-processing of textiles</a:t>
                      </a:r>
                      <a:endParaRPr lang="hr-HR" sz="1200" noProof="0">
                        <a:solidFill>
                          <a:schemeClr val="tx1"/>
                        </a:solidFill>
                      </a:endParaRPr>
                    </a:p>
                  </a:txBody>
                  <a:tcPr marL="57150" marR="57150" marT="57150" marB="57150"/>
                </a:tc>
                <a:extLst>
                  <a:ext uri="{0D108BD9-81ED-4DB2-BD59-A6C34878D82A}">
                    <a16:rowId xmlns:a16="http://schemas.microsoft.com/office/drawing/2014/main" val="10001"/>
                  </a:ext>
                </a:extLst>
              </a:tr>
            </a:tbl>
          </a:graphicData>
        </a:graphic>
      </p:graphicFrame>
      <p:pic>
        <p:nvPicPr>
          <p:cNvPr id="6" name="Picture 3"/>
          <p:cNvPicPr>
            <a:picLocks noChangeAspect="1"/>
          </p:cNvPicPr>
          <p:nvPr/>
        </p:nvPicPr>
        <p:blipFill>
          <a:blip r:embed="rId2"/>
          <a:stretch>
            <a:fillRect/>
          </a:stretch>
        </p:blipFill>
        <p:spPr>
          <a:xfrm>
            <a:off x="398353" y="6199894"/>
            <a:ext cx="2200847" cy="658425"/>
          </a:xfrm>
          <a:prstGeom prst="rect">
            <a:avLst/>
          </a:prstGeom>
        </p:spPr>
      </p:pic>
      <p:pic>
        <p:nvPicPr>
          <p:cNvPr id="7" name="Picture 4"/>
          <p:cNvPicPr>
            <a:picLocks noChangeAspect="1"/>
          </p:cNvPicPr>
          <p:nvPr/>
        </p:nvPicPr>
        <p:blipFill>
          <a:blip r:embed="rId3"/>
          <a:stretch>
            <a:fillRect/>
          </a:stretch>
        </p:blipFill>
        <p:spPr>
          <a:xfrm>
            <a:off x="10725136" y="6134775"/>
            <a:ext cx="1024217" cy="719390"/>
          </a:xfrm>
          <a:prstGeom prst="rect">
            <a:avLst/>
          </a:prstGeom>
        </p:spPr>
      </p:pic>
    </p:spTree>
    <p:extLst>
      <p:ext uri="{BB962C8B-B14F-4D97-AF65-F5344CB8AC3E}">
        <p14:creationId xmlns:p14="http://schemas.microsoft.com/office/powerpoint/2010/main" val="34811608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981075"/>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282576"/>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333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4</a:t>
            </a:fld>
            <a:endParaRPr lang="en-US" altLang="nl-BE" dirty="0"/>
          </a:p>
        </p:txBody>
      </p:sp>
      <p:sp>
        <p:nvSpPr>
          <p:cNvPr id="3" name="Rectangle 2"/>
          <p:cNvSpPr/>
          <p:nvPr/>
        </p:nvSpPr>
        <p:spPr>
          <a:xfrm>
            <a:off x="533400" y="1112839"/>
            <a:ext cx="9220200" cy="2229456"/>
          </a:xfrm>
          <a:prstGeom prst="rect">
            <a:avLst/>
          </a:prstGeom>
        </p:spPr>
        <p:txBody>
          <a:bodyPr wrap="square">
            <a:spAutoFit/>
          </a:bodyPr>
          <a:lstStyle/>
          <a:p>
            <a:pPr algn="just">
              <a:lnSpc>
                <a:spcPct val="112000"/>
              </a:lnSpc>
              <a:spcAft>
                <a:spcPts val="0"/>
              </a:spcAft>
            </a:pPr>
            <a:r>
              <a:rPr lang="hr-HR" sz="2400" b="1" dirty="0" smtClean="0">
                <a:solidFill>
                  <a:srgbClr val="3366FF"/>
                </a:solidFill>
                <a:ea typeface="Calibri" panose="020F0502020204030204" pitchFamily="34" charset="0"/>
                <a:cs typeface="Arial" panose="020B0604020202020204" pitchFamily="34" charset="0"/>
              </a:rPr>
              <a:t>MODUL</a:t>
            </a:r>
            <a:r>
              <a:rPr lang="en-GB" sz="2400" b="1" dirty="0" smtClean="0">
                <a:solidFill>
                  <a:srgbClr val="3366FF"/>
                </a:solidFill>
                <a:ea typeface="Calibri" panose="020F0502020204030204" pitchFamily="34" charset="0"/>
                <a:cs typeface="Arial" panose="020B0604020202020204" pitchFamily="34" charset="0"/>
              </a:rPr>
              <a:t>: </a:t>
            </a:r>
            <a:r>
              <a:rPr lang="en-GB" sz="2400" b="1" dirty="0">
                <a:ea typeface="Calibri" panose="020F0502020204030204" pitchFamily="34" charset="0"/>
                <a:cs typeface="Arial" panose="020B0604020202020204" pitchFamily="34" charset="0"/>
              </a:rPr>
              <a:t>Finishing, Printing and Functionalization</a:t>
            </a:r>
            <a:endParaRPr lang="hr-HR" sz="2400" dirty="0">
              <a:ea typeface="Calibri" panose="020F0502020204030204" pitchFamily="34" charset="0"/>
              <a:cs typeface="Arial" panose="020B0604020202020204" pitchFamily="34" charset="0"/>
            </a:endParaRPr>
          </a:p>
          <a:p>
            <a:pPr algn="just">
              <a:lnSpc>
                <a:spcPct val="112000"/>
              </a:lnSpc>
              <a:spcAft>
                <a:spcPts val="0"/>
              </a:spcAft>
            </a:pPr>
            <a:r>
              <a:rPr lang="en-GB" sz="2400" b="1" dirty="0">
                <a:solidFill>
                  <a:srgbClr val="3366FF"/>
                </a:solidFill>
                <a:ea typeface="Calibri" panose="020F0502020204030204" pitchFamily="34" charset="0"/>
                <a:cs typeface="Arial" panose="020B0604020202020204" pitchFamily="34" charset="0"/>
              </a:rPr>
              <a:t>Course: </a:t>
            </a:r>
            <a:r>
              <a:rPr lang="hr-HR" sz="2400" b="1" dirty="0" err="1" smtClean="0">
                <a:ea typeface="Calibri" panose="020F0502020204030204" pitchFamily="34" charset="0"/>
                <a:cs typeface="Arial" panose="020B0604020202020204" pitchFamily="34" charset="0"/>
              </a:rPr>
              <a:t>Finishing</a:t>
            </a:r>
            <a:r>
              <a:rPr lang="hr-HR" sz="2400" b="1" dirty="0" smtClean="0">
                <a:ea typeface="Calibri" panose="020F0502020204030204" pitchFamily="34" charset="0"/>
                <a:cs typeface="Arial" panose="020B0604020202020204" pitchFamily="34" charset="0"/>
              </a:rPr>
              <a:t> in the </a:t>
            </a:r>
            <a:r>
              <a:rPr lang="hr-HR" sz="2400" b="1" dirty="0" err="1" smtClean="0">
                <a:ea typeface="Calibri" panose="020F0502020204030204" pitchFamily="34" charset="0"/>
                <a:cs typeface="Arial" panose="020B0604020202020204" pitchFamily="34" charset="0"/>
              </a:rPr>
              <a:t>Function</a:t>
            </a:r>
            <a:r>
              <a:rPr lang="hr-HR" sz="2400" b="1" dirty="0" smtClean="0">
                <a:ea typeface="Calibri" panose="020F0502020204030204" pitchFamily="34" charset="0"/>
                <a:cs typeface="Arial" panose="020B0604020202020204" pitchFamily="34" charset="0"/>
              </a:rPr>
              <a:t> of Digital</a:t>
            </a:r>
            <a:r>
              <a:rPr lang="en-GB" sz="2400" b="1" dirty="0" smtClean="0">
                <a:ea typeface="Calibri" panose="020F0502020204030204" pitchFamily="34" charset="0"/>
                <a:cs typeface="Arial" panose="020B0604020202020204" pitchFamily="34" charset="0"/>
              </a:rPr>
              <a:t> </a:t>
            </a:r>
            <a:r>
              <a:rPr lang="en-GB" sz="2400" b="1" dirty="0">
                <a:ea typeface="Calibri" panose="020F0502020204030204" pitchFamily="34" charset="0"/>
                <a:cs typeface="Arial" panose="020B0604020202020204" pitchFamily="34" charset="0"/>
              </a:rPr>
              <a:t>Printing</a:t>
            </a:r>
            <a:endParaRPr lang="hr-HR" sz="2400" dirty="0">
              <a:ea typeface="Calibri" panose="020F0502020204030204" pitchFamily="34" charset="0"/>
              <a:cs typeface="Arial" panose="020B0604020202020204" pitchFamily="34" charset="0"/>
            </a:endParaRPr>
          </a:p>
          <a:p>
            <a:pPr algn="just">
              <a:lnSpc>
                <a:spcPct val="112000"/>
              </a:lnSpc>
              <a:spcAft>
                <a:spcPts val="0"/>
              </a:spcAft>
            </a:pPr>
            <a:r>
              <a:rPr lang="hr-HR" sz="2000" b="1" dirty="0" err="1" smtClean="0">
                <a:solidFill>
                  <a:srgbClr val="3366FF"/>
                </a:solidFill>
                <a:ea typeface="Calibri" panose="020F0502020204030204" pitchFamily="34" charset="0"/>
                <a:cs typeface="Arial" panose="020B0604020202020204" pitchFamily="34" charset="0"/>
              </a:rPr>
              <a:t>Course</a:t>
            </a:r>
            <a:r>
              <a:rPr lang="hr-HR" sz="2000" b="1" dirty="0" smtClean="0">
                <a:solidFill>
                  <a:srgbClr val="3366FF"/>
                </a:solidFill>
                <a:ea typeface="Calibri" panose="020F0502020204030204" pitchFamily="34" charset="0"/>
                <a:cs typeface="Arial" panose="020B0604020202020204" pitchFamily="34" charset="0"/>
              </a:rPr>
              <a:t> </a:t>
            </a:r>
            <a:r>
              <a:rPr lang="hr-HR" sz="2000" b="1" dirty="0" err="1" smtClean="0">
                <a:solidFill>
                  <a:srgbClr val="3366FF"/>
                </a:solidFill>
                <a:ea typeface="Calibri" panose="020F0502020204030204" pitchFamily="34" charset="0"/>
                <a:cs typeface="Arial" panose="020B0604020202020204" pitchFamily="34" charset="0"/>
              </a:rPr>
              <a:t>duration</a:t>
            </a:r>
            <a:r>
              <a:rPr lang="en-GB" sz="2000" b="1" dirty="0" smtClean="0">
                <a:solidFill>
                  <a:srgbClr val="3366FF"/>
                </a:solidFill>
                <a:ea typeface="Calibri" panose="020F0502020204030204" pitchFamily="34" charset="0"/>
                <a:cs typeface="Arial" panose="020B0604020202020204" pitchFamily="34" charset="0"/>
              </a:rPr>
              <a:t>: </a:t>
            </a:r>
            <a:r>
              <a:rPr lang="hr-HR" sz="2000" dirty="0">
                <a:ea typeface="Calibri" panose="020F0502020204030204" pitchFamily="34" charset="0"/>
                <a:cs typeface="Arial" panose="020B0604020202020204" pitchFamily="34" charset="0"/>
              </a:rPr>
              <a:t>3</a:t>
            </a:r>
            <a:r>
              <a:rPr lang="en-GB" sz="2000" dirty="0" smtClean="0">
                <a:ea typeface="Calibri" panose="020F0502020204030204" pitchFamily="34" charset="0"/>
                <a:cs typeface="Arial" panose="020B0604020202020204" pitchFamily="34" charset="0"/>
              </a:rPr>
              <a:t>0 </a:t>
            </a:r>
            <a:r>
              <a:rPr lang="en-GB" sz="2000" dirty="0" smtClean="0">
                <a:ea typeface="Calibri" panose="020F0502020204030204" pitchFamily="34" charset="0"/>
                <a:cs typeface="Arial" panose="020B0604020202020204" pitchFamily="34" charset="0"/>
              </a:rPr>
              <a:t>hours</a:t>
            </a:r>
            <a:endParaRPr lang="hr-HR" sz="2000" dirty="0" smtClean="0">
              <a:ea typeface="Calibri" panose="020F0502020204030204" pitchFamily="34" charset="0"/>
              <a:cs typeface="Arial" panose="020B0604020202020204" pitchFamily="34" charset="0"/>
            </a:endParaRPr>
          </a:p>
          <a:p>
            <a:pPr algn="just">
              <a:lnSpc>
                <a:spcPct val="112000"/>
              </a:lnSpc>
              <a:spcAft>
                <a:spcPts val="0"/>
              </a:spcAft>
            </a:pPr>
            <a:r>
              <a:rPr lang="hr-HR" sz="2000" b="1" dirty="0" err="1" smtClean="0">
                <a:solidFill>
                  <a:srgbClr val="3366FF"/>
                </a:solidFill>
                <a:ea typeface="Calibri" panose="020F0502020204030204" pitchFamily="34" charset="0"/>
                <a:cs typeface="Arial" panose="020B0604020202020204" pitchFamily="34" charset="0"/>
              </a:rPr>
              <a:t>Content</a:t>
            </a:r>
            <a:r>
              <a:rPr lang="hr-HR" sz="2000" b="1" dirty="0" smtClean="0">
                <a:solidFill>
                  <a:srgbClr val="3366FF"/>
                </a:solidFill>
                <a:ea typeface="Calibri" panose="020F0502020204030204" pitchFamily="34" charset="0"/>
                <a:cs typeface="Arial" panose="020B0604020202020204" pitchFamily="34" charset="0"/>
              </a:rPr>
              <a:t>: </a:t>
            </a:r>
            <a:r>
              <a:rPr lang="hr-HR" sz="2000" dirty="0">
                <a:ea typeface="Calibri" panose="020F0502020204030204" pitchFamily="34" charset="0"/>
                <a:cs typeface="Arial" panose="020B0604020202020204" pitchFamily="34" charset="0"/>
              </a:rPr>
              <a:t>4</a:t>
            </a:r>
            <a:r>
              <a:rPr lang="hr-HR" sz="2000" dirty="0" smtClean="0">
                <a:ea typeface="Calibri" panose="020F0502020204030204" pitchFamily="34" charset="0"/>
                <a:cs typeface="Arial" panose="020B0604020202020204" pitchFamily="34" charset="0"/>
              </a:rPr>
              <a:t> </a:t>
            </a:r>
            <a:r>
              <a:rPr lang="hr-HR" sz="2000" dirty="0" err="1" smtClean="0">
                <a:ea typeface="Calibri" panose="020F0502020204030204" pitchFamily="34" charset="0"/>
                <a:cs typeface="Arial" panose="020B0604020202020204" pitchFamily="34" charset="0"/>
              </a:rPr>
              <a:t>units</a:t>
            </a:r>
            <a:r>
              <a:rPr lang="hr-HR" sz="2000" dirty="0" smtClean="0">
                <a:ea typeface="Calibri" panose="020F0502020204030204" pitchFamily="34" charset="0"/>
                <a:cs typeface="Arial" panose="020B0604020202020204" pitchFamily="34" charset="0"/>
              </a:rPr>
              <a:t> / 20 </a:t>
            </a:r>
            <a:r>
              <a:rPr lang="hr-HR" sz="2000" dirty="0" err="1" smtClean="0">
                <a:ea typeface="Calibri" panose="020F0502020204030204" pitchFamily="34" charset="0"/>
                <a:cs typeface="Arial" panose="020B0604020202020204" pitchFamily="34" charset="0"/>
              </a:rPr>
              <a:t>lessons</a:t>
            </a:r>
            <a:endParaRPr lang="hr-HR" sz="2000" dirty="0" smtClean="0">
              <a:ea typeface="Calibri" panose="020F0502020204030204" pitchFamily="34" charset="0"/>
              <a:cs typeface="Arial" panose="020B0604020202020204" pitchFamily="34" charset="0"/>
            </a:endParaRPr>
          </a:p>
          <a:p>
            <a:pPr algn="just">
              <a:lnSpc>
                <a:spcPct val="112000"/>
              </a:lnSpc>
              <a:spcAft>
                <a:spcPts val="0"/>
              </a:spcAft>
            </a:pPr>
            <a:endParaRPr lang="hr-HR"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2000"/>
              </a:lnSpc>
              <a:spcAft>
                <a:spcPts val="0"/>
              </a:spcAft>
            </a:pP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507357" y="2538407"/>
            <a:ext cx="11227443" cy="3785652"/>
          </a:xfrm>
          <a:prstGeom prst="rect">
            <a:avLst/>
          </a:prstGeom>
          <a:noFill/>
        </p:spPr>
        <p:txBody>
          <a:bodyPr wrap="square" rtlCol="0">
            <a:spAutoFit/>
          </a:bodyPr>
          <a:lstStyle/>
          <a:p>
            <a:pPr algn="r"/>
            <a:r>
              <a:rPr lang="en-US" sz="2400" dirty="0" smtClean="0">
                <a:solidFill>
                  <a:srgbClr val="007DFA"/>
                </a:solidFill>
                <a:latin typeface="Arial Narrow" panose="020B0606020202030204" pitchFamily="34" charset="0"/>
              </a:rPr>
              <a:t>DESCRIPTION OF THE COURSE:</a:t>
            </a:r>
          </a:p>
          <a:p>
            <a:pPr marL="285750" indent="-285750" algn="just">
              <a:buFont typeface="Wingdings" panose="05000000000000000000" pitchFamily="2" charset="2"/>
              <a:buChar char="ü"/>
            </a:pPr>
            <a:r>
              <a:rPr lang="en-US" dirty="0" smtClean="0">
                <a:latin typeface="Arial Narrow" panose="020B0606020202030204" pitchFamily="34" charset="0"/>
              </a:rPr>
              <a:t>The course in </a:t>
            </a:r>
            <a:r>
              <a:rPr lang="en-US" b="1" dirty="0" smtClean="0">
                <a:latin typeface="Arial Narrow" panose="020B0606020202030204" pitchFamily="34" charset="0"/>
              </a:rPr>
              <a:t>Finishing in the Function of Digital Printing </a:t>
            </a:r>
            <a:r>
              <a:rPr lang="en-US" dirty="0" smtClean="0">
                <a:latin typeface="Arial Narrow" panose="020B0606020202030204" pitchFamily="34" charset="0"/>
              </a:rPr>
              <a:t>includes aspects of </a:t>
            </a:r>
            <a:r>
              <a:rPr lang="en-US" dirty="0" smtClean="0">
                <a:latin typeface="Arial Narrow" panose="020B0606020202030204" pitchFamily="34" charset="0"/>
              </a:rPr>
              <a:t>the transition of technology originally developed for the graphic industry to the field of textile printing. ICT itself is the foundation of the development of digital printing technology, which makes it an integral part of its application. However, due to the fact that digital technology has been developed for the graphic industry, which means printing on homogeneous surfaces, digital printing on textiles still faces many obstacles and unresolved issues that prevent its full commercialization. </a:t>
            </a:r>
          </a:p>
          <a:p>
            <a:pPr marL="285750" indent="-285750" algn="just">
              <a:buFont typeface="Wingdings" panose="05000000000000000000" pitchFamily="2" charset="2"/>
              <a:buChar char="ü"/>
            </a:pPr>
            <a:r>
              <a:rPr lang="en-US" dirty="0" smtClean="0">
                <a:latin typeface="Arial Narrow" panose="020B0606020202030204" pitchFamily="34" charset="0"/>
              </a:rPr>
              <a:t>Through this course, the mechanisms of interaction of printing ink droplets with specific surface structure of textile materials will be explained from the aspects of the technology and science, but from the aspect of design and creativity as well. </a:t>
            </a:r>
          </a:p>
          <a:p>
            <a:pPr marL="285750" indent="-285750" algn="just">
              <a:buFont typeface="Wingdings" panose="05000000000000000000" pitchFamily="2" charset="2"/>
              <a:buChar char="ü"/>
            </a:pPr>
            <a:r>
              <a:rPr lang="en-US" dirty="0" smtClean="0">
                <a:latin typeface="Arial Narrow" panose="020B0606020202030204" pitchFamily="34" charset="0"/>
              </a:rPr>
              <a:t>The basic directions of development will be presented, which include the development in the field of construction of the print head of a digital printing machine and the mechanism of droplet formation in Ink Jet technology, directions of development of the printing ink formulation and modifications and pre-treatments of textile materials. </a:t>
            </a:r>
          </a:p>
          <a:p>
            <a:pPr marL="285750" indent="-285750" algn="just">
              <a:buFont typeface="Wingdings" panose="05000000000000000000" pitchFamily="2" charset="2"/>
              <a:buChar char="ü"/>
            </a:pPr>
            <a:r>
              <a:rPr lang="en-US" dirty="0" smtClean="0">
                <a:latin typeface="Arial Narrow" panose="020B0606020202030204" pitchFamily="34" charset="0"/>
              </a:rPr>
              <a:t>Emphasis will be on novel trends and innovative solutions of textile pre-treatment, as well as up to date analysis methods, in the context of textile functionalization to achieve optimal print quality results.</a:t>
            </a:r>
            <a:endParaRPr lang="en-US" dirty="0">
              <a:latin typeface="Arial Narrow" panose="020B0606020202030204" pitchFamily="34" charset="0"/>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5</a:t>
            </a:fld>
            <a:endParaRPr lang="en-US" altLang="nl-BE" dirty="0"/>
          </a:p>
        </p:txBody>
      </p:sp>
      <p:sp>
        <p:nvSpPr>
          <p:cNvPr id="15" name="TextBox 14"/>
          <p:cNvSpPr txBox="1"/>
          <p:nvPr/>
        </p:nvSpPr>
        <p:spPr>
          <a:xfrm>
            <a:off x="482278" y="3657600"/>
            <a:ext cx="11227443" cy="2400657"/>
          </a:xfrm>
          <a:prstGeom prst="rect">
            <a:avLst/>
          </a:prstGeom>
          <a:noFill/>
        </p:spPr>
        <p:txBody>
          <a:bodyPr wrap="square" rtlCol="0">
            <a:spAutoFit/>
          </a:bodyPr>
          <a:lstStyle/>
          <a:p>
            <a:pPr algn="r"/>
            <a:r>
              <a:rPr lang="hr-HR" sz="2400" dirty="0" smtClean="0">
                <a:solidFill>
                  <a:srgbClr val="007DFA"/>
                </a:solidFill>
                <a:latin typeface="Arial Narrow" panose="020B0606020202030204" pitchFamily="34" charset="0"/>
              </a:rPr>
              <a:t>THE AIMS </a:t>
            </a:r>
            <a:r>
              <a:rPr lang="hr-HR" sz="2400" dirty="0" err="1" smtClean="0">
                <a:solidFill>
                  <a:srgbClr val="007DFA"/>
                </a:solidFill>
                <a:latin typeface="Arial Narrow" panose="020B0606020202030204" pitchFamily="34" charset="0"/>
              </a:rPr>
              <a:t>and</a:t>
            </a:r>
            <a:r>
              <a:rPr lang="hr-HR" sz="2400" dirty="0" smtClean="0">
                <a:solidFill>
                  <a:srgbClr val="007DFA"/>
                </a:solidFill>
                <a:latin typeface="Arial Narrow" panose="020B0606020202030204" pitchFamily="34" charset="0"/>
              </a:rPr>
              <a:t> OBJECTIVES OF THE COURSE:</a:t>
            </a:r>
          </a:p>
          <a:p>
            <a:pPr algn="just">
              <a:lnSpc>
                <a:spcPct val="100000"/>
              </a:lnSpc>
              <a:spcBef>
                <a:spcPts val="0"/>
              </a:spcBef>
            </a:pPr>
            <a:endParaRPr lang="hr-HR" dirty="0">
              <a:latin typeface="Arial Narrow" panose="020B0606020202030204" pitchFamily="34" charset="0"/>
              <a:ea typeface="Calibri" panose="020F0502020204030204" pitchFamily="34" charset="0"/>
              <a:cs typeface="Times New Roman" panose="02020603050405020304" pitchFamily="18" charset="0"/>
            </a:endParaRPr>
          </a:p>
          <a:p>
            <a:pPr marL="285750" indent="-285750" algn="just">
              <a:lnSpc>
                <a:spcPct val="100000"/>
              </a:lnSpc>
              <a:spcBef>
                <a:spcPts val="0"/>
              </a:spcBef>
              <a:buFont typeface="Wingdings" panose="05000000000000000000" pitchFamily="2" charset="2"/>
              <a:buChar char="ü"/>
              <a:defRPr/>
            </a:pPr>
            <a:r>
              <a:rPr lang="en-GB" dirty="0">
                <a:latin typeface="Arial Narrow" panose="020B0606020202030204" pitchFamily="34" charset="0"/>
              </a:rPr>
              <a:t>The aim of the course is to acquire the skills and knowledge of </a:t>
            </a:r>
            <a:r>
              <a:rPr lang="hr-HR" dirty="0" err="1" smtClean="0">
                <a:latin typeface="Arial Narrow" panose="020B0606020202030204" pitchFamily="34" charset="0"/>
              </a:rPr>
              <a:t>digital</a:t>
            </a:r>
            <a:r>
              <a:rPr lang="hr-HR" dirty="0" smtClean="0">
                <a:latin typeface="Arial Narrow" panose="020B0606020202030204" pitchFamily="34" charset="0"/>
              </a:rPr>
              <a:t> </a:t>
            </a:r>
            <a:r>
              <a:rPr lang="hr-HR" dirty="0" err="1" smtClean="0">
                <a:latin typeface="Arial Narrow" panose="020B0606020202030204" pitchFamily="34" charset="0"/>
              </a:rPr>
              <a:t>textile</a:t>
            </a:r>
            <a:r>
              <a:rPr lang="hr-HR" dirty="0" smtClean="0">
                <a:latin typeface="Arial Narrow" panose="020B0606020202030204" pitchFamily="34" charset="0"/>
              </a:rPr>
              <a:t> </a:t>
            </a:r>
            <a:r>
              <a:rPr lang="en-GB" dirty="0" smtClean="0">
                <a:latin typeface="Arial Narrow" panose="020B0606020202030204" pitchFamily="34" charset="0"/>
              </a:rPr>
              <a:t>printing</a:t>
            </a:r>
            <a:r>
              <a:rPr lang="en-GB" dirty="0">
                <a:latin typeface="Arial Narrow" panose="020B0606020202030204" pitchFamily="34" charset="0"/>
              </a:rPr>
              <a:t>, aiming in mastering the abilities of using the ICT tools in </a:t>
            </a:r>
            <a:r>
              <a:rPr lang="hr-HR" dirty="0" err="1" smtClean="0">
                <a:latin typeface="Arial Narrow" panose="020B0606020202030204" pitchFamily="34" charset="0"/>
              </a:rPr>
              <a:t>digital</a:t>
            </a:r>
            <a:r>
              <a:rPr lang="hr-HR" dirty="0" smtClean="0">
                <a:latin typeface="Arial Narrow" panose="020B0606020202030204" pitchFamily="34" charset="0"/>
              </a:rPr>
              <a:t> </a:t>
            </a:r>
            <a:r>
              <a:rPr lang="hr-HR" dirty="0" err="1" smtClean="0">
                <a:latin typeface="Arial Narrow" panose="020B0606020202030204" pitchFamily="34" charset="0"/>
              </a:rPr>
              <a:t>textile</a:t>
            </a:r>
            <a:r>
              <a:rPr lang="hr-HR" dirty="0" smtClean="0">
                <a:latin typeface="Arial Narrow" panose="020B0606020202030204" pitchFamily="34" charset="0"/>
              </a:rPr>
              <a:t> </a:t>
            </a:r>
            <a:r>
              <a:rPr lang="hr-HR" dirty="0" err="1" smtClean="0">
                <a:latin typeface="Arial Narrow" panose="020B0606020202030204" pitchFamily="34" charset="0"/>
              </a:rPr>
              <a:t>printing</a:t>
            </a:r>
            <a:r>
              <a:rPr lang="hr-HR" dirty="0" smtClean="0">
                <a:latin typeface="Arial Narrow" panose="020B0606020202030204" pitchFamily="34" charset="0"/>
              </a:rPr>
              <a:t> </a:t>
            </a:r>
            <a:r>
              <a:rPr lang="hr-HR" dirty="0" err="1" smtClean="0">
                <a:latin typeface="Arial Narrow" panose="020B0606020202030204" pitchFamily="34" charset="0"/>
              </a:rPr>
              <a:t>processes</a:t>
            </a:r>
            <a:r>
              <a:rPr lang="hr-HR" dirty="0" smtClean="0">
                <a:latin typeface="Arial Narrow" panose="020B0606020202030204" pitchFamily="34" charset="0"/>
              </a:rPr>
              <a:t> </a:t>
            </a:r>
            <a:r>
              <a:rPr lang="hr-HR" dirty="0" err="1" smtClean="0">
                <a:latin typeface="Arial Narrow" panose="020B0606020202030204" pitchFamily="34" charset="0"/>
              </a:rPr>
              <a:t>from</a:t>
            </a:r>
            <a:r>
              <a:rPr lang="hr-HR" dirty="0" smtClean="0">
                <a:latin typeface="Arial Narrow" panose="020B0606020202030204" pitchFamily="34" charset="0"/>
              </a:rPr>
              <a:t> </a:t>
            </a:r>
            <a:r>
              <a:rPr lang="hr-HR" dirty="0" err="1" smtClean="0">
                <a:latin typeface="Arial Narrow" panose="020B0606020202030204" pitchFamily="34" charset="0"/>
              </a:rPr>
              <a:t>designing</a:t>
            </a:r>
            <a:r>
              <a:rPr lang="hr-HR" dirty="0" smtClean="0">
                <a:latin typeface="Arial Narrow" panose="020B0606020202030204" pitchFamily="34" charset="0"/>
              </a:rPr>
              <a:t> </a:t>
            </a:r>
            <a:r>
              <a:rPr lang="hr-HR" dirty="0" err="1" smtClean="0">
                <a:latin typeface="Arial Narrow" panose="020B0606020202030204" pitchFamily="34" charset="0"/>
              </a:rPr>
              <a:t>phase</a:t>
            </a:r>
            <a:r>
              <a:rPr lang="hr-HR" dirty="0" smtClean="0">
                <a:latin typeface="Arial Narrow" panose="020B0606020202030204" pitchFamily="34" charset="0"/>
              </a:rPr>
              <a:t> to </a:t>
            </a:r>
            <a:r>
              <a:rPr lang="hr-HR" dirty="0" err="1" smtClean="0">
                <a:latin typeface="Arial Narrow" panose="020B0606020202030204" pitchFamily="34" charset="0"/>
              </a:rPr>
              <a:t>realization</a:t>
            </a:r>
            <a:r>
              <a:rPr lang="hr-HR" dirty="0" smtClean="0">
                <a:latin typeface="Arial Narrow" panose="020B0606020202030204" pitchFamily="34" charset="0"/>
              </a:rPr>
              <a:t> </a:t>
            </a:r>
            <a:r>
              <a:rPr lang="hr-HR" dirty="0" err="1" smtClean="0">
                <a:latin typeface="Arial Narrow" panose="020B0606020202030204" pitchFamily="34" charset="0"/>
              </a:rPr>
              <a:t>phase</a:t>
            </a:r>
            <a:r>
              <a:rPr lang="hr-HR" dirty="0" smtClean="0">
                <a:latin typeface="Arial Narrow" panose="020B0606020202030204" pitchFamily="34" charset="0"/>
              </a:rPr>
              <a:t> of,</a:t>
            </a:r>
            <a:r>
              <a:rPr lang="en-US" dirty="0">
                <a:latin typeface="Arial Narrow" panose="020B0606020202030204" pitchFamily="34" charset="0"/>
              </a:rPr>
              <a:t> from the design phase to the realization phase, not only of the finished </a:t>
            </a:r>
            <a:r>
              <a:rPr lang="hr-HR" dirty="0" err="1" smtClean="0">
                <a:latin typeface="Arial Narrow" panose="020B0606020202030204" pitchFamily="34" charset="0"/>
              </a:rPr>
              <a:t>patterned</a:t>
            </a:r>
            <a:r>
              <a:rPr lang="en-US" dirty="0" smtClean="0">
                <a:latin typeface="Arial Narrow" panose="020B0606020202030204" pitchFamily="34" charset="0"/>
              </a:rPr>
              <a:t> </a:t>
            </a:r>
            <a:r>
              <a:rPr lang="en-US" dirty="0">
                <a:latin typeface="Arial Narrow" panose="020B0606020202030204" pitchFamily="34" charset="0"/>
              </a:rPr>
              <a:t>textile material, but also of the complete garment</a:t>
            </a:r>
            <a:r>
              <a:rPr lang="en-US" dirty="0" smtClean="0">
                <a:latin typeface="Arial Narrow" panose="020B0606020202030204" pitchFamily="34" charset="0"/>
              </a:rPr>
              <a:t>.</a:t>
            </a:r>
            <a:endParaRPr lang="hr-HR" dirty="0" smtClean="0">
              <a:latin typeface="Arial Narrow" panose="020B0606020202030204" pitchFamily="34" charset="0"/>
            </a:endParaRPr>
          </a:p>
          <a:p>
            <a:pPr marL="285750" indent="-285750" algn="just">
              <a:lnSpc>
                <a:spcPct val="100000"/>
              </a:lnSpc>
              <a:spcBef>
                <a:spcPts val="0"/>
              </a:spcBef>
              <a:buFont typeface="Wingdings" panose="05000000000000000000" pitchFamily="2" charset="2"/>
              <a:buChar char="ü"/>
              <a:defRPr/>
            </a:pPr>
            <a:r>
              <a:rPr lang="en-US" dirty="0">
                <a:latin typeface="Arial Narrow" panose="020B0606020202030204" pitchFamily="34" charset="0"/>
              </a:rPr>
              <a:t>In the course, applicants will be introduced to the most modern tools for testing certain properties crucial for the quality of digitally printed textiles, such as</a:t>
            </a:r>
            <a:r>
              <a:rPr lang="en-US" dirty="0" smtClean="0">
                <a:latin typeface="Arial Narrow" panose="020B0606020202030204" pitchFamily="34" charset="0"/>
              </a:rPr>
              <a:t>:</a:t>
            </a:r>
            <a:r>
              <a:rPr lang="hr-HR" dirty="0" smtClean="0">
                <a:latin typeface="Arial Narrow" panose="020B0606020202030204" pitchFamily="34" charset="0"/>
              </a:rPr>
              <a:t> SEM, MMT, FTT, DAS, </a:t>
            </a:r>
            <a:r>
              <a:rPr lang="hr-HR" dirty="0" err="1" smtClean="0">
                <a:latin typeface="Arial Narrow" panose="020B0606020202030204" pitchFamily="34" charset="0"/>
              </a:rPr>
              <a:t>spectrophotometry</a:t>
            </a:r>
            <a:r>
              <a:rPr lang="hr-HR" dirty="0">
                <a:latin typeface="Arial Narrow" panose="020B0606020202030204" pitchFamily="34" charset="0"/>
              </a:rPr>
              <a:t>.</a:t>
            </a:r>
          </a:p>
          <a:p>
            <a:pPr algn="just">
              <a:lnSpc>
                <a:spcPct val="100000"/>
              </a:lnSpc>
              <a:spcBef>
                <a:spcPts val="0"/>
              </a:spcBef>
              <a:defRPr/>
            </a:pPr>
            <a:r>
              <a:rPr lang="en-GB" dirty="0">
                <a:latin typeface="Arial Narrow" panose="020B0606020202030204" pitchFamily="34" charset="0"/>
              </a:rPr>
              <a:t> </a:t>
            </a:r>
            <a:endParaRPr lang="hr-HR" dirty="0" smtClean="0">
              <a:latin typeface="Arial Narrow" panose="020B0606020202030204" pitchFamily="34" charset="0"/>
            </a:endParaRPr>
          </a:p>
        </p:txBody>
      </p:sp>
      <p:pic>
        <p:nvPicPr>
          <p:cNvPr id="5" name="Picture 4"/>
          <p:cNvPicPr>
            <a:picLocks noChangeAspect="1"/>
          </p:cNvPicPr>
          <p:nvPr/>
        </p:nvPicPr>
        <p:blipFill>
          <a:blip r:embed="rId5"/>
          <a:stretch>
            <a:fillRect/>
          </a:stretch>
        </p:blipFill>
        <p:spPr>
          <a:xfrm>
            <a:off x="1066800" y="1163144"/>
            <a:ext cx="4508500" cy="2705100"/>
          </a:xfrm>
          <a:prstGeom prst="rect">
            <a:avLst/>
          </a:prstGeom>
        </p:spPr>
      </p:pic>
    </p:spTree>
    <p:extLst>
      <p:ext uri="{BB962C8B-B14F-4D97-AF65-F5344CB8AC3E}">
        <p14:creationId xmlns:p14="http://schemas.microsoft.com/office/powerpoint/2010/main" val="279577173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6</a:t>
            </a:fld>
            <a:endParaRPr lang="en-US" altLang="nl-BE" dirty="0"/>
          </a:p>
        </p:txBody>
      </p:sp>
      <p:sp>
        <p:nvSpPr>
          <p:cNvPr id="4" name="Rectangle 3"/>
          <p:cNvSpPr/>
          <p:nvPr/>
        </p:nvSpPr>
        <p:spPr>
          <a:xfrm>
            <a:off x="562337" y="1247805"/>
            <a:ext cx="5868081" cy="461665"/>
          </a:xfrm>
          <a:prstGeom prst="rect">
            <a:avLst/>
          </a:prstGeom>
        </p:spPr>
        <p:txBody>
          <a:bodyPr wrap="none">
            <a:spAutoFit/>
          </a:bodyPr>
          <a:lstStyle/>
          <a:p>
            <a:r>
              <a:rPr lang="hr-HR" sz="2400" b="1" dirty="0" smtClean="0">
                <a:solidFill>
                  <a:srgbClr val="007DFA"/>
                </a:solidFill>
                <a:latin typeface="Arial Narrow" panose="020B0606020202030204" pitchFamily="34" charset="0"/>
              </a:rPr>
              <a:t>UNIT </a:t>
            </a:r>
            <a:r>
              <a:rPr lang="en-US" sz="2400" b="1" dirty="0" smtClean="0">
                <a:solidFill>
                  <a:srgbClr val="007DFA"/>
                </a:solidFill>
                <a:latin typeface="Arial Narrow" panose="020B0606020202030204" pitchFamily="34" charset="0"/>
              </a:rPr>
              <a:t>1</a:t>
            </a:r>
            <a:r>
              <a:rPr lang="hr-HR" sz="2400" b="1" dirty="0" smtClean="0">
                <a:solidFill>
                  <a:srgbClr val="007DFA"/>
                </a:solidFill>
                <a:latin typeface="Arial Narrow" panose="020B0606020202030204" pitchFamily="34" charset="0"/>
              </a:rPr>
              <a:t> (5 LESSONS)</a:t>
            </a:r>
            <a:r>
              <a:rPr lang="en-US" sz="2400" b="1" dirty="0" smtClean="0">
                <a:solidFill>
                  <a:srgbClr val="007DFA"/>
                </a:solidFill>
                <a:latin typeface="Arial Narrow" panose="020B0606020202030204" pitchFamily="34" charset="0"/>
              </a:rPr>
              <a:t>: </a:t>
            </a:r>
            <a:r>
              <a:rPr lang="en-US" sz="2400" b="1" dirty="0" smtClean="0">
                <a:solidFill>
                  <a:srgbClr val="007DFA"/>
                </a:solidFill>
                <a:latin typeface="Arial Narrow" panose="020B0606020202030204" pitchFamily="34" charset="0"/>
              </a:rPr>
              <a:t>Basics of Textile Printing </a:t>
            </a:r>
            <a:endParaRPr lang="en-US" sz="2400" b="1" dirty="0"/>
          </a:p>
        </p:txBody>
      </p:sp>
      <p:sp>
        <p:nvSpPr>
          <p:cNvPr id="6" name="Rectangle 5"/>
          <p:cNvSpPr/>
          <p:nvPr/>
        </p:nvSpPr>
        <p:spPr>
          <a:xfrm>
            <a:off x="1679575" y="1763589"/>
            <a:ext cx="7772400" cy="2862322"/>
          </a:xfrm>
          <a:prstGeom prst="rect">
            <a:avLst/>
          </a:prstGeom>
        </p:spPr>
        <p:txBody>
          <a:bodyPr wrap="square">
            <a:spAutoFit/>
          </a:bodyPr>
          <a:lstStyle/>
          <a:p>
            <a:pPr lvl="0">
              <a:lnSpc>
                <a:spcPct val="150000"/>
              </a:lnSpc>
              <a:spcAft>
                <a:spcPts val="0"/>
              </a:spcAft>
            </a:pPr>
            <a:r>
              <a:rPr lang="hr-HR" b="1" dirty="0" smtClean="0">
                <a:latin typeface="Arial Narrow" panose="020B0606020202030204" pitchFamily="34" charset="0"/>
                <a:ea typeface="Times New Roman" panose="02020603050405020304" pitchFamily="18" charset="0"/>
                <a:cs typeface="Times New Roman" panose="02020603050405020304" pitchFamily="18" charset="0"/>
              </a:rPr>
              <a:t>OVERWIE</a:t>
            </a:r>
            <a:r>
              <a:rPr lang="hr-HR" dirty="0" smtClean="0">
                <a:latin typeface="Arial Narrow" panose="020B0606020202030204" pitchFamily="34" charset="0"/>
                <a:ea typeface="Times New Roman" panose="02020603050405020304" pitchFamily="18" charset="0"/>
                <a:cs typeface="Times New Roman" panose="02020603050405020304" pitchFamily="18" charset="0"/>
              </a:rPr>
              <a:t> </a:t>
            </a:r>
            <a:r>
              <a:rPr lang="hr-HR" dirty="0" smtClean="0">
                <a:latin typeface="Arial Narrow" panose="020B0606020202030204" pitchFamily="34" charset="0"/>
                <a:ea typeface="Times New Roman" panose="02020603050405020304" pitchFamily="18" charset="0"/>
                <a:cs typeface="Times New Roman" panose="02020603050405020304" pitchFamily="18" charset="0"/>
              </a:rPr>
              <a:t>of:</a:t>
            </a:r>
          </a:p>
          <a:p>
            <a:pPr lvl="0">
              <a:lnSpc>
                <a:spcPct val="150000"/>
              </a:lnSpc>
              <a:spcAft>
                <a:spcPts val="0"/>
              </a:spcAft>
            </a:pPr>
            <a:endParaRPr lang="hr-HR" dirty="0" smtClean="0">
              <a:latin typeface="Arial Narrow" panose="020B0606020202030204" pitchFamily="34" charset="0"/>
              <a:ea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en-GB" dirty="0">
                <a:latin typeface="Arial Narrow" panose="020B0606020202030204" pitchFamily="34" charset="0"/>
              </a:rPr>
              <a:t>ICT as the fundamentals of digital printing technology</a:t>
            </a:r>
            <a:endParaRPr lang="hr-HR" dirty="0">
              <a:latin typeface="Arial Narrow" panose="020B0606020202030204" pitchFamily="34" charset="0"/>
            </a:endParaRPr>
          </a:p>
          <a:p>
            <a:pPr marL="285750" lvl="0" indent="-285750">
              <a:buFont typeface="Wingdings" panose="05000000000000000000" pitchFamily="2" charset="2"/>
              <a:buChar char="ü"/>
            </a:pPr>
            <a:r>
              <a:rPr lang="en-GB" dirty="0" smtClean="0">
                <a:latin typeface="Arial Narrow" panose="020B0606020202030204" pitchFamily="34" charset="0"/>
              </a:rPr>
              <a:t>Development and application of </a:t>
            </a:r>
            <a:r>
              <a:rPr lang="en-GB" dirty="0" err="1" smtClean="0">
                <a:latin typeface="Arial Narrow" panose="020B0606020202030204" pitchFamily="34" charset="0"/>
              </a:rPr>
              <a:t>InkJet</a:t>
            </a:r>
            <a:r>
              <a:rPr lang="en-GB" dirty="0" smtClean="0">
                <a:latin typeface="Arial Narrow" panose="020B0606020202030204" pitchFamily="34" charset="0"/>
              </a:rPr>
              <a:t> digital printing technology in textile printing</a:t>
            </a:r>
            <a:endParaRPr lang="hr-HR" dirty="0" smtClean="0">
              <a:latin typeface="Arial Narrow" panose="020B0606020202030204" pitchFamily="34" charset="0"/>
            </a:endParaRPr>
          </a:p>
          <a:p>
            <a:pPr marL="285750" lvl="0" indent="-285750">
              <a:buFont typeface="Wingdings" panose="05000000000000000000" pitchFamily="2" charset="2"/>
              <a:buChar char="ü"/>
            </a:pPr>
            <a:r>
              <a:rPr lang="en-GB" dirty="0" smtClean="0">
                <a:latin typeface="Arial Narrow" panose="020B0606020202030204" pitchFamily="34" charset="0"/>
              </a:rPr>
              <a:t>Technology </a:t>
            </a:r>
            <a:r>
              <a:rPr lang="en-GB" dirty="0">
                <a:latin typeface="Arial Narrow" panose="020B0606020202030204" pitchFamily="34" charset="0"/>
              </a:rPr>
              <a:t>of ink droplet formulation - characteristics and differences</a:t>
            </a:r>
            <a:endParaRPr lang="hr-HR" dirty="0">
              <a:latin typeface="Arial Narrow" panose="020B0606020202030204" pitchFamily="34" charset="0"/>
            </a:endParaRPr>
          </a:p>
          <a:p>
            <a:pPr marL="285750" lvl="0" indent="-285750">
              <a:buFont typeface="Wingdings" panose="05000000000000000000" pitchFamily="2" charset="2"/>
              <a:buChar char="ü"/>
            </a:pPr>
            <a:r>
              <a:rPr lang="en-GB" dirty="0">
                <a:latin typeface="Arial Narrow" panose="020B0606020202030204" pitchFamily="34" charset="0"/>
              </a:rPr>
              <a:t>Computer support in the design process, colour definitions, ink management, colour management</a:t>
            </a:r>
            <a:endParaRPr lang="hr-HR" dirty="0">
              <a:latin typeface="Arial Narrow" panose="020B0606020202030204" pitchFamily="34" charset="0"/>
            </a:endParaRPr>
          </a:p>
          <a:p>
            <a:pPr marL="285750" lvl="0" indent="-285750">
              <a:buFont typeface="Wingdings" panose="05000000000000000000" pitchFamily="2" charset="2"/>
              <a:buChar char="ü"/>
            </a:pPr>
            <a:r>
              <a:rPr lang="en-GB" dirty="0">
                <a:latin typeface="Arial Narrow" panose="020B0606020202030204" pitchFamily="34" charset="0"/>
              </a:rPr>
              <a:t>Right on time production, quick response to market demands, advantages and disadvantages of digital printing on textiles</a:t>
            </a:r>
            <a:endParaRPr lang="hr-HR" dirty="0">
              <a:latin typeface="Arial Narrow" panose="020B0606020202030204" pitchFamily="34" charset="0"/>
            </a:endParaRPr>
          </a:p>
        </p:txBody>
      </p:sp>
    </p:spTree>
    <p:extLst>
      <p:ext uri="{BB962C8B-B14F-4D97-AF65-F5344CB8AC3E}">
        <p14:creationId xmlns:p14="http://schemas.microsoft.com/office/powerpoint/2010/main" val="211874245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134659"/>
            <a:ext cx="2844800" cy="365125"/>
          </a:xfrm>
        </p:spPr>
        <p:txBody>
          <a:bodyPr/>
          <a:lstStyle/>
          <a:p>
            <a:fld id="{C70E881D-A110-45C1-94FD-A162B8A7ADE9}" type="slidenum">
              <a:rPr lang="en-US" altLang="nl-BE" smtClean="0"/>
              <a:pPr/>
              <a:t>7</a:t>
            </a:fld>
            <a:endParaRPr lang="en-US" altLang="nl-BE" dirty="0"/>
          </a:p>
        </p:txBody>
      </p:sp>
      <p:sp>
        <p:nvSpPr>
          <p:cNvPr id="6" name="Rectangle 5"/>
          <p:cNvSpPr/>
          <p:nvPr/>
        </p:nvSpPr>
        <p:spPr>
          <a:xfrm>
            <a:off x="533400" y="1502423"/>
            <a:ext cx="4953000" cy="923330"/>
          </a:xfrm>
          <a:prstGeom prst="rect">
            <a:avLst/>
          </a:prstGeom>
        </p:spPr>
        <p:txBody>
          <a:bodyPr wrap="square">
            <a:spAutoFit/>
          </a:bodyPr>
          <a:lstStyle/>
          <a:p>
            <a:pPr marL="285750" lvl="0" indent="-285750">
              <a:buFont typeface="Wingdings" panose="05000000000000000000" pitchFamily="2" charset="2"/>
              <a:buChar char="ü"/>
            </a:pPr>
            <a:r>
              <a:rPr lang="en-GB" dirty="0" smtClean="0">
                <a:latin typeface="Arial Narrow" panose="020B0606020202030204" pitchFamily="34" charset="0"/>
              </a:rPr>
              <a:t>ICT as the fundamentals of digital printing technology</a:t>
            </a:r>
            <a:endParaRPr lang="hr-HR" dirty="0" smtClean="0">
              <a:latin typeface="Arial Narrow" panose="020B0606020202030204" pitchFamily="34" charset="0"/>
            </a:endParaRPr>
          </a:p>
          <a:p>
            <a:pPr marL="285750" indent="-285750">
              <a:buFont typeface="Wingdings" panose="05000000000000000000" pitchFamily="2" charset="2"/>
              <a:buChar char="ü"/>
            </a:pPr>
            <a:r>
              <a:rPr lang="en-GB" dirty="0">
                <a:latin typeface="Arial Narrow" panose="020B0606020202030204" pitchFamily="34" charset="0"/>
              </a:rPr>
              <a:t>Development and application of </a:t>
            </a:r>
            <a:r>
              <a:rPr lang="en-GB" dirty="0" err="1">
                <a:latin typeface="Arial Narrow" panose="020B0606020202030204" pitchFamily="34" charset="0"/>
              </a:rPr>
              <a:t>InkJet</a:t>
            </a:r>
            <a:r>
              <a:rPr lang="en-GB" dirty="0">
                <a:latin typeface="Arial Narrow" panose="020B0606020202030204" pitchFamily="34" charset="0"/>
              </a:rPr>
              <a:t> digital printing technology in textile </a:t>
            </a:r>
            <a:r>
              <a:rPr lang="en-GB" dirty="0" smtClean="0">
                <a:latin typeface="Arial Narrow" panose="020B0606020202030204" pitchFamily="34" charset="0"/>
              </a:rPr>
              <a:t>printing</a:t>
            </a:r>
            <a:endParaRPr lang="hr-HR" dirty="0">
              <a:latin typeface="Arial Narrow" panose="020B0606020202030204" pitchFamily="34" charset="0"/>
            </a:endParaRPr>
          </a:p>
        </p:txBody>
      </p:sp>
      <p:sp>
        <p:nvSpPr>
          <p:cNvPr id="18" name="Rectangle 17"/>
          <p:cNvSpPr/>
          <p:nvPr/>
        </p:nvSpPr>
        <p:spPr>
          <a:xfrm>
            <a:off x="838200" y="1428301"/>
            <a:ext cx="4572000" cy="10589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p:cNvCxnSpPr/>
          <p:nvPr/>
        </p:nvCxnSpPr>
        <p:spPr>
          <a:xfrm>
            <a:off x="5562600" y="1871755"/>
            <a:ext cx="5334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77000" y="1232333"/>
            <a:ext cx="5181600" cy="1200329"/>
          </a:xfrm>
          <a:prstGeom prst="rect">
            <a:avLst/>
          </a:prstGeom>
          <a:noFill/>
        </p:spPr>
        <p:txBody>
          <a:bodyPr wrap="square" rtlCol="0">
            <a:spAutoFit/>
          </a:bodyPr>
          <a:lstStyle/>
          <a:p>
            <a:pPr marL="285750" indent="-285750" algn="just">
              <a:buFont typeface="Wingdings" panose="05000000000000000000" pitchFamily="2" charset="2"/>
              <a:buChar char="ü"/>
            </a:pPr>
            <a:r>
              <a:rPr lang="en-US" dirty="0" smtClean="0">
                <a:solidFill>
                  <a:srgbClr val="007EFA"/>
                </a:solidFill>
                <a:latin typeface="Arial Narrow" panose="020B0606020202030204" pitchFamily="34" charset="0"/>
              </a:rPr>
              <a:t>The evolution and progress of digital printing of textiles, an overview of its development</a:t>
            </a:r>
          </a:p>
          <a:p>
            <a:pPr marL="285750" indent="-285750">
              <a:buFont typeface="Wingdings" panose="05000000000000000000" pitchFamily="2" charset="2"/>
              <a:buChar char="ü"/>
            </a:pPr>
            <a:r>
              <a:rPr lang="en-US" dirty="0" smtClean="0">
                <a:solidFill>
                  <a:srgbClr val="007EFA"/>
                </a:solidFill>
                <a:latin typeface="Arial Narrow" panose="020B0606020202030204" pitchFamily="34" charset="0"/>
              </a:rPr>
              <a:t>Future perspectives – digital vs. conventional</a:t>
            </a:r>
          </a:p>
          <a:p>
            <a:pPr marL="285750" indent="-285750" algn="just">
              <a:buFont typeface="Wingdings" panose="05000000000000000000" pitchFamily="2" charset="2"/>
              <a:buChar char="ü"/>
            </a:pPr>
            <a:r>
              <a:rPr lang="en-US" dirty="0" smtClean="0">
                <a:solidFill>
                  <a:srgbClr val="007EFA"/>
                </a:solidFill>
                <a:latin typeface="Arial Narrow" panose="020B0606020202030204" pitchFamily="34" charset="0"/>
              </a:rPr>
              <a:t>Current state of industrial digital textile printing</a:t>
            </a:r>
          </a:p>
        </p:txBody>
      </p:sp>
      <p:pic>
        <p:nvPicPr>
          <p:cNvPr id="2050" name="Slika 53"/>
          <p:cNvPicPr>
            <a:picLocks noChangeAspect="1" noChangeArrowheads="1"/>
          </p:cNvPicPr>
          <p:nvPr/>
        </p:nvPicPr>
        <p:blipFill rotWithShape="1">
          <a:blip r:embed="rId5">
            <a:extLst>
              <a:ext uri="{28A0092B-C50C-407E-A947-70E740481C1C}">
                <a14:useLocalDpi xmlns:a14="http://schemas.microsoft.com/office/drawing/2010/main" val="0"/>
              </a:ext>
            </a:extLst>
          </a:blip>
          <a:srcRect l="1113" r="701"/>
          <a:stretch/>
        </p:blipFill>
        <p:spPr bwMode="auto">
          <a:xfrm>
            <a:off x="864138" y="2895600"/>
            <a:ext cx="6567616" cy="380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469372" y="4809473"/>
            <a:ext cx="4417828" cy="307777"/>
          </a:xfrm>
          <a:prstGeom prst="rect">
            <a:avLst/>
          </a:prstGeom>
        </p:spPr>
        <p:txBody>
          <a:bodyPr wrap="square">
            <a:spAutoFit/>
          </a:bodyPr>
          <a:lstStyle/>
          <a:p>
            <a:pPr marL="285750" indent="-285750" algn="ctr">
              <a:buFont typeface="Wingdings" panose="05000000000000000000" pitchFamily="2" charset="2"/>
              <a:buChar char="q"/>
            </a:pPr>
            <a:r>
              <a:rPr lang="en-GB" sz="1400" dirty="0">
                <a:latin typeface="Arial Narrow" panose="020B0606020202030204" pitchFamily="34" charset="0"/>
              </a:rPr>
              <a:t>comparison of conventional </a:t>
            </a:r>
            <a:r>
              <a:rPr lang="en-GB" sz="1400" dirty="0" smtClean="0">
                <a:latin typeface="Arial Narrow" panose="020B0606020202030204" pitchFamily="34" charset="0"/>
              </a:rPr>
              <a:t>and </a:t>
            </a:r>
            <a:r>
              <a:rPr lang="en-GB" sz="1400" dirty="0">
                <a:latin typeface="Arial Narrow" panose="020B0606020202030204" pitchFamily="34" charset="0"/>
              </a:rPr>
              <a:t>digital printing from </a:t>
            </a:r>
            <a:r>
              <a:rPr lang="en-GB" sz="1400" dirty="0" smtClean="0">
                <a:latin typeface="Arial Narrow" panose="020B0606020202030204" pitchFamily="34" charset="0"/>
              </a:rPr>
              <a:t>2017</a:t>
            </a:r>
            <a:r>
              <a:rPr lang="hr-HR" sz="1400" dirty="0" smtClean="0">
                <a:latin typeface="Arial Narrow" panose="020B0606020202030204" pitchFamily="34" charset="0"/>
              </a:rPr>
              <a:t>.</a:t>
            </a:r>
            <a:endParaRPr lang="en-GB" sz="1400" dirty="0">
              <a:latin typeface="Arial Narrow" panose="020B0606020202030204" pitchFamily="34" charset="0"/>
            </a:endParaRPr>
          </a:p>
        </p:txBody>
      </p:sp>
    </p:spTree>
    <p:extLst>
      <p:ext uri="{BB962C8B-B14F-4D97-AF65-F5344CB8AC3E}">
        <p14:creationId xmlns:p14="http://schemas.microsoft.com/office/powerpoint/2010/main" val="149574884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8</a:t>
            </a:fld>
            <a:endParaRPr lang="en-US" altLang="nl-BE" dirty="0"/>
          </a:p>
        </p:txBody>
      </p:sp>
      <p:sp>
        <p:nvSpPr>
          <p:cNvPr id="3" name="Rectangle 2"/>
          <p:cNvSpPr/>
          <p:nvPr/>
        </p:nvSpPr>
        <p:spPr>
          <a:xfrm>
            <a:off x="609601" y="1230324"/>
            <a:ext cx="4572000" cy="646331"/>
          </a:xfrm>
          <a:prstGeom prst="rect">
            <a:avLst/>
          </a:prstGeom>
        </p:spPr>
        <p:txBody>
          <a:bodyPr wrap="square">
            <a:spAutoFit/>
          </a:bodyPr>
          <a:lstStyle/>
          <a:p>
            <a:pPr marL="285750" lvl="0" indent="-285750">
              <a:buFont typeface="Wingdings" panose="05000000000000000000" pitchFamily="2" charset="2"/>
              <a:buChar char="ü"/>
            </a:pPr>
            <a:r>
              <a:rPr lang="en-GB" dirty="0">
                <a:latin typeface="Arial Narrow" panose="020B0606020202030204" pitchFamily="34" charset="0"/>
              </a:rPr>
              <a:t>Technology of ink droplet formulation - characteristics and differences</a:t>
            </a:r>
            <a:endParaRPr lang="hr-HR" dirty="0">
              <a:latin typeface="Arial Narrow" panose="020B0606020202030204" pitchFamily="34" charset="0"/>
            </a:endParaRPr>
          </a:p>
        </p:txBody>
      </p:sp>
      <p:sp>
        <p:nvSpPr>
          <p:cNvPr id="17" name="Rectangle 16"/>
          <p:cNvSpPr/>
          <p:nvPr/>
        </p:nvSpPr>
        <p:spPr>
          <a:xfrm>
            <a:off x="940445" y="1143000"/>
            <a:ext cx="397108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p:cNvCxnSpPr/>
          <p:nvPr/>
        </p:nvCxnSpPr>
        <p:spPr>
          <a:xfrm>
            <a:off x="5334000" y="1600200"/>
            <a:ext cx="5334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34100" y="1143000"/>
            <a:ext cx="5181600" cy="923330"/>
          </a:xfrm>
          <a:prstGeom prst="rect">
            <a:avLst/>
          </a:prstGeom>
          <a:noFill/>
        </p:spPr>
        <p:txBody>
          <a:bodyPr wrap="square" rtlCol="0">
            <a:spAutoFit/>
          </a:bodyPr>
          <a:lstStyle/>
          <a:p>
            <a:pPr marL="285750" indent="-285750" algn="just">
              <a:buFont typeface="Wingdings" panose="05000000000000000000" pitchFamily="2" charset="2"/>
              <a:buChar char="ü"/>
            </a:pPr>
            <a:r>
              <a:rPr lang="en-US" dirty="0" smtClean="0">
                <a:solidFill>
                  <a:srgbClr val="007EFA"/>
                </a:solidFill>
                <a:latin typeface="Arial Narrow" panose="020B0606020202030204" pitchFamily="34" charset="0"/>
              </a:rPr>
              <a:t>Division of basic ink droplet formulation technologies</a:t>
            </a:r>
          </a:p>
          <a:p>
            <a:pPr marL="285750" indent="-285750" algn="just">
              <a:buFont typeface="Wingdings" panose="05000000000000000000" pitchFamily="2" charset="2"/>
              <a:buChar char="ü"/>
            </a:pPr>
            <a:r>
              <a:rPr lang="en-US" dirty="0" smtClean="0">
                <a:solidFill>
                  <a:srgbClr val="007EFA"/>
                </a:solidFill>
                <a:latin typeface="Arial Narrow" panose="020B0606020202030204" pitchFamily="34" charset="0"/>
              </a:rPr>
              <a:t>Technical characteristics of individual printing technology</a:t>
            </a:r>
          </a:p>
          <a:p>
            <a:pPr marL="285750" indent="-285750" algn="just">
              <a:buFont typeface="Wingdings" panose="05000000000000000000" pitchFamily="2" charset="2"/>
              <a:buChar char="ü"/>
            </a:pPr>
            <a:r>
              <a:rPr lang="en-US" dirty="0" smtClean="0">
                <a:solidFill>
                  <a:srgbClr val="007EFA"/>
                </a:solidFill>
                <a:latin typeface="Arial Narrow" panose="020B0606020202030204" pitchFamily="34" charset="0"/>
              </a:rPr>
              <a:t>Features of digital print commercialization</a:t>
            </a:r>
          </a:p>
        </p:txBody>
      </p:sp>
      <p:sp>
        <p:nvSpPr>
          <p:cNvPr id="21" name="Content Placeholder 4"/>
          <p:cNvSpPr txBox="1">
            <a:spLocks/>
          </p:cNvSpPr>
          <p:nvPr/>
        </p:nvSpPr>
        <p:spPr>
          <a:xfrm>
            <a:off x="304800" y="2342195"/>
            <a:ext cx="6553200" cy="3543279"/>
          </a:xfrm>
          <a:prstGeom prst="rect">
            <a:avLst/>
          </a:prstGeom>
          <a:solidFill>
            <a:schemeClr val="bg1"/>
          </a:solidFill>
        </p:spPr>
        <p:txBody>
          <a:bodyPr>
            <a:normAutofit fontScale="92500"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22000"/>
              </a:lnSpc>
              <a:spcBef>
                <a:spcPts val="0"/>
              </a:spcBef>
              <a:buFont typeface="Wingdings" panose="05000000000000000000" pitchFamily="2" charset="2"/>
              <a:buChar char="q"/>
              <a:defRPr/>
            </a:pPr>
            <a:r>
              <a:rPr lang="en-US" sz="1800" dirty="0" smtClean="0">
                <a:latin typeface="Arial Narrow" panose="020B0606020202030204" pitchFamily="34" charset="0"/>
                <a:cs typeface="Arial" panose="020B0604020202020204" pitchFamily="34" charset="0"/>
              </a:rPr>
              <a:t>In the last </a:t>
            </a:r>
            <a:r>
              <a:rPr lang="hr-HR" sz="1800" dirty="0" err="1" smtClean="0">
                <a:latin typeface="Arial Narrow" panose="020B0606020202030204" pitchFamily="34" charset="0"/>
                <a:cs typeface="Arial" panose="020B0604020202020204" pitchFamily="34" charset="0"/>
              </a:rPr>
              <a:t>decades</a:t>
            </a:r>
            <a:r>
              <a:rPr lang="en-US" sz="1800" dirty="0" smtClean="0">
                <a:latin typeface="Arial Narrow" panose="020B0606020202030204" pitchFamily="34" charset="0"/>
                <a:cs typeface="Arial" panose="020B0604020202020204" pitchFamily="34" charset="0"/>
              </a:rPr>
              <a:t> numerous projects have been held in the field of </a:t>
            </a:r>
            <a:r>
              <a:rPr lang="en-US" sz="1800" dirty="0" err="1" smtClean="0">
                <a:latin typeface="Arial Narrow" panose="020B0606020202030204" pitchFamily="34" charset="0"/>
                <a:cs typeface="Arial" panose="020B0604020202020204" pitchFamily="34" charset="0"/>
              </a:rPr>
              <a:t>InkJet</a:t>
            </a:r>
            <a:r>
              <a:rPr lang="en-US" sz="1800" dirty="0" smtClean="0">
                <a:latin typeface="Arial Narrow" panose="020B0606020202030204" pitchFamily="34" charset="0"/>
                <a:cs typeface="Arial" panose="020B0604020202020204" pitchFamily="34" charset="0"/>
              </a:rPr>
              <a:t> textile printing technology with the basic aim of research – development of printing head as key factor in any </a:t>
            </a:r>
            <a:r>
              <a:rPr lang="en-US" sz="1800" dirty="0" err="1" smtClean="0">
                <a:latin typeface="Arial Narrow" panose="020B0606020202030204" pitchFamily="34" charset="0"/>
                <a:cs typeface="Arial" panose="020B0604020202020204" pitchFamily="34" charset="0"/>
              </a:rPr>
              <a:t>InkJet</a:t>
            </a:r>
            <a:r>
              <a:rPr lang="en-US" sz="1800" dirty="0" smtClean="0">
                <a:latin typeface="Arial Narrow" panose="020B0606020202030204" pitchFamily="34" charset="0"/>
                <a:cs typeface="Arial" panose="020B0604020202020204" pitchFamily="34" charset="0"/>
              </a:rPr>
              <a:t> printing process.</a:t>
            </a:r>
          </a:p>
          <a:p>
            <a:pPr algn="just">
              <a:lnSpc>
                <a:spcPct val="122000"/>
              </a:lnSpc>
              <a:spcBef>
                <a:spcPts val="0"/>
              </a:spcBef>
              <a:buFont typeface="Wingdings" panose="05000000000000000000" pitchFamily="2" charset="2"/>
              <a:buChar char="q"/>
              <a:defRPr/>
            </a:pPr>
            <a:r>
              <a:rPr lang="en-US" sz="1800" dirty="0" smtClean="0">
                <a:latin typeface="Arial Narrow" panose="020B0606020202030204" pitchFamily="34" charset="0"/>
                <a:cs typeface="Arial" panose="020B0604020202020204" pitchFamily="34" charset="0"/>
              </a:rPr>
              <a:t>The important fact is that unique technology of ink flow formation still is not developed</a:t>
            </a:r>
          </a:p>
          <a:p>
            <a:pPr algn="just">
              <a:lnSpc>
                <a:spcPct val="122000"/>
              </a:lnSpc>
              <a:spcBef>
                <a:spcPts val="0"/>
              </a:spcBef>
              <a:buFont typeface="Wingdings" panose="05000000000000000000" pitchFamily="2" charset="2"/>
              <a:buChar char="q"/>
              <a:defRPr/>
            </a:pPr>
            <a:r>
              <a:rPr lang="en-US" sz="1800" dirty="0" smtClean="0">
                <a:latin typeface="Arial Narrow" panose="020B0606020202030204" pitchFamily="34" charset="0"/>
                <a:cs typeface="Arial" panose="020B0604020202020204" pitchFamily="34" charset="0"/>
              </a:rPr>
              <a:t>Current trends in research and development of printing heads go in few parallel directions:</a:t>
            </a:r>
          </a:p>
          <a:p>
            <a:pPr algn="just">
              <a:lnSpc>
                <a:spcPct val="122000"/>
              </a:lnSpc>
              <a:spcBef>
                <a:spcPts val="0"/>
              </a:spcBef>
              <a:buFont typeface="Wingdings" panose="05000000000000000000" pitchFamily="2" charset="2"/>
              <a:buChar char="q"/>
              <a:defRPr/>
            </a:pPr>
            <a:endParaRPr lang="en-US" sz="1100" dirty="0" smtClean="0">
              <a:latin typeface="Arial Narrow" panose="020B0606020202030204" pitchFamily="34" charset="0"/>
              <a:cs typeface="Arial" panose="020B0604020202020204" pitchFamily="34" charset="0"/>
            </a:endParaRPr>
          </a:p>
          <a:p>
            <a:pPr marL="1073150" lvl="1" indent="-354013" algn="just">
              <a:lnSpc>
                <a:spcPct val="122000"/>
              </a:lnSpc>
              <a:spcBef>
                <a:spcPts val="0"/>
              </a:spcBef>
              <a:buFont typeface="Wingdings" panose="05000000000000000000" pitchFamily="2" charset="2"/>
              <a:buChar char="q"/>
              <a:defRPr/>
            </a:pPr>
            <a:r>
              <a:rPr lang="en-US" sz="1700" dirty="0" smtClean="0">
                <a:latin typeface="Arial Narrow" panose="020B0606020202030204" pitchFamily="34" charset="0"/>
                <a:cs typeface="Arial" panose="020B0604020202020204" pitchFamily="34" charset="0"/>
              </a:rPr>
              <a:t>Technology of continuous floe with binary deflection </a:t>
            </a:r>
          </a:p>
          <a:p>
            <a:pPr marL="1073150" lvl="1" indent="-354013" algn="just">
              <a:lnSpc>
                <a:spcPct val="122000"/>
              </a:lnSpc>
              <a:spcBef>
                <a:spcPts val="0"/>
              </a:spcBef>
              <a:buFont typeface="Wingdings" panose="05000000000000000000" pitchFamily="2" charset="2"/>
              <a:buChar char="q"/>
              <a:defRPr/>
            </a:pPr>
            <a:r>
              <a:rPr lang="en-US" sz="1700" dirty="0" smtClean="0">
                <a:latin typeface="Arial Narrow" panose="020B0606020202030204" pitchFamily="34" charset="0"/>
                <a:cs typeface="Arial" panose="020B0604020202020204" pitchFamily="34" charset="0"/>
              </a:rPr>
              <a:t>Technology of continuous flow with multiple deflection</a:t>
            </a:r>
          </a:p>
          <a:p>
            <a:pPr marL="1073150" lvl="1" indent="-354013" algn="just">
              <a:lnSpc>
                <a:spcPct val="122000"/>
              </a:lnSpc>
              <a:spcBef>
                <a:spcPts val="0"/>
              </a:spcBef>
              <a:buFont typeface="Wingdings" panose="05000000000000000000" pitchFamily="2" charset="2"/>
              <a:buChar char="q"/>
              <a:defRPr/>
            </a:pPr>
            <a:r>
              <a:rPr lang="en-US" sz="1700" dirty="0" smtClean="0">
                <a:latin typeface="Arial Narrow" panose="020B0606020202030204" pitchFamily="34" charset="0"/>
                <a:cs typeface="Arial" panose="020B0604020202020204" pitchFamily="34" charset="0"/>
              </a:rPr>
              <a:t>Technology of discontinuous flow (DOD) – thermal </a:t>
            </a:r>
            <a:r>
              <a:rPr lang="en-US" sz="1700" dirty="0" err="1" smtClean="0">
                <a:latin typeface="Arial Narrow" panose="020B0606020202030204" pitchFamily="34" charset="0"/>
                <a:cs typeface="Arial" panose="020B0604020202020204" pitchFamily="34" charset="0"/>
              </a:rPr>
              <a:t>inkJet</a:t>
            </a:r>
            <a:endParaRPr lang="en-US" sz="1700" dirty="0" smtClean="0">
              <a:latin typeface="Arial Narrow" panose="020B0606020202030204" pitchFamily="34" charset="0"/>
              <a:cs typeface="Arial" panose="020B0604020202020204" pitchFamily="34" charset="0"/>
            </a:endParaRPr>
          </a:p>
          <a:p>
            <a:pPr marL="1073150" lvl="1" indent="-354013" algn="just">
              <a:lnSpc>
                <a:spcPct val="122000"/>
              </a:lnSpc>
              <a:spcBef>
                <a:spcPts val="0"/>
              </a:spcBef>
              <a:buFont typeface="Wingdings" panose="05000000000000000000" pitchFamily="2" charset="2"/>
              <a:buChar char="q"/>
              <a:defRPr/>
            </a:pPr>
            <a:r>
              <a:rPr lang="en-US" sz="1700" dirty="0" smtClean="0">
                <a:latin typeface="Arial Narrow" panose="020B0606020202030204" pitchFamily="34" charset="0"/>
                <a:cs typeface="Arial" panose="020B0604020202020204" pitchFamily="34" charset="0"/>
              </a:rPr>
              <a:t>Technology of discontinuous flow (DOD) – piezoelectric </a:t>
            </a:r>
            <a:r>
              <a:rPr lang="en-US" sz="1700" dirty="0" err="1" smtClean="0">
                <a:latin typeface="Arial Narrow" panose="020B0606020202030204" pitchFamily="34" charset="0"/>
                <a:cs typeface="Arial" panose="020B0604020202020204" pitchFamily="34" charset="0"/>
              </a:rPr>
              <a:t>InkJet</a:t>
            </a:r>
            <a:endParaRPr lang="en-US" sz="1700" dirty="0">
              <a:latin typeface="Arial Narrow" panose="020B060602020203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128076" y="3010772"/>
            <a:ext cx="4962546" cy="2250651"/>
          </a:xfrm>
          <a:prstGeom prst="rect">
            <a:avLst/>
          </a:prstGeom>
        </p:spPr>
      </p:pic>
      <p:sp>
        <p:nvSpPr>
          <p:cNvPr id="5" name="Rectangle 4"/>
          <p:cNvSpPr/>
          <p:nvPr/>
        </p:nvSpPr>
        <p:spPr>
          <a:xfrm>
            <a:off x="7247149" y="5378128"/>
            <a:ext cx="4724400" cy="246221"/>
          </a:xfrm>
          <a:prstGeom prst="rect">
            <a:avLst/>
          </a:prstGeom>
        </p:spPr>
        <p:txBody>
          <a:bodyPr wrap="square">
            <a:spAutoFit/>
          </a:bodyPr>
          <a:lstStyle/>
          <a:p>
            <a:r>
              <a:rPr lang="en-GB" sz="1000" dirty="0">
                <a:hlinkClick r:id="rId6"/>
              </a:rPr>
              <a:t>https://</a:t>
            </a:r>
            <a:r>
              <a:rPr lang="en-GB" sz="1000" dirty="0" smtClean="0">
                <a:hlinkClick r:id="rId6"/>
              </a:rPr>
              <a:t>pubs.rsc.org/image/article/2020/CY/d0cy00040j/d0cy00040j-f1_hi-res.gif</a:t>
            </a:r>
            <a:endParaRPr lang="en-GB" sz="1000" dirty="0"/>
          </a:p>
        </p:txBody>
      </p:sp>
    </p:spTree>
    <p:extLst>
      <p:ext uri="{BB962C8B-B14F-4D97-AF65-F5344CB8AC3E}">
        <p14:creationId xmlns:p14="http://schemas.microsoft.com/office/powerpoint/2010/main" val="3740581188"/>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9</a:t>
            </a:fld>
            <a:endParaRPr lang="en-US" altLang="nl-BE" dirty="0"/>
          </a:p>
        </p:txBody>
      </p:sp>
      <p:sp>
        <p:nvSpPr>
          <p:cNvPr id="6" name="Rectangle 5"/>
          <p:cNvSpPr/>
          <p:nvPr/>
        </p:nvSpPr>
        <p:spPr>
          <a:xfrm>
            <a:off x="609600" y="1086848"/>
            <a:ext cx="4953000" cy="1477328"/>
          </a:xfrm>
          <a:prstGeom prst="rect">
            <a:avLst/>
          </a:prstGeom>
        </p:spPr>
        <p:txBody>
          <a:bodyPr wrap="square">
            <a:spAutoFit/>
          </a:bodyPr>
          <a:lstStyle/>
          <a:p>
            <a:pPr marL="285750" lvl="0" indent="-285750" algn="just">
              <a:buFont typeface="Wingdings" panose="05000000000000000000" pitchFamily="2" charset="2"/>
              <a:buChar char="ü"/>
            </a:pPr>
            <a:r>
              <a:rPr lang="en-GB" dirty="0">
                <a:latin typeface="Arial Narrow" panose="020B0606020202030204" pitchFamily="34" charset="0"/>
              </a:rPr>
              <a:t>Computer support in the design process, colour definitions, ink management, colour management</a:t>
            </a:r>
            <a:endParaRPr lang="hr-HR" dirty="0">
              <a:latin typeface="Arial Narrow" panose="020B0606020202030204" pitchFamily="34" charset="0"/>
            </a:endParaRPr>
          </a:p>
          <a:p>
            <a:pPr marL="285750" lvl="0" indent="-285750" algn="just">
              <a:buFont typeface="Wingdings" panose="05000000000000000000" pitchFamily="2" charset="2"/>
              <a:buChar char="ü"/>
            </a:pPr>
            <a:r>
              <a:rPr lang="en-GB" dirty="0">
                <a:latin typeface="Arial Narrow" panose="020B0606020202030204" pitchFamily="34" charset="0"/>
              </a:rPr>
              <a:t>Right on time production, quick response to market demands, advantages and disadvantages of digital printing on textiles</a:t>
            </a:r>
            <a:endParaRPr lang="hr-HR" dirty="0">
              <a:latin typeface="Arial Narrow" panose="020B0606020202030204" pitchFamily="34" charset="0"/>
            </a:endParaRPr>
          </a:p>
        </p:txBody>
      </p:sp>
      <p:cxnSp>
        <p:nvCxnSpPr>
          <p:cNvPr id="20" name="Straight Arrow Connector 19"/>
          <p:cNvCxnSpPr/>
          <p:nvPr/>
        </p:nvCxnSpPr>
        <p:spPr>
          <a:xfrm>
            <a:off x="5791200" y="1877998"/>
            <a:ext cx="685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599462" y="1277034"/>
            <a:ext cx="5516338" cy="923330"/>
          </a:xfrm>
          <a:prstGeom prst="rect">
            <a:avLst/>
          </a:prstGeom>
          <a:noFill/>
        </p:spPr>
        <p:txBody>
          <a:bodyPr wrap="square" rtlCol="0">
            <a:spAutoFit/>
          </a:bodyPr>
          <a:lstStyle/>
          <a:p>
            <a:pPr marL="285750" indent="-285750" algn="just">
              <a:buFont typeface="Wingdings" panose="05000000000000000000" pitchFamily="2" charset="2"/>
              <a:buChar char="ü"/>
            </a:pPr>
            <a:r>
              <a:rPr lang="en-US" dirty="0" smtClean="0">
                <a:solidFill>
                  <a:srgbClr val="007EFA"/>
                </a:solidFill>
                <a:latin typeface="Arial Narrow" panose="020B0606020202030204" pitchFamily="34" charset="0"/>
              </a:rPr>
              <a:t>Historical overview (from 50-es till up to date development)</a:t>
            </a:r>
          </a:p>
          <a:p>
            <a:pPr marL="285750" indent="-285750" algn="just">
              <a:buFont typeface="Wingdings" panose="05000000000000000000" pitchFamily="2" charset="2"/>
              <a:buChar char="ü"/>
            </a:pPr>
            <a:r>
              <a:rPr lang="en-US" dirty="0" smtClean="0">
                <a:solidFill>
                  <a:srgbClr val="007EFA"/>
                </a:solidFill>
                <a:latin typeface="Arial Narrow" panose="020B0606020202030204" pitchFamily="34" charset="0"/>
              </a:rPr>
              <a:t>Industrial settings wit automation</a:t>
            </a:r>
          </a:p>
          <a:p>
            <a:pPr marL="285750" indent="-285750" algn="just">
              <a:buFont typeface="Wingdings" panose="05000000000000000000" pitchFamily="2" charset="2"/>
              <a:buChar char="ü"/>
            </a:pPr>
            <a:r>
              <a:rPr lang="en-US" dirty="0" smtClean="0">
                <a:solidFill>
                  <a:srgbClr val="007EFA"/>
                </a:solidFill>
                <a:latin typeface="Arial Narrow" panose="020B0606020202030204" pitchFamily="34" charset="0"/>
              </a:rPr>
              <a:t>Computer control settings</a:t>
            </a:r>
          </a:p>
        </p:txBody>
      </p:sp>
      <p:sp>
        <p:nvSpPr>
          <p:cNvPr id="27" name="Rectangle 26"/>
          <p:cNvSpPr/>
          <p:nvPr/>
        </p:nvSpPr>
        <p:spPr>
          <a:xfrm>
            <a:off x="924992" y="1095062"/>
            <a:ext cx="4637608" cy="14691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5"/>
          <a:stretch>
            <a:fillRect/>
          </a:stretch>
        </p:blipFill>
        <p:spPr>
          <a:xfrm>
            <a:off x="2109051" y="2735101"/>
            <a:ext cx="3073268" cy="2048267"/>
          </a:xfrm>
          <a:prstGeom prst="rect">
            <a:avLst/>
          </a:prstGeom>
        </p:spPr>
      </p:pic>
      <p:pic>
        <p:nvPicPr>
          <p:cNvPr id="3" name="Picture 2"/>
          <p:cNvPicPr>
            <a:picLocks noChangeAspect="1"/>
          </p:cNvPicPr>
          <p:nvPr/>
        </p:nvPicPr>
        <p:blipFill rotWithShape="1">
          <a:blip r:embed="rId6"/>
          <a:srcRect l="26405" t="22681" r="27495" b="31282"/>
          <a:stretch/>
        </p:blipFill>
        <p:spPr>
          <a:xfrm>
            <a:off x="564270" y="4224381"/>
            <a:ext cx="3219342" cy="1808377"/>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52400" y="3198231"/>
            <a:ext cx="2000932" cy="646331"/>
          </a:xfrm>
          <a:prstGeom prst="rect">
            <a:avLst/>
          </a:prstGeom>
          <a:noFill/>
        </p:spPr>
        <p:txBody>
          <a:bodyPr wrap="square" rtlCol="0">
            <a:spAutoFit/>
          </a:bodyPr>
          <a:lstStyle/>
          <a:p>
            <a:pPr marL="285750" indent="-285750" algn="just">
              <a:buFont typeface="Wingdings" panose="05000000000000000000" pitchFamily="2" charset="2"/>
              <a:buChar char="q"/>
            </a:pPr>
            <a:r>
              <a:rPr lang="hr-HR" b="1" dirty="0" smtClean="0">
                <a:solidFill>
                  <a:srgbClr val="0000CC"/>
                </a:solidFill>
                <a:latin typeface="Arial Narrow" panose="020B0606020202030204" pitchFamily="34" charset="0"/>
              </a:rPr>
              <a:t>Print on </a:t>
            </a:r>
            <a:r>
              <a:rPr lang="hr-HR" b="1" dirty="0" err="1" smtClean="0">
                <a:solidFill>
                  <a:srgbClr val="0000CC"/>
                </a:solidFill>
                <a:latin typeface="Arial Narrow" panose="020B0606020202030204" pitchFamily="34" charset="0"/>
              </a:rPr>
              <a:t>demand</a:t>
            </a:r>
            <a:endParaRPr lang="hr-HR" b="1" dirty="0" smtClean="0">
              <a:solidFill>
                <a:srgbClr val="0000CC"/>
              </a:solidFill>
              <a:latin typeface="Arial Narrow" panose="020B0606020202030204" pitchFamily="34" charset="0"/>
            </a:endParaRPr>
          </a:p>
          <a:p>
            <a:pPr marL="285750" indent="-285750" algn="just">
              <a:buFont typeface="Wingdings" panose="05000000000000000000" pitchFamily="2" charset="2"/>
              <a:buChar char="q"/>
            </a:pPr>
            <a:r>
              <a:rPr lang="hr-HR" b="1" dirty="0" smtClean="0">
                <a:solidFill>
                  <a:srgbClr val="0000CC"/>
                </a:solidFill>
                <a:latin typeface="Arial Narrow" panose="020B0606020202030204" pitchFamily="34" charset="0"/>
              </a:rPr>
              <a:t>Print </a:t>
            </a:r>
            <a:r>
              <a:rPr lang="hr-HR" b="1" dirty="0" err="1" smtClean="0">
                <a:solidFill>
                  <a:srgbClr val="0000CC"/>
                </a:solidFill>
                <a:latin typeface="Arial Narrow" panose="020B0606020202030204" pitchFamily="34" charset="0"/>
              </a:rPr>
              <a:t>and</a:t>
            </a:r>
            <a:r>
              <a:rPr lang="hr-HR" b="1" dirty="0" smtClean="0">
                <a:solidFill>
                  <a:srgbClr val="0000CC"/>
                </a:solidFill>
                <a:latin typeface="Arial Narrow" panose="020B0606020202030204" pitchFamily="34" charset="0"/>
              </a:rPr>
              <a:t> </a:t>
            </a:r>
            <a:r>
              <a:rPr lang="hr-HR" b="1" dirty="0" err="1" smtClean="0">
                <a:solidFill>
                  <a:srgbClr val="0000CC"/>
                </a:solidFill>
                <a:latin typeface="Arial Narrow" panose="020B0606020202030204" pitchFamily="34" charset="0"/>
              </a:rPr>
              <a:t>cut</a:t>
            </a:r>
            <a:endParaRPr lang="en-US" b="1" dirty="0" smtClean="0">
              <a:solidFill>
                <a:srgbClr val="0000CC"/>
              </a:solidFill>
              <a:latin typeface="Arial Narrow" panose="020B0606020202030204" pitchFamily="34" charset="0"/>
            </a:endParaRPr>
          </a:p>
        </p:txBody>
      </p:sp>
      <p:sp>
        <p:nvSpPr>
          <p:cNvPr id="15" name="Text Box 2"/>
          <p:cNvSpPr txBox="1">
            <a:spLocks noChangeArrowheads="1"/>
          </p:cNvSpPr>
          <p:nvPr/>
        </p:nvSpPr>
        <p:spPr bwMode="auto">
          <a:xfrm>
            <a:off x="5700596" y="2564175"/>
            <a:ext cx="5805604" cy="341632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ts val="0"/>
              </a:spcBef>
              <a:buFontTx/>
              <a:buNone/>
            </a:pPr>
            <a:r>
              <a:rPr lang="en-US" altLang="sr-Latn-RS" sz="1800" b="1" i="1" dirty="0" smtClean="0">
                <a:latin typeface="Arial Narrow" panose="020B0606020202030204" pitchFamily="34" charset="0"/>
                <a:cs typeface="Arial" panose="020B0604020202020204" pitchFamily="34" charset="0"/>
              </a:rPr>
              <a:t>Advantages / Disadvantages</a:t>
            </a:r>
          </a:p>
          <a:p>
            <a:pPr algn="just" eaLnBrk="1" hangingPunct="1">
              <a:lnSpc>
                <a:spcPct val="120000"/>
              </a:lnSpc>
              <a:spcBef>
                <a:spcPts val="0"/>
              </a:spcBef>
              <a:buFontTx/>
              <a:buNone/>
            </a:pPr>
            <a:endParaRPr lang="en-US" altLang="sr-Latn-RS" sz="1800" b="1" i="1" dirty="0" smtClean="0">
              <a:latin typeface="Arial Narrow" panose="020B0606020202030204" pitchFamily="34" charset="0"/>
              <a:cs typeface="Arial" panose="020B0604020202020204" pitchFamily="34" charset="0"/>
            </a:endParaRPr>
          </a:p>
          <a:p>
            <a:pPr marL="285750" indent="-285750" algn="just" eaLnBrk="1" hangingPunct="1">
              <a:lnSpc>
                <a:spcPct val="120000"/>
              </a:lnSpc>
              <a:spcBef>
                <a:spcPts val="0"/>
              </a:spcBef>
              <a:buFont typeface="Wingdings" panose="05000000000000000000" pitchFamily="2" charset="2"/>
              <a:buChar char="q"/>
            </a:pPr>
            <a:r>
              <a:rPr lang="en-US" altLang="sr-Latn-RS" sz="1800" dirty="0" smtClean="0">
                <a:latin typeface="Arial Narrow" panose="020B0606020202030204" pitchFamily="34" charset="0"/>
                <a:cs typeface="Arial" panose="020B0604020202020204" pitchFamily="34" charset="0"/>
              </a:rPr>
              <a:t>Quick response / complex interaction of ink with textile surface </a:t>
            </a:r>
          </a:p>
          <a:p>
            <a:pPr marL="285750" indent="-285750" algn="just" eaLnBrk="1" hangingPunct="1">
              <a:lnSpc>
                <a:spcPct val="120000"/>
              </a:lnSpc>
              <a:spcBef>
                <a:spcPts val="0"/>
              </a:spcBef>
              <a:buFont typeface="Wingdings" panose="05000000000000000000" pitchFamily="2" charset="2"/>
              <a:buChar char="q"/>
            </a:pPr>
            <a:r>
              <a:rPr lang="en-US" altLang="sr-Latn-RS" sz="1800" dirty="0" smtClean="0">
                <a:latin typeface="Arial Narrow" panose="020B0606020202030204" pitchFamily="34" charset="0"/>
                <a:cs typeface="Arial" panose="020B0604020202020204" pitchFamily="34" charset="0"/>
              </a:rPr>
              <a:t>Decrease of pre-printing costs / modification and adaptation of printing inks</a:t>
            </a:r>
          </a:p>
          <a:p>
            <a:pPr marL="285750" indent="-285750" algn="just" eaLnBrk="1" hangingPunct="1">
              <a:lnSpc>
                <a:spcPct val="120000"/>
              </a:lnSpc>
              <a:spcBef>
                <a:spcPts val="0"/>
              </a:spcBef>
              <a:buFont typeface="Wingdings" panose="05000000000000000000" pitchFamily="2" charset="2"/>
              <a:buChar char="q"/>
            </a:pPr>
            <a:r>
              <a:rPr lang="en-US" altLang="sr-Latn-RS" sz="1800" dirty="0" smtClean="0">
                <a:latin typeface="Arial Narrow" panose="020B0606020202030204" pitchFamily="34" charset="0"/>
                <a:cs typeface="Arial" panose="020B0604020202020204" pitchFamily="34" charset="0"/>
              </a:rPr>
              <a:t>Unlimited number of colors and pattern size / problem of textile porosity</a:t>
            </a:r>
          </a:p>
          <a:p>
            <a:pPr marL="285750" indent="-285750" algn="just" eaLnBrk="1" hangingPunct="1">
              <a:lnSpc>
                <a:spcPct val="120000"/>
              </a:lnSpc>
              <a:spcBef>
                <a:spcPts val="0"/>
              </a:spcBef>
              <a:buFont typeface="Wingdings" panose="05000000000000000000" pitchFamily="2" charset="2"/>
              <a:buChar char="q"/>
            </a:pPr>
            <a:r>
              <a:rPr lang="en-US" altLang="sr-Latn-RS" sz="1800" dirty="0" smtClean="0">
                <a:latin typeface="Arial Narrow" panose="020B0606020202030204" pitchFamily="34" charset="0"/>
                <a:cs typeface="Arial" panose="020B0604020202020204" pitchFamily="34" charset="0"/>
              </a:rPr>
              <a:t>Minimized production errors / equipment technical requirements </a:t>
            </a:r>
          </a:p>
          <a:p>
            <a:pPr marL="285750" indent="-285750" algn="just" eaLnBrk="1" hangingPunct="1">
              <a:lnSpc>
                <a:spcPct val="120000"/>
              </a:lnSpc>
              <a:spcBef>
                <a:spcPts val="0"/>
              </a:spcBef>
              <a:buFont typeface="Wingdings" panose="05000000000000000000" pitchFamily="2" charset="2"/>
              <a:buChar char="q"/>
            </a:pPr>
            <a:r>
              <a:rPr lang="en-US" altLang="sr-Latn-RS" sz="1800" dirty="0" smtClean="0">
                <a:latin typeface="Arial Narrow" panose="020B0606020202030204" pitchFamily="34" charset="0"/>
                <a:cs typeface="Arial" panose="020B0604020202020204" pitchFamily="34" charset="0"/>
              </a:rPr>
              <a:t>Optimal consumption of printing pastes / optimization of textile pretreatment and finishing phase</a:t>
            </a:r>
            <a:endParaRPr lang="en-US" altLang="sr-Latn-RS" sz="18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967906618"/>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CBF4A20FDBE94BB2087CCEE57117D1" ma:contentTypeVersion="9" ma:contentTypeDescription="Create a new document." ma:contentTypeScope="" ma:versionID="5078574804466b5b44dc1c708c0e174b">
  <xsd:schema xmlns:xsd="http://www.w3.org/2001/XMLSchema" xmlns:xs="http://www.w3.org/2001/XMLSchema" xmlns:p="http://schemas.microsoft.com/office/2006/metadata/properties" xmlns:ns2="ebd4f370-f316-4e65-85b0-192adfc4043b" targetNamespace="http://schemas.microsoft.com/office/2006/metadata/properties" ma:root="true" ma:fieldsID="8c537de2b9c86b11ef6ed1e9ea190d44" ns2:_="">
    <xsd:import namespace="ebd4f370-f316-4e65-85b0-192adfc404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d4f370-f316-4e65-85b0-192adfc404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3BCB10-CB49-41F9-A005-741CB69E8389}">
  <ds:schemaRefs>
    <ds:schemaRef ds:uri="http://schemas.microsoft.com/office/infopath/2007/PartnerControls"/>
    <ds:schemaRef ds:uri="http://purl.org/dc/elements/1.1/"/>
    <ds:schemaRef ds:uri="http://schemas.microsoft.com/office/2006/metadata/properties"/>
    <ds:schemaRef ds:uri="ebd4f370-f316-4e65-85b0-192adfc4043b"/>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7928BDEC-D02F-401C-AB92-3CC016360D45}">
  <ds:schemaRefs>
    <ds:schemaRef ds:uri="http://schemas.microsoft.com/sharepoint/v3/contenttype/forms"/>
  </ds:schemaRefs>
</ds:datastoreItem>
</file>

<file path=customXml/itemProps3.xml><?xml version="1.0" encoding="utf-8"?>
<ds:datastoreItem xmlns:ds="http://schemas.openxmlformats.org/officeDocument/2006/customXml" ds:itemID="{D71FF552-F9C2-4450-8658-891A4E468713}"/>
</file>

<file path=docProps/app.xml><?xml version="1.0" encoding="utf-8"?>
<Properties xmlns="http://schemas.openxmlformats.org/officeDocument/2006/extended-properties" xmlns:vt="http://schemas.openxmlformats.org/officeDocument/2006/docPropsVTypes">
  <TotalTime>10861</TotalTime>
  <Words>2795</Words>
  <Application>Microsoft Office PowerPoint</Application>
  <PresentationFormat>Widescreen</PresentationFormat>
  <Paragraphs>204</Paragraphs>
  <Slides>24</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SimSun</vt:lpstr>
      <vt:lpstr>Arial</vt:lpstr>
      <vt:lpstr>Arial Narrow</vt:lpstr>
      <vt:lpstr>Calibri</vt:lpstr>
      <vt:lpstr>Corbel</vt:lpstr>
      <vt:lpstr>RyuminPro-Light</vt:lpstr>
      <vt:lpstr>Times New Roman</vt:lpstr>
      <vt:lpstr>Wingdings</vt:lpstr>
      <vt:lpstr>Office Theme</vt:lpstr>
      <vt:lpstr>The course is developed under Erasmus+ Program Key Action 2:  Cooperation for innovation and the exchange of good practices Knowledge Alliance</vt:lpstr>
      <vt:lpstr>PowerPoint Presentation</vt:lpstr>
      <vt:lpstr>MODULE – FINISHING, PRINTING AND FUNCTIONALIZATION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R.Atanasova</dc:creator>
  <cp:lastModifiedBy>XY</cp:lastModifiedBy>
  <cp:revision>434</cp:revision>
  <dcterms:created xsi:type="dcterms:W3CDTF">2006-08-16T00:00:00Z</dcterms:created>
  <dcterms:modified xsi:type="dcterms:W3CDTF">2021-09-30T15:22:08Z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0x010100A6CBF4A20FDBE94BB2087CCEE57117D1</vt:lpwstr>
  </property>
</Properties>
</file>