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20"/>
  </p:notesMasterIdLst>
  <p:sldIdLst>
    <p:sldId id="403" r:id="rId5"/>
    <p:sldId id="400" r:id="rId6"/>
    <p:sldId id="425" r:id="rId7"/>
    <p:sldId id="438" r:id="rId8"/>
    <p:sldId id="473" r:id="rId9"/>
    <p:sldId id="440" r:id="rId10"/>
    <p:sldId id="437" r:id="rId11"/>
    <p:sldId id="441" r:id="rId12"/>
    <p:sldId id="436" r:id="rId13"/>
    <p:sldId id="433" r:id="rId14"/>
    <p:sldId id="431" r:id="rId15"/>
    <p:sldId id="443" r:id="rId16"/>
    <p:sldId id="474" r:id="rId17"/>
    <p:sldId id="445" r:id="rId18"/>
    <p:sldId id="399"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D22"/>
    <a:srgbClr val="280C1E"/>
    <a:srgbClr val="2B0922"/>
    <a:srgbClr val="270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6" autoAdjust="0"/>
  </p:normalViewPr>
  <p:slideViewPr>
    <p:cSldViewPr>
      <p:cViewPr varScale="1">
        <p:scale>
          <a:sx n="75" d="100"/>
          <a:sy n="75" d="100"/>
        </p:scale>
        <p:origin x="13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21.11.2021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a:t>
            </a:fld>
            <a:endParaRPr lang="bg-BG" alt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11</a:t>
            </a:fld>
            <a:endParaRPr lang="bg-BG" altLang="nl-BE"/>
          </a:p>
        </p:txBody>
      </p:sp>
    </p:spTree>
    <p:extLst>
      <p:ext uri="{BB962C8B-B14F-4D97-AF65-F5344CB8AC3E}">
        <p14:creationId xmlns:p14="http://schemas.microsoft.com/office/powerpoint/2010/main" val="154800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12</a:t>
            </a:fld>
            <a:endParaRPr lang="bg-BG" altLang="nl-BE"/>
          </a:p>
        </p:txBody>
      </p:sp>
    </p:spTree>
    <p:extLst>
      <p:ext uri="{BB962C8B-B14F-4D97-AF65-F5344CB8AC3E}">
        <p14:creationId xmlns:p14="http://schemas.microsoft.com/office/powerpoint/2010/main" val="3785106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13</a:t>
            </a:fld>
            <a:endParaRPr lang="bg-BG" altLang="nl-BE"/>
          </a:p>
        </p:txBody>
      </p:sp>
    </p:spTree>
    <p:extLst>
      <p:ext uri="{BB962C8B-B14F-4D97-AF65-F5344CB8AC3E}">
        <p14:creationId xmlns:p14="http://schemas.microsoft.com/office/powerpoint/2010/main" val="133402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14</a:t>
            </a:fld>
            <a:endParaRPr lang="bg-BG" altLang="nl-BE"/>
          </a:p>
        </p:txBody>
      </p:sp>
    </p:spTree>
    <p:extLst>
      <p:ext uri="{BB962C8B-B14F-4D97-AF65-F5344CB8AC3E}">
        <p14:creationId xmlns:p14="http://schemas.microsoft.com/office/powerpoint/2010/main" val="350279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8196" name="Slide Number Placeholder 3">
            <a:extLst>
              <a:ext uri="{FF2B5EF4-FFF2-40B4-BE49-F238E27FC236}">
                <a16:creationId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15</a:t>
            </a:fld>
            <a:endParaRPr lang="bg-BG"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a:t>
            </a:fld>
            <a:endParaRPr lang="bg-BG" altLang="nl-BE"/>
          </a:p>
        </p:txBody>
      </p:sp>
    </p:spTree>
    <p:extLst>
      <p:ext uri="{BB962C8B-B14F-4D97-AF65-F5344CB8AC3E}">
        <p14:creationId xmlns:p14="http://schemas.microsoft.com/office/powerpoint/2010/main" val="73949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4</a:t>
            </a:fld>
            <a:endParaRPr lang="bg-BG" altLang="nl-BE"/>
          </a:p>
        </p:txBody>
      </p:sp>
    </p:spTree>
    <p:extLst>
      <p:ext uri="{BB962C8B-B14F-4D97-AF65-F5344CB8AC3E}">
        <p14:creationId xmlns:p14="http://schemas.microsoft.com/office/powerpoint/2010/main" val="169913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5</a:t>
            </a:fld>
            <a:endParaRPr lang="bg-BG" altLang="nl-BE"/>
          </a:p>
        </p:txBody>
      </p:sp>
    </p:spTree>
    <p:extLst>
      <p:ext uri="{BB962C8B-B14F-4D97-AF65-F5344CB8AC3E}">
        <p14:creationId xmlns:p14="http://schemas.microsoft.com/office/powerpoint/2010/main" val="387035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6</a:t>
            </a:fld>
            <a:endParaRPr lang="bg-BG" altLang="nl-BE"/>
          </a:p>
        </p:txBody>
      </p:sp>
    </p:spTree>
    <p:extLst>
      <p:ext uri="{BB962C8B-B14F-4D97-AF65-F5344CB8AC3E}">
        <p14:creationId xmlns:p14="http://schemas.microsoft.com/office/powerpoint/2010/main" val="74889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7</a:t>
            </a:fld>
            <a:endParaRPr lang="bg-BG" altLang="nl-BE"/>
          </a:p>
        </p:txBody>
      </p:sp>
    </p:spTree>
    <p:extLst>
      <p:ext uri="{BB962C8B-B14F-4D97-AF65-F5344CB8AC3E}">
        <p14:creationId xmlns:p14="http://schemas.microsoft.com/office/powerpoint/2010/main" val="253306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8</a:t>
            </a:fld>
            <a:endParaRPr lang="bg-BG" altLang="nl-BE"/>
          </a:p>
        </p:txBody>
      </p:sp>
    </p:spTree>
    <p:extLst>
      <p:ext uri="{BB962C8B-B14F-4D97-AF65-F5344CB8AC3E}">
        <p14:creationId xmlns:p14="http://schemas.microsoft.com/office/powerpoint/2010/main" val="175622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9</a:t>
            </a:fld>
            <a:endParaRPr lang="bg-BG" altLang="nl-BE"/>
          </a:p>
        </p:txBody>
      </p:sp>
    </p:spTree>
    <p:extLst>
      <p:ext uri="{BB962C8B-B14F-4D97-AF65-F5344CB8AC3E}">
        <p14:creationId xmlns:p14="http://schemas.microsoft.com/office/powerpoint/2010/main" val="149876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10</a:t>
            </a:fld>
            <a:endParaRPr lang="bg-BG" altLang="nl-BE"/>
          </a:p>
        </p:txBody>
      </p:sp>
    </p:spTree>
    <p:extLst>
      <p:ext uri="{BB962C8B-B14F-4D97-AF65-F5344CB8AC3E}">
        <p14:creationId xmlns:p14="http://schemas.microsoft.com/office/powerpoint/2010/main" val="419087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11/21/2021</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11/21/2021</a:t>
            </a:fld>
            <a:endParaRPr lang="en-US"/>
          </a:p>
        </p:txBody>
      </p:sp>
      <p:sp>
        <p:nvSpPr>
          <p:cNvPr id="5" name="Footer Placeholder 4">
            <a:extLst>
              <a:ext uri="{FF2B5EF4-FFF2-40B4-BE49-F238E27FC236}">
                <a16:creationId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11/21/2021</a:t>
            </a:fld>
            <a:endParaRPr lang="en-US"/>
          </a:p>
        </p:txBody>
      </p:sp>
      <p:sp>
        <p:nvSpPr>
          <p:cNvPr id="5" name="Footer Placeholder 4">
            <a:extLst>
              <a:ext uri="{FF2B5EF4-FFF2-40B4-BE49-F238E27FC236}">
                <a16:creationId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4"/>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11/21/2021</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15104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11/21/2021</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11/21/2021</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11/21/2021</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11/21/2021</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11/21/2021</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11/21/2021</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11/21/2021</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11/21/2021</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11/21/2021</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diposit.ub.edu/dspace/bitstream/2445/172128/1/TFM-INTBUS-Hauber_2020.pdf" TargetMode="Externa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diposit.ub.edu/dspace/bitstream/2445/172128/1/TFM-INTBUS-Hauber_2020.pdf"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researchgate.net/publication/49600834_Quality_improvement_methodologies_-_PDCA_cycle_RADAR_matrix_DMAIC_and_DFS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traibcert.org.uk/iso-9001-2015-quality-management-systems.php"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www.researchgate.net/publication/49600834_Quality_improvement_methodologies_-_PDCA_cycle_RADAR_matrix_DMAIC_and_DFSS"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bing.com/images/search?view=detailV2&amp;ccid=je72Ojfq&amp;id=EA181BE65BAC9E1444B22DE7A4C03D3488FB54C8&amp;thid=OIP.je72OjfqXJ6N4tEWEjOnlgHaFC&amp;mediaurl=https%3A%2F%2Fth.bing.com%2Fth%2Fid%2FR.8deef63a37ea5c9e8de2d1161233a796%3Frik%3DyFT7iDQ9wKTnLQ%26riu%3Dhttp%253a%252f%252faiep.ie%252fwordpress%252fwp-content%252fuploads%252f2014%252f06%252fiso_pdca.jpg%26ehk%3Dr3rvDzb13FsVZUXT8ZYprYHj2zd5GpAZiwQaH0u%252fJOQ%253d%26risl%3D%26pid%3DImgRaw%26r%3D0&amp;exph=444&amp;expw=652&amp;q=ISO+9001+PDCA+Model&amp;simid=608050361464783159&amp;form=IRPRST&amp;ck=5CA92BA70EF7436EC1AC3ACAABD73C7A&amp;selectedindex=0&amp;ajaxhist=0&amp;ajaxserp=0&amp;vt=0" TargetMode="External"/><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researchgate.net/publication/49600834_Quality_improvement_methodologies_-_PDCA_cycle_RADAR_matrix_DMAIC_and_DFSS" TargetMode="Externa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82D5-7561-41CC-9E73-C3A123459D9A}"/>
              </a:ext>
            </a:extLst>
          </p:cNvPr>
          <p:cNvSpPr>
            <a:spLocks noGrp="1"/>
          </p:cNvSpPr>
          <p:nvPr>
            <p:ph type="ctrTitle"/>
          </p:nvPr>
        </p:nvSpPr>
        <p:spPr>
          <a:xfrm>
            <a:off x="838200" y="1981200"/>
            <a:ext cx="10363200" cy="1470025"/>
          </a:xfrm>
        </p:spPr>
        <p:txBody>
          <a:bodyPr/>
          <a:lstStyle/>
          <a:p>
            <a:r>
              <a:rPr lang="hr-HR" dirty="0" smtClean="0">
                <a:solidFill>
                  <a:srgbClr val="00B0F0"/>
                </a:solidFill>
              </a:rPr>
              <a:t>QMS/EMS </a:t>
            </a:r>
            <a:r>
              <a:rPr lang="hr-HR" dirty="0" err="1" smtClean="0">
                <a:solidFill>
                  <a:srgbClr val="00B0F0"/>
                </a:solidFill>
              </a:rPr>
              <a:t>Implementation</a:t>
            </a:r>
            <a:r>
              <a:rPr lang="hr-HR" dirty="0" smtClean="0">
                <a:solidFill>
                  <a:srgbClr val="00B0F0"/>
                </a:solidFill>
              </a:rPr>
              <a:t> and Control</a:t>
            </a:r>
            <a:endParaRPr lang="en-US" dirty="0">
              <a:solidFill>
                <a:srgbClr val="00B0F0"/>
              </a:solidFill>
            </a:endParaRPr>
          </a:p>
        </p:txBody>
      </p:sp>
    </p:spTree>
    <p:extLst>
      <p:ext uri="{BB962C8B-B14F-4D97-AF65-F5344CB8AC3E}">
        <p14:creationId xmlns:p14="http://schemas.microsoft.com/office/powerpoint/2010/main" val="4201217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73636" y="1610234"/>
            <a:ext cx="4798311" cy="4076925"/>
          </a:xfrm>
          <a:prstGeom prst="rect">
            <a:avLst/>
          </a:prstGeom>
        </p:spPr>
      </p:pic>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10</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Rectangle 12"/>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752475" y="1610234"/>
            <a:ext cx="7162800" cy="452431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t>The European Foundation for Quality Management (EFQM) 2020 model is a comprehensive and updated business model that encompasses sustainability and shares features with Industry 4.0, emphasizing transformation and improved organizational performance, yet with different theoretical and practical foundations</a:t>
            </a:r>
            <a:r>
              <a:rPr lang="en-US" sz="1600" dirty="0" smtClean="0"/>
              <a:t>.</a:t>
            </a:r>
            <a:endParaRPr lang="hr-HR" sz="1600" dirty="0" smtClean="0"/>
          </a:p>
          <a:p>
            <a:pPr marL="285750" indent="-285750" algn="just">
              <a:lnSpc>
                <a:spcPct val="150000"/>
              </a:lnSpc>
              <a:buFont typeface="Arial" panose="020B0604020202020204" pitchFamily="34" charset="0"/>
              <a:buChar char="•"/>
            </a:pPr>
            <a:r>
              <a:rPr lang="en-US" sz="1600" dirty="0"/>
              <a:t>The EFQM model adds a strategic and technologically unbiased perspective to Industry 4.0, providing an integrated business excellence framework for Quality 4.0</a:t>
            </a:r>
            <a:r>
              <a:rPr lang="en-US" sz="1600" dirty="0" smtClean="0"/>
              <a:t>.</a:t>
            </a:r>
            <a:endParaRPr lang="hr-HR" sz="1600" dirty="0" smtClean="0"/>
          </a:p>
          <a:p>
            <a:pPr marL="285750" indent="-285750" algn="just">
              <a:lnSpc>
                <a:spcPct val="150000"/>
              </a:lnSpc>
              <a:buFont typeface="Arial" panose="020B0604020202020204" pitchFamily="34" charset="0"/>
              <a:buChar char="•"/>
            </a:pPr>
            <a:r>
              <a:rPr lang="en-US" sz="1600" dirty="0"/>
              <a:t>The adoption of information and communications technology (ICT), supported by the digital process integration of “smart” objects (machines and products) that merge the physical and the virtual worlds, led to the appearance of the Industry </a:t>
            </a:r>
            <a:r>
              <a:rPr lang="en-US" sz="1600" dirty="0" smtClean="0"/>
              <a:t>4.0</a:t>
            </a:r>
            <a:r>
              <a:rPr lang="hr-HR" sz="1600" dirty="0" smtClean="0"/>
              <a:t> </a:t>
            </a:r>
            <a:r>
              <a:rPr lang="en-US" sz="1600" dirty="0" smtClean="0"/>
              <a:t>paradigm</a:t>
            </a:r>
            <a:r>
              <a:rPr lang="en-US" sz="1600" dirty="0"/>
              <a:t>.</a:t>
            </a:r>
            <a:endParaRPr lang="hr-HR" sz="1600" dirty="0"/>
          </a:p>
        </p:txBody>
      </p:sp>
      <p:sp>
        <p:nvSpPr>
          <p:cNvPr id="4" name="Rectangle 3"/>
          <p:cNvSpPr/>
          <p:nvPr/>
        </p:nvSpPr>
        <p:spPr>
          <a:xfrm>
            <a:off x="752475" y="6366263"/>
            <a:ext cx="6096000" cy="246221"/>
          </a:xfrm>
          <a:prstGeom prst="rect">
            <a:avLst/>
          </a:prstGeom>
        </p:spPr>
        <p:txBody>
          <a:bodyPr>
            <a:spAutoFit/>
          </a:bodyPr>
          <a:lstStyle/>
          <a:p>
            <a:r>
              <a:rPr lang="hr-HR" sz="1000" i="1" dirty="0" err="1" smtClean="0"/>
              <a:t>Source</a:t>
            </a:r>
            <a:r>
              <a:rPr lang="hr-HR" sz="1000" i="1" dirty="0" smtClean="0"/>
              <a:t>: </a:t>
            </a:r>
            <a:r>
              <a:rPr lang="hr-HR" sz="1000" i="1" dirty="0" err="1" smtClean="0"/>
              <a:t>Sustainability</a:t>
            </a:r>
            <a:r>
              <a:rPr lang="hr-HR" sz="1000" i="1" dirty="0" smtClean="0"/>
              <a:t> </a:t>
            </a:r>
            <a:r>
              <a:rPr lang="hr-HR" sz="1000" i="1" dirty="0"/>
              <a:t>2021, 13, 3107. https://doi.org/10.3390/su13063107</a:t>
            </a:r>
          </a:p>
        </p:txBody>
      </p:sp>
      <p:sp>
        <p:nvSpPr>
          <p:cNvPr id="6" name="Rectangle 5"/>
          <p:cNvSpPr/>
          <p:nvPr/>
        </p:nvSpPr>
        <p:spPr>
          <a:xfrm>
            <a:off x="8596740" y="5744755"/>
            <a:ext cx="2893741" cy="276999"/>
          </a:xfrm>
          <a:prstGeom prst="rect">
            <a:avLst/>
          </a:prstGeom>
        </p:spPr>
        <p:txBody>
          <a:bodyPr wrap="none">
            <a:spAutoFit/>
          </a:bodyPr>
          <a:lstStyle/>
          <a:p>
            <a:r>
              <a:rPr lang="en-US" sz="1200" dirty="0" smtClean="0"/>
              <a:t>The </a:t>
            </a:r>
            <a:r>
              <a:rPr lang="en-US" sz="1200" dirty="0"/>
              <a:t>EFQM 2020 model (EFQM, 2020)</a:t>
            </a:r>
            <a:endParaRPr lang="hr-HR" sz="1200" dirty="0"/>
          </a:p>
        </p:txBody>
      </p:sp>
      <p:sp>
        <p:nvSpPr>
          <p:cNvPr id="7" name="Rectangle 6"/>
          <p:cNvSpPr/>
          <p:nvPr/>
        </p:nvSpPr>
        <p:spPr>
          <a:xfrm>
            <a:off x="5549900" y="905895"/>
            <a:ext cx="6731000" cy="461665"/>
          </a:xfrm>
          <a:prstGeom prst="rect">
            <a:avLst/>
          </a:prstGeom>
        </p:spPr>
        <p:txBody>
          <a:bodyPr wrap="square">
            <a:spAutoFit/>
          </a:bodyPr>
          <a:lstStyle/>
          <a:p>
            <a:r>
              <a:rPr lang="en-US" sz="1200" dirty="0" smtClean="0"/>
              <a:t>The </a:t>
            </a:r>
            <a:r>
              <a:rPr lang="en-US" sz="1200" dirty="0"/>
              <a:t>European Foundation of Quality Management is a not-for-profit organization, which got founded in 1989 and is since then operating in 30,000 organizations from all business </a:t>
            </a:r>
            <a:r>
              <a:rPr lang="en-US" sz="1200" dirty="0" smtClean="0"/>
              <a:t>areas</a:t>
            </a:r>
            <a:r>
              <a:rPr lang="hr-HR" sz="1200" dirty="0" smtClean="0"/>
              <a:t>.</a:t>
            </a:r>
            <a:r>
              <a:rPr lang="en-US" sz="1200" dirty="0" smtClean="0"/>
              <a:t> </a:t>
            </a:r>
            <a:endParaRPr lang="hr-HR" sz="1200" dirty="0"/>
          </a:p>
        </p:txBody>
      </p:sp>
    </p:spTree>
    <p:extLst>
      <p:ext uri="{BB962C8B-B14F-4D97-AF65-F5344CB8AC3E}">
        <p14:creationId xmlns:p14="http://schemas.microsoft.com/office/powerpoint/2010/main" val="208329617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11</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3" name="Rectangle 2"/>
          <p:cNvSpPr/>
          <p:nvPr/>
        </p:nvSpPr>
        <p:spPr>
          <a:xfrm>
            <a:off x="882316" y="997850"/>
            <a:ext cx="10655968" cy="1246495"/>
          </a:xfrm>
          <a:prstGeom prst="rect">
            <a:avLst/>
          </a:prstGeom>
        </p:spPr>
        <p:txBody>
          <a:bodyPr wrap="square">
            <a:spAutoFit/>
          </a:bodyPr>
          <a:lstStyle/>
          <a:p>
            <a:pPr algn="just">
              <a:lnSpc>
                <a:spcPct val="150000"/>
              </a:lnSpc>
            </a:pPr>
            <a:r>
              <a:rPr lang="en-US" dirty="0">
                <a:solidFill>
                  <a:srgbClr val="0070C0"/>
                </a:solidFill>
                <a:effectLst>
                  <a:outerShdw blurRad="38100" dist="38100" dir="2700000" algn="tl">
                    <a:srgbClr val="000000">
                      <a:alpha val="43137"/>
                    </a:srgbClr>
                  </a:outerShdw>
                </a:effectLst>
              </a:rPr>
              <a:t>Sustainability in the EFQM Model</a:t>
            </a:r>
            <a:endParaRPr lang="hr-HR" dirty="0" smtClean="0">
              <a:solidFill>
                <a:srgbClr val="0070C0"/>
              </a:solidFill>
              <a:effectLst>
                <a:outerShdw blurRad="38100" dist="38100" dir="2700000" algn="tl">
                  <a:srgbClr val="000000">
                    <a:alpha val="43137"/>
                  </a:srgbClr>
                </a:outerShdw>
              </a:effectLst>
            </a:endParaRPr>
          </a:p>
          <a:p>
            <a:pPr algn="just">
              <a:lnSpc>
                <a:spcPct val="150000"/>
              </a:lnSpc>
            </a:pPr>
            <a:r>
              <a:rPr lang="en-US" sz="1600" dirty="0" smtClean="0"/>
              <a:t>Sustainability </a:t>
            </a:r>
            <a:r>
              <a:rPr lang="en-US" sz="1600" dirty="0"/>
              <a:t>in the EFQM Model Sustainability in general can be described as “the assurance that human needs are satisfied today without harming the ability to fulfil the needs of a future generation</a:t>
            </a:r>
            <a:r>
              <a:rPr lang="en-US" sz="1600" dirty="0" smtClean="0"/>
              <a:t>.”</a:t>
            </a:r>
            <a:endParaRPr lang="hr-HR" sz="1600" dirty="0"/>
          </a:p>
        </p:txBody>
      </p:sp>
      <p:sp>
        <p:nvSpPr>
          <p:cNvPr id="4" name="Rectangle 3"/>
          <p:cNvSpPr/>
          <p:nvPr/>
        </p:nvSpPr>
        <p:spPr>
          <a:xfrm>
            <a:off x="1169987" y="2443660"/>
            <a:ext cx="9928225" cy="2139047"/>
          </a:xfrm>
          <a:prstGeom prst="rect">
            <a:avLst/>
          </a:prstGeom>
        </p:spPr>
        <p:txBody>
          <a:bodyPr wrap="square">
            <a:spAutoFit/>
          </a:bodyPr>
          <a:lstStyle/>
          <a:p>
            <a:r>
              <a:rPr lang="hr-HR" sz="1400" i="1" dirty="0" smtClean="0"/>
              <a:t>More </a:t>
            </a:r>
            <a:r>
              <a:rPr lang="hr-HR" sz="1400" i="1" dirty="0" err="1" smtClean="0"/>
              <a:t>than</a:t>
            </a:r>
            <a:r>
              <a:rPr lang="hr-HR" sz="1400" i="1" dirty="0" smtClean="0"/>
              <a:t> </a:t>
            </a:r>
            <a:r>
              <a:rPr lang="hr-HR" sz="1400" i="1" dirty="0" err="1" smtClean="0"/>
              <a:t>twenty</a:t>
            </a:r>
            <a:r>
              <a:rPr lang="hr-HR" sz="1400" i="1" dirty="0" smtClean="0"/>
              <a:t> years ago </a:t>
            </a:r>
            <a:r>
              <a:rPr lang="hr-HR" sz="1400" i="1" dirty="0" err="1" smtClean="0"/>
              <a:t>different</a:t>
            </a:r>
            <a:r>
              <a:rPr lang="hr-HR" sz="1400" i="1" dirty="0" smtClean="0"/>
              <a:t> </a:t>
            </a:r>
            <a:r>
              <a:rPr lang="hr-HR" sz="1400" i="1" dirty="0" err="1" smtClean="0"/>
              <a:t>authors</a:t>
            </a:r>
            <a:r>
              <a:rPr lang="hr-HR" sz="1400" i="1" dirty="0" smtClean="0"/>
              <a:t> </a:t>
            </a:r>
            <a:r>
              <a:rPr lang="hr-HR" sz="1400" i="1" dirty="0" err="1" smtClean="0"/>
              <a:t>were</a:t>
            </a:r>
            <a:r>
              <a:rPr lang="hr-HR" sz="1400" i="1" dirty="0" smtClean="0"/>
              <a:t> </a:t>
            </a:r>
            <a:r>
              <a:rPr lang="hr-HR" sz="1400" i="1" dirty="0" err="1" smtClean="0"/>
              <a:t>analysed</a:t>
            </a:r>
            <a:r>
              <a:rPr lang="hr-HR" sz="1400" i="1" dirty="0" smtClean="0"/>
              <a:t> </a:t>
            </a:r>
            <a:r>
              <a:rPr lang="hr-HR" sz="1400" i="1" dirty="0" err="1" smtClean="0"/>
              <a:t>and</a:t>
            </a:r>
            <a:r>
              <a:rPr lang="hr-HR" sz="1400" i="1" dirty="0" smtClean="0"/>
              <a:t> </a:t>
            </a:r>
            <a:r>
              <a:rPr lang="hr-HR" sz="1400" i="1" dirty="0" err="1" smtClean="0"/>
              <a:t>commented</a:t>
            </a:r>
            <a:r>
              <a:rPr lang="hr-HR" sz="1400" i="1" dirty="0" smtClean="0"/>
              <a:t> </a:t>
            </a:r>
            <a:r>
              <a:rPr lang="hr-HR" sz="1400" i="1" dirty="0" err="1" smtClean="0"/>
              <a:t>sustainability</a:t>
            </a:r>
            <a:r>
              <a:rPr lang="hr-HR" sz="1400" i="1" dirty="0" smtClean="0"/>
              <a:t> </a:t>
            </a:r>
            <a:r>
              <a:rPr lang="hr-HR" sz="1400" i="1" dirty="0" err="1" smtClean="0"/>
              <a:t>in</a:t>
            </a:r>
            <a:r>
              <a:rPr lang="hr-HR" sz="1400" i="1" dirty="0" smtClean="0"/>
              <a:t> EFQM model as </a:t>
            </a:r>
            <a:r>
              <a:rPr lang="hr-HR" sz="1400" i="1" dirty="0" err="1" smtClean="0"/>
              <a:t>well</a:t>
            </a:r>
            <a:r>
              <a:rPr lang="hr-HR" sz="1400" i="1" dirty="0" smtClean="0"/>
              <a:t>…</a:t>
            </a:r>
          </a:p>
          <a:p>
            <a:endParaRPr lang="hr-HR" sz="1400" i="1" dirty="0"/>
          </a:p>
          <a:p>
            <a:pPr>
              <a:lnSpc>
                <a:spcPct val="150000"/>
              </a:lnSpc>
            </a:pPr>
            <a:r>
              <a:rPr lang="hr-HR" sz="1400" i="1" dirty="0" smtClean="0"/>
              <a:t>…..</a:t>
            </a:r>
            <a:r>
              <a:rPr lang="en-US" sz="1400" i="1" dirty="0" err="1" smtClean="0"/>
              <a:t>Elkington</a:t>
            </a:r>
            <a:r>
              <a:rPr lang="en-US" sz="1400" i="1" dirty="0"/>
              <a:t>, (1997) states that sustainability exists of three pillars: the social, the economic and the environmental pillar, which represent the profits of an organization, and it is also known as the Triple Bottom Line (TBL). The social pillar represents social capital in the means of public health, knowledge and education. The economic pillar represents the profits of capital, which includes physical, financial and human capital. The environmental pillar represents the crucial natural capital as well as the renewable, exchangeable natural</a:t>
            </a:r>
            <a:r>
              <a:rPr lang="en-US" sz="1400" i="1" dirty="0" smtClean="0"/>
              <a:t>.</a:t>
            </a:r>
            <a:endParaRPr lang="hr-HR" sz="1400" i="1" dirty="0" smtClean="0"/>
          </a:p>
        </p:txBody>
      </p:sp>
      <p:sp>
        <p:nvSpPr>
          <p:cNvPr id="5" name="Rectangle 4"/>
          <p:cNvSpPr/>
          <p:nvPr/>
        </p:nvSpPr>
        <p:spPr>
          <a:xfrm>
            <a:off x="741947" y="6348133"/>
            <a:ext cx="1750800" cy="246221"/>
          </a:xfrm>
          <a:prstGeom prst="rect">
            <a:avLst/>
          </a:prstGeom>
        </p:spPr>
        <p:txBody>
          <a:bodyPr wrap="none">
            <a:spAutoFit/>
          </a:bodyPr>
          <a:lstStyle/>
          <a:p>
            <a:r>
              <a:rPr lang="hr-HR" sz="1000" dirty="0">
                <a:hlinkClick r:id="rId5"/>
              </a:rPr>
              <a:t>MT-</a:t>
            </a:r>
            <a:r>
              <a:rPr lang="hr-HR" sz="1000" dirty="0" err="1">
                <a:hlinkClick r:id="rId5"/>
              </a:rPr>
              <a:t>Hauber</a:t>
            </a:r>
            <a:r>
              <a:rPr lang="hr-HR" sz="1000" dirty="0">
                <a:hlinkClick r:id="rId5"/>
              </a:rPr>
              <a:t>-Denise-</a:t>
            </a:r>
            <a:r>
              <a:rPr lang="hr-HR" sz="1000" dirty="0" err="1">
                <a:hlinkClick r:id="rId5"/>
              </a:rPr>
              <a:t>Christin</a:t>
            </a:r>
            <a:endParaRPr lang="hr-HR" sz="1000" dirty="0"/>
          </a:p>
        </p:txBody>
      </p:sp>
    </p:spTree>
    <p:extLst>
      <p:ext uri="{BB962C8B-B14F-4D97-AF65-F5344CB8AC3E}">
        <p14:creationId xmlns:p14="http://schemas.microsoft.com/office/powerpoint/2010/main" val="243147159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781800" y="1169451"/>
            <a:ext cx="4808938" cy="4711460"/>
          </a:xfrm>
          <a:prstGeom prst="rect">
            <a:avLst/>
          </a:prstGeom>
        </p:spPr>
      </p:pic>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12</a:t>
            </a:fld>
            <a:endParaRPr lang="en-US" altLang="nl-BE" dirty="0"/>
          </a:p>
        </p:txBody>
      </p:sp>
      <p:sp>
        <p:nvSpPr>
          <p:cNvPr id="3"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4" name="Rectangle 3"/>
          <p:cNvSpPr/>
          <p:nvPr/>
        </p:nvSpPr>
        <p:spPr>
          <a:xfrm>
            <a:off x="549442" y="1143000"/>
            <a:ext cx="6537158" cy="3001334"/>
          </a:xfrm>
          <a:prstGeom prst="rect">
            <a:avLst/>
          </a:prstGeom>
        </p:spPr>
        <p:txBody>
          <a:bodyPr wrap="square">
            <a:spAutoFit/>
          </a:bodyPr>
          <a:lstStyle/>
          <a:p>
            <a:pPr algn="just">
              <a:lnSpc>
                <a:spcPct val="150000"/>
              </a:lnSpc>
            </a:pPr>
            <a:r>
              <a:rPr lang="en-US" sz="1600" dirty="0">
                <a:cs typeface="Arial" panose="020B0604020202020204" pitchFamily="34" charset="0"/>
              </a:rPr>
              <a:t>In order to understand the thought behind the EFQM Model, EFQM uses RADAR (</a:t>
            </a:r>
            <a:r>
              <a:rPr lang="en-US" sz="1600" dirty="0" err="1" smtClean="0">
                <a:cs typeface="Arial" panose="020B0604020202020204" pitchFamily="34" charset="0"/>
              </a:rPr>
              <a:t>selfassessment</a:t>
            </a:r>
            <a:r>
              <a:rPr lang="hr-HR" sz="1600" dirty="0" smtClean="0">
                <a:cs typeface="Arial" panose="020B0604020202020204" pitchFamily="34" charset="0"/>
              </a:rPr>
              <a:t> </a:t>
            </a:r>
            <a:r>
              <a:rPr lang="en-US" sz="1600" dirty="0" smtClean="0">
                <a:cs typeface="Arial" panose="020B0604020202020204" pitchFamily="34" charset="0"/>
              </a:rPr>
              <a:t>tool</a:t>
            </a:r>
            <a:r>
              <a:rPr lang="en-US" sz="1600" dirty="0">
                <a:cs typeface="Arial" panose="020B0604020202020204" pitchFamily="34" charset="0"/>
              </a:rPr>
              <a:t>), which stands for </a:t>
            </a:r>
            <a:r>
              <a:rPr lang="en-US" sz="1600" b="1" dirty="0">
                <a:cs typeface="Arial" panose="020B0604020202020204" pitchFamily="34" charset="0"/>
              </a:rPr>
              <a:t>R</a:t>
            </a:r>
            <a:r>
              <a:rPr lang="en-US" sz="1600" dirty="0">
                <a:cs typeface="Arial" panose="020B0604020202020204" pitchFamily="34" charset="0"/>
              </a:rPr>
              <a:t>esults, </a:t>
            </a:r>
            <a:r>
              <a:rPr lang="en-US" sz="1600" b="1" dirty="0">
                <a:cs typeface="Arial" panose="020B0604020202020204" pitchFamily="34" charset="0"/>
              </a:rPr>
              <a:t>A</a:t>
            </a:r>
            <a:r>
              <a:rPr lang="en-US" sz="1600" dirty="0">
                <a:cs typeface="Arial" panose="020B0604020202020204" pitchFamily="34" charset="0"/>
              </a:rPr>
              <a:t>pproaches, </a:t>
            </a:r>
            <a:r>
              <a:rPr lang="en-US" sz="1600" b="1" dirty="0">
                <a:cs typeface="Arial" panose="020B0604020202020204" pitchFamily="34" charset="0"/>
              </a:rPr>
              <a:t>D</a:t>
            </a:r>
            <a:r>
              <a:rPr lang="en-US" sz="1600" dirty="0">
                <a:cs typeface="Arial" panose="020B0604020202020204" pitchFamily="34" charset="0"/>
              </a:rPr>
              <a:t>eployment, </a:t>
            </a:r>
            <a:r>
              <a:rPr lang="en-US" sz="1600" b="1" dirty="0">
                <a:cs typeface="Arial" panose="020B0604020202020204" pitchFamily="34" charset="0"/>
              </a:rPr>
              <a:t>A</a:t>
            </a:r>
            <a:r>
              <a:rPr lang="en-US" sz="1600" dirty="0">
                <a:cs typeface="Arial" panose="020B0604020202020204" pitchFamily="34" charset="0"/>
              </a:rPr>
              <a:t>ssessment </a:t>
            </a:r>
            <a:r>
              <a:rPr lang="en-US" sz="1600" dirty="0" smtClean="0">
                <a:cs typeface="Arial" panose="020B0604020202020204" pitchFamily="34" charset="0"/>
              </a:rPr>
              <a:t>and</a:t>
            </a:r>
            <a:r>
              <a:rPr lang="hr-HR" sz="1600" dirty="0" smtClean="0">
                <a:cs typeface="Arial" panose="020B0604020202020204" pitchFamily="34" charset="0"/>
              </a:rPr>
              <a:t> </a:t>
            </a:r>
            <a:r>
              <a:rPr lang="en-US" sz="1600" b="1" dirty="0" smtClean="0">
                <a:cs typeface="Arial" panose="020B0604020202020204" pitchFamily="34" charset="0"/>
              </a:rPr>
              <a:t>R</a:t>
            </a:r>
            <a:r>
              <a:rPr lang="en-US" sz="1600" dirty="0" smtClean="0">
                <a:cs typeface="Arial" panose="020B0604020202020204" pitchFamily="34" charset="0"/>
              </a:rPr>
              <a:t>efinement </a:t>
            </a:r>
            <a:r>
              <a:rPr lang="en-US" sz="1600" dirty="0">
                <a:cs typeface="Arial" panose="020B0604020202020204" pitchFamily="34" charset="0"/>
              </a:rPr>
              <a:t>and can be seen in </a:t>
            </a:r>
            <a:r>
              <a:rPr lang="en-US" sz="1600" dirty="0" smtClean="0">
                <a:cs typeface="Arial" panose="020B0604020202020204" pitchFamily="34" charset="0"/>
              </a:rPr>
              <a:t>Figure. </a:t>
            </a:r>
            <a:endParaRPr lang="hr-HR" sz="1600" dirty="0" smtClean="0">
              <a:cs typeface="Arial" panose="020B0604020202020204" pitchFamily="34" charset="0"/>
            </a:endParaRPr>
          </a:p>
          <a:p>
            <a:pPr algn="just">
              <a:lnSpc>
                <a:spcPct val="150000"/>
              </a:lnSpc>
            </a:pPr>
            <a:r>
              <a:rPr lang="en-US" sz="1600" dirty="0" smtClean="0">
                <a:cs typeface="Arial" panose="020B0604020202020204" pitchFamily="34" charset="0"/>
              </a:rPr>
              <a:t>It </a:t>
            </a:r>
            <a:r>
              <a:rPr lang="en-US" sz="1600" dirty="0">
                <a:cs typeface="Arial" panose="020B0604020202020204" pitchFamily="34" charset="0"/>
              </a:rPr>
              <a:t>supports not only the EFQM Model itself, but </a:t>
            </a:r>
            <a:r>
              <a:rPr lang="en-US" sz="1600" dirty="0" smtClean="0">
                <a:cs typeface="Arial" panose="020B0604020202020204" pitchFamily="34" charset="0"/>
              </a:rPr>
              <a:t>also</a:t>
            </a:r>
            <a:r>
              <a:rPr lang="hr-HR" sz="1600" dirty="0" smtClean="0">
                <a:cs typeface="Arial" panose="020B0604020202020204" pitchFamily="34" charset="0"/>
              </a:rPr>
              <a:t> </a:t>
            </a:r>
            <a:r>
              <a:rPr lang="en-US" sz="1600" dirty="0" smtClean="0">
                <a:cs typeface="Arial" panose="020B0604020202020204" pitchFamily="34" charset="0"/>
              </a:rPr>
              <a:t>organizations </a:t>
            </a:r>
            <a:r>
              <a:rPr lang="en-US" sz="1600" dirty="0">
                <a:cs typeface="Arial" panose="020B0604020202020204" pitchFamily="34" charset="0"/>
              </a:rPr>
              <a:t>in the current working style as well as it can help to find out current strengths</a:t>
            </a:r>
            <a:r>
              <a:rPr lang="en-US" sz="1600" dirty="0" smtClean="0">
                <a:cs typeface="Arial" panose="020B0604020202020204" pitchFamily="34" charset="0"/>
              </a:rPr>
              <a:t>,</a:t>
            </a:r>
            <a:r>
              <a:rPr lang="hr-HR" sz="1600" dirty="0" smtClean="0">
                <a:cs typeface="Arial" panose="020B0604020202020204" pitchFamily="34" charset="0"/>
              </a:rPr>
              <a:t> </a:t>
            </a:r>
            <a:r>
              <a:rPr lang="en-US" sz="1600" dirty="0" smtClean="0">
                <a:cs typeface="Arial" panose="020B0604020202020204" pitchFamily="34" charset="0"/>
              </a:rPr>
              <a:t>opportunities </a:t>
            </a:r>
            <a:r>
              <a:rPr lang="en-US" sz="1600" dirty="0">
                <a:cs typeface="Arial" panose="020B0604020202020204" pitchFamily="34" charset="0"/>
              </a:rPr>
              <a:t>and weaknesses of the current way of working.</a:t>
            </a:r>
            <a:endParaRPr lang="hr-HR" sz="1600" dirty="0">
              <a:cs typeface="Arial" panose="020B0604020202020204" pitchFamily="34" charset="0"/>
            </a:endParaRPr>
          </a:p>
        </p:txBody>
      </p:sp>
      <p:sp>
        <p:nvSpPr>
          <p:cNvPr id="7" name="Rectangle 6"/>
          <p:cNvSpPr/>
          <p:nvPr/>
        </p:nvSpPr>
        <p:spPr>
          <a:xfrm>
            <a:off x="5105400" y="5322731"/>
            <a:ext cx="2478505" cy="612155"/>
          </a:xfrm>
          <a:prstGeom prst="rect">
            <a:avLst/>
          </a:prstGeom>
        </p:spPr>
        <p:txBody>
          <a:bodyPr wrap="square">
            <a:spAutoFit/>
          </a:bodyPr>
          <a:lstStyle/>
          <a:p>
            <a:pPr>
              <a:lnSpc>
                <a:spcPct val="150000"/>
              </a:lnSpc>
            </a:pPr>
            <a:r>
              <a:rPr lang="hr-HR" sz="1200" dirty="0">
                <a:cs typeface="Arial" panose="020B0604020202020204" pitchFamily="34" charset="0"/>
              </a:rPr>
              <a:t>EFQM </a:t>
            </a:r>
            <a:r>
              <a:rPr lang="hr-HR" sz="1200" dirty="0" err="1">
                <a:cs typeface="Arial" panose="020B0604020202020204" pitchFamily="34" charset="0"/>
              </a:rPr>
              <a:t>Diagnostic</a:t>
            </a:r>
            <a:r>
              <a:rPr lang="hr-HR" sz="1200" dirty="0">
                <a:cs typeface="Arial" panose="020B0604020202020204" pitchFamily="34" charset="0"/>
              </a:rPr>
              <a:t> Tool RADAR</a:t>
            </a:r>
          </a:p>
          <a:p>
            <a:pPr>
              <a:lnSpc>
                <a:spcPct val="150000"/>
              </a:lnSpc>
            </a:pPr>
            <a:r>
              <a:rPr lang="hr-HR" sz="1200" dirty="0" err="1">
                <a:cs typeface="Arial" panose="020B0604020202020204" pitchFamily="34" charset="0"/>
              </a:rPr>
              <a:t>Source</a:t>
            </a:r>
            <a:r>
              <a:rPr lang="hr-HR" sz="1200" dirty="0">
                <a:cs typeface="Arial" panose="020B0604020202020204" pitchFamily="34" charset="0"/>
              </a:rPr>
              <a:t>: EFQM, (2019b)</a:t>
            </a:r>
          </a:p>
        </p:txBody>
      </p:sp>
      <p:sp>
        <p:nvSpPr>
          <p:cNvPr id="10" name="Rectangle 9"/>
          <p:cNvSpPr/>
          <p:nvPr/>
        </p:nvSpPr>
        <p:spPr>
          <a:xfrm>
            <a:off x="566930" y="6369669"/>
            <a:ext cx="2225289" cy="246221"/>
          </a:xfrm>
          <a:prstGeom prst="rect">
            <a:avLst/>
          </a:prstGeom>
        </p:spPr>
        <p:txBody>
          <a:bodyPr wrap="none">
            <a:spAutoFit/>
          </a:bodyPr>
          <a:lstStyle/>
          <a:p>
            <a:r>
              <a:rPr lang="hr-HR" sz="1000" dirty="0" err="1" smtClean="0">
                <a:hlinkClick r:id="rId6"/>
              </a:rPr>
              <a:t>Source</a:t>
            </a:r>
            <a:r>
              <a:rPr lang="hr-HR" sz="1000" dirty="0" smtClean="0">
                <a:hlinkClick r:id="rId6"/>
              </a:rPr>
              <a:t>: MT-</a:t>
            </a:r>
            <a:r>
              <a:rPr lang="hr-HR" sz="1000" dirty="0" err="1" smtClean="0">
                <a:hlinkClick r:id="rId6"/>
              </a:rPr>
              <a:t>Hauber</a:t>
            </a:r>
            <a:r>
              <a:rPr lang="hr-HR" sz="1000" dirty="0" smtClean="0">
                <a:hlinkClick r:id="rId6"/>
              </a:rPr>
              <a:t>-Denise-</a:t>
            </a:r>
            <a:r>
              <a:rPr lang="hr-HR" sz="1000" dirty="0" err="1" smtClean="0">
                <a:hlinkClick r:id="rId6"/>
              </a:rPr>
              <a:t>Christin</a:t>
            </a:r>
            <a:endParaRPr lang="hr-HR" sz="1000" dirty="0"/>
          </a:p>
        </p:txBody>
      </p:sp>
    </p:spTree>
    <p:extLst>
      <p:ext uri="{BB962C8B-B14F-4D97-AF65-F5344CB8AC3E}">
        <p14:creationId xmlns:p14="http://schemas.microsoft.com/office/powerpoint/2010/main" val="91915134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7" name="Rectangle 6"/>
          <p:cNvSpPr/>
          <p:nvPr/>
        </p:nvSpPr>
        <p:spPr>
          <a:xfrm>
            <a:off x="533400" y="997850"/>
            <a:ext cx="5486400" cy="1524007"/>
          </a:xfrm>
          <a:prstGeom prst="rect">
            <a:avLst/>
          </a:prstGeom>
        </p:spPr>
        <p:txBody>
          <a:bodyPr wrap="square">
            <a:spAutoFit/>
          </a:bodyPr>
          <a:lstStyle/>
          <a:p>
            <a:pPr algn="just">
              <a:lnSpc>
                <a:spcPct val="150000"/>
              </a:lnSpc>
            </a:pPr>
            <a:r>
              <a:rPr lang="en-US" sz="1600" dirty="0">
                <a:solidFill>
                  <a:srgbClr val="000000"/>
                </a:solidFill>
                <a:cs typeface="Arial" panose="020B0604020202020204" pitchFamily="34" charset="0"/>
              </a:rPr>
              <a:t>The tool of RADAR Matrix is used for assessment of organizational performance and applied within the EFQM excellence model. As such, it is an integral part of the excellence model methodology. </a:t>
            </a:r>
            <a:endParaRPr lang="hr-HR" sz="1600" dirty="0">
              <a:cs typeface="Arial" panose="020B0604020202020204" pitchFamily="34" charset="0"/>
            </a:endParaRPr>
          </a:p>
        </p:txBody>
      </p:sp>
      <p:sp>
        <p:nvSpPr>
          <p:cNvPr id="10" name="Rectangle 9"/>
          <p:cNvSpPr/>
          <p:nvPr/>
        </p:nvSpPr>
        <p:spPr>
          <a:xfrm>
            <a:off x="1524000" y="3080764"/>
            <a:ext cx="4405952" cy="2677656"/>
          </a:xfrm>
          <a:prstGeom prst="rect">
            <a:avLst/>
          </a:prstGeom>
        </p:spPr>
        <p:txBody>
          <a:bodyPr wrap="square">
            <a:spAutoFit/>
          </a:bodyPr>
          <a:lstStyle/>
          <a:p>
            <a:pPr algn="just">
              <a:lnSpc>
                <a:spcPct val="150000"/>
              </a:lnSpc>
            </a:pPr>
            <a:r>
              <a:rPr lang="en-US" sz="1600" dirty="0" smtClean="0">
                <a:solidFill>
                  <a:srgbClr val="000000"/>
                </a:solidFill>
                <a:cs typeface="Arial" panose="020B0604020202020204" pitchFamily="34" charset="0"/>
              </a:rPr>
              <a:t>RADAR </a:t>
            </a:r>
            <a:r>
              <a:rPr lang="en-US" sz="1600" dirty="0">
                <a:solidFill>
                  <a:srgbClr val="000000"/>
                </a:solidFill>
                <a:cs typeface="Arial" panose="020B0604020202020204" pitchFamily="34" charset="0"/>
              </a:rPr>
              <a:t>matrix </a:t>
            </a:r>
            <a:r>
              <a:rPr lang="en-US" sz="1600" dirty="0" smtClean="0">
                <a:solidFill>
                  <a:srgbClr val="000000"/>
                </a:solidFill>
                <a:cs typeface="Arial" panose="020B0604020202020204" pitchFamily="34" charset="0"/>
              </a:rPr>
              <a:t>methodology</a:t>
            </a:r>
            <a:r>
              <a:rPr lang="hr-HR" sz="1600" dirty="0" smtClean="0">
                <a:solidFill>
                  <a:srgbClr val="000000"/>
                </a:solidFill>
                <a:cs typeface="Arial" panose="020B0604020202020204" pitchFamily="34" charset="0"/>
              </a:rPr>
              <a:t> - </a:t>
            </a:r>
            <a:r>
              <a:rPr lang="en-US" sz="1600" dirty="0" smtClean="0">
                <a:solidFill>
                  <a:srgbClr val="000000"/>
                </a:solidFill>
                <a:cs typeface="Arial" panose="020B0604020202020204" pitchFamily="34" charset="0"/>
              </a:rPr>
              <a:t>if </a:t>
            </a:r>
            <a:r>
              <a:rPr lang="en-US" sz="1600" dirty="0">
                <a:solidFill>
                  <a:srgbClr val="000000"/>
                </a:solidFill>
                <a:cs typeface="Arial" panose="020B0604020202020204" pitchFamily="34" charset="0"/>
              </a:rPr>
              <a:t>you </a:t>
            </a:r>
            <a:r>
              <a:rPr lang="en-US" sz="1600" i="1" dirty="0">
                <a:solidFill>
                  <a:srgbClr val="000000"/>
                </a:solidFill>
                <a:cs typeface="Arial" panose="020B0604020202020204" pitchFamily="34" charset="0"/>
              </a:rPr>
              <a:t>cannot measure your process, you cannot define its level of performance and you cannot improve it</a:t>
            </a:r>
            <a:r>
              <a:rPr lang="en-US" sz="1600" dirty="0">
                <a:solidFill>
                  <a:srgbClr val="000000"/>
                </a:solidFill>
                <a:cs typeface="Arial" panose="020B0604020202020204" pitchFamily="34" charset="0"/>
              </a:rPr>
              <a:t>. That means if you cannot establish the systematic integrated monitoring system on your approaches you are not able to utilize RADAR in your organization </a:t>
            </a:r>
          </a:p>
        </p:txBody>
      </p:sp>
      <p:pic>
        <p:nvPicPr>
          <p:cNvPr id="15" name="Picture 14"/>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230"/>
          <a:stretch/>
        </p:blipFill>
        <p:spPr>
          <a:xfrm>
            <a:off x="6477000" y="1759853"/>
            <a:ext cx="5153703" cy="3798093"/>
          </a:xfrm>
          <a:prstGeom prst="rect">
            <a:avLst/>
          </a:prstGeom>
        </p:spPr>
      </p:pic>
      <p:sp>
        <p:nvSpPr>
          <p:cNvPr id="17" name="Rectangle 16"/>
          <p:cNvSpPr/>
          <p:nvPr/>
        </p:nvSpPr>
        <p:spPr>
          <a:xfrm>
            <a:off x="509336" y="6355743"/>
            <a:ext cx="6577263" cy="400110"/>
          </a:xfrm>
          <a:prstGeom prst="rect">
            <a:avLst/>
          </a:prstGeom>
        </p:spPr>
        <p:txBody>
          <a:bodyPr wrap="square">
            <a:spAutoFit/>
          </a:bodyPr>
          <a:lstStyle/>
          <a:p>
            <a:r>
              <a:rPr lang="hr-HR" sz="1000" dirty="0" err="1" smtClean="0">
                <a:hlinkClick r:id="rId7"/>
              </a:rPr>
              <a:t>Source</a:t>
            </a:r>
            <a:r>
              <a:rPr lang="hr-HR" sz="1000" dirty="0" smtClean="0">
                <a:hlinkClick r:id="rId7"/>
              </a:rPr>
              <a:t>: (PDF</a:t>
            </a:r>
            <a:r>
              <a:rPr lang="hr-HR" sz="1000" dirty="0">
                <a:hlinkClick r:id="rId7"/>
              </a:rPr>
              <a:t>) </a:t>
            </a:r>
            <a:r>
              <a:rPr lang="hr-HR" sz="1000" dirty="0" err="1">
                <a:hlinkClick r:id="rId7"/>
              </a:rPr>
              <a:t>Quality</a:t>
            </a:r>
            <a:r>
              <a:rPr lang="hr-HR" sz="1000" dirty="0">
                <a:hlinkClick r:id="rId7"/>
              </a:rPr>
              <a:t> </a:t>
            </a:r>
            <a:r>
              <a:rPr lang="hr-HR" sz="1000" dirty="0" err="1">
                <a:hlinkClick r:id="rId7"/>
              </a:rPr>
              <a:t>improvement</a:t>
            </a:r>
            <a:r>
              <a:rPr lang="hr-HR" sz="1000" dirty="0">
                <a:hlinkClick r:id="rId7"/>
              </a:rPr>
              <a:t> </a:t>
            </a:r>
            <a:r>
              <a:rPr lang="hr-HR" sz="1000" dirty="0" err="1">
                <a:hlinkClick r:id="rId7"/>
              </a:rPr>
              <a:t>methodologies</a:t>
            </a:r>
            <a:r>
              <a:rPr lang="hr-HR" sz="1000" dirty="0">
                <a:hlinkClick r:id="rId7"/>
              </a:rPr>
              <a:t> - PDCA </a:t>
            </a:r>
            <a:r>
              <a:rPr lang="hr-HR" sz="1000" dirty="0" err="1">
                <a:hlinkClick r:id="rId7"/>
              </a:rPr>
              <a:t>cycle</a:t>
            </a:r>
            <a:r>
              <a:rPr lang="hr-HR" sz="1000" dirty="0">
                <a:hlinkClick r:id="rId7"/>
              </a:rPr>
              <a:t>, RADAR </a:t>
            </a:r>
            <a:r>
              <a:rPr lang="hr-HR" sz="1000" dirty="0" err="1">
                <a:hlinkClick r:id="rId7"/>
              </a:rPr>
              <a:t>matrix</a:t>
            </a:r>
            <a:r>
              <a:rPr lang="hr-HR" sz="1000" dirty="0">
                <a:hlinkClick r:id="rId7"/>
              </a:rPr>
              <a:t>, DMAIC </a:t>
            </a:r>
            <a:r>
              <a:rPr lang="hr-HR" sz="1000" dirty="0" err="1">
                <a:hlinkClick r:id="rId7"/>
              </a:rPr>
              <a:t>and</a:t>
            </a:r>
            <a:r>
              <a:rPr lang="hr-HR" sz="1000" dirty="0">
                <a:hlinkClick r:id="rId7"/>
              </a:rPr>
              <a:t> DFSS (researchgate.net)</a:t>
            </a:r>
            <a:endParaRPr lang="hr-HR" sz="1000" dirty="0"/>
          </a:p>
        </p:txBody>
      </p:sp>
    </p:spTree>
    <p:extLst>
      <p:ext uri="{BB962C8B-B14F-4D97-AF65-F5344CB8AC3E}">
        <p14:creationId xmlns:p14="http://schemas.microsoft.com/office/powerpoint/2010/main" val="43002637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Rectangle 2"/>
          <p:cNvSpPr/>
          <p:nvPr/>
        </p:nvSpPr>
        <p:spPr>
          <a:xfrm>
            <a:off x="3888489" y="1183007"/>
            <a:ext cx="7010400" cy="369332"/>
          </a:xfrm>
          <a:prstGeom prst="rect">
            <a:avLst/>
          </a:prstGeom>
        </p:spPr>
        <p:txBody>
          <a:bodyPr wrap="square">
            <a:spAutoFit/>
          </a:bodyPr>
          <a:lstStyle/>
          <a:p>
            <a:pPr lvl="0" algn="just" eaLnBrk="0" hangingPunct="0"/>
            <a:r>
              <a:rPr lang="en-US" altLang="sr-Latn-RS"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Key elements in Quality assurance of textile products and </a:t>
            </a:r>
            <a:r>
              <a:rPr lang="en-US" altLang="sr-Latn-RS"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production</a:t>
            </a:r>
            <a:endParaRPr lang="hr-HR" altLang="sr-Latn-RS" dirty="0">
              <a:solidFill>
                <a:srgbClr val="0070C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4"/>
          <p:cNvSpPr/>
          <p:nvPr/>
        </p:nvSpPr>
        <p:spPr>
          <a:xfrm>
            <a:off x="6413500" y="2104325"/>
            <a:ext cx="5181600" cy="2677656"/>
          </a:xfrm>
          <a:prstGeom prst="rect">
            <a:avLst/>
          </a:prstGeom>
        </p:spPr>
        <p:txBody>
          <a:bodyPr wrap="square">
            <a:spAutoFit/>
          </a:bodyPr>
          <a:lstStyle/>
          <a:p>
            <a:pPr algn="just">
              <a:lnSpc>
                <a:spcPct val="150000"/>
              </a:lnSpc>
            </a:pPr>
            <a:r>
              <a:rPr lang="hr-HR" altLang="sr-Latn-RS" sz="1400" dirty="0" err="1">
                <a:ea typeface="Times New Roman" panose="02020603050405020304" pitchFamily="18" charset="0"/>
                <a:cs typeface="Arial" panose="020B0604020202020204" pitchFamily="34" charset="0"/>
              </a:rPr>
              <a:t>Ishikawa</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diagram</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cause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identification</a:t>
            </a:r>
            <a:r>
              <a:rPr lang="hr-HR" altLang="sr-Latn-RS" sz="1400" dirty="0">
                <a:ea typeface="Times New Roman" panose="02020603050405020304" pitchFamily="18" charset="0"/>
                <a:cs typeface="Arial" panose="020B0604020202020204" pitchFamily="34" charset="0"/>
              </a:rPr>
              <a:t> - a </a:t>
            </a:r>
            <a:r>
              <a:rPr lang="hr-HR" altLang="sr-Latn-RS" sz="1400" dirty="0" err="1">
                <a:ea typeface="Times New Roman" panose="02020603050405020304" pitchFamily="18" charset="0"/>
                <a:cs typeface="Arial" panose="020B0604020202020204" pitchFamily="34" charset="0"/>
              </a:rPr>
              <a:t>very</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versatile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method</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used</a:t>
            </a:r>
            <a:r>
              <a:rPr lang="hr-HR" altLang="sr-Latn-RS" sz="1400" dirty="0">
                <a:ea typeface="Times New Roman" panose="02020603050405020304" pitchFamily="18" charset="0"/>
                <a:cs typeface="Arial" panose="020B0604020202020204" pitchFamily="34" charset="0"/>
              </a:rPr>
              <a:t> to </a:t>
            </a:r>
            <a:r>
              <a:rPr lang="hr-HR" altLang="sr-Latn-RS" sz="1400" dirty="0" err="1">
                <a:ea typeface="Times New Roman" panose="02020603050405020304" pitchFamily="18" charset="0"/>
                <a:cs typeface="Arial" panose="020B0604020202020204" pitchFamily="34" charset="0"/>
              </a:rPr>
              <a:t>identify</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causes</a:t>
            </a:r>
            <a:r>
              <a:rPr lang="hr-HR" altLang="sr-Latn-RS" sz="1400" dirty="0">
                <a:ea typeface="Times New Roman" panose="02020603050405020304" pitchFamily="18" charset="0"/>
                <a:cs typeface="Arial" panose="020B0604020202020204" pitchFamily="34" charset="0"/>
              </a:rPr>
              <a:t> of </a:t>
            </a:r>
            <a:r>
              <a:rPr lang="hr-HR" altLang="sr-Latn-RS" sz="1400" dirty="0" err="1">
                <a:ea typeface="Times New Roman" panose="02020603050405020304" pitchFamily="18" charset="0"/>
                <a:cs typeface="Arial" panose="020B0604020202020204" pitchFamily="34" charset="0"/>
              </a:rPr>
              <a:t>risk</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inefficiency</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poor</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quality</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or</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other</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problems</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in</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business</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processes</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or</a:t>
            </a:r>
            <a:r>
              <a:rPr lang="hr-HR" altLang="sr-Latn-RS" sz="1400" dirty="0">
                <a:ea typeface="Times New Roman" panose="02020603050405020304" pitchFamily="18" charset="0"/>
                <a:cs typeface="Arial" panose="020B0604020202020204" pitchFamily="34" charset="0"/>
              </a:rPr>
              <a:t> to </a:t>
            </a:r>
            <a:r>
              <a:rPr lang="hr-HR" altLang="sr-Latn-RS" sz="1400" dirty="0" err="1">
                <a:ea typeface="Times New Roman" panose="02020603050405020304" pitchFamily="18" charset="0"/>
                <a:cs typeface="Arial" panose="020B0604020202020204" pitchFamily="34" charset="0"/>
              </a:rPr>
              <a:t>find</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problems</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the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fishbone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diagram</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The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Ishikawa</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diagram</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is</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based</a:t>
            </a:r>
            <a:r>
              <a:rPr lang="hr-HR" altLang="sr-Latn-RS" sz="1400" dirty="0">
                <a:ea typeface="Times New Roman" panose="02020603050405020304" pitchFamily="18" charset="0"/>
                <a:cs typeface="Arial" panose="020B0604020202020204" pitchFamily="34" charset="0"/>
              </a:rPr>
              <a:t> on </a:t>
            </a:r>
            <a:r>
              <a:rPr lang="hr-HR" altLang="sr-Latn-RS" sz="1400" dirty="0" err="1">
                <a:ea typeface="Times New Roman" panose="02020603050405020304" pitchFamily="18" charset="0"/>
                <a:cs typeface="Arial" panose="020B0604020202020204" pitchFamily="34" charset="0"/>
              </a:rPr>
              <a:t>the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principle</a:t>
            </a:r>
            <a:r>
              <a:rPr lang="hr-HR" altLang="sr-Latn-RS" sz="1400" dirty="0">
                <a:ea typeface="Times New Roman" panose="02020603050405020304" pitchFamily="18" charset="0"/>
                <a:cs typeface="Arial" panose="020B0604020202020204" pitchFamily="34" charset="0"/>
              </a:rPr>
              <a:t> of </a:t>
            </a:r>
            <a:r>
              <a:rPr lang="hr-HR" altLang="sr-Latn-RS" sz="1400" dirty="0" err="1">
                <a:ea typeface="Times New Roman" panose="02020603050405020304" pitchFamily="18" charset="0"/>
                <a:cs typeface="Arial" panose="020B0604020202020204" pitchFamily="34" charset="0"/>
              </a:rPr>
              <a:t>simple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causality</a:t>
            </a:r>
            <a:r>
              <a:rPr lang="hr-HR" altLang="sr-Latn-RS" sz="1400" dirty="0">
                <a:ea typeface="Times New Roman" panose="02020603050405020304" pitchFamily="18" charset="0"/>
                <a:cs typeface="Arial" panose="020B0604020202020204" pitchFamily="34" charset="0"/>
              </a:rPr>
              <a:t> - </a:t>
            </a:r>
            <a:r>
              <a:rPr lang="hr-HR" altLang="sr-Latn-RS" sz="1400" dirty="0" err="1">
                <a:ea typeface="Times New Roman" panose="02020603050405020304" pitchFamily="18" charset="0"/>
                <a:cs typeface="Arial" panose="020B0604020202020204" pitchFamily="34" charset="0"/>
              </a:rPr>
              <a:t>each</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consequence</a:t>
            </a:r>
            <a:r>
              <a:rPr lang="hr-HR" altLang="sr-Latn-RS" sz="1400" dirty="0">
                <a:ea typeface="Times New Roman" panose="02020603050405020304" pitchFamily="18" charset="0"/>
                <a:cs typeface="Arial" panose="020B0604020202020204" pitchFamily="34" charset="0"/>
              </a:rPr>
              <a:t> (problem) </a:t>
            </a:r>
            <a:r>
              <a:rPr lang="hr-HR" altLang="sr-Latn-RS" sz="1400" dirty="0" err="1">
                <a:ea typeface="Times New Roman" panose="02020603050405020304" pitchFamily="18" charset="0"/>
                <a:cs typeface="Arial" panose="020B0604020202020204" pitchFamily="34" charset="0"/>
              </a:rPr>
              <a:t>has</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its</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own</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cause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or</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combination</a:t>
            </a:r>
            <a:r>
              <a:rPr lang="hr-HR" altLang="sr-Latn-RS" sz="1400" dirty="0">
                <a:ea typeface="Times New Roman" panose="02020603050405020304" pitchFamily="18" charset="0"/>
                <a:cs typeface="Arial" panose="020B0604020202020204" pitchFamily="34" charset="0"/>
              </a:rPr>
              <a:t> of </a:t>
            </a:r>
            <a:r>
              <a:rPr lang="hr-HR" altLang="sr-Latn-RS" sz="1400" dirty="0" err="1">
                <a:ea typeface="Times New Roman" panose="02020603050405020304" pitchFamily="18" charset="0"/>
                <a:cs typeface="Arial" panose="020B0604020202020204" pitchFamily="34" charset="0"/>
              </a:rPr>
              <a:t>causes</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Its</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goal</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therefore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is</a:t>
            </a:r>
            <a:r>
              <a:rPr lang="hr-HR" altLang="sr-Latn-RS" sz="1400" dirty="0">
                <a:ea typeface="Times New Roman" panose="02020603050405020304" pitchFamily="18" charset="0"/>
                <a:cs typeface="Arial" panose="020B0604020202020204" pitchFamily="34" charset="0"/>
              </a:rPr>
              <a:t> to </a:t>
            </a:r>
            <a:r>
              <a:rPr lang="hr-HR" altLang="sr-Latn-RS" sz="1400" dirty="0" err="1">
                <a:ea typeface="Times New Roman" panose="02020603050405020304" pitchFamily="18" charset="0"/>
                <a:cs typeface="Arial" panose="020B0604020202020204" pitchFamily="34" charset="0"/>
              </a:rPr>
              <a:t>analyze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and</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determine</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the</a:t>
            </a:r>
            <a:r>
              <a:rPr lang="hr-HR" altLang="sr-Latn-RS" sz="1400" dirty="0">
                <a:ea typeface="Times New Roman" panose="02020603050405020304" pitchFamily="18" charset="0"/>
                <a:cs typeface="Arial" panose="020B0604020202020204" pitchFamily="34" charset="0"/>
              </a:rPr>
              <a:t> most </a:t>
            </a:r>
            <a:r>
              <a:rPr lang="hr-HR" altLang="sr-Latn-RS" sz="1400" dirty="0" err="1">
                <a:ea typeface="Times New Roman" panose="02020603050405020304" pitchFamily="18" charset="0"/>
                <a:cs typeface="Arial" panose="020B0604020202020204" pitchFamily="34" charset="0"/>
              </a:rPr>
              <a:t>likely</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causes</a:t>
            </a:r>
            <a:r>
              <a:rPr lang="hr-HR" altLang="sr-Latn-RS" sz="1400" dirty="0">
                <a:ea typeface="Times New Roman" panose="02020603050405020304" pitchFamily="18" charset="0"/>
                <a:cs typeface="Arial" panose="020B0604020202020204" pitchFamily="34" charset="0"/>
              </a:rPr>
              <a:t> of </a:t>
            </a:r>
            <a:r>
              <a:rPr lang="hr-HR" altLang="sr-Latn-RS" sz="1400" dirty="0" err="1">
                <a:ea typeface="Times New Roman" panose="02020603050405020304" pitchFamily="18" charset="0"/>
                <a:cs typeface="Arial" panose="020B0604020202020204" pitchFamily="34" charset="0"/>
              </a:rPr>
              <a:t>the</a:t>
            </a:r>
            <a:r>
              <a:rPr lang="hr-HR" altLang="sr-Latn-RS" sz="1400" dirty="0">
                <a:ea typeface="Times New Roman" panose="02020603050405020304" pitchFamily="18" charset="0"/>
                <a:cs typeface="Arial" panose="020B0604020202020204" pitchFamily="34" charset="0"/>
              </a:rPr>
              <a:t> problem </a:t>
            </a:r>
            <a:r>
              <a:rPr lang="hr-HR" altLang="sr-Latn-RS" sz="1400" dirty="0" err="1">
                <a:ea typeface="Times New Roman" panose="02020603050405020304" pitchFamily="18" charset="0"/>
                <a:cs typeface="Arial" panose="020B0604020202020204" pitchFamily="34" charset="0"/>
              </a:rPr>
              <a:t>being</a:t>
            </a:r>
            <a:r>
              <a:rPr lang="hr-HR" altLang="sr-Latn-RS" sz="1400" dirty="0">
                <a:ea typeface="Times New Roman" panose="02020603050405020304" pitchFamily="18" charset="0"/>
                <a:cs typeface="Arial" panose="020B0604020202020204" pitchFamily="34" charset="0"/>
              </a:rPr>
              <a:t> </a:t>
            </a:r>
            <a:r>
              <a:rPr lang="hr-HR" altLang="sr-Latn-RS" sz="1400" dirty="0" err="1">
                <a:ea typeface="Times New Roman" panose="02020603050405020304" pitchFamily="18" charset="0"/>
                <a:cs typeface="Arial" panose="020B0604020202020204" pitchFamily="34" charset="0"/>
              </a:rPr>
              <a:t>solved</a:t>
            </a:r>
            <a:r>
              <a:rPr lang="hr-HR" altLang="sr-Latn-RS" sz="1400" dirty="0">
                <a:ea typeface="Times New Roman" panose="02020603050405020304" pitchFamily="18" charset="0"/>
                <a:cs typeface="Arial" panose="020B0604020202020204" pitchFamily="34" charset="0"/>
              </a:rPr>
              <a:t>. </a:t>
            </a:r>
            <a:endParaRPr lang="hr-HR" sz="1400" dirty="0"/>
          </a:p>
        </p:txBody>
      </p:sp>
      <p:sp>
        <p:nvSpPr>
          <p:cNvPr id="13" name="Rectangle 1"/>
          <p:cNvSpPr>
            <a:spLocks noChangeArrowheads="1"/>
          </p:cNvSpPr>
          <p:nvPr/>
        </p:nvSpPr>
        <p:spPr bwMode="auto">
          <a:xfrm>
            <a:off x="825500" y="5208155"/>
            <a:ext cx="107696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Explanation</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6M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method</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as a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simple</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method</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for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analyzing</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sng" strike="noStrike" cap="none" normalizeH="0" baseline="0" dirty="0" err="1" smtClean="0">
                <a:ln>
                  <a:noFill/>
                </a:ln>
                <a:solidFill>
                  <a:srgbClr val="C00000"/>
                </a:solidFill>
                <a:effectLst/>
                <a:ea typeface="Times New Roman" panose="02020603050405020304" pitchFamily="18" charset="0"/>
                <a:cs typeface="Arial" panose="020B0604020202020204" pitchFamily="34" charset="0"/>
              </a:rPr>
              <a:t>causes</a:t>
            </a:r>
            <a:r>
              <a:rPr kumimoji="0" lang="hr-HR" altLang="sr-Latn-RS" sz="1200" b="0" i="0" u="sng" strike="noStrike" cap="none" normalizeH="0" baseline="0" dirty="0" smtClean="0">
                <a:ln>
                  <a:noFill/>
                </a:ln>
                <a:solidFill>
                  <a:srgbClr val="C00000"/>
                </a:solidFill>
                <a:effectLst/>
                <a:ea typeface="Times New Roman" panose="02020603050405020304" pitchFamily="18" charset="0"/>
                <a:cs typeface="Arial" panose="020B0604020202020204" pitchFamily="34" charset="0"/>
              </a:rPr>
              <a:t> </a:t>
            </a:r>
            <a:r>
              <a:rPr kumimoji="0" lang="hr-HR" altLang="sr-Latn-RS" sz="1200" b="0" i="0" u="sng" strike="noStrike" cap="none" normalizeH="0" baseline="0" dirty="0" err="1" smtClean="0">
                <a:ln>
                  <a:noFill/>
                </a:ln>
                <a:solidFill>
                  <a:srgbClr val="C00000"/>
                </a:solidFill>
                <a:effectLst/>
                <a:ea typeface="Times New Roman" panose="02020603050405020304" pitchFamily="18" charset="0"/>
                <a:cs typeface="Arial" panose="020B0604020202020204" pitchFamily="34" charset="0"/>
              </a:rPr>
              <a:t>and</a:t>
            </a:r>
            <a:r>
              <a:rPr kumimoji="0" lang="hr-HR" altLang="sr-Latn-RS" sz="1200" b="0" i="0" u="sng" strike="noStrike" cap="none" normalizeH="0" baseline="0" dirty="0" smtClean="0">
                <a:ln>
                  <a:noFill/>
                </a:ln>
                <a:solidFill>
                  <a:srgbClr val="C00000"/>
                </a:solidFill>
                <a:effectLst/>
                <a:ea typeface="Times New Roman" panose="02020603050405020304" pitchFamily="18" charset="0"/>
                <a:cs typeface="Arial" panose="020B0604020202020204" pitchFamily="34" charset="0"/>
              </a:rPr>
              <a:t> </a:t>
            </a:r>
            <a:r>
              <a:rPr kumimoji="0" lang="hr-HR" altLang="sr-Latn-RS" sz="1200" b="0" i="0" u="sng" strike="noStrike" cap="none" normalizeH="0" baseline="0" dirty="0" err="1" smtClean="0">
                <a:ln>
                  <a:noFill/>
                </a:ln>
                <a:solidFill>
                  <a:srgbClr val="C00000"/>
                </a:solidFill>
                <a:effectLst/>
                <a:ea typeface="Times New Roman" panose="02020603050405020304" pitchFamily="18" charset="0"/>
                <a:cs typeface="Arial" panose="020B0604020202020204" pitchFamily="34" charset="0"/>
              </a:rPr>
              <a:t>consequences</a:t>
            </a:r>
            <a:r>
              <a:rPr kumimoji="0" lang="hr-HR" altLang="sr-Latn-RS" sz="1200" b="0" i="0" u="sng" strike="noStrike" cap="none" normalizeH="0" baseline="0" dirty="0" smtClean="0">
                <a:ln>
                  <a:noFill/>
                </a:ln>
                <a:solidFill>
                  <a:srgbClr val="C00000"/>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based</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on 6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causes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 </a:t>
            </a:r>
            <a:r>
              <a:rPr kumimoji="0" lang="hr-HR" altLang="sr-Latn-RS" sz="1200" b="0" i="0" u="none" strike="noStrike" cap="none" normalizeH="0" baseline="0" dirty="0" err="1" smtClean="0">
                <a:ln>
                  <a:noFill/>
                </a:ln>
                <a:solidFill>
                  <a:srgbClr val="C00000"/>
                </a:solidFill>
                <a:effectLst/>
                <a:ea typeface="Times New Roman" panose="02020603050405020304" pitchFamily="18" charset="0"/>
                <a:cs typeface="Arial" panose="020B0604020202020204" pitchFamily="34" charset="0"/>
              </a:rPr>
              <a:t>manpower</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causes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lie</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people</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 </a:t>
            </a:r>
            <a:r>
              <a:rPr kumimoji="0" lang="hr-HR" altLang="sr-Latn-RS" sz="1200" b="0" i="0" u="none" strike="noStrike" cap="none" normalizeH="0" baseline="0" dirty="0" err="1" smtClean="0">
                <a:ln>
                  <a:noFill/>
                </a:ln>
                <a:solidFill>
                  <a:srgbClr val="C00000"/>
                </a:solidFill>
                <a:effectLst/>
                <a:ea typeface="Times New Roman" panose="02020603050405020304" pitchFamily="18" charset="0"/>
                <a:cs typeface="Arial" panose="020B0604020202020204" pitchFamily="34" charset="0"/>
              </a:rPr>
              <a:t>machines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causes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lie</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equipment</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computers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tools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instruments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technology</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 </a:t>
            </a:r>
            <a:r>
              <a:rPr kumimoji="0" lang="hr-HR" altLang="sr-Latn-RS" sz="1200" b="0" i="0" u="none" strike="noStrike" cap="none" normalizeH="0" baseline="0" dirty="0" err="1" smtClean="0">
                <a:ln>
                  <a:noFill/>
                </a:ln>
                <a:solidFill>
                  <a:srgbClr val="C00000"/>
                </a:solidFill>
                <a:effectLst/>
                <a:ea typeface="Times New Roman" panose="02020603050405020304" pitchFamily="18" charset="0"/>
                <a:cs typeface="Arial" panose="020B0604020202020204" pitchFamily="34" charset="0"/>
              </a:rPr>
              <a:t>materials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causes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lie</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defects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material</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properties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 </a:t>
            </a:r>
            <a:r>
              <a:rPr kumimoji="0" lang="hr-HR" altLang="sr-Latn-RS" sz="1200" b="0" i="0" u="none" strike="noStrike" cap="none" normalizeH="0" baseline="0" dirty="0" err="1" smtClean="0">
                <a:ln>
                  <a:noFill/>
                </a:ln>
                <a:solidFill>
                  <a:srgbClr val="C00000"/>
                </a:solidFill>
                <a:effectLst/>
                <a:ea typeface="Times New Roman" panose="02020603050405020304" pitchFamily="18" charset="0"/>
                <a:cs typeface="Arial" panose="020B0604020202020204" pitchFamily="34" charset="0"/>
              </a:rPr>
              <a:t>methods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causes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lie</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rules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regulations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laws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standards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 </a:t>
            </a:r>
            <a:r>
              <a:rPr kumimoji="0" lang="hr-HR" altLang="sr-Latn-RS" sz="1200" b="0" i="0" u="none" strike="noStrike" cap="none" normalizeH="0" baseline="0" dirty="0" smtClean="0">
                <a:ln>
                  <a:noFill/>
                </a:ln>
                <a:solidFill>
                  <a:srgbClr val="C00000"/>
                </a:solidFill>
                <a:effectLst/>
                <a:ea typeface="Times New Roman" panose="02020603050405020304" pitchFamily="18" charset="0"/>
                <a:cs typeface="Arial" panose="020B0604020202020204" pitchFamily="34" charset="0"/>
              </a:rPr>
              <a:t>management</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causes</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lie</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improper</a:t>
            </a:r>
            <a:r>
              <a:rPr kumimoji="0" lang="hr-HR" altLang="sr-Latn-RS" sz="12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a:t>
            </a:r>
            <a:r>
              <a:rPr kumimoji="0" lang="hr-HR" altLang="sr-Latn-RS" sz="12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2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200" b="0" i="0" u="none" strike="noStrike" cap="none" normalizeH="0" dirty="0" err="1" smtClean="0">
                <a:ln>
                  <a:noFill/>
                </a:ln>
                <a:solidFill>
                  <a:srgbClr val="C00000"/>
                </a:solidFill>
                <a:effectLst/>
                <a:ea typeface="Times New Roman" panose="02020603050405020304" pitchFamily="18" charset="0"/>
                <a:cs typeface="Arial" panose="020B0604020202020204" pitchFamily="34" charset="0"/>
              </a:rPr>
              <a:t>mother</a:t>
            </a:r>
            <a:r>
              <a:rPr kumimoji="0" lang="hr-HR" altLang="sr-Latn-RS" sz="1200" b="0" i="0" u="none" strike="noStrike" cap="none" normalizeH="0" dirty="0" smtClean="0">
                <a:ln>
                  <a:noFill/>
                </a:ln>
                <a:solidFill>
                  <a:srgbClr val="C00000"/>
                </a:solidFill>
                <a:effectLst/>
                <a:ea typeface="Times New Roman" panose="02020603050405020304" pitchFamily="18" charset="0"/>
                <a:cs typeface="Arial" panose="020B0604020202020204" pitchFamily="34" charset="0"/>
              </a:rPr>
              <a:t> nature </a:t>
            </a:r>
            <a:r>
              <a:rPr kumimoji="0" lang="hr-HR" altLang="sr-Latn-RS" sz="12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a:t>
            </a:r>
            <a:r>
              <a:rPr kumimoji="0" lang="hr-HR" altLang="sr-Latn-RS" sz="1200" b="0" i="0" u="none" strike="noStrike" cap="none" normalizeH="0" dirty="0" err="1" smtClean="0">
                <a:ln>
                  <a:noFill/>
                </a:ln>
                <a:solidFill>
                  <a:schemeClr val="tx1"/>
                </a:solidFill>
                <a:effectLst/>
                <a:ea typeface="Times New Roman" panose="02020603050405020304" pitchFamily="18" charset="0"/>
                <a:cs typeface="Arial" panose="020B0604020202020204" pitchFamily="34" charset="0"/>
              </a:rPr>
              <a:t>environmental</a:t>
            </a:r>
            <a:r>
              <a:rPr kumimoji="0" lang="hr-HR" altLang="sr-Latn-RS" sz="12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 </a:t>
            </a:r>
            <a:r>
              <a:rPr kumimoji="0" lang="hr-HR" altLang="sr-Latn-RS" sz="1200" b="0" i="0" u="none" strike="noStrike" cap="none" normalizeH="0" dirty="0" err="1" smtClean="0">
                <a:ln>
                  <a:noFill/>
                </a:ln>
                <a:solidFill>
                  <a:schemeClr val="tx1"/>
                </a:solidFill>
                <a:effectLst/>
                <a:ea typeface="Times New Roman" panose="02020603050405020304" pitchFamily="18" charset="0"/>
                <a:cs typeface="Arial" panose="020B0604020202020204" pitchFamily="34" charset="0"/>
              </a:rPr>
              <a:t>conditions</a:t>
            </a:r>
            <a:r>
              <a:rPr kumimoji="0" lang="hr-HR" altLang="sr-Latn-RS" sz="12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a:t>
            </a:r>
            <a:endParaRPr kumimoji="0" lang="hr-HR" altLang="sr-Latn-RS" sz="1200" b="0" i="0" u="none" strike="noStrike" cap="none" normalizeH="0" baseline="0" dirty="0" smtClean="0">
              <a:ln>
                <a:noFill/>
              </a:ln>
              <a:solidFill>
                <a:schemeClr val="tx1"/>
              </a:solidFill>
              <a:effectLst/>
              <a:cs typeface="Arial" panose="020B0604020202020204" pitchFamily="34" charset="0"/>
            </a:endParaRPr>
          </a:p>
        </p:txBody>
      </p:sp>
      <p:pic>
        <p:nvPicPr>
          <p:cNvPr id="4" name="Picture 3"/>
          <p:cNvPicPr>
            <a:picLocks noChangeAspect="1"/>
          </p:cNvPicPr>
          <p:nvPr/>
        </p:nvPicPr>
        <p:blipFill>
          <a:blip r:embed="rId5"/>
          <a:stretch>
            <a:fillRect/>
          </a:stretch>
        </p:blipFill>
        <p:spPr>
          <a:xfrm>
            <a:off x="1066800" y="1689316"/>
            <a:ext cx="5105400" cy="3330009"/>
          </a:xfrm>
          <a:prstGeom prst="rect">
            <a:avLst/>
          </a:prstGeom>
        </p:spPr>
      </p:pic>
    </p:spTree>
    <p:extLst>
      <p:ext uri="{BB962C8B-B14F-4D97-AF65-F5344CB8AC3E}">
        <p14:creationId xmlns:p14="http://schemas.microsoft.com/office/powerpoint/2010/main" val="28811135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3BB608E-1756-4DCC-A177-EB48C5575780}"/>
              </a:ext>
            </a:extLst>
          </p:cNvPr>
          <p:cNvSpPr>
            <a:spLocks noGrp="1"/>
          </p:cNvSpPr>
          <p:nvPr>
            <p:ph idx="1"/>
          </p:nvPr>
        </p:nvSpPr>
        <p:spPr>
          <a:xfrm>
            <a:off x="609600" y="1052513"/>
            <a:ext cx="7629525" cy="3529012"/>
          </a:xfrm>
        </p:spPr>
        <p:txBody>
          <a:bodyPr/>
          <a:lstStyle/>
          <a:p>
            <a:pPr marL="0" indent="0">
              <a:spcBef>
                <a:spcPct val="0"/>
              </a:spcBef>
              <a:buNone/>
            </a:pPr>
            <a:r>
              <a:rPr lang="en-US" altLang="nl-BE" sz="2000" b="1" dirty="0" smtClean="0">
                <a:latin typeface="Corbel" panose="020B0503020204020204" pitchFamily="34" charset="0"/>
              </a:rPr>
              <a:t>Coordinator</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of</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project</a:t>
            </a:r>
            <a:r>
              <a:rPr lang="en-US" altLang="nl-BE" sz="2000" b="1" dirty="0" smtClean="0">
                <a:latin typeface="Corbel" panose="020B0503020204020204" pitchFamily="34" charset="0"/>
              </a:rPr>
              <a:t>: </a:t>
            </a:r>
            <a:endParaRPr lang="en-US" altLang="nl-BE" sz="2000" b="1"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Department of Textile Engineering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a:latin typeface="Corbel" panose="020B0503020204020204" pitchFamily="34" charset="0"/>
              </a:rPr>
              <a:t>Prof. Dr. </a:t>
            </a:r>
            <a:r>
              <a:rPr lang="hr-HR" altLang="nl-BE" sz="2000" dirty="0" smtClean="0">
                <a:latin typeface="Corbel" panose="020B0503020204020204" pitchFamily="34" charset="0"/>
              </a:rPr>
              <a:t>Angel 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
            </a:r>
            <a:r>
              <a:rPr lang="hr-HR" altLang="nl-BE" sz="2000" dirty="0" smtClean="0">
                <a:latin typeface="Corbel" panose="020B0503020204020204" pitchFamily="34" charset="0"/>
              </a:rPr>
              <a:t>aterziev</a:t>
            </a:r>
            <a:r>
              <a:rPr lang="en-US" altLang="nl-BE" sz="2000" dirty="0" smtClean="0">
                <a:latin typeface="Corbel" panose="020B0503020204020204" pitchFamily="34" charset="0"/>
              </a:rPr>
              <a:t>@tu-sofia.bg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latin typeface="Corbel" panose="020B0503020204020204" pitchFamily="34" charset="0"/>
                <a:hlinkClick r:id="rId3"/>
              </a:rPr>
              <a:t>ICT-TEX.eu</a:t>
            </a:r>
            <a:endParaRPr lang="en-US" altLang="nl-BE" sz="2000" dirty="0">
              <a:latin typeface="Corbel" panose="020B0503020204020204" pitchFamily="34" charset="0"/>
            </a:endParaRPr>
          </a:p>
        </p:txBody>
      </p:sp>
      <p:sp>
        <p:nvSpPr>
          <p:cNvPr id="8" name="Title 1">
            <a:extLst>
              <a:ext uri="{FF2B5EF4-FFF2-40B4-BE49-F238E27FC236}">
                <a16:creationId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t>CONTACTS</a:t>
            </a:r>
            <a:endParaRPr lang="en-GB" sz="2800" dirty="0"/>
          </a:p>
        </p:txBody>
      </p:sp>
      <p:pic>
        <p:nvPicPr>
          <p:cNvPr id="4100" name="Picture 2" descr="E:\Disc D\Knowledge Alliances\Logos\ICTTEX-Logo-v7.png">
            <a:extLst>
              <a:ext uri="{FF2B5EF4-FFF2-40B4-BE49-F238E27FC236}">
                <a16:creationId xmlns:a16="http://schemas.microsoft.com/office/drawing/2014/main" id="{5A815851-DA92-44C5-AFDB-5C8CA2B0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a16="http://schemas.microsoft.com/office/drawing/2014/main" id="{00143FAC-02AE-465E-B457-B39A6F67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2125" b="4472"/>
          <a:stretch>
            <a:fillRect/>
          </a:stretch>
        </p:blipFill>
        <p:spPr bwMode="auto">
          <a:xfrm>
            <a:off x="655638" y="4749801"/>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3" name="Tijdelijke aanduiding voor dianummer 2">
            <a:extLst>
              <a:ext uri="{FF2B5EF4-FFF2-40B4-BE49-F238E27FC236}">
                <a16:creationId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15</a:t>
            </a:fld>
            <a:endParaRPr lang="en-US" altLang="nl-BE"/>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D96BFF-9E32-4F15-AB80-04CE09ACF577}"/>
              </a:ext>
            </a:extLst>
          </p:cNvPr>
          <p:cNvSpPr/>
          <p:nvPr/>
        </p:nvSpPr>
        <p:spPr>
          <a:xfrm>
            <a:off x="685800" y="1647370"/>
            <a:ext cx="10744200" cy="4708981"/>
          </a:xfrm>
          <a:prstGeom prst="rect">
            <a:avLst/>
          </a:prstGeom>
        </p:spPr>
        <p:txBody>
          <a:bodyPr wrap="square">
            <a:spAutoFit/>
          </a:bodyPr>
          <a:lstStyle/>
          <a:p>
            <a:pPr algn="ctr">
              <a:defRPr/>
            </a:pPr>
            <a:r>
              <a:rPr lang="en-GB" altLang="en-US" sz="3000" b="1" dirty="0">
                <a:latin typeface="Arial" charset="0"/>
              </a:rPr>
              <a:t>TRAINING COURSE</a:t>
            </a:r>
          </a:p>
          <a:p>
            <a:pPr algn="ctr">
              <a:defRPr/>
            </a:pPr>
            <a:endParaRPr lang="en-GB" altLang="en-US" sz="3000" dirty="0">
              <a:latin typeface="Arial" charset="0"/>
            </a:endParaRPr>
          </a:p>
          <a:p>
            <a:pPr algn="ctr">
              <a:spcBef>
                <a:spcPts val="1200"/>
              </a:spcBef>
              <a:defRPr/>
            </a:pPr>
            <a:r>
              <a:rPr lang="hr-HR" sz="2800" b="1" dirty="0" smtClean="0">
                <a:solidFill>
                  <a:srgbClr val="00B0F0"/>
                </a:solidFill>
                <a:latin typeface="Arial" charset="0"/>
              </a:rPr>
              <a:t>INDUSTRIAL ENGINEERING, QUALITY CONTROL AND MANAGEMENT</a:t>
            </a:r>
            <a:endParaRPr lang="en-US" sz="2800" b="1" dirty="0">
              <a:solidFill>
                <a:srgbClr val="00B0F0"/>
              </a:solidFill>
              <a:latin typeface="Arial" charset="0"/>
            </a:endParaRPr>
          </a:p>
          <a:p>
            <a:pPr algn="ctr">
              <a:spcBef>
                <a:spcPts val="1200"/>
              </a:spcBef>
              <a:defRPr/>
            </a:pPr>
            <a:r>
              <a:rPr lang="hr-HR" sz="2800" b="1" dirty="0" err="1" smtClean="0">
                <a:solidFill>
                  <a:srgbClr val="00B0F0"/>
                </a:solidFill>
                <a:latin typeface="Arial" charset="0"/>
              </a:rPr>
              <a:t>Course</a:t>
            </a:r>
            <a:r>
              <a:rPr lang="hr-HR" sz="2800" b="1" dirty="0" smtClean="0">
                <a:solidFill>
                  <a:srgbClr val="00B0F0"/>
                </a:solidFill>
                <a:latin typeface="Arial" charset="0"/>
              </a:rPr>
              <a:t>:</a:t>
            </a:r>
            <a:r>
              <a:rPr lang="en-US" sz="2800" b="1" dirty="0" smtClean="0">
                <a:solidFill>
                  <a:srgbClr val="00B0F0"/>
                </a:solidFill>
                <a:latin typeface="Arial" charset="0"/>
              </a:rPr>
              <a:t> </a:t>
            </a:r>
            <a:r>
              <a:rPr lang="hr-HR" sz="2800" dirty="0">
                <a:solidFill>
                  <a:srgbClr val="00B0F0"/>
                </a:solidFill>
              </a:rPr>
              <a:t>QMS/EMS </a:t>
            </a:r>
            <a:r>
              <a:rPr lang="hr-HR" sz="2800" dirty="0" err="1">
                <a:solidFill>
                  <a:srgbClr val="00B0F0"/>
                </a:solidFill>
              </a:rPr>
              <a:t>Implementation</a:t>
            </a:r>
            <a:r>
              <a:rPr lang="hr-HR" sz="2800" dirty="0">
                <a:solidFill>
                  <a:srgbClr val="00B0F0"/>
                </a:solidFill>
              </a:rPr>
              <a:t> </a:t>
            </a:r>
            <a:r>
              <a:rPr lang="hr-HR" sz="2800" dirty="0" err="1">
                <a:solidFill>
                  <a:srgbClr val="00B0F0"/>
                </a:solidFill>
              </a:rPr>
              <a:t>and</a:t>
            </a:r>
            <a:r>
              <a:rPr lang="hr-HR" sz="2800" dirty="0">
                <a:solidFill>
                  <a:srgbClr val="00B0F0"/>
                </a:solidFill>
              </a:rPr>
              <a:t> </a:t>
            </a:r>
            <a:r>
              <a:rPr lang="hr-HR" sz="2800" dirty="0" err="1" smtClean="0">
                <a:solidFill>
                  <a:srgbClr val="00B0F0"/>
                </a:solidFill>
              </a:rPr>
              <a:t>Control</a:t>
            </a:r>
            <a:endParaRPr lang="hr-HR" sz="2800" dirty="0" smtClean="0">
              <a:solidFill>
                <a:srgbClr val="00B0F0"/>
              </a:solidFill>
            </a:endParaRPr>
          </a:p>
          <a:p>
            <a:pPr algn="ctr">
              <a:spcBef>
                <a:spcPts val="1200"/>
              </a:spcBef>
              <a:defRPr/>
            </a:pPr>
            <a:endParaRPr lang="hr-HR" sz="2800" dirty="0" smtClean="0">
              <a:solidFill>
                <a:srgbClr val="00B0F0"/>
              </a:solidFill>
            </a:endParaRPr>
          </a:p>
          <a:p>
            <a:pPr algn="ctr">
              <a:spcBef>
                <a:spcPts val="1200"/>
              </a:spcBef>
              <a:defRPr/>
            </a:pPr>
            <a:r>
              <a:rPr lang="hr-HR" sz="2000" dirty="0">
                <a:cs typeface="Arial" panose="020B0604020202020204" pitchFamily="34" charset="0"/>
              </a:rPr>
              <a:t>Partner: P4 – University of Zagreb </a:t>
            </a:r>
            <a:r>
              <a:rPr lang="hr-HR" sz="2000" dirty="0" err="1">
                <a:cs typeface="Arial" panose="020B0604020202020204" pitchFamily="34" charset="0"/>
              </a:rPr>
              <a:t>Faculty</a:t>
            </a:r>
            <a:r>
              <a:rPr lang="hr-HR" sz="2000" dirty="0">
                <a:cs typeface="Arial" panose="020B0604020202020204" pitchFamily="34" charset="0"/>
              </a:rPr>
              <a:t> of </a:t>
            </a:r>
            <a:r>
              <a:rPr lang="hr-HR" sz="2000" dirty="0" err="1">
                <a:cs typeface="Arial" panose="020B0604020202020204" pitchFamily="34" charset="0"/>
              </a:rPr>
              <a:t>Textile</a:t>
            </a:r>
            <a:r>
              <a:rPr lang="hr-HR" sz="2000" dirty="0">
                <a:cs typeface="Arial" panose="020B0604020202020204" pitchFamily="34" charset="0"/>
              </a:rPr>
              <a:t> Technology</a:t>
            </a:r>
          </a:p>
          <a:p>
            <a:pPr algn="ctr">
              <a:spcBef>
                <a:spcPts val="1200"/>
              </a:spcBef>
              <a:defRPr/>
            </a:pPr>
            <a:r>
              <a:rPr lang="hr-HR" sz="2000" dirty="0" err="1" smtClean="0">
                <a:cs typeface="Arial" panose="020B0604020202020204" pitchFamily="34" charset="0"/>
              </a:rPr>
              <a:t>Assoc</a:t>
            </a:r>
            <a:r>
              <a:rPr lang="hr-HR" sz="2000" dirty="0" smtClean="0">
                <a:cs typeface="Arial" panose="020B0604020202020204" pitchFamily="34" charset="0"/>
              </a:rPr>
              <a:t>. Prof</a:t>
            </a:r>
            <a:r>
              <a:rPr lang="hr-HR" sz="2000" dirty="0">
                <a:cs typeface="Arial" panose="020B0604020202020204" pitchFamily="34" charset="0"/>
              </a:rPr>
              <a:t>. </a:t>
            </a:r>
            <a:r>
              <a:rPr lang="hr-HR" sz="2000" dirty="0" smtClean="0">
                <a:cs typeface="Arial" panose="020B0604020202020204" pitchFamily="34" charset="0"/>
              </a:rPr>
              <a:t>Sanja Ercegović Ražić, </a:t>
            </a:r>
            <a:r>
              <a:rPr lang="hr-HR" sz="2000" dirty="0" err="1">
                <a:cs typeface="Arial" panose="020B0604020202020204" pitchFamily="34" charset="0"/>
              </a:rPr>
              <a:t>Ph.D</a:t>
            </a:r>
            <a:r>
              <a:rPr lang="hr-HR" sz="2000" dirty="0">
                <a:cs typeface="Arial" panose="020B0604020202020204" pitchFamily="34" charset="0"/>
              </a:rPr>
              <a:t>. </a:t>
            </a:r>
          </a:p>
          <a:p>
            <a:pPr algn="ctr">
              <a:spcBef>
                <a:spcPts val="1200"/>
              </a:spcBef>
              <a:defRPr/>
            </a:pPr>
            <a:endParaRPr lang="bg-BG" sz="2800" dirty="0">
              <a:solidFill>
                <a:srgbClr val="00B0F0"/>
              </a:solidFill>
              <a:latin typeface="Arial" charset="0"/>
            </a:endParaRPr>
          </a:p>
        </p:txBody>
      </p:sp>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a:t>
            </a:fld>
            <a:endParaRPr lang="en-US" altLang="nl-BE"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3" name="TextBox 2"/>
          <p:cNvSpPr txBox="1"/>
          <p:nvPr/>
        </p:nvSpPr>
        <p:spPr>
          <a:xfrm>
            <a:off x="685800" y="997850"/>
            <a:ext cx="9906000" cy="2101344"/>
          </a:xfrm>
          <a:prstGeom prst="rect">
            <a:avLst/>
          </a:prstGeom>
          <a:noFill/>
        </p:spPr>
        <p:txBody>
          <a:bodyPr wrap="square" rtlCol="0">
            <a:spAutoFit/>
          </a:bodyPr>
          <a:lstStyle/>
          <a:p>
            <a:pPr>
              <a:lnSpc>
                <a:spcPct val="150000"/>
              </a:lnSpc>
            </a:pPr>
            <a:r>
              <a:rPr lang="en-GB" sz="2400" b="1" u="sng" dirty="0" smtClean="0">
                <a:solidFill>
                  <a:schemeClr val="accent1">
                    <a:lumMod val="75000"/>
                  </a:schemeClr>
                </a:solidFill>
              </a:rPr>
              <a:t>Syllabus</a:t>
            </a:r>
            <a:r>
              <a:rPr lang="en-GB" sz="2400" b="1" u="sng" dirty="0">
                <a:solidFill>
                  <a:schemeClr val="accent1">
                    <a:lumMod val="75000"/>
                  </a:schemeClr>
                </a:solidFill>
              </a:rPr>
              <a:t>:</a:t>
            </a:r>
            <a:r>
              <a:rPr lang="en-GB" sz="2400" b="1" dirty="0">
                <a:solidFill>
                  <a:schemeClr val="accent1">
                    <a:lumMod val="75000"/>
                  </a:schemeClr>
                </a:solidFill>
              </a:rPr>
              <a:t>  Industrial Engineering, Quality Control and Management</a:t>
            </a:r>
            <a:endParaRPr lang="hr-HR" sz="2400" dirty="0">
              <a:solidFill>
                <a:schemeClr val="accent1">
                  <a:lumMod val="75000"/>
                </a:schemeClr>
              </a:solidFill>
            </a:endParaRPr>
          </a:p>
          <a:p>
            <a:pPr>
              <a:lnSpc>
                <a:spcPct val="150000"/>
              </a:lnSpc>
            </a:pPr>
            <a:r>
              <a:rPr lang="en-GB" sz="2200" b="1" u="sng" dirty="0" smtClean="0">
                <a:solidFill>
                  <a:schemeClr val="accent1">
                    <a:lumMod val="75000"/>
                  </a:schemeClr>
                </a:solidFill>
              </a:rPr>
              <a:t>Course draft:</a:t>
            </a:r>
            <a:r>
              <a:rPr lang="en-GB" sz="2200" b="1" dirty="0" smtClean="0">
                <a:solidFill>
                  <a:schemeClr val="accent1">
                    <a:lumMod val="75000"/>
                  </a:schemeClr>
                </a:solidFill>
              </a:rPr>
              <a:t> </a:t>
            </a:r>
            <a:r>
              <a:rPr lang="bg-BG" sz="2200" b="1" dirty="0" smtClean="0">
                <a:solidFill>
                  <a:schemeClr val="accent1">
                    <a:lumMod val="75000"/>
                  </a:schemeClr>
                </a:solidFill>
              </a:rPr>
              <a:t>QMS/EMS Implementation and </a:t>
            </a:r>
            <a:r>
              <a:rPr lang="hr-HR" sz="2200" b="1" dirty="0" smtClean="0">
                <a:solidFill>
                  <a:schemeClr val="accent1">
                    <a:lumMod val="75000"/>
                  </a:schemeClr>
                </a:solidFill>
              </a:rPr>
              <a:t>C</a:t>
            </a:r>
            <a:r>
              <a:rPr lang="bg-BG" sz="2200" b="1" dirty="0" smtClean="0">
                <a:solidFill>
                  <a:schemeClr val="accent1">
                    <a:lumMod val="75000"/>
                  </a:schemeClr>
                </a:solidFill>
              </a:rPr>
              <a:t>ontrol</a:t>
            </a:r>
            <a:endParaRPr lang="hr-HR" sz="2200" dirty="0">
              <a:solidFill>
                <a:schemeClr val="accent1">
                  <a:lumMod val="75000"/>
                </a:schemeClr>
              </a:solidFill>
            </a:endParaRPr>
          </a:p>
          <a:p>
            <a:pPr>
              <a:lnSpc>
                <a:spcPct val="150000"/>
              </a:lnSpc>
            </a:pPr>
            <a:r>
              <a:rPr lang="en-GB" sz="2000" b="1" u="sng" dirty="0">
                <a:solidFill>
                  <a:schemeClr val="accent1">
                    <a:lumMod val="75000"/>
                  </a:schemeClr>
                </a:solidFill>
              </a:rPr>
              <a:t>Total:</a:t>
            </a:r>
            <a:r>
              <a:rPr lang="en-GB" sz="2000" dirty="0">
                <a:solidFill>
                  <a:schemeClr val="accent1">
                    <a:lumMod val="75000"/>
                  </a:schemeClr>
                </a:solidFill>
              </a:rPr>
              <a:t> </a:t>
            </a:r>
            <a:r>
              <a:rPr lang="en-GB" sz="2000" i="1" dirty="0">
                <a:solidFill>
                  <a:schemeClr val="accent1">
                    <a:lumMod val="75000"/>
                  </a:schemeClr>
                </a:solidFill>
              </a:rPr>
              <a:t>20 hours</a:t>
            </a:r>
            <a:endParaRPr lang="hr-HR" sz="2000" dirty="0">
              <a:solidFill>
                <a:schemeClr val="accent1">
                  <a:lumMod val="75000"/>
                </a:schemeClr>
              </a:solidFill>
            </a:endParaRPr>
          </a:p>
          <a:p>
            <a:pPr>
              <a:lnSpc>
                <a:spcPct val="150000"/>
              </a:lnSpc>
            </a:pPr>
            <a:endParaRPr lang="hr-HR" sz="2400" dirty="0">
              <a:solidFill>
                <a:schemeClr val="accent1">
                  <a:lumMod val="75000"/>
                </a:schemeClr>
              </a:solidFill>
              <a:effectLst>
                <a:outerShdw blurRad="38100" dist="38100" dir="2700000" algn="tl">
                  <a:srgbClr val="000000">
                    <a:alpha val="43137"/>
                  </a:srgbClr>
                </a:outerShdw>
              </a:effectLst>
            </a:endParaRPr>
          </a:p>
        </p:txBody>
      </p:sp>
      <p:sp>
        <p:nvSpPr>
          <p:cNvPr id="4" name="Rectangle 3"/>
          <p:cNvSpPr/>
          <p:nvPr/>
        </p:nvSpPr>
        <p:spPr>
          <a:xfrm>
            <a:off x="1219200" y="2911521"/>
            <a:ext cx="7772400" cy="2308324"/>
          </a:xfrm>
          <a:prstGeom prst="rect">
            <a:avLst/>
          </a:prstGeom>
        </p:spPr>
        <p:txBody>
          <a:bodyPr wrap="square">
            <a:spAutoFit/>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hr-HR" sz="1600" dirty="0" err="1">
                <a:ea typeface="Times New Roman" panose="02020603050405020304" pitchFamily="18" charset="0"/>
                <a:cs typeface="Arial" panose="020B0604020202020204" pitchFamily="34" charset="0"/>
              </a:rPr>
              <a:t>The</a:t>
            </a:r>
            <a:r>
              <a:rPr lang="hr-HR" sz="1600" dirty="0">
                <a:ea typeface="Times New Roman" panose="02020603050405020304" pitchFamily="18" charset="0"/>
                <a:cs typeface="Arial" panose="020B0604020202020204" pitchFamily="34" charset="0"/>
              </a:rPr>
              <a:t> </a:t>
            </a:r>
            <a:r>
              <a:rPr lang="hr-HR" sz="1600" b="1" i="1" dirty="0">
                <a:ea typeface="Times New Roman" panose="02020603050405020304" pitchFamily="18" charset="0"/>
                <a:cs typeface="Arial" panose="020B0604020202020204" pitchFamily="34" charset="0"/>
              </a:rPr>
              <a:t>QMS/EMS </a:t>
            </a:r>
            <a:r>
              <a:rPr lang="hr-HR" sz="1600" b="1" i="1" dirty="0" err="1">
                <a:ea typeface="Times New Roman" panose="02020603050405020304" pitchFamily="18" charset="0"/>
                <a:cs typeface="Arial" panose="020B0604020202020204" pitchFamily="34" charset="0"/>
              </a:rPr>
              <a:t>Implementation</a:t>
            </a:r>
            <a:r>
              <a:rPr lang="hr-HR" sz="1600" b="1" i="1" dirty="0">
                <a:ea typeface="Times New Roman" panose="02020603050405020304" pitchFamily="18" charset="0"/>
                <a:cs typeface="Arial" panose="020B0604020202020204" pitchFamily="34" charset="0"/>
              </a:rPr>
              <a:t> </a:t>
            </a:r>
            <a:r>
              <a:rPr lang="hr-HR" sz="1600" b="1" i="1" dirty="0" err="1">
                <a:ea typeface="Times New Roman" panose="02020603050405020304" pitchFamily="18" charset="0"/>
                <a:cs typeface="Arial" panose="020B0604020202020204" pitchFamily="34" charset="0"/>
              </a:rPr>
              <a:t>and</a:t>
            </a:r>
            <a:r>
              <a:rPr lang="hr-HR" sz="1600" b="1" i="1" dirty="0">
                <a:ea typeface="Times New Roman" panose="02020603050405020304" pitchFamily="18" charset="0"/>
                <a:cs typeface="Arial" panose="020B0604020202020204" pitchFamily="34" charset="0"/>
              </a:rPr>
              <a:t> </a:t>
            </a:r>
            <a:r>
              <a:rPr lang="hr-HR" sz="1600" b="1" i="1" dirty="0" err="1">
                <a:ea typeface="Times New Roman" panose="02020603050405020304" pitchFamily="18" charset="0"/>
                <a:cs typeface="Arial" panose="020B0604020202020204" pitchFamily="34" charset="0"/>
              </a:rPr>
              <a:t>Control</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course</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includes</a:t>
            </a:r>
            <a:r>
              <a:rPr lang="hr-HR" sz="1600" dirty="0">
                <a:ea typeface="Times New Roman" panose="02020603050405020304" pitchFamily="18" charset="0"/>
                <a:cs typeface="Arial" panose="020B0604020202020204" pitchFamily="34" charset="0"/>
              </a:rPr>
              <a:t> general </a:t>
            </a:r>
            <a:r>
              <a:rPr lang="hr-HR" sz="1600" dirty="0" err="1">
                <a:ea typeface="Times New Roman" panose="02020603050405020304" pitchFamily="18" charset="0"/>
                <a:cs typeface="Arial" panose="020B0604020202020204" pitchFamily="34" charset="0"/>
              </a:rPr>
              <a:t>concepts</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about</a:t>
            </a:r>
            <a:r>
              <a:rPr lang="hr-HR" sz="1600" dirty="0">
                <a:ea typeface="Times New Roman" panose="02020603050405020304" pitchFamily="18" charset="0"/>
                <a:cs typeface="Arial" panose="020B0604020202020204" pitchFamily="34" charset="0"/>
              </a:rPr>
              <a:t> QMS </a:t>
            </a:r>
            <a:r>
              <a:rPr lang="hr-HR" sz="1600" dirty="0" err="1">
                <a:ea typeface="Times New Roman" panose="02020603050405020304" pitchFamily="18" charset="0"/>
                <a:cs typeface="Arial" panose="020B0604020202020204" pitchFamily="34" charset="0"/>
              </a:rPr>
              <a:t>and</a:t>
            </a:r>
            <a:r>
              <a:rPr lang="hr-HR" sz="1600" dirty="0">
                <a:ea typeface="Times New Roman" panose="02020603050405020304" pitchFamily="18" charset="0"/>
                <a:cs typeface="Arial" panose="020B0604020202020204" pitchFamily="34" charset="0"/>
              </a:rPr>
              <a:t> EMS </a:t>
            </a:r>
            <a:r>
              <a:rPr lang="hr-HR" sz="1600" dirty="0" err="1">
                <a:ea typeface="Times New Roman" panose="02020603050405020304" pitchFamily="18" charset="0"/>
                <a:cs typeface="Arial" panose="020B0604020202020204" pitchFamily="34" charset="0"/>
              </a:rPr>
              <a:t>standards</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and</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their</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implementation</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steps</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based</a:t>
            </a:r>
            <a:r>
              <a:rPr lang="hr-HR" sz="1600" dirty="0">
                <a:ea typeface="Times New Roman" panose="02020603050405020304" pitchFamily="18" charset="0"/>
                <a:cs typeface="Arial" panose="020B0604020202020204" pitchFamily="34" charset="0"/>
              </a:rPr>
              <a:t> on </a:t>
            </a:r>
            <a:r>
              <a:rPr lang="hr-HR" sz="1600" dirty="0" err="1">
                <a:ea typeface="Times New Roman" panose="02020603050405020304" pitchFamily="18" charset="0"/>
                <a:cs typeface="Arial" panose="020B0604020202020204" pitchFamily="34" charset="0"/>
              </a:rPr>
              <a:t>the</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principles</a:t>
            </a:r>
            <a:r>
              <a:rPr lang="hr-HR" sz="1600" dirty="0">
                <a:ea typeface="Times New Roman" panose="02020603050405020304" pitchFamily="18" charset="0"/>
                <a:cs typeface="Arial" panose="020B0604020202020204" pitchFamily="34" charset="0"/>
              </a:rPr>
              <a:t> of ICT </a:t>
            </a:r>
            <a:r>
              <a:rPr lang="hr-HR" sz="1600" dirty="0" err="1">
                <a:ea typeface="Times New Roman" panose="02020603050405020304" pitchFamily="18" charset="0"/>
                <a:cs typeface="Arial" panose="020B0604020202020204" pitchFamily="34" charset="0"/>
              </a:rPr>
              <a:t>technology</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application</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that</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can</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improve</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business</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practices</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and</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increase</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the</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efficiency</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and</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competitiveness</a:t>
            </a:r>
            <a:r>
              <a:rPr lang="hr-HR" sz="1600" dirty="0">
                <a:ea typeface="Times New Roman" panose="02020603050405020304" pitchFamily="18" charset="0"/>
                <a:cs typeface="Arial" panose="020B0604020202020204" pitchFamily="34" charset="0"/>
              </a:rPr>
              <a:t> of </a:t>
            </a:r>
            <a:r>
              <a:rPr lang="hr-HR" sz="1600" dirty="0" err="1">
                <a:ea typeface="Times New Roman" panose="02020603050405020304" pitchFamily="18" charset="0"/>
                <a:cs typeface="Arial" panose="020B0604020202020204" pitchFamily="34" charset="0"/>
              </a:rPr>
              <a:t>their</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companies</a:t>
            </a:r>
            <a:r>
              <a:rPr lang="hr-HR" sz="1600" dirty="0">
                <a:ea typeface="Times New Roman" panose="02020603050405020304" pitchFamily="18" charset="0"/>
                <a:cs typeface="Arial" panose="020B0604020202020204" pitchFamily="34" charset="0"/>
              </a:rPr>
              <a:t> as </a:t>
            </a:r>
            <a:r>
              <a:rPr lang="hr-HR" sz="1600" dirty="0" err="1">
                <a:ea typeface="Times New Roman" panose="02020603050405020304" pitchFamily="18" charset="0"/>
                <a:cs typeface="Arial" panose="020B0604020202020204" pitchFamily="34" charset="0"/>
              </a:rPr>
              <a:t>well</a:t>
            </a:r>
            <a:r>
              <a:rPr lang="hr-HR" sz="1600" dirty="0">
                <a:ea typeface="Times New Roman" panose="02020603050405020304" pitchFamily="18" charset="0"/>
                <a:cs typeface="Arial" panose="020B0604020202020204" pitchFamily="34" charset="0"/>
              </a:rPr>
              <a:t> as </a:t>
            </a:r>
            <a:r>
              <a:rPr lang="hr-HR" sz="1600" dirty="0" err="1">
                <a:ea typeface="Times New Roman" panose="02020603050405020304" pitchFamily="18" charset="0"/>
                <a:cs typeface="Arial" panose="020B0604020202020204" pitchFamily="34" charset="0"/>
              </a:rPr>
              <a:t>the</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quality</a:t>
            </a:r>
            <a:r>
              <a:rPr lang="hr-HR" sz="1600" dirty="0">
                <a:ea typeface="Times New Roman" panose="02020603050405020304" pitchFamily="18" charset="0"/>
                <a:cs typeface="Arial" panose="020B0604020202020204" pitchFamily="34" charset="0"/>
              </a:rPr>
              <a:t> of </a:t>
            </a:r>
            <a:r>
              <a:rPr lang="hr-HR" sz="1600" dirty="0" err="1">
                <a:ea typeface="Times New Roman" panose="02020603050405020304" pitchFamily="18" charset="0"/>
                <a:cs typeface="Arial" panose="020B0604020202020204" pitchFamily="34" charset="0"/>
              </a:rPr>
              <a:t>textile</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products</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in</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accordance</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with</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modern</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production</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market</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relations</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and</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environmental</a:t>
            </a:r>
            <a:r>
              <a:rPr lang="hr-HR" sz="1600" dirty="0">
                <a:ea typeface="Times New Roman" panose="02020603050405020304" pitchFamily="18" charset="0"/>
                <a:cs typeface="Arial" panose="020B0604020202020204" pitchFamily="34" charset="0"/>
              </a:rPr>
              <a:t> </a:t>
            </a:r>
            <a:r>
              <a:rPr lang="hr-HR" sz="1600" dirty="0" err="1">
                <a:ea typeface="Times New Roman" panose="02020603050405020304" pitchFamily="18" charset="0"/>
                <a:cs typeface="Arial" panose="020B0604020202020204" pitchFamily="34" charset="0"/>
              </a:rPr>
              <a:t>requirements</a:t>
            </a:r>
            <a:r>
              <a:rPr lang="hr-HR" sz="1600" dirty="0">
                <a:ea typeface="Times New Roman" panose="02020603050405020304" pitchFamily="18" charset="0"/>
                <a:cs typeface="Arial" panose="020B0604020202020204" pitchFamily="34" charset="0"/>
              </a:rPr>
              <a:t>.</a:t>
            </a:r>
            <a:endParaRPr lang="hr-HR" sz="1600" dirty="0">
              <a:effectLst/>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9316151" y="1471612"/>
            <a:ext cx="2314575" cy="19716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24297064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3" name="Rectangle 2"/>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4" name="Rectangle 1"/>
          <p:cNvSpPr>
            <a:spLocks noChangeArrowheads="1"/>
          </p:cNvSpPr>
          <p:nvPr/>
        </p:nvSpPr>
        <p:spPr bwMode="auto">
          <a:xfrm>
            <a:off x="752475" y="1632795"/>
            <a:ext cx="9626600"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sr-Latn-RS" sz="2000" b="1" i="0" u="none" strike="noStrike" cap="none" normalizeH="0" baseline="0" dirty="0" smtClean="0">
                <a:ln>
                  <a:noFill/>
                </a:ln>
                <a:solidFill>
                  <a:srgbClr val="C00000"/>
                </a:solidFill>
                <a:effectLst/>
                <a:ea typeface="Calibri" panose="020F0502020204030204" pitchFamily="34" charset="0"/>
                <a:cs typeface="Arial" panose="020B0604020202020204" pitchFamily="34" charset="0"/>
              </a:rPr>
              <a:t>Quality specification and conformity assessment of textile product</a:t>
            </a:r>
            <a:r>
              <a:rPr kumimoji="0" lang="hr-HR" altLang="sr-Latn-RS" sz="2000" b="1" i="0" u="none" strike="noStrike" cap="none" normalizeH="0" baseline="0" dirty="0" smtClean="0">
                <a:ln>
                  <a:noFill/>
                </a:ln>
                <a:solidFill>
                  <a:srgbClr val="C00000"/>
                </a:solidFill>
                <a:effectLst/>
                <a:ea typeface="Calibri" panose="020F0502020204030204" pitchFamily="34" charset="0"/>
                <a:cs typeface="Arial" panose="020B0604020202020204" pitchFamily="34" charset="0"/>
              </a:rPr>
              <a:t>s</a:t>
            </a:r>
          </a:p>
          <a:p>
            <a:pPr marL="285750" lvl="0" indent="-285750" algn="just" eaLnBrk="0" hangingPunct="0">
              <a:lnSpc>
                <a:spcPct val="150000"/>
              </a:lnSpc>
              <a:buFont typeface="Wingdings" panose="05000000000000000000" pitchFamily="2" charset="2"/>
              <a:buChar char="Ø"/>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lang="hr-HR" altLang="sr-Latn-RS" sz="1600" dirty="0" err="1" smtClean="0">
                <a:ea typeface="Times New Roman" panose="02020603050405020304" pitchFamily="18" charset="0"/>
                <a:cs typeface="Arial" panose="020B0604020202020204" pitchFamily="34" charset="0"/>
              </a:rPr>
              <a:t>e</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xplaination</a:t>
            </a:r>
            <a:r>
              <a:rPr kumimoji="0" lang="hr-HR" altLang="sr-Latn-RS" sz="16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of a </a:t>
            </a:r>
            <a:r>
              <a:rPr kumimoji="0" lang="hr-HR" altLang="sr-Latn-RS" sz="1600" b="0" i="0" u="sng" strike="noStrike" cap="none" normalizeH="0" dirty="0" err="1" smtClean="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as a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strategic</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category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business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p>
          <a:p>
            <a:pPr marL="285750" lvl="0" indent="-285750" algn="just" eaLnBrk="0" hangingPunct="0">
              <a:lnSpc>
                <a:spcPct val="150000"/>
              </a:lnSpc>
              <a:buFont typeface="Wingdings" panose="05000000000000000000" pitchFamily="2" charset="2"/>
              <a:buChar char="Ø"/>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Explaination</a:t>
            </a:r>
            <a:r>
              <a:rPr kumimoji="0" lang="hr-HR" altLang="sr-Latn-RS" sz="16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r>
              <a:rPr lang="hr-HR" altLang="sr-Latn-RS" sz="1600" dirty="0" smtClean="0">
                <a:ea typeface="Times New Roman" panose="02020603050405020304" pitchFamily="18" charset="0"/>
                <a:cs typeface="Arial" panose="020B0604020202020204" pitchFamily="34" charset="0"/>
              </a:rPr>
              <a:t>of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conceptual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definition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textile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product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accordance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with</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modern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production-market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relationships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environmental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requirements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through</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triangle of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product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purpose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user</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requirements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p>
        </p:txBody>
      </p:sp>
      <p:pic>
        <p:nvPicPr>
          <p:cNvPr id="1028" name="Picture 4" descr="The triangle of quality | Download Scientific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396" y="3637345"/>
            <a:ext cx="4440628" cy="19455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563038"/>
            <a:ext cx="6096000" cy="1077218"/>
          </a:xfrm>
          <a:prstGeom prst="rect">
            <a:avLst/>
          </a:prstGeom>
        </p:spPr>
        <p:txBody>
          <a:bodyPr>
            <a:spAutoFit/>
          </a:bodyPr>
          <a:lstStyle/>
          <a:p>
            <a:r>
              <a:rPr lang="hr-HR" sz="1600" b="1" dirty="0" err="1" smtClean="0">
                <a:cs typeface="Arial" panose="020B0604020202020204" pitchFamily="34" charset="0"/>
              </a:rPr>
              <a:t>Definition</a:t>
            </a:r>
            <a:r>
              <a:rPr lang="hr-HR" sz="1600" b="1" dirty="0" smtClean="0">
                <a:cs typeface="Arial" panose="020B0604020202020204" pitchFamily="34" charset="0"/>
              </a:rPr>
              <a:t> </a:t>
            </a:r>
            <a:r>
              <a:rPr lang="hr-HR" sz="1600" b="1" dirty="0" err="1" smtClean="0">
                <a:cs typeface="Arial" panose="020B0604020202020204" pitchFamily="34" charset="0"/>
              </a:rPr>
              <a:t>of</a:t>
            </a:r>
            <a:r>
              <a:rPr lang="hr-HR" sz="1600" b="1" dirty="0" smtClean="0">
                <a:cs typeface="Arial" panose="020B0604020202020204" pitchFamily="34" charset="0"/>
              </a:rPr>
              <a:t> </a:t>
            </a:r>
            <a:r>
              <a:rPr lang="hr-HR" sz="1600" b="1" dirty="0" err="1" smtClean="0">
                <a:cs typeface="Arial" panose="020B0604020202020204" pitchFamily="34" charset="0"/>
              </a:rPr>
              <a:t>quality</a:t>
            </a:r>
            <a:r>
              <a:rPr lang="hr-HR" sz="1600" b="1" dirty="0" smtClean="0">
                <a:cs typeface="Arial" panose="020B0604020202020204" pitchFamily="34" charset="0"/>
              </a:rPr>
              <a:t> </a:t>
            </a:r>
            <a:r>
              <a:rPr lang="hr-HR" sz="1600" b="1" dirty="0" err="1" smtClean="0">
                <a:cs typeface="Arial" panose="020B0604020202020204" pitchFamily="34" charset="0"/>
              </a:rPr>
              <a:t>according</a:t>
            </a:r>
            <a:r>
              <a:rPr lang="hr-HR" sz="1600" b="1" dirty="0" smtClean="0">
                <a:cs typeface="Arial" panose="020B0604020202020204" pitchFamily="34" charset="0"/>
              </a:rPr>
              <a:t> to ISO standard:</a:t>
            </a:r>
          </a:p>
          <a:p>
            <a:endParaRPr lang="hr-HR" sz="1600" b="1" dirty="0" smtClean="0">
              <a:cs typeface="Arial" panose="020B0604020202020204" pitchFamily="34" charset="0"/>
            </a:endParaRPr>
          </a:p>
          <a:p>
            <a:r>
              <a:rPr lang="hr-HR" sz="1600" b="1" i="1" dirty="0" smtClean="0">
                <a:solidFill>
                  <a:srgbClr val="767676"/>
                </a:solidFill>
                <a:cs typeface="Arial" panose="020B0604020202020204" pitchFamily="34" charset="0"/>
              </a:rPr>
              <a:t>„</a:t>
            </a:r>
            <a:r>
              <a:rPr lang="en-US" sz="1600" b="1" i="1" dirty="0" smtClean="0">
                <a:solidFill>
                  <a:schemeClr val="accent1">
                    <a:lumMod val="75000"/>
                  </a:schemeClr>
                </a:solidFill>
                <a:effectLst>
                  <a:outerShdw blurRad="38100" dist="38100" dir="2700000" algn="tl">
                    <a:srgbClr val="000000">
                      <a:alpha val="43137"/>
                    </a:srgbClr>
                  </a:outerShdw>
                </a:effectLst>
                <a:cs typeface="Arial" panose="020B0604020202020204" pitchFamily="34" charset="0"/>
              </a:rPr>
              <a:t>the </a:t>
            </a:r>
            <a:r>
              <a:rPr lang="en-US" sz="1600" b="1" i="1" dirty="0">
                <a:solidFill>
                  <a:schemeClr val="accent1">
                    <a:lumMod val="75000"/>
                  </a:schemeClr>
                </a:solidFill>
                <a:effectLst>
                  <a:outerShdw blurRad="38100" dist="38100" dir="2700000" algn="tl">
                    <a:srgbClr val="000000">
                      <a:alpha val="43137"/>
                    </a:srgbClr>
                  </a:outerShdw>
                </a:effectLst>
                <a:cs typeface="Arial" panose="020B0604020202020204" pitchFamily="34" charset="0"/>
              </a:rPr>
              <a:t>degree to which a set of inherent characteristics fulfils </a:t>
            </a:r>
            <a:r>
              <a:rPr lang="en-US" sz="1600" b="1" i="1" dirty="0" smtClean="0">
                <a:solidFill>
                  <a:schemeClr val="accent1">
                    <a:lumMod val="75000"/>
                  </a:schemeClr>
                </a:solidFill>
                <a:effectLst>
                  <a:outerShdw blurRad="38100" dist="38100" dir="2700000" algn="tl">
                    <a:srgbClr val="000000">
                      <a:alpha val="43137"/>
                    </a:srgbClr>
                  </a:outerShdw>
                </a:effectLst>
                <a:cs typeface="Arial" panose="020B0604020202020204" pitchFamily="34" charset="0"/>
              </a:rPr>
              <a:t>requirements</a:t>
            </a:r>
            <a:r>
              <a:rPr lang="hr-HR" sz="1600" b="1" i="1" dirty="0" smtClean="0">
                <a:solidFill>
                  <a:schemeClr val="accent1">
                    <a:lumMod val="75000"/>
                  </a:schemeClr>
                </a:solidFill>
                <a:effectLst>
                  <a:outerShdw blurRad="38100" dist="38100" dir="2700000" algn="tl">
                    <a:srgbClr val="000000">
                      <a:alpha val="43137"/>
                    </a:srgbClr>
                  </a:outerShdw>
                </a:effectLst>
                <a:cs typeface="Arial" panose="020B0604020202020204" pitchFamily="34" charset="0"/>
              </a:rPr>
              <a:t>”</a:t>
            </a:r>
            <a:endParaRPr lang="hr-HR" sz="1600" i="1" dirty="0">
              <a:solidFill>
                <a:schemeClr val="accent1">
                  <a:lumMod val="75000"/>
                </a:schemeClr>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36841933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16889" y="2034282"/>
            <a:ext cx="4876800" cy="4169056"/>
          </a:xfrm>
          <a:prstGeom prst="rect">
            <a:avLst/>
          </a:prstGeom>
        </p:spPr>
      </p:pic>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5</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3" name="Rectangle 2"/>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7" name="Rectangle 6"/>
          <p:cNvSpPr/>
          <p:nvPr/>
        </p:nvSpPr>
        <p:spPr>
          <a:xfrm>
            <a:off x="762000" y="1613703"/>
            <a:ext cx="6096000" cy="698717"/>
          </a:xfrm>
          <a:prstGeom prst="rect">
            <a:avLst/>
          </a:prstGeom>
        </p:spPr>
        <p:txBody>
          <a:bodyPr>
            <a:spAutoFit/>
          </a:bodyPr>
          <a:lstStyle/>
          <a:p>
            <a:pPr>
              <a:lnSpc>
                <a:spcPct val="150000"/>
              </a:lnSpc>
            </a:pPr>
            <a:r>
              <a:rPr lang="en-US" sz="1400" dirty="0" smtClean="0"/>
              <a:t>Social </a:t>
            </a:r>
            <a:r>
              <a:rPr lang="en-US" sz="1400" dirty="0"/>
              <a:t>and environmental quality as the intersection between designed and achieved quality, and quality requested by the customers and society. </a:t>
            </a:r>
            <a:endParaRPr lang="hr-HR" sz="1400" dirty="0"/>
          </a:p>
        </p:txBody>
      </p:sp>
      <p:sp>
        <p:nvSpPr>
          <p:cNvPr id="10" name="Rectangle 9"/>
          <p:cNvSpPr/>
          <p:nvPr/>
        </p:nvSpPr>
        <p:spPr>
          <a:xfrm>
            <a:off x="533400" y="6338526"/>
            <a:ext cx="6096000" cy="400110"/>
          </a:xfrm>
          <a:prstGeom prst="rect">
            <a:avLst/>
          </a:prstGeom>
        </p:spPr>
        <p:txBody>
          <a:bodyPr>
            <a:spAutoFit/>
          </a:bodyPr>
          <a:lstStyle/>
          <a:p>
            <a:r>
              <a:rPr lang="hr-HR" sz="1000" dirty="0" err="1" smtClean="0"/>
              <a:t>Source</a:t>
            </a:r>
            <a:r>
              <a:rPr lang="hr-HR" sz="1000" dirty="0" smtClean="0"/>
              <a:t>: </a:t>
            </a:r>
            <a:r>
              <a:rPr lang="hr-HR" sz="1000" dirty="0" err="1" smtClean="0"/>
              <a:t>Heras-Saizarbitoria</a:t>
            </a:r>
            <a:r>
              <a:rPr lang="hr-HR" sz="1000" dirty="0"/>
              <a:t>, I.; </a:t>
            </a:r>
            <a:r>
              <a:rPr lang="hr-HR" sz="1000" dirty="0" err="1"/>
              <a:t>Arana</a:t>
            </a:r>
            <a:r>
              <a:rPr lang="hr-HR" sz="1000" dirty="0"/>
              <a:t>, G.; </a:t>
            </a:r>
            <a:r>
              <a:rPr lang="hr-HR" sz="1000" dirty="0" err="1"/>
              <a:t>Casadesús</a:t>
            </a:r>
            <a:r>
              <a:rPr lang="hr-HR" sz="1000" dirty="0"/>
              <a:t>, M.; Merino, J. </a:t>
            </a:r>
            <a:r>
              <a:rPr lang="hr-HR" sz="1000" dirty="0" err="1"/>
              <a:t>Kalitate-Kudeaketaren</a:t>
            </a:r>
            <a:r>
              <a:rPr lang="hr-HR" sz="1000" dirty="0"/>
              <a:t> </a:t>
            </a:r>
            <a:r>
              <a:rPr lang="hr-HR" sz="1000" dirty="0" err="1"/>
              <a:t>Hastapenak</a:t>
            </a:r>
            <a:r>
              <a:rPr lang="hr-HR" sz="1000" dirty="0"/>
              <a:t>; </a:t>
            </a:r>
            <a:r>
              <a:rPr lang="hr-HR" sz="1000" dirty="0" err="1"/>
              <a:t>The</a:t>
            </a:r>
            <a:r>
              <a:rPr lang="hr-HR" sz="1000" dirty="0"/>
              <a:t> University </a:t>
            </a:r>
            <a:r>
              <a:rPr lang="hr-HR" sz="1000" dirty="0" err="1"/>
              <a:t>of</a:t>
            </a:r>
            <a:r>
              <a:rPr lang="hr-HR" sz="1000" dirty="0"/>
              <a:t> </a:t>
            </a:r>
            <a:r>
              <a:rPr lang="hr-HR" sz="1000" dirty="0" err="1"/>
              <a:t>The</a:t>
            </a:r>
            <a:r>
              <a:rPr lang="hr-HR" sz="1000" dirty="0"/>
              <a:t> </a:t>
            </a:r>
            <a:r>
              <a:rPr lang="hr-HR" sz="1000" dirty="0" err="1"/>
              <a:t>Basque</a:t>
            </a:r>
            <a:r>
              <a:rPr lang="hr-HR" sz="1000" dirty="0"/>
              <a:t> </a:t>
            </a:r>
            <a:r>
              <a:rPr lang="hr-HR" sz="1000" dirty="0" err="1"/>
              <a:t>County</a:t>
            </a:r>
            <a:r>
              <a:rPr lang="hr-HR" sz="1000" dirty="0"/>
              <a:t>: </a:t>
            </a:r>
            <a:r>
              <a:rPr lang="hr-HR" sz="1000" dirty="0" err="1"/>
              <a:t>Vizcaya</a:t>
            </a:r>
            <a:r>
              <a:rPr lang="hr-HR" sz="1000" dirty="0"/>
              <a:t>, Spain, 2007</a:t>
            </a:r>
          </a:p>
        </p:txBody>
      </p:sp>
      <p:sp>
        <p:nvSpPr>
          <p:cNvPr id="13" name="Rectangle 12"/>
          <p:cNvSpPr/>
          <p:nvPr/>
        </p:nvSpPr>
        <p:spPr>
          <a:xfrm>
            <a:off x="3674854" y="1128383"/>
            <a:ext cx="5711820" cy="369332"/>
          </a:xfrm>
          <a:prstGeom prst="rect">
            <a:avLst/>
          </a:prstGeom>
        </p:spPr>
        <p:txBody>
          <a:bodyPr wrap="none">
            <a:spAutoFit/>
          </a:bodyPr>
          <a:lstStyle/>
          <a:p>
            <a:r>
              <a:rPr lang="hr-HR" dirty="0" err="1"/>
              <a:t>Quality</a:t>
            </a:r>
            <a:r>
              <a:rPr lang="hr-HR" dirty="0"/>
              <a:t> Management </a:t>
            </a:r>
            <a:r>
              <a:rPr lang="hr-HR" dirty="0" err="1"/>
              <a:t>and</a:t>
            </a:r>
            <a:r>
              <a:rPr lang="hr-HR" dirty="0"/>
              <a:t> </a:t>
            </a:r>
            <a:r>
              <a:rPr lang="hr-HR" dirty="0" err="1"/>
              <a:t>Environmental</a:t>
            </a:r>
            <a:r>
              <a:rPr lang="hr-HR" dirty="0"/>
              <a:t> Management</a:t>
            </a:r>
          </a:p>
        </p:txBody>
      </p:sp>
      <p:sp>
        <p:nvSpPr>
          <p:cNvPr id="14" name="Rectangle 13"/>
          <p:cNvSpPr/>
          <p:nvPr/>
        </p:nvSpPr>
        <p:spPr>
          <a:xfrm>
            <a:off x="7342496" y="2801046"/>
            <a:ext cx="4543567" cy="2031325"/>
          </a:xfrm>
          <a:prstGeom prst="rect">
            <a:avLst/>
          </a:prstGeom>
        </p:spPr>
        <p:txBody>
          <a:bodyPr wrap="square">
            <a:spAutoFit/>
          </a:bodyPr>
          <a:lstStyle/>
          <a:p>
            <a:pPr algn="just">
              <a:lnSpc>
                <a:spcPct val="150000"/>
              </a:lnSpc>
            </a:pPr>
            <a:r>
              <a:rPr lang="en-US" sz="1400" i="1" dirty="0"/>
              <a:t>Heras-</a:t>
            </a:r>
            <a:r>
              <a:rPr lang="en-US" sz="1400" i="1" dirty="0" err="1"/>
              <a:t>Saizarbitoria</a:t>
            </a:r>
            <a:r>
              <a:rPr lang="en-US" sz="1400" i="1" dirty="0"/>
              <a:t> et </a:t>
            </a:r>
            <a:r>
              <a:rPr lang="en-US" sz="1400" i="1" dirty="0" smtClean="0"/>
              <a:t>al.</a:t>
            </a:r>
            <a:r>
              <a:rPr lang="hr-HR" sz="1400" dirty="0" smtClean="0"/>
              <a:t> </a:t>
            </a:r>
            <a:r>
              <a:rPr lang="en-US" sz="1400" dirty="0" smtClean="0"/>
              <a:t>rely </a:t>
            </a:r>
            <a:r>
              <a:rPr lang="en-US" sz="1400" dirty="0"/>
              <a:t>on this definition in the QM paradigm to coin novel concepts, such as social and environmental quality, by which they mean the incorporation in the field of business management of the trend to minimize the negative social and environmental impacts of the activities of </a:t>
            </a:r>
            <a:r>
              <a:rPr lang="en-US" sz="1400" dirty="0" smtClean="0"/>
              <a:t>organizations</a:t>
            </a:r>
            <a:r>
              <a:rPr lang="hr-HR" sz="1400" dirty="0" smtClean="0"/>
              <a:t>.</a:t>
            </a:r>
            <a:endParaRPr lang="hr-HR" sz="1400" dirty="0"/>
          </a:p>
        </p:txBody>
      </p:sp>
    </p:spTree>
    <p:extLst>
      <p:ext uri="{BB962C8B-B14F-4D97-AF65-F5344CB8AC3E}">
        <p14:creationId xmlns:p14="http://schemas.microsoft.com/office/powerpoint/2010/main" val="159543253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01368" y="1553610"/>
            <a:ext cx="4021400" cy="3868688"/>
          </a:xfrm>
          <a:prstGeom prst="rect">
            <a:avLst/>
          </a:prstGeom>
        </p:spPr>
      </p:pic>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3" name="Rectangle 2"/>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4" name="Rectangle 1"/>
          <p:cNvSpPr>
            <a:spLocks noChangeArrowheads="1"/>
          </p:cNvSpPr>
          <p:nvPr/>
        </p:nvSpPr>
        <p:spPr bwMode="auto">
          <a:xfrm>
            <a:off x="774032" y="3536805"/>
            <a:ext cx="6908800"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285750" lvl="0" indent="-285750" algn="just" eaLnBrk="0" hangingPunct="0">
              <a:lnSpc>
                <a:spcPct val="150000"/>
              </a:lnSpc>
              <a:buFont typeface="Wingdings" panose="05000000000000000000" pitchFamily="2" charset="2"/>
              <a:buChar char="Ø"/>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Explanation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TQM (Total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as a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very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complex management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method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that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emphasizes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all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dimensions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organizational</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life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according to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different</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concepts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p>
          <a:p>
            <a:pPr marL="723900" lvl="0" indent="-368300" algn="just" eaLnBrk="0" hangingPunct="0">
              <a:lnSpc>
                <a:spcPct val="150000"/>
              </a:lnSpc>
              <a:buFont typeface="Wingdings" panose="05000000000000000000" pitchFamily="2" charset="2"/>
              <a:buChar char="§"/>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basic</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ideas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Feigenbaum</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p>
          <a:p>
            <a:pPr marL="723900" lvl="0" indent="-368300" algn="just" eaLnBrk="0" hangingPunct="0">
              <a:lnSpc>
                <a:spcPct val="150000"/>
              </a:lnSpc>
              <a:buFont typeface="Wingdings" panose="05000000000000000000" pitchFamily="2" charset="2"/>
              <a:buChar char="§"/>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developed</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by</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W.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Edwards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Deming</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p>
          <a:p>
            <a:pPr marL="723900" lvl="0" indent="-368300" algn="just" eaLnBrk="0" hangingPunct="0">
              <a:lnSpc>
                <a:spcPct val="150000"/>
              </a:lnSpc>
              <a:buFont typeface="Wingdings" panose="05000000000000000000" pitchFamily="2" charset="2"/>
              <a:buChar char="§"/>
            </a:pP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Joseph</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 Juran to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Japanese</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ideas</a:t>
            </a:r>
            <a:r>
              <a:rPr kumimoji="0" lang="hr-HR" altLang="sr-Latn-R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p>
        </p:txBody>
      </p:sp>
      <p:sp>
        <p:nvSpPr>
          <p:cNvPr id="14" name="Rectangle 13"/>
          <p:cNvSpPr/>
          <p:nvPr/>
        </p:nvSpPr>
        <p:spPr>
          <a:xfrm>
            <a:off x="752475" y="1702619"/>
            <a:ext cx="6899275" cy="1754326"/>
          </a:xfrm>
          <a:prstGeom prst="rect">
            <a:avLst/>
          </a:prstGeom>
        </p:spPr>
        <p:txBody>
          <a:bodyPr wrap="square">
            <a:spAutoFit/>
          </a:bodyPr>
          <a:lstStyle/>
          <a:p>
            <a:r>
              <a:rPr lang="en-US" dirty="0">
                <a:solidFill>
                  <a:schemeClr val="accent1">
                    <a:lumMod val="75000"/>
                  </a:schemeClr>
                </a:solidFill>
                <a:latin typeface="Poppins"/>
              </a:rPr>
              <a:t>What is a </a:t>
            </a:r>
            <a:r>
              <a:rPr lang="hr-HR" dirty="0" smtClean="0">
                <a:solidFill>
                  <a:schemeClr val="accent1">
                    <a:lumMod val="75000"/>
                  </a:schemeClr>
                </a:solidFill>
                <a:latin typeface="Poppins"/>
              </a:rPr>
              <a:t>(total) </a:t>
            </a:r>
            <a:r>
              <a:rPr lang="en-US" dirty="0" smtClean="0">
                <a:solidFill>
                  <a:schemeClr val="accent1">
                    <a:lumMod val="75000"/>
                  </a:schemeClr>
                </a:solidFill>
                <a:latin typeface="Poppins"/>
              </a:rPr>
              <a:t>quality </a:t>
            </a:r>
            <a:r>
              <a:rPr lang="en-US" dirty="0">
                <a:solidFill>
                  <a:schemeClr val="accent1">
                    <a:lumMod val="75000"/>
                  </a:schemeClr>
                </a:solidFill>
                <a:latin typeface="Poppins"/>
              </a:rPr>
              <a:t>management system</a:t>
            </a:r>
            <a:r>
              <a:rPr lang="en-US" dirty="0" smtClean="0">
                <a:solidFill>
                  <a:schemeClr val="accent1">
                    <a:lumMod val="75000"/>
                  </a:schemeClr>
                </a:solidFill>
                <a:latin typeface="Poppins"/>
              </a:rPr>
              <a:t>?</a:t>
            </a:r>
            <a:endParaRPr lang="hr-HR" dirty="0" smtClean="0">
              <a:solidFill>
                <a:schemeClr val="accent1">
                  <a:lumMod val="75000"/>
                </a:schemeClr>
              </a:solidFill>
              <a:latin typeface="Poppins"/>
            </a:endParaRPr>
          </a:p>
          <a:p>
            <a:endParaRPr lang="en-US" dirty="0">
              <a:solidFill>
                <a:srgbClr val="15B1CA"/>
              </a:solidFill>
              <a:latin typeface="Poppins"/>
            </a:endParaRPr>
          </a:p>
          <a:p>
            <a:pPr algn="just">
              <a:lnSpc>
                <a:spcPct val="150000"/>
              </a:lnSpc>
            </a:pPr>
            <a:r>
              <a:rPr lang="en-US" sz="1600" dirty="0">
                <a:solidFill>
                  <a:srgbClr val="282828"/>
                </a:solidFill>
                <a:cs typeface="Arial" panose="020B0604020202020204" pitchFamily="34" charset="0"/>
              </a:rPr>
              <a:t>Quality management system is a system based approach of the </a:t>
            </a:r>
            <a:r>
              <a:rPr lang="en-US" sz="1600" dirty="0" smtClean="0">
                <a:solidFill>
                  <a:srgbClr val="282828"/>
                </a:solidFill>
                <a:cs typeface="Arial" panose="020B0604020202020204" pitchFamily="34" charset="0"/>
              </a:rPr>
              <a:t>organization </a:t>
            </a:r>
            <a:r>
              <a:rPr lang="en-US" sz="1600" dirty="0">
                <a:solidFill>
                  <a:srgbClr val="282828"/>
                </a:solidFill>
                <a:cs typeface="Arial" panose="020B0604020202020204" pitchFamily="34" charset="0"/>
              </a:rPr>
              <a:t>to manage its processes to well define and meet the requirements of its customers, </a:t>
            </a:r>
            <a:r>
              <a:rPr lang="hr-HR" sz="1600" dirty="0" smtClean="0">
                <a:solidFill>
                  <a:srgbClr val="282828"/>
                </a:solidFill>
                <a:cs typeface="Arial" panose="020B0604020202020204" pitchFamily="34" charset="0"/>
              </a:rPr>
              <a:t>r</a:t>
            </a:r>
            <a:r>
              <a:rPr lang="en-US" sz="1600" dirty="0" err="1" smtClean="0">
                <a:solidFill>
                  <a:srgbClr val="282828"/>
                </a:solidFill>
                <a:cs typeface="Arial" panose="020B0604020202020204" pitchFamily="34" charset="0"/>
              </a:rPr>
              <a:t>isk</a:t>
            </a:r>
            <a:r>
              <a:rPr lang="en-US" sz="1600" dirty="0" smtClean="0">
                <a:solidFill>
                  <a:srgbClr val="282828"/>
                </a:solidFill>
                <a:cs typeface="Arial" panose="020B0604020202020204" pitchFamily="34" charset="0"/>
              </a:rPr>
              <a:t> </a:t>
            </a:r>
            <a:r>
              <a:rPr lang="en-US" sz="1600" dirty="0">
                <a:solidFill>
                  <a:srgbClr val="282828"/>
                </a:solidFill>
                <a:cs typeface="Arial" panose="020B0604020202020204" pitchFamily="34" charset="0"/>
              </a:rPr>
              <a:t>and stakeholders touched by its work</a:t>
            </a:r>
            <a:r>
              <a:rPr lang="en-US" sz="1600" dirty="0" smtClean="0">
                <a:solidFill>
                  <a:srgbClr val="282828"/>
                </a:solidFill>
                <a:cs typeface="Arial" panose="020B0604020202020204" pitchFamily="34" charset="0"/>
              </a:rPr>
              <a:t>.</a:t>
            </a:r>
            <a:endParaRPr lang="hr-HR" sz="1600" dirty="0" smtClean="0">
              <a:solidFill>
                <a:srgbClr val="282828"/>
              </a:solidFill>
              <a:cs typeface="Arial" panose="020B0604020202020204" pitchFamily="34" charset="0"/>
            </a:endParaRPr>
          </a:p>
        </p:txBody>
      </p:sp>
      <p:sp>
        <p:nvSpPr>
          <p:cNvPr id="10" name="Rectangle 9"/>
          <p:cNvSpPr/>
          <p:nvPr/>
        </p:nvSpPr>
        <p:spPr>
          <a:xfrm>
            <a:off x="573504" y="6321366"/>
            <a:ext cx="6513095" cy="246221"/>
          </a:xfrm>
          <a:prstGeom prst="rect">
            <a:avLst/>
          </a:prstGeom>
        </p:spPr>
        <p:txBody>
          <a:bodyPr wrap="square">
            <a:spAutoFit/>
          </a:bodyPr>
          <a:lstStyle/>
          <a:p>
            <a:r>
              <a:rPr lang="hr-HR" sz="1000" dirty="0">
                <a:hlinkClick r:id="rId6"/>
              </a:rPr>
              <a:t>ISO 9001:2015 </a:t>
            </a:r>
            <a:r>
              <a:rPr lang="hr-HR" sz="1000" dirty="0" err="1">
                <a:hlinkClick r:id="rId6"/>
              </a:rPr>
              <a:t>Quality</a:t>
            </a:r>
            <a:r>
              <a:rPr lang="hr-HR" sz="1000" dirty="0">
                <a:hlinkClick r:id="rId6"/>
              </a:rPr>
              <a:t> Management System </a:t>
            </a:r>
            <a:r>
              <a:rPr lang="hr-HR" sz="1000" dirty="0" err="1">
                <a:hlinkClick r:id="rId6"/>
              </a:rPr>
              <a:t>Certification</a:t>
            </a:r>
            <a:r>
              <a:rPr lang="hr-HR" sz="1000" dirty="0">
                <a:hlinkClick r:id="rId6"/>
              </a:rPr>
              <a:t> </a:t>
            </a:r>
            <a:r>
              <a:rPr lang="hr-HR" sz="1000" dirty="0" err="1">
                <a:hlinkClick r:id="rId6"/>
              </a:rPr>
              <a:t>in</a:t>
            </a:r>
            <a:r>
              <a:rPr lang="hr-HR" sz="1000" dirty="0">
                <a:hlinkClick r:id="rId6"/>
              </a:rPr>
              <a:t> UK| </a:t>
            </a:r>
            <a:r>
              <a:rPr lang="hr-HR" sz="1000" dirty="0" err="1">
                <a:hlinkClick r:id="rId6"/>
              </a:rPr>
              <a:t>dubai</a:t>
            </a:r>
            <a:r>
              <a:rPr lang="hr-HR" sz="1000" dirty="0">
                <a:hlinkClick r:id="rId6"/>
              </a:rPr>
              <a:t>| </a:t>
            </a:r>
            <a:r>
              <a:rPr lang="hr-HR" sz="1000" dirty="0" err="1">
                <a:hlinkClick r:id="rId6"/>
              </a:rPr>
              <a:t>oman</a:t>
            </a:r>
            <a:r>
              <a:rPr lang="hr-HR" sz="1000" dirty="0">
                <a:hlinkClick r:id="rId6"/>
              </a:rPr>
              <a:t>| </a:t>
            </a:r>
            <a:r>
              <a:rPr lang="hr-HR" sz="1000" dirty="0" err="1">
                <a:hlinkClick r:id="rId6"/>
              </a:rPr>
              <a:t>qatar</a:t>
            </a:r>
            <a:r>
              <a:rPr lang="hr-HR" sz="1000" dirty="0">
                <a:hlinkClick r:id="rId6"/>
              </a:rPr>
              <a:t>| </a:t>
            </a:r>
            <a:r>
              <a:rPr lang="hr-HR" sz="1000" dirty="0" err="1">
                <a:hlinkClick r:id="rId6"/>
              </a:rPr>
              <a:t>bahrain</a:t>
            </a:r>
            <a:r>
              <a:rPr lang="hr-HR" sz="1000" dirty="0">
                <a:hlinkClick r:id="rId6"/>
              </a:rPr>
              <a:t> (traibcert.org.uk)</a:t>
            </a:r>
            <a:endParaRPr lang="hr-HR" sz="1000" dirty="0"/>
          </a:p>
        </p:txBody>
      </p:sp>
    </p:spTree>
    <p:extLst>
      <p:ext uri="{BB962C8B-B14F-4D97-AF65-F5344CB8AC3E}">
        <p14:creationId xmlns:p14="http://schemas.microsoft.com/office/powerpoint/2010/main" val="219083212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7</a:t>
            </a:fld>
            <a:endParaRPr lang="en-US" altLang="nl-BE" dirty="0"/>
          </a:p>
        </p:txBody>
      </p:sp>
      <p:sp>
        <p:nvSpPr>
          <p:cNvPr id="16" name="Fußzeilenplatzhalter 2"/>
          <p:cNvSpPr>
            <a:spLocks noGrp="1"/>
          </p:cNvSpPr>
          <p:nvPr>
            <p:ph type="ftr" sz="quarter" idx="11"/>
          </p:nvPr>
        </p:nvSpPr>
        <p:spPr>
          <a:xfrm>
            <a:off x="7874000" y="6379775"/>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472615"/>
            <a:ext cx="10744200" cy="4601260"/>
          </a:xfrm>
          <a:prstGeom prst="rect">
            <a:avLst/>
          </a:prstGeom>
        </p:spPr>
        <p:txBody>
          <a:bodyPr wrap="square">
            <a:spAutoFit/>
          </a:bodyPr>
          <a:lstStyle/>
          <a:p>
            <a:pPr algn="just">
              <a:lnSpc>
                <a:spcPct val="150000"/>
              </a:lnSpc>
            </a:pPr>
            <a:r>
              <a:rPr lang="en-US" sz="1600" dirty="0">
                <a:cs typeface="Arial" panose="020B0604020202020204" pitchFamily="34" charset="0"/>
              </a:rPr>
              <a:t>Different organizations use different methodologies, approaches and tools for implementing a quality management and </a:t>
            </a:r>
            <a:r>
              <a:rPr lang="en-US" sz="1600" dirty="0" err="1">
                <a:cs typeface="Arial" panose="020B0604020202020204" pitchFamily="34" charset="0"/>
              </a:rPr>
              <a:t>programmes</a:t>
            </a:r>
            <a:r>
              <a:rPr lang="en-US" sz="1600" dirty="0">
                <a:cs typeface="Arial" panose="020B0604020202020204" pitchFamily="34" charset="0"/>
              </a:rPr>
              <a:t> for continuous quality improvement. </a:t>
            </a:r>
            <a:r>
              <a:rPr lang="hr-HR" sz="1600" dirty="0" err="1" smtClean="0">
                <a:cs typeface="Arial" panose="020B0604020202020204" pitchFamily="34" charset="0"/>
              </a:rPr>
              <a:t>That</a:t>
            </a:r>
            <a:r>
              <a:rPr lang="hr-HR" sz="1600" dirty="0" smtClean="0">
                <a:cs typeface="Arial" panose="020B0604020202020204" pitchFamily="34" charset="0"/>
              </a:rPr>
              <a:t> </a:t>
            </a:r>
            <a:r>
              <a:rPr lang="en-US" sz="1600" dirty="0" err="1" smtClean="0">
                <a:cs typeface="Arial" panose="020B0604020202020204" pitchFamily="34" charset="0"/>
              </a:rPr>
              <a:t>programme</a:t>
            </a:r>
            <a:r>
              <a:rPr lang="hr-HR" sz="1600" dirty="0" smtClean="0">
                <a:cs typeface="Arial" panose="020B0604020202020204" pitchFamily="34" charset="0"/>
              </a:rPr>
              <a:t>s</a:t>
            </a:r>
            <a:r>
              <a:rPr lang="en-US" sz="1600" dirty="0" smtClean="0">
                <a:cs typeface="Arial" panose="020B0604020202020204" pitchFamily="34" charset="0"/>
              </a:rPr>
              <a:t> </a:t>
            </a:r>
            <a:r>
              <a:rPr lang="hr-HR" sz="1600" dirty="0" err="1" smtClean="0">
                <a:cs typeface="Arial" panose="020B0604020202020204" pitchFamily="34" charset="0"/>
              </a:rPr>
              <a:t>have</a:t>
            </a:r>
            <a:r>
              <a:rPr lang="hr-HR" sz="1600" dirty="0" smtClean="0">
                <a:cs typeface="Arial" panose="020B0604020202020204" pitchFamily="34" charset="0"/>
              </a:rPr>
              <a:t> </a:t>
            </a:r>
            <a:r>
              <a:rPr lang="hr-HR" sz="1600" dirty="0" err="1" smtClean="0">
                <a:cs typeface="Arial" panose="020B0604020202020204" pitchFamily="34" charset="0"/>
              </a:rPr>
              <a:t>different</a:t>
            </a:r>
            <a:r>
              <a:rPr lang="hr-HR" sz="1600" dirty="0" smtClean="0">
                <a:cs typeface="Arial" panose="020B0604020202020204" pitchFamily="34" charset="0"/>
              </a:rPr>
              <a:t> </a:t>
            </a:r>
            <a:r>
              <a:rPr lang="hr-HR" sz="1600" dirty="0" err="1" smtClean="0">
                <a:cs typeface="Arial" panose="020B0604020202020204" pitchFamily="34" charset="0"/>
              </a:rPr>
              <a:t>name</a:t>
            </a:r>
            <a:r>
              <a:rPr lang="hr-HR" sz="1600" dirty="0" smtClean="0">
                <a:cs typeface="Arial" panose="020B0604020202020204" pitchFamily="34" charset="0"/>
              </a:rPr>
              <a:t> </a:t>
            </a:r>
            <a:r>
              <a:rPr lang="hr-HR" sz="1600" dirty="0" err="1" smtClean="0">
                <a:cs typeface="Arial" panose="020B0604020202020204" pitchFamily="34" charset="0"/>
              </a:rPr>
              <a:t>and</a:t>
            </a:r>
            <a:r>
              <a:rPr lang="hr-HR" sz="1600" dirty="0" smtClean="0">
                <a:cs typeface="Arial" panose="020B0604020202020204" pitchFamily="34" charset="0"/>
              </a:rPr>
              <a:t> </a:t>
            </a:r>
            <a:r>
              <a:rPr lang="hr-HR" sz="1600" dirty="0" err="1" smtClean="0">
                <a:cs typeface="Arial" panose="020B0604020202020204" pitchFamily="34" charset="0"/>
              </a:rPr>
              <a:t>label</a:t>
            </a:r>
            <a:r>
              <a:rPr lang="hr-HR" sz="1600" dirty="0" smtClean="0">
                <a:cs typeface="Arial" panose="020B0604020202020204" pitchFamily="34" charset="0"/>
              </a:rPr>
              <a:t>, </a:t>
            </a:r>
            <a:r>
              <a:rPr lang="en-US" sz="1600" dirty="0" smtClean="0">
                <a:cs typeface="Arial" panose="020B0604020202020204" pitchFamily="34" charset="0"/>
              </a:rPr>
              <a:t>such </a:t>
            </a:r>
            <a:r>
              <a:rPr lang="en-US" sz="1600" dirty="0">
                <a:cs typeface="Arial" panose="020B0604020202020204" pitchFamily="34" charset="0"/>
              </a:rPr>
              <a:t>as </a:t>
            </a:r>
            <a:endParaRPr lang="hr-HR" sz="1600" dirty="0" smtClean="0">
              <a:cs typeface="Arial" panose="020B0604020202020204" pitchFamily="34" charset="0"/>
            </a:endParaRPr>
          </a:p>
          <a:p>
            <a:pPr marL="285750" indent="-285750" algn="just">
              <a:lnSpc>
                <a:spcPct val="150000"/>
              </a:lnSpc>
              <a:buFont typeface="Arial" panose="020B0604020202020204" pitchFamily="34" charset="0"/>
              <a:buChar char="•"/>
            </a:pPr>
            <a:r>
              <a:rPr lang="en-US" sz="1600" dirty="0" smtClean="0">
                <a:cs typeface="Arial" panose="020B0604020202020204" pitchFamily="34" charset="0"/>
              </a:rPr>
              <a:t>TQM </a:t>
            </a:r>
            <a:r>
              <a:rPr lang="en-US" sz="1600" dirty="0">
                <a:cs typeface="Arial" panose="020B0604020202020204" pitchFamily="34" charset="0"/>
              </a:rPr>
              <a:t>(Total Quality Management), </a:t>
            </a:r>
            <a:endParaRPr lang="hr-HR" sz="1600" dirty="0" smtClean="0">
              <a:cs typeface="Arial" panose="020B0604020202020204" pitchFamily="34" charset="0"/>
            </a:endParaRPr>
          </a:p>
          <a:p>
            <a:pPr marL="285750" indent="-285750" algn="just">
              <a:lnSpc>
                <a:spcPct val="150000"/>
              </a:lnSpc>
              <a:buFont typeface="Arial" panose="020B0604020202020204" pitchFamily="34" charset="0"/>
              <a:buChar char="•"/>
            </a:pPr>
            <a:r>
              <a:rPr lang="en-US" sz="1600" dirty="0" smtClean="0">
                <a:cs typeface="Arial" panose="020B0604020202020204" pitchFamily="34" charset="0"/>
              </a:rPr>
              <a:t>Six </a:t>
            </a:r>
            <a:r>
              <a:rPr lang="en-US" sz="1600" dirty="0">
                <a:cs typeface="Arial" panose="020B0604020202020204" pitchFamily="34" charset="0"/>
              </a:rPr>
              <a:t>Sigma, </a:t>
            </a:r>
            <a:endParaRPr lang="hr-HR" sz="1600" dirty="0" smtClean="0">
              <a:cs typeface="Arial" panose="020B0604020202020204" pitchFamily="34" charset="0"/>
            </a:endParaRPr>
          </a:p>
          <a:p>
            <a:pPr marL="285750" indent="-285750" algn="just">
              <a:lnSpc>
                <a:spcPct val="150000"/>
              </a:lnSpc>
              <a:buFont typeface="Arial" panose="020B0604020202020204" pitchFamily="34" charset="0"/>
              <a:buChar char="•"/>
            </a:pPr>
            <a:r>
              <a:rPr lang="en-US" sz="1600" dirty="0" smtClean="0">
                <a:cs typeface="Arial" panose="020B0604020202020204" pitchFamily="34" charset="0"/>
              </a:rPr>
              <a:t>BPR </a:t>
            </a:r>
            <a:r>
              <a:rPr lang="en-US" sz="1600" dirty="0">
                <a:cs typeface="Arial" panose="020B0604020202020204" pitchFamily="34" charset="0"/>
              </a:rPr>
              <a:t>(Business Process Re-engineering), </a:t>
            </a:r>
            <a:endParaRPr lang="hr-HR" sz="1600" dirty="0" smtClean="0">
              <a:cs typeface="Arial" panose="020B0604020202020204" pitchFamily="34" charset="0"/>
            </a:endParaRPr>
          </a:p>
          <a:p>
            <a:pPr marL="285750" indent="-285750" algn="just">
              <a:lnSpc>
                <a:spcPct val="150000"/>
              </a:lnSpc>
              <a:spcAft>
                <a:spcPts val="600"/>
              </a:spcAft>
              <a:buFont typeface="Arial" panose="020B0604020202020204" pitchFamily="34" charset="0"/>
              <a:buChar char="•"/>
            </a:pPr>
            <a:r>
              <a:rPr lang="en-US" sz="1600" dirty="0" smtClean="0">
                <a:cs typeface="Arial" panose="020B0604020202020204" pitchFamily="34" charset="0"/>
              </a:rPr>
              <a:t>Business Excellence</a:t>
            </a:r>
            <a:r>
              <a:rPr lang="hr-HR" sz="1600" dirty="0" smtClean="0">
                <a:cs typeface="Arial" panose="020B0604020202020204" pitchFamily="34" charset="0"/>
              </a:rPr>
              <a:t>. </a:t>
            </a:r>
          </a:p>
          <a:p>
            <a:pPr algn="just">
              <a:lnSpc>
                <a:spcPct val="150000"/>
              </a:lnSpc>
            </a:pPr>
            <a:r>
              <a:rPr lang="en-US" sz="1600" dirty="0" smtClean="0"/>
              <a:t>Most </a:t>
            </a:r>
            <a:r>
              <a:rPr lang="en-US" sz="1600" dirty="0"/>
              <a:t>of these tools, approaches and techniques are used </a:t>
            </a:r>
            <a:r>
              <a:rPr lang="en-US" sz="1600" dirty="0" smtClean="0"/>
              <a:t>worldwide, </a:t>
            </a:r>
            <a:r>
              <a:rPr lang="en-US" sz="1600" dirty="0"/>
              <a:t>e.g. </a:t>
            </a:r>
            <a:r>
              <a:rPr lang="en-US" sz="1600" dirty="0">
                <a:solidFill>
                  <a:schemeClr val="accent1">
                    <a:lumMod val="75000"/>
                  </a:schemeClr>
                </a:solidFill>
                <a:effectLst>
                  <a:outerShdw blurRad="38100" dist="38100" dir="2700000" algn="tl">
                    <a:srgbClr val="000000">
                      <a:alpha val="43137"/>
                    </a:srgbClr>
                  </a:outerShdw>
                </a:effectLst>
              </a:rPr>
              <a:t>PDCA cycle or Deming's circle</a:t>
            </a:r>
            <a:r>
              <a:rPr lang="en-US" sz="1600" dirty="0"/>
              <a:t>. However, some techniques </a:t>
            </a:r>
            <a:r>
              <a:rPr lang="en-US" sz="1600" dirty="0" smtClean="0"/>
              <a:t>are </a:t>
            </a:r>
            <a:r>
              <a:rPr lang="en-US" sz="1600" dirty="0"/>
              <a:t>more complex and demanding, e.g. Six Sigma, Lean Sigma, Design for Six Sigma or EFQM excellence </a:t>
            </a:r>
            <a:r>
              <a:rPr lang="en-US" sz="1600" dirty="0" smtClean="0"/>
              <a:t>model</a:t>
            </a:r>
            <a:r>
              <a:rPr lang="hr-HR" sz="1600" dirty="0" smtClean="0"/>
              <a:t> </a:t>
            </a:r>
            <a:r>
              <a:rPr lang="en-US" sz="1600" dirty="0" smtClean="0"/>
              <a:t>for </a:t>
            </a:r>
            <a:r>
              <a:rPr lang="en-US" sz="1600" dirty="0"/>
              <a:t>specific problem-solving applications and implementation </a:t>
            </a:r>
            <a:r>
              <a:rPr lang="hr-HR" sz="1600" dirty="0" smtClean="0"/>
              <a:t>of </a:t>
            </a:r>
            <a:r>
              <a:rPr lang="en-US" sz="1600" dirty="0" smtClean="0"/>
              <a:t>advanced </a:t>
            </a:r>
            <a:r>
              <a:rPr lang="en-US" sz="1600" dirty="0"/>
              <a:t>techniques and methodologies. </a:t>
            </a:r>
            <a:r>
              <a:rPr lang="hr-HR" sz="1600" dirty="0" smtClean="0"/>
              <a:t>It </a:t>
            </a:r>
            <a:r>
              <a:rPr lang="en-US" sz="1600" dirty="0" smtClean="0"/>
              <a:t>should </a:t>
            </a:r>
            <a:r>
              <a:rPr lang="en-US" sz="1600" dirty="0"/>
              <a:t>be selected for the appropriate team and applied correctly to the appropriate </a:t>
            </a:r>
            <a:r>
              <a:rPr lang="en-US" sz="1600" dirty="0" smtClean="0"/>
              <a:t>process</a:t>
            </a:r>
            <a:r>
              <a:rPr lang="hr-HR" sz="1600" dirty="0" smtClean="0"/>
              <a:t> </a:t>
            </a:r>
            <a:r>
              <a:rPr lang="hr-HR" sz="1600" dirty="0" err="1" smtClean="0"/>
              <a:t>and</a:t>
            </a:r>
            <a:r>
              <a:rPr lang="hr-HR" sz="1600" dirty="0" smtClean="0"/>
              <a:t> t</a:t>
            </a:r>
            <a:r>
              <a:rPr lang="en-US" sz="1600" dirty="0" smtClean="0"/>
              <a:t>he</a:t>
            </a:r>
            <a:r>
              <a:rPr lang="hr-HR" sz="1600" dirty="0" err="1" smtClean="0"/>
              <a:t>ir</a:t>
            </a:r>
            <a:r>
              <a:rPr lang="en-US" sz="1600" dirty="0" smtClean="0"/>
              <a:t> </a:t>
            </a:r>
            <a:r>
              <a:rPr lang="en-US" sz="1600" dirty="0"/>
              <a:t>successful implementation </a:t>
            </a:r>
            <a:r>
              <a:rPr lang="en-US" sz="1600" dirty="0" smtClean="0"/>
              <a:t>depends </a:t>
            </a:r>
            <a:r>
              <a:rPr lang="en-US" sz="1600" dirty="0"/>
              <a:t>on their understanding, knowledge and proper application in organizational processes. </a:t>
            </a:r>
            <a:endParaRPr lang="hr-HR" sz="1600" dirty="0" smtClean="0">
              <a:cs typeface="Arial" panose="020B0604020202020204" pitchFamily="34" charset="0"/>
            </a:endParaRPr>
          </a:p>
        </p:txBody>
      </p:sp>
      <p:sp>
        <p:nvSpPr>
          <p:cNvPr id="17" name="Rectangle 16"/>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13" name="Rectangle 12"/>
          <p:cNvSpPr/>
          <p:nvPr/>
        </p:nvSpPr>
        <p:spPr>
          <a:xfrm>
            <a:off x="736553" y="6230491"/>
            <a:ext cx="7285923" cy="553998"/>
          </a:xfrm>
          <a:prstGeom prst="rect">
            <a:avLst/>
          </a:prstGeom>
        </p:spPr>
        <p:txBody>
          <a:bodyPr wrap="square">
            <a:spAutoFit/>
          </a:bodyPr>
          <a:lstStyle/>
          <a:p>
            <a:r>
              <a:rPr lang="hr-HR" sz="1000" i="1" dirty="0" err="1" smtClean="0"/>
              <a:t>Source</a:t>
            </a:r>
            <a:r>
              <a:rPr lang="hr-HR" sz="1000" i="1" dirty="0" smtClean="0"/>
              <a:t>: </a:t>
            </a:r>
            <a:r>
              <a:rPr lang="en-US" sz="1000" i="1" dirty="0" smtClean="0"/>
              <a:t> </a:t>
            </a:r>
            <a:r>
              <a:rPr lang="en-US" sz="1000" i="1" dirty="0"/>
              <a:t>(PDF) Quality improvement methodologies - PDCA cycle, RADAR matrix, DMAIC and DFSS</a:t>
            </a:r>
            <a:r>
              <a:rPr lang="en-US" sz="1000" dirty="0"/>
              <a:t>. Available from: </a:t>
            </a:r>
            <a:r>
              <a:rPr lang="en-US" sz="1000" dirty="0">
                <a:hlinkClick r:id="rId5"/>
              </a:rPr>
              <a:t>https://www.researchgate.net/publication/49600834_Quality_improvement_methodologies_-_PDCA_cycle_RADAR_matrix_DMAIC_and_DFSS</a:t>
            </a:r>
            <a:r>
              <a:rPr lang="en-US" sz="1000" dirty="0"/>
              <a:t> [accessed Sep 21 2021].</a:t>
            </a:r>
            <a:endParaRPr lang="hr-HR" sz="1000" dirty="0"/>
          </a:p>
        </p:txBody>
      </p:sp>
    </p:spTree>
    <p:extLst>
      <p:ext uri="{BB962C8B-B14F-4D97-AF65-F5344CB8AC3E}">
        <p14:creationId xmlns:p14="http://schemas.microsoft.com/office/powerpoint/2010/main" val="144522736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8</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3" name="Rectangle 2"/>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4" name="Rectangle 1"/>
          <p:cNvSpPr>
            <a:spLocks noChangeArrowheads="1"/>
          </p:cNvSpPr>
          <p:nvPr/>
        </p:nvSpPr>
        <p:spPr bwMode="auto">
          <a:xfrm>
            <a:off x="7308804" y="1404376"/>
            <a:ext cx="4146642"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285750" lvl="0" indent="-285750" algn="just" eaLnBrk="0" hangingPunct="0">
              <a:lnSpc>
                <a:spcPct val="150000"/>
              </a:lnSpc>
              <a:buFont typeface="Wingdings" panose="05000000000000000000" pitchFamily="2" charset="2"/>
              <a:buChar char="Ø"/>
            </a:pP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Explanation</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PDCA model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loops</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as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basic</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way</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working</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system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leading</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to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continuous</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improvement</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environmental</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aspect</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of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the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organization</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systematic</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approach</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in</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assurance</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and</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quality</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management, as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well</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as DMAIC, EFQM,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Kaizen</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hr-HR" altLang="sr-Latn-R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concepts</a:t>
            </a:r>
            <a:r>
              <a:rPr kumimoji="0" lang="hr-HR" altLang="sr-Latn-R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r>
              <a:rPr kumimoji="0" lang="hr-HR" altLang="sr-Latn-RS" sz="1400" b="0" i="0" u="none" strike="noStrike" cap="none" normalizeH="0" baseline="0" dirty="0" smtClean="0">
                <a:ln>
                  <a:noFill/>
                </a:ln>
                <a:solidFill>
                  <a:schemeClr val="tx1"/>
                </a:solidFill>
                <a:effectLst/>
                <a:cs typeface="Arial" panose="020B0604020202020204" pitchFamily="34" charset="0"/>
              </a:rPr>
              <a:t> </a:t>
            </a:r>
          </a:p>
          <a:p>
            <a:pPr lvl="0" algn="just" eaLnBrk="0" hangingPunct="0">
              <a:lnSpc>
                <a:spcPct val="150000"/>
              </a:lnSpc>
            </a:pPr>
            <a:endParaRPr kumimoji="0" lang="hr-HR" altLang="sr-Latn-RS" sz="1400" b="0" i="0" u="none" strike="noStrike" cap="none" normalizeH="0" baseline="0" dirty="0" smtClean="0">
              <a:ln>
                <a:noFill/>
              </a:ln>
              <a:solidFill>
                <a:schemeClr val="tx1"/>
              </a:solidFill>
              <a:effectLst/>
              <a:cs typeface="Arial" panose="020B0604020202020204" pitchFamily="34" charset="0"/>
            </a:endParaRPr>
          </a:p>
          <a:p>
            <a:pPr marL="285750" indent="-285750" algn="just" eaLnBrk="0" hangingPunct="0">
              <a:lnSpc>
                <a:spcPct val="150000"/>
              </a:lnSpc>
              <a:buFont typeface="Wingdings" panose="05000000000000000000" pitchFamily="2" charset="2"/>
              <a:buChar char="Ø"/>
            </a:pPr>
            <a:r>
              <a:rPr lang="en-US" sz="1400" dirty="0"/>
              <a:t>Using of the PDCA cycle means continuously looking for better methods of improvement. The PDCA cycle is effective in both </a:t>
            </a:r>
            <a:r>
              <a:rPr lang="en-US" sz="1400" i="1" dirty="0">
                <a:effectLst>
                  <a:outerShdw blurRad="38100" dist="38100" dir="2700000" algn="tl">
                    <a:srgbClr val="000000">
                      <a:alpha val="43137"/>
                    </a:srgbClr>
                  </a:outerShdw>
                </a:effectLst>
              </a:rPr>
              <a:t>doing a job </a:t>
            </a:r>
            <a:r>
              <a:rPr lang="en-US" sz="1400" dirty="0"/>
              <a:t>and </a:t>
            </a:r>
            <a:r>
              <a:rPr lang="en-US" sz="1400" i="1" dirty="0">
                <a:effectLst>
                  <a:outerShdw blurRad="38100" dist="38100" dir="2700000" algn="tl">
                    <a:srgbClr val="000000">
                      <a:alpha val="43137"/>
                    </a:srgbClr>
                  </a:outerShdw>
                </a:effectLst>
              </a:rPr>
              <a:t>managing a </a:t>
            </a:r>
            <a:r>
              <a:rPr lang="en-US" sz="1400" i="1" dirty="0" err="1">
                <a:effectLst>
                  <a:outerShdw blurRad="38100" dist="38100" dir="2700000" algn="tl">
                    <a:srgbClr val="000000">
                      <a:alpha val="43137"/>
                    </a:srgbClr>
                  </a:outerShdw>
                </a:effectLst>
              </a:rPr>
              <a:t>programme</a:t>
            </a:r>
            <a:r>
              <a:rPr lang="en-US" sz="1400" dirty="0"/>
              <a:t>. The PDCA cycle enables two types of corrective action – </a:t>
            </a:r>
            <a:r>
              <a:rPr lang="en-US" sz="1400" i="1" dirty="0">
                <a:effectLst>
                  <a:outerShdw blurRad="38100" dist="38100" dir="2700000" algn="tl">
                    <a:srgbClr val="000000">
                      <a:alpha val="43137"/>
                    </a:srgbClr>
                  </a:outerShdw>
                </a:effectLst>
              </a:rPr>
              <a:t>temporary and permanent</a:t>
            </a:r>
            <a:r>
              <a:rPr lang="en-US" sz="1400" dirty="0"/>
              <a:t>. </a:t>
            </a:r>
            <a:endParaRPr lang="hr-HR" sz="1400" dirty="0"/>
          </a:p>
        </p:txBody>
      </p:sp>
      <p:pic>
        <p:nvPicPr>
          <p:cNvPr id="6" name="Picture 5"/>
          <p:cNvPicPr>
            <a:picLocks noChangeAspect="1"/>
          </p:cNvPicPr>
          <p:nvPr/>
        </p:nvPicPr>
        <p:blipFill>
          <a:blip r:embed="rId5"/>
          <a:stretch>
            <a:fillRect/>
          </a:stretch>
        </p:blipFill>
        <p:spPr>
          <a:xfrm>
            <a:off x="990600" y="1745758"/>
            <a:ext cx="6210300" cy="4229100"/>
          </a:xfrm>
          <a:prstGeom prst="rect">
            <a:avLst/>
          </a:prstGeom>
        </p:spPr>
      </p:pic>
      <p:sp>
        <p:nvSpPr>
          <p:cNvPr id="10" name="Rectangle 9"/>
          <p:cNvSpPr/>
          <p:nvPr/>
        </p:nvSpPr>
        <p:spPr>
          <a:xfrm>
            <a:off x="720391" y="6337277"/>
            <a:ext cx="2339102" cy="246221"/>
          </a:xfrm>
          <a:prstGeom prst="rect">
            <a:avLst/>
          </a:prstGeom>
        </p:spPr>
        <p:txBody>
          <a:bodyPr wrap="none">
            <a:spAutoFit/>
          </a:bodyPr>
          <a:lstStyle/>
          <a:p>
            <a:r>
              <a:rPr lang="hr-HR" sz="1000" dirty="0" err="1" smtClean="0">
                <a:hlinkClick r:id="rId6"/>
              </a:rPr>
              <a:t>Source</a:t>
            </a:r>
            <a:r>
              <a:rPr lang="hr-HR" sz="1000" dirty="0" smtClean="0">
                <a:hlinkClick r:id="rId6"/>
              </a:rPr>
              <a:t>: </a:t>
            </a:r>
            <a:r>
              <a:rPr lang="it-IT" sz="1000" dirty="0" smtClean="0">
                <a:hlinkClick r:id="rId6"/>
              </a:rPr>
              <a:t>ISO </a:t>
            </a:r>
            <a:r>
              <a:rPr lang="it-IT" sz="1000" dirty="0">
                <a:hlinkClick r:id="rId6"/>
              </a:rPr>
              <a:t>9001 PDCA Model - Bing</a:t>
            </a:r>
            <a:endParaRPr lang="hr-HR" sz="1000" dirty="0"/>
          </a:p>
        </p:txBody>
      </p:sp>
    </p:spTree>
    <p:extLst>
      <p:ext uri="{BB962C8B-B14F-4D97-AF65-F5344CB8AC3E}">
        <p14:creationId xmlns:p14="http://schemas.microsoft.com/office/powerpoint/2010/main" val="227954867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237989" y="2553254"/>
            <a:ext cx="4412522" cy="2723779"/>
          </a:xfrm>
          <a:prstGeom prst="rect">
            <a:avLst/>
          </a:prstGeom>
        </p:spPr>
      </p:pic>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9</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752475" y="1010550"/>
            <a:ext cx="2116285" cy="461665"/>
          </a:xfrm>
          <a:prstGeom prst="rect">
            <a:avLst/>
          </a:prstGeom>
        </p:spPr>
        <p:txBody>
          <a:bodyPr wrap="none">
            <a:spAutoFit/>
          </a:bodyPr>
          <a:lstStyle/>
          <a:p>
            <a:pPr algn="just">
              <a:spcAft>
                <a:spcPts val="0"/>
              </a:spcAft>
            </a:pPr>
            <a:r>
              <a:rPr lang="en-US" sz="2400" b="1" u="sng" dirty="0">
                <a:solidFill>
                  <a:schemeClr val="accent1">
                    <a:lumMod val="75000"/>
                  </a:schemeClr>
                </a:solidFill>
                <a:ea typeface="Calibri" panose="020F0502020204030204" pitchFamily="34" charset="0"/>
                <a:cs typeface="Arial" panose="020B0604020202020204" pitchFamily="34" charset="0"/>
              </a:rPr>
              <a:t>Lecture plan:</a:t>
            </a:r>
            <a:endParaRPr lang="hr-HR"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4" name="Rectangle 3"/>
          <p:cNvSpPr/>
          <p:nvPr/>
        </p:nvSpPr>
        <p:spPr>
          <a:xfrm>
            <a:off x="762000" y="1606585"/>
            <a:ext cx="6096000" cy="1938992"/>
          </a:xfrm>
          <a:prstGeom prst="rect">
            <a:avLst/>
          </a:prstGeom>
        </p:spPr>
        <p:txBody>
          <a:bodyPr>
            <a:spAutoFit/>
          </a:bodyPr>
          <a:lstStyle/>
          <a:p>
            <a:pPr algn="just">
              <a:lnSpc>
                <a:spcPct val="150000"/>
              </a:lnSpc>
            </a:pPr>
            <a:r>
              <a:rPr lang="en-US" sz="1600" dirty="0"/>
              <a:t>The PDCA cycle is </a:t>
            </a:r>
            <a:r>
              <a:rPr lang="hr-HR" sz="1600" dirty="0" smtClean="0"/>
              <a:t>not </a:t>
            </a:r>
            <a:r>
              <a:rPr lang="en-US" sz="1600" dirty="0" smtClean="0"/>
              <a:t>just </a:t>
            </a:r>
            <a:r>
              <a:rPr lang="en-US" sz="1600" dirty="0"/>
              <a:t>a tool; it is a concept of </a:t>
            </a:r>
            <a:r>
              <a:rPr lang="en-US" sz="1600" dirty="0">
                <a:solidFill>
                  <a:srgbClr val="0070C0"/>
                </a:solidFill>
                <a:effectLst>
                  <a:outerShdw blurRad="38100" dist="38100" dir="2700000" algn="tl">
                    <a:srgbClr val="000000">
                      <a:alpha val="43137"/>
                    </a:srgbClr>
                  </a:outerShdw>
                </a:effectLst>
              </a:rPr>
              <a:t>continuous improvement </a:t>
            </a:r>
            <a:r>
              <a:rPr lang="en-US" sz="1600" dirty="0" smtClean="0">
                <a:solidFill>
                  <a:srgbClr val="0070C0"/>
                </a:solidFill>
                <a:effectLst>
                  <a:outerShdw blurRad="38100" dist="38100" dir="2700000" algn="tl">
                    <a:srgbClr val="000000">
                      <a:alpha val="43137"/>
                    </a:srgbClr>
                  </a:outerShdw>
                </a:effectLst>
              </a:rPr>
              <a:t>processes </a:t>
            </a:r>
            <a:r>
              <a:rPr lang="en-US" sz="1600" dirty="0"/>
              <a:t>embedded in the organization’s culture. The most important aspect of PDCA lies in the “act” stage after the completion of a project when the cycle starts again for the further improvement. </a:t>
            </a:r>
            <a:endParaRPr lang="hr-HR" sz="1600" dirty="0"/>
          </a:p>
        </p:txBody>
      </p:sp>
      <p:sp>
        <p:nvSpPr>
          <p:cNvPr id="14" name="Rectangle 13"/>
          <p:cNvSpPr/>
          <p:nvPr/>
        </p:nvSpPr>
        <p:spPr>
          <a:xfrm>
            <a:off x="457200" y="6248400"/>
            <a:ext cx="6096000" cy="400110"/>
          </a:xfrm>
          <a:prstGeom prst="rect">
            <a:avLst/>
          </a:prstGeom>
        </p:spPr>
        <p:txBody>
          <a:bodyPr>
            <a:spAutoFit/>
          </a:bodyPr>
          <a:lstStyle/>
          <a:p>
            <a:r>
              <a:rPr lang="hr-HR" sz="1000" dirty="0">
                <a:hlinkClick r:id="rId6"/>
              </a:rPr>
              <a:t>(10) (PDF) </a:t>
            </a:r>
            <a:r>
              <a:rPr lang="hr-HR" sz="1000" dirty="0" err="1">
                <a:hlinkClick r:id="rId6"/>
              </a:rPr>
              <a:t>Quality</a:t>
            </a:r>
            <a:r>
              <a:rPr lang="hr-HR" sz="1000" dirty="0">
                <a:hlinkClick r:id="rId6"/>
              </a:rPr>
              <a:t> </a:t>
            </a:r>
            <a:r>
              <a:rPr lang="hr-HR" sz="1000" dirty="0" err="1">
                <a:hlinkClick r:id="rId6"/>
              </a:rPr>
              <a:t>improvement</a:t>
            </a:r>
            <a:r>
              <a:rPr lang="hr-HR" sz="1000" dirty="0">
                <a:hlinkClick r:id="rId6"/>
              </a:rPr>
              <a:t> </a:t>
            </a:r>
            <a:r>
              <a:rPr lang="hr-HR" sz="1000" dirty="0" err="1">
                <a:hlinkClick r:id="rId6"/>
              </a:rPr>
              <a:t>methodologies</a:t>
            </a:r>
            <a:r>
              <a:rPr lang="hr-HR" sz="1000" dirty="0">
                <a:hlinkClick r:id="rId6"/>
              </a:rPr>
              <a:t> - PDCA </a:t>
            </a:r>
            <a:r>
              <a:rPr lang="hr-HR" sz="1000" dirty="0" err="1">
                <a:hlinkClick r:id="rId6"/>
              </a:rPr>
              <a:t>cycle</a:t>
            </a:r>
            <a:r>
              <a:rPr lang="hr-HR" sz="1000" dirty="0">
                <a:hlinkClick r:id="rId6"/>
              </a:rPr>
              <a:t>, RADAR </a:t>
            </a:r>
            <a:r>
              <a:rPr lang="hr-HR" sz="1000" dirty="0" err="1">
                <a:hlinkClick r:id="rId6"/>
              </a:rPr>
              <a:t>matrix</a:t>
            </a:r>
            <a:r>
              <a:rPr lang="hr-HR" sz="1000" dirty="0">
                <a:hlinkClick r:id="rId6"/>
              </a:rPr>
              <a:t>, DMAIC </a:t>
            </a:r>
            <a:r>
              <a:rPr lang="hr-HR" sz="1000" dirty="0" err="1">
                <a:hlinkClick r:id="rId6"/>
              </a:rPr>
              <a:t>and</a:t>
            </a:r>
            <a:r>
              <a:rPr lang="hr-HR" sz="1000" dirty="0">
                <a:hlinkClick r:id="rId6"/>
              </a:rPr>
              <a:t> DFSS (researchgate.net)</a:t>
            </a:r>
            <a:endParaRPr lang="hr-HR" sz="1000" dirty="0"/>
          </a:p>
        </p:txBody>
      </p:sp>
    </p:spTree>
    <p:extLst>
      <p:ext uri="{BB962C8B-B14F-4D97-AF65-F5344CB8AC3E}">
        <p14:creationId xmlns:p14="http://schemas.microsoft.com/office/powerpoint/2010/main" val="138424289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Een nieuw document maken." ma:contentTypeScope="" ma:versionID="5dd6a44b89b9ae2c981b545abc192322">
  <xsd:schema xmlns:xsd="http://www.w3.org/2001/XMLSchema" xmlns:xs="http://www.w3.org/2001/XMLSchema" xmlns:p="http://schemas.microsoft.com/office/2006/metadata/properties" xmlns:ns2="ebd4f370-f316-4e65-85b0-192adfc4043b" targetNamespace="http://schemas.microsoft.com/office/2006/metadata/properties" ma:root="true" ma:fieldsID="a8b0e74eb6801307757d16970d5e6708"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3D7DA3-E4D4-4A33-B156-13331C8EF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28BDEC-D02F-401C-AB92-3CC016360D45}">
  <ds:schemaRefs>
    <ds:schemaRef ds:uri="http://schemas.microsoft.com/sharepoint/v3/contenttype/forms"/>
  </ds:schemaRefs>
</ds:datastoreItem>
</file>

<file path=customXml/itemProps3.xml><?xml version="1.0" encoding="utf-8"?>
<ds:datastoreItem xmlns:ds="http://schemas.openxmlformats.org/officeDocument/2006/customXml" ds:itemID="{CC3BCB10-CB49-41F9-A005-741CB69E8389}">
  <ds:schemaRefs>
    <ds:schemaRef ds:uri="ebd4f370-f316-4e65-85b0-192adfc4043b"/>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11530</TotalTime>
  <Words>1666</Words>
  <Application>Microsoft Office PowerPoint</Application>
  <PresentationFormat>Widescreen</PresentationFormat>
  <Paragraphs>125</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Corbel</vt:lpstr>
      <vt:lpstr>Poppins</vt:lpstr>
      <vt:lpstr>Times New Roman</vt:lpstr>
      <vt:lpstr>Wingdings</vt:lpstr>
      <vt:lpstr>Office Theme</vt:lpstr>
      <vt:lpstr>QMS/EMS Implementation and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TTF</cp:lastModifiedBy>
  <cp:revision>367</cp:revision>
  <dcterms:created xsi:type="dcterms:W3CDTF">2006-08-16T00:00:00Z</dcterms:created>
  <dcterms:modified xsi:type="dcterms:W3CDTF">2021-11-21T14:36:37Z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