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drawings/drawing1.xml" ContentType="application/vnd.openxmlformats-officedocument.drawingml.chartshape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style2.xml" ContentType="application/vnd.ms-office.chartstyle+xml"/>
  <Override PartName="/ppt/theme/theme1.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olors2.xml" ContentType="application/vnd.ms-office.chartcolor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72" r:id="rId4"/>
    <p:sldId id="273" r:id="rId5"/>
    <p:sldId id="274" r:id="rId6"/>
    <p:sldId id="260" r:id="rId7"/>
    <p:sldId id="270" r:id="rId8"/>
    <p:sldId id="261" r:id="rId9"/>
    <p:sldId id="262" r:id="rId10"/>
    <p:sldId id="269" r:id="rId11"/>
    <p:sldId id="265" r:id="rId12"/>
    <p:sldId id="271" r:id="rId13"/>
    <p:sldId id="267" r:id="rId14"/>
    <p:sldId id="268" r:id="rId15"/>
  </p:sldIdLst>
  <p:sldSz cx="9144000" cy="6858000" type="screen4x3"/>
  <p:notesSz cx="6735763" cy="9866313"/>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p:scale>
          <a:sx n="66" d="100"/>
          <a:sy n="66" d="100"/>
        </p:scale>
        <p:origin x="1886" y="42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US" sz="1200" dirty="0"/>
              <a:t>Size</a:t>
            </a:r>
            <a:r>
              <a:rPr lang="en-US" sz="1200" baseline="0" dirty="0"/>
              <a:t> of the companies</a:t>
            </a:r>
            <a:endParaRPr lang="en-US" sz="1200" dirty="0"/>
          </a:p>
        </c:rich>
      </c:tx>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7525717097193283"/>
          <c:w val="0.94907407407407407"/>
          <c:h val="0.79484126984126979"/>
        </c:manualLayout>
      </c:layout>
      <c:pie3DChart>
        <c:varyColors val="1"/>
        <c:ser>
          <c:idx val="0"/>
          <c:order val="0"/>
          <c:tx>
            <c:strRef>
              <c:f>Sheet1!$B$1</c:f>
              <c:strCache>
                <c:ptCount val="1"/>
                <c:pt idx="0">
                  <c:v>SIZE OF COMPANIES</c:v>
                </c:pt>
              </c:strCache>
            </c:strRef>
          </c:tx>
          <c:dPt>
            <c:idx val="0"/>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1-5639-4099-A432-65A7BF721CCA}"/>
              </c:ext>
            </c:extLst>
          </c:dPt>
          <c:dPt>
            <c:idx val="1"/>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3-5639-4099-A432-65A7BF721CCA}"/>
              </c:ext>
            </c:extLst>
          </c:dPt>
          <c:dPt>
            <c:idx val="2"/>
            <c:bubble3D val="0"/>
            <c:spPr>
              <a:solidFill>
                <a:schemeClr val="accent6">
                  <a:alpha val="90000"/>
                </a:schemeClr>
              </a:solidFill>
              <a:ln w="19050">
                <a:solidFill>
                  <a:schemeClr val="accent6">
                    <a:lumMod val="75000"/>
                  </a:schemeClr>
                </a:solidFill>
              </a:ln>
              <a:effectLst>
                <a:innerShdw blurRad="114300">
                  <a:schemeClr val="accent6">
                    <a:lumMod val="75000"/>
                  </a:schemeClr>
                </a:innerShdw>
              </a:effectLst>
              <a:scene3d>
                <a:camera prst="orthographicFront"/>
                <a:lightRig rig="threePt" dir="t"/>
              </a:scene3d>
              <a:sp3d contourW="19050" prstMaterial="flat">
                <a:contourClr>
                  <a:schemeClr val="accent6">
                    <a:lumMod val="75000"/>
                  </a:schemeClr>
                </a:contourClr>
              </a:sp3d>
            </c:spPr>
            <c:extLst>
              <c:ext xmlns:c16="http://schemas.microsoft.com/office/drawing/2014/chart" uri="{C3380CC4-5D6E-409C-BE32-E72D297353CC}">
                <c16:uniqueId val="{00000005-5639-4099-A432-65A7BF721CCA}"/>
              </c:ext>
            </c:extLst>
          </c:dPt>
          <c:dPt>
            <c:idx val="3"/>
            <c:bubble3D val="0"/>
            <c:spPr>
              <a:solidFill>
                <a:schemeClr val="accent2">
                  <a:lumMod val="60000"/>
                  <a:alpha val="90000"/>
                </a:schemeClr>
              </a:solidFill>
              <a:ln w="19050">
                <a:solidFill>
                  <a:schemeClr val="accent2">
                    <a:lumMod val="60000"/>
                    <a:lumMod val="75000"/>
                  </a:schemeClr>
                </a:solidFill>
              </a:ln>
              <a:effectLst>
                <a:innerShdw blurRad="114300">
                  <a:schemeClr val="accent2">
                    <a:lumMod val="60000"/>
                    <a:lumMod val="75000"/>
                  </a:schemeClr>
                </a:innerShdw>
              </a:effectLst>
              <a:scene3d>
                <a:camera prst="orthographicFront"/>
                <a:lightRig rig="threePt" dir="t"/>
              </a:scene3d>
              <a:sp3d contourW="19050" prstMaterial="flat">
                <a:contourClr>
                  <a:schemeClr val="accent2">
                    <a:lumMod val="60000"/>
                    <a:lumMod val="75000"/>
                  </a:schemeClr>
                </a:contourClr>
              </a:sp3d>
            </c:spPr>
            <c:extLst>
              <c:ext xmlns:c16="http://schemas.microsoft.com/office/drawing/2014/chart" uri="{C3380CC4-5D6E-409C-BE32-E72D297353CC}">
                <c16:uniqueId val="{00000007-5639-4099-A432-65A7BF721CCA}"/>
              </c:ext>
            </c:extLst>
          </c:dPt>
          <c:dLbls>
            <c:dLbl>
              <c:idx val="0"/>
              <c:layout>
                <c:manualLayout>
                  <c:x val="-0.10303662840880928"/>
                  <c:y val="-0.19436615886216724"/>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accent2"/>
                      </a:solidFill>
                      <a:effectLst/>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639-4099-A432-65A7BF721CCA}"/>
                </c:ext>
              </c:extLst>
            </c:dLbl>
            <c:dLbl>
              <c:idx val="1"/>
              <c:layout>
                <c:manualLayout>
                  <c:x val="0"/>
                  <c:y val="5.0391226371672988E-2"/>
                </c:manualLayout>
              </c:layout>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accent4"/>
                      </a:solidFill>
                      <a:effectLst/>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639-4099-A432-65A7BF721CCA}"/>
                </c:ext>
              </c:extLst>
            </c:dLbl>
            <c:dLbl>
              <c:idx val="2"/>
              <c:layout>
                <c:manualLayout>
                  <c:x val="2.0833333333333332E-2"/>
                  <c:y val="4.6791853059410617E-2"/>
                </c:manualLayout>
              </c:layout>
              <c:spPr>
                <a:solidFill>
                  <a:schemeClr val="lt1">
                    <a:alpha val="90000"/>
                  </a:schemeClr>
                </a:solidFill>
                <a:ln w="12700" cap="flat" cmpd="sng" algn="ctr">
                  <a:solidFill>
                    <a:schemeClr val="accent6"/>
                  </a:solidFill>
                  <a:round/>
                </a:ln>
                <a:effectLst>
                  <a:outerShdw blurRad="50800" dist="38100" dir="2700000" algn="tl" rotWithShape="0">
                    <a:schemeClr val="accent6">
                      <a:lumMod val="75000"/>
                      <a:alpha val="40000"/>
                    </a:schemeClr>
                  </a:outerShdw>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accent6"/>
                      </a:solidFill>
                      <a:effectLst/>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639-4099-A432-65A7BF721CCA}"/>
                </c:ext>
              </c:extLst>
            </c:dLbl>
            <c:dLbl>
              <c:idx val="3"/>
              <c:spPr>
                <a:solidFill>
                  <a:schemeClr val="lt1">
                    <a:alpha val="90000"/>
                  </a:schemeClr>
                </a:solidFill>
                <a:ln w="12700" cap="flat" cmpd="sng" algn="ctr">
                  <a:solidFill>
                    <a:schemeClr val="accent2">
                      <a:lumMod val="60000"/>
                    </a:schemeClr>
                  </a:solidFill>
                  <a:round/>
                </a:ln>
                <a:effectLst>
                  <a:outerShdw blurRad="50800" dist="38100" dir="2700000" algn="tl" rotWithShape="0">
                    <a:schemeClr val="accent2">
                      <a:lumMod val="60000"/>
                      <a:lumMod val="75000"/>
                      <a:alpha val="40000"/>
                    </a:schemeClr>
                  </a:outerShdw>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accent2">
                          <a:lumMod val="60000"/>
                        </a:schemeClr>
                      </a:solidFill>
                      <a:effectLst/>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5639-4099-A432-65A7BF721CCA}"/>
                </c:ext>
              </c:extLst>
            </c:dLbl>
            <c:spPr>
              <a:solidFill>
                <a:prstClr val="white">
                  <a:alpha val="90000"/>
                </a:prstClr>
              </a:solidFill>
              <a:ln w="12700" cap="flat" cmpd="sng" algn="ctr">
                <a:solidFill>
                  <a:srgbClr val="FEB80A"/>
                </a:solidFill>
                <a:round/>
              </a:ln>
              <a:effectLst>
                <a:outerShdw blurRad="50800" dist="38100" dir="2700000" algn="tl" rotWithShape="0">
                  <a:srgbClr val="FEB80A">
                    <a:lumMod val="75000"/>
                    <a:alpha val="40000"/>
                  </a:srgbClr>
                </a:outerShdw>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solidFill>
                    <a:schemeClr val="lt1">
                      <a:alpha val="90000"/>
                    </a:schemeClr>
                  </a:solidFill>
                  <a:ln w="12700" cap="flat" cmpd="sng" algn="ctr">
                    <a:solidFill>
                      <a:schemeClr val="accent2"/>
                    </a:solidFill>
                    <a:round/>
                  </a:ln>
                </c15:spPr>
              </c:ext>
            </c:extLst>
          </c:dLbls>
          <c:cat>
            <c:strRef>
              <c:f>Sheet1!$A$2:$A$5</c:f>
              <c:strCache>
                <c:ptCount val="3"/>
                <c:pt idx="0">
                  <c:v>MICRO</c:v>
                </c:pt>
                <c:pt idx="1">
                  <c:v>Small and Medium</c:v>
                </c:pt>
                <c:pt idx="2">
                  <c:v>Large</c:v>
                </c:pt>
              </c:strCache>
            </c:strRef>
          </c:cat>
          <c:val>
            <c:numRef>
              <c:f>Sheet1!$B$2:$B$5</c:f>
              <c:numCache>
                <c:formatCode>0.00%</c:formatCode>
                <c:ptCount val="4"/>
                <c:pt idx="0">
                  <c:v>0.88</c:v>
                </c:pt>
                <c:pt idx="1">
                  <c:v>0.1</c:v>
                </c:pt>
                <c:pt idx="2">
                  <c:v>0.01</c:v>
                </c:pt>
              </c:numCache>
            </c:numRef>
          </c:val>
          <c:extLst>
            <c:ext xmlns:c16="http://schemas.microsoft.com/office/drawing/2014/chart" uri="{C3380CC4-5D6E-409C-BE32-E72D297353CC}">
              <c16:uniqueId val="{00000008-5639-4099-A432-65A7BF721CCA}"/>
            </c:ext>
          </c:extLst>
        </c:ser>
        <c:dLbls>
          <c:showLegendKey val="0"/>
          <c:showVal val="0"/>
          <c:showCatName val="0"/>
          <c:showSerName val="0"/>
          <c:showPercent val="0"/>
          <c:showBubbleSize val="0"/>
          <c:showLeaderLines val="0"/>
        </c:dLbls>
      </c:pie3DChart>
      <c:spPr>
        <a:noFill/>
        <a:ln>
          <a:noFill/>
        </a:ln>
        <a:effectLst/>
      </c:spPr>
    </c:plotArea>
    <c:legend>
      <c:legendPos val="r"/>
      <c:layout>
        <c:manualLayout>
          <c:xMode val="edge"/>
          <c:yMode val="edge"/>
          <c:x val="0.8236709962629305"/>
          <c:y val="0.77036678464297614"/>
          <c:w val="0.1735986904995904"/>
          <c:h val="0.22963321535702383"/>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0182807862590952"/>
          <c:y val="1.8133805783227628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7177993784337632"/>
          <c:y val="0.18276106183570659"/>
          <c:w val="0.380289315476811"/>
          <c:h val="0.64590388740248794"/>
        </c:manualLayout>
      </c:layout>
      <c:pieChart>
        <c:varyColors val="1"/>
        <c:ser>
          <c:idx val="0"/>
          <c:order val="0"/>
          <c:tx>
            <c:strRef>
              <c:f>Sheet1!$B$1</c:f>
              <c:strCache>
                <c:ptCount val="1"/>
                <c:pt idx="0">
                  <c:v>Employment by gender</c:v>
                </c:pt>
              </c:strCache>
            </c:strRef>
          </c:tx>
          <c:spPr>
            <a:solidFill>
              <a:srgbClr val="FF0066"/>
            </a:solidFill>
          </c:spPr>
          <c:dPt>
            <c:idx val="0"/>
            <c:bubble3D val="0"/>
            <c:spPr>
              <a:solidFill>
                <a:srgbClr val="00B0F0"/>
              </a:solidFill>
              <a:ln w="19050">
                <a:solidFill>
                  <a:schemeClr val="lt1"/>
                </a:solidFill>
              </a:ln>
              <a:effectLst/>
            </c:spPr>
            <c:extLst>
              <c:ext xmlns:c16="http://schemas.microsoft.com/office/drawing/2014/chart" uri="{C3380CC4-5D6E-409C-BE32-E72D297353CC}">
                <c16:uniqueId val="{00000001-8B37-4EA1-9227-7547B093FFD0}"/>
              </c:ext>
            </c:extLst>
          </c:dPt>
          <c:dPt>
            <c:idx val="1"/>
            <c:bubble3D val="0"/>
            <c:spPr>
              <a:solidFill>
                <a:srgbClr val="FF0066"/>
              </a:solidFill>
              <a:ln w="19050">
                <a:solidFill>
                  <a:schemeClr val="lt1"/>
                </a:solidFill>
              </a:ln>
              <a:effectLst/>
            </c:spPr>
            <c:extLst>
              <c:ext xmlns:c16="http://schemas.microsoft.com/office/drawing/2014/chart" uri="{C3380CC4-5D6E-409C-BE32-E72D297353CC}">
                <c16:uniqueId val="{00000003-8B37-4EA1-9227-7547B093FFD0}"/>
              </c:ext>
            </c:extLst>
          </c:dPt>
          <c:dLbls>
            <c:dLbl>
              <c:idx val="0"/>
              <c:layout>
                <c:manualLayout>
                  <c:x val="-4.2851382988239123E-2"/>
                  <c:y val="0.16734532791775078"/>
                </c:manualLayout>
              </c:layout>
              <c:tx>
                <c:rich>
                  <a:bodyPr/>
                  <a:lstStyle/>
                  <a:p>
                    <a:r>
                      <a:rPr lang="en-US" dirty="0"/>
                      <a:t>29%</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B37-4EA1-9227-7547B093FFD0}"/>
                </c:ext>
              </c:extLst>
            </c:dLbl>
            <c:dLbl>
              <c:idx val="1"/>
              <c:layout>
                <c:manualLayout>
                  <c:x val="0.16950399458197618"/>
                  <c:y val="-5.2317029185717873E-2"/>
                </c:manualLayout>
              </c:layout>
              <c:tx>
                <c:rich>
                  <a:bodyPr/>
                  <a:lstStyle/>
                  <a:p>
                    <a:fld id="{F427B6B9-3235-47BB-BB00-E0C8582424EC}" type="PERCENTAGE">
                      <a:rPr lang="en-US" smtClean="0"/>
                      <a:pPr/>
                      <a:t>[PERCENTAGE]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B37-4EA1-9227-7547B093FFD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29.2</c:v>
                </c:pt>
                <c:pt idx="1">
                  <c:v>70.8</c:v>
                </c:pt>
              </c:numCache>
            </c:numRef>
          </c:val>
          <c:extLst>
            <c:ext xmlns:c16="http://schemas.microsoft.com/office/drawing/2014/chart" uri="{C3380CC4-5D6E-409C-BE32-E72D297353CC}">
              <c16:uniqueId val="{00000004-8B37-4EA1-9227-7547B093FFD0}"/>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ysClr val="windowText" lastClr="000000"/>
                </a:solidFill>
                <a:latin typeface="+mn-lt"/>
                <a:cs typeface="Arial" panose="020B0604020202020204" pitchFamily="34" charset="0"/>
              </a:rPr>
              <a:t>Consumption in EUR </a:t>
            </a:r>
          </a:p>
          <a:p>
            <a:pPr>
              <a:defRPr/>
            </a:pPr>
            <a:r>
              <a:rPr lang="en-US" b="1" dirty="0">
                <a:solidFill>
                  <a:sysClr val="windowText" lastClr="000000"/>
                </a:solidFill>
                <a:latin typeface="+mn-lt"/>
                <a:cs typeface="Arial" panose="020B0604020202020204" pitchFamily="34" charset="0"/>
              </a:rPr>
              <a:t>per</a:t>
            </a:r>
            <a:r>
              <a:rPr lang="en-US" b="1" baseline="0" dirty="0">
                <a:solidFill>
                  <a:sysClr val="windowText" lastClr="000000"/>
                </a:solidFill>
                <a:latin typeface="+mn-lt"/>
                <a:cs typeface="Arial" panose="020B0604020202020204" pitchFamily="34" charset="0"/>
              </a:rPr>
              <a:t> year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Consumption in EUR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Sheet1!$A$2:$A$29</c:f>
              <c:strCache>
                <c:ptCount val="28"/>
                <c:pt idx="0">
                  <c:v>Bulgaria</c:v>
                </c:pt>
                <c:pt idx="1">
                  <c:v>Hungary</c:v>
                </c:pt>
                <c:pt idx="2">
                  <c:v>Romania</c:v>
                </c:pt>
                <c:pt idx="3">
                  <c:v>Chechia</c:v>
                </c:pt>
                <c:pt idx="4">
                  <c:v>Slovakia</c:v>
                </c:pt>
                <c:pt idx="5">
                  <c:v>Croatia</c:v>
                </c:pt>
                <c:pt idx="6">
                  <c:v>Poland</c:v>
                </c:pt>
                <c:pt idx="7">
                  <c:v>Greece</c:v>
                </c:pt>
                <c:pt idx="8">
                  <c:v>Latvia</c:v>
                </c:pt>
                <c:pt idx="9">
                  <c:v>Lithuania</c:v>
                </c:pt>
                <c:pt idx="10">
                  <c:v>Malta</c:v>
                </c:pt>
                <c:pt idx="11">
                  <c:v>Estonia</c:v>
                </c:pt>
                <c:pt idx="12">
                  <c:v>Slovenia</c:v>
                </c:pt>
                <c:pt idx="13">
                  <c:v>Spain</c:v>
                </c:pt>
                <c:pt idx="14">
                  <c:v>France</c:v>
                </c:pt>
                <c:pt idx="15">
                  <c:v>EU</c:v>
                </c:pt>
                <c:pt idx="16">
                  <c:v>Portugal</c:v>
                </c:pt>
                <c:pt idx="17">
                  <c:v>Ireland</c:v>
                </c:pt>
                <c:pt idx="18">
                  <c:v>Cyprus</c:v>
                </c:pt>
                <c:pt idx="19">
                  <c:v>Sweden</c:v>
                </c:pt>
                <c:pt idx="20">
                  <c:v>Finland</c:v>
                </c:pt>
                <c:pt idx="21">
                  <c:v>Germany</c:v>
                </c:pt>
                <c:pt idx="22">
                  <c:v>Denmark</c:v>
                </c:pt>
                <c:pt idx="23">
                  <c:v>Belgium</c:v>
                </c:pt>
                <c:pt idx="24">
                  <c:v>Netherlands</c:v>
                </c:pt>
                <c:pt idx="25">
                  <c:v>Italy</c:v>
                </c:pt>
                <c:pt idx="26">
                  <c:v>Austria</c:v>
                </c:pt>
                <c:pt idx="27">
                  <c:v>Luxembourg</c:v>
                </c:pt>
              </c:strCache>
            </c:strRef>
          </c:cat>
          <c:val>
            <c:numRef>
              <c:f>Sheet1!$B$2:$B$29</c:f>
              <c:numCache>
                <c:formatCode>General</c:formatCode>
                <c:ptCount val="28"/>
                <c:pt idx="0">
                  <c:v>120</c:v>
                </c:pt>
                <c:pt idx="1">
                  <c:v>180</c:v>
                </c:pt>
                <c:pt idx="2">
                  <c:v>210</c:v>
                </c:pt>
                <c:pt idx="3">
                  <c:v>250</c:v>
                </c:pt>
                <c:pt idx="4">
                  <c:v>260</c:v>
                </c:pt>
                <c:pt idx="5">
                  <c:v>290</c:v>
                </c:pt>
                <c:pt idx="6">
                  <c:v>300</c:v>
                </c:pt>
                <c:pt idx="7">
                  <c:v>310</c:v>
                </c:pt>
                <c:pt idx="8">
                  <c:v>340</c:v>
                </c:pt>
                <c:pt idx="9">
                  <c:v>450</c:v>
                </c:pt>
                <c:pt idx="10">
                  <c:v>460</c:v>
                </c:pt>
                <c:pt idx="11">
                  <c:v>490</c:v>
                </c:pt>
                <c:pt idx="12">
                  <c:v>510</c:v>
                </c:pt>
                <c:pt idx="13">
                  <c:v>520</c:v>
                </c:pt>
                <c:pt idx="14">
                  <c:v>530</c:v>
                </c:pt>
                <c:pt idx="15">
                  <c:v>600</c:v>
                </c:pt>
                <c:pt idx="16">
                  <c:v>620</c:v>
                </c:pt>
                <c:pt idx="17">
                  <c:v>630</c:v>
                </c:pt>
                <c:pt idx="18">
                  <c:v>670</c:v>
                </c:pt>
                <c:pt idx="19">
                  <c:v>690</c:v>
                </c:pt>
                <c:pt idx="20">
                  <c:v>750</c:v>
                </c:pt>
                <c:pt idx="21">
                  <c:v>760</c:v>
                </c:pt>
                <c:pt idx="22">
                  <c:v>780</c:v>
                </c:pt>
                <c:pt idx="23">
                  <c:v>790</c:v>
                </c:pt>
                <c:pt idx="24">
                  <c:v>850</c:v>
                </c:pt>
                <c:pt idx="25">
                  <c:v>870</c:v>
                </c:pt>
                <c:pt idx="26">
                  <c:v>1020</c:v>
                </c:pt>
                <c:pt idx="27">
                  <c:v>1380</c:v>
                </c:pt>
              </c:numCache>
            </c:numRef>
          </c:val>
          <c:extLst>
            <c:ext xmlns:c16="http://schemas.microsoft.com/office/drawing/2014/chart" uri="{C3380CC4-5D6E-409C-BE32-E72D297353CC}">
              <c16:uniqueId val="{00000000-9AD2-4819-B995-765845160904}"/>
            </c:ext>
          </c:extLst>
        </c:ser>
        <c:dLbls>
          <c:showLegendKey val="0"/>
          <c:showVal val="0"/>
          <c:showCatName val="0"/>
          <c:showSerName val="0"/>
          <c:showPercent val="0"/>
          <c:showBubbleSize val="0"/>
        </c:dLbls>
        <c:gapWidth val="182"/>
        <c:axId val="426382271"/>
        <c:axId val="426378527"/>
      </c:barChart>
      <c:catAx>
        <c:axId val="42638227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6378527"/>
        <c:crosses val="autoZero"/>
        <c:auto val="1"/>
        <c:lblAlgn val="ctr"/>
        <c:lblOffset val="100"/>
        <c:noMultiLvlLbl val="0"/>
      </c:catAx>
      <c:valAx>
        <c:axId val="42637852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63822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900"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00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00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rawings/drawing1.xml><?xml version="1.0" encoding="utf-8"?>
<c:userShapes xmlns:c="http://schemas.openxmlformats.org/drawingml/2006/chart">
  <cdr:relSizeAnchor xmlns:cdr="http://schemas.openxmlformats.org/drawingml/2006/chartDrawing">
    <cdr:from>
      <cdr:x>0.5653</cdr:x>
      <cdr:y>0.27016</cdr:y>
    </cdr:from>
    <cdr:to>
      <cdr:x>0.65793</cdr:x>
      <cdr:y>0.49285</cdr:y>
    </cdr:to>
    <cdr:pic>
      <cdr:nvPicPr>
        <cdr:cNvPr id="2" name="Picture 1" descr="File:Male Bathroom Symbol.png - Wikipedia">
          <a:extLst xmlns:a="http://schemas.openxmlformats.org/drawingml/2006/main">
            <a:ext uri="{FF2B5EF4-FFF2-40B4-BE49-F238E27FC236}">
              <a16:creationId xmlns:a16="http://schemas.microsoft.com/office/drawing/2014/main" id="{D14F071D-9956-4D7A-BC38-3A45D8D5E99C}"/>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tretch xmlns:a="http://schemas.openxmlformats.org/drawingml/2006/main">
          <a:fillRect/>
        </a:stretch>
      </cdr:blipFill>
      <cdr:spPr>
        <a:xfrm xmlns:a="http://schemas.openxmlformats.org/drawingml/2006/main">
          <a:off x="3362148" y="946043"/>
          <a:ext cx="550900" cy="779802"/>
        </a:xfrm>
        <a:prstGeom xmlns:a="http://schemas.openxmlformats.org/drawingml/2006/main" prst="rect">
          <a:avLst/>
        </a:prstGeom>
      </cdr:spPr>
    </cdr:pic>
  </cdr:relSizeAnchor>
  <cdr:relSizeAnchor xmlns:cdr="http://schemas.openxmlformats.org/drawingml/2006/chartDrawing">
    <cdr:from>
      <cdr:x>0.43586</cdr:x>
      <cdr:y>0.38715</cdr:y>
    </cdr:from>
    <cdr:to>
      <cdr:x>0.51499</cdr:x>
      <cdr:y>0.67504</cdr:y>
    </cdr:to>
    <cdr:pic>
      <cdr:nvPicPr>
        <cdr:cNvPr id="3" name="Picture 2" descr="Female Girl Symbol · Free vector graphic on Pixabay">
          <a:extLst xmlns:a="http://schemas.openxmlformats.org/drawingml/2006/main">
            <a:ext uri="{FF2B5EF4-FFF2-40B4-BE49-F238E27FC236}">
              <a16:creationId xmlns:a16="http://schemas.microsoft.com/office/drawing/2014/main" id="{12BD10D0-34CF-4A0E-B472-3146AF73000A}"/>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extLst>
            <a:ext uri="{28A0092B-C50C-407E-A947-70E740481C1C}">
              <a14:useLocalDpi xmlns:a14="http://schemas.microsoft.com/office/drawing/2010/main" val="0"/>
            </a:ext>
          </a:extLst>
        </a:blip>
        <a:stretch xmlns:a="http://schemas.openxmlformats.org/drawingml/2006/main">
          <a:fillRect/>
        </a:stretch>
      </cdr:blipFill>
      <cdr:spPr>
        <a:xfrm xmlns:a="http://schemas.openxmlformats.org/drawingml/2006/main">
          <a:off x="2592288" y="1355695"/>
          <a:ext cx="470637" cy="1008112"/>
        </a:xfrm>
        <a:prstGeom xmlns:a="http://schemas.openxmlformats.org/drawingml/2006/main" prst="rect">
          <a:avLst/>
        </a:prstGeom>
      </cdr:spPr>
    </cdr:pic>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20" name="Footer Placeholder 19"/>
          <p:cNvSpPr>
            <a:spLocks noGrp="1"/>
          </p:cNvSpPr>
          <p:nvPr>
            <p:ph type="ftr" sz="quarter" idx="11"/>
          </p:nvPr>
        </p:nvSpPr>
        <p:spPr/>
        <p:txBody>
          <a:bodyPr/>
          <a:lstStyle/>
          <a:p>
            <a:endParaRPr lang="bg-BG">
              <a:solidFill>
                <a:srgbClr val="E7DEC9">
                  <a:shade val="50000"/>
                  <a:satMod val="200000"/>
                </a:srgbClr>
              </a:solidFill>
            </a:endParaRPr>
          </a:p>
        </p:txBody>
      </p:sp>
      <p:sp>
        <p:nvSpPr>
          <p:cNvPr id="10" name="Slide Number Placeholder 9"/>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solidFill>
                <a:prstClr val="black"/>
              </a:solidFill>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solidFill>
                <a:prstClr val="black"/>
              </a:solidFill>
            </a:endParaRPr>
          </a:p>
        </p:txBody>
      </p:sp>
    </p:spTree>
    <p:extLst>
      <p:ext uri="{BB962C8B-B14F-4D97-AF65-F5344CB8AC3E}">
        <p14:creationId xmlns:p14="http://schemas.microsoft.com/office/powerpoint/2010/main" val="3869628118"/>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5" name="Footer Placeholder 4"/>
          <p:cNvSpPr>
            <a:spLocks noGrp="1"/>
          </p:cNvSpPr>
          <p:nvPr>
            <p:ph type="ftr" sz="quarter" idx="11"/>
          </p:nvPr>
        </p:nvSpPr>
        <p:spPr/>
        <p:txBody>
          <a:bodyPr/>
          <a:lstStyle/>
          <a:p>
            <a:endParaRPr lang="bg-BG">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3312247923"/>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5" name="Footer Placeholder 4"/>
          <p:cNvSpPr>
            <a:spLocks noGrp="1"/>
          </p:cNvSpPr>
          <p:nvPr>
            <p:ph type="ftr" sz="quarter" idx="11"/>
          </p:nvPr>
        </p:nvSpPr>
        <p:spPr/>
        <p:txBody>
          <a:bodyPr/>
          <a:lstStyle/>
          <a:p>
            <a:endParaRPr lang="bg-BG">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4144072187"/>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extLst/>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5" name="Footer Placeholder 4"/>
          <p:cNvSpPr>
            <a:spLocks noGrp="1"/>
          </p:cNvSpPr>
          <p:nvPr>
            <p:ph type="ftr" sz="quarter" idx="11"/>
          </p:nvPr>
        </p:nvSpPr>
        <p:spPr/>
        <p:txBody>
          <a:bodyPr/>
          <a:lstStyle/>
          <a:p>
            <a:endParaRPr lang="bg-BG">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1034368018"/>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5" name="Footer Placeholder 4"/>
          <p:cNvSpPr>
            <a:spLocks noGrp="1"/>
          </p:cNvSpPr>
          <p:nvPr>
            <p:ph type="ftr" sz="quarter" idx="11"/>
          </p:nvPr>
        </p:nvSpPr>
        <p:spPr/>
        <p:txBody>
          <a:bodyPr/>
          <a:lstStyle/>
          <a:p>
            <a:endParaRPr lang="bg-BG">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solidFill>
                <a:prstClr val="black"/>
              </a:solidFill>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solidFill>
                <a:prstClr val="black"/>
              </a:solidFill>
            </a:endParaRPr>
          </a:p>
        </p:txBody>
      </p:sp>
    </p:spTree>
    <p:extLst>
      <p:ext uri="{BB962C8B-B14F-4D97-AF65-F5344CB8AC3E}">
        <p14:creationId xmlns:p14="http://schemas.microsoft.com/office/powerpoint/2010/main" val="2964293336"/>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6" name="Footer Placeholder 5"/>
          <p:cNvSpPr>
            <a:spLocks noGrp="1"/>
          </p:cNvSpPr>
          <p:nvPr>
            <p:ph type="ftr" sz="quarter" idx="11"/>
          </p:nvPr>
        </p:nvSpPr>
        <p:spPr/>
        <p:txBody>
          <a:bodyPr/>
          <a:lstStyle/>
          <a:p>
            <a:endParaRPr lang="bg-BG">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3568078556"/>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8" name="Footer Placeholder 7"/>
          <p:cNvSpPr>
            <a:spLocks noGrp="1"/>
          </p:cNvSpPr>
          <p:nvPr>
            <p:ph type="ftr" sz="quarter" idx="11"/>
          </p:nvPr>
        </p:nvSpPr>
        <p:spPr/>
        <p:txBody>
          <a:bodyPr/>
          <a:lstStyle/>
          <a:p>
            <a:endParaRPr lang="bg-BG">
              <a:solidFill>
                <a:srgbClr val="E7DEC9">
                  <a:shade val="50000"/>
                  <a:satMod val="200000"/>
                </a:srgbClr>
              </a:solidFill>
            </a:endParaRPr>
          </a:p>
        </p:txBody>
      </p:sp>
      <p:sp>
        <p:nvSpPr>
          <p:cNvPr id="9" name="Slide Number Placeholder 8"/>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1109695920"/>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4" name="Footer Placeholder 3"/>
          <p:cNvSpPr>
            <a:spLocks noGrp="1"/>
          </p:cNvSpPr>
          <p:nvPr>
            <p:ph type="ftr" sz="quarter" idx="11"/>
          </p:nvPr>
        </p:nvSpPr>
        <p:spPr/>
        <p:txBody>
          <a:bodyPr/>
          <a:lstStyle/>
          <a:p>
            <a:endParaRPr lang="bg-BG">
              <a:solidFill>
                <a:srgbClr val="E7DEC9">
                  <a:shade val="50000"/>
                  <a:satMod val="200000"/>
                </a:srgbClr>
              </a:solidFill>
            </a:endParaRPr>
          </a:p>
        </p:txBody>
      </p:sp>
      <p:sp>
        <p:nvSpPr>
          <p:cNvPr id="5" name="Slide Number Placeholder 4"/>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2812166160"/>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Date Placeholder 1"/>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3" name="Footer Placeholder 2"/>
          <p:cNvSpPr>
            <a:spLocks noGrp="1"/>
          </p:cNvSpPr>
          <p:nvPr>
            <p:ph type="ftr" sz="quarter" idx="11"/>
          </p:nvPr>
        </p:nvSpPr>
        <p:spPr/>
        <p:txBody>
          <a:bodyPr/>
          <a:lstStyle/>
          <a:p>
            <a:endParaRPr lang="bg-BG">
              <a:solidFill>
                <a:srgbClr val="E7DEC9">
                  <a:shade val="50000"/>
                  <a:satMod val="200000"/>
                </a:srgbClr>
              </a:solidFill>
            </a:endParaRPr>
          </a:p>
        </p:txBody>
      </p:sp>
      <p:sp>
        <p:nvSpPr>
          <p:cNvPr id="4" name="Slide Number Placeholder 3"/>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770223530"/>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6" name="Footer Placeholder 5"/>
          <p:cNvSpPr>
            <a:spLocks noGrp="1"/>
          </p:cNvSpPr>
          <p:nvPr>
            <p:ph type="ftr" sz="quarter" idx="11"/>
          </p:nvPr>
        </p:nvSpPr>
        <p:spPr/>
        <p:txBody>
          <a:bodyPr/>
          <a:lstStyle/>
          <a:p>
            <a:endParaRPr lang="bg-BG">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Tree>
    <p:extLst>
      <p:ext uri="{BB962C8B-B14F-4D97-AF65-F5344CB8AC3E}">
        <p14:creationId xmlns:p14="http://schemas.microsoft.com/office/powerpoint/2010/main" val="1514654833"/>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6" name="Footer Placeholder 5"/>
          <p:cNvSpPr>
            <a:spLocks noGrp="1"/>
          </p:cNvSpPr>
          <p:nvPr>
            <p:ph type="ftr" sz="quarter" idx="11"/>
          </p:nvPr>
        </p:nvSpPr>
        <p:spPr/>
        <p:txBody>
          <a:bodyPr/>
          <a:lstStyle/>
          <a:p>
            <a:endParaRPr lang="bg-BG">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indent="-283464">
              <a:lnSpc>
                <a:spcPts val="3000"/>
              </a:lnSpc>
              <a:spcBef>
                <a:spcPts val="600"/>
              </a:spcBef>
              <a:buClr>
                <a:srgbClr val="3891A7"/>
              </a:buClr>
              <a:buSzPct val="80000"/>
              <a:buFont typeface="Wingdings 2"/>
              <a:buNone/>
            </a:pPr>
            <a:endParaRPr lang="en-US" sz="3200" dirty="0">
              <a:solidFill>
                <a:prstClr val="black"/>
              </a:solidFill>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extLst>
      <p:ext uri="{BB962C8B-B14F-4D97-AF65-F5344CB8AC3E}">
        <p14:creationId xmlns:p14="http://schemas.microsoft.com/office/powerpoint/2010/main" val="255980674"/>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CE5DA2C-7D8D-4BA4-9EFA-B590134B2C13}" type="datetimeFigureOut">
              <a:rPr lang="bg-BG" smtClean="0">
                <a:solidFill>
                  <a:srgbClr val="E7DEC9">
                    <a:shade val="50000"/>
                    <a:satMod val="200000"/>
                  </a:srgbClr>
                </a:solidFill>
              </a:rPr>
              <a:pPr/>
              <a:t>27.9.2021 г.</a:t>
            </a:fld>
            <a:endParaRPr lang="bg-BG">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bg-BG">
              <a:solidFill>
                <a:srgbClr val="E7DEC9">
                  <a:shade val="50000"/>
                  <a:satMod val="200000"/>
                </a:srgb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BC2E45-3626-44D1-9DCE-C7A3C60D7F25}" type="slidenum">
              <a:rPr lang="bg-BG" smtClean="0">
                <a:solidFill>
                  <a:srgbClr val="E7DEC9">
                    <a:shade val="50000"/>
                    <a:satMod val="200000"/>
                  </a:srgbClr>
                </a:solidFill>
              </a:rPr>
              <a:pPr/>
              <a:t>‹#›</a:t>
            </a:fld>
            <a:endParaRPr lang="bg-BG">
              <a:solidFill>
                <a:srgbClr val="E7DEC9">
                  <a:shade val="50000"/>
                  <a:satMod val="200000"/>
                </a:srgbClr>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610105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ll/>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lgn="ctr">
              <a:buNone/>
            </a:pPr>
            <a:endParaRPr lang="en-US" dirty="0"/>
          </a:p>
          <a:p>
            <a:pPr marL="82296" indent="0" algn="ctr">
              <a:buNone/>
            </a:pPr>
            <a:endParaRPr lang="en-US" dirty="0"/>
          </a:p>
        </p:txBody>
      </p:sp>
      <p:sp>
        <p:nvSpPr>
          <p:cNvPr id="4" name="Rectangle 3"/>
          <p:cNvSpPr/>
          <p:nvPr/>
        </p:nvSpPr>
        <p:spPr>
          <a:xfrm>
            <a:off x="1435608" y="1988840"/>
            <a:ext cx="7498080" cy="3293209"/>
          </a:xfrm>
          <a:prstGeom prst="rect">
            <a:avLst/>
          </a:prstGeom>
        </p:spPr>
        <p:txBody>
          <a:bodyPr wrap="square">
            <a:spAutoFit/>
          </a:bodyPr>
          <a:lstStyle/>
          <a:p>
            <a:pPr algn="ctr"/>
            <a:endParaRPr lang="en-US" dirty="0"/>
          </a:p>
          <a:p>
            <a:pPr algn="ctr"/>
            <a:r>
              <a:rPr lang="en-US" sz="2000" b="1" dirty="0"/>
              <a:t>OVERVIEW OF THE EUROPEAN TEXTILE INDUSTRY</a:t>
            </a:r>
            <a:endParaRPr lang="bg-BG" sz="2000" b="1" dirty="0"/>
          </a:p>
          <a:p>
            <a:pPr algn="ctr"/>
            <a:endParaRPr lang="en-GB" sz="3200" dirty="0"/>
          </a:p>
          <a:p>
            <a:pPr algn="ctr"/>
            <a:r>
              <a:rPr lang="en-GB" sz="2400" b="1" dirty="0"/>
              <a:t>MAK JSC</a:t>
            </a:r>
            <a:r>
              <a:rPr lang="en-US" sz="2400" b="1" dirty="0"/>
              <a:t> </a:t>
            </a:r>
          </a:p>
          <a:p>
            <a:pPr algn="ctr"/>
            <a:endParaRPr lang="en-US" sz="2400" b="1" dirty="0">
              <a:solidFill>
                <a:srgbClr val="000000"/>
              </a:solidFill>
            </a:endParaRPr>
          </a:p>
          <a:p>
            <a:pPr algn="ctr"/>
            <a:endParaRPr lang="en-US" sz="2400" b="1" dirty="0">
              <a:solidFill>
                <a:srgbClr val="000000"/>
              </a:solidFill>
            </a:endParaRPr>
          </a:p>
          <a:p>
            <a:pPr algn="ctr"/>
            <a:r>
              <a:rPr lang="en-US" sz="2400" b="1" dirty="0"/>
              <a:t>ICT IN TEXTILE AND CLOTHING HIGHER EDUCATION AND BUSINESS (ICT-TEX)</a:t>
            </a:r>
            <a:endParaRPr lang="bg-BG" sz="2400" b="1" dirty="0"/>
          </a:p>
          <a:p>
            <a:pPr algn="ctr"/>
            <a:endParaRPr lang="en-US"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spTree>
    <p:extLst>
      <p:ext uri="{BB962C8B-B14F-4D97-AF65-F5344CB8AC3E}">
        <p14:creationId xmlns:p14="http://schemas.microsoft.com/office/powerpoint/2010/main" val="4152669564"/>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732975"/>
            <a:ext cx="7498080" cy="4800600"/>
          </a:xfrm>
        </p:spPr>
        <p:txBody>
          <a:bodyPr>
            <a:noAutofit/>
          </a:bodyPr>
          <a:lstStyle/>
          <a:p>
            <a:pPr marL="82296" lvl="0" indent="0" algn="ctr">
              <a:buNone/>
            </a:pPr>
            <a:r>
              <a:rPr lang="en-US" sz="2000" b="1" dirty="0"/>
              <a:t>HOUSEHOLD CONSUMPTION</a:t>
            </a:r>
          </a:p>
          <a:p>
            <a:pPr marL="82296" lvl="0" indent="0" algn="ctr">
              <a:buNone/>
            </a:pPr>
            <a:endParaRPr lang="en-US" sz="20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387424"/>
            <a:ext cx="3096344" cy="2120399"/>
          </a:xfrm>
          <a:prstGeom prst="rect">
            <a:avLst/>
          </a:prstGeom>
        </p:spPr>
      </p:pic>
      <p:graphicFrame>
        <p:nvGraphicFramePr>
          <p:cNvPr id="6" name="Chart 5"/>
          <p:cNvGraphicFramePr/>
          <p:nvPr>
            <p:extLst>
              <p:ext uri="{D42A27DB-BD31-4B8C-83A1-F6EECF244321}">
                <p14:modId xmlns:p14="http://schemas.microsoft.com/office/powerpoint/2010/main" val="1626639635"/>
              </p:ext>
            </p:extLst>
          </p:nvPr>
        </p:nvGraphicFramePr>
        <p:xfrm>
          <a:off x="2892468" y="2048312"/>
          <a:ext cx="4295167" cy="48096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889455"/>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221560"/>
          </a:xfrm>
        </p:spPr>
        <p:txBody>
          <a:bodyPr>
            <a:normAutofit/>
          </a:bodyPr>
          <a:lstStyle/>
          <a:p>
            <a:pPr marL="82296" lvl="0" indent="0">
              <a:buNone/>
            </a:pPr>
            <a:endParaRPr lang="en-US" b="1" dirty="0"/>
          </a:p>
          <a:p>
            <a:pPr marL="82296" indent="0" algn="ctr">
              <a:buNone/>
            </a:pPr>
            <a:r>
              <a:rPr lang="en-US" sz="2000" b="1" dirty="0"/>
              <a:t>COVID-19 IMPACT</a:t>
            </a:r>
          </a:p>
          <a:p>
            <a:pPr marL="82296" indent="0" algn="ctr">
              <a:buNone/>
            </a:pPr>
            <a:endParaRPr lang="en-US" sz="2000" b="1" dirty="0"/>
          </a:p>
          <a:p>
            <a:pPr marL="82296" indent="0" algn="ctr">
              <a:buNone/>
            </a:pPr>
            <a:endParaRPr lang="en-US" sz="2000" b="1" dirty="0"/>
          </a:p>
          <a:p>
            <a:pPr marL="82296" indent="0" algn="ctr">
              <a:buNone/>
            </a:pPr>
            <a:endParaRPr lang="en-US" sz="2000" b="1" dirty="0"/>
          </a:p>
          <a:p>
            <a:r>
              <a:rPr lang="en-US" sz="1400" b="1" dirty="0"/>
              <a:t>The EU textile and apparel industry is not immune to COVID-19.</a:t>
            </a:r>
          </a:p>
          <a:p>
            <a:r>
              <a:rPr lang="en-US" sz="1400" b="1" dirty="0"/>
              <a:t>50% drop in sales and production for the EU textile and apparel sector in 2020</a:t>
            </a:r>
          </a:p>
          <a:p>
            <a:r>
              <a:rPr lang="en-US" sz="1400" b="1" dirty="0"/>
              <a:t>9 out of 10 respondents reported facing serious constraints on their financial situation</a:t>
            </a:r>
          </a:p>
          <a:p>
            <a:r>
              <a:rPr lang="en-US" sz="1400" b="1" dirty="0"/>
              <a:t>80% of companies had temporarily laid-off workers.</a:t>
            </a:r>
          </a:p>
          <a:p>
            <a:r>
              <a:rPr lang="en-US" sz="1400" b="1" dirty="0"/>
              <a:t>Expectations are turnover to bounce back by about + 15% in 2021 and return to pre-crises levels only in 2023</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14062"/>
            <a:ext cx="3096344" cy="2120399"/>
          </a:xfrm>
          <a:prstGeom prst="rect">
            <a:avLst/>
          </a:prstGeom>
        </p:spPr>
      </p:pic>
      <p:pic>
        <p:nvPicPr>
          <p:cNvPr id="1026" name="Picture 2" descr="https://euratex.eu/wp-content/uploads/cropped-Les-Tissages-de-Charlieu-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216" y="812544"/>
            <a:ext cx="2417472" cy="2257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55626"/>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buNone/>
            </a:pPr>
            <a:endParaRPr lang="en-US" dirty="0"/>
          </a:p>
          <a:p>
            <a:pPr marL="82296" indent="0" algn="ctr">
              <a:buNone/>
            </a:pPr>
            <a:r>
              <a:rPr lang="en-US" sz="2000" b="1" dirty="0"/>
              <a:t>EU’s sustainable textile strategy</a:t>
            </a:r>
          </a:p>
          <a:p>
            <a:pPr marL="82296" indent="0" algn="ctr">
              <a:buNone/>
            </a:pPr>
            <a:endParaRPr lang="en-US" sz="2000" b="1" dirty="0"/>
          </a:p>
          <a:p>
            <a:r>
              <a:rPr lang="en-US" sz="1400" b="1" dirty="0"/>
              <a:t>The EU strategy for sustainable textile  will be adopted by the end of 2021 </a:t>
            </a:r>
          </a:p>
          <a:p>
            <a:endParaRPr lang="en-US" sz="1400" b="1" dirty="0"/>
          </a:p>
          <a:p>
            <a:r>
              <a:rPr lang="en-US" sz="1400" b="1" dirty="0"/>
              <a:t>Economic recovery can’t come at the expense of the environment</a:t>
            </a:r>
          </a:p>
          <a:p>
            <a:endParaRPr lang="en-US" sz="1400" b="1" dirty="0"/>
          </a:p>
          <a:p>
            <a:r>
              <a:rPr lang="en-US" sz="1400" b="1" dirty="0"/>
              <a:t>Establishing eco-design for textiles </a:t>
            </a:r>
          </a:p>
          <a:p>
            <a:endParaRPr lang="en-US" sz="1400" b="1" dirty="0"/>
          </a:p>
          <a:p>
            <a:r>
              <a:rPr lang="en-US" sz="1400" b="1" dirty="0"/>
              <a:t>Enabling better recycling of materials </a:t>
            </a:r>
          </a:p>
          <a:p>
            <a:endParaRPr lang="en-US" sz="1400" b="1" dirty="0"/>
          </a:p>
          <a:p>
            <a:r>
              <a:rPr lang="en-US" sz="1400" b="1" dirty="0"/>
              <a:t>Better management of production and post-consumer textile waste</a:t>
            </a:r>
          </a:p>
          <a:p>
            <a:pPr marL="82296" indent="0">
              <a:buNone/>
            </a:pPr>
            <a:endParaRPr lang="en-US" sz="1400" b="1" dirty="0"/>
          </a:p>
          <a:p>
            <a:r>
              <a:rPr lang="en-US" sz="1400" b="1" dirty="0"/>
              <a:t> Focus on understanding and promoting sustainable consumption </a:t>
            </a:r>
            <a:r>
              <a:rPr lang="en-US" sz="1400" b="1" dirty="0" err="1"/>
              <a:t>behaviour</a:t>
            </a:r>
            <a:endParaRPr lang="en-US" sz="1400" b="1" dirty="0"/>
          </a:p>
          <a:p>
            <a:endParaRPr lang="en-US" sz="1400" b="1" dirty="0"/>
          </a:p>
          <a:p>
            <a:endParaRPr lang="en-US" sz="1400" dirty="0"/>
          </a:p>
          <a:p>
            <a:pPr marL="82296" indent="0" algn="ctr">
              <a:buNone/>
            </a:pPr>
            <a:endParaRPr lang="bg-BG" sz="1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14062"/>
            <a:ext cx="3096344" cy="2120399"/>
          </a:xfrm>
          <a:prstGeom prst="rect">
            <a:avLst/>
          </a:prstGeom>
        </p:spPr>
      </p:pic>
    </p:spTree>
    <p:extLst>
      <p:ext uri="{BB962C8B-B14F-4D97-AF65-F5344CB8AC3E}">
        <p14:creationId xmlns:p14="http://schemas.microsoft.com/office/powerpoint/2010/main" val="2101116697"/>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buNone/>
            </a:pPr>
            <a:endParaRPr lang="en-GB" b="1" dirty="0">
              <a:latin typeface="Corbel" pitchFamily="34" charset="0"/>
            </a:endParaRPr>
          </a:p>
          <a:p>
            <a:pPr marL="82296" indent="0" algn="ctr">
              <a:buNone/>
            </a:pPr>
            <a:r>
              <a:rPr lang="en-GB" sz="2000" b="1" dirty="0"/>
              <a:t>ORGANIC AND RECYCLED TEXTILES</a:t>
            </a:r>
          </a:p>
          <a:p>
            <a:pPr marL="82296" indent="0" algn="ctr">
              <a:buNone/>
            </a:pPr>
            <a:endParaRPr lang="en-GB" sz="2000" b="1" dirty="0"/>
          </a:p>
          <a:p>
            <a:r>
              <a:rPr lang="en-GB" sz="1800" b="1" dirty="0"/>
              <a:t>More sustainable fabrics, more commitment </a:t>
            </a:r>
          </a:p>
          <a:p>
            <a:r>
              <a:rPr lang="en-GB" sz="1800" b="1" dirty="0"/>
              <a:t>Organic cotton</a:t>
            </a:r>
          </a:p>
          <a:p>
            <a:r>
              <a:rPr lang="en-GB" sz="1800" b="1" dirty="0"/>
              <a:t>Recycled PES</a:t>
            </a:r>
          </a:p>
          <a:p>
            <a:endParaRPr lang="en-GB" sz="2000" b="1" dirty="0">
              <a:latin typeface="Corbel" pitchFamily="34" charset="0"/>
            </a:endParaRPr>
          </a:p>
          <a:p>
            <a:pPr marL="82296" indent="0">
              <a:buNone/>
            </a:pPr>
            <a:endParaRPr lang="en-GB" sz="2000" b="1" dirty="0">
              <a:latin typeface="Corbel"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14062"/>
            <a:ext cx="3096344" cy="2120399"/>
          </a:xfrm>
          <a:prstGeom prst="rect">
            <a:avLst/>
          </a:prstGeom>
        </p:spPr>
      </p:pic>
      <p:pic>
        <p:nvPicPr>
          <p:cNvPr id="5" name="Picture 4" descr="The Lady(Bug) of the Household: The New Soda Tax In Philly"/>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7784" y="4608525"/>
            <a:ext cx="2063582" cy="1375721"/>
          </a:xfrm>
          <a:prstGeom prst="rect">
            <a:avLst/>
          </a:prstGeom>
        </p:spPr>
      </p:pic>
      <p:pic>
        <p:nvPicPr>
          <p:cNvPr id="6" name="Picture 5" descr="Recycling symbol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7826" y="4872677"/>
            <a:ext cx="898320" cy="847415"/>
          </a:xfrm>
          <a:prstGeom prst="rect">
            <a:avLst/>
          </a:prstGeom>
        </p:spPr>
      </p:pic>
      <p:pic>
        <p:nvPicPr>
          <p:cNvPr id="2050" name="Picture 2" descr="https://m.media-amazon.com/images/I/A1ntnF3PJOL._CLa%7C2140%2C2000%7C81i0ZgsXcLL.png%7C0%2C0%2C2140%2C2000%2B0.0%2C0.0%2C2140.0%2C2000.0_AC_SX425._SX._UX._SY._UY_.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3069" y="4077072"/>
            <a:ext cx="2260095" cy="229732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100 Organic Stamp Stock Photo - Download Image Now - iStock"/>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27262" y="1700808"/>
            <a:ext cx="1188554" cy="1188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018416"/>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pPr algn="ctr"/>
            <a:endParaRPr lang="en-US" sz="3200" dirty="0">
              <a:latin typeface="Corbel" panose="020B0503020204020204" pitchFamily="34" charset="0"/>
            </a:endParaRPr>
          </a:p>
          <a:p>
            <a:pPr algn="ctr"/>
            <a:endParaRPr lang="en-US" sz="3200" dirty="0">
              <a:latin typeface="Corbel" panose="020B0503020204020204" pitchFamily="34" charset="0"/>
            </a:endParaRPr>
          </a:p>
          <a:p>
            <a:pPr algn="ctr"/>
            <a:r>
              <a:rPr lang="en-US" sz="3200" dirty="0">
                <a:latin typeface="Corbel" panose="020B0503020204020204" pitchFamily="34" charset="0"/>
              </a:rPr>
              <a:t>Thank you for your attention!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14062"/>
            <a:ext cx="3096344" cy="2120399"/>
          </a:xfrm>
          <a:prstGeom prst="rect">
            <a:avLst/>
          </a:prstGeom>
        </p:spPr>
      </p:pic>
    </p:spTree>
    <p:extLst>
      <p:ext uri="{BB962C8B-B14F-4D97-AF65-F5344CB8AC3E}">
        <p14:creationId xmlns:p14="http://schemas.microsoft.com/office/powerpoint/2010/main" val="1274173082"/>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6408" y="1447800"/>
            <a:ext cx="7498080" cy="4800600"/>
          </a:xfrm>
        </p:spPr>
        <p:txBody>
          <a:bodyPr>
            <a:normAutofit/>
          </a:bodyPr>
          <a:lstStyle/>
          <a:p>
            <a:endParaRPr lang="en-US" dirty="0"/>
          </a:p>
          <a:p>
            <a:pPr marL="82296" indent="0" algn="ctr">
              <a:buNone/>
            </a:pPr>
            <a:r>
              <a:rPr lang="en-US" sz="2800" b="1" dirty="0"/>
              <a:t>LEADER OF  Working package 9</a:t>
            </a:r>
          </a:p>
          <a:p>
            <a:pPr marL="82296" indent="0" algn="ctr">
              <a:buNone/>
            </a:pPr>
            <a:endParaRPr lang="en-US" sz="2800" b="1" dirty="0"/>
          </a:p>
          <a:p>
            <a:pPr marL="82296" indent="0" algn="ctr">
              <a:buNone/>
            </a:pPr>
            <a:endParaRPr lang="en-US" sz="2800" b="1" dirty="0"/>
          </a:p>
          <a:p>
            <a:pPr marL="82296" indent="0" algn="ctr">
              <a:buNone/>
            </a:pPr>
            <a:r>
              <a:rPr lang="en-GB" sz="2800" b="1" dirty="0"/>
              <a:t>DEVELOPMENT OF SYLLABUSES IN DESIGN AND PRODUCTION OF WOVEN FABRICS</a:t>
            </a:r>
          </a:p>
          <a:p>
            <a:pPr marL="82296" indent="0" algn="ctr">
              <a:buNone/>
            </a:pP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0"/>
            <a:ext cx="3096344" cy="2120399"/>
          </a:xfrm>
          <a:prstGeom prst="rect">
            <a:avLst/>
          </a:prstGeom>
        </p:spPr>
      </p:pic>
    </p:spTree>
    <p:extLst>
      <p:ext uri="{BB962C8B-B14F-4D97-AF65-F5344CB8AC3E}">
        <p14:creationId xmlns:p14="http://schemas.microsoft.com/office/powerpoint/2010/main" val="330395038"/>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pPr marL="82296" indent="0">
              <a:buNone/>
            </a:pPr>
            <a:endParaRPr lang="en-US" dirty="0"/>
          </a:p>
          <a:p>
            <a:r>
              <a:rPr lang="en-US" sz="1400" b="1" dirty="0"/>
              <a:t>The EU region - one of the world’s leading producers of textile and apparel </a:t>
            </a:r>
            <a:endParaRPr lang="en-US" sz="1400" dirty="0"/>
          </a:p>
          <a:p>
            <a:r>
              <a:rPr lang="en-US" sz="1400" b="1" dirty="0"/>
              <a:t>Southern and Western EU, where most developed EU members are located such as Germany, France, and Italy, accounted for nearly 73.7% of EU’s textile manufacturing</a:t>
            </a:r>
          </a:p>
          <a:p>
            <a:endParaRPr lang="en-US" sz="1400" b="1" dirty="0"/>
          </a:p>
          <a:p>
            <a:r>
              <a:rPr lang="en-US" sz="1400" b="1" dirty="0"/>
              <a:t>Apparel manufacturing</a:t>
            </a:r>
            <a:endParaRPr lang="en-US" sz="1400" dirty="0"/>
          </a:p>
          <a:p>
            <a:pPr>
              <a:buFontTx/>
              <a:buChar char="-"/>
            </a:pPr>
            <a:r>
              <a:rPr lang="en-US" sz="1400" b="1" dirty="0"/>
              <a:t>medium-priced products for consumption in the mass market</a:t>
            </a:r>
            <a:r>
              <a:rPr lang="en-US" sz="1400" dirty="0"/>
              <a:t>, </a:t>
            </a:r>
          </a:p>
          <a:p>
            <a:pPr>
              <a:buFontTx/>
              <a:buChar char="-"/>
            </a:pPr>
            <a:r>
              <a:rPr lang="en-US" sz="1400" b="1" dirty="0"/>
              <a:t>the high-end luxury apparel </a:t>
            </a:r>
          </a:p>
          <a:p>
            <a:pPr>
              <a:buFontTx/>
              <a:buChar char="-"/>
            </a:pPr>
            <a:endParaRPr lang="en-US" sz="1400" b="1" dirty="0"/>
          </a:p>
          <a:p>
            <a:r>
              <a:rPr lang="en-US" sz="1400" b="1" dirty="0"/>
              <a:t>EU fashion imports</a:t>
            </a:r>
          </a:p>
          <a:p>
            <a:pPr>
              <a:buFontTx/>
              <a:buChar char="-"/>
            </a:pPr>
            <a:r>
              <a:rPr lang="en-US" sz="1400" b="1" dirty="0"/>
              <a:t>59 % of clothes  imported by EU countries came from outside the EU</a:t>
            </a:r>
          </a:p>
          <a:p>
            <a:pPr>
              <a:buFontTx/>
              <a:buChar char="-"/>
            </a:pPr>
            <a:r>
              <a:rPr lang="en-US" sz="1400" b="1" dirty="0"/>
              <a:t> 41 % came from other EU countries.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0"/>
            <a:ext cx="3096344" cy="2120399"/>
          </a:xfrm>
          <a:prstGeom prst="rect">
            <a:avLst/>
          </a:prstGeom>
        </p:spPr>
      </p:pic>
    </p:spTree>
    <p:extLst>
      <p:ext uri="{BB962C8B-B14F-4D97-AF65-F5344CB8AC3E}">
        <p14:creationId xmlns:p14="http://schemas.microsoft.com/office/powerpoint/2010/main" val="2449716618"/>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82296" indent="0" algn="ctr">
              <a:buNone/>
            </a:pPr>
            <a:endParaRPr lang="en-US" sz="1400" dirty="0"/>
          </a:p>
          <a:p>
            <a:pPr marL="82296" indent="0" algn="ctr">
              <a:buNone/>
            </a:pPr>
            <a:endParaRPr lang="en-US" sz="1400" dirty="0"/>
          </a:p>
          <a:p>
            <a:pPr marL="82296" indent="0" algn="ctr">
              <a:buNone/>
            </a:pPr>
            <a:endParaRPr lang="en-US" sz="1400" dirty="0"/>
          </a:p>
          <a:p>
            <a:pPr marL="82296" indent="0" algn="ctr">
              <a:buNone/>
            </a:pPr>
            <a:r>
              <a:rPr lang="en-US" sz="2000" b="1" dirty="0"/>
              <a:t>Globalization and the fashion industry</a:t>
            </a:r>
          </a:p>
          <a:p>
            <a:pPr marL="82296" indent="0" algn="ctr">
              <a:buNone/>
            </a:pPr>
            <a:endParaRPr lang="bg-BG" sz="2000" b="1" dirty="0"/>
          </a:p>
          <a:p>
            <a:pPr marL="82296" indent="0" algn="ctr">
              <a:buNone/>
            </a:pPr>
            <a:endParaRPr lang="en-US" sz="2000" b="1" dirty="0"/>
          </a:p>
          <a:p>
            <a:pPr>
              <a:buFont typeface="Wingdings" panose="05000000000000000000" pitchFamily="2" charset="2"/>
              <a:buChar char="§"/>
            </a:pPr>
            <a:r>
              <a:rPr lang="en-US" sz="1600" b="1" dirty="0"/>
              <a:t>Globalization of markets</a:t>
            </a:r>
            <a:endParaRPr lang="bg-BG" sz="1600" b="1" dirty="0"/>
          </a:p>
          <a:p>
            <a:pPr marL="82296" indent="0">
              <a:buNone/>
            </a:pPr>
            <a:endParaRPr lang="en-US" sz="1600" b="1" dirty="0"/>
          </a:p>
          <a:p>
            <a:pPr>
              <a:buFont typeface="Wingdings" panose="05000000000000000000" pitchFamily="2" charset="2"/>
              <a:buChar char="§"/>
            </a:pPr>
            <a:r>
              <a:rPr lang="en-US" sz="1600" b="1" dirty="0"/>
              <a:t>International outsourcing</a:t>
            </a:r>
            <a:endParaRPr lang="bg-BG" sz="1600" b="1" dirty="0"/>
          </a:p>
          <a:p>
            <a:pPr marL="82296" indent="0">
              <a:buNone/>
            </a:pPr>
            <a:endParaRPr lang="en-US" sz="1600" b="1" dirty="0"/>
          </a:p>
          <a:p>
            <a:pPr>
              <a:buFont typeface="Wingdings" panose="05000000000000000000" pitchFamily="2" charset="2"/>
              <a:buChar char="§"/>
            </a:pPr>
            <a:r>
              <a:rPr lang="en-US" sz="1600" b="1" dirty="0"/>
              <a:t>Unlimited flexibility between countries and factories</a:t>
            </a:r>
          </a:p>
          <a:p>
            <a:pPr>
              <a:buFont typeface="Wingdings" panose="05000000000000000000" pitchFamily="2" charset="2"/>
              <a:buChar char="§"/>
            </a:pPr>
            <a:endParaRPr lang="en-US" sz="1600" b="1" dirty="0"/>
          </a:p>
          <a:p>
            <a:pPr marL="82296" indent="0">
              <a:buNone/>
            </a:pPr>
            <a:endParaRPr lang="en-US" sz="1400" dirty="0"/>
          </a:p>
          <a:p>
            <a:endParaRPr lang="en-US" sz="1400" dirty="0"/>
          </a:p>
          <a:p>
            <a:endParaRPr lang="en-US" sz="1400" dirty="0"/>
          </a:p>
          <a:p>
            <a:pPr marL="82296" indent="0">
              <a:buNone/>
            </a:pPr>
            <a:r>
              <a:rPr lang="en-US" i="1" dirty="0"/>
              <a:t> </a:t>
            </a:r>
            <a:endParaRPr lang="bg-BG" sz="14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0"/>
            <a:ext cx="3096344" cy="2120399"/>
          </a:xfrm>
          <a:prstGeom prst="rect">
            <a:avLst/>
          </a:prstGeom>
        </p:spPr>
      </p:pic>
    </p:spTree>
    <p:extLst>
      <p:ext uri="{BB962C8B-B14F-4D97-AF65-F5344CB8AC3E}">
        <p14:creationId xmlns:p14="http://schemas.microsoft.com/office/powerpoint/2010/main" val="1944511"/>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br>
              <a:rPr lang="en-US" dirty="0"/>
            </a:br>
            <a:endParaRPr lang="bg-BG" dirty="0"/>
          </a:p>
        </p:txBody>
      </p:sp>
      <p:sp>
        <p:nvSpPr>
          <p:cNvPr id="3" name="Content Placeholder 2"/>
          <p:cNvSpPr>
            <a:spLocks noGrp="1"/>
          </p:cNvSpPr>
          <p:nvPr>
            <p:ph idx="1"/>
          </p:nvPr>
        </p:nvSpPr>
        <p:spPr/>
        <p:txBody>
          <a:bodyPr>
            <a:normAutofit/>
          </a:bodyPr>
          <a:lstStyle/>
          <a:p>
            <a:pPr marL="82296" indent="0" algn="ctr">
              <a:buNone/>
            </a:pPr>
            <a:endParaRPr lang="en-US" sz="2000" b="1" i="1" dirty="0"/>
          </a:p>
          <a:p>
            <a:pPr marL="82296" indent="0" algn="ctr">
              <a:buNone/>
            </a:pPr>
            <a:endParaRPr lang="en-US" sz="2000" b="1" i="1" dirty="0"/>
          </a:p>
          <a:p>
            <a:pPr marL="82296" indent="0" algn="ctr">
              <a:buNone/>
            </a:pPr>
            <a:r>
              <a:rPr lang="en-US" sz="2000" b="1" dirty="0"/>
              <a:t>INNOVATIONS AND TEXTILE MANUFACTURE</a:t>
            </a:r>
          </a:p>
          <a:p>
            <a:pPr marL="82296" indent="0" algn="ctr">
              <a:buNone/>
            </a:pPr>
            <a:endParaRPr lang="en-US" sz="1400" b="1" dirty="0"/>
          </a:p>
          <a:p>
            <a:r>
              <a:rPr lang="en-US" sz="1400" b="1" dirty="0"/>
              <a:t>The technical textiles industry in the EU today represents, roughly 30% of the total turnover in textile</a:t>
            </a:r>
          </a:p>
          <a:p>
            <a:endParaRPr lang="en-US" sz="1400" b="1" dirty="0"/>
          </a:p>
          <a:p>
            <a:r>
              <a:rPr lang="en-US" sz="1400" b="1" dirty="0"/>
              <a:t>Advanced materials, high-tech processes and manufacturing technologies as well as new business models, management and marketing concepts become an increasingly important factor of the competitiveness of the textile and clothing industry on the global market. </a:t>
            </a:r>
          </a:p>
          <a:p>
            <a:pPr marL="82296" indent="0">
              <a:buNone/>
            </a:pPr>
            <a:endParaRPr lang="en-US" b="1" dirty="0"/>
          </a:p>
          <a:p>
            <a:r>
              <a:rPr lang="en-US" sz="1400" b="1" dirty="0"/>
              <a:t>New applications for textiles </a:t>
            </a:r>
            <a:endParaRPr lang="bg-BG" sz="1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spTree>
    <p:extLst>
      <p:ext uri="{BB962C8B-B14F-4D97-AF65-F5344CB8AC3E}">
        <p14:creationId xmlns:p14="http://schemas.microsoft.com/office/powerpoint/2010/main" val="3874533674"/>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32560" y="1850064"/>
            <a:ext cx="7406640" cy="4819296"/>
          </a:xfrm>
        </p:spPr>
        <p:txBody>
          <a:bodyPr>
            <a:normAutofit/>
          </a:bodyPr>
          <a:lstStyle/>
          <a:p>
            <a:endParaRPr lang="en-US" sz="2000" dirty="0"/>
          </a:p>
          <a:p>
            <a:r>
              <a:rPr lang="en-US" sz="1800" b="1" dirty="0">
                <a:solidFill>
                  <a:schemeClr val="tx1"/>
                </a:solidFill>
              </a:rPr>
              <a:t> TEXTILE MANUFACTURING  PROCESS	</a:t>
            </a:r>
            <a:endParaRPr lang="en-GB" sz="1800" b="1" dirty="0">
              <a:solidFill>
                <a:schemeClr val="tx1"/>
              </a:solidFill>
            </a:endParaRPr>
          </a:p>
          <a:p>
            <a:endParaRPr lang="en-US" sz="18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sp>
        <p:nvSpPr>
          <p:cNvPr id="8" name="Rounded Rectangle 7"/>
          <p:cNvSpPr/>
          <p:nvPr/>
        </p:nvSpPr>
        <p:spPr>
          <a:xfrm>
            <a:off x="6300192" y="2343562"/>
            <a:ext cx="1872208" cy="71693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a:t>FIBERS</a:t>
            </a:r>
            <a:endParaRPr lang="bg-BG" sz="1600" dirty="0"/>
          </a:p>
        </p:txBody>
      </p:sp>
      <p:sp>
        <p:nvSpPr>
          <p:cNvPr id="9" name="Down Arrow 8"/>
          <p:cNvSpPr/>
          <p:nvPr/>
        </p:nvSpPr>
        <p:spPr>
          <a:xfrm>
            <a:off x="6751664" y="3090982"/>
            <a:ext cx="484632" cy="42157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bg-BG"/>
          </a:p>
        </p:txBody>
      </p:sp>
      <p:sp>
        <p:nvSpPr>
          <p:cNvPr id="11" name="Rounded Rectangle 10"/>
          <p:cNvSpPr/>
          <p:nvPr/>
        </p:nvSpPr>
        <p:spPr>
          <a:xfrm>
            <a:off x="5152616" y="3481490"/>
            <a:ext cx="1872208" cy="73027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a:t>YARNS</a:t>
            </a:r>
            <a:endParaRPr lang="bg-BG" sz="1600" dirty="0"/>
          </a:p>
        </p:txBody>
      </p:sp>
      <p:sp>
        <p:nvSpPr>
          <p:cNvPr id="12" name="Down Arrow 11"/>
          <p:cNvSpPr/>
          <p:nvPr/>
        </p:nvSpPr>
        <p:spPr>
          <a:xfrm>
            <a:off x="5568568" y="4231647"/>
            <a:ext cx="484632" cy="42157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bg-BG"/>
          </a:p>
        </p:txBody>
      </p:sp>
      <p:sp>
        <p:nvSpPr>
          <p:cNvPr id="13" name="Rounded Rectangle 12"/>
          <p:cNvSpPr/>
          <p:nvPr/>
        </p:nvSpPr>
        <p:spPr>
          <a:xfrm>
            <a:off x="3938676" y="4627178"/>
            <a:ext cx="1872208" cy="73027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a:t>FABRICS</a:t>
            </a:r>
            <a:endParaRPr lang="bg-BG" sz="1600" dirty="0"/>
          </a:p>
        </p:txBody>
      </p:sp>
      <p:sp>
        <p:nvSpPr>
          <p:cNvPr id="14" name="Down Arrow 13"/>
          <p:cNvSpPr/>
          <p:nvPr/>
        </p:nvSpPr>
        <p:spPr>
          <a:xfrm>
            <a:off x="4211960" y="5368393"/>
            <a:ext cx="484632" cy="42157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bg-BG"/>
          </a:p>
        </p:txBody>
      </p:sp>
      <p:sp>
        <p:nvSpPr>
          <p:cNvPr id="15" name="Rounded Rectangle 14"/>
          <p:cNvSpPr/>
          <p:nvPr/>
        </p:nvSpPr>
        <p:spPr>
          <a:xfrm>
            <a:off x="2590328" y="5752979"/>
            <a:ext cx="1872208" cy="868529"/>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ctr"/>
            <a:r>
              <a:rPr lang="en-US" sz="1600" dirty="0"/>
              <a:t>FINISHED TEXTILES &amp; CLOTHING</a:t>
            </a:r>
          </a:p>
          <a:p>
            <a:pPr algn="ctr"/>
            <a:endParaRPr lang="bg-BG" dirty="0"/>
          </a:p>
        </p:txBody>
      </p:sp>
    </p:spTree>
    <p:extLst>
      <p:ext uri="{BB962C8B-B14F-4D97-AF65-F5344CB8AC3E}">
        <p14:creationId xmlns:p14="http://schemas.microsoft.com/office/powerpoint/2010/main" val="200592757"/>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lgn="ctr">
              <a:buNone/>
            </a:pPr>
            <a:endParaRPr lang="en-US" dirty="0"/>
          </a:p>
          <a:p>
            <a:pPr marL="82296" indent="0" algn="ctr">
              <a:buNone/>
            </a:pPr>
            <a:endParaRPr lang="en-US" sz="1800" dirty="0"/>
          </a:p>
          <a:p>
            <a:pPr marL="82296" indent="0" algn="ctr">
              <a:buNone/>
            </a:pPr>
            <a:r>
              <a:rPr lang="en-US" sz="1800" b="1" dirty="0"/>
              <a:t>RAW MATERIAL INSIGHTS</a:t>
            </a:r>
          </a:p>
          <a:p>
            <a:pPr marL="82296" indent="0" algn="ctr">
              <a:buNone/>
            </a:pPr>
            <a:endParaRPr lang="bg-BG" sz="18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pic>
        <p:nvPicPr>
          <p:cNvPr id="5" name="Picture 4" descr="Cotton | Fergana Valley | Pictures | Uzbekistan in Global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3237" y="2875992"/>
            <a:ext cx="2668213" cy="1944216"/>
          </a:xfrm>
          <a:prstGeom prst="rect">
            <a:avLst/>
          </a:prstGeom>
        </p:spPr>
      </p:pic>
      <p:pic>
        <p:nvPicPr>
          <p:cNvPr id="6" name="Picture 5" descr="Raw Wool Northern Michigan Lamb &amp; Wool Festival 9-26-09 34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03821" y="4230264"/>
            <a:ext cx="2543944" cy="1697288"/>
          </a:xfrm>
          <a:prstGeom prst="rect">
            <a:avLst/>
          </a:prstGeom>
        </p:spPr>
      </p:pic>
      <p:pic>
        <p:nvPicPr>
          <p:cNvPr id="7" name="Picture 6" descr="File:Polyester Polyol Structural Formula V.2.svg ..."/>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51238" y="3188154"/>
            <a:ext cx="3164821" cy="809749"/>
          </a:xfrm>
          <a:prstGeom prst="rect">
            <a:avLst/>
          </a:prstGeom>
        </p:spPr>
      </p:pic>
      <p:pic>
        <p:nvPicPr>
          <p:cNvPr id="9" name="Picture 8" descr="Aramid - Wikipedia"/>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38188" y="5141739"/>
            <a:ext cx="2095500" cy="1571625"/>
          </a:xfrm>
          <a:prstGeom prst="rect">
            <a:avLst/>
          </a:prstGeom>
        </p:spPr>
      </p:pic>
      <p:pic>
        <p:nvPicPr>
          <p:cNvPr id="10" name="Picture 9" descr="Aramide – Wikipedia"/>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32542" y="5717122"/>
            <a:ext cx="2971279" cy="861884"/>
          </a:xfrm>
          <a:prstGeom prst="rect">
            <a:avLst/>
          </a:prstGeom>
        </p:spPr>
      </p:pic>
    </p:spTree>
    <p:extLst>
      <p:ext uri="{BB962C8B-B14F-4D97-AF65-F5344CB8AC3E}">
        <p14:creationId xmlns:p14="http://schemas.microsoft.com/office/powerpoint/2010/main" val="2034823802"/>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b="1" dirty="0">
              <a:latin typeface="Corbel" pitchFamily="34" charset="0"/>
            </a:endParaRPr>
          </a:p>
          <a:p>
            <a:pPr marL="82296" indent="0" algn="ctr">
              <a:buNone/>
            </a:pPr>
            <a:r>
              <a:rPr lang="en-US" sz="2000" b="1" dirty="0"/>
              <a:t>COMPANY PROFILE IN THE TEXTILE INDUSTRY</a:t>
            </a:r>
          </a:p>
          <a:p>
            <a:pPr marL="82296" indent="0" algn="ctr">
              <a:buNone/>
            </a:pPr>
            <a:endParaRPr lang="en-US" sz="2000" b="1" dirty="0"/>
          </a:p>
          <a:p>
            <a:r>
              <a:rPr lang="en-US" sz="1800" b="1" dirty="0"/>
              <a:t>Small and medium sized enterprises are the core of the Industry</a:t>
            </a:r>
          </a:p>
          <a:p>
            <a:pPr marL="82296" indent="0">
              <a:buNone/>
            </a:pPr>
            <a:endParaRPr lang="en-US" sz="20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graphicFrame>
        <p:nvGraphicFramePr>
          <p:cNvPr id="5" name="Chart 4"/>
          <p:cNvGraphicFramePr/>
          <p:nvPr>
            <p:extLst>
              <p:ext uri="{D42A27DB-BD31-4B8C-83A1-F6EECF244321}">
                <p14:modId xmlns:p14="http://schemas.microsoft.com/office/powerpoint/2010/main" val="968165242"/>
              </p:ext>
            </p:extLst>
          </p:nvPr>
        </p:nvGraphicFramePr>
        <p:xfrm>
          <a:off x="2123728" y="3140968"/>
          <a:ext cx="6552728" cy="35283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81671851"/>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buNone/>
            </a:pPr>
            <a:endParaRPr lang="bg-BG" dirty="0"/>
          </a:p>
          <a:p>
            <a:pPr marL="82296" indent="0">
              <a:buNone/>
            </a:pPr>
            <a:r>
              <a:rPr lang="en-US" sz="2000" dirty="0"/>
              <a:t>			</a:t>
            </a:r>
            <a:r>
              <a:rPr lang="en-US" sz="2000" b="1" dirty="0"/>
              <a:t>EMPLOYMENT</a:t>
            </a:r>
          </a:p>
          <a:p>
            <a:r>
              <a:rPr lang="en-US" sz="1800" b="1" dirty="0"/>
              <a:t>1,5 million people employed in Textile and clothing, in Europe</a:t>
            </a:r>
            <a:endParaRPr lang="bg-BG" sz="18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2694"/>
            <a:ext cx="3096344" cy="2120399"/>
          </a:xfrm>
          <a:prstGeom prst="rect">
            <a:avLst/>
          </a:prstGeom>
        </p:spPr>
      </p:pic>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1880" y="0"/>
            <a:ext cx="3096344" cy="2120399"/>
          </a:xfrm>
          <a:prstGeom prst="rect">
            <a:avLst/>
          </a:prstGeom>
        </p:spPr>
      </p:pic>
      <p:graphicFrame>
        <p:nvGraphicFramePr>
          <p:cNvPr id="15" name="Chart 14"/>
          <p:cNvGraphicFramePr/>
          <p:nvPr>
            <p:extLst>
              <p:ext uri="{D42A27DB-BD31-4B8C-83A1-F6EECF244321}">
                <p14:modId xmlns:p14="http://schemas.microsoft.com/office/powerpoint/2010/main" val="1100058320"/>
              </p:ext>
            </p:extLst>
          </p:nvPr>
        </p:nvGraphicFramePr>
        <p:xfrm>
          <a:off x="1835696" y="2721377"/>
          <a:ext cx="5947556" cy="35017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50529888"/>
      </p:ext>
    </p:extLst>
  </p:cSld>
  <p:clrMapOvr>
    <a:masterClrMapping/>
  </p:clrMapOvr>
  <p:transition spd="slow">
    <p:pull/>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CBF4A20FDBE94BB2087CCEE57117D1" ma:contentTypeVersion="9" ma:contentTypeDescription="Create a new document." ma:contentTypeScope="" ma:versionID="5078574804466b5b44dc1c708c0e174b">
  <xsd:schema xmlns:xsd="http://www.w3.org/2001/XMLSchema" xmlns:xs="http://www.w3.org/2001/XMLSchema" xmlns:p="http://schemas.microsoft.com/office/2006/metadata/properties" xmlns:ns2="ebd4f370-f316-4e65-85b0-192adfc4043b" targetNamespace="http://schemas.microsoft.com/office/2006/metadata/properties" ma:root="true" ma:fieldsID="8c537de2b9c86b11ef6ed1e9ea190d44" ns2:_="">
    <xsd:import namespace="ebd4f370-f316-4e65-85b0-192adfc404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4f370-f316-4e65-85b0-192adfc40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282B262-9CE6-4B81-9EB7-9A40A7174443}"/>
</file>

<file path=customXml/itemProps2.xml><?xml version="1.0" encoding="utf-8"?>
<ds:datastoreItem xmlns:ds="http://schemas.openxmlformats.org/officeDocument/2006/customXml" ds:itemID="{66677F8D-7841-4DF5-8F28-FB80AB336A79}"/>
</file>

<file path=customXml/itemProps3.xml><?xml version="1.0" encoding="utf-8"?>
<ds:datastoreItem xmlns:ds="http://schemas.openxmlformats.org/officeDocument/2006/customXml" ds:itemID="{51EC7960-E4FB-406C-AD4A-7A8D66288391}"/>
</file>

<file path=docProps/app.xml><?xml version="1.0" encoding="utf-8"?>
<Properties xmlns="http://schemas.openxmlformats.org/officeDocument/2006/extended-properties" xmlns:vt="http://schemas.openxmlformats.org/officeDocument/2006/docPropsVTypes">
  <TotalTime>1221</TotalTime>
  <Words>413</Words>
  <Application>Microsoft Office PowerPoint</Application>
  <PresentationFormat>On-screen Show (4:3)</PresentationFormat>
  <Paragraphs>107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Corbel</vt:lpstr>
      <vt:lpstr>Gill Sans MT</vt:lpstr>
      <vt:lpstr>Verdana</vt:lpstr>
      <vt:lpstr>Wingdings</vt:lpstr>
      <vt:lpstr>Wingdings 2</vt:lpstr>
      <vt:lpstr>Solstice</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TOPICS THAT SHOULD INCLUDE THE PRESENTATION OF EACH PARTNER</dc:title>
  <dc:creator>private</dc:creator>
  <cp:lastModifiedBy>Angel Terziev</cp:lastModifiedBy>
  <cp:revision>89</cp:revision>
  <cp:lastPrinted>2021-09-21T07:44:12Z</cp:lastPrinted>
  <dcterms:created xsi:type="dcterms:W3CDTF">2020-11-18T13:31:09Z</dcterms:created>
  <dcterms:modified xsi:type="dcterms:W3CDTF">2021-09-27T16:29:00Z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0x010100A6CBF4A20FDBE94BB2087CCEE57117D1</vt:lpwstr>
  </property>
</Properties>
</file>