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14"/>
  </p:notesMasterIdLst>
  <p:sldIdLst>
    <p:sldId id="403" r:id="rId5"/>
    <p:sldId id="400" r:id="rId6"/>
    <p:sldId id="447" r:id="rId7"/>
    <p:sldId id="444" r:id="rId8"/>
    <p:sldId id="430" r:id="rId9"/>
    <p:sldId id="432" r:id="rId10"/>
    <p:sldId id="455" r:id="rId11"/>
    <p:sldId id="456" r:id="rId12"/>
    <p:sldId id="399"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D22"/>
    <a:srgbClr val="280C1E"/>
    <a:srgbClr val="2B0922"/>
    <a:srgbClr val="27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56" autoAdjust="0"/>
  </p:normalViewPr>
  <p:slideViewPr>
    <p:cSldViewPr>
      <p:cViewPr varScale="1">
        <p:scale>
          <a:sx n="75" d="100"/>
          <a:sy n="75" d="100"/>
        </p:scale>
        <p:origin x="138"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21.11.2021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a:t>
            </a:fld>
            <a:endParaRPr lang="bg-BG"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a:t>
            </a:fld>
            <a:endParaRPr lang="bg-BG" altLang="nl-BE"/>
          </a:p>
        </p:txBody>
      </p:sp>
    </p:spTree>
    <p:extLst>
      <p:ext uri="{BB962C8B-B14F-4D97-AF65-F5344CB8AC3E}">
        <p14:creationId xmlns:p14="http://schemas.microsoft.com/office/powerpoint/2010/main" val="322346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4</a:t>
            </a:fld>
            <a:endParaRPr lang="bg-BG" altLang="nl-BE"/>
          </a:p>
        </p:txBody>
      </p:sp>
    </p:spTree>
    <p:extLst>
      <p:ext uri="{BB962C8B-B14F-4D97-AF65-F5344CB8AC3E}">
        <p14:creationId xmlns:p14="http://schemas.microsoft.com/office/powerpoint/2010/main" val="420423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5</a:t>
            </a:fld>
            <a:endParaRPr lang="bg-BG" altLang="nl-BE"/>
          </a:p>
        </p:txBody>
      </p:sp>
    </p:spTree>
    <p:extLst>
      <p:ext uri="{BB962C8B-B14F-4D97-AF65-F5344CB8AC3E}">
        <p14:creationId xmlns:p14="http://schemas.microsoft.com/office/powerpoint/2010/main" val="400208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6</a:t>
            </a:fld>
            <a:endParaRPr lang="bg-BG" altLang="nl-BE"/>
          </a:p>
        </p:txBody>
      </p:sp>
    </p:spTree>
    <p:extLst>
      <p:ext uri="{BB962C8B-B14F-4D97-AF65-F5344CB8AC3E}">
        <p14:creationId xmlns:p14="http://schemas.microsoft.com/office/powerpoint/2010/main" val="135944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7</a:t>
            </a:fld>
            <a:endParaRPr lang="bg-BG" altLang="nl-BE"/>
          </a:p>
        </p:txBody>
      </p:sp>
    </p:spTree>
    <p:extLst>
      <p:ext uri="{BB962C8B-B14F-4D97-AF65-F5344CB8AC3E}">
        <p14:creationId xmlns:p14="http://schemas.microsoft.com/office/powerpoint/2010/main" val="28122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8</a:t>
            </a:fld>
            <a:endParaRPr lang="bg-BG" altLang="nl-BE"/>
          </a:p>
        </p:txBody>
      </p:sp>
    </p:spTree>
    <p:extLst>
      <p:ext uri="{BB962C8B-B14F-4D97-AF65-F5344CB8AC3E}">
        <p14:creationId xmlns:p14="http://schemas.microsoft.com/office/powerpoint/2010/main" val="143758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9</a:t>
            </a:fld>
            <a:endParaRPr lang="bg-BG"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11/21/2021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11/21/2021</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11/21/2021</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4"/>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11/21/2021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15104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11/21/2021</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11/21/2021</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11/21/2021</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11/21/2021</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11/21/2021</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11/21/2021</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11/21/2021</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11/21/2021</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11/21/2021</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diposit.ub.edu/dspace/bitstream/2445/172128/1/TFM-INTBUS-Hauber_2020.pdf"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traibcert.org.uk/iso-9001-2015-quality-management-systems.php"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diposit.ub.edu/dspace/bitstream/2445/172128/1/TFM-INTBUS-Hauber_2020.pdf"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traibcert.org.uk/iso-9001-2015-quality-management-systems.php"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2D5-7561-41CC-9E73-C3A123459D9A}"/>
              </a:ext>
            </a:extLst>
          </p:cNvPr>
          <p:cNvSpPr>
            <a:spLocks noGrp="1"/>
          </p:cNvSpPr>
          <p:nvPr>
            <p:ph type="ctrTitle"/>
          </p:nvPr>
        </p:nvSpPr>
        <p:spPr>
          <a:xfrm>
            <a:off x="838200" y="1981200"/>
            <a:ext cx="10363200" cy="1470025"/>
          </a:xfrm>
        </p:spPr>
        <p:txBody>
          <a:bodyPr/>
          <a:lstStyle/>
          <a:p>
            <a:r>
              <a:rPr lang="hr-HR" dirty="0" smtClean="0">
                <a:solidFill>
                  <a:srgbClr val="00B0F0"/>
                </a:solidFill>
              </a:rPr>
              <a:t>QMS/EMS </a:t>
            </a:r>
            <a:r>
              <a:rPr lang="hr-HR" dirty="0" err="1" smtClean="0">
                <a:solidFill>
                  <a:srgbClr val="00B0F0"/>
                </a:solidFill>
              </a:rPr>
              <a:t>Implementation</a:t>
            </a:r>
            <a:r>
              <a:rPr lang="hr-HR" dirty="0" smtClean="0">
                <a:solidFill>
                  <a:srgbClr val="00B0F0"/>
                </a:solidFill>
              </a:rPr>
              <a:t> and Control</a:t>
            </a:r>
            <a:endParaRPr lang="en-US" dirty="0">
              <a:solidFill>
                <a:srgbClr val="00B0F0"/>
              </a:solidFill>
            </a:endParaRPr>
          </a:p>
        </p:txBody>
      </p:sp>
    </p:spTree>
    <p:extLst>
      <p:ext uri="{BB962C8B-B14F-4D97-AF65-F5344CB8AC3E}">
        <p14:creationId xmlns:p14="http://schemas.microsoft.com/office/powerpoint/2010/main" val="4201217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D96BFF-9E32-4F15-AB80-04CE09ACF577}"/>
              </a:ext>
            </a:extLst>
          </p:cNvPr>
          <p:cNvSpPr/>
          <p:nvPr/>
        </p:nvSpPr>
        <p:spPr>
          <a:xfrm>
            <a:off x="685800" y="1647370"/>
            <a:ext cx="10744200" cy="4708981"/>
          </a:xfrm>
          <a:prstGeom prst="rect">
            <a:avLst/>
          </a:prstGeom>
        </p:spPr>
        <p:txBody>
          <a:bodyPr wrap="square">
            <a:spAutoFit/>
          </a:bodyPr>
          <a:lstStyle/>
          <a:p>
            <a:pPr algn="ctr">
              <a:defRPr/>
            </a:pPr>
            <a:r>
              <a:rPr lang="en-GB" altLang="en-US" sz="3000" b="1" dirty="0">
                <a:latin typeface="Arial" charset="0"/>
              </a:rPr>
              <a:t>TRAINING COURSE</a:t>
            </a:r>
          </a:p>
          <a:p>
            <a:pPr algn="ctr">
              <a:defRPr/>
            </a:pPr>
            <a:endParaRPr lang="en-GB" altLang="en-US" sz="3000" dirty="0">
              <a:latin typeface="Arial" charset="0"/>
            </a:endParaRPr>
          </a:p>
          <a:p>
            <a:pPr algn="ctr">
              <a:spcBef>
                <a:spcPts val="1200"/>
              </a:spcBef>
              <a:defRPr/>
            </a:pPr>
            <a:r>
              <a:rPr lang="hr-HR" sz="2800" b="1" dirty="0" smtClean="0">
                <a:solidFill>
                  <a:srgbClr val="00B0F0"/>
                </a:solidFill>
                <a:latin typeface="Arial" charset="0"/>
              </a:rPr>
              <a:t>INDUSTRIAL ENGINEERING, QUALITY CONTROL AND MANAGEMENT</a:t>
            </a:r>
            <a:endParaRPr lang="en-US" sz="2800" b="1" dirty="0">
              <a:solidFill>
                <a:srgbClr val="00B0F0"/>
              </a:solidFill>
              <a:latin typeface="Arial" charset="0"/>
            </a:endParaRPr>
          </a:p>
          <a:p>
            <a:pPr algn="ctr">
              <a:spcBef>
                <a:spcPts val="1200"/>
              </a:spcBef>
              <a:defRPr/>
            </a:pPr>
            <a:r>
              <a:rPr lang="hr-HR" sz="2800" b="1" dirty="0" err="1" smtClean="0">
                <a:solidFill>
                  <a:srgbClr val="00B0F0"/>
                </a:solidFill>
                <a:latin typeface="Arial" charset="0"/>
              </a:rPr>
              <a:t>Course</a:t>
            </a:r>
            <a:r>
              <a:rPr lang="hr-HR" sz="2800" b="1" dirty="0" smtClean="0">
                <a:solidFill>
                  <a:srgbClr val="00B0F0"/>
                </a:solidFill>
                <a:latin typeface="Arial" charset="0"/>
              </a:rPr>
              <a:t>:</a:t>
            </a:r>
            <a:r>
              <a:rPr lang="en-US" sz="2800" b="1" dirty="0" smtClean="0">
                <a:solidFill>
                  <a:srgbClr val="00B0F0"/>
                </a:solidFill>
                <a:latin typeface="Arial" charset="0"/>
              </a:rPr>
              <a:t> </a:t>
            </a:r>
            <a:r>
              <a:rPr lang="hr-HR" sz="2800" dirty="0">
                <a:solidFill>
                  <a:srgbClr val="00B0F0"/>
                </a:solidFill>
              </a:rPr>
              <a:t>QMS/EMS </a:t>
            </a:r>
            <a:r>
              <a:rPr lang="hr-HR" sz="2800" dirty="0" err="1">
                <a:solidFill>
                  <a:srgbClr val="00B0F0"/>
                </a:solidFill>
              </a:rPr>
              <a:t>Implementation</a:t>
            </a:r>
            <a:r>
              <a:rPr lang="hr-HR" sz="2800" dirty="0">
                <a:solidFill>
                  <a:srgbClr val="00B0F0"/>
                </a:solidFill>
              </a:rPr>
              <a:t> </a:t>
            </a:r>
            <a:r>
              <a:rPr lang="hr-HR" sz="2800" dirty="0" err="1">
                <a:solidFill>
                  <a:srgbClr val="00B0F0"/>
                </a:solidFill>
              </a:rPr>
              <a:t>and</a:t>
            </a:r>
            <a:r>
              <a:rPr lang="hr-HR" sz="2800" dirty="0">
                <a:solidFill>
                  <a:srgbClr val="00B0F0"/>
                </a:solidFill>
              </a:rPr>
              <a:t> </a:t>
            </a:r>
            <a:r>
              <a:rPr lang="hr-HR" sz="2800" dirty="0" err="1" smtClean="0">
                <a:solidFill>
                  <a:srgbClr val="00B0F0"/>
                </a:solidFill>
              </a:rPr>
              <a:t>Control</a:t>
            </a:r>
            <a:endParaRPr lang="hr-HR" sz="2800" dirty="0" smtClean="0">
              <a:solidFill>
                <a:srgbClr val="00B0F0"/>
              </a:solidFill>
            </a:endParaRPr>
          </a:p>
          <a:p>
            <a:pPr algn="ctr">
              <a:spcBef>
                <a:spcPts val="1200"/>
              </a:spcBef>
              <a:defRPr/>
            </a:pPr>
            <a:endParaRPr lang="hr-HR" sz="2800" dirty="0" smtClean="0">
              <a:solidFill>
                <a:srgbClr val="00B0F0"/>
              </a:solidFill>
            </a:endParaRPr>
          </a:p>
          <a:p>
            <a:pPr algn="ctr">
              <a:spcBef>
                <a:spcPts val="1200"/>
              </a:spcBef>
              <a:defRPr/>
            </a:pPr>
            <a:r>
              <a:rPr lang="hr-HR" sz="2000" dirty="0">
                <a:cs typeface="Arial" panose="020B0604020202020204" pitchFamily="34" charset="0"/>
              </a:rPr>
              <a:t>Partner: P4 – University of Zagreb </a:t>
            </a:r>
            <a:r>
              <a:rPr lang="hr-HR" sz="2000" dirty="0" err="1">
                <a:cs typeface="Arial" panose="020B0604020202020204" pitchFamily="34" charset="0"/>
              </a:rPr>
              <a:t>Faculty</a:t>
            </a:r>
            <a:r>
              <a:rPr lang="hr-HR" sz="2000" dirty="0">
                <a:cs typeface="Arial" panose="020B0604020202020204" pitchFamily="34" charset="0"/>
              </a:rPr>
              <a:t> of </a:t>
            </a:r>
            <a:r>
              <a:rPr lang="hr-HR" sz="2000" dirty="0" err="1">
                <a:cs typeface="Arial" panose="020B0604020202020204" pitchFamily="34" charset="0"/>
              </a:rPr>
              <a:t>Textile</a:t>
            </a:r>
            <a:r>
              <a:rPr lang="hr-HR" sz="2000" dirty="0">
                <a:cs typeface="Arial" panose="020B0604020202020204" pitchFamily="34" charset="0"/>
              </a:rPr>
              <a:t> Technology</a:t>
            </a:r>
          </a:p>
          <a:p>
            <a:pPr algn="ctr">
              <a:spcBef>
                <a:spcPts val="1200"/>
              </a:spcBef>
              <a:defRPr/>
            </a:pPr>
            <a:r>
              <a:rPr lang="hr-HR" sz="2000" dirty="0" err="1" smtClean="0">
                <a:cs typeface="Arial" panose="020B0604020202020204" pitchFamily="34" charset="0"/>
              </a:rPr>
              <a:t>Assoc</a:t>
            </a:r>
            <a:r>
              <a:rPr lang="hr-HR" sz="2000" dirty="0" smtClean="0">
                <a:cs typeface="Arial" panose="020B0604020202020204" pitchFamily="34" charset="0"/>
              </a:rPr>
              <a:t>. Prof</a:t>
            </a:r>
            <a:r>
              <a:rPr lang="hr-HR" sz="2000" dirty="0">
                <a:cs typeface="Arial" panose="020B0604020202020204" pitchFamily="34" charset="0"/>
              </a:rPr>
              <a:t>. </a:t>
            </a:r>
            <a:r>
              <a:rPr lang="hr-HR" sz="2000" dirty="0" smtClean="0">
                <a:cs typeface="Arial" panose="020B0604020202020204" pitchFamily="34" charset="0"/>
              </a:rPr>
              <a:t>Sanja Ercegović Ražić, </a:t>
            </a:r>
            <a:r>
              <a:rPr lang="hr-HR" sz="2000" dirty="0" err="1">
                <a:cs typeface="Arial" panose="020B0604020202020204" pitchFamily="34" charset="0"/>
              </a:rPr>
              <a:t>Ph.D</a:t>
            </a:r>
            <a:r>
              <a:rPr lang="hr-HR" sz="2000" dirty="0">
                <a:cs typeface="Arial" panose="020B0604020202020204" pitchFamily="34" charset="0"/>
              </a:rPr>
              <a:t>. </a:t>
            </a:r>
          </a:p>
          <a:p>
            <a:pPr algn="ctr">
              <a:spcBef>
                <a:spcPts val="1200"/>
              </a:spcBef>
              <a:defRPr/>
            </a:pPr>
            <a:endParaRPr lang="bg-BG" sz="2800" dirty="0">
              <a:solidFill>
                <a:srgbClr val="00B0F0"/>
              </a:solidFill>
              <a:latin typeface="Arial" charset="0"/>
            </a:endParaRPr>
          </a:p>
        </p:txBody>
      </p:sp>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a:t>
            </a:fld>
            <a:endParaRPr lang="en-US" altLang="nl-BE"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3224746" y="1241382"/>
            <a:ext cx="6173421" cy="400110"/>
          </a:xfrm>
          <a:prstGeom prst="rect">
            <a:avLst/>
          </a:prstGeom>
        </p:spPr>
        <p:txBody>
          <a:bodyPr wrap="none">
            <a:spAutoFit/>
          </a:bodyPr>
          <a:lstStyle/>
          <a:p>
            <a:r>
              <a:rPr lang="en-US" sz="2000" b="1" dirty="0">
                <a:solidFill>
                  <a:srgbClr val="0070C0"/>
                </a:solidFill>
                <a:latin typeface="Calibri" panose="020F0502020204030204" pitchFamily="34" charset="0"/>
                <a:ea typeface="Calibri" panose="020F0502020204030204" pitchFamily="34" charset="0"/>
              </a:rPr>
              <a:t>Quality management system according to ISO standards </a:t>
            </a:r>
            <a:endParaRPr lang="hr-HR" sz="2000" dirty="0">
              <a:solidFill>
                <a:srgbClr val="0070C0"/>
              </a:solidFill>
            </a:endParaRPr>
          </a:p>
        </p:txBody>
      </p:sp>
      <p:sp>
        <p:nvSpPr>
          <p:cNvPr id="4" name="Rectangle 1"/>
          <p:cNvSpPr>
            <a:spLocks noChangeArrowheads="1"/>
          </p:cNvSpPr>
          <p:nvPr/>
        </p:nvSpPr>
        <p:spPr bwMode="auto">
          <a:xfrm>
            <a:off x="762000" y="1749442"/>
            <a:ext cx="1021577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includes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methods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analysis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techniques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whose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subject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concepts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organizations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are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based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principle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either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on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norms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standards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international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national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internal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to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company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on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concept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TQM (Total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basic</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standard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ISO 9001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not a management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method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but a standard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norm</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that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serves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as a reference model for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setting</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basic</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processes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organization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that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continuously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contributes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to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improving</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products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services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delivered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customer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satisfaction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hence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system).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process-oriented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standard.</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Basic</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principles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system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elements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structure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standard ISO 9001:2015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latest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revised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version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which</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more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oriented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towards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strategic</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requires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active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identification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risks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emphasizes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customer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orientation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overall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practicality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with</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less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formal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documentation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endParaRPr kumimoji="0" lang="hr-HR" altLang="sr-Latn-RS" sz="16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72775263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90046"/>
            <a:ext cx="3562350" cy="1856330"/>
          </a:xfrm>
          <a:prstGeom prst="rect">
            <a:avLst/>
          </a:prstGeom>
          <a:noFill/>
          <a:extLst>
            <a:ext uri="{909E8E84-426E-40DD-AFC4-6F175D3DCCD1}">
              <a14:hiddenFill xmlns:a14="http://schemas.microsoft.com/office/drawing/2010/main">
                <a:solidFill>
                  <a:srgbClr val="FFFFFF"/>
                </a:solidFill>
              </a14:hiddenFill>
            </a:ext>
          </a:extLst>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4</a:t>
            </a:fld>
            <a:endParaRPr lang="en-US" altLang="nl-BE" dirty="0"/>
          </a:p>
        </p:txBody>
      </p:sp>
      <p:sp>
        <p:nvSpPr>
          <p:cNvPr id="3"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Rectangle 12"/>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6" name="Rectangle 5"/>
          <p:cNvSpPr/>
          <p:nvPr/>
        </p:nvSpPr>
        <p:spPr>
          <a:xfrm>
            <a:off x="752475" y="2771979"/>
            <a:ext cx="10668000" cy="3046988"/>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600" u="sng" dirty="0">
                <a:solidFill>
                  <a:srgbClr val="0070C0"/>
                </a:solidFill>
                <a:effectLst>
                  <a:outerShdw blurRad="38100" dist="38100" dir="2700000" algn="tl">
                    <a:srgbClr val="000000">
                      <a:alpha val="43137"/>
                    </a:srgbClr>
                  </a:outerShdw>
                </a:effectLst>
              </a:rPr>
              <a:t>ISO 9001 </a:t>
            </a:r>
            <a:r>
              <a:rPr lang="en-US" sz="1600" dirty="0"/>
              <a:t>The International Organization for Standardization (ISO) is a non-governmental international organization, which promulgates international standards, which are adapted to the current market needs and which drive innovation and support when challenges arise, or change is wished. </a:t>
            </a:r>
            <a:endParaRPr lang="hr-HR" sz="1600" dirty="0" smtClean="0"/>
          </a:p>
          <a:p>
            <a:pPr marL="285750" indent="-285750" algn="just">
              <a:lnSpc>
                <a:spcPct val="150000"/>
              </a:lnSpc>
              <a:buFont typeface="Wingdings" panose="05000000000000000000" pitchFamily="2" charset="2"/>
              <a:buChar char="Ø"/>
            </a:pPr>
            <a:r>
              <a:rPr lang="en-US" sz="1600" dirty="0" smtClean="0"/>
              <a:t>Its </a:t>
            </a:r>
            <a:r>
              <a:rPr lang="en-US" sz="1600" dirty="0"/>
              <a:t>creation was demanded by engineers in 1946 in London and it started to operate in 1947 (ISO, 2020). </a:t>
            </a:r>
            <a:endParaRPr lang="hr-HR" sz="1600" dirty="0" smtClean="0"/>
          </a:p>
          <a:p>
            <a:pPr marL="285750" indent="-285750" algn="just">
              <a:lnSpc>
                <a:spcPct val="150000"/>
              </a:lnSpc>
              <a:buFont typeface="Wingdings" panose="05000000000000000000" pitchFamily="2" charset="2"/>
              <a:buChar char="Ø"/>
            </a:pPr>
            <a:r>
              <a:rPr lang="en-US" sz="1600" dirty="0" smtClean="0"/>
              <a:t>In </a:t>
            </a:r>
            <a:r>
              <a:rPr lang="en-US" sz="1600" dirty="0"/>
              <a:t>1987, ISO published the ISO 9000 family, which is a set of quality management system (QMS) standards. </a:t>
            </a:r>
            <a:endParaRPr lang="hr-HR" sz="1600" dirty="0" smtClean="0"/>
          </a:p>
          <a:p>
            <a:pPr marL="285750" indent="-285750" algn="just">
              <a:lnSpc>
                <a:spcPct val="150000"/>
              </a:lnSpc>
              <a:buFont typeface="Wingdings" panose="05000000000000000000" pitchFamily="2" charset="2"/>
              <a:buChar char="Ø"/>
            </a:pPr>
            <a:r>
              <a:rPr lang="en-US" sz="1600" dirty="0" smtClean="0"/>
              <a:t>The </a:t>
            </a:r>
            <a:r>
              <a:rPr lang="en-US" sz="1600" dirty="0"/>
              <a:t>most common standard of the ISO 9000 family is ISO 9001, which is the only standard of this family that can be </a:t>
            </a:r>
            <a:r>
              <a:rPr lang="en-US" sz="1600" dirty="0" smtClean="0"/>
              <a:t>certified. </a:t>
            </a:r>
            <a:endParaRPr lang="hr-HR" sz="1600" dirty="0" smtClean="0"/>
          </a:p>
          <a:p>
            <a:pPr marL="285750" indent="-285750" algn="just">
              <a:lnSpc>
                <a:spcPct val="150000"/>
              </a:lnSpc>
              <a:buFont typeface="Wingdings" panose="05000000000000000000" pitchFamily="2" charset="2"/>
              <a:buChar char="Ø"/>
            </a:pPr>
            <a:r>
              <a:rPr lang="en-US" sz="1600" dirty="0" smtClean="0"/>
              <a:t>The </a:t>
            </a:r>
            <a:r>
              <a:rPr lang="hr-HR" sz="1600" dirty="0" err="1" smtClean="0"/>
              <a:t>last</a:t>
            </a:r>
            <a:r>
              <a:rPr lang="hr-HR" sz="1600" dirty="0" smtClean="0"/>
              <a:t> (</a:t>
            </a:r>
            <a:r>
              <a:rPr lang="hr-HR" sz="1600" dirty="0" err="1" smtClean="0"/>
              <a:t>newest</a:t>
            </a:r>
            <a:r>
              <a:rPr lang="hr-HR" sz="1600" dirty="0" smtClean="0"/>
              <a:t>)</a:t>
            </a:r>
            <a:r>
              <a:rPr lang="en-US" sz="1600" dirty="0" smtClean="0"/>
              <a:t> </a:t>
            </a:r>
            <a:r>
              <a:rPr lang="en-US" sz="1600" dirty="0"/>
              <a:t>version of ISO 9001 has been released in 2015. </a:t>
            </a:r>
            <a:endParaRPr lang="hr-HR" sz="1600" dirty="0" smtClean="0"/>
          </a:p>
        </p:txBody>
      </p:sp>
      <p:sp>
        <p:nvSpPr>
          <p:cNvPr id="15" name="Rectangle 14"/>
          <p:cNvSpPr/>
          <p:nvPr/>
        </p:nvSpPr>
        <p:spPr>
          <a:xfrm>
            <a:off x="566930" y="6369669"/>
            <a:ext cx="2225289" cy="246221"/>
          </a:xfrm>
          <a:prstGeom prst="rect">
            <a:avLst/>
          </a:prstGeom>
        </p:spPr>
        <p:txBody>
          <a:bodyPr wrap="none">
            <a:spAutoFit/>
          </a:bodyPr>
          <a:lstStyle/>
          <a:p>
            <a:r>
              <a:rPr lang="hr-HR" sz="1000" dirty="0" err="1" smtClean="0">
                <a:hlinkClick r:id="rId6"/>
              </a:rPr>
              <a:t>Source</a:t>
            </a:r>
            <a:r>
              <a:rPr lang="hr-HR" sz="1000" dirty="0" smtClean="0">
                <a:hlinkClick r:id="rId6"/>
              </a:rPr>
              <a:t>: MT-</a:t>
            </a:r>
            <a:r>
              <a:rPr lang="hr-HR" sz="1000" dirty="0" err="1" smtClean="0">
                <a:hlinkClick r:id="rId6"/>
              </a:rPr>
              <a:t>Hauber</a:t>
            </a:r>
            <a:r>
              <a:rPr lang="hr-HR" sz="1000" dirty="0" smtClean="0">
                <a:hlinkClick r:id="rId6"/>
              </a:rPr>
              <a:t>-Denise-</a:t>
            </a:r>
            <a:r>
              <a:rPr lang="hr-HR" sz="1000" dirty="0" err="1" smtClean="0">
                <a:hlinkClick r:id="rId6"/>
              </a:rPr>
              <a:t>Christin</a:t>
            </a:r>
            <a:endParaRPr lang="hr-HR" sz="1000" dirty="0"/>
          </a:p>
        </p:txBody>
      </p:sp>
      <p:pic>
        <p:nvPicPr>
          <p:cNvPr id="10" name="Picture 9"/>
          <p:cNvPicPr>
            <a:picLocks noChangeAspect="1"/>
          </p:cNvPicPr>
          <p:nvPr/>
        </p:nvPicPr>
        <p:blipFill>
          <a:blip r:embed="rId7"/>
          <a:stretch>
            <a:fillRect/>
          </a:stretch>
        </p:blipFill>
        <p:spPr>
          <a:xfrm>
            <a:off x="9601200" y="1191434"/>
            <a:ext cx="1304616" cy="1331996"/>
          </a:xfrm>
          <a:prstGeom prst="rect">
            <a:avLst/>
          </a:prstGeom>
        </p:spPr>
      </p:pic>
    </p:spTree>
    <p:extLst>
      <p:ext uri="{BB962C8B-B14F-4D97-AF65-F5344CB8AC3E}">
        <p14:creationId xmlns:p14="http://schemas.microsoft.com/office/powerpoint/2010/main" val="165577729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91325" y="1201320"/>
            <a:ext cx="5400675" cy="4448175"/>
          </a:xfrm>
          <a:prstGeom prst="rect">
            <a:avLst/>
          </a:prstGeom>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Rectangle 2"/>
          <p:cNvSpPr/>
          <p:nvPr/>
        </p:nvSpPr>
        <p:spPr>
          <a:xfrm>
            <a:off x="752475" y="1782815"/>
            <a:ext cx="5866823" cy="415498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1600" b="1" dirty="0">
                <a:solidFill>
                  <a:srgbClr val="0070C0"/>
                </a:solidFill>
                <a:effectLst>
                  <a:outerShdw blurRad="38100" dist="38100" dir="2700000" algn="tl">
                    <a:srgbClr val="000000">
                      <a:alpha val="43137"/>
                    </a:srgbClr>
                  </a:outerShdw>
                </a:effectLst>
              </a:rPr>
              <a:t>ISO 9001 </a:t>
            </a:r>
            <a:r>
              <a:rPr lang="en-US" sz="1600" dirty="0"/>
              <a:t>establishes the requirements to implement, document, maintain and improve a QMS and it is based on the quality management principles</a:t>
            </a:r>
            <a:r>
              <a:rPr lang="hr-HR" sz="1600" dirty="0"/>
              <a:t> (7)</a:t>
            </a:r>
            <a:r>
              <a:rPr lang="en-US" sz="1600" dirty="0"/>
              <a:t>, which are implied in ISO 9000 and therefore also in ISO </a:t>
            </a:r>
            <a:r>
              <a:rPr lang="en-US" sz="1600" dirty="0" smtClean="0"/>
              <a:t>9001</a:t>
            </a:r>
            <a:r>
              <a:rPr lang="hr-HR" sz="1600" dirty="0" smtClean="0"/>
              <a:t> (2015)</a:t>
            </a:r>
            <a:r>
              <a:rPr lang="en-US" sz="1600" dirty="0" smtClean="0"/>
              <a:t>:</a:t>
            </a:r>
            <a:endParaRPr lang="hr-HR" sz="1600" dirty="0" smtClean="0"/>
          </a:p>
          <a:p>
            <a:pPr marL="285750" indent="-285750">
              <a:lnSpc>
                <a:spcPct val="150000"/>
              </a:lnSpc>
              <a:buFont typeface="Wingdings" panose="05000000000000000000" pitchFamily="2" charset="2"/>
              <a:buChar char="§"/>
            </a:pPr>
            <a:r>
              <a:rPr lang="en-US" sz="1600" dirty="0" smtClean="0">
                <a:solidFill>
                  <a:srgbClr val="C00000"/>
                </a:solidFill>
                <a:effectLst>
                  <a:outerShdw blurRad="38100" dist="38100" dir="2700000" algn="tl">
                    <a:srgbClr val="000000">
                      <a:alpha val="43137"/>
                    </a:srgbClr>
                  </a:outerShdw>
                </a:effectLst>
              </a:rPr>
              <a:t>“</a:t>
            </a:r>
            <a:r>
              <a:rPr lang="en-US" sz="1600" dirty="0">
                <a:solidFill>
                  <a:srgbClr val="C00000"/>
                </a:solidFill>
                <a:effectLst>
                  <a:outerShdw blurRad="38100" dist="38100" dir="2700000" algn="tl">
                    <a:srgbClr val="000000">
                      <a:alpha val="43137"/>
                    </a:srgbClr>
                  </a:outerShdw>
                </a:effectLst>
              </a:rPr>
              <a:t>Customer focus</a:t>
            </a:r>
            <a:r>
              <a:rPr lang="en-US" sz="1600" dirty="0" smtClean="0">
                <a:solidFill>
                  <a:srgbClr val="C00000"/>
                </a:solidFill>
                <a:effectLst>
                  <a:outerShdw blurRad="38100" dist="38100" dir="2700000" algn="tl">
                    <a:srgbClr val="000000">
                      <a:alpha val="43137"/>
                    </a:srgbClr>
                  </a:outerShdw>
                </a:effectLst>
              </a:rPr>
              <a:t>”,</a:t>
            </a:r>
            <a:endParaRPr lang="hr-HR" sz="1600" dirty="0" smtClean="0">
              <a:solidFill>
                <a:srgbClr val="C00000"/>
              </a:solidFill>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
            </a:pPr>
            <a:r>
              <a:rPr lang="en-US" sz="1600" dirty="0" smtClean="0">
                <a:solidFill>
                  <a:srgbClr val="C00000"/>
                </a:solidFill>
                <a:effectLst>
                  <a:outerShdw blurRad="38100" dist="38100" dir="2700000" algn="tl">
                    <a:srgbClr val="000000">
                      <a:alpha val="43137"/>
                    </a:srgbClr>
                  </a:outerShdw>
                </a:effectLst>
              </a:rPr>
              <a:t>“</a:t>
            </a:r>
            <a:r>
              <a:rPr lang="en-US" sz="1600" dirty="0">
                <a:solidFill>
                  <a:srgbClr val="C00000"/>
                </a:solidFill>
                <a:effectLst>
                  <a:outerShdw blurRad="38100" dist="38100" dir="2700000" algn="tl">
                    <a:srgbClr val="000000">
                      <a:alpha val="43137"/>
                    </a:srgbClr>
                  </a:outerShdw>
                </a:effectLst>
              </a:rPr>
              <a:t>Leadership</a:t>
            </a:r>
            <a:r>
              <a:rPr lang="en-US" sz="1600" dirty="0" smtClean="0">
                <a:solidFill>
                  <a:srgbClr val="C00000"/>
                </a:solidFill>
                <a:effectLst>
                  <a:outerShdw blurRad="38100" dist="38100" dir="2700000" algn="tl">
                    <a:srgbClr val="000000">
                      <a:alpha val="43137"/>
                    </a:srgbClr>
                  </a:outerShdw>
                </a:effectLst>
              </a:rPr>
              <a:t>”,</a:t>
            </a:r>
            <a:endParaRPr lang="hr-HR" sz="1600" dirty="0" smtClean="0">
              <a:solidFill>
                <a:srgbClr val="C00000"/>
              </a:solidFill>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
            </a:pPr>
            <a:r>
              <a:rPr lang="en-US" sz="1600" dirty="0" smtClean="0">
                <a:solidFill>
                  <a:srgbClr val="C00000"/>
                </a:solidFill>
                <a:effectLst>
                  <a:outerShdw blurRad="38100" dist="38100" dir="2700000" algn="tl">
                    <a:srgbClr val="000000">
                      <a:alpha val="43137"/>
                    </a:srgbClr>
                  </a:outerShdw>
                </a:effectLst>
              </a:rPr>
              <a:t>“</a:t>
            </a:r>
            <a:r>
              <a:rPr lang="en-US" sz="1600" dirty="0">
                <a:solidFill>
                  <a:srgbClr val="C00000"/>
                </a:solidFill>
                <a:effectLst>
                  <a:outerShdw blurRad="38100" dist="38100" dir="2700000" algn="tl">
                    <a:srgbClr val="000000">
                      <a:alpha val="43137"/>
                    </a:srgbClr>
                  </a:outerShdw>
                </a:effectLst>
              </a:rPr>
              <a:t>Engagement of people</a:t>
            </a:r>
            <a:r>
              <a:rPr lang="en-US" sz="1600" dirty="0" smtClean="0">
                <a:solidFill>
                  <a:srgbClr val="C00000"/>
                </a:solidFill>
                <a:effectLst>
                  <a:outerShdw blurRad="38100" dist="38100" dir="2700000" algn="tl">
                    <a:srgbClr val="000000">
                      <a:alpha val="43137"/>
                    </a:srgbClr>
                  </a:outerShdw>
                </a:effectLst>
              </a:rPr>
              <a:t>”,</a:t>
            </a:r>
            <a:endParaRPr lang="hr-HR" sz="1600" dirty="0" smtClean="0">
              <a:solidFill>
                <a:srgbClr val="C00000"/>
              </a:solidFill>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
            </a:pPr>
            <a:r>
              <a:rPr lang="en-US" sz="1600" dirty="0" smtClean="0">
                <a:solidFill>
                  <a:srgbClr val="C00000"/>
                </a:solidFill>
                <a:effectLst>
                  <a:outerShdw blurRad="38100" dist="38100" dir="2700000" algn="tl">
                    <a:srgbClr val="000000">
                      <a:alpha val="43137"/>
                    </a:srgbClr>
                  </a:outerShdw>
                </a:effectLst>
              </a:rPr>
              <a:t>“</a:t>
            </a:r>
            <a:r>
              <a:rPr lang="en-US" sz="1600" dirty="0">
                <a:solidFill>
                  <a:srgbClr val="C00000"/>
                </a:solidFill>
                <a:effectLst>
                  <a:outerShdw blurRad="38100" dist="38100" dir="2700000" algn="tl">
                    <a:srgbClr val="000000">
                      <a:alpha val="43137"/>
                    </a:srgbClr>
                  </a:outerShdw>
                </a:effectLst>
              </a:rPr>
              <a:t>Process approach</a:t>
            </a:r>
            <a:r>
              <a:rPr lang="en-US" sz="1600" dirty="0" smtClean="0">
                <a:solidFill>
                  <a:srgbClr val="C00000"/>
                </a:solidFill>
                <a:effectLst>
                  <a:outerShdw blurRad="38100" dist="38100" dir="2700000" algn="tl">
                    <a:srgbClr val="000000">
                      <a:alpha val="43137"/>
                    </a:srgbClr>
                  </a:outerShdw>
                </a:effectLst>
              </a:rPr>
              <a:t>”,</a:t>
            </a:r>
            <a:endParaRPr lang="hr-HR" sz="1600" dirty="0" smtClean="0">
              <a:solidFill>
                <a:srgbClr val="C00000"/>
              </a:solidFill>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
            </a:pPr>
            <a:r>
              <a:rPr lang="en-US" sz="1600" dirty="0" smtClean="0">
                <a:solidFill>
                  <a:srgbClr val="C00000"/>
                </a:solidFill>
                <a:effectLst>
                  <a:outerShdw blurRad="38100" dist="38100" dir="2700000" algn="tl">
                    <a:srgbClr val="000000">
                      <a:alpha val="43137"/>
                    </a:srgbClr>
                  </a:outerShdw>
                </a:effectLst>
              </a:rPr>
              <a:t>“</a:t>
            </a:r>
            <a:r>
              <a:rPr lang="en-US" sz="1600" dirty="0">
                <a:solidFill>
                  <a:srgbClr val="C00000"/>
                </a:solidFill>
                <a:effectLst>
                  <a:outerShdw blurRad="38100" dist="38100" dir="2700000" algn="tl">
                    <a:srgbClr val="000000">
                      <a:alpha val="43137"/>
                    </a:srgbClr>
                  </a:outerShdw>
                </a:effectLst>
              </a:rPr>
              <a:t>Improvement”, </a:t>
            </a:r>
            <a:endParaRPr lang="hr-HR" sz="1600" dirty="0" smtClean="0">
              <a:solidFill>
                <a:srgbClr val="C00000"/>
              </a:solidFill>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
            </a:pPr>
            <a:r>
              <a:rPr lang="en-US" sz="1600" dirty="0" smtClean="0">
                <a:solidFill>
                  <a:srgbClr val="C00000"/>
                </a:solidFill>
                <a:effectLst>
                  <a:outerShdw blurRad="38100" dist="38100" dir="2700000" algn="tl">
                    <a:srgbClr val="000000">
                      <a:alpha val="43137"/>
                    </a:srgbClr>
                  </a:outerShdw>
                </a:effectLst>
              </a:rPr>
              <a:t>“</a:t>
            </a:r>
            <a:r>
              <a:rPr lang="en-US" sz="1600" dirty="0">
                <a:solidFill>
                  <a:srgbClr val="C00000"/>
                </a:solidFill>
                <a:effectLst>
                  <a:outerShdw blurRad="38100" dist="38100" dir="2700000" algn="tl">
                    <a:srgbClr val="000000">
                      <a:alpha val="43137"/>
                    </a:srgbClr>
                  </a:outerShdw>
                </a:effectLst>
              </a:rPr>
              <a:t>Evidence based decision making</a:t>
            </a:r>
            <a:r>
              <a:rPr lang="en-US" sz="1600" dirty="0" smtClean="0">
                <a:solidFill>
                  <a:srgbClr val="C00000"/>
                </a:solidFill>
                <a:effectLst>
                  <a:outerShdw blurRad="38100" dist="38100" dir="2700000" algn="tl">
                    <a:srgbClr val="000000">
                      <a:alpha val="43137"/>
                    </a:srgbClr>
                  </a:outerShdw>
                </a:effectLst>
              </a:rPr>
              <a:t>”</a:t>
            </a:r>
            <a:endParaRPr lang="hr-HR" sz="1600" dirty="0" smtClean="0">
              <a:solidFill>
                <a:srgbClr val="C00000"/>
              </a:solidFill>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
            </a:pPr>
            <a:r>
              <a:rPr lang="en-US" sz="1600" dirty="0" smtClean="0">
                <a:solidFill>
                  <a:srgbClr val="C00000"/>
                </a:solidFill>
                <a:effectLst>
                  <a:outerShdw blurRad="38100" dist="38100" dir="2700000" algn="tl">
                    <a:srgbClr val="000000">
                      <a:alpha val="43137"/>
                    </a:srgbClr>
                  </a:outerShdw>
                </a:effectLst>
              </a:rPr>
              <a:t>“Relationship </a:t>
            </a:r>
            <a:r>
              <a:rPr lang="en-US" sz="1600" dirty="0">
                <a:solidFill>
                  <a:srgbClr val="C00000"/>
                </a:solidFill>
                <a:effectLst>
                  <a:outerShdw blurRad="38100" dist="38100" dir="2700000" algn="tl">
                    <a:srgbClr val="000000">
                      <a:alpha val="43137"/>
                    </a:srgbClr>
                  </a:outerShdw>
                </a:effectLst>
              </a:rPr>
              <a:t>management</a:t>
            </a:r>
            <a:r>
              <a:rPr lang="en-US" sz="1600" dirty="0" smtClean="0">
                <a:solidFill>
                  <a:srgbClr val="C00000"/>
                </a:solidFill>
                <a:effectLst>
                  <a:outerShdw blurRad="38100" dist="38100" dir="2700000" algn="tl">
                    <a:srgbClr val="000000">
                      <a:alpha val="43137"/>
                    </a:srgbClr>
                  </a:outerShdw>
                </a:effectLst>
              </a:rPr>
              <a:t>”. </a:t>
            </a:r>
            <a:endParaRPr lang="hr-HR" sz="1600"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536834" y="6344319"/>
            <a:ext cx="6096000" cy="400110"/>
          </a:xfrm>
          <a:prstGeom prst="rect">
            <a:avLst/>
          </a:prstGeom>
        </p:spPr>
        <p:txBody>
          <a:bodyPr>
            <a:spAutoFit/>
          </a:bodyPr>
          <a:lstStyle/>
          <a:p>
            <a:r>
              <a:rPr lang="hr-HR" sz="1000" dirty="0">
                <a:hlinkClick r:id="rId6"/>
              </a:rPr>
              <a:t>ISO 9001:2015 </a:t>
            </a:r>
            <a:r>
              <a:rPr lang="hr-HR" sz="1000" dirty="0" err="1">
                <a:hlinkClick r:id="rId6"/>
              </a:rPr>
              <a:t>Quality</a:t>
            </a:r>
            <a:r>
              <a:rPr lang="hr-HR" sz="1000" dirty="0">
                <a:hlinkClick r:id="rId6"/>
              </a:rPr>
              <a:t> Management System </a:t>
            </a:r>
            <a:r>
              <a:rPr lang="hr-HR" sz="1000" dirty="0" err="1">
                <a:hlinkClick r:id="rId6"/>
              </a:rPr>
              <a:t>Certification</a:t>
            </a:r>
            <a:r>
              <a:rPr lang="hr-HR" sz="1000" dirty="0">
                <a:hlinkClick r:id="rId6"/>
              </a:rPr>
              <a:t> </a:t>
            </a:r>
            <a:r>
              <a:rPr lang="hr-HR" sz="1000" dirty="0" err="1">
                <a:hlinkClick r:id="rId6"/>
              </a:rPr>
              <a:t>in</a:t>
            </a:r>
            <a:r>
              <a:rPr lang="hr-HR" sz="1000" dirty="0">
                <a:hlinkClick r:id="rId6"/>
              </a:rPr>
              <a:t> UK| </a:t>
            </a:r>
            <a:r>
              <a:rPr lang="hr-HR" sz="1000" dirty="0" err="1">
                <a:hlinkClick r:id="rId6"/>
              </a:rPr>
              <a:t>dubai</a:t>
            </a:r>
            <a:r>
              <a:rPr lang="hr-HR" sz="1000" dirty="0">
                <a:hlinkClick r:id="rId6"/>
              </a:rPr>
              <a:t>| </a:t>
            </a:r>
            <a:r>
              <a:rPr lang="hr-HR" sz="1000" dirty="0" err="1">
                <a:hlinkClick r:id="rId6"/>
              </a:rPr>
              <a:t>oman</a:t>
            </a:r>
            <a:r>
              <a:rPr lang="hr-HR" sz="1000" dirty="0">
                <a:hlinkClick r:id="rId6"/>
              </a:rPr>
              <a:t>| </a:t>
            </a:r>
            <a:r>
              <a:rPr lang="hr-HR" sz="1000" dirty="0" err="1">
                <a:hlinkClick r:id="rId6"/>
              </a:rPr>
              <a:t>qatar</a:t>
            </a:r>
            <a:r>
              <a:rPr lang="hr-HR" sz="1000" dirty="0">
                <a:hlinkClick r:id="rId6"/>
              </a:rPr>
              <a:t>| </a:t>
            </a:r>
            <a:r>
              <a:rPr lang="hr-HR" sz="1000" dirty="0" err="1">
                <a:hlinkClick r:id="rId6"/>
              </a:rPr>
              <a:t>bahrain</a:t>
            </a:r>
            <a:r>
              <a:rPr lang="hr-HR" sz="1000" dirty="0">
                <a:hlinkClick r:id="rId6"/>
              </a:rPr>
              <a:t> (traibcert.org.uk)</a:t>
            </a:r>
            <a:endParaRPr lang="hr-HR" sz="1000" dirty="0"/>
          </a:p>
        </p:txBody>
      </p:sp>
      <p:sp>
        <p:nvSpPr>
          <p:cNvPr id="13" name="Rectangle 12"/>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7" name="Right Arrow 6"/>
          <p:cNvSpPr/>
          <p:nvPr/>
        </p:nvSpPr>
        <p:spPr>
          <a:xfrm>
            <a:off x="5410200" y="4572000"/>
            <a:ext cx="1213551"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ectangle 3"/>
          <p:cNvSpPr/>
          <p:nvPr/>
        </p:nvSpPr>
        <p:spPr>
          <a:xfrm>
            <a:off x="5064764" y="5129342"/>
            <a:ext cx="2291072" cy="246221"/>
          </a:xfrm>
          <a:prstGeom prst="rect">
            <a:avLst/>
          </a:prstGeom>
        </p:spPr>
        <p:txBody>
          <a:bodyPr wrap="square">
            <a:spAutoFit/>
          </a:bodyPr>
          <a:lstStyle/>
          <a:p>
            <a:pPr algn="just"/>
            <a:r>
              <a:rPr lang="en-US" sz="1000" b="1" dirty="0">
                <a:solidFill>
                  <a:srgbClr val="0070C0"/>
                </a:solidFill>
                <a:cs typeface="Arial" panose="020B0604020202020204" pitchFamily="34" charset="0"/>
              </a:rPr>
              <a:t>Quality management </a:t>
            </a:r>
            <a:r>
              <a:rPr lang="en-US" sz="1000" b="1" dirty="0" smtClean="0">
                <a:solidFill>
                  <a:srgbClr val="0070C0"/>
                </a:solidFill>
                <a:cs typeface="Arial" panose="020B0604020202020204" pitchFamily="34" charset="0"/>
              </a:rPr>
              <a:t>principles</a:t>
            </a:r>
            <a:endParaRPr lang="en-US" sz="1000" dirty="0">
              <a:solidFill>
                <a:srgbClr val="0070C0"/>
              </a:solidFill>
              <a:cs typeface="Arial" panose="020B0604020202020204" pitchFamily="34" charset="0"/>
            </a:endParaRPr>
          </a:p>
        </p:txBody>
      </p:sp>
    </p:spTree>
    <p:extLst>
      <p:ext uri="{BB962C8B-B14F-4D97-AF65-F5344CB8AC3E}">
        <p14:creationId xmlns:p14="http://schemas.microsoft.com/office/powerpoint/2010/main" val="196520878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5" name="Rectangle 4"/>
          <p:cNvSpPr/>
          <p:nvPr/>
        </p:nvSpPr>
        <p:spPr>
          <a:xfrm>
            <a:off x="8427992" y="5086060"/>
            <a:ext cx="2018501" cy="646331"/>
          </a:xfrm>
          <a:prstGeom prst="rect">
            <a:avLst/>
          </a:prstGeom>
        </p:spPr>
        <p:txBody>
          <a:bodyPr wrap="none">
            <a:spAutoFit/>
          </a:bodyPr>
          <a:lstStyle/>
          <a:p>
            <a:pPr algn="ctr"/>
            <a:r>
              <a:rPr lang="en-US" sz="1200" dirty="0" smtClean="0"/>
              <a:t>Figure</a:t>
            </a:r>
            <a:r>
              <a:rPr lang="hr-HR" sz="1200" dirty="0" smtClean="0"/>
              <a:t>:</a:t>
            </a:r>
            <a:r>
              <a:rPr lang="en-US" sz="1200" dirty="0" smtClean="0"/>
              <a:t> </a:t>
            </a:r>
            <a:r>
              <a:rPr lang="hr-HR" sz="1200" dirty="0" err="1" smtClean="0"/>
              <a:t>High</a:t>
            </a:r>
            <a:r>
              <a:rPr lang="hr-HR" sz="1200" dirty="0" smtClean="0"/>
              <a:t> </a:t>
            </a:r>
            <a:r>
              <a:rPr lang="hr-HR" sz="1200" dirty="0" err="1" smtClean="0"/>
              <a:t>level</a:t>
            </a:r>
            <a:r>
              <a:rPr lang="hr-HR" sz="1200" dirty="0" smtClean="0"/>
              <a:t> </a:t>
            </a:r>
            <a:r>
              <a:rPr lang="hr-HR" sz="1200" dirty="0" err="1" smtClean="0"/>
              <a:t>structure</a:t>
            </a:r>
            <a:endParaRPr lang="hr-HR" sz="1200" dirty="0" smtClean="0"/>
          </a:p>
          <a:p>
            <a:pPr algn="ctr"/>
            <a:r>
              <a:rPr lang="en-US" sz="1200" dirty="0" smtClean="0"/>
              <a:t>Process </a:t>
            </a:r>
            <a:r>
              <a:rPr lang="en-US" sz="1200" dirty="0"/>
              <a:t>approach ISO </a:t>
            </a:r>
            <a:endParaRPr lang="hr-HR" sz="1200" dirty="0" smtClean="0"/>
          </a:p>
          <a:p>
            <a:pPr algn="ctr"/>
            <a:r>
              <a:rPr lang="en-US" sz="1200" dirty="0" smtClean="0"/>
              <a:t>Source</a:t>
            </a:r>
            <a:r>
              <a:rPr lang="en-US" sz="1200" dirty="0"/>
              <a:t>: </a:t>
            </a:r>
            <a:r>
              <a:rPr lang="en-US" sz="1200" dirty="0" smtClean="0"/>
              <a:t>ISO </a:t>
            </a:r>
            <a:r>
              <a:rPr lang="en-US" sz="1200" dirty="0"/>
              <a:t>(2015)</a:t>
            </a:r>
            <a:endParaRPr lang="hr-HR" sz="1200" dirty="0"/>
          </a:p>
        </p:txBody>
      </p:sp>
      <p:sp>
        <p:nvSpPr>
          <p:cNvPr id="6" name="Rectangle 5"/>
          <p:cNvSpPr/>
          <p:nvPr/>
        </p:nvSpPr>
        <p:spPr>
          <a:xfrm>
            <a:off x="557463" y="1635201"/>
            <a:ext cx="6096000" cy="3785652"/>
          </a:xfrm>
          <a:prstGeom prst="rect">
            <a:avLst/>
          </a:prstGeom>
        </p:spPr>
        <p:txBody>
          <a:bodyPr>
            <a:spAutoFit/>
          </a:bodyPr>
          <a:lstStyle/>
          <a:p>
            <a:pPr marL="285750" indent="-285750" algn="just">
              <a:lnSpc>
                <a:spcPct val="150000"/>
              </a:lnSpc>
              <a:buFont typeface="Wingdings" panose="05000000000000000000" pitchFamily="2" charset="2"/>
              <a:buChar char="ü"/>
            </a:pPr>
            <a:r>
              <a:rPr lang="en-US" sz="1600" dirty="0"/>
              <a:t>Companies implement ISO 9001 and can decide to certify it</a:t>
            </a:r>
            <a:r>
              <a:rPr lang="en-US" sz="1600" dirty="0" smtClean="0"/>
              <a:t>.</a:t>
            </a:r>
            <a:endParaRPr lang="hr-HR" sz="1600" dirty="0" smtClean="0"/>
          </a:p>
          <a:p>
            <a:pPr marL="285750" indent="-285750" algn="just">
              <a:lnSpc>
                <a:spcPct val="150000"/>
              </a:lnSpc>
              <a:buFont typeface="Wingdings" panose="05000000000000000000" pitchFamily="2" charset="2"/>
              <a:buChar char="ü"/>
            </a:pPr>
            <a:r>
              <a:rPr lang="en-US" sz="1600" dirty="0" smtClean="0"/>
              <a:t> </a:t>
            </a:r>
            <a:r>
              <a:rPr lang="en-US" sz="1600" dirty="0"/>
              <a:t>Certification is a process in which a third-party, namely a certification body, audits if the QMS implemented in the organization meets the requirements of the ISO 9001. </a:t>
            </a:r>
            <a:endParaRPr lang="hr-HR" sz="1600" dirty="0" smtClean="0"/>
          </a:p>
          <a:p>
            <a:pPr marL="285750" indent="-285750" algn="just">
              <a:lnSpc>
                <a:spcPct val="150000"/>
              </a:lnSpc>
              <a:buFont typeface="Wingdings" panose="05000000000000000000" pitchFamily="2" charset="2"/>
              <a:buChar char="ü"/>
            </a:pPr>
            <a:r>
              <a:rPr lang="en-US" sz="1600" dirty="0" smtClean="0"/>
              <a:t>The </a:t>
            </a:r>
            <a:r>
              <a:rPr lang="en-US" sz="1600" dirty="0"/>
              <a:t>audit process is done in accordance to the company who supports the auditors during the on-site audit. </a:t>
            </a:r>
            <a:endParaRPr lang="hr-HR" sz="1600" dirty="0" smtClean="0"/>
          </a:p>
          <a:p>
            <a:pPr marL="285750" indent="-285750" algn="just">
              <a:lnSpc>
                <a:spcPct val="150000"/>
              </a:lnSpc>
              <a:buFont typeface="Wingdings" panose="05000000000000000000" pitchFamily="2" charset="2"/>
              <a:buChar char="ü"/>
            </a:pPr>
            <a:r>
              <a:rPr lang="en-US" sz="1600" dirty="0" smtClean="0"/>
              <a:t>If </a:t>
            </a:r>
            <a:r>
              <a:rPr lang="en-US" sz="1600" dirty="0"/>
              <a:t>the evaluation is positive, the company receives the certificate which is valid </a:t>
            </a:r>
            <a:r>
              <a:rPr lang="en-US" sz="1600" dirty="0" smtClean="0"/>
              <a:t>for</a:t>
            </a:r>
            <a:r>
              <a:rPr lang="hr-HR" sz="1600" dirty="0" smtClean="0"/>
              <a:t> 3 years</a:t>
            </a:r>
            <a:r>
              <a:rPr lang="en-US" sz="1600" dirty="0" smtClean="0"/>
              <a:t>. </a:t>
            </a:r>
            <a:endParaRPr lang="hr-HR" sz="1600" dirty="0" smtClean="0"/>
          </a:p>
          <a:p>
            <a:pPr marL="285750" indent="-285750" algn="just">
              <a:lnSpc>
                <a:spcPct val="150000"/>
              </a:lnSpc>
              <a:buFont typeface="Wingdings" panose="05000000000000000000" pitchFamily="2" charset="2"/>
              <a:buChar char="ü"/>
            </a:pPr>
            <a:r>
              <a:rPr lang="en-US" sz="1600" dirty="0" smtClean="0"/>
              <a:t>The </a:t>
            </a:r>
            <a:r>
              <a:rPr lang="en-US" sz="1600" dirty="0"/>
              <a:t>ISO 9001 certification supports “knowledge management, customer satisfaction and organizational image”</a:t>
            </a:r>
            <a:endParaRPr lang="hr-HR" sz="1600" dirty="0"/>
          </a:p>
        </p:txBody>
      </p:sp>
      <p:sp>
        <p:nvSpPr>
          <p:cNvPr id="14" name="Rectangle 13"/>
          <p:cNvSpPr/>
          <p:nvPr/>
        </p:nvSpPr>
        <p:spPr>
          <a:xfrm>
            <a:off x="566930" y="6369669"/>
            <a:ext cx="2225289" cy="246221"/>
          </a:xfrm>
          <a:prstGeom prst="rect">
            <a:avLst/>
          </a:prstGeom>
        </p:spPr>
        <p:txBody>
          <a:bodyPr wrap="none">
            <a:spAutoFit/>
          </a:bodyPr>
          <a:lstStyle/>
          <a:p>
            <a:r>
              <a:rPr lang="hr-HR" sz="1000" dirty="0" err="1" smtClean="0">
                <a:hlinkClick r:id="rId5"/>
              </a:rPr>
              <a:t>Source</a:t>
            </a:r>
            <a:r>
              <a:rPr lang="hr-HR" sz="1000" dirty="0" smtClean="0">
                <a:hlinkClick r:id="rId5"/>
              </a:rPr>
              <a:t>: MT-</a:t>
            </a:r>
            <a:r>
              <a:rPr lang="hr-HR" sz="1000" dirty="0" err="1" smtClean="0">
                <a:hlinkClick r:id="rId5"/>
              </a:rPr>
              <a:t>Hauber</a:t>
            </a:r>
            <a:r>
              <a:rPr lang="hr-HR" sz="1000" dirty="0" smtClean="0">
                <a:hlinkClick r:id="rId5"/>
              </a:rPr>
              <a:t>-Denise-</a:t>
            </a:r>
            <a:r>
              <a:rPr lang="hr-HR" sz="1000" dirty="0" err="1" smtClean="0">
                <a:hlinkClick r:id="rId5"/>
              </a:rPr>
              <a:t>Christin</a:t>
            </a:r>
            <a:endParaRPr lang="hr-HR" sz="1000" dirty="0"/>
          </a:p>
        </p:txBody>
      </p:sp>
      <p:sp>
        <p:nvSpPr>
          <p:cNvPr id="15" name="Rectangle 14"/>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pic>
        <p:nvPicPr>
          <p:cNvPr id="4" name="Picture 3"/>
          <p:cNvPicPr>
            <a:picLocks noChangeAspect="1"/>
          </p:cNvPicPr>
          <p:nvPr/>
        </p:nvPicPr>
        <p:blipFill rotWithShape="1">
          <a:blip r:embed="rId6"/>
          <a:srcRect l="1445" r="2325"/>
          <a:stretch/>
        </p:blipFill>
        <p:spPr>
          <a:xfrm>
            <a:off x="7086600" y="1663423"/>
            <a:ext cx="4989590" cy="3131923"/>
          </a:xfrm>
          <a:prstGeom prst="rect">
            <a:avLst/>
          </a:prstGeom>
        </p:spPr>
      </p:pic>
    </p:spTree>
    <p:extLst>
      <p:ext uri="{BB962C8B-B14F-4D97-AF65-F5344CB8AC3E}">
        <p14:creationId xmlns:p14="http://schemas.microsoft.com/office/powerpoint/2010/main" val="179705507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7</a:t>
            </a:fld>
            <a:endParaRPr lang="en-US" altLang="nl-BE" dirty="0"/>
          </a:p>
        </p:txBody>
      </p:sp>
      <p:sp>
        <p:nvSpPr>
          <p:cNvPr id="16" name="Fußzeilenplatzhalter 2"/>
          <p:cNvSpPr>
            <a:spLocks noGrp="1"/>
          </p:cNvSpPr>
          <p:nvPr>
            <p:ph type="ftr" sz="quarter" idx="11"/>
          </p:nvPr>
        </p:nvSpPr>
        <p:spPr>
          <a:xfrm>
            <a:off x="7899400" y="6303537"/>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4" name="Rectangle 3"/>
          <p:cNvSpPr/>
          <p:nvPr/>
        </p:nvSpPr>
        <p:spPr>
          <a:xfrm>
            <a:off x="451184" y="6303537"/>
            <a:ext cx="7924800" cy="276999"/>
          </a:xfrm>
          <a:prstGeom prst="rect">
            <a:avLst/>
          </a:prstGeom>
        </p:spPr>
        <p:txBody>
          <a:bodyPr wrap="square">
            <a:spAutoFit/>
          </a:bodyPr>
          <a:lstStyle/>
          <a:p>
            <a:r>
              <a:rPr lang="hr-HR" sz="1200" dirty="0">
                <a:hlinkClick r:id="rId5"/>
              </a:rPr>
              <a:t>ISO 9001:2015 </a:t>
            </a:r>
            <a:r>
              <a:rPr lang="hr-HR" sz="1200" dirty="0" err="1">
                <a:hlinkClick r:id="rId5"/>
              </a:rPr>
              <a:t>Quality</a:t>
            </a:r>
            <a:r>
              <a:rPr lang="hr-HR" sz="1200" dirty="0">
                <a:hlinkClick r:id="rId5"/>
              </a:rPr>
              <a:t> Management System </a:t>
            </a:r>
            <a:r>
              <a:rPr lang="hr-HR" sz="1200" dirty="0" err="1">
                <a:hlinkClick r:id="rId5"/>
              </a:rPr>
              <a:t>Certification</a:t>
            </a:r>
            <a:r>
              <a:rPr lang="hr-HR" sz="1200" dirty="0">
                <a:hlinkClick r:id="rId5"/>
              </a:rPr>
              <a:t> </a:t>
            </a:r>
            <a:r>
              <a:rPr lang="hr-HR" sz="1200" dirty="0" err="1">
                <a:hlinkClick r:id="rId5"/>
              </a:rPr>
              <a:t>in</a:t>
            </a:r>
            <a:r>
              <a:rPr lang="hr-HR" sz="1200" dirty="0">
                <a:hlinkClick r:id="rId5"/>
              </a:rPr>
              <a:t> UK| </a:t>
            </a:r>
            <a:r>
              <a:rPr lang="hr-HR" sz="1200" dirty="0" err="1">
                <a:hlinkClick r:id="rId5"/>
              </a:rPr>
              <a:t>dubai</a:t>
            </a:r>
            <a:r>
              <a:rPr lang="hr-HR" sz="1200" dirty="0">
                <a:hlinkClick r:id="rId5"/>
              </a:rPr>
              <a:t>| </a:t>
            </a:r>
            <a:r>
              <a:rPr lang="hr-HR" sz="1200" dirty="0" err="1">
                <a:hlinkClick r:id="rId5"/>
              </a:rPr>
              <a:t>oman</a:t>
            </a:r>
            <a:r>
              <a:rPr lang="hr-HR" sz="1200" dirty="0">
                <a:hlinkClick r:id="rId5"/>
              </a:rPr>
              <a:t>| </a:t>
            </a:r>
            <a:r>
              <a:rPr lang="hr-HR" sz="1200" dirty="0" err="1">
                <a:hlinkClick r:id="rId5"/>
              </a:rPr>
              <a:t>qatar</a:t>
            </a:r>
            <a:r>
              <a:rPr lang="hr-HR" sz="1200" dirty="0">
                <a:hlinkClick r:id="rId5"/>
              </a:rPr>
              <a:t>| </a:t>
            </a:r>
            <a:r>
              <a:rPr lang="hr-HR" sz="1200" dirty="0" err="1">
                <a:hlinkClick r:id="rId5"/>
              </a:rPr>
              <a:t>bahrain</a:t>
            </a:r>
            <a:r>
              <a:rPr lang="hr-HR" sz="1200" dirty="0">
                <a:hlinkClick r:id="rId5"/>
              </a:rPr>
              <a:t> (traibcert.org.uk)</a:t>
            </a:r>
            <a:endParaRPr lang="hr-HR" sz="1200" dirty="0"/>
          </a:p>
        </p:txBody>
      </p:sp>
      <p:sp>
        <p:nvSpPr>
          <p:cNvPr id="7" name="Rectangle 6"/>
          <p:cNvSpPr/>
          <p:nvPr/>
        </p:nvSpPr>
        <p:spPr>
          <a:xfrm>
            <a:off x="1984375" y="1958709"/>
            <a:ext cx="7680994" cy="3046988"/>
          </a:xfrm>
          <a:prstGeom prst="rect">
            <a:avLst/>
          </a:prstGeom>
        </p:spPr>
        <p:txBody>
          <a:bodyPr wrap="square">
            <a:spAutoFit/>
          </a:bodyPr>
          <a:lstStyle/>
          <a:p>
            <a:pPr>
              <a:lnSpc>
                <a:spcPct val="150000"/>
              </a:lnSpc>
            </a:pPr>
            <a:r>
              <a:rPr lang="en-US" sz="1600" dirty="0">
                <a:solidFill>
                  <a:srgbClr val="0070C0"/>
                </a:solidFill>
                <a:effectLst>
                  <a:outerShdw blurRad="38100" dist="38100" dir="2700000" algn="tl">
                    <a:srgbClr val="000000">
                      <a:alpha val="43137"/>
                    </a:srgbClr>
                  </a:outerShdw>
                </a:effectLst>
                <a:cs typeface="Arial" panose="020B0604020202020204" pitchFamily="34" charset="0"/>
              </a:rPr>
              <a:t>How do I get started with ISO 9001:2015?</a:t>
            </a:r>
          </a:p>
          <a:p>
            <a:pPr algn="just">
              <a:lnSpc>
                <a:spcPct val="150000"/>
              </a:lnSpc>
            </a:pPr>
            <a:r>
              <a:rPr lang="en-US" sz="1600" b="1" dirty="0">
                <a:solidFill>
                  <a:srgbClr val="666666"/>
                </a:solidFill>
                <a:cs typeface="Arial" panose="020B0604020202020204" pitchFamily="34" charset="0"/>
              </a:rPr>
              <a:t>Key tips </a:t>
            </a:r>
            <a:endParaRPr lang="hr-HR" sz="1600" b="1" dirty="0" smtClean="0">
              <a:solidFill>
                <a:srgbClr val="666666"/>
              </a:solidFill>
              <a:cs typeface="Arial" panose="020B0604020202020204" pitchFamily="34" charset="0"/>
            </a:endParaRPr>
          </a:p>
          <a:p>
            <a:pPr marL="285750" indent="-285750" algn="just">
              <a:lnSpc>
                <a:spcPct val="150000"/>
              </a:lnSpc>
              <a:buFont typeface="Arial" panose="020B0604020202020204" pitchFamily="34" charset="0"/>
              <a:buChar char="•"/>
            </a:pPr>
            <a:r>
              <a:rPr lang="hr-HR" sz="1600" dirty="0" smtClean="0">
                <a:solidFill>
                  <a:srgbClr val="282828"/>
                </a:solidFill>
                <a:cs typeface="Arial" panose="020B0604020202020204" pitchFamily="34" charset="0"/>
              </a:rPr>
              <a:t>Tip </a:t>
            </a:r>
            <a:r>
              <a:rPr lang="en-US" sz="1600" dirty="0" smtClean="0">
                <a:solidFill>
                  <a:srgbClr val="282828"/>
                </a:solidFill>
                <a:cs typeface="Arial" panose="020B0604020202020204" pitchFamily="34" charset="0"/>
              </a:rPr>
              <a:t>1 – Define your objectives. Why do you want to implement the standard?</a:t>
            </a:r>
          </a:p>
          <a:p>
            <a:pPr marL="285750" indent="-285750" algn="just">
              <a:lnSpc>
                <a:spcPct val="150000"/>
              </a:lnSpc>
              <a:buFont typeface="Arial" panose="020B0604020202020204" pitchFamily="34" charset="0"/>
              <a:buChar char="•"/>
            </a:pPr>
            <a:r>
              <a:rPr lang="en-US" sz="1600" dirty="0" smtClean="0">
                <a:solidFill>
                  <a:srgbClr val="282828"/>
                </a:solidFill>
                <a:cs typeface="Arial" panose="020B0604020202020204" pitchFamily="34" charset="0"/>
              </a:rPr>
              <a:t>Tip </a:t>
            </a:r>
            <a:r>
              <a:rPr lang="en-US" sz="1600" dirty="0">
                <a:solidFill>
                  <a:srgbClr val="282828"/>
                </a:solidFill>
                <a:cs typeface="Arial" panose="020B0604020202020204" pitchFamily="34" charset="0"/>
              </a:rPr>
              <a:t>2 – Ensure senior management is on </a:t>
            </a:r>
            <a:r>
              <a:rPr lang="en-US" sz="1600" dirty="0" smtClean="0">
                <a:solidFill>
                  <a:srgbClr val="282828"/>
                </a:solidFill>
                <a:cs typeface="Arial" panose="020B0604020202020204" pitchFamily="34" charset="0"/>
              </a:rPr>
              <a:t>board</a:t>
            </a:r>
            <a:r>
              <a:rPr lang="hr-HR" sz="1600" dirty="0" smtClean="0">
                <a:solidFill>
                  <a:srgbClr val="282828"/>
                </a:solidFill>
                <a:cs typeface="Arial" panose="020B0604020202020204" pitchFamily="34" charset="0"/>
              </a:rPr>
              <a:t> - i</a:t>
            </a:r>
            <a:r>
              <a:rPr lang="en-US" sz="1600" dirty="0" smtClean="0">
                <a:solidFill>
                  <a:srgbClr val="282828"/>
                </a:solidFill>
                <a:cs typeface="Arial" panose="020B0604020202020204" pitchFamily="34" charset="0"/>
              </a:rPr>
              <a:t>t </a:t>
            </a:r>
            <a:r>
              <a:rPr lang="en-US" sz="1600" dirty="0">
                <a:solidFill>
                  <a:srgbClr val="282828"/>
                </a:solidFill>
                <a:cs typeface="Arial" panose="020B0604020202020204" pitchFamily="34" charset="0"/>
              </a:rPr>
              <a:t>is crucial that everyone is supportive of the initiative and its objectives.</a:t>
            </a:r>
          </a:p>
          <a:p>
            <a:pPr marL="285750" indent="-285750" algn="just">
              <a:lnSpc>
                <a:spcPct val="150000"/>
              </a:lnSpc>
              <a:buFont typeface="Arial" panose="020B0604020202020204" pitchFamily="34" charset="0"/>
              <a:buChar char="•"/>
            </a:pPr>
            <a:r>
              <a:rPr lang="en-US" sz="1600" dirty="0" smtClean="0">
                <a:solidFill>
                  <a:srgbClr val="282828"/>
                </a:solidFill>
                <a:cs typeface="Arial" panose="020B0604020202020204" pitchFamily="34" charset="0"/>
              </a:rPr>
              <a:t>Tip </a:t>
            </a:r>
            <a:r>
              <a:rPr lang="en-US" sz="1600" dirty="0">
                <a:solidFill>
                  <a:srgbClr val="282828"/>
                </a:solidFill>
                <a:cs typeface="Arial" panose="020B0604020202020204" pitchFamily="34" charset="0"/>
              </a:rPr>
              <a:t>3 – Identify your organization’s key processes for meeting your objectives and customers’ </a:t>
            </a:r>
            <a:r>
              <a:rPr lang="en-US" sz="1600" dirty="0" smtClean="0">
                <a:solidFill>
                  <a:srgbClr val="282828"/>
                </a:solidFill>
                <a:cs typeface="Arial" panose="020B0604020202020204" pitchFamily="34" charset="0"/>
              </a:rPr>
              <a:t>needs</a:t>
            </a:r>
            <a:r>
              <a:rPr lang="hr-HR" sz="1600" dirty="0" smtClean="0">
                <a:solidFill>
                  <a:srgbClr val="282828"/>
                </a:solidFill>
                <a:cs typeface="Arial" panose="020B0604020202020204" pitchFamily="34" charset="0"/>
              </a:rPr>
              <a:t> (</a:t>
            </a:r>
            <a:r>
              <a:rPr lang="en-US" sz="1600" dirty="0" smtClean="0">
                <a:solidFill>
                  <a:srgbClr val="282828"/>
                </a:solidFill>
                <a:cs typeface="Arial" panose="020B0604020202020204" pitchFamily="34" charset="0"/>
              </a:rPr>
              <a:t>within </a:t>
            </a:r>
            <a:r>
              <a:rPr lang="en-US" sz="1600" dirty="0">
                <a:solidFill>
                  <a:srgbClr val="282828"/>
                </a:solidFill>
                <a:cs typeface="Arial" panose="020B0604020202020204" pitchFamily="34" charset="0"/>
              </a:rPr>
              <a:t>each of these processes, ensure you understand your customers’ requirements and can guarantee that these are </a:t>
            </a:r>
            <a:r>
              <a:rPr lang="en-US" sz="1600" dirty="0" smtClean="0">
                <a:solidFill>
                  <a:srgbClr val="282828"/>
                </a:solidFill>
                <a:cs typeface="Arial" panose="020B0604020202020204" pitchFamily="34" charset="0"/>
              </a:rPr>
              <a:t>met</a:t>
            </a:r>
            <a:r>
              <a:rPr lang="hr-HR" sz="1600" dirty="0" smtClean="0">
                <a:solidFill>
                  <a:srgbClr val="282828"/>
                </a:solidFill>
                <a:cs typeface="Arial" panose="020B0604020202020204" pitchFamily="34" charset="0"/>
              </a:rPr>
              <a:t>)</a:t>
            </a:r>
            <a:r>
              <a:rPr lang="en-US" sz="1600" dirty="0" smtClean="0">
                <a:solidFill>
                  <a:srgbClr val="282828"/>
                </a:solidFill>
                <a:cs typeface="Arial" panose="020B0604020202020204" pitchFamily="34" charset="0"/>
              </a:rPr>
              <a:t>.</a:t>
            </a:r>
            <a:endParaRPr lang="en-US" sz="1600" dirty="0">
              <a:solidFill>
                <a:srgbClr val="282828"/>
              </a:solidFill>
              <a:cs typeface="Arial" panose="020B0604020202020204" pitchFamily="34" charset="0"/>
            </a:endParaRPr>
          </a:p>
        </p:txBody>
      </p:sp>
      <p:sp>
        <p:nvSpPr>
          <p:cNvPr id="15" name="Rectangle 14"/>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8236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8</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568502" y="1638637"/>
            <a:ext cx="3697835" cy="461665"/>
          </a:xfrm>
          <a:prstGeom prst="rect">
            <a:avLst/>
          </a:prstGeom>
        </p:spPr>
        <p:txBody>
          <a:bodyPr wrap="square">
            <a:spAutoFit/>
          </a:bodyPr>
          <a:lstStyle/>
          <a:p>
            <a:r>
              <a:rPr lang="hr-HR" sz="2400" b="1" dirty="0" err="1">
                <a:solidFill>
                  <a:srgbClr val="FFC000"/>
                </a:solidFill>
                <a:effectLst>
                  <a:outerShdw blurRad="38100" dist="38100" dir="2700000" algn="tl">
                    <a:srgbClr val="000000">
                      <a:alpha val="43137"/>
                    </a:srgbClr>
                  </a:outerShdw>
                </a:effectLst>
                <a:cs typeface="Arial" panose="020B0604020202020204" pitchFamily="34" charset="0"/>
              </a:rPr>
              <a:t>Certification</a:t>
            </a:r>
            <a:r>
              <a:rPr lang="hr-HR" sz="2400" b="1" dirty="0">
                <a:solidFill>
                  <a:srgbClr val="FFC000"/>
                </a:solidFill>
                <a:effectLst>
                  <a:outerShdw blurRad="38100" dist="38100" dir="2700000" algn="tl">
                    <a:srgbClr val="000000">
                      <a:alpha val="43137"/>
                    </a:srgbClr>
                  </a:outerShdw>
                </a:effectLst>
                <a:cs typeface="Arial" panose="020B0604020202020204" pitchFamily="34" charset="0"/>
              </a:rPr>
              <a:t> </a:t>
            </a:r>
            <a:r>
              <a:rPr lang="hr-HR" sz="2400" b="1" dirty="0" err="1">
                <a:solidFill>
                  <a:srgbClr val="FFC000"/>
                </a:solidFill>
                <a:effectLst>
                  <a:outerShdw blurRad="38100" dist="38100" dir="2700000" algn="tl">
                    <a:srgbClr val="000000">
                      <a:alpha val="43137"/>
                    </a:srgbClr>
                  </a:outerShdw>
                </a:effectLst>
                <a:cs typeface="Arial" panose="020B0604020202020204" pitchFamily="34" charset="0"/>
              </a:rPr>
              <a:t>Process</a:t>
            </a:r>
            <a:endParaRPr lang="hr-HR" sz="2400" b="1" i="0" dirty="0">
              <a:solidFill>
                <a:srgbClr val="FFC000"/>
              </a:solidFill>
              <a:effectLst>
                <a:outerShdw blurRad="38100" dist="38100" dir="2700000" algn="tl">
                  <a:srgbClr val="000000">
                    <a:alpha val="43137"/>
                  </a:srgbClr>
                </a:outerShdw>
              </a:effectLst>
              <a:cs typeface="Arial" panose="020B0604020202020204" pitchFamily="34" charset="0"/>
            </a:endParaRPr>
          </a:p>
        </p:txBody>
      </p:sp>
      <p:sp>
        <p:nvSpPr>
          <p:cNvPr id="13" name="Rectangle 12"/>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7848600" y="1604145"/>
            <a:ext cx="3216518" cy="3208124"/>
          </a:xfrm>
          <a:prstGeom prst="rect">
            <a:avLst/>
          </a:prstGeom>
        </p:spPr>
      </p:pic>
      <p:sp>
        <p:nvSpPr>
          <p:cNvPr id="3" name="Rectangle 2"/>
          <p:cNvSpPr/>
          <p:nvPr/>
        </p:nvSpPr>
        <p:spPr>
          <a:xfrm>
            <a:off x="568928" y="2325407"/>
            <a:ext cx="4891083" cy="369332"/>
          </a:xfrm>
          <a:prstGeom prst="rect">
            <a:avLst/>
          </a:prstGeom>
        </p:spPr>
        <p:txBody>
          <a:bodyPr wrap="none">
            <a:spAutoFit/>
          </a:bodyPr>
          <a:lstStyle/>
          <a:p>
            <a:pPr algn="just"/>
            <a:r>
              <a:rPr lang="hr-HR" b="1" dirty="0" err="1">
                <a:solidFill>
                  <a:srgbClr val="0070C0"/>
                </a:solidFill>
                <a:effectLst>
                  <a:outerShdw blurRad="38100" dist="38100" dir="2700000" algn="tl">
                    <a:srgbClr val="000000">
                      <a:alpha val="43137"/>
                    </a:srgbClr>
                  </a:outerShdw>
                </a:effectLst>
                <a:latin typeface="Poppins"/>
              </a:rPr>
              <a:t>Preliminary</a:t>
            </a:r>
            <a:r>
              <a:rPr lang="hr-HR" b="1" dirty="0">
                <a:solidFill>
                  <a:srgbClr val="0070C0"/>
                </a:solidFill>
                <a:effectLst>
                  <a:outerShdw blurRad="38100" dist="38100" dir="2700000" algn="tl">
                    <a:srgbClr val="000000">
                      <a:alpha val="43137"/>
                    </a:srgbClr>
                  </a:outerShdw>
                </a:effectLst>
                <a:latin typeface="Poppins"/>
              </a:rPr>
              <a:t> audit (</a:t>
            </a:r>
            <a:r>
              <a:rPr lang="hr-HR" b="1" dirty="0" err="1">
                <a:solidFill>
                  <a:srgbClr val="0070C0"/>
                </a:solidFill>
                <a:effectLst>
                  <a:outerShdw blurRad="38100" dist="38100" dir="2700000" algn="tl">
                    <a:srgbClr val="000000">
                      <a:alpha val="43137"/>
                    </a:srgbClr>
                  </a:outerShdw>
                </a:effectLst>
                <a:latin typeface="Poppins"/>
              </a:rPr>
              <a:t>optional</a:t>
            </a:r>
            <a:r>
              <a:rPr lang="hr-HR" b="1" dirty="0" smtClean="0">
                <a:solidFill>
                  <a:srgbClr val="0070C0"/>
                </a:solidFill>
                <a:effectLst>
                  <a:outerShdw blurRad="38100" dist="38100" dir="2700000" algn="tl">
                    <a:srgbClr val="000000">
                      <a:alpha val="43137"/>
                    </a:srgbClr>
                  </a:outerShdw>
                </a:effectLst>
                <a:latin typeface="Poppins"/>
              </a:rPr>
              <a:t>) – </a:t>
            </a:r>
            <a:r>
              <a:rPr lang="hr-HR" b="1" dirty="0" err="1" smtClean="0">
                <a:solidFill>
                  <a:srgbClr val="0070C0"/>
                </a:solidFill>
                <a:effectLst>
                  <a:outerShdw blurRad="38100" dist="38100" dir="2700000" algn="tl">
                    <a:srgbClr val="000000">
                      <a:alpha val="43137"/>
                    </a:srgbClr>
                  </a:outerShdw>
                </a:effectLst>
                <a:latin typeface="Poppins"/>
              </a:rPr>
              <a:t>stage</a:t>
            </a:r>
            <a:r>
              <a:rPr lang="hr-HR" b="1" dirty="0" smtClean="0">
                <a:solidFill>
                  <a:srgbClr val="0070C0"/>
                </a:solidFill>
                <a:effectLst>
                  <a:outerShdw blurRad="38100" dist="38100" dir="2700000" algn="tl">
                    <a:srgbClr val="000000">
                      <a:alpha val="43137"/>
                    </a:srgbClr>
                  </a:outerShdw>
                </a:effectLst>
                <a:latin typeface="Poppins"/>
              </a:rPr>
              <a:t> 1 </a:t>
            </a:r>
            <a:r>
              <a:rPr lang="hr-HR" b="1" dirty="0" err="1" smtClean="0">
                <a:solidFill>
                  <a:srgbClr val="0070C0"/>
                </a:solidFill>
                <a:effectLst>
                  <a:outerShdw blurRad="38100" dist="38100" dir="2700000" algn="tl">
                    <a:srgbClr val="000000">
                      <a:alpha val="43137"/>
                    </a:srgbClr>
                  </a:outerShdw>
                </a:effectLst>
                <a:latin typeface="Poppins"/>
              </a:rPr>
              <a:t>and</a:t>
            </a:r>
            <a:r>
              <a:rPr lang="hr-HR" b="1" dirty="0" smtClean="0">
                <a:solidFill>
                  <a:srgbClr val="0070C0"/>
                </a:solidFill>
                <a:effectLst>
                  <a:outerShdw blurRad="38100" dist="38100" dir="2700000" algn="tl">
                    <a:srgbClr val="000000">
                      <a:alpha val="43137"/>
                    </a:srgbClr>
                  </a:outerShdw>
                </a:effectLst>
                <a:latin typeface="Poppins"/>
              </a:rPr>
              <a:t> 2</a:t>
            </a:r>
            <a:endParaRPr lang="hr-HR" b="1" i="0" dirty="0">
              <a:solidFill>
                <a:srgbClr val="0070C0"/>
              </a:solidFill>
              <a:effectLst>
                <a:outerShdw blurRad="38100" dist="38100" dir="2700000" algn="tl">
                  <a:srgbClr val="000000">
                    <a:alpha val="43137"/>
                  </a:srgbClr>
                </a:outerShdw>
              </a:effectLst>
              <a:latin typeface="Poppins"/>
            </a:endParaRPr>
          </a:p>
        </p:txBody>
      </p:sp>
      <p:sp>
        <p:nvSpPr>
          <p:cNvPr id="4" name="Rectangle 3"/>
          <p:cNvSpPr/>
          <p:nvPr/>
        </p:nvSpPr>
        <p:spPr>
          <a:xfrm>
            <a:off x="972328" y="2772847"/>
            <a:ext cx="3736920" cy="369332"/>
          </a:xfrm>
          <a:prstGeom prst="rect">
            <a:avLst/>
          </a:prstGeom>
        </p:spPr>
        <p:txBody>
          <a:bodyPr wrap="none">
            <a:spAutoFit/>
          </a:bodyPr>
          <a:lstStyle/>
          <a:p>
            <a:pPr algn="just"/>
            <a:r>
              <a:rPr lang="hr-HR" b="1" dirty="0" err="1">
                <a:solidFill>
                  <a:srgbClr val="00B050"/>
                </a:solidFill>
                <a:latin typeface="Poppins"/>
              </a:rPr>
              <a:t>Certification</a:t>
            </a:r>
            <a:r>
              <a:rPr lang="hr-HR" b="1" dirty="0">
                <a:solidFill>
                  <a:srgbClr val="00B050"/>
                </a:solidFill>
                <a:latin typeface="Poppins"/>
              </a:rPr>
              <a:t> </a:t>
            </a:r>
            <a:r>
              <a:rPr lang="hr-HR" b="1" dirty="0" smtClean="0">
                <a:solidFill>
                  <a:srgbClr val="00B050"/>
                </a:solidFill>
                <a:latin typeface="Poppins"/>
              </a:rPr>
              <a:t>audit – </a:t>
            </a:r>
            <a:r>
              <a:rPr lang="hr-HR" b="1" dirty="0" err="1" smtClean="0">
                <a:solidFill>
                  <a:srgbClr val="00B050"/>
                </a:solidFill>
                <a:latin typeface="Poppins"/>
              </a:rPr>
              <a:t>stage</a:t>
            </a:r>
            <a:r>
              <a:rPr lang="hr-HR" b="1" dirty="0" smtClean="0">
                <a:solidFill>
                  <a:srgbClr val="00B050"/>
                </a:solidFill>
                <a:latin typeface="Poppins"/>
              </a:rPr>
              <a:t> 3 to 4</a:t>
            </a:r>
            <a:endParaRPr lang="hr-HR" b="1" i="0" dirty="0">
              <a:solidFill>
                <a:srgbClr val="00B050"/>
              </a:solidFill>
              <a:effectLst/>
              <a:latin typeface="Poppins"/>
            </a:endParaRPr>
          </a:p>
        </p:txBody>
      </p:sp>
      <p:sp>
        <p:nvSpPr>
          <p:cNvPr id="5" name="Rectangle 4"/>
          <p:cNvSpPr/>
          <p:nvPr/>
        </p:nvSpPr>
        <p:spPr>
          <a:xfrm>
            <a:off x="1594852" y="3251582"/>
            <a:ext cx="2839239" cy="369332"/>
          </a:xfrm>
          <a:prstGeom prst="rect">
            <a:avLst/>
          </a:prstGeom>
        </p:spPr>
        <p:txBody>
          <a:bodyPr wrap="none">
            <a:spAutoFit/>
          </a:bodyPr>
          <a:lstStyle/>
          <a:p>
            <a:pPr algn="just"/>
            <a:r>
              <a:rPr lang="hr-HR" b="1" dirty="0" err="1">
                <a:solidFill>
                  <a:srgbClr val="FF0000"/>
                </a:solidFill>
                <a:latin typeface="Poppins"/>
              </a:rPr>
              <a:t>Issue</a:t>
            </a:r>
            <a:r>
              <a:rPr lang="hr-HR" b="1" dirty="0">
                <a:solidFill>
                  <a:srgbClr val="FF0000"/>
                </a:solidFill>
                <a:latin typeface="Poppins"/>
              </a:rPr>
              <a:t> </a:t>
            </a:r>
            <a:r>
              <a:rPr lang="hr-HR" b="1" dirty="0" err="1" smtClean="0">
                <a:solidFill>
                  <a:srgbClr val="FF0000"/>
                </a:solidFill>
                <a:latin typeface="Poppins"/>
              </a:rPr>
              <a:t>Certificate</a:t>
            </a:r>
            <a:r>
              <a:rPr lang="hr-HR" b="1" dirty="0" smtClean="0">
                <a:solidFill>
                  <a:srgbClr val="FF0000"/>
                </a:solidFill>
                <a:latin typeface="Poppins"/>
              </a:rPr>
              <a:t> - 4 to 5 </a:t>
            </a:r>
            <a:endParaRPr lang="hr-HR" b="1" i="0" dirty="0">
              <a:solidFill>
                <a:srgbClr val="FF0000"/>
              </a:solidFill>
              <a:effectLst/>
              <a:latin typeface="Poppins"/>
            </a:endParaRPr>
          </a:p>
        </p:txBody>
      </p:sp>
      <p:sp>
        <p:nvSpPr>
          <p:cNvPr id="6" name="Rectangle 5"/>
          <p:cNvSpPr/>
          <p:nvPr/>
        </p:nvSpPr>
        <p:spPr>
          <a:xfrm>
            <a:off x="2229521" y="3777130"/>
            <a:ext cx="3403496" cy="369332"/>
          </a:xfrm>
          <a:prstGeom prst="rect">
            <a:avLst/>
          </a:prstGeom>
        </p:spPr>
        <p:txBody>
          <a:bodyPr wrap="none">
            <a:spAutoFit/>
          </a:bodyPr>
          <a:lstStyle/>
          <a:p>
            <a:pPr algn="just"/>
            <a:r>
              <a:rPr lang="hr-HR" b="1" dirty="0" err="1">
                <a:solidFill>
                  <a:srgbClr val="00B0F0"/>
                </a:solidFill>
                <a:latin typeface="Poppins"/>
              </a:rPr>
              <a:t>Surveillance</a:t>
            </a:r>
            <a:r>
              <a:rPr lang="hr-HR" b="1" dirty="0">
                <a:solidFill>
                  <a:srgbClr val="00B0F0"/>
                </a:solidFill>
                <a:latin typeface="Poppins"/>
              </a:rPr>
              <a:t> </a:t>
            </a:r>
            <a:r>
              <a:rPr lang="hr-HR" b="1" dirty="0" err="1" smtClean="0">
                <a:solidFill>
                  <a:srgbClr val="00B0F0"/>
                </a:solidFill>
                <a:latin typeface="Poppins"/>
              </a:rPr>
              <a:t>audits</a:t>
            </a:r>
            <a:r>
              <a:rPr lang="hr-HR" b="1" dirty="0" smtClean="0">
                <a:solidFill>
                  <a:srgbClr val="00B0F0"/>
                </a:solidFill>
                <a:latin typeface="Poppins"/>
              </a:rPr>
              <a:t> – </a:t>
            </a:r>
            <a:r>
              <a:rPr lang="hr-HR" b="1" dirty="0" err="1" smtClean="0">
                <a:solidFill>
                  <a:srgbClr val="00B0F0"/>
                </a:solidFill>
                <a:latin typeface="Poppins"/>
              </a:rPr>
              <a:t>stage</a:t>
            </a:r>
            <a:r>
              <a:rPr lang="hr-HR" b="1" dirty="0" smtClean="0">
                <a:solidFill>
                  <a:srgbClr val="00B0F0"/>
                </a:solidFill>
                <a:latin typeface="Poppins"/>
              </a:rPr>
              <a:t> 5 </a:t>
            </a:r>
            <a:endParaRPr lang="hr-HR" b="1" i="0" dirty="0">
              <a:solidFill>
                <a:srgbClr val="1A1A1A"/>
              </a:solidFill>
              <a:effectLst/>
              <a:latin typeface="Poppins"/>
            </a:endParaRPr>
          </a:p>
        </p:txBody>
      </p:sp>
      <p:sp>
        <p:nvSpPr>
          <p:cNvPr id="7" name="Rectangle 6"/>
          <p:cNvSpPr/>
          <p:nvPr/>
        </p:nvSpPr>
        <p:spPr>
          <a:xfrm>
            <a:off x="3053983" y="4328505"/>
            <a:ext cx="2916183" cy="369332"/>
          </a:xfrm>
          <a:prstGeom prst="rect">
            <a:avLst/>
          </a:prstGeom>
        </p:spPr>
        <p:txBody>
          <a:bodyPr wrap="none">
            <a:spAutoFit/>
          </a:bodyPr>
          <a:lstStyle/>
          <a:p>
            <a:pPr algn="just"/>
            <a:r>
              <a:rPr lang="hr-HR" b="1" dirty="0" smtClean="0">
                <a:solidFill>
                  <a:srgbClr val="7030A0"/>
                </a:solidFill>
                <a:latin typeface="Poppins"/>
              </a:rPr>
              <a:t>Re-</a:t>
            </a:r>
            <a:r>
              <a:rPr lang="hr-HR" b="1" dirty="0" err="1" smtClean="0">
                <a:solidFill>
                  <a:srgbClr val="7030A0"/>
                </a:solidFill>
                <a:latin typeface="Poppins"/>
              </a:rPr>
              <a:t>certification</a:t>
            </a:r>
            <a:r>
              <a:rPr lang="hr-HR" b="1" dirty="0" smtClean="0">
                <a:solidFill>
                  <a:srgbClr val="7030A0"/>
                </a:solidFill>
                <a:latin typeface="Poppins"/>
              </a:rPr>
              <a:t> – </a:t>
            </a:r>
            <a:r>
              <a:rPr lang="hr-HR" b="1" dirty="0" err="1" smtClean="0">
                <a:solidFill>
                  <a:srgbClr val="7030A0"/>
                </a:solidFill>
                <a:latin typeface="Poppins"/>
              </a:rPr>
              <a:t>stage</a:t>
            </a:r>
            <a:r>
              <a:rPr lang="hr-HR" b="1" dirty="0" smtClean="0">
                <a:solidFill>
                  <a:srgbClr val="7030A0"/>
                </a:solidFill>
                <a:latin typeface="Poppins"/>
              </a:rPr>
              <a:t> 6</a:t>
            </a:r>
            <a:endParaRPr lang="hr-HR" b="1" i="0" dirty="0">
              <a:solidFill>
                <a:srgbClr val="7030A0"/>
              </a:solidFill>
              <a:effectLst/>
              <a:latin typeface="Poppins"/>
            </a:endParaRPr>
          </a:p>
        </p:txBody>
      </p:sp>
    </p:spTree>
    <p:extLst>
      <p:ext uri="{BB962C8B-B14F-4D97-AF65-F5344CB8AC3E}">
        <p14:creationId xmlns:p14="http://schemas.microsoft.com/office/powerpoint/2010/main" val="29013916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1052513"/>
            <a:ext cx="7629525" cy="3529012"/>
          </a:xfrm>
        </p:spPr>
        <p:txBody>
          <a:bodyPr/>
          <a:lstStyle/>
          <a:p>
            <a:pPr marL="0" indent="0">
              <a:spcBef>
                <a:spcPct val="0"/>
              </a:spcBef>
              <a:buNone/>
            </a:pPr>
            <a:r>
              <a:rPr lang="en-US" altLang="nl-BE" sz="2000" b="1" dirty="0" smtClean="0">
                <a:latin typeface="Corbel" panose="020B0503020204020204" pitchFamily="34" charset="0"/>
              </a:rPr>
              <a:t>Coordinator</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of</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project</a:t>
            </a:r>
            <a:r>
              <a:rPr lang="en-US" altLang="nl-BE" sz="2000" b="1" dirty="0" smtClean="0">
                <a:latin typeface="Corbel" panose="020B0503020204020204" pitchFamily="34" charset="0"/>
              </a:rPr>
              <a:t>: </a:t>
            </a:r>
            <a:endParaRPr lang="en-US" altLang="nl-BE" sz="2000" b="1"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Department of Textile Engineering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Prof. Dr. </a:t>
            </a:r>
            <a:r>
              <a:rPr lang="hr-HR" altLang="nl-BE" sz="2000" dirty="0" smtClean="0">
                <a:latin typeface="Corbel" panose="020B0503020204020204" pitchFamily="34" charset="0"/>
              </a:rPr>
              <a:t>Angel 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hr-HR" altLang="nl-BE" sz="2000" dirty="0" smtClean="0">
                <a:latin typeface="Corbel" panose="020B0503020204020204" pitchFamily="34" charset="0"/>
              </a:rPr>
              <a:t>aterziev</a:t>
            </a:r>
            <a:r>
              <a:rPr lang="en-US" altLang="nl-BE" sz="2000" dirty="0" smtClean="0">
                <a:latin typeface="Corbel" panose="020B0503020204020204" pitchFamily="34" charset="0"/>
              </a:rPr>
              <a:t>@tu-sofia.bg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9</a:t>
            </a:fld>
            <a:endParaRPr lang="en-US" altLang="nl-BE"/>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Een nieuw document maken." ma:contentTypeScope="" ma:versionID="5dd6a44b89b9ae2c981b545abc192322">
  <xsd:schema xmlns:xsd="http://www.w3.org/2001/XMLSchema" xmlns:xs="http://www.w3.org/2001/XMLSchema" xmlns:p="http://schemas.microsoft.com/office/2006/metadata/properties" xmlns:ns2="ebd4f370-f316-4e65-85b0-192adfc4043b" targetNamespace="http://schemas.microsoft.com/office/2006/metadata/properties" ma:root="true" ma:fieldsID="a8b0e74eb6801307757d16970d5e6708"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28BDEC-D02F-401C-AB92-3CC016360D45}">
  <ds:schemaRefs>
    <ds:schemaRef ds:uri="http://schemas.microsoft.com/sharepoint/v3/contenttype/forms"/>
  </ds:schemaRefs>
</ds:datastoreItem>
</file>

<file path=customXml/itemProps2.xml><?xml version="1.0" encoding="utf-8"?>
<ds:datastoreItem xmlns:ds="http://schemas.openxmlformats.org/officeDocument/2006/customXml" ds:itemID="{CC3BCB10-CB49-41F9-A005-741CB69E8389}">
  <ds:schemaRefs>
    <ds:schemaRef ds:uri="ebd4f370-f316-4e65-85b0-192adfc4043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53D7DA3-E4D4-4A33-B156-13331C8EF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11575</TotalTime>
  <Words>845</Words>
  <Application>Microsoft Office PowerPoint</Application>
  <PresentationFormat>Widescreen</PresentationFormat>
  <Paragraphs>89</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Corbel</vt:lpstr>
      <vt:lpstr>Poppins</vt:lpstr>
      <vt:lpstr>Times New Roman</vt:lpstr>
      <vt:lpstr>Wingdings</vt:lpstr>
      <vt:lpstr>Office Theme</vt:lpstr>
      <vt:lpstr>QMS/EMS Implementation and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TTF</cp:lastModifiedBy>
  <cp:revision>368</cp:revision>
  <dcterms:created xsi:type="dcterms:W3CDTF">2006-08-16T00:00:00Z</dcterms:created>
  <dcterms:modified xsi:type="dcterms:W3CDTF">2021-11-21T14:31:17Z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