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FD938B6F-F130-4027-8E18-E47C2D3434DE}" type="datetimeFigureOut">
              <a:rPr lang="it-IT" smtClean="0"/>
              <a:t>16/12/2020</a:t>
            </a:fld>
            <a:endParaRPr lang="it-IT"/>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1E369063-56EB-4A92-BDB8-9C19676DF829}" type="slidenum">
              <a:rPr lang="it-IT" smtClean="0"/>
              <a:t>‹#›</a:t>
            </a:fld>
            <a:endParaRPr lang="it-IT"/>
          </a:p>
        </p:txBody>
      </p:sp>
    </p:spTree>
    <p:extLst>
      <p:ext uri="{BB962C8B-B14F-4D97-AF65-F5344CB8AC3E}">
        <p14:creationId xmlns:p14="http://schemas.microsoft.com/office/powerpoint/2010/main" val="2515019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938B6F-F130-4027-8E18-E47C2D3434DE}" type="datetimeFigureOut">
              <a:rPr lang="it-IT" smtClean="0"/>
              <a:t>16/12/2020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a:xfrm>
            <a:off x="10558300" y="5956137"/>
            <a:ext cx="1052508" cy="365125"/>
          </a:xfrm>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1258132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FD938B6F-F130-4027-8E18-E47C2D3434DE}" type="datetimeFigureOut">
              <a:rPr lang="it-IT" smtClean="0"/>
              <a:t>16/12/2020</a:t>
            </a:fld>
            <a:endParaRPr lang="it-IT"/>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E369063-56EB-4A92-BDB8-9C19676DF829}" type="slidenum">
              <a:rPr lang="it-IT" smtClean="0"/>
              <a:t>‹#›</a:t>
            </a:fld>
            <a:endParaRPr lang="it-IT"/>
          </a:p>
        </p:txBody>
      </p:sp>
    </p:spTree>
    <p:extLst>
      <p:ext uri="{BB962C8B-B14F-4D97-AF65-F5344CB8AC3E}">
        <p14:creationId xmlns:p14="http://schemas.microsoft.com/office/powerpoint/2010/main" val="1837807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D938B6F-F130-4027-8E18-E47C2D3434DE}" type="datetimeFigureOut">
              <a:rPr lang="it-IT" smtClean="0"/>
              <a:t>16/12/2020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1521130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D938B6F-F130-4027-8E18-E47C2D3434DE}" type="datetimeFigureOut">
              <a:rPr lang="it-IT" smtClean="0"/>
              <a:t>16/12/2020</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1258930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D938B6F-F130-4027-8E18-E47C2D3434DE}" type="datetimeFigureOut">
              <a:rPr lang="it-IT" smtClean="0"/>
              <a:t>16/12/2020</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1E369063-56EB-4A92-BDB8-9C19676DF829}" type="slidenum">
              <a:rPr lang="it-IT" smtClean="0"/>
              <a:t>‹#›</a:t>
            </a:fld>
            <a:endParaRPr lang="it-IT"/>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Tree>
    <p:extLst>
      <p:ext uri="{BB962C8B-B14F-4D97-AF65-F5344CB8AC3E}">
        <p14:creationId xmlns:p14="http://schemas.microsoft.com/office/powerpoint/2010/main" val="85800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938B6F-F130-4027-8E18-E47C2D3434DE}" type="datetimeFigureOut">
              <a:rPr lang="it-IT" smtClean="0"/>
              <a:t>16/12/2020</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2847071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FD938B6F-F130-4027-8E18-E47C2D3434DE}" type="datetimeFigureOut">
              <a:rPr lang="it-IT" smtClean="0"/>
              <a:t>16/12/2020</a:t>
            </a:fld>
            <a:endParaRPr lang="it-IT"/>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1E369063-56EB-4A92-BDB8-9C19676DF829}" type="slidenum">
              <a:rPr lang="it-IT" smtClean="0"/>
              <a:t>‹#›</a:t>
            </a:fld>
            <a:endParaRPr lang="it-IT"/>
          </a:p>
        </p:txBody>
      </p:sp>
    </p:spTree>
    <p:extLst>
      <p:ext uri="{BB962C8B-B14F-4D97-AF65-F5344CB8AC3E}">
        <p14:creationId xmlns:p14="http://schemas.microsoft.com/office/powerpoint/2010/main" val="3946824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D938B6F-F130-4027-8E18-E47C2D3434DE}" type="datetimeFigureOut">
              <a:rPr lang="it-IT" smtClean="0"/>
              <a:t>16/12/2020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721138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D938B6F-F130-4027-8E18-E47C2D3434DE}" type="datetimeFigureOut">
              <a:rPr lang="it-IT" smtClean="0"/>
              <a:t>16/12/2020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1E369063-56EB-4A92-BDB8-9C19676DF829}" type="slidenum">
              <a:rPr lang="it-IT" smtClean="0"/>
              <a:t>‹#›</a:t>
            </a:fld>
            <a:endParaRPr lang="it-IT"/>
          </a:p>
        </p:txBody>
      </p:sp>
    </p:spTree>
    <p:extLst>
      <p:ext uri="{BB962C8B-B14F-4D97-AF65-F5344CB8AC3E}">
        <p14:creationId xmlns:p14="http://schemas.microsoft.com/office/powerpoint/2010/main" val="1967915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FD938B6F-F130-4027-8E18-E47C2D3434DE}" type="datetimeFigureOut">
              <a:rPr lang="it-IT" smtClean="0"/>
              <a:t>16/12/2020</a:t>
            </a:fld>
            <a:endParaRPr lang="it-IT"/>
          </a:p>
        </p:txBody>
      </p:sp>
      <p:sp>
        <p:nvSpPr>
          <p:cNvPr id="5" name="Footer Placeholder 4"/>
          <p:cNvSpPr>
            <a:spLocks noGrp="1"/>
          </p:cNvSpPr>
          <p:nvPr>
            <p:ph type="ftr" sz="quarter" idx="11"/>
          </p:nvPr>
        </p:nvSpPr>
        <p:spPr>
          <a:xfrm>
            <a:off x="774923" y="5951811"/>
            <a:ext cx="7896279" cy="365125"/>
          </a:xfrm>
        </p:spPr>
        <p:txBody>
          <a:bodyPr/>
          <a:lstStyle/>
          <a:p>
            <a:endParaRPr lang="it-IT"/>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1E369063-56EB-4A92-BDB8-9C19676DF829}" type="slidenum">
              <a:rPr lang="it-IT" smtClean="0"/>
              <a:t>‹#›</a:t>
            </a:fld>
            <a:endParaRPr lang="it-IT"/>
          </a:p>
        </p:txBody>
      </p:sp>
    </p:spTree>
    <p:extLst>
      <p:ext uri="{BB962C8B-B14F-4D97-AF65-F5344CB8AC3E}">
        <p14:creationId xmlns:p14="http://schemas.microsoft.com/office/powerpoint/2010/main" val="3589140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FD938B6F-F130-4027-8E18-E47C2D3434DE}" type="datetimeFigureOut">
              <a:rPr lang="it-IT" smtClean="0"/>
              <a:t>16/12/2020</a:t>
            </a:fld>
            <a:endParaRPr lang="it-IT"/>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it-IT"/>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1E369063-56EB-4A92-BDB8-9C19676DF829}" type="slidenum">
              <a:rPr lang="it-IT" smtClean="0"/>
              <a:t>‹#›</a:t>
            </a:fld>
            <a:endParaRPr lang="it-IT"/>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76231359"/>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hyperlink" Target="mailto:research@ciape.it" TargetMode="External"/><Relationship Id="rId2" Type="http://schemas.openxmlformats.org/officeDocument/2006/relationships/hyperlink" Target="mailto:theapartment@ciape.it" TargetMode="External"/><Relationship Id="rId1" Type="http://schemas.openxmlformats.org/officeDocument/2006/relationships/slideLayout" Target="../slideLayouts/slideLayout2.xml"/><Relationship Id="rId5" Type="http://schemas.openxmlformats.org/officeDocument/2006/relationships/image" Target="../media/image49.emf"/><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ICT IN TEXTILE AND CLOTHING HIGHER EDUCATION AND BUSINESS (ICT - TEX)</a:t>
            </a:r>
            <a:endParaRPr lang="it-IT" dirty="0">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581194" y="2495445"/>
            <a:ext cx="10993546" cy="552555"/>
          </a:xfrm>
        </p:spPr>
        <p:txBody>
          <a:bodyPr>
            <a:normAutofit fontScale="70000" lnSpcReduction="20000"/>
          </a:bodyPr>
          <a:lstStyle/>
          <a:p>
            <a:r>
              <a:rPr lang="it-IT" dirty="0" smtClean="0">
                <a:latin typeface="Calibri" panose="020F0502020204030204" pitchFamily="34" charset="0"/>
                <a:cs typeface="Calibri" panose="020F0502020204030204" pitchFamily="34" charset="0"/>
              </a:rPr>
              <a:t>Report result presentation</a:t>
            </a:r>
          </a:p>
          <a:p>
            <a:r>
              <a:rPr lang="it-IT" dirty="0" smtClean="0">
                <a:latin typeface="Calibri" panose="020F0502020204030204" pitchFamily="34" charset="0"/>
                <a:cs typeface="Calibri" panose="020F0502020204030204" pitchFamily="34" charset="0"/>
              </a:rPr>
              <a:t>AUTHOR – CIAPE </a:t>
            </a:r>
          </a:p>
          <a:p>
            <a:endParaRPr lang="it-IT" dirty="0"/>
          </a:p>
          <a:p>
            <a:endParaRPr lang="it-IT" dirty="0"/>
          </a:p>
        </p:txBody>
      </p:sp>
      <p:pic>
        <p:nvPicPr>
          <p:cNvPr id="4" name="Picture 3"/>
          <p:cNvPicPr>
            <a:picLocks noChangeAspect="1"/>
          </p:cNvPicPr>
          <p:nvPr/>
        </p:nvPicPr>
        <p:blipFill>
          <a:blip r:embed="rId2"/>
          <a:stretch>
            <a:fillRect/>
          </a:stretch>
        </p:blipFill>
        <p:spPr>
          <a:xfrm>
            <a:off x="1444603" y="5470808"/>
            <a:ext cx="9266723" cy="835224"/>
          </a:xfrm>
          <a:prstGeom prst="rect">
            <a:avLst/>
          </a:prstGeom>
        </p:spPr>
      </p:pic>
    </p:spTree>
    <p:extLst>
      <p:ext uri="{BB962C8B-B14F-4D97-AF65-F5344CB8AC3E}">
        <p14:creationId xmlns:p14="http://schemas.microsoft.com/office/powerpoint/2010/main" val="974349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a:latin typeface="Calibri" panose="020F0502020204030204" pitchFamily="34" charset="0"/>
                <a:cs typeface="Calibri" panose="020F0502020204030204" pitchFamily="34" charset="0"/>
              </a:rPr>
              <a:t>ICT-TEX TEAM</a:t>
            </a:r>
          </a:p>
        </p:txBody>
      </p:sp>
      <p:pic>
        <p:nvPicPr>
          <p:cNvPr id="4" name="Content Placeholder 3"/>
          <p:cNvPicPr>
            <a:picLocks noGrp="1" noChangeAspect="1"/>
          </p:cNvPicPr>
          <p:nvPr>
            <p:ph idx="1"/>
          </p:nvPr>
        </p:nvPicPr>
        <p:blipFill>
          <a:blip r:embed="rId2"/>
          <a:stretch>
            <a:fillRect/>
          </a:stretch>
        </p:blipFill>
        <p:spPr>
          <a:xfrm>
            <a:off x="2462043" y="2181225"/>
            <a:ext cx="7267914" cy="3678238"/>
          </a:xfrm>
          <a:prstGeom prst="rect">
            <a:avLst/>
          </a:prstGeom>
        </p:spPr>
      </p:pic>
      <p:pic>
        <p:nvPicPr>
          <p:cNvPr id="5" name="Picture 4"/>
          <p:cNvPicPr>
            <a:picLocks noChangeAspect="1"/>
          </p:cNvPicPr>
          <p:nvPr/>
        </p:nvPicPr>
        <p:blipFill>
          <a:blip r:embed="rId3"/>
          <a:stretch>
            <a:fillRect/>
          </a:stretch>
        </p:blipFill>
        <p:spPr>
          <a:xfrm>
            <a:off x="581192" y="5965037"/>
            <a:ext cx="11028620" cy="719390"/>
          </a:xfrm>
          <a:prstGeom prst="rect">
            <a:avLst/>
          </a:prstGeom>
        </p:spPr>
      </p:pic>
    </p:spTree>
    <p:extLst>
      <p:ext uri="{BB962C8B-B14F-4D97-AF65-F5344CB8AC3E}">
        <p14:creationId xmlns:p14="http://schemas.microsoft.com/office/powerpoint/2010/main" val="2673825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smtClean="0">
                <a:latin typeface="Calibri" panose="020F0502020204030204" pitchFamily="34" charset="0"/>
                <a:cs typeface="Calibri" panose="020F0502020204030204" pitchFamily="34" charset="0"/>
              </a:rPr>
              <a:t>Disclaimer</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2180497"/>
            <a:ext cx="11029615" cy="993628"/>
          </a:xfrm>
        </p:spPr>
        <p:txBody>
          <a:bodyPr>
            <a:normAutofit/>
          </a:bodyPr>
          <a:lstStyle/>
          <a:p>
            <a:pPr marL="0" lvl="0" indent="0">
              <a:buClr>
                <a:srgbClr val="4590B8"/>
              </a:buClr>
              <a:buNone/>
            </a:pPr>
            <a:r>
              <a:rPr lang="en-US" sz="1100" dirty="0">
                <a:solidFill>
                  <a:prstClr val="black"/>
                </a:solidFill>
                <a:latin typeface="Calibri" panose="020F0502020204030204" pitchFamily="34" charset="0"/>
                <a:cs typeface="Calibri" panose="020F0502020204030204" pitchFamily="34" charset="0"/>
              </a:rPr>
              <a:t>The information and views set out in this document have been developed within the framework of the “ICT-TEX“ project, funded by the European Commission’s ERASMUS Plus </a:t>
            </a:r>
            <a:r>
              <a:rPr lang="en-US" sz="1100" dirty="0" err="1">
                <a:solidFill>
                  <a:prstClr val="black"/>
                </a:solidFill>
                <a:latin typeface="Calibri" panose="020F0502020204030204" pitchFamily="34" charset="0"/>
                <a:cs typeface="Calibri" panose="020F0502020204030204" pitchFamily="34" charset="0"/>
              </a:rPr>
              <a:t>Programme</a:t>
            </a:r>
            <a:r>
              <a:rPr lang="en-US" sz="1100" dirty="0">
                <a:solidFill>
                  <a:prstClr val="black"/>
                </a:solidFill>
                <a:latin typeface="Calibri" panose="020F0502020204030204" pitchFamily="34" charset="0"/>
                <a:cs typeface="Calibri" panose="020F0502020204030204" pitchFamily="34" charset="0"/>
              </a:rPr>
              <a:t>, Key action 2 - Cooperation for innovation and the exchange of good practices,  Action – Knowledge Alliance for Higher Education </a:t>
            </a:r>
          </a:p>
          <a:p>
            <a:pPr marL="0" lvl="0" indent="0">
              <a:buClr>
                <a:srgbClr val="4590B8"/>
              </a:buClr>
              <a:buNone/>
            </a:pPr>
            <a:r>
              <a:rPr lang="en-US" sz="1100" dirty="0">
                <a:solidFill>
                  <a:prstClr val="black"/>
                </a:solidFill>
                <a:latin typeface="Calibri" panose="020F0502020204030204" pitchFamily="34" charset="0"/>
                <a:cs typeface="Calibri" panose="020F0502020204030204" pitchFamily="34" charset="0"/>
              </a:rPr>
              <a:t>The European Commission support for the production of this publication does not constitute an endorsement of the contents which reflects the views only of the authors, and the Commission cannot be held responsi­ble for any use which may be made of the information contained therein.</a:t>
            </a:r>
          </a:p>
          <a:p>
            <a:pPr marL="0" lvl="0" indent="0">
              <a:buClr>
                <a:srgbClr val="4590B8"/>
              </a:buClr>
              <a:buNone/>
            </a:pPr>
            <a:endParaRPr lang="it-IT" sz="1200" dirty="0">
              <a:solidFill>
                <a:prstClr val="black"/>
              </a:solidFill>
            </a:endParaRPr>
          </a:p>
          <a:p>
            <a:endParaRPr lang="it-IT" dirty="0"/>
          </a:p>
        </p:txBody>
      </p:sp>
      <p:pic>
        <p:nvPicPr>
          <p:cNvPr id="4" name="Picture 3"/>
          <p:cNvPicPr>
            <a:picLocks noChangeAspect="1"/>
          </p:cNvPicPr>
          <p:nvPr/>
        </p:nvPicPr>
        <p:blipFill>
          <a:blip r:embed="rId2"/>
          <a:stretch>
            <a:fillRect/>
          </a:stretch>
        </p:blipFill>
        <p:spPr>
          <a:xfrm>
            <a:off x="582187" y="5875567"/>
            <a:ext cx="11028620" cy="719390"/>
          </a:xfrm>
          <a:prstGeom prst="rect">
            <a:avLst/>
          </a:prstGeom>
        </p:spPr>
      </p:pic>
    </p:spTree>
    <p:extLst>
      <p:ext uri="{BB962C8B-B14F-4D97-AF65-F5344CB8AC3E}">
        <p14:creationId xmlns:p14="http://schemas.microsoft.com/office/powerpoint/2010/main" val="2697975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smtClean="0">
                <a:latin typeface="Calibri" panose="020F0502020204030204" pitchFamily="34" charset="0"/>
                <a:cs typeface="Calibri" panose="020F0502020204030204" pitchFamily="34" charset="0"/>
              </a:rPr>
              <a:t>General overview</a:t>
            </a:r>
            <a:endParaRPr lang="it-IT" dirty="0">
              <a:latin typeface="Calibri" panose="020F0502020204030204" pitchFamily="34" charset="0"/>
              <a:cs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5261612" y="1983426"/>
            <a:ext cx="6608637" cy="2749534"/>
          </a:xfrm>
          <a:prstGeom prst="rect">
            <a:avLst/>
          </a:prstGeom>
        </p:spPr>
      </p:pic>
      <p:sp>
        <p:nvSpPr>
          <p:cNvPr id="5" name="TextBox 4"/>
          <p:cNvSpPr txBox="1"/>
          <p:nvPr/>
        </p:nvSpPr>
        <p:spPr>
          <a:xfrm>
            <a:off x="451945" y="1983426"/>
            <a:ext cx="4950372" cy="2462213"/>
          </a:xfrm>
          <a:prstGeom prst="rect">
            <a:avLst/>
          </a:prstGeom>
          <a:noFill/>
        </p:spPr>
        <p:txBody>
          <a:bodyPr wrap="square" rtlCol="0">
            <a:spAutoFit/>
          </a:bodyPr>
          <a:lstStyle/>
          <a:p>
            <a:r>
              <a:rPr lang="en-US" sz="1100" dirty="0">
                <a:latin typeface="Calibri" panose="020F0502020204030204" pitchFamily="34" charset="0"/>
                <a:cs typeface="Calibri" panose="020F0502020204030204" pitchFamily="34" charset="0"/>
              </a:rPr>
              <a:t>• 6.3% of the participant were from Belgium, (4 Participants)</a:t>
            </a:r>
          </a:p>
          <a:p>
            <a:r>
              <a:rPr lang="en-US" sz="1100" dirty="0">
                <a:latin typeface="Calibri" panose="020F0502020204030204" pitchFamily="34" charset="0"/>
                <a:cs typeface="Calibri" panose="020F0502020204030204" pitchFamily="34" charset="0"/>
              </a:rPr>
              <a:t>• 22% From Bulgaria (14 Participants)</a:t>
            </a:r>
          </a:p>
          <a:p>
            <a:r>
              <a:rPr lang="en-US" sz="1100" dirty="0">
                <a:latin typeface="Calibri" panose="020F0502020204030204" pitchFamily="34" charset="0"/>
                <a:cs typeface="Calibri" panose="020F0502020204030204" pitchFamily="34" charset="0"/>
              </a:rPr>
              <a:t>• 36.6% From Croatia (23 Participants)</a:t>
            </a:r>
          </a:p>
          <a:p>
            <a:r>
              <a:rPr lang="en-US" sz="1100" dirty="0">
                <a:latin typeface="Calibri" panose="020F0502020204030204" pitchFamily="34" charset="0"/>
                <a:cs typeface="Calibri" panose="020F0502020204030204" pitchFamily="34" charset="0"/>
              </a:rPr>
              <a:t>• 4.8% From Germany (3 Participants)</a:t>
            </a:r>
          </a:p>
          <a:p>
            <a:r>
              <a:rPr lang="en-US" sz="1100" dirty="0">
                <a:latin typeface="Calibri" panose="020F0502020204030204" pitchFamily="34" charset="0"/>
                <a:cs typeface="Calibri" panose="020F0502020204030204" pitchFamily="34" charset="0"/>
              </a:rPr>
              <a:t>• 11.1% from Italy (7 Participants)</a:t>
            </a:r>
          </a:p>
          <a:p>
            <a:r>
              <a:rPr lang="en-US" sz="1100" dirty="0">
                <a:latin typeface="Calibri" panose="020F0502020204030204" pitchFamily="34" charset="0"/>
                <a:cs typeface="Calibri" panose="020F0502020204030204" pitchFamily="34" charset="0"/>
              </a:rPr>
              <a:t>• 17.4% Macedonia (11 Participants</a:t>
            </a:r>
            <a:r>
              <a:rPr lang="en-US" sz="1100" dirty="0" smtClean="0">
                <a:latin typeface="Calibri" panose="020F0502020204030204" pitchFamily="34" charset="0"/>
                <a:cs typeface="Calibri" panose="020F0502020204030204" pitchFamily="34" charset="0"/>
              </a:rPr>
              <a:t>)</a:t>
            </a:r>
          </a:p>
          <a:p>
            <a:r>
              <a:rPr lang="en-US" sz="1100" dirty="0" smtClean="0">
                <a:latin typeface="Calibri" panose="020F0502020204030204" pitchFamily="34" charset="0"/>
                <a:cs typeface="Calibri" panose="020F0502020204030204" pitchFamily="34" charset="0"/>
              </a:rPr>
              <a:t>Justified </a:t>
            </a:r>
            <a:r>
              <a:rPr lang="en-US" sz="1100" dirty="0">
                <a:latin typeface="Calibri" panose="020F0502020204030204" pitchFamily="34" charset="0"/>
                <a:cs typeface="Calibri" panose="020F0502020204030204" pitchFamily="34" charset="0"/>
              </a:rPr>
              <a:t>by the structure of the questionnaire, that requires for the respondents to be in a managerial position in order to have a general vision of the company, know the different company departments, the techniques, procedures, and the machines implied in the different production stages and being able to provide meaningful information for all the questionnaire </a:t>
            </a:r>
            <a:r>
              <a:rPr lang="en-US" sz="1100" dirty="0" smtClean="0">
                <a:latin typeface="Calibri" panose="020F0502020204030204" pitchFamily="34" charset="0"/>
                <a:cs typeface="Calibri" panose="020F0502020204030204" pitchFamily="34" charset="0"/>
              </a:rPr>
              <a:t>sections</a:t>
            </a:r>
            <a:r>
              <a:rPr lang="en-US" sz="1100" dirty="0">
                <a:latin typeface="Calibri" panose="020F0502020204030204" pitchFamily="34" charset="0"/>
                <a:cs typeface="Calibri" panose="020F0502020204030204" pitchFamily="34" charset="0"/>
              </a:rPr>
              <a:t> the respondents come directly from the managerial departments, in fact, as can be seen from the graphs 28.8% of the answers are by companies owners, 25.4% by general managers, 20.6% by production managers and 9.5% by administration managers</a:t>
            </a:r>
            <a:r>
              <a:rPr lang="en-US" sz="1100" dirty="0" smtClean="0">
                <a:latin typeface="Calibri" panose="020F0502020204030204" pitchFamily="34" charset="0"/>
                <a:cs typeface="Calibri" panose="020F0502020204030204" pitchFamily="34" charset="0"/>
              </a:rPr>
              <a:t>.</a:t>
            </a:r>
            <a:endParaRPr lang="en-US" sz="1100"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581192" y="5875567"/>
            <a:ext cx="11028620" cy="719390"/>
          </a:xfrm>
          <a:prstGeom prst="rect">
            <a:avLst/>
          </a:prstGeom>
        </p:spPr>
      </p:pic>
    </p:spTree>
    <p:extLst>
      <p:ext uri="{BB962C8B-B14F-4D97-AF65-F5344CB8AC3E}">
        <p14:creationId xmlns:p14="http://schemas.microsoft.com/office/powerpoint/2010/main" val="1966215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Company information</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research &amp; innovation propensity</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2180496"/>
            <a:ext cx="11029615" cy="1550675"/>
          </a:xfrm>
        </p:spPr>
        <p:txBody>
          <a:bodyPr>
            <a:normAutofit fontScale="92500"/>
          </a:bodyPr>
          <a:lstStyle/>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The quality and innovation propensity of the T&amp;C sector is confirmed by the fact that the majority of the companies that participated in the questionnaire affirmed to have a special research and innovation department with a percentage that stands at 39.7%, while another 19% stated to be in the process of creating one.  Anyway the percentage of the companies that haven’t a dedicated department for research and innovation still considerable 31,3% of the total interviewed, even if 12,7% of this portion recognize the importance of research and innovation declaring to need it,  and no one replied they didn’t need it.  </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As regards to the type of innovations most adopted by companies in the last 5 years, the most incisive is certainly the one concerning new equipment and </a:t>
            </a:r>
            <a:r>
              <a:rPr lang="en-US" sz="1200" dirty="0" smtClean="0">
                <a:solidFill>
                  <a:prstClr val="black"/>
                </a:solidFill>
                <a:latin typeface="Calibri" panose="020F0502020204030204" pitchFamily="34" charset="0"/>
                <a:cs typeface="Calibri" panose="020F0502020204030204" pitchFamily="34" charset="0"/>
              </a:rPr>
              <a:t>machines and product </a:t>
            </a:r>
            <a:r>
              <a:rPr lang="en-US" sz="1200" dirty="0">
                <a:solidFill>
                  <a:prstClr val="black"/>
                </a:solidFill>
                <a:latin typeface="Calibri" panose="020F0502020204030204" pitchFamily="34" charset="0"/>
                <a:cs typeface="Calibri" panose="020F0502020204030204" pitchFamily="34" charset="0"/>
              </a:rPr>
              <a:t>innovations. While innovations in production processes are in 3rd place for importance with a percentage of 38.1% and to follow the technological innovations with a percentage of 34.9%. </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28.6% of the companies replied that the most adopted innovation in the last 5 years are new ICT solutions and 25.4% material innovations. Only 9.5% of companies in the last 5 years have adopted the principles of circular economy and about 3% of companies have not adopted any innovation.</a:t>
            </a:r>
          </a:p>
          <a:p>
            <a:endParaRPr lang="it-IT" dirty="0"/>
          </a:p>
        </p:txBody>
      </p:sp>
      <p:pic>
        <p:nvPicPr>
          <p:cNvPr id="4" name="Picture 3"/>
          <p:cNvPicPr>
            <a:picLocks noChangeAspect="1"/>
          </p:cNvPicPr>
          <p:nvPr/>
        </p:nvPicPr>
        <p:blipFill>
          <a:blip r:embed="rId2"/>
          <a:stretch>
            <a:fillRect/>
          </a:stretch>
        </p:blipFill>
        <p:spPr>
          <a:xfrm>
            <a:off x="487193" y="3597350"/>
            <a:ext cx="11217612" cy="3005588"/>
          </a:xfrm>
          <a:prstGeom prst="rect">
            <a:avLst/>
          </a:prstGeom>
        </p:spPr>
      </p:pic>
    </p:spTree>
    <p:extLst>
      <p:ext uri="{BB962C8B-B14F-4D97-AF65-F5344CB8AC3E}">
        <p14:creationId xmlns:p14="http://schemas.microsoft.com/office/powerpoint/2010/main" val="1971843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woven fabrics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2180496"/>
            <a:ext cx="6208491" cy="3579173"/>
          </a:xfrm>
        </p:spPr>
        <p:txBody>
          <a:bodyPr>
            <a:normAutofit/>
          </a:bodyPr>
          <a:lstStyle/>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Analyzing the data coming from the answers of the questionnaire we note important aspects on the composition of the companies in the various sectors. As regards the design and production of woven fabrics, we can observe that the companies that replied to the questionnaire belong to medium and large companies. The majority of the responses come from medium-high level managerial figures with an age group between 35 and 55 years.</a:t>
            </a:r>
          </a:p>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Most of the companies interviewed identify technological innovations as the engine for their production activities improvement, the possibilities attributed to new machineries for this sector are also of great importance. Only 50% of them have invested their commitment for the ISO 9001 quality certification, a trend also confirmed for the BSCI certification, moreover we can note that none of the companies involved in the questionnaire obtained both of them. Concerning the certifications for sustainable environmental development there is still a lot of work to be done as well, in fact only the extreme minority of companies that answered the questionnaire have obtained the Global Recycle Standard Institute (GRS) certification and only one of them is in the process of obtaining it. On the other hand, the compliance with the environmental requirements are assured by the adoption of disposal waste techniques in accordance with EU regulation for environmental protection and Environmental Management Systems, of which 70% of the respondents belonging to this sectors are </a:t>
            </a:r>
            <a:r>
              <a:rPr lang="en-US" sz="1100" dirty="0" smtClean="0">
                <a:solidFill>
                  <a:prstClr val="black"/>
                </a:solidFill>
                <a:latin typeface="Calibri" panose="020F0502020204030204" pitchFamily="34" charset="0"/>
                <a:cs typeface="Calibri" panose="020F0502020204030204" pitchFamily="34" charset="0"/>
              </a:rPr>
              <a:t>Considering </a:t>
            </a:r>
            <a:r>
              <a:rPr lang="en-US" sz="1100" dirty="0">
                <a:solidFill>
                  <a:prstClr val="black"/>
                </a:solidFill>
                <a:latin typeface="Calibri" panose="020F0502020204030204" pitchFamily="34" charset="0"/>
                <a:cs typeface="Calibri" panose="020F0502020204030204" pitchFamily="34" charset="0"/>
              </a:rPr>
              <a:t>the use of CAD and CAM systems for companies in this sector, we note that all of them use these software in support of the design and production process.</a:t>
            </a:r>
          </a:p>
          <a:p>
            <a:endParaRPr lang="it-IT" dirty="0"/>
          </a:p>
        </p:txBody>
      </p:sp>
      <p:pic>
        <p:nvPicPr>
          <p:cNvPr id="4" name="Picture 3"/>
          <p:cNvPicPr>
            <a:picLocks noChangeAspect="1"/>
          </p:cNvPicPr>
          <p:nvPr/>
        </p:nvPicPr>
        <p:blipFill>
          <a:blip r:embed="rId2"/>
          <a:stretch>
            <a:fillRect/>
          </a:stretch>
        </p:blipFill>
        <p:spPr>
          <a:xfrm>
            <a:off x="6789683" y="2542720"/>
            <a:ext cx="5097517" cy="2174427"/>
          </a:xfrm>
          <a:prstGeom prst="rect">
            <a:avLst/>
          </a:prstGeom>
        </p:spPr>
      </p:pic>
      <p:pic>
        <p:nvPicPr>
          <p:cNvPr id="5" name="Picture 4"/>
          <p:cNvPicPr>
            <a:picLocks noChangeAspect="1"/>
          </p:cNvPicPr>
          <p:nvPr/>
        </p:nvPicPr>
        <p:blipFill>
          <a:blip r:embed="rId3"/>
          <a:stretch>
            <a:fillRect/>
          </a:stretch>
        </p:blipFill>
        <p:spPr>
          <a:xfrm>
            <a:off x="665773" y="5762198"/>
            <a:ext cx="11028620" cy="719390"/>
          </a:xfrm>
          <a:prstGeom prst="rect">
            <a:avLst/>
          </a:prstGeom>
        </p:spPr>
      </p:pic>
    </p:spTree>
    <p:extLst>
      <p:ext uri="{BB962C8B-B14F-4D97-AF65-F5344CB8AC3E}">
        <p14:creationId xmlns:p14="http://schemas.microsoft.com/office/powerpoint/2010/main" val="675227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woven fabrics</a:t>
            </a:r>
            <a:endParaRPr lang="it-IT" dirty="0">
              <a:latin typeface="Calibri" panose="020F0502020204030204" pitchFamily="34" charset="0"/>
              <a:cs typeface="Calibri" panose="020F0502020204030204" pitchFamily="34" charset="0"/>
            </a:endParaRPr>
          </a:p>
        </p:txBody>
      </p:sp>
      <p:pic>
        <p:nvPicPr>
          <p:cNvPr id="4" name="Content Placeholder 3"/>
          <p:cNvPicPr>
            <a:picLocks noGrp="1" noChangeAspect="1"/>
          </p:cNvPicPr>
          <p:nvPr>
            <p:ph idx="1"/>
          </p:nvPr>
        </p:nvPicPr>
        <p:blipFill>
          <a:blip r:embed="rId2"/>
          <a:stretch>
            <a:fillRect/>
          </a:stretch>
        </p:blipFill>
        <p:spPr>
          <a:xfrm>
            <a:off x="6852745" y="2002549"/>
            <a:ext cx="4439017" cy="3946306"/>
          </a:xfrm>
          <a:prstGeom prst="rect">
            <a:avLst/>
          </a:prstGeom>
        </p:spPr>
      </p:pic>
      <p:sp>
        <p:nvSpPr>
          <p:cNvPr id="5" name="TextBox 4"/>
          <p:cNvSpPr txBox="1"/>
          <p:nvPr/>
        </p:nvSpPr>
        <p:spPr>
          <a:xfrm>
            <a:off x="451945" y="2007476"/>
            <a:ext cx="6148552" cy="2683812"/>
          </a:xfrm>
          <a:prstGeom prst="rect">
            <a:avLst/>
          </a:prstGeom>
          <a:noFill/>
        </p:spPr>
        <p:txBody>
          <a:bodyPr wrap="square" rtlCol="0">
            <a:spAutoFit/>
          </a:bodyPr>
          <a:lstStyle/>
          <a:p>
            <a:pPr lvl="0" algn="just">
              <a:spcBef>
                <a:spcPct val="20000"/>
              </a:spcBef>
              <a:spcAft>
                <a:spcPts val="600"/>
              </a:spcAft>
              <a:buClr>
                <a:srgbClr val="4590B8"/>
              </a:buClr>
              <a:buSzPct val="92000"/>
            </a:pPr>
            <a:r>
              <a:rPr lang="en-US" sz="1100" dirty="0">
                <a:solidFill>
                  <a:prstClr val="black"/>
                </a:solidFill>
                <a:latin typeface="Calibri" panose="020F0502020204030204" pitchFamily="34" charset="0"/>
                <a:cs typeface="Calibri" panose="020F0502020204030204" pitchFamily="34" charset="0"/>
              </a:rPr>
              <a:t>Most of the companies have installed rapier loom and air jet loom for their productions. Rapier machines weave more rapidly than most shuttle machines (air jet) but more slowly than most other projectile machines. An important advantage of rapier machines is their flexibility, which permits the laying of picks of different colors. They also weave yarns of any type of fiber and can weave fabrics up to 110 inches in width without modification.</a:t>
            </a:r>
          </a:p>
          <a:p>
            <a:pPr lvl="0" algn="just">
              <a:spcBef>
                <a:spcPct val="20000"/>
              </a:spcBef>
              <a:spcAft>
                <a:spcPts val="600"/>
              </a:spcAft>
              <a:buClr>
                <a:srgbClr val="4590B8"/>
              </a:buClr>
              <a:buSzPct val="92000"/>
            </a:pPr>
            <a:r>
              <a:rPr lang="en-US" sz="1100" dirty="0">
                <a:solidFill>
                  <a:prstClr val="black"/>
                </a:solidFill>
                <a:latin typeface="Calibri" panose="020F0502020204030204" pitchFamily="34" charset="0"/>
                <a:cs typeface="Calibri" panose="020F0502020204030204" pitchFamily="34" charset="0"/>
              </a:rPr>
              <a:t>Instead the more modern air-jet loom is a shuttle without loom that uses a jet of air to propel the weft yarn through the warp shed. It is one of two types of fluid-jet looms, the other being a water-jet loom, which was developed previously. Fluid-jet looms can operate at a faster speed than predecessor looms such as rapier looms, but they are not as common. The machinery used in fluid-jet weaving consists of a main nozzle, auxiliary nozzles or relay nozzles, and a profile reed.</a:t>
            </a:r>
          </a:p>
          <a:p>
            <a:pPr lvl="0" algn="just">
              <a:spcBef>
                <a:spcPct val="20000"/>
              </a:spcBef>
              <a:spcAft>
                <a:spcPts val="600"/>
              </a:spcAft>
              <a:buClr>
                <a:srgbClr val="4590B8"/>
              </a:buClr>
              <a:buSzPct val="92000"/>
            </a:pPr>
            <a:r>
              <a:rPr lang="en-US" sz="1100" dirty="0">
                <a:solidFill>
                  <a:prstClr val="black"/>
                </a:solidFill>
                <a:latin typeface="Calibri" panose="020F0502020204030204" pitchFamily="34" charset="0"/>
                <a:cs typeface="Calibri" panose="020F0502020204030204" pitchFamily="34" charset="0"/>
              </a:rPr>
              <a:t>Air-jet looms are capable of producing standard household and apparel fabrics for items such as shirts, denim, sheets, towels, and sports apparel, as well as industrial products such as printed circuit board cloths. Heavier yarns are more suitable for air-jet looms than lighter yarns. Air-jet looms are capable of weaving plaids, as well as dobby and jacquard fabrics.</a:t>
            </a:r>
          </a:p>
        </p:txBody>
      </p:sp>
      <p:pic>
        <p:nvPicPr>
          <p:cNvPr id="6" name="Picture 5"/>
          <p:cNvPicPr>
            <a:picLocks noChangeAspect="1"/>
          </p:cNvPicPr>
          <p:nvPr/>
        </p:nvPicPr>
        <p:blipFill>
          <a:blip r:embed="rId3"/>
          <a:stretch>
            <a:fillRect/>
          </a:stretch>
        </p:blipFill>
        <p:spPr>
          <a:xfrm>
            <a:off x="697304" y="5948855"/>
            <a:ext cx="11028620" cy="719390"/>
          </a:xfrm>
          <a:prstGeom prst="rect">
            <a:avLst/>
          </a:prstGeom>
        </p:spPr>
      </p:pic>
    </p:spTree>
    <p:extLst>
      <p:ext uri="{BB962C8B-B14F-4D97-AF65-F5344CB8AC3E}">
        <p14:creationId xmlns:p14="http://schemas.microsoft.com/office/powerpoint/2010/main" val="2055296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691376"/>
            <a:ext cx="11029616" cy="1024580"/>
          </a:xfrm>
        </p:spPr>
        <p:txBody>
          <a:bodyPr>
            <a:normAutofit fontScale="90000"/>
          </a:bodyPr>
          <a:lstStyle/>
          <a:p>
            <a:pPr algn="ctr"/>
            <a:r>
              <a:rPr lang="en-US" dirty="0" smtClean="0"/>
              <a:t/>
            </a:r>
            <a:br>
              <a:rPr lang="en-US" dirty="0" smtClean="0"/>
            </a:br>
            <a:r>
              <a:rPr lang="en-US" dirty="0"/>
              <a:t/>
            </a:r>
            <a:br>
              <a:rPr lang="en-US" dirty="0"/>
            </a:br>
            <a:r>
              <a:rPr lang="en-US" dirty="0"/>
              <a:t/>
            </a:r>
            <a:br>
              <a:rPr lang="en-US" dirty="0"/>
            </a:br>
            <a:r>
              <a:rPr lang="en-US" sz="3100" dirty="0">
                <a:latin typeface="Calibri" panose="020F0502020204030204" pitchFamily="34" charset="0"/>
                <a:cs typeface="Calibri" panose="020F0502020204030204" pitchFamily="34" charset="0"/>
              </a:rPr>
              <a:t>Design and production of APPAREL</a:t>
            </a:r>
            <a:endParaRPr lang="it-IT" sz="3100"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252780" y="2180496"/>
            <a:ext cx="5139384" cy="3383963"/>
          </a:xfrm>
        </p:spPr>
        <p:txBody>
          <a:bodyPr>
            <a:normAutofit fontScale="92500" lnSpcReduction="20000"/>
          </a:bodyPr>
          <a:lstStyle/>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Analyzing the data on the companies operating in the sector of design and production of apparel that have replied to our questionnaire, we realize that most of them, unlike the producers of woven fabrics, are small and medium-sized enterprises. However, there is no shortage of large enterprises which are in any case the minority. The reference age, considering the answers obtained, remains stable between 46 and 55 years as in the woven fabric sector and also in this case we note how the greater importance given to this questionnaire comes from the management departments. As in the case of woven fabric production, also for this sector most of the responses come from Bulgaria and Croatia even if Macedonia and Italy show as well an incidence in the responses received.</a:t>
            </a:r>
          </a:p>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In all the cases analyzed, the answers come from highly qualified personnel with university or master degrees. In this sector we can see in a very incisive way, how innovative technologies and production innovations can be important for the market, however also ICT technologies play an important role. </a:t>
            </a:r>
          </a:p>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In reference to quality control and compliance with social and environmental standards, most companies process the quality control procedures both internally and externally or in some cases only externally. Most of them have obtained the ISO9001 quality certification, the responses from Italy highlight even more this trend.</a:t>
            </a:r>
          </a:p>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Compared to the productive realities of woven fabrics we see in this case more coexistence between ISO9001 and BSCI certifications while the negative trend is maintained for the Global Recycle Standard Institute certification. Disposal waste techniques and environmental labels are well distributed in this sector.</a:t>
            </a:r>
          </a:p>
          <a:p>
            <a:endParaRPr lang="it-IT"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stretch>
            <a:fillRect/>
          </a:stretch>
        </p:blipFill>
        <p:spPr>
          <a:xfrm>
            <a:off x="576091" y="5963644"/>
            <a:ext cx="11034716" cy="719390"/>
          </a:xfrm>
          <a:prstGeom prst="rect">
            <a:avLst/>
          </a:prstGeom>
        </p:spPr>
      </p:pic>
      <p:pic>
        <p:nvPicPr>
          <p:cNvPr id="5" name="Picture 4"/>
          <p:cNvPicPr>
            <a:picLocks noChangeAspect="1"/>
          </p:cNvPicPr>
          <p:nvPr/>
        </p:nvPicPr>
        <p:blipFill>
          <a:blip r:embed="rId3"/>
          <a:stretch>
            <a:fillRect/>
          </a:stretch>
        </p:blipFill>
        <p:spPr>
          <a:xfrm>
            <a:off x="6306207" y="1910248"/>
            <a:ext cx="5450296" cy="2109399"/>
          </a:xfrm>
          <a:prstGeom prst="rect">
            <a:avLst/>
          </a:prstGeom>
        </p:spPr>
      </p:pic>
      <p:pic>
        <p:nvPicPr>
          <p:cNvPr id="6" name="Picture 5"/>
          <p:cNvPicPr>
            <a:picLocks noChangeAspect="1"/>
          </p:cNvPicPr>
          <p:nvPr/>
        </p:nvPicPr>
        <p:blipFill>
          <a:blip r:embed="rId4"/>
          <a:stretch>
            <a:fillRect/>
          </a:stretch>
        </p:blipFill>
        <p:spPr>
          <a:xfrm>
            <a:off x="5451693" y="4019647"/>
            <a:ext cx="4901609" cy="2359356"/>
          </a:xfrm>
          <a:prstGeom prst="rect">
            <a:avLst/>
          </a:prstGeom>
        </p:spPr>
      </p:pic>
    </p:spTree>
    <p:extLst>
      <p:ext uri="{BB962C8B-B14F-4D97-AF65-F5344CB8AC3E}">
        <p14:creationId xmlns:p14="http://schemas.microsoft.com/office/powerpoint/2010/main" val="2978191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APPAREL</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202052" y="2075651"/>
            <a:ext cx="4336496" cy="3678303"/>
          </a:xfrm>
        </p:spPr>
        <p:txBody>
          <a:bodyPr/>
          <a:lstStyle/>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We note that most of the companies that answered to the questionnaire use both woven and knitted fabrics for apparel production, the great majority produce woman's clothing using Cad and Cam software for modeling and pattern making. Pointing out that the most used Cad System by medium-sized companies is the French </a:t>
            </a:r>
            <a:r>
              <a:rPr lang="en-US" sz="1200" dirty="0" err="1">
                <a:solidFill>
                  <a:prstClr val="black"/>
                </a:solidFill>
                <a:latin typeface="Calibri" panose="020F0502020204030204" pitchFamily="34" charset="0"/>
                <a:cs typeface="Calibri" panose="020F0502020204030204" pitchFamily="34" charset="0"/>
              </a:rPr>
              <a:t>Lectra</a:t>
            </a:r>
            <a:r>
              <a:rPr lang="en-US" sz="1200" dirty="0">
                <a:solidFill>
                  <a:prstClr val="black"/>
                </a:solidFill>
                <a:latin typeface="Calibri" panose="020F0502020204030204" pitchFamily="34" charset="0"/>
                <a:cs typeface="Calibri" panose="020F0502020204030204" pitchFamily="34" charset="0"/>
              </a:rPr>
              <a:t>. On the other hand 3D and PML software are not largely spread among the respondents.</a:t>
            </a:r>
          </a:p>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The skills most required by the companies of this sector are lied to the entire pattern making process. This means that professionals need to be able to manage the pattern process through all the different stages: design, creation, construction engineering, cut and assembly, adjustments.</a:t>
            </a:r>
          </a:p>
          <a:p>
            <a:pPr marL="0" lvl="0" indent="0" algn="just">
              <a:lnSpc>
                <a:spcPct val="90000"/>
              </a:lnSpc>
              <a:spcBef>
                <a:spcPts val="288"/>
              </a:spcBef>
              <a:buClrTx/>
              <a:buSzTx/>
              <a:buNone/>
            </a:pPr>
            <a:r>
              <a:rPr lang="en-US" sz="1200" dirty="0">
                <a:solidFill>
                  <a:prstClr val="black"/>
                </a:solidFill>
                <a:latin typeface="Calibri" panose="020F0502020204030204" pitchFamily="34" charset="0"/>
                <a:cs typeface="Calibri" panose="020F0502020204030204" pitchFamily="34" charset="0"/>
              </a:rPr>
              <a:t>An important fact is lied to the use of automatic industrial sewing machines, indeed we note that they are mainly used for the creation of small details and pockets, these machines leave ample space for hand-made processing and the skills of the technicians who use them are also of great importance.</a:t>
            </a:r>
          </a:p>
          <a:p>
            <a:endParaRPr lang="it-IT" dirty="0"/>
          </a:p>
        </p:txBody>
      </p:sp>
      <p:pic>
        <p:nvPicPr>
          <p:cNvPr id="4" name="Picture 3"/>
          <p:cNvPicPr>
            <a:picLocks noChangeAspect="1"/>
          </p:cNvPicPr>
          <p:nvPr/>
        </p:nvPicPr>
        <p:blipFill>
          <a:blip r:embed="rId2"/>
          <a:stretch>
            <a:fillRect/>
          </a:stretch>
        </p:blipFill>
        <p:spPr>
          <a:xfrm>
            <a:off x="576091" y="5963644"/>
            <a:ext cx="11034716" cy="719390"/>
          </a:xfrm>
          <a:prstGeom prst="rect">
            <a:avLst/>
          </a:prstGeom>
        </p:spPr>
      </p:pic>
      <p:pic>
        <p:nvPicPr>
          <p:cNvPr id="5" name="Picture 4"/>
          <p:cNvPicPr>
            <a:picLocks noChangeAspect="1"/>
          </p:cNvPicPr>
          <p:nvPr/>
        </p:nvPicPr>
        <p:blipFill>
          <a:blip r:embed="rId3"/>
          <a:stretch>
            <a:fillRect/>
          </a:stretch>
        </p:blipFill>
        <p:spPr>
          <a:xfrm>
            <a:off x="4538548" y="1896061"/>
            <a:ext cx="4365114" cy="1725318"/>
          </a:xfrm>
          <a:prstGeom prst="rect">
            <a:avLst/>
          </a:prstGeom>
        </p:spPr>
      </p:pic>
      <p:pic>
        <p:nvPicPr>
          <p:cNvPr id="6" name="Picture 5"/>
          <p:cNvPicPr>
            <a:picLocks noChangeAspect="1"/>
          </p:cNvPicPr>
          <p:nvPr/>
        </p:nvPicPr>
        <p:blipFill>
          <a:blip r:embed="rId4"/>
          <a:stretch>
            <a:fillRect/>
          </a:stretch>
        </p:blipFill>
        <p:spPr>
          <a:xfrm>
            <a:off x="4538548" y="3622908"/>
            <a:ext cx="3755461" cy="1810669"/>
          </a:xfrm>
          <a:prstGeom prst="rect">
            <a:avLst/>
          </a:prstGeom>
        </p:spPr>
      </p:pic>
      <p:pic>
        <p:nvPicPr>
          <p:cNvPr id="7" name="Picture 6"/>
          <p:cNvPicPr>
            <a:picLocks noChangeAspect="1"/>
          </p:cNvPicPr>
          <p:nvPr/>
        </p:nvPicPr>
        <p:blipFill>
          <a:blip r:embed="rId5"/>
          <a:stretch>
            <a:fillRect/>
          </a:stretch>
        </p:blipFill>
        <p:spPr>
          <a:xfrm>
            <a:off x="8187487" y="2676576"/>
            <a:ext cx="4004514" cy="1944793"/>
          </a:xfrm>
          <a:prstGeom prst="rect">
            <a:avLst/>
          </a:prstGeom>
        </p:spPr>
      </p:pic>
    </p:spTree>
    <p:extLst>
      <p:ext uri="{BB962C8B-B14F-4D97-AF65-F5344CB8AC3E}">
        <p14:creationId xmlns:p14="http://schemas.microsoft.com/office/powerpoint/2010/main" val="3174686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Knitwear</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91982" y="1879413"/>
            <a:ext cx="11029615" cy="1722431"/>
          </a:xfrm>
        </p:spPr>
        <p:txBody>
          <a:bodyPr>
            <a:normAutofit fontScale="62500" lnSpcReduction="20000"/>
          </a:bodyPr>
          <a:lstStyle/>
          <a:p>
            <a:pPr marL="0" indent="0">
              <a:buNone/>
            </a:pPr>
            <a:r>
              <a:rPr lang="en-US" dirty="0">
                <a:latin typeface="Calibri" panose="020F0502020204030204" pitchFamily="34" charset="0"/>
                <a:cs typeface="Calibri" panose="020F0502020204030204" pitchFamily="34" charset="0"/>
              </a:rPr>
              <a:t>Analyzing the answers coming from the enterprises operating in the knitwear sector, we notice that only a small percentage of the companies involved in the survey produce knitwear. In this case most of them are Italian but we find a good percentage of companies from Croatia and Bulgaria.</a:t>
            </a:r>
          </a:p>
          <a:p>
            <a:pPr marL="0" indent="0">
              <a:buNone/>
            </a:pPr>
            <a:r>
              <a:rPr lang="en-US" dirty="0">
                <a:latin typeface="Calibri" panose="020F0502020204030204" pitchFamily="34" charset="0"/>
                <a:cs typeface="Calibri" panose="020F0502020204030204" pitchFamily="34" charset="0"/>
              </a:rPr>
              <a:t>Also in this case, as in the two sectors previously analyzed, we note that the prevailing age of origin of the answers is the one between 36 and 55 years. We also note that the majority of them are small and medium-sized enterprises, with a slight percentage of large enterprises with more than 250 employees. The majority of the companies interviewed produce in flat knitting giving us an interesting cross-section to analyze. Producing in flat knitting means centralizing one's production on garments for men, women and children such as sweaters, scarves, trousers, skirts, thus excluding accessories such as socks, hats, gloves which in this case represent a small slice of the market occupied to those who produce in circular knitting. This production trend reminds us that most of the circular processing is implemented in countries outside the EU, consequently at a lower production price. Circular knitting is also used when the design requires complete garment clothing, trousers and sweaters with vertical stripes and other clothing especially designed for sports wear that is not possible to produce using the flat knitting machines.</a:t>
            </a:r>
          </a:p>
          <a:p>
            <a:endParaRPr lang="it-IT" dirty="0"/>
          </a:p>
        </p:txBody>
      </p:sp>
      <p:pic>
        <p:nvPicPr>
          <p:cNvPr id="4" name="Picture 3"/>
          <p:cNvPicPr>
            <a:picLocks noChangeAspect="1"/>
          </p:cNvPicPr>
          <p:nvPr/>
        </p:nvPicPr>
        <p:blipFill>
          <a:blip r:embed="rId2"/>
          <a:stretch>
            <a:fillRect/>
          </a:stretch>
        </p:blipFill>
        <p:spPr>
          <a:xfrm>
            <a:off x="576091" y="5963644"/>
            <a:ext cx="11034716" cy="719390"/>
          </a:xfrm>
          <a:prstGeom prst="rect">
            <a:avLst/>
          </a:prstGeom>
        </p:spPr>
      </p:pic>
      <p:pic>
        <p:nvPicPr>
          <p:cNvPr id="5" name="Picture 4"/>
          <p:cNvPicPr>
            <a:picLocks noChangeAspect="1"/>
          </p:cNvPicPr>
          <p:nvPr/>
        </p:nvPicPr>
        <p:blipFill>
          <a:blip r:embed="rId3"/>
          <a:stretch>
            <a:fillRect/>
          </a:stretch>
        </p:blipFill>
        <p:spPr>
          <a:xfrm>
            <a:off x="6408074" y="3344148"/>
            <a:ext cx="5419814" cy="2377646"/>
          </a:xfrm>
          <a:prstGeom prst="rect">
            <a:avLst/>
          </a:prstGeom>
        </p:spPr>
      </p:pic>
      <p:pic>
        <p:nvPicPr>
          <p:cNvPr id="6" name="Picture 5"/>
          <p:cNvPicPr>
            <a:picLocks noChangeAspect="1"/>
          </p:cNvPicPr>
          <p:nvPr/>
        </p:nvPicPr>
        <p:blipFill>
          <a:blip r:embed="rId4"/>
          <a:stretch>
            <a:fillRect/>
          </a:stretch>
        </p:blipFill>
        <p:spPr>
          <a:xfrm>
            <a:off x="285900" y="3252700"/>
            <a:ext cx="5553937" cy="2469094"/>
          </a:xfrm>
          <a:prstGeom prst="rect">
            <a:avLst/>
          </a:prstGeom>
        </p:spPr>
      </p:pic>
    </p:spTree>
    <p:extLst>
      <p:ext uri="{BB962C8B-B14F-4D97-AF65-F5344CB8AC3E}">
        <p14:creationId xmlns:p14="http://schemas.microsoft.com/office/powerpoint/2010/main" val="380071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Knitwear</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1907232"/>
            <a:ext cx="11325949" cy="1822792"/>
          </a:xfrm>
        </p:spPr>
        <p:txBody>
          <a:bodyPr>
            <a:normAutofit fontScale="92500"/>
          </a:bodyPr>
          <a:lstStyle/>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The preeminent use of natural fibers indicates that we are returning, or in some cases we are now developing, a trend that avoids the use of blended fibers by encouraging the normal characteristics such as hand feeling and the natural peeling of the materials. Most of these companies use automatic programs even if the production stages are mainly leave to the </a:t>
            </a:r>
            <a:r>
              <a:rPr lang="en-US" sz="1200" dirty="0" err="1">
                <a:solidFill>
                  <a:prstClr val="black"/>
                </a:solidFill>
                <a:latin typeface="Calibri" panose="020F0502020204030204" pitchFamily="34" charset="0"/>
                <a:cs typeface="Calibri" panose="020F0502020204030204" pitchFamily="34" charset="0"/>
              </a:rPr>
              <a:t>the</a:t>
            </a:r>
            <a:r>
              <a:rPr lang="en-US" sz="1200" dirty="0">
                <a:solidFill>
                  <a:prstClr val="black"/>
                </a:solidFill>
                <a:latin typeface="Calibri" panose="020F0502020204030204" pitchFamily="34" charset="0"/>
                <a:cs typeface="Calibri" panose="020F0502020204030204" pitchFamily="34" charset="0"/>
              </a:rPr>
              <a:t> normal operations of the personnel, this mean that it remain wide space to better embedding automated systems in the production process. This is </a:t>
            </a:r>
            <a:r>
              <a:rPr lang="en-US" sz="1200" dirty="0" err="1">
                <a:solidFill>
                  <a:prstClr val="black"/>
                </a:solidFill>
                <a:latin typeface="Calibri" panose="020F0502020204030204" pitchFamily="34" charset="0"/>
                <a:cs typeface="Calibri" panose="020F0502020204030204" pitchFamily="34" charset="0"/>
              </a:rPr>
              <a:t>is</a:t>
            </a:r>
            <a:r>
              <a:rPr lang="en-US" sz="1200" dirty="0">
                <a:solidFill>
                  <a:prstClr val="black"/>
                </a:solidFill>
                <a:latin typeface="Calibri" panose="020F0502020204030204" pitchFamily="34" charset="0"/>
                <a:cs typeface="Calibri" panose="020F0502020204030204" pitchFamily="34" charset="0"/>
              </a:rPr>
              <a:t> also confirmed by the fact that the percentage of companies that declared not to use CAD systems, or to use them in a limited way, still consistent almost 40%.  </a:t>
            </a:r>
          </a:p>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Innovation is considered a much important aspect by our interviewees, who indeed require to their employees the ability to improve the production lines and to develop new kind of products. On the other hand they believe that these kind of competences, together those related to technological and ICT skills are also the ones that the technical staff need to improve the most.</a:t>
            </a:r>
          </a:p>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Furthermore we note how most of them, especially companies that are based in Italy, have BSCI and ISO9001 certifications. Also environmental awareness in this sector is rapidly growing, indeed most of the companies participated to the questionnaire have adopted or are adopting systems for the waste management.</a:t>
            </a:r>
          </a:p>
          <a:p>
            <a:endParaRPr lang="it-IT" dirty="0"/>
          </a:p>
        </p:txBody>
      </p:sp>
      <p:pic>
        <p:nvPicPr>
          <p:cNvPr id="4" name="Picture 3"/>
          <p:cNvPicPr>
            <a:picLocks noChangeAspect="1"/>
          </p:cNvPicPr>
          <p:nvPr/>
        </p:nvPicPr>
        <p:blipFill>
          <a:blip r:embed="rId2"/>
          <a:stretch>
            <a:fillRect/>
          </a:stretch>
        </p:blipFill>
        <p:spPr>
          <a:xfrm>
            <a:off x="578641" y="5963644"/>
            <a:ext cx="11034716" cy="719390"/>
          </a:xfrm>
          <a:prstGeom prst="rect">
            <a:avLst/>
          </a:prstGeom>
        </p:spPr>
      </p:pic>
      <p:pic>
        <p:nvPicPr>
          <p:cNvPr id="5" name="Picture 4"/>
          <p:cNvPicPr>
            <a:picLocks noChangeAspect="1"/>
          </p:cNvPicPr>
          <p:nvPr/>
        </p:nvPicPr>
        <p:blipFill>
          <a:blip r:embed="rId3"/>
          <a:stretch>
            <a:fillRect/>
          </a:stretch>
        </p:blipFill>
        <p:spPr>
          <a:xfrm>
            <a:off x="578641" y="3442135"/>
            <a:ext cx="5413717" cy="2371550"/>
          </a:xfrm>
          <a:prstGeom prst="rect">
            <a:avLst/>
          </a:prstGeom>
        </p:spPr>
      </p:pic>
      <p:pic>
        <p:nvPicPr>
          <p:cNvPr id="6" name="Picture 5"/>
          <p:cNvPicPr>
            <a:picLocks noChangeAspect="1"/>
          </p:cNvPicPr>
          <p:nvPr/>
        </p:nvPicPr>
        <p:blipFill>
          <a:blip r:embed="rId4"/>
          <a:stretch>
            <a:fillRect/>
          </a:stretch>
        </p:blipFill>
        <p:spPr>
          <a:xfrm>
            <a:off x="6418027" y="3442135"/>
            <a:ext cx="5578323" cy="2365453"/>
          </a:xfrm>
          <a:prstGeom prst="rect">
            <a:avLst/>
          </a:prstGeom>
        </p:spPr>
      </p:pic>
    </p:spTree>
    <p:extLst>
      <p:ext uri="{BB962C8B-B14F-4D97-AF65-F5344CB8AC3E}">
        <p14:creationId xmlns:p14="http://schemas.microsoft.com/office/powerpoint/2010/main" val="3393209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technical and smart textiles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302942" y="1924018"/>
            <a:ext cx="11586116" cy="2201933"/>
          </a:xfrm>
        </p:spPr>
        <p:txBody>
          <a:bodyPr>
            <a:normAutofit/>
          </a:bodyPr>
          <a:lstStyle/>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From the data collected for the smart textile manufacturing sector we note that the companies size are really different, ranging from micro companies with less than 9 employees up to large factories with over of 250 employees. In this case the respondents usually operate in 2-3 different production sectors so they can also produce woven fabrics or knitwear or both of them while some have internal departments for printing and dyeing finishing </a:t>
            </a:r>
            <a:r>
              <a:rPr lang="en-US" sz="1100" dirty="0" err="1" smtClean="0">
                <a:solidFill>
                  <a:prstClr val="black"/>
                </a:solidFill>
                <a:latin typeface="Calibri" panose="020F0502020204030204" pitchFamily="34" charset="0"/>
                <a:cs typeface="Calibri" panose="020F0502020204030204" pitchFamily="34" charset="0"/>
              </a:rPr>
              <a:t>also.The</a:t>
            </a:r>
            <a:r>
              <a:rPr lang="en-US" sz="1100" dirty="0" smtClean="0">
                <a:solidFill>
                  <a:prstClr val="black"/>
                </a:solidFill>
                <a:latin typeface="Calibri" panose="020F0502020204030204" pitchFamily="34" charset="0"/>
                <a:cs typeface="Calibri" panose="020F0502020204030204" pitchFamily="34" charset="0"/>
              </a:rPr>
              <a:t> </a:t>
            </a:r>
            <a:r>
              <a:rPr lang="en-US" sz="1100" dirty="0">
                <a:solidFill>
                  <a:prstClr val="black"/>
                </a:solidFill>
                <a:latin typeface="Calibri" panose="020F0502020204030204" pitchFamily="34" charset="0"/>
                <a:cs typeface="Calibri" panose="020F0502020204030204" pitchFamily="34" charset="0"/>
              </a:rPr>
              <a:t>majority of the replies came from Belgium and Croatia. Compared to the other sectors analyzed, we note that the product tests are carried out internally, the quality control is carried out both internally and externally and that the majority of companies adopt disposal waste techniques even if they are not in possession of specific certifications. </a:t>
            </a:r>
          </a:p>
          <a:p>
            <a:pPr marL="0" lvl="0" indent="0" algn="just">
              <a:spcBef>
                <a:spcPts val="0"/>
              </a:spcBef>
              <a:spcAft>
                <a:spcPts val="0"/>
              </a:spcAft>
              <a:buClrTx/>
              <a:buSzTx/>
              <a:buNone/>
            </a:pPr>
            <a:r>
              <a:rPr lang="en-US" sz="1100" dirty="0">
                <a:solidFill>
                  <a:prstClr val="black"/>
                </a:solidFill>
                <a:latin typeface="Calibri" panose="020F0502020204030204" pitchFamily="34" charset="0"/>
                <a:cs typeface="Calibri" panose="020F0502020204030204" pitchFamily="34" charset="0"/>
              </a:rPr>
              <a:t>The greater incidence for this production sector is based on the production of protective clothing with a percentage of 57.1% of the total, we also find the production of medical clothing and fashion clothing respectively with the percentage of 42.9% and 28.6%, while sports clothing accounts for 14.3% of the respondents, the same percentage as industrial and military clothing. </a:t>
            </a:r>
          </a:p>
          <a:p>
            <a:pPr marL="0" lvl="0" indent="0" algn="just">
              <a:spcBef>
                <a:spcPts val="0"/>
              </a:spcBef>
              <a:spcAft>
                <a:spcPts val="0"/>
              </a:spcAft>
              <a:buClrTx/>
              <a:buSzTx/>
              <a:buNone/>
            </a:pPr>
            <a:r>
              <a:rPr lang="en-US" sz="1100" dirty="0">
                <a:solidFill>
                  <a:prstClr val="black"/>
                </a:solidFill>
                <a:latin typeface="Calibri" panose="020F0502020204030204" pitchFamily="34" charset="0"/>
                <a:cs typeface="Calibri" panose="020F0502020204030204" pitchFamily="34" charset="0"/>
              </a:rPr>
              <a:t>The raw materials most used in this sector still the natural fibers with an incidence of 85.7%, then we find the men-made fibers for a percentage of 57.1% and blended fibers for another 42.9%.</a:t>
            </a:r>
          </a:p>
          <a:p>
            <a:pPr marL="0" indent="0">
              <a:buNone/>
            </a:pPr>
            <a:endParaRPr lang="it-IT" dirty="0"/>
          </a:p>
        </p:txBody>
      </p:sp>
      <p:pic>
        <p:nvPicPr>
          <p:cNvPr id="4" name="Picture 3"/>
          <p:cNvPicPr>
            <a:picLocks noChangeAspect="1"/>
          </p:cNvPicPr>
          <p:nvPr/>
        </p:nvPicPr>
        <p:blipFill>
          <a:blip r:embed="rId2"/>
          <a:stretch>
            <a:fillRect/>
          </a:stretch>
        </p:blipFill>
        <p:spPr>
          <a:xfrm>
            <a:off x="578642" y="5935168"/>
            <a:ext cx="11034716" cy="719390"/>
          </a:xfrm>
          <a:prstGeom prst="rect">
            <a:avLst/>
          </a:prstGeom>
        </p:spPr>
      </p:pic>
      <p:pic>
        <p:nvPicPr>
          <p:cNvPr id="5" name="Picture 4"/>
          <p:cNvPicPr>
            <a:picLocks noChangeAspect="1"/>
          </p:cNvPicPr>
          <p:nvPr/>
        </p:nvPicPr>
        <p:blipFill>
          <a:blip r:embed="rId3"/>
          <a:stretch>
            <a:fillRect/>
          </a:stretch>
        </p:blipFill>
        <p:spPr>
          <a:xfrm>
            <a:off x="302942" y="3878316"/>
            <a:ext cx="5060795" cy="2132643"/>
          </a:xfrm>
          <a:prstGeom prst="rect">
            <a:avLst/>
          </a:prstGeom>
        </p:spPr>
      </p:pic>
      <p:pic>
        <p:nvPicPr>
          <p:cNvPr id="6" name="Picture 5"/>
          <p:cNvPicPr>
            <a:picLocks noChangeAspect="1"/>
          </p:cNvPicPr>
          <p:nvPr/>
        </p:nvPicPr>
        <p:blipFill>
          <a:blip r:embed="rId4"/>
          <a:stretch>
            <a:fillRect/>
          </a:stretch>
        </p:blipFill>
        <p:spPr>
          <a:xfrm>
            <a:off x="6465338" y="3764959"/>
            <a:ext cx="5145470" cy="2359356"/>
          </a:xfrm>
          <a:prstGeom prst="rect">
            <a:avLst/>
          </a:prstGeom>
        </p:spPr>
      </p:pic>
    </p:spTree>
    <p:extLst>
      <p:ext uri="{BB962C8B-B14F-4D97-AF65-F5344CB8AC3E}">
        <p14:creationId xmlns:p14="http://schemas.microsoft.com/office/powerpoint/2010/main" val="938051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Design and production of technical and smart textiles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79748" y="2019985"/>
            <a:ext cx="3611667" cy="3678303"/>
          </a:xfrm>
        </p:spPr>
        <p:txBody>
          <a:bodyPr/>
          <a:lstStyle/>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The range of products mainly produced are protective and medical clothing principally using natural fibers, but also blends and man-made fibers are largely adopted and applying different kind of components as microchips, cables and different kind of sensors.</a:t>
            </a:r>
          </a:p>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In general, from the analyzed data we can see that CAD systems are largely used and there is a strong common interest in further developing them. 2D - 3D visualization software are strongly integrated in Belgium companies while in Croatia the possibilities of this technology needs to be better understood.</a:t>
            </a:r>
          </a:p>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As we seen for the previews sectors, the skills shortage are mainly linked with the development of new products and the ability to correctly operate with the machines installed exploiting all the possibilities offered by their functionalities.</a:t>
            </a:r>
          </a:p>
          <a:p>
            <a:endParaRPr lang="it-IT" dirty="0"/>
          </a:p>
        </p:txBody>
      </p:sp>
      <p:pic>
        <p:nvPicPr>
          <p:cNvPr id="4" name="Picture 3"/>
          <p:cNvPicPr>
            <a:picLocks noChangeAspect="1"/>
          </p:cNvPicPr>
          <p:nvPr/>
        </p:nvPicPr>
        <p:blipFill>
          <a:blip r:embed="rId2"/>
          <a:stretch>
            <a:fillRect/>
          </a:stretch>
        </p:blipFill>
        <p:spPr>
          <a:xfrm>
            <a:off x="3840826" y="1893448"/>
            <a:ext cx="4707798" cy="2020558"/>
          </a:xfrm>
          <a:prstGeom prst="rect">
            <a:avLst/>
          </a:prstGeom>
        </p:spPr>
      </p:pic>
      <p:pic>
        <p:nvPicPr>
          <p:cNvPr id="5" name="Picture 4"/>
          <p:cNvPicPr>
            <a:picLocks noChangeAspect="1"/>
          </p:cNvPicPr>
          <p:nvPr/>
        </p:nvPicPr>
        <p:blipFill>
          <a:blip r:embed="rId3"/>
          <a:stretch>
            <a:fillRect/>
          </a:stretch>
        </p:blipFill>
        <p:spPr>
          <a:xfrm>
            <a:off x="3840826" y="3859136"/>
            <a:ext cx="4608975" cy="1944793"/>
          </a:xfrm>
          <a:prstGeom prst="rect">
            <a:avLst/>
          </a:prstGeom>
        </p:spPr>
      </p:pic>
      <p:pic>
        <p:nvPicPr>
          <p:cNvPr id="6" name="Picture 5"/>
          <p:cNvPicPr>
            <a:picLocks noChangeAspect="1"/>
          </p:cNvPicPr>
          <p:nvPr/>
        </p:nvPicPr>
        <p:blipFill>
          <a:blip r:embed="rId4"/>
          <a:stretch>
            <a:fillRect/>
          </a:stretch>
        </p:blipFill>
        <p:spPr>
          <a:xfrm>
            <a:off x="8242735" y="2886741"/>
            <a:ext cx="3949265" cy="1897132"/>
          </a:xfrm>
          <a:prstGeom prst="rect">
            <a:avLst/>
          </a:prstGeom>
        </p:spPr>
      </p:pic>
      <p:pic>
        <p:nvPicPr>
          <p:cNvPr id="7" name="Picture 6"/>
          <p:cNvPicPr>
            <a:picLocks noChangeAspect="1"/>
          </p:cNvPicPr>
          <p:nvPr/>
        </p:nvPicPr>
        <p:blipFill>
          <a:blip r:embed="rId5"/>
          <a:stretch>
            <a:fillRect/>
          </a:stretch>
        </p:blipFill>
        <p:spPr>
          <a:xfrm>
            <a:off x="627955" y="5972191"/>
            <a:ext cx="11034716" cy="719390"/>
          </a:xfrm>
          <a:prstGeom prst="rect">
            <a:avLst/>
          </a:prstGeom>
        </p:spPr>
      </p:pic>
    </p:spTree>
    <p:extLst>
      <p:ext uri="{BB962C8B-B14F-4D97-AF65-F5344CB8AC3E}">
        <p14:creationId xmlns:p14="http://schemas.microsoft.com/office/powerpoint/2010/main" val="19774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Finishing / Printing specialized companies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Finishing processes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3" y="2180496"/>
            <a:ext cx="4737940" cy="3678303"/>
          </a:xfrm>
        </p:spPr>
        <p:txBody>
          <a:bodyPr>
            <a:normAutofit/>
          </a:bodyPr>
          <a:lstStyle/>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Analyzing the companies operating in the finishing and printing sector, we realize that all of the respondent companies perform the dyeing process. Most of them use the Continuous dyeing method because it is a system that allows for fabrics rapid color variations. It is mainly used to dye large quantities of cotton fabrics and its blends with cellulosic artificial fibers, in the same color. The continuous and storage dyes are carried out widely due to the difficulties in the dye penetration and to avoid dead folds or permanent beating. Anyway also discontinues dyeing is widely used. In this process, the dye gets slowly transferred from a comparatively large volume </a:t>
            </a:r>
            <a:r>
              <a:rPr lang="en-US" sz="1100" dirty="0" err="1">
                <a:solidFill>
                  <a:prstClr val="black"/>
                </a:solidFill>
                <a:latin typeface="Calibri" panose="020F0502020204030204" pitchFamily="34" charset="0"/>
                <a:cs typeface="Calibri" panose="020F0502020204030204" pitchFamily="34" charset="0"/>
              </a:rPr>
              <a:t>dyebath</a:t>
            </a:r>
            <a:r>
              <a:rPr lang="en-US" sz="1100" dirty="0">
                <a:solidFill>
                  <a:prstClr val="black"/>
                </a:solidFill>
                <a:latin typeface="Calibri" panose="020F0502020204030204" pitchFamily="34" charset="0"/>
                <a:cs typeface="Calibri" panose="020F0502020204030204" pitchFamily="34" charset="0"/>
              </a:rPr>
              <a:t> to the substrate or material that is to be dyed. The time taken is longer. In discontinue dyeing processes, textile substrates can be easily dyed at any stage of their assembly into the desired textile product. This includes fiber, yarn, fabric or garment.</a:t>
            </a:r>
          </a:p>
          <a:p>
            <a:pPr marL="0" lvl="0" indent="0" algn="just">
              <a:buClr>
                <a:srgbClr val="4590B8"/>
              </a:buClr>
              <a:buNone/>
            </a:pPr>
            <a:r>
              <a:rPr lang="en-US" sz="1100" dirty="0">
                <a:solidFill>
                  <a:prstClr val="black"/>
                </a:solidFill>
                <a:latin typeface="Calibri" panose="020F0502020204030204" pitchFamily="34" charset="0"/>
                <a:cs typeface="Calibri" panose="020F0502020204030204" pitchFamily="34" charset="0"/>
              </a:rPr>
              <a:t>Furthermore we can see that the dyeing process is mainly implemented to the fabrics with a percentage of 62,5%, only 25% of the respondent apply this process on yarns or garments.</a:t>
            </a:r>
            <a:r>
              <a:rPr lang="en-US" sz="1300" dirty="0">
                <a:solidFill>
                  <a:prstClr val="black"/>
                </a:solidFill>
              </a:rPr>
              <a:t> </a:t>
            </a:r>
          </a:p>
          <a:p>
            <a:endParaRPr lang="it-IT" dirty="0"/>
          </a:p>
        </p:txBody>
      </p:sp>
      <p:pic>
        <p:nvPicPr>
          <p:cNvPr id="4" name="Picture 3"/>
          <p:cNvPicPr>
            <a:picLocks noChangeAspect="1"/>
          </p:cNvPicPr>
          <p:nvPr/>
        </p:nvPicPr>
        <p:blipFill>
          <a:blip r:embed="rId2"/>
          <a:stretch>
            <a:fillRect/>
          </a:stretch>
        </p:blipFill>
        <p:spPr>
          <a:xfrm>
            <a:off x="6212484" y="1891937"/>
            <a:ext cx="4436931" cy="2127710"/>
          </a:xfrm>
          <a:prstGeom prst="rect">
            <a:avLst/>
          </a:prstGeom>
        </p:spPr>
      </p:pic>
      <p:pic>
        <p:nvPicPr>
          <p:cNvPr id="5" name="Picture 4"/>
          <p:cNvPicPr>
            <a:picLocks noChangeAspect="1"/>
          </p:cNvPicPr>
          <p:nvPr/>
        </p:nvPicPr>
        <p:blipFill>
          <a:blip r:embed="rId3"/>
          <a:stretch>
            <a:fillRect/>
          </a:stretch>
        </p:blipFill>
        <p:spPr>
          <a:xfrm>
            <a:off x="6200291" y="4019647"/>
            <a:ext cx="4449124" cy="2184207"/>
          </a:xfrm>
          <a:prstGeom prst="rect">
            <a:avLst/>
          </a:prstGeom>
        </p:spPr>
      </p:pic>
      <p:pic>
        <p:nvPicPr>
          <p:cNvPr id="6" name="Picture 5"/>
          <p:cNvPicPr>
            <a:picLocks noChangeAspect="1"/>
          </p:cNvPicPr>
          <p:nvPr/>
        </p:nvPicPr>
        <p:blipFill>
          <a:blip r:embed="rId4"/>
          <a:stretch>
            <a:fillRect/>
          </a:stretch>
        </p:blipFill>
        <p:spPr>
          <a:xfrm>
            <a:off x="695126" y="5963643"/>
            <a:ext cx="11034716" cy="719390"/>
          </a:xfrm>
          <a:prstGeom prst="rect">
            <a:avLst/>
          </a:prstGeom>
        </p:spPr>
      </p:pic>
    </p:spTree>
    <p:extLst>
      <p:ext uri="{BB962C8B-B14F-4D97-AF65-F5344CB8AC3E}">
        <p14:creationId xmlns:p14="http://schemas.microsoft.com/office/powerpoint/2010/main" val="2115458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alibri" panose="020F0502020204030204" pitchFamily="34" charset="0"/>
                <a:cs typeface="Calibri" panose="020F0502020204030204" pitchFamily="34" charset="0"/>
              </a:rPr>
              <a:t>Finishing / Printing specialized companies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Finishing processes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1919136"/>
            <a:ext cx="11205647" cy="1934304"/>
          </a:xfrm>
        </p:spPr>
        <p:txBody>
          <a:bodyPr>
            <a:normAutofit fontScale="92500" lnSpcReduction="10000"/>
          </a:bodyPr>
          <a:lstStyle/>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Among the other processes mainly applied we also find bleaching, softening and sizing/</a:t>
            </a:r>
            <a:r>
              <a:rPr lang="en-US" sz="1200" dirty="0" err="1">
                <a:solidFill>
                  <a:prstClr val="black"/>
                </a:solidFill>
                <a:latin typeface="Calibri" panose="020F0502020204030204" pitchFamily="34" charset="0"/>
                <a:cs typeface="Calibri" panose="020F0502020204030204" pitchFamily="34" charset="0"/>
              </a:rPr>
              <a:t>desizing</a:t>
            </a:r>
            <a:r>
              <a:rPr lang="en-US" sz="1200" dirty="0">
                <a:solidFill>
                  <a:prstClr val="black"/>
                </a:solidFill>
                <a:latin typeface="Calibri" panose="020F0502020204030204" pitchFamily="34" charset="0"/>
                <a:cs typeface="Calibri" panose="020F0502020204030204" pitchFamily="34" charset="0"/>
              </a:rPr>
              <a:t> for the chemical finishing processes while among the mechanical ones we find drying, implemented by all off the companies interviewed, </a:t>
            </a:r>
            <a:r>
              <a:rPr lang="en-US" sz="1200" dirty="0" err="1">
                <a:solidFill>
                  <a:prstClr val="black"/>
                </a:solidFill>
                <a:latin typeface="Calibri" panose="020F0502020204030204" pitchFamily="34" charset="0"/>
                <a:cs typeface="Calibri" panose="020F0502020204030204" pitchFamily="34" charset="0"/>
              </a:rPr>
              <a:t>calendering</a:t>
            </a:r>
            <a:r>
              <a:rPr lang="en-US" sz="1200" dirty="0">
                <a:solidFill>
                  <a:prstClr val="black"/>
                </a:solidFill>
                <a:latin typeface="Calibri" panose="020F0502020204030204" pitchFamily="34" charset="0"/>
                <a:cs typeface="Calibri" panose="020F0502020204030204" pitchFamily="34" charset="0"/>
              </a:rPr>
              <a:t> and </a:t>
            </a:r>
            <a:r>
              <a:rPr lang="en-US" sz="1200" dirty="0" err="1">
                <a:solidFill>
                  <a:prstClr val="black"/>
                </a:solidFill>
                <a:latin typeface="Calibri" panose="020F0502020204030204" pitchFamily="34" charset="0"/>
                <a:cs typeface="Calibri" panose="020F0502020204030204" pitchFamily="34" charset="0"/>
              </a:rPr>
              <a:t>sanforization</a:t>
            </a:r>
            <a:r>
              <a:rPr lang="en-US" sz="1200" dirty="0">
                <a:solidFill>
                  <a:prstClr val="black"/>
                </a:solidFill>
                <a:latin typeface="Calibri" panose="020F0502020204030204" pitchFamily="34" charset="0"/>
                <a:cs typeface="Calibri" panose="020F0502020204030204" pitchFamily="34" charset="0"/>
              </a:rPr>
              <a:t>. These processes are meant to support the dyeing procedure from one side and to give to the products a better aspect and improved features to the other side. Finally we can also list the most spread finishing processes fulfilled with the aim to give special properties to the products, they are antibacterial, colorfastness, anti-pilling, anti-static and fireproofing.</a:t>
            </a:r>
          </a:p>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From the responses collected we can also highlight the low propensity in the adoption of innovative technologies for the companies in the sector. The main constrains in their introduction are probably due to </a:t>
            </a:r>
            <a:r>
              <a:rPr lang="en-US" sz="1200" dirty="0" smtClean="0">
                <a:solidFill>
                  <a:prstClr val="black"/>
                </a:solidFill>
                <a:latin typeface="Calibri" panose="020F0502020204030204" pitchFamily="34" charset="0"/>
                <a:cs typeface="Calibri" panose="020F0502020204030204" pitchFamily="34" charset="0"/>
              </a:rPr>
              <a:t>the </a:t>
            </a:r>
            <a:r>
              <a:rPr lang="en-US" sz="1200" dirty="0">
                <a:solidFill>
                  <a:prstClr val="black"/>
                </a:solidFill>
                <a:latin typeface="Calibri" panose="020F0502020204030204" pitchFamily="34" charset="0"/>
                <a:cs typeface="Calibri" panose="020F0502020204030204" pitchFamily="34" charset="0"/>
              </a:rPr>
              <a:t>initial investments but also to the lack of specialized professionals able to properly operate with them. Indeed we can see that among the skills most needed by the companies of the sector we find technical abilities and special knowledge mainly related to specific dyeing and printing processes, as for example rotary screen printing technology, raster printing, colorimetric and so on.</a:t>
            </a:r>
          </a:p>
          <a:p>
            <a:pPr marL="0" lvl="0" indent="0" algn="just">
              <a:buClr>
                <a:srgbClr val="4590B8"/>
              </a:buClr>
              <a:buNone/>
            </a:pPr>
            <a:r>
              <a:rPr lang="en-US" sz="1200" dirty="0">
                <a:solidFill>
                  <a:prstClr val="black"/>
                </a:solidFill>
                <a:latin typeface="Calibri" panose="020F0502020204030204" pitchFamily="34" charset="0"/>
                <a:cs typeface="Calibri" panose="020F0502020204030204" pitchFamily="34" charset="0"/>
              </a:rPr>
              <a:t>On the other hand the data concerning the adoption of circular model of production are encouraging, as they indicate an increasing attention to the environmental aspects mainly with refer to the use of chemicals, energy and waste disposal techniques.</a:t>
            </a:r>
          </a:p>
          <a:p>
            <a:endParaRPr lang="it-IT" dirty="0"/>
          </a:p>
        </p:txBody>
      </p:sp>
      <p:pic>
        <p:nvPicPr>
          <p:cNvPr id="4" name="Picture 3"/>
          <p:cNvPicPr>
            <a:picLocks noChangeAspect="1"/>
          </p:cNvPicPr>
          <p:nvPr/>
        </p:nvPicPr>
        <p:blipFill>
          <a:blip r:embed="rId2"/>
          <a:stretch>
            <a:fillRect/>
          </a:stretch>
        </p:blipFill>
        <p:spPr>
          <a:xfrm>
            <a:off x="576092" y="5990924"/>
            <a:ext cx="11034716" cy="719390"/>
          </a:xfrm>
          <a:prstGeom prst="rect">
            <a:avLst/>
          </a:prstGeom>
        </p:spPr>
      </p:pic>
      <p:pic>
        <p:nvPicPr>
          <p:cNvPr id="5" name="Picture 4"/>
          <p:cNvPicPr>
            <a:picLocks noChangeAspect="1"/>
          </p:cNvPicPr>
          <p:nvPr/>
        </p:nvPicPr>
        <p:blipFill>
          <a:blip r:embed="rId3"/>
          <a:stretch>
            <a:fillRect/>
          </a:stretch>
        </p:blipFill>
        <p:spPr>
          <a:xfrm>
            <a:off x="7057342" y="3715995"/>
            <a:ext cx="4729497" cy="2194151"/>
          </a:xfrm>
          <a:prstGeom prst="rect">
            <a:avLst/>
          </a:prstGeom>
        </p:spPr>
      </p:pic>
      <p:pic>
        <p:nvPicPr>
          <p:cNvPr id="6" name="Picture 5"/>
          <p:cNvPicPr>
            <a:picLocks noChangeAspect="1"/>
          </p:cNvPicPr>
          <p:nvPr/>
        </p:nvPicPr>
        <p:blipFill>
          <a:blip r:embed="rId4"/>
          <a:stretch>
            <a:fillRect/>
          </a:stretch>
        </p:blipFill>
        <p:spPr>
          <a:xfrm>
            <a:off x="941001" y="3650966"/>
            <a:ext cx="5243014" cy="2450804"/>
          </a:xfrm>
          <a:prstGeom prst="rect">
            <a:avLst/>
          </a:prstGeom>
        </p:spPr>
      </p:pic>
    </p:spTree>
    <p:extLst>
      <p:ext uri="{BB962C8B-B14F-4D97-AF65-F5344CB8AC3E}">
        <p14:creationId xmlns:p14="http://schemas.microsoft.com/office/powerpoint/2010/main" val="3769717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a:latin typeface="Calibri" panose="020F0502020204030204" pitchFamily="34" charset="0"/>
                <a:cs typeface="Calibri" panose="020F0502020204030204" pitchFamily="34" charset="0"/>
              </a:rPr>
              <a:t>NEED For ICT skills</a:t>
            </a:r>
          </a:p>
        </p:txBody>
      </p:sp>
      <p:sp>
        <p:nvSpPr>
          <p:cNvPr id="3" name="Content Placeholder 2"/>
          <p:cNvSpPr>
            <a:spLocks noGrp="1"/>
          </p:cNvSpPr>
          <p:nvPr>
            <p:ph idx="1"/>
          </p:nvPr>
        </p:nvSpPr>
        <p:spPr>
          <a:xfrm>
            <a:off x="581192" y="2180497"/>
            <a:ext cx="11029615" cy="1164870"/>
          </a:xfrm>
        </p:spPr>
        <p:txBody>
          <a:bodyPr>
            <a:normAutofit fontScale="92500" lnSpcReduction="10000"/>
          </a:bodyPr>
          <a:lstStyle/>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If we analyze the responses received regarding the state of important technological changes relevant for the employees ICT skills we can note important facts:</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Most of the factories, more than 40%, has already introduced advanced systems of production (processes, technologies, materials), automated production systems which permit better exploitation of materials and internet of things are also well implemented with a percentage of 36%, then we find integrated systems for the exchange of information between the different production processes with a percentage of 30% and systems for shared knowledge and R&amp;D counting for around 27% of the companies. For these kind of technological changes also the percentage of companies who are planning to introduce them or considering them really important is considerable.</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Low importance is instead attributed to virtual/augmented reality and RFID (Radio Frequency Indication) technology even if most companies recognize their importance and some of them have already introduce these kind of innovations in their productive reality or are planning to introduce them.</a:t>
            </a:r>
          </a:p>
          <a:p>
            <a:endParaRPr lang="it-IT" dirty="0"/>
          </a:p>
        </p:txBody>
      </p:sp>
      <p:pic>
        <p:nvPicPr>
          <p:cNvPr id="5" name="Picture 4"/>
          <p:cNvPicPr>
            <a:picLocks noChangeAspect="1"/>
          </p:cNvPicPr>
          <p:nvPr/>
        </p:nvPicPr>
        <p:blipFill>
          <a:blip r:embed="rId2"/>
          <a:stretch>
            <a:fillRect/>
          </a:stretch>
        </p:blipFill>
        <p:spPr>
          <a:xfrm>
            <a:off x="1732854" y="3345367"/>
            <a:ext cx="7901101" cy="2572735"/>
          </a:xfrm>
          <a:prstGeom prst="rect">
            <a:avLst/>
          </a:prstGeom>
        </p:spPr>
      </p:pic>
      <p:pic>
        <p:nvPicPr>
          <p:cNvPr id="6" name="Picture 5"/>
          <p:cNvPicPr>
            <a:picLocks noChangeAspect="1"/>
          </p:cNvPicPr>
          <p:nvPr/>
        </p:nvPicPr>
        <p:blipFill>
          <a:blip r:embed="rId3"/>
          <a:stretch>
            <a:fillRect/>
          </a:stretch>
        </p:blipFill>
        <p:spPr>
          <a:xfrm>
            <a:off x="581192" y="5862347"/>
            <a:ext cx="11034716" cy="719390"/>
          </a:xfrm>
          <a:prstGeom prst="rect">
            <a:avLst/>
          </a:prstGeom>
        </p:spPr>
      </p:pic>
    </p:spTree>
    <p:extLst>
      <p:ext uri="{BB962C8B-B14F-4D97-AF65-F5344CB8AC3E}">
        <p14:creationId xmlns:p14="http://schemas.microsoft.com/office/powerpoint/2010/main" val="511007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a:latin typeface="Calibri" panose="020F0502020204030204" pitchFamily="34" charset="0"/>
                <a:cs typeface="Calibri" panose="020F0502020204030204" pitchFamily="34" charset="0"/>
              </a:rPr>
              <a:t>NEED For ICT skills</a:t>
            </a:r>
          </a:p>
        </p:txBody>
      </p:sp>
      <p:sp>
        <p:nvSpPr>
          <p:cNvPr id="3" name="Content Placeholder 2"/>
          <p:cNvSpPr>
            <a:spLocks noGrp="1"/>
          </p:cNvSpPr>
          <p:nvPr>
            <p:ph idx="1"/>
          </p:nvPr>
        </p:nvSpPr>
        <p:spPr>
          <a:xfrm>
            <a:off x="581193" y="2180496"/>
            <a:ext cx="4648730" cy="3678303"/>
          </a:xfrm>
        </p:spPr>
        <p:txBody>
          <a:bodyPr/>
          <a:lstStyle/>
          <a:p>
            <a:pPr marL="0" lvl="0" indent="0">
              <a:spcBef>
                <a:spcPts val="0"/>
              </a:spcBef>
              <a:spcAft>
                <a:spcPts val="0"/>
              </a:spcAft>
              <a:buClrTx/>
              <a:buSzTx/>
              <a:buNone/>
            </a:pPr>
            <a:r>
              <a:rPr lang="en-GB" sz="1200" dirty="0">
                <a:solidFill>
                  <a:prstClr val="black"/>
                </a:solidFill>
                <a:latin typeface="Calibri" panose="020F0502020204030204" pitchFamily="34" charset="0"/>
                <a:cs typeface="Calibri" panose="020F0502020204030204" pitchFamily="34" charset="0"/>
              </a:rPr>
              <a:t>Concerning the implementation of computer-aided techniques among the participating companies, we understand from the answers collected, that the most used are surely the Cad systems with 65,1% of usage.  Also Cam Systems is used by a good percentage 38,1%, then we have ERP with a percentage of 31,7% and PPC with 30,2%.  </a:t>
            </a:r>
          </a:p>
          <a:p>
            <a:pPr marL="0" lvl="0" indent="0" algn="just">
              <a:spcBef>
                <a:spcPts val="0"/>
              </a:spcBef>
              <a:spcAft>
                <a:spcPts val="0"/>
              </a:spcAft>
              <a:buClrTx/>
              <a:buSzTx/>
              <a:buNone/>
            </a:pPr>
            <a:r>
              <a:rPr lang="en-GB" sz="1200" dirty="0">
                <a:solidFill>
                  <a:prstClr val="black"/>
                </a:solidFill>
                <a:latin typeface="Calibri" panose="020F0502020204030204" pitchFamily="34" charset="0"/>
                <a:cs typeface="Calibri" panose="020F0502020204030204" pitchFamily="34" charset="0"/>
              </a:rPr>
              <a:t>However, a significant figure is represented by the high percentage of companies that do not use any computerized systems, about 22% of the total.</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In addition we also understand how companies usually train their staff on the use of CAD / CAM software. 34.9% replied that they take advantage of the training directly provided by the software / machines owners, another 30,2% claim to use other kinds of trainings while a consistent percentage of 34,9% do not foreseen any kind of training for the staff. </a:t>
            </a:r>
          </a:p>
          <a:p>
            <a:endParaRPr lang="it-IT" dirty="0"/>
          </a:p>
        </p:txBody>
      </p:sp>
      <p:pic>
        <p:nvPicPr>
          <p:cNvPr id="4" name="Picture 3"/>
          <p:cNvPicPr>
            <a:picLocks noChangeAspect="1"/>
          </p:cNvPicPr>
          <p:nvPr/>
        </p:nvPicPr>
        <p:blipFill>
          <a:blip r:embed="rId2"/>
          <a:stretch>
            <a:fillRect/>
          </a:stretch>
        </p:blipFill>
        <p:spPr>
          <a:xfrm>
            <a:off x="581192" y="5858799"/>
            <a:ext cx="11034716" cy="719390"/>
          </a:xfrm>
          <a:prstGeom prst="rect">
            <a:avLst/>
          </a:prstGeom>
        </p:spPr>
      </p:pic>
      <p:pic>
        <p:nvPicPr>
          <p:cNvPr id="5" name="Picture 4"/>
          <p:cNvPicPr>
            <a:picLocks noChangeAspect="1"/>
          </p:cNvPicPr>
          <p:nvPr/>
        </p:nvPicPr>
        <p:blipFill>
          <a:blip r:embed="rId3"/>
          <a:stretch>
            <a:fillRect/>
          </a:stretch>
        </p:blipFill>
        <p:spPr>
          <a:xfrm>
            <a:off x="5123846" y="1888371"/>
            <a:ext cx="4717894" cy="2219578"/>
          </a:xfrm>
          <a:prstGeom prst="rect">
            <a:avLst/>
          </a:prstGeom>
        </p:spPr>
      </p:pic>
      <p:pic>
        <p:nvPicPr>
          <p:cNvPr id="6" name="Picture 5"/>
          <p:cNvPicPr>
            <a:picLocks noChangeAspect="1"/>
          </p:cNvPicPr>
          <p:nvPr/>
        </p:nvPicPr>
        <p:blipFill>
          <a:blip r:embed="rId4"/>
          <a:stretch>
            <a:fillRect/>
          </a:stretch>
        </p:blipFill>
        <p:spPr>
          <a:xfrm>
            <a:off x="5229923" y="4032192"/>
            <a:ext cx="4862747" cy="2118732"/>
          </a:xfrm>
          <a:prstGeom prst="rect">
            <a:avLst/>
          </a:prstGeom>
        </p:spPr>
      </p:pic>
    </p:spTree>
    <p:extLst>
      <p:ext uri="{BB962C8B-B14F-4D97-AF65-F5344CB8AC3E}">
        <p14:creationId xmlns:p14="http://schemas.microsoft.com/office/powerpoint/2010/main" val="730843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t-IT" dirty="0" smtClean="0"/>
              <a:t/>
            </a:r>
            <a:br>
              <a:rPr lang="it-IT" dirty="0" smtClean="0"/>
            </a:br>
            <a:r>
              <a:rPr lang="it-IT" dirty="0"/>
              <a:t/>
            </a:r>
            <a:br>
              <a:rPr lang="it-IT" dirty="0"/>
            </a:br>
            <a:r>
              <a:rPr lang="it-IT" dirty="0"/>
              <a:t/>
            </a:r>
            <a:br>
              <a:rPr lang="it-IT" dirty="0"/>
            </a:br>
            <a:r>
              <a:rPr lang="it-IT" sz="3100" dirty="0">
                <a:latin typeface="Calibri" panose="020F0502020204030204" pitchFamily="34" charset="0"/>
                <a:cs typeface="Calibri" panose="020F0502020204030204" pitchFamily="34" charset="0"/>
              </a:rPr>
              <a:t>NEED For entrepreneurial skills</a:t>
            </a:r>
          </a:p>
        </p:txBody>
      </p:sp>
      <p:sp>
        <p:nvSpPr>
          <p:cNvPr id="3" name="Content Placeholder 2"/>
          <p:cNvSpPr>
            <a:spLocks noGrp="1"/>
          </p:cNvSpPr>
          <p:nvPr>
            <p:ph idx="1"/>
          </p:nvPr>
        </p:nvSpPr>
        <p:spPr>
          <a:xfrm>
            <a:off x="581193" y="2180496"/>
            <a:ext cx="6071856" cy="3678303"/>
          </a:xfrm>
        </p:spPr>
        <p:txBody>
          <a:bodyPr>
            <a:normAutofit fontScale="92500" lnSpcReduction="10000"/>
          </a:bodyPr>
          <a:lstStyle/>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The last topic analyzed in our questionnaire is the entrepreneurial structure and the skills needed to promote an entrepreneurial mindset in the companies interviewed, meant in a more widen spectrum as the abilities that let an individual to reach their professionals objectives.</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The responses collected are particular valuable because they largely come from professionals working in a managerial position. </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Among the personal skills they feel to have the most, we find: creative thinking and problem solving, goals setting planning and organizing abilities, self confidence, leadership, willingness to learn and decision making. </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On the other hand among that skills that need to be improved we have conflict resolution, ability to recognize the other employees potentials, financial and economic literacy.</a:t>
            </a:r>
            <a:endParaRPr lang="it-IT" sz="1200" dirty="0">
              <a:solidFill>
                <a:prstClr val="black"/>
              </a:solidFill>
              <a:latin typeface="Calibri" panose="020F0502020204030204" pitchFamily="34" charset="0"/>
              <a:cs typeface="Calibri" panose="020F0502020204030204" pitchFamily="34" charset="0"/>
            </a:endParaRP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From the responses received we also understand that in many cases even the most deserving employees fail, do not have the will or are not sufficiently incentivized to open a new enterprise. Indeed 80% of the companies reported that no one of their employees have never started a new business in the T&amp;C sector.</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For the ones who responded affirmatively, the peculiarities of the new created enterprises are mainly lied to new products (48%). Following we have new services (20%), new technologies (16%) and innovative production processes (12%). </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Concerning the relationship established with the newly created realities, the majority of the companies interviewed 25.9% replied that they actively cooperate with the employees who have decided to become entrepreneurs themselves, thus identifying a strong network interconnection between the businesses. 18.5% of them replied that they buy from or sell to the new companies, while 14.8% affirmed to be direct competitors.</a:t>
            </a:r>
            <a:endParaRPr lang="it-IT" sz="1200" dirty="0">
              <a:solidFill>
                <a:prstClr val="black"/>
              </a:solidFill>
              <a:latin typeface="Calibri" panose="020F0502020204030204" pitchFamily="34" charset="0"/>
              <a:cs typeface="Calibri" panose="020F0502020204030204" pitchFamily="34" charset="0"/>
            </a:endParaRPr>
          </a:p>
          <a:p>
            <a:endParaRPr lang="it-IT"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stretch>
            <a:fillRect/>
          </a:stretch>
        </p:blipFill>
        <p:spPr>
          <a:xfrm>
            <a:off x="581192" y="5759954"/>
            <a:ext cx="11034716" cy="719390"/>
          </a:xfrm>
          <a:prstGeom prst="rect">
            <a:avLst/>
          </a:prstGeom>
        </p:spPr>
      </p:pic>
      <p:pic>
        <p:nvPicPr>
          <p:cNvPr id="5" name="Picture 4"/>
          <p:cNvPicPr>
            <a:picLocks noChangeAspect="1"/>
          </p:cNvPicPr>
          <p:nvPr/>
        </p:nvPicPr>
        <p:blipFill>
          <a:blip r:embed="rId3"/>
          <a:stretch>
            <a:fillRect/>
          </a:stretch>
        </p:blipFill>
        <p:spPr>
          <a:xfrm>
            <a:off x="6653049" y="1865584"/>
            <a:ext cx="3523222" cy="1981203"/>
          </a:xfrm>
          <a:prstGeom prst="rect">
            <a:avLst/>
          </a:prstGeom>
        </p:spPr>
      </p:pic>
      <p:pic>
        <p:nvPicPr>
          <p:cNvPr id="6" name="Picture 5"/>
          <p:cNvPicPr>
            <a:picLocks noChangeAspect="1"/>
          </p:cNvPicPr>
          <p:nvPr/>
        </p:nvPicPr>
        <p:blipFill>
          <a:blip r:embed="rId4"/>
          <a:stretch>
            <a:fillRect/>
          </a:stretch>
        </p:blipFill>
        <p:spPr>
          <a:xfrm>
            <a:off x="6653049" y="4020490"/>
            <a:ext cx="3962399" cy="1796581"/>
          </a:xfrm>
          <a:prstGeom prst="rect">
            <a:avLst/>
          </a:prstGeom>
        </p:spPr>
      </p:pic>
    </p:spTree>
    <p:extLst>
      <p:ext uri="{BB962C8B-B14F-4D97-AF65-F5344CB8AC3E}">
        <p14:creationId xmlns:p14="http://schemas.microsoft.com/office/powerpoint/2010/main" val="1824957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a:latin typeface="Calibri" panose="020F0502020204030204" pitchFamily="34" charset="0"/>
                <a:cs typeface="Calibri" panose="020F0502020204030204" pitchFamily="34" charset="0"/>
              </a:rPr>
              <a:t>skills </a:t>
            </a:r>
            <a:r>
              <a:rPr lang="it-IT" dirty="0" smtClean="0">
                <a:latin typeface="Calibri" panose="020F0502020204030204" pitchFamily="34" charset="0"/>
                <a:cs typeface="Calibri" panose="020F0502020204030204" pitchFamily="34" charset="0"/>
              </a:rPr>
              <a:t>needed by sector: desing and production of apparel, knitwear and woven fabrics</a:t>
            </a:r>
            <a:endParaRPr lang="it-IT"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81192" y="1797268"/>
            <a:ext cx="11116822" cy="2354318"/>
          </a:xfrm>
        </p:spPr>
        <p:txBody>
          <a:bodyPr>
            <a:normAutofit fontScale="85000" lnSpcReduction="20000"/>
          </a:bodyPr>
          <a:lstStyle/>
          <a:p>
            <a:pPr marL="0" lvl="0" indent="0" algn="just">
              <a:spcBef>
                <a:spcPts val="0"/>
              </a:spcBef>
              <a:spcAft>
                <a:spcPts val="0"/>
              </a:spcAft>
              <a:buClrTx/>
              <a:buSzTx/>
              <a:buNone/>
            </a:pPr>
            <a:r>
              <a:rPr lang="it-IT" sz="1300" dirty="0" smtClean="0">
                <a:solidFill>
                  <a:schemeClr val="tx1"/>
                </a:solidFill>
                <a:latin typeface="Calibri" panose="020F0502020204030204" pitchFamily="34" charset="0"/>
                <a:cs typeface="Calibri" panose="020F0502020204030204" pitchFamily="34" charset="0"/>
              </a:rPr>
              <a:t>Concerning the needed skills we analyzed form answear received we find very different response corresponding to the sector analyzed.  For apparel sector </a:t>
            </a:r>
            <a:r>
              <a:rPr lang="en-US" sz="1300" dirty="0" smtClean="0">
                <a:solidFill>
                  <a:schemeClr val="tx1"/>
                </a:solidFill>
                <a:latin typeface="Calibri" panose="020F0502020204030204" pitchFamily="34" charset="0"/>
                <a:cs typeface="Calibri" panose="020F0502020204030204" pitchFamily="34" charset="0"/>
              </a:rPr>
              <a:t>we </a:t>
            </a:r>
            <a:r>
              <a:rPr lang="en-US" sz="1300" dirty="0">
                <a:solidFill>
                  <a:schemeClr val="tx1"/>
                </a:solidFill>
                <a:latin typeface="Calibri" panose="020F0502020204030204" pitchFamily="34" charset="0"/>
                <a:cs typeface="Calibri" panose="020F0502020204030204" pitchFamily="34" charset="0"/>
              </a:rPr>
              <a:t>find that the great majority of the companies interviewed 70%, look for professionals able to fully develop the clothing patterns, from the design to the adjustments. On the other hand, for the remaining companies, it is sufficient that their employees are able to grade the details (17,7% of the respondents), or to check for defects and make small changes in the patterns (8,8% of the answers obtained). Only 2.9% of the companies interviewed considers important to know the knitting programs thoroughly.</a:t>
            </a:r>
          </a:p>
          <a:p>
            <a:pPr marL="0" lvl="0" indent="0" algn="just">
              <a:spcBef>
                <a:spcPts val="0"/>
              </a:spcBef>
              <a:spcAft>
                <a:spcPts val="0"/>
              </a:spcAft>
              <a:buClrTx/>
              <a:buSzTx/>
              <a:buNone/>
            </a:pPr>
            <a:r>
              <a:rPr lang="en-US" sz="1300" dirty="0">
                <a:solidFill>
                  <a:schemeClr val="tx1"/>
                </a:solidFill>
                <a:latin typeface="Calibri" panose="020F0502020204030204" pitchFamily="34" charset="0"/>
                <a:cs typeface="Calibri" panose="020F0502020204030204" pitchFamily="34" charset="0"/>
              </a:rPr>
              <a:t>In reference to the training needs for pattern makers mainly identified by the respondents, according to the specific topics provided we find: </a:t>
            </a:r>
          </a:p>
          <a:p>
            <a:pPr marL="171450" lvl="0" indent="-171450" algn="just">
              <a:spcBef>
                <a:spcPts val="0"/>
              </a:spcBef>
              <a:spcAft>
                <a:spcPts val="0"/>
              </a:spcAft>
              <a:buClrTx/>
              <a:buSzTx/>
              <a:buFontTx/>
              <a:buChar char="-"/>
            </a:pPr>
            <a:r>
              <a:rPr lang="en-US" sz="1300" dirty="0">
                <a:solidFill>
                  <a:schemeClr val="tx1"/>
                </a:solidFill>
                <a:latin typeface="Calibri" panose="020F0502020204030204" pitchFamily="34" charset="0"/>
                <a:cs typeface="Calibri" panose="020F0502020204030204" pitchFamily="34" charset="0"/>
              </a:rPr>
              <a:t>Ability to grade details, as the main need for knowledge with a percentage of 67.7%;</a:t>
            </a:r>
          </a:p>
          <a:p>
            <a:pPr marL="171450" lvl="0" indent="-171450" algn="just">
              <a:spcBef>
                <a:spcPts val="0"/>
              </a:spcBef>
              <a:spcAft>
                <a:spcPts val="0"/>
              </a:spcAft>
              <a:buClrTx/>
              <a:buSzTx/>
              <a:buFontTx/>
              <a:buChar char="-"/>
            </a:pPr>
            <a:r>
              <a:rPr lang="en-US" sz="1300" dirty="0">
                <a:solidFill>
                  <a:schemeClr val="tx1"/>
                </a:solidFill>
                <a:latin typeface="Calibri" panose="020F0502020204030204" pitchFamily="34" charset="0"/>
                <a:cs typeface="Calibri" panose="020F0502020204030204" pitchFamily="34" charset="0"/>
              </a:rPr>
              <a:t>Ability to develop patterns for specific kind of clothing. The most needed are for jackets with 41.2%, for blouses and shirts 32.4% and with the same percentages pattern making for skirts and trousers.</a:t>
            </a:r>
          </a:p>
          <a:p>
            <a:pPr marL="0" lvl="0" indent="0">
              <a:spcBef>
                <a:spcPts val="0"/>
              </a:spcBef>
              <a:spcAft>
                <a:spcPts val="0"/>
              </a:spcAft>
              <a:buClrTx/>
              <a:buSzTx/>
              <a:buNone/>
            </a:pPr>
            <a:r>
              <a:rPr lang="it-IT" sz="1300" dirty="0" smtClean="0">
                <a:solidFill>
                  <a:schemeClr val="tx1"/>
                </a:solidFill>
                <a:latin typeface="Calibri" panose="020F0502020204030204" pitchFamily="34" charset="0"/>
                <a:cs typeface="Calibri" panose="020F0502020204030204" pitchFamily="34" charset="0"/>
              </a:rPr>
              <a:t>For Knitwear sector instead we find that </a:t>
            </a:r>
            <a:r>
              <a:rPr lang="en-US" sz="1300" dirty="0" smtClean="0">
                <a:solidFill>
                  <a:schemeClr val="tx1"/>
                </a:solidFill>
                <a:latin typeface="Calibri" panose="020F0502020204030204" pitchFamily="34" charset="0"/>
                <a:cs typeface="Calibri" panose="020F0502020204030204" pitchFamily="34" charset="0"/>
              </a:rPr>
              <a:t>the </a:t>
            </a:r>
            <a:r>
              <a:rPr lang="en-US" sz="1300" dirty="0">
                <a:solidFill>
                  <a:schemeClr val="tx1"/>
                </a:solidFill>
                <a:latin typeface="Calibri" panose="020F0502020204030204" pitchFamily="34" charset="0"/>
                <a:cs typeface="Calibri" panose="020F0502020204030204" pitchFamily="34" charset="0"/>
              </a:rPr>
              <a:t>companies interviewed require that their technical and management staff is able not only to drive their production lines, ability sufficient for 53,8% of the respondents, but also to improve it and specially to develop new products, significant respectively for 61.5% and 76.9% of the interviewees.</a:t>
            </a:r>
          </a:p>
          <a:p>
            <a:pPr marL="0" lvl="0" indent="0" algn="just">
              <a:spcBef>
                <a:spcPts val="0"/>
              </a:spcBef>
              <a:spcAft>
                <a:spcPts val="0"/>
              </a:spcAft>
              <a:buClrTx/>
              <a:buSzTx/>
              <a:buNone/>
            </a:pPr>
            <a:r>
              <a:rPr lang="en-US" sz="1300" dirty="0">
                <a:solidFill>
                  <a:schemeClr val="tx1"/>
                </a:solidFill>
                <a:latin typeface="Calibri" panose="020F0502020204030204" pitchFamily="34" charset="0"/>
                <a:cs typeface="Calibri" panose="020F0502020204030204" pitchFamily="34" charset="0"/>
              </a:rPr>
              <a:t>Furthermore going deeper to the skills shortage among the technicians employed in the sector, we observe that the ones that need to be improved the most are the ability to manage and optimize production product </a:t>
            </a:r>
            <a:r>
              <a:rPr lang="en-US" sz="1300" dirty="0">
                <a:solidFill>
                  <a:prstClr val="black"/>
                </a:solidFill>
                <a:latin typeface="Calibri" panose="020F0502020204030204" pitchFamily="34" charset="0"/>
                <a:cs typeface="Calibri" panose="020F0502020204030204" pitchFamily="34" charset="0"/>
              </a:rPr>
              <a:t>and the ability to effectively operate with the machines installed using all their latest </a:t>
            </a:r>
            <a:r>
              <a:rPr lang="en-US" sz="1300" dirty="0" smtClean="0">
                <a:solidFill>
                  <a:prstClr val="black"/>
                </a:solidFill>
                <a:latin typeface="Calibri" panose="020F0502020204030204" pitchFamily="34" charset="0"/>
                <a:cs typeface="Calibri" panose="020F0502020204030204" pitchFamily="34" charset="0"/>
              </a:rPr>
              <a:t>features, we can see the same need for the woven fabrics sector. </a:t>
            </a:r>
            <a:r>
              <a:rPr lang="en-US" sz="1300" dirty="0">
                <a:solidFill>
                  <a:prstClr val="black"/>
                </a:solidFill>
                <a:latin typeface="Calibri" panose="020F0502020204030204" pitchFamily="34" charset="0"/>
                <a:cs typeface="Calibri" panose="020F0502020204030204" pitchFamily="34" charset="0"/>
              </a:rPr>
              <a:t>These competences are considered very important by the same percentage of companies 76.9%.  Immediately to follow we have the ICT skills; machine programming and ability to use the newest CAD/CAM software are indicated approximately by the half of the respondents among the skills that the technical staff need to enhance. Finally with a percentage of 38,5% we have machine maintenance competences.</a:t>
            </a:r>
          </a:p>
          <a:p>
            <a:pPr marL="0" indent="0">
              <a:buNone/>
            </a:pPr>
            <a:endParaRPr lang="it-IT" sz="1200" dirty="0"/>
          </a:p>
        </p:txBody>
      </p:sp>
      <p:pic>
        <p:nvPicPr>
          <p:cNvPr id="4" name="Picture 3"/>
          <p:cNvPicPr>
            <a:picLocks noChangeAspect="1"/>
          </p:cNvPicPr>
          <p:nvPr/>
        </p:nvPicPr>
        <p:blipFill>
          <a:blip r:embed="rId2"/>
          <a:stretch>
            <a:fillRect/>
          </a:stretch>
        </p:blipFill>
        <p:spPr>
          <a:xfrm>
            <a:off x="6747640" y="3970139"/>
            <a:ext cx="4782207" cy="2027865"/>
          </a:xfrm>
          <a:prstGeom prst="rect">
            <a:avLst/>
          </a:prstGeom>
        </p:spPr>
      </p:pic>
      <p:pic>
        <p:nvPicPr>
          <p:cNvPr id="5" name="Picture 4"/>
          <p:cNvPicPr>
            <a:picLocks noChangeAspect="1"/>
          </p:cNvPicPr>
          <p:nvPr/>
        </p:nvPicPr>
        <p:blipFill>
          <a:blip r:embed="rId3"/>
          <a:stretch>
            <a:fillRect/>
          </a:stretch>
        </p:blipFill>
        <p:spPr>
          <a:xfrm>
            <a:off x="420413" y="4019351"/>
            <a:ext cx="4980454" cy="1927559"/>
          </a:xfrm>
          <a:prstGeom prst="rect">
            <a:avLst/>
          </a:prstGeom>
        </p:spPr>
      </p:pic>
      <p:pic>
        <p:nvPicPr>
          <p:cNvPr id="6" name="Picture 5"/>
          <p:cNvPicPr>
            <a:picLocks noChangeAspect="1"/>
          </p:cNvPicPr>
          <p:nvPr/>
        </p:nvPicPr>
        <p:blipFill>
          <a:blip r:embed="rId4"/>
          <a:stretch>
            <a:fillRect/>
          </a:stretch>
        </p:blipFill>
        <p:spPr>
          <a:xfrm>
            <a:off x="622245" y="6054243"/>
            <a:ext cx="11034716" cy="719390"/>
          </a:xfrm>
          <a:prstGeom prst="rect">
            <a:avLst/>
          </a:prstGeom>
        </p:spPr>
      </p:pic>
    </p:spTree>
    <p:extLst>
      <p:ext uri="{BB962C8B-B14F-4D97-AF65-F5344CB8AC3E}">
        <p14:creationId xmlns:p14="http://schemas.microsoft.com/office/powerpoint/2010/main" val="3516395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a:latin typeface="Calibri" panose="020F0502020204030204" pitchFamily="34" charset="0"/>
                <a:cs typeface="Calibri" panose="020F0502020204030204" pitchFamily="34" charset="0"/>
              </a:rPr>
              <a:t>skills </a:t>
            </a:r>
            <a:r>
              <a:rPr lang="it-IT" dirty="0" smtClean="0">
                <a:latin typeface="Calibri" panose="020F0502020204030204" pitchFamily="34" charset="0"/>
                <a:cs typeface="Calibri" panose="020F0502020204030204" pitchFamily="34" charset="0"/>
              </a:rPr>
              <a:t>needed by sector</a:t>
            </a:r>
            <a:r>
              <a:rPr lang="it-IT" dirty="0">
                <a:latin typeface="Calibri" panose="020F0502020204030204" pitchFamily="34" charset="0"/>
                <a:cs typeface="Calibri" panose="020F0502020204030204" pitchFamily="34" charset="0"/>
              </a:rPr>
              <a:t>: Technical and smart textiles </a:t>
            </a:r>
            <a:r>
              <a:rPr lang="it-IT" dirty="0" smtClean="0">
                <a:latin typeface="Calibri" panose="020F0502020204030204" pitchFamily="34" charset="0"/>
                <a:cs typeface="Calibri" panose="020F0502020204030204" pitchFamily="34" charset="0"/>
              </a:rPr>
              <a:t> </a:t>
            </a:r>
            <a:r>
              <a:rPr lang="it-IT" dirty="0">
                <a:latin typeface="Calibri" panose="020F0502020204030204" pitchFamily="34" charset="0"/>
                <a:cs typeface="Calibri" panose="020F0502020204030204" pitchFamily="34" charset="0"/>
              </a:rPr>
              <a:t>and Finishing / Printing specialized companies </a:t>
            </a:r>
          </a:p>
        </p:txBody>
      </p:sp>
      <p:sp>
        <p:nvSpPr>
          <p:cNvPr id="3" name="Content Placeholder 2"/>
          <p:cNvSpPr>
            <a:spLocks noGrp="1"/>
          </p:cNvSpPr>
          <p:nvPr>
            <p:ph idx="1"/>
          </p:nvPr>
        </p:nvSpPr>
        <p:spPr>
          <a:xfrm>
            <a:off x="581192" y="1849321"/>
            <a:ext cx="11029615" cy="2181297"/>
          </a:xfrm>
        </p:spPr>
        <p:txBody>
          <a:bodyPr>
            <a:normAutofit fontScale="92500"/>
          </a:bodyPr>
          <a:lstStyle/>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Moving on the skills </a:t>
            </a:r>
            <a:r>
              <a:rPr lang="en-US" sz="1200" dirty="0" smtClean="0">
                <a:solidFill>
                  <a:prstClr val="black"/>
                </a:solidFill>
                <a:latin typeface="Calibri" panose="020F0502020204030204" pitchFamily="34" charset="0"/>
                <a:cs typeface="Calibri" panose="020F0502020204030204" pitchFamily="34" charset="0"/>
              </a:rPr>
              <a:t>need for </a:t>
            </a:r>
            <a:r>
              <a:rPr lang="en-US" sz="1200" dirty="0">
                <a:solidFill>
                  <a:prstClr val="black"/>
                </a:solidFill>
                <a:latin typeface="Calibri" panose="020F0502020204030204" pitchFamily="34" charset="0"/>
                <a:cs typeface="Calibri" panose="020F0502020204030204" pitchFamily="34" charset="0"/>
              </a:rPr>
              <a:t>the Technical and smart </a:t>
            </a:r>
            <a:r>
              <a:rPr lang="en-US" sz="1200" dirty="0" smtClean="0">
                <a:solidFill>
                  <a:prstClr val="black"/>
                </a:solidFill>
                <a:latin typeface="Calibri" panose="020F0502020204030204" pitchFamily="34" charset="0"/>
                <a:cs typeface="Calibri" panose="020F0502020204030204" pitchFamily="34" charset="0"/>
              </a:rPr>
              <a:t>textiles analysis we </a:t>
            </a:r>
            <a:r>
              <a:rPr lang="en-US" sz="1200" dirty="0">
                <a:solidFill>
                  <a:prstClr val="black"/>
                </a:solidFill>
                <a:latin typeface="Calibri" panose="020F0502020204030204" pitchFamily="34" charset="0"/>
                <a:cs typeface="Calibri" panose="020F0502020204030204" pitchFamily="34" charset="0"/>
              </a:rPr>
              <a:t>can observe that the findings are very similar to the ones underlined for knitwear. Like was highlighted for this sector, also the </a:t>
            </a:r>
            <a:r>
              <a:rPr lang="en-US" sz="1200" dirty="0" err="1">
                <a:solidFill>
                  <a:prstClr val="black"/>
                </a:solidFill>
                <a:latin typeface="Calibri" panose="020F0502020204030204" pitchFamily="34" charset="0"/>
                <a:cs typeface="Calibri" panose="020F0502020204030204" pitchFamily="34" charset="0"/>
              </a:rPr>
              <a:t>the</a:t>
            </a:r>
            <a:r>
              <a:rPr lang="en-US" sz="1200" dirty="0">
                <a:solidFill>
                  <a:prstClr val="black"/>
                </a:solidFill>
                <a:latin typeface="Calibri" panose="020F0502020204030204" pitchFamily="34" charset="0"/>
                <a:cs typeface="Calibri" panose="020F0502020204030204" pitchFamily="34" charset="0"/>
              </a:rPr>
              <a:t> technical and smart textiles companies require to their employees not only the ability to drive the production line, but also to improve it and to develop new product.</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An important aspect that emerge from the answers collected, is that these kind of skills also reflect the ones that technicians need to improve the most according to the interviewees. </a:t>
            </a:r>
            <a:endParaRPr lang="en-US" sz="1200" dirty="0" smtClean="0">
              <a:solidFill>
                <a:prstClr val="black"/>
              </a:solidFill>
              <a:latin typeface="Calibri" panose="020F0502020204030204" pitchFamily="34" charset="0"/>
              <a:cs typeface="Calibri" panose="020F0502020204030204" pitchFamily="34" charset="0"/>
            </a:endParaRPr>
          </a:p>
          <a:p>
            <a:pPr marL="0" lvl="0" indent="0" algn="just">
              <a:spcBef>
                <a:spcPts val="0"/>
              </a:spcBef>
              <a:spcAft>
                <a:spcPts val="0"/>
              </a:spcAft>
              <a:buClrTx/>
              <a:buSzTx/>
              <a:buNone/>
            </a:pPr>
            <a:r>
              <a:rPr lang="en-US" sz="1200" dirty="0" smtClean="0">
                <a:solidFill>
                  <a:prstClr val="black"/>
                </a:solidFill>
                <a:latin typeface="Calibri" panose="020F0502020204030204" pitchFamily="34" charset="0"/>
                <a:cs typeface="Calibri" panose="020F0502020204030204" pitchFamily="34" charset="0"/>
              </a:rPr>
              <a:t>-   the </a:t>
            </a:r>
            <a:r>
              <a:rPr lang="en-US" sz="1200" dirty="0">
                <a:solidFill>
                  <a:prstClr val="black"/>
                </a:solidFill>
                <a:latin typeface="Calibri" panose="020F0502020204030204" pitchFamily="34" charset="0"/>
                <a:cs typeface="Calibri" panose="020F0502020204030204" pitchFamily="34" charset="0"/>
              </a:rPr>
              <a:t>ability to develop new smart products with 85.5% of the answers received;</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the ability to effectively operate with the machines installed assuring their maintenance, programming and the correct exploitation of their latest features with 57,1% of the answers received;</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the ability to manage and optimize the production processes and the ability to use newest CAD / CAM software's that count 42,9% of the respondents.</a:t>
            </a:r>
          </a:p>
          <a:p>
            <a:pPr marL="0" lvl="0" indent="0" algn="just">
              <a:spcBef>
                <a:spcPts val="0"/>
              </a:spcBef>
              <a:spcAft>
                <a:spcPts val="0"/>
              </a:spcAft>
              <a:buClrTx/>
              <a:buSzTx/>
              <a:buNone/>
            </a:pPr>
            <a:r>
              <a:rPr lang="en-US" sz="1200" dirty="0">
                <a:solidFill>
                  <a:prstClr val="black"/>
                </a:solidFill>
                <a:latin typeface="Calibri" panose="020F0502020204030204" pitchFamily="34" charset="0"/>
                <a:cs typeface="Calibri" panose="020F0502020204030204" pitchFamily="34" charset="0"/>
              </a:rPr>
              <a:t>Going specifically to the employee training needs for Finishing / Printing specialized companies related to innovative or conventional dyeing/printing processes and technologies the main aspect underlined by the companies interviewed are:</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need for technical education and direct experiences (learning by doing);</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need for training and experience in rotary screen printing technology,  raster printing and reactive and pigment dye;</a:t>
            </a:r>
          </a:p>
          <a:p>
            <a:pPr marL="171450" lvl="0" indent="-171450" algn="just">
              <a:spcBef>
                <a:spcPts val="0"/>
              </a:spcBef>
              <a:spcAft>
                <a:spcPts val="0"/>
              </a:spcAft>
              <a:buClrTx/>
              <a:buSzTx/>
              <a:buFontTx/>
              <a:buChar char="-"/>
            </a:pPr>
            <a:r>
              <a:rPr lang="en-US" sz="1200" dirty="0">
                <a:solidFill>
                  <a:prstClr val="black"/>
                </a:solidFill>
                <a:latin typeface="Calibri" panose="020F0502020204030204" pitchFamily="34" charset="0"/>
                <a:cs typeface="Calibri" panose="020F0502020204030204" pitchFamily="34" charset="0"/>
              </a:rPr>
              <a:t>need for improved skills and knowledge about dyeing chemicals, colorimetric and spectrophotometry;</a:t>
            </a:r>
            <a:endParaRPr lang="it-IT" sz="1200" dirty="0">
              <a:solidFill>
                <a:prstClr val="black"/>
              </a:solidFill>
              <a:latin typeface="Calibri" panose="020F0502020204030204" pitchFamily="34" charset="0"/>
              <a:cs typeface="Calibri" panose="020F0502020204030204" pitchFamily="34" charset="0"/>
            </a:endParaRPr>
          </a:p>
          <a:p>
            <a:pPr marL="0" indent="0">
              <a:buNone/>
            </a:pPr>
            <a:endParaRPr lang="it-IT" dirty="0"/>
          </a:p>
        </p:txBody>
      </p:sp>
      <p:pic>
        <p:nvPicPr>
          <p:cNvPr id="4" name="Picture 3"/>
          <p:cNvPicPr>
            <a:picLocks noChangeAspect="1"/>
          </p:cNvPicPr>
          <p:nvPr/>
        </p:nvPicPr>
        <p:blipFill>
          <a:blip r:embed="rId2"/>
          <a:stretch>
            <a:fillRect/>
          </a:stretch>
        </p:blipFill>
        <p:spPr>
          <a:xfrm>
            <a:off x="6095999" y="3785613"/>
            <a:ext cx="5568259" cy="2264498"/>
          </a:xfrm>
          <a:prstGeom prst="rect">
            <a:avLst/>
          </a:prstGeom>
        </p:spPr>
      </p:pic>
      <p:pic>
        <p:nvPicPr>
          <p:cNvPr id="5" name="Picture 4"/>
          <p:cNvPicPr>
            <a:picLocks noChangeAspect="1"/>
          </p:cNvPicPr>
          <p:nvPr/>
        </p:nvPicPr>
        <p:blipFill>
          <a:blip r:embed="rId3"/>
          <a:stretch>
            <a:fillRect/>
          </a:stretch>
        </p:blipFill>
        <p:spPr>
          <a:xfrm>
            <a:off x="830016" y="3819033"/>
            <a:ext cx="5212532" cy="2213040"/>
          </a:xfrm>
          <a:prstGeom prst="rect">
            <a:avLst/>
          </a:prstGeom>
        </p:spPr>
      </p:pic>
      <p:pic>
        <p:nvPicPr>
          <p:cNvPr id="6" name="Picture 5"/>
          <p:cNvPicPr>
            <a:picLocks noChangeAspect="1"/>
          </p:cNvPicPr>
          <p:nvPr/>
        </p:nvPicPr>
        <p:blipFill>
          <a:blip r:embed="rId4"/>
          <a:stretch>
            <a:fillRect/>
          </a:stretch>
        </p:blipFill>
        <p:spPr>
          <a:xfrm>
            <a:off x="643354" y="6050111"/>
            <a:ext cx="11034716" cy="719390"/>
          </a:xfrm>
          <a:prstGeom prst="rect">
            <a:avLst/>
          </a:prstGeom>
        </p:spPr>
      </p:pic>
    </p:spTree>
    <p:extLst>
      <p:ext uri="{BB962C8B-B14F-4D97-AF65-F5344CB8AC3E}">
        <p14:creationId xmlns:p14="http://schemas.microsoft.com/office/powerpoint/2010/main" val="6748985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t-IT" dirty="0" smtClean="0"/>
              <a:t>Thanks for your attention</a:t>
            </a:r>
            <a:endParaRPr lang="it-IT" dirty="0"/>
          </a:p>
        </p:txBody>
      </p:sp>
      <p:sp>
        <p:nvSpPr>
          <p:cNvPr id="3" name="Content Placeholder 2"/>
          <p:cNvSpPr>
            <a:spLocks noGrp="1"/>
          </p:cNvSpPr>
          <p:nvPr>
            <p:ph idx="1"/>
          </p:nvPr>
        </p:nvSpPr>
        <p:spPr>
          <a:xfrm>
            <a:off x="581192" y="2180496"/>
            <a:ext cx="11029615" cy="2002621"/>
          </a:xfrm>
        </p:spPr>
        <p:txBody>
          <a:bodyPr>
            <a:normAutofit fontScale="85000" lnSpcReduction="20000"/>
          </a:bodyPr>
          <a:lstStyle/>
          <a:p>
            <a:pPr marL="0" indent="0">
              <a:buNone/>
            </a:pPr>
            <a:r>
              <a:rPr lang="it-IT" b="1" i="1" dirty="0" smtClean="0">
                <a:solidFill>
                  <a:schemeClr val="accent1"/>
                </a:solidFill>
              </a:rPr>
              <a:t>Contact:</a:t>
            </a:r>
          </a:p>
          <a:p>
            <a:pPr marL="0" indent="0">
              <a:buNone/>
            </a:pPr>
            <a:r>
              <a:rPr lang="it-IT" b="1" i="1" dirty="0" smtClean="0">
                <a:solidFill>
                  <a:schemeClr val="accent1"/>
                </a:solidFill>
              </a:rPr>
              <a:t>SILVANA LAUDONI</a:t>
            </a:r>
          </a:p>
          <a:p>
            <a:pPr marL="0" indent="0">
              <a:buNone/>
            </a:pPr>
            <a:r>
              <a:rPr lang="it-IT" b="1" i="1" dirty="0" smtClean="0">
                <a:solidFill>
                  <a:schemeClr val="accent1"/>
                </a:solidFill>
                <a:hlinkClick r:id="rId2"/>
              </a:rPr>
              <a:t>theapartment@ciape.it</a:t>
            </a:r>
            <a:endParaRPr lang="it-IT" b="1" i="1" dirty="0" smtClean="0">
              <a:solidFill>
                <a:schemeClr val="accent1"/>
              </a:solidFill>
            </a:endParaRPr>
          </a:p>
          <a:p>
            <a:pPr marL="0" indent="0">
              <a:buNone/>
            </a:pPr>
            <a:endParaRPr lang="it-IT" b="1" i="1" dirty="0" smtClean="0">
              <a:solidFill>
                <a:schemeClr val="accent1"/>
              </a:solidFill>
            </a:endParaRPr>
          </a:p>
          <a:p>
            <a:pPr marL="0" indent="0">
              <a:buNone/>
            </a:pPr>
            <a:r>
              <a:rPr lang="it-IT" b="1" i="1" dirty="0" smtClean="0">
                <a:solidFill>
                  <a:schemeClr val="accent1"/>
                </a:solidFill>
              </a:rPr>
              <a:t>VERONICA GUAGLIUMI</a:t>
            </a:r>
          </a:p>
          <a:p>
            <a:pPr marL="0" indent="0">
              <a:buNone/>
            </a:pPr>
            <a:r>
              <a:rPr lang="it-IT" b="1" i="1" dirty="0" smtClean="0">
                <a:solidFill>
                  <a:schemeClr val="accent1"/>
                </a:solidFill>
                <a:hlinkClick r:id="rId3"/>
              </a:rPr>
              <a:t>research@ciape.it</a:t>
            </a:r>
            <a:endParaRPr lang="it-IT" b="1" i="1" dirty="0" smtClean="0">
              <a:solidFill>
                <a:schemeClr val="accent1"/>
              </a:solidFill>
            </a:endParaRPr>
          </a:p>
          <a:p>
            <a:pPr marL="0" indent="0">
              <a:buNone/>
            </a:pPr>
            <a:endParaRPr lang="it-IT" b="1" i="1" dirty="0">
              <a:solidFill>
                <a:schemeClr val="accent1"/>
              </a:solidFill>
            </a:endParaRPr>
          </a:p>
        </p:txBody>
      </p:sp>
      <p:pic>
        <p:nvPicPr>
          <p:cNvPr id="6" name="Picture 5"/>
          <p:cNvPicPr>
            <a:picLocks noChangeAspect="1"/>
          </p:cNvPicPr>
          <p:nvPr/>
        </p:nvPicPr>
        <p:blipFill>
          <a:blip r:embed="rId4"/>
          <a:stretch>
            <a:fillRect/>
          </a:stretch>
        </p:blipFill>
        <p:spPr>
          <a:xfrm>
            <a:off x="581192" y="6043733"/>
            <a:ext cx="11034716" cy="719390"/>
          </a:xfrm>
          <a:prstGeom prst="rect">
            <a:avLst/>
          </a:prstGeom>
        </p:spPr>
      </p:pic>
      <p:pic>
        <p:nvPicPr>
          <p:cNvPr id="4" name="Picture 3"/>
          <p:cNvPicPr>
            <a:picLocks noChangeAspect="1"/>
          </p:cNvPicPr>
          <p:nvPr/>
        </p:nvPicPr>
        <p:blipFill>
          <a:blip r:embed="rId5"/>
          <a:stretch>
            <a:fillRect/>
          </a:stretch>
        </p:blipFill>
        <p:spPr>
          <a:xfrm>
            <a:off x="581192" y="4395409"/>
            <a:ext cx="1316638" cy="1005804"/>
          </a:xfrm>
          <a:prstGeom prst="rect">
            <a:avLst/>
          </a:prstGeom>
        </p:spPr>
      </p:pic>
    </p:spTree>
    <p:extLst>
      <p:ext uri="{BB962C8B-B14F-4D97-AF65-F5344CB8AC3E}">
        <p14:creationId xmlns:p14="http://schemas.microsoft.com/office/powerpoint/2010/main" val="4094518972"/>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docProps/app.xml><?xml version="1.0" encoding="utf-8"?>
<Properties xmlns="http://schemas.openxmlformats.org/officeDocument/2006/extended-properties" xmlns:vt="http://schemas.openxmlformats.org/officeDocument/2006/docPropsVTypes">
  <Template>Dividend</Template>
  <TotalTime>1396</TotalTime>
  <Words>4122</Words>
  <Application>Microsoft Office PowerPoint</Application>
  <PresentationFormat>Widescreen</PresentationFormat>
  <Paragraphs>97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Calibri</vt:lpstr>
      <vt:lpstr>Gill Sans MT</vt:lpstr>
      <vt:lpstr>Wingdings 2</vt:lpstr>
      <vt:lpstr>Dividend</vt:lpstr>
      <vt:lpstr>ICT IN TEXTILE AND CLOTHING HIGHER EDUCATION AND BUSINESS (ICT - TEX)</vt:lpstr>
      <vt:lpstr>ICT-TEX TEAM</vt:lpstr>
      <vt:lpstr>Disclaimer</vt:lpstr>
      <vt:lpstr>General overview</vt:lpstr>
      <vt:lpstr>Company information research &amp; innovation propensity</vt:lpstr>
      <vt:lpstr>Design and production of woven fabrics</vt:lpstr>
      <vt:lpstr>Design and production of woven fabrics</vt:lpstr>
      <vt:lpstr>   Design and production of APPAREL</vt:lpstr>
      <vt:lpstr>Design and production of APPAREL</vt:lpstr>
      <vt:lpstr>Design and production of Knitwear</vt:lpstr>
      <vt:lpstr>Design and production of Knitwear</vt:lpstr>
      <vt:lpstr>Design and production of technical and smart textiles</vt:lpstr>
      <vt:lpstr>Design and production of technical and smart textiles</vt:lpstr>
      <vt:lpstr>Finishing / Printing specialized companies Finishing processes</vt:lpstr>
      <vt:lpstr>Finishing / Printing specialized companies Finishing processes</vt:lpstr>
      <vt:lpstr>NEED For ICT skills</vt:lpstr>
      <vt:lpstr>NEED For ICT skills</vt:lpstr>
      <vt:lpstr>   NEED For entrepreneurial skills</vt:lpstr>
      <vt:lpstr>skills needed by sector: desing and production of apparel, knitwear and woven fabrics</vt:lpstr>
      <vt:lpstr>skills needed by sector: Technical and smart textiles  and Finishing / Printing specialized companies </vt:lpstr>
      <vt:lpstr>Thanks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ICT IN TEXTILE AND CLOTHING HIGHER EDUCATION AND BUSINESS (ICT - TEX)</dc:title>
  <dc:creator>Veronica</dc:creator>
  <cp:lastModifiedBy>Veronica</cp:lastModifiedBy>
  <cp:revision>22</cp:revision>
  <dcterms:created xsi:type="dcterms:W3CDTF">2020-12-14T13:52:54Z</dcterms:created>
  <dcterms:modified xsi:type="dcterms:W3CDTF">2020-12-16T07:18:32Z</dcterms:modified>
</cp:coreProperties>
</file>