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9" r:id="rId2"/>
    <p:sldId id="283" r:id="rId3"/>
    <p:sldId id="284" r:id="rId4"/>
    <p:sldId id="286" r:id="rId5"/>
    <p:sldId id="287" r:id="rId6"/>
    <p:sldId id="288" r:id="rId7"/>
    <p:sldId id="289" r:id="rId8"/>
    <p:sldId id="285" r:id="rId9"/>
    <p:sldId id="290" r:id="rId10"/>
    <p:sldId id="291" r:id="rId11"/>
    <p:sldId id="292" r:id="rId12"/>
    <p:sldId id="293" r:id="rId13"/>
    <p:sldId id="294" r:id="rId14"/>
    <p:sldId id="295" r:id="rId15"/>
    <p:sldId id="296" r:id="rId16"/>
    <p:sldId id="298" r:id="rId17"/>
    <p:sldId id="300" r:id="rId18"/>
    <p:sldId id="299" r:id="rId19"/>
    <p:sldId id="303" r:id="rId20"/>
    <p:sldId id="267" r:id="rId21"/>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682"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hyperlink" Target="https://ict-tex.eu/" TargetMode="Externa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093156"/>
            <a:ext cx="10363200" cy="1470025"/>
          </a:xfrm>
        </p:spPr>
        <p:txBody>
          <a:bodyPr/>
          <a:lstStyle>
            <a:lvl1pPr>
              <a:defRPr/>
            </a:lvl1pPr>
          </a:lstStyle>
          <a:p>
            <a:r>
              <a:rPr lang="en-US" dirty="0"/>
              <a:t>Course title goes here</a:t>
            </a:r>
          </a:p>
        </p:txBody>
      </p:sp>
      <p:sp>
        <p:nvSpPr>
          <p:cNvPr id="4" name="Date Placeholder 3">
            <a:extLst>
              <a:ext uri="{FF2B5EF4-FFF2-40B4-BE49-F238E27FC236}">
                <a16:creationId xmlns:a16="http://schemas.microsoft.com/office/drawing/2014/main" id="{A34CCBD6-9464-4D9A-B104-E1A229C5CDFE}"/>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16.12.2020 г.</a:t>
            </a:fld>
            <a:endParaRPr lang="bg-BG">
              <a:solidFill>
                <a:srgbClr val="E7DEC9">
                  <a:shade val="50000"/>
                  <a:satMod val="200000"/>
                </a:srgbClr>
              </a:solidFill>
            </a:endParaRPr>
          </a:p>
        </p:txBody>
      </p:sp>
      <p:sp>
        <p:nvSpPr>
          <p:cNvPr id="5" name="Footer Placeholder 4">
            <a:extLst>
              <a:ext uri="{FF2B5EF4-FFF2-40B4-BE49-F238E27FC236}">
                <a16:creationId xmlns:a16="http://schemas.microsoft.com/office/drawing/2014/main" id="{96A1A591-9247-4806-9F68-D809657B3A46}"/>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6" name="Slide Number Placeholder 5">
            <a:extLst>
              <a:ext uri="{FF2B5EF4-FFF2-40B4-BE49-F238E27FC236}">
                <a16:creationId xmlns:a16="http://schemas.microsoft.com/office/drawing/2014/main" id="{EE44BBBF-B1B4-44CF-9F96-B7F4C5401CD6}"/>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12" name="Picture 3" descr="E:\Disc D\Knowledge Alliances\Logos\ICTTEX-Logo-v6.png">
            <a:extLst>
              <a:ext uri="{FF2B5EF4-FFF2-40B4-BE49-F238E27FC236}">
                <a16:creationId xmlns:a16="http://schemas.microsoft.com/office/drawing/2014/main" id="{748CF3E6-512B-4261-B0C8-AB635F8BB1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Резултат с изображение за „co-funded by the erasmus+ programme of the european union logo“">
            <a:extLst>
              <a:ext uri="{FF2B5EF4-FFF2-40B4-BE49-F238E27FC236}">
                <a16:creationId xmlns:a16="http://schemas.microsoft.com/office/drawing/2014/main" id="{5B23C7FD-9EBB-464E-BC6D-B4417F9F6B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a:extLst>
              <a:ext uri="{FF2B5EF4-FFF2-40B4-BE49-F238E27FC236}">
                <a16:creationId xmlns:a16="http://schemas.microsoft.com/office/drawing/2014/main" id="{23BF5E7F-302F-4947-996B-69017E1D9063}"/>
              </a:ext>
            </a:extLst>
          </p:cNvPr>
          <p:cNvSpPr txBox="1">
            <a:spLocks/>
          </p:cNvSpPr>
          <p:nvPr/>
        </p:nvSpPr>
        <p:spPr>
          <a:xfrm>
            <a:off x="767080" y="5567474"/>
            <a:ext cx="10744200" cy="720725"/>
          </a:xfrm>
          <a:prstGeom prst="rect">
            <a:avLst/>
          </a:prstGeom>
        </p:spPr>
        <p:txBody>
          <a:bodyPr anchor="ct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defRPr/>
            </a:pPr>
            <a:r>
              <a:rPr lang="en-US" sz="900" i="1" dirty="0">
                <a:effectLst/>
                <a:latin typeface="Corbel" pitchFamily="34" charset="0"/>
              </a:rPr>
              <a:t>The information and views set out in this publication are those of the authors and do not necessarily reflect the official opinion of the European Union. Neither the European Union institutions and bodies nor any person acting on their behalf may be held responsible for the use which may be made of the information contained therein.</a:t>
            </a:r>
            <a:endParaRPr lang="en-GB" sz="900" b="1" dirty="0">
              <a:effectLst/>
              <a:latin typeface="Corbel" pitchFamily="34" charset="0"/>
            </a:endParaRPr>
          </a:p>
        </p:txBody>
      </p:sp>
      <p:sp>
        <p:nvSpPr>
          <p:cNvPr id="16" name="Title 1">
            <a:extLst>
              <a:ext uri="{FF2B5EF4-FFF2-40B4-BE49-F238E27FC236}">
                <a16:creationId xmlns:a16="http://schemas.microsoft.com/office/drawing/2014/main" id="{231586BF-CD81-4676-A1F4-FFD2A83A12E6}"/>
              </a:ext>
            </a:extLst>
          </p:cNvPr>
          <p:cNvSpPr txBox="1">
            <a:spLocks/>
          </p:cNvSpPr>
          <p:nvPr/>
        </p:nvSpPr>
        <p:spPr bwMode="auto">
          <a:xfrm>
            <a:off x="640082" y="3738798"/>
            <a:ext cx="10972799"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noAutofit/>
          </a:bodyPr>
          <a:lstStyle>
            <a:lvl1pPr algn="l" rtl="0" eaLnBrk="0" fontAlgn="base" hangingPunct="0">
              <a:spcBef>
                <a:spcPct val="0"/>
              </a:spcBef>
              <a:spcAft>
                <a:spcPct val="0"/>
              </a:spcAft>
              <a:defRPr sz="4400" kern="1200">
                <a:solidFill>
                  <a:srgbClr val="0064F6"/>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spcBef>
                <a:spcPts val="0"/>
              </a:spcBef>
              <a:defRPr/>
            </a:pPr>
            <a:r>
              <a:rPr lang="en-US" sz="1200" dirty="0">
                <a:latin typeface="+mn-lt"/>
              </a:rPr>
              <a:t>The course is developed under Erasmus+ Program </a:t>
            </a:r>
            <a:r>
              <a:rPr lang="en-US" sz="1200" dirty="0">
                <a:solidFill>
                  <a:srgbClr val="000000"/>
                </a:solidFill>
                <a:latin typeface="+mn-lt"/>
              </a:rPr>
              <a:t>Key Action 2: </a:t>
            </a:r>
            <a:br>
              <a:rPr lang="en-US" sz="1200" dirty="0">
                <a:solidFill>
                  <a:srgbClr val="000000"/>
                </a:solidFill>
                <a:latin typeface="+mn-lt"/>
              </a:rPr>
            </a:br>
            <a:r>
              <a:rPr lang="en-US" sz="1200" dirty="0">
                <a:solidFill>
                  <a:srgbClr val="000000"/>
                </a:solidFill>
                <a:latin typeface="+mn-lt"/>
              </a:rPr>
              <a:t>Cooperation for innovation and the exchange of good practices </a:t>
            </a:r>
            <a:r>
              <a:rPr lang="en-US" sz="1200" dirty="0">
                <a:latin typeface="+mn-lt"/>
              </a:rPr>
              <a:t>Knowledge Alliance</a:t>
            </a:r>
            <a:endParaRPr lang="bg-BG" sz="1200" dirty="0">
              <a:latin typeface="+mn-lt"/>
            </a:endParaRPr>
          </a:p>
        </p:txBody>
      </p:sp>
      <p:sp>
        <p:nvSpPr>
          <p:cNvPr id="17" name="Rectangle 16">
            <a:extLst>
              <a:ext uri="{FF2B5EF4-FFF2-40B4-BE49-F238E27FC236}">
                <a16:creationId xmlns:a16="http://schemas.microsoft.com/office/drawing/2014/main" id="{CBEB3862-9F0B-4373-B400-3B7B449FD83A}"/>
              </a:ext>
            </a:extLst>
          </p:cNvPr>
          <p:cNvSpPr/>
          <p:nvPr/>
        </p:nvSpPr>
        <p:spPr>
          <a:xfrm>
            <a:off x="1173481" y="4630403"/>
            <a:ext cx="10058400" cy="300082"/>
          </a:xfrm>
          <a:prstGeom prst="rect">
            <a:avLst/>
          </a:prstGeom>
        </p:spPr>
        <p:txBody>
          <a:bodyPr wrap="square">
            <a:spAutoFit/>
          </a:bodyPr>
          <a:lstStyle/>
          <a:p>
            <a:pPr algn="ctr">
              <a:defRPr/>
            </a:pPr>
            <a:r>
              <a:rPr lang="en-US" sz="1350" b="1" dirty="0">
                <a:solidFill>
                  <a:srgbClr val="00B0F0"/>
                </a:solidFill>
                <a:latin typeface="Arial" charset="0"/>
                <a:ea typeface="+mj-ea"/>
                <a:cs typeface="+mj-cs"/>
              </a:rPr>
              <a:t>ICT IN TEXTILE AND CLOTHING HIGHER EDUCATION AND BUSINESS</a:t>
            </a:r>
            <a:endParaRPr lang="bg-BG" sz="1350" dirty="0">
              <a:solidFill>
                <a:srgbClr val="00B0F0"/>
              </a:solidFill>
              <a:latin typeface="Arial" charset="0"/>
            </a:endParaRPr>
          </a:p>
        </p:txBody>
      </p:sp>
      <p:sp>
        <p:nvSpPr>
          <p:cNvPr id="18" name="Rectangle 17">
            <a:extLst>
              <a:ext uri="{FF2B5EF4-FFF2-40B4-BE49-F238E27FC236}">
                <a16:creationId xmlns:a16="http://schemas.microsoft.com/office/drawing/2014/main" id="{95F6AF39-28A8-4F70-99BD-0570E6675E43}"/>
              </a:ext>
            </a:extLst>
          </p:cNvPr>
          <p:cNvSpPr/>
          <p:nvPr/>
        </p:nvSpPr>
        <p:spPr>
          <a:xfrm>
            <a:off x="3790475" y="5053142"/>
            <a:ext cx="4824412" cy="276999"/>
          </a:xfrm>
          <a:prstGeom prst="rect">
            <a:avLst/>
          </a:prstGeom>
        </p:spPr>
        <p:txBody>
          <a:bodyPr>
            <a:spAutoFit/>
          </a:bodyPr>
          <a:lstStyle/>
          <a:p>
            <a:pPr>
              <a:defRPr/>
            </a:pPr>
            <a:r>
              <a:rPr lang="en-US" sz="1200" dirty="0">
                <a:solidFill>
                  <a:prstClr val="black"/>
                </a:solidFill>
                <a:effectLst>
                  <a:outerShdw blurRad="50000" dist="30000" dir="5400000" algn="tl" rotWithShape="0">
                    <a:srgbClr val="000000">
                      <a:alpha val="30000"/>
                    </a:srgbClr>
                  </a:outerShdw>
                </a:effectLst>
                <a:latin typeface="Arial" charset="0"/>
                <a:ea typeface="+mj-ea"/>
                <a:cs typeface="+mj-cs"/>
              </a:rPr>
              <a:t>Project Nr. 612248-EPP-1-2019-1-BG-EPPKA2-KA</a:t>
            </a:r>
            <a:endParaRPr lang="bg-BG" sz="1350" dirty="0">
              <a:latin typeface="Arial" charset="0"/>
            </a:endParaRPr>
          </a:p>
        </p:txBody>
      </p:sp>
    </p:spTree>
    <p:extLst>
      <p:ext uri="{BB962C8B-B14F-4D97-AF65-F5344CB8AC3E}">
        <p14:creationId xmlns:p14="http://schemas.microsoft.com/office/powerpoint/2010/main" val="3827565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Last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4239375-DA25-4D5F-A6A1-D61BFA94ED54}"/>
              </a:ext>
            </a:extLst>
          </p:cNvPr>
          <p:cNvSpPr txBox="1">
            <a:spLocks/>
          </p:cNvSpPr>
          <p:nvPr/>
        </p:nvSpPr>
        <p:spPr>
          <a:xfrm>
            <a:off x="609601" y="188913"/>
            <a:ext cx="7497763" cy="863600"/>
          </a:xfrm>
          <a:prstGeom prst="rect">
            <a:avLst/>
          </a:prstGeom>
        </p:spPr>
        <p:txBody>
          <a:bodyPr anchor="ctr"/>
          <a:lstStyle>
            <a:lvl1pPr algn="l" rtl="0" eaLnBrk="1" latinLnBrk="0" hangingPunct="1">
              <a:spcBef>
                <a:spcPct val="0"/>
              </a:spcBef>
              <a:buNone/>
              <a:defRPr kumimoji="0" sz="36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defRPr/>
            </a:pPr>
            <a:r>
              <a:rPr lang="en-US" sz="2100" dirty="0"/>
              <a:t>CONTACTS</a:t>
            </a:r>
            <a:endParaRPr lang="en-GB" sz="2100" dirty="0"/>
          </a:p>
        </p:txBody>
      </p:sp>
      <p:pic>
        <p:nvPicPr>
          <p:cNvPr id="8" name="Picture 2" descr="E:\Disc D\Knowledge Alliances\Logos\ICTTEX-Logo-v7.png">
            <a:extLst>
              <a:ext uri="{FF2B5EF4-FFF2-40B4-BE49-F238E27FC236}">
                <a16:creationId xmlns:a16="http://schemas.microsoft.com/office/drawing/2014/main" id="{B5B78590-DE9C-4851-A251-69B7173A60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3126"/>
          <a:stretch>
            <a:fillRect/>
          </a:stretch>
        </p:blipFill>
        <p:spPr bwMode="auto">
          <a:xfrm>
            <a:off x="9601200" y="4749800"/>
            <a:ext cx="17526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Резултат с изображение за „co-funded by the erasmus+ programme of the european union logo“">
            <a:extLst>
              <a:ext uri="{FF2B5EF4-FFF2-40B4-BE49-F238E27FC236}">
                <a16:creationId xmlns:a16="http://schemas.microsoft.com/office/drawing/2014/main" id="{ADA477D9-EF0C-4831-AADF-99C286B688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r="12125" b="4472"/>
          <a:stretch>
            <a:fillRect/>
          </a:stretch>
        </p:blipFill>
        <p:spPr bwMode="auto">
          <a:xfrm>
            <a:off x="655639" y="4749803"/>
            <a:ext cx="45624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61EE29E5-E2A3-4430-933E-C4384E062924}"/>
              </a:ext>
            </a:extLst>
          </p:cNvPr>
          <p:cNvSpPr txBox="1">
            <a:spLocks/>
          </p:cNvSpPr>
          <p:nvPr/>
        </p:nvSpPr>
        <p:spPr>
          <a:xfrm>
            <a:off x="723900" y="5962338"/>
            <a:ext cx="10744200" cy="565151"/>
          </a:xfrm>
          <a:prstGeom prst="rect">
            <a:avLst/>
          </a:prstGeom>
        </p:spPr>
        <p:txBody>
          <a:bodyPr anchor="ct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defRPr/>
            </a:pPr>
            <a:r>
              <a:rPr lang="en-US" sz="900" i="1" dirty="0">
                <a:effectLst/>
                <a:latin typeface="Corbel" pitchFamily="34" charset="0"/>
              </a:rPr>
              <a:t>The information and views set out in this publication are those of the authors and do not necessarily reflect the official opinion of the European Union. Neither the European Union institutions and bodies nor any person acting on their behalf may be held responsible for the use which may be made of the information contained therein.</a:t>
            </a:r>
            <a:endParaRPr lang="en-GB" sz="900" b="1" dirty="0">
              <a:effectLst/>
              <a:latin typeface="Corbel" pitchFamily="34" charset="0"/>
            </a:endParaRPr>
          </a:p>
        </p:txBody>
      </p:sp>
      <p:sp>
        <p:nvSpPr>
          <p:cNvPr id="12" name="TextBox 11">
            <a:extLst>
              <a:ext uri="{FF2B5EF4-FFF2-40B4-BE49-F238E27FC236}">
                <a16:creationId xmlns:a16="http://schemas.microsoft.com/office/drawing/2014/main" id="{CA4CB5FC-9AA1-4072-9D48-964EF668F36F}"/>
              </a:ext>
            </a:extLst>
          </p:cNvPr>
          <p:cNvSpPr txBox="1"/>
          <p:nvPr/>
        </p:nvSpPr>
        <p:spPr>
          <a:xfrm>
            <a:off x="655637" y="1198250"/>
            <a:ext cx="6735763" cy="2585323"/>
          </a:xfrm>
          <a:prstGeom prst="rect">
            <a:avLst/>
          </a:prstGeom>
          <a:noFill/>
        </p:spPr>
        <p:txBody>
          <a:bodyPr wrap="square">
            <a:spAutoFit/>
          </a:bodyPr>
          <a:lstStyle/>
          <a:p>
            <a:pPr marL="0" indent="0">
              <a:spcBef>
                <a:spcPct val="0"/>
              </a:spcBef>
              <a:buNone/>
            </a:pPr>
            <a:r>
              <a:rPr lang="en-US" altLang="nl-BE" sz="1800" b="1" dirty="0">
                <a:latin typeface="Corbel" panose="020B0503020204020204" pitchFamily="34" charset="0"/>
              </a:rPr>
              <a:t>Coordinator: </a:t>
            </a:r>
          </a:p>
          <a:p>
            <a:pPr marL="0" indent="0">
              <a:spcBef>
                <a:spcPct val="0"/>
              </a:spcBef>
              <a:buNone/>
            </a:pPr>
            <a:r>
              <a:rPr lang="en-US" altLang="nl-BE" sz="1800" dirty="0">
                <a:latin typeface="Corbel" panose="020B0503020204020204" pitchFamily="34" charset="0"/>
              </a:rPr>
              <a:t>Technical University of Sofia</a:t>
            </a:r>
            <a:endParaRPr lang="bg-BG" altLang="nl-BE" sz="1800" dirty="0">
              <a:latin typeface="Corbel" panose="020B0503020204020204" pitchFamily="34" charset="0"/>
            </a:endParaRPr>
          </a:p>
          <a:p>
            <a:pPr marL="0" indent="0">
              <a:spcBef>
                <a:spcPct val="0"/>
              </a:spcBef>
              <a:buNone/>
            </a:pPr>
            <a:r>
              <a:rPr lang="en-US" altLang="nl-BE" sz="1800" dirty="0">
                <a:latin typeface="Corbel" panose="020B0503020204020204" pitchFamily="34" charset="0"/>
              </a:rPr>
              <a:t>Department of Textile Engineering</a:t>
            </a:r>
          </a:p>
          <a:p>
            <a:pPr marL="0" indent="0">
              <a:spcBef>
                <a:spcPct val="0"/>
              </a:spcBef>
              <a:buNone/>
            </a:pPr>
            <a:endParaRPr lang="en-US" altLang="nl-BE" sz="1800" dirty="0">
              <a:latin typeface="Corbel" panose="020B0503020204020204" pitchFamily="34" charset="0"/>
            </a:endParaRPr>
          </a:p>
          <a:p>
            <a:pPr marL="0" indent="0">
              <a:spcBef>
                <a:spcPct val="0"/>
              </a:spcBef>
              <a:buNone/>
            </a:pPr>
            <a:r>
              <a:rPr lang="en-US" altLang="nl-BE" sz="1800" b="1" dirty="0">
                <a:latin typeface="Corbel" panose="020B0503020204020204" pitchFamily="34" charset="0"/>
              </a:rPr>
              <a:t>Project Manager of ICT-TEX:</a:t>
            </a:r>
          </a:p>
          <a:p>
            <a:pPr marL="0" indent="0">
              <a:spcBef>
                <a:spcPct val="0"/>
              </a:spcBef>
              <a:buNone/>
            </a:pPr>
            <a:r>
              <a:rPr lang="en-US" altLang="nl-BE" sz="1800" dirty="0">
                <a:latin typeface="Corbel" panose="020B0503020204020204" pitchFamily="34" charset="0"/>
              </a:rPr>
              <a:t>Prof. Dr. DIANA GERMANOVA-KRASTEVA</a:t>
            </a:r>
            <a:endParaRPr lang="bg-BG" altLang="nl-BE" sz="1800" dirty="0">
              <a:latin typeface="Corbel" panose="020B0503020204020204" pitchFamily="34" charset="0"/>
            </a:endParaRPr>
          </a:p>
          <a:p>
            <a:pPr marL="0" indent="0">
              <a:spcBef>
                <a:spcPct val="0"/>
              </a:spcBef>
              <a:buNone/>
            </a:pPr>
            <a:r>
              <a:rPr lang="bg-BG" altLang="nl-BE" sz="1800" b="1" dirty="0">
                <a:latin typeface="Corbel" panose="020B0503020204020204" pitchFamily="34" charset="0"/>
              </a:rPr>
              <a:t>е-</a:t>
            </a:r>
            <a:r>
              <a:rPr lang="en-US" altLang="nl-BE" sz="1800" b="1" dirty="0">
                <a:latin typeface="Corbel" panose="020B0503020204020204" pitchFamily="34" charset="0"/>
              </a:rPr>
              <a:t>mail</a:t>
            </a:r>
            <a:r>
              <a:rPr lang="en-US" altLang="nl-BE" sz="1800" dirty="0">
                <a:latin typeface="Corbel" panose="020B0503020204020204" pitchFamily="34" charset="0"/>
              </a:rPr>
              <a:t>: dianakra@tu-sofia.bg</a:t>
            </a:r>
          </a:p>
          <a:p>
            <a:pPr marL="0" indent="0">
              <a:spcBef>
                <a:spcPct val="0"/>
              </a:spcBef>
              <a:buNone/>
            </a:pPr>
            <a:endParaRPr lang="en-US" altLang="nl-BE" sz="1800" dirty="0">
              <a:latin typeface="Corbel" panose="020B0503020204020204" pitchFamily="34" charset="0"/>
            </a:endParaRPr>
          </a:p>
          <a:p>
            <a:pPr marL="0" indent="0">
              <a:spcBef>
                <a:spcPct val="0"/>
              </a:spcBef>
              <a:buNone/>
            </a:pPr>
            <a:r>
              <a:rPr lang="en-US" altLang="nl-BE" sz="1800" b="1" dirty="0">
                <a:latin typeface="Corbel" panose="020B0503020204020204" pitchFamily="34" charset="0"/>
              </a:rPr>
              <a:t>Web-site</a:t>
            </a:r>
            <a:r>
              <a:rPr lang="en-US" altLang="nl-BE" sz="1800" dirty="0">
                <a:latin typeface="Corbel" panose="020B0503020204020204" pitchFamily="34" charset="0"/>
              </a:rPr>
              <a:t>: </a:t>
            </a:r>
            <a:r>
              <a:rPr lang="en-US" altLang="nl-BE" sz="1800" dirty="0">
                <a:latin typeface="Corbel" panose="020B0503020204020204" pitchFamily="34" charset="0"/>
                <a:hlinkClick r:id="rId4"/>
              </a:rPr>
              <a:t>ICT-TEX.eu</a:t>
            </a:r>
            <a:endParaRPr lang="en-US" altLang="nl-BE" sz="1800" dirty="0">
              <a:latin typeface="Corbel" panose="020B0503020204020204" pitchFamily="34" charset="0"/>
            </a:endParaRPr>
          </a:p>
        </p:txBody>
      </p:sp>
    </p:spTree>
    <p:extLst>
      <p:ext uri="{BB962C8B-B14F-4D97-AF65-F5344CB8AC3E}">
        <p14:creationId xmlns:p14="http://schemas.microsoft.com/office/powerpoint/2010/main" val="3154691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rmal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767856"/>
            <a:ext cx="10363200" cy="1470025"/>
          </a:xfrm>
        </p:spPr>
        <p:txBody>
          <a:bodyPr/>
          <a:lstStyle>
            <a:lvl1pPr>
              <a:defRPr sz="4000" b="1" cap="small" baseline="0"/>
            </a:lvl1pPr>
          </a:lstStyle>
          <a:p>
            <a:r>
              <a:rPr lang="en-US" dirty="0"/>
              <a:t>Presentation title goes here</a:t>
            </a:r>
          </a:p>
        </p:txBody>
      </p:sp>
      <p:sp>
        <p:nvSpPr>
          <p:cNvPr id="4" name="Date Placeholder 3">
            <a:extLst>
              <a:ext uri="{FF2B5EF4-FFF2-40B4-BE49-F238E27FC236}">
                <a16:creationId xmlns:a16="http://schemas.microsoft.com/office/drawing/2014/main" id="{A34CCBD6-9464-4D9A-B104-E1A229C5CDFE}"/>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16.12.2020 г.</a:t>
            </a:fld>
            <a:endParaRPr lang="bg-BG">
              <a:solidFill>
                <a:srgbClr val="E7DEC9">
                  <a:shade val="50000"/>
                  <a:satMod val="200000"/>
                </a:srgbClr>
              </a:solidFill>
            </a:endParaRPr>
          </a:p>
        </p:txBody>
      </p:sp>
      <p:sp>
        <p:nvSpPr>
          <p:cNvPr id="5" name="Footer Placeholder 4">
            <a:extLst>
              <a:ext uri="{FF2B5EF4-FFF2-40B4-BE49-F238E27FC236}">
                <a16:creationId xmlns:a16="http://schemas.microsoft.com/office/drawing/2014/main" id="{96A1A591-9247-4806-9F68-D809657B3A46}"/>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6" name="Slide Number Placeholder 5">
            <a:extLst>
              <a:ext uri="{FF2B5EF4-FFF2-40B4-BE49-F238E27FC236}">
                <a16:creationId xmlns:a16="http://schemas.microsoft.com/office/drawing/2014/main" id="{EE44BBBF-B1B4-44CF-9F96-B7F4C5401CD6}"/>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12" name="Picture 3" descr="E:\Disc D\Knowledge Alliances\Logos\ICTTEX-Logo-v6.png">
            <a:extLst>
              <a:ext uri="{FF2B5EF4-FFF2-40B4-BE49-F238E27FC236}">
                <a16:creationId xmlns:a16="http://schemas.microsoft.com/office/drawing/2014/main" id="{748CF3E6-512B-4261-B0C8-AB635F8BB1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Резултат с изображение за „co-funded by the erasmus+ programme of the european union logo“">
            <a:extLst>
              <a:ext uri="{FF2B5EF4-FFF2-40B4-BE49-F238E27FC236}">
                <a16:creationId xmlns:a16="http://schemas.microsoft.com/office/drawing/2014/main" id="{5B23C7FD-9EBB-464E-BC6D-B4417F9F6B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a:extLst>
              <a:ext uri="{FF2B5EF4-FFF2-40B4-BE49-F238E27FC236}">
                <a16:creationId xmlns:a16="http://schemas.microsoft.com/office/drawing/2014/main" id="{23BF5E7F-302F-4947-996B-69017E1D9063}"/>
              </a:ext>
            </a:extLst>
          </p:cNvPr>
          <p:cNvSpPr txBox="1">
            <a:spLocks/>
          </p:cNvSpPr>
          <p:nvPr/>
        </p:nvSpPr>
        <p:spPr>
          <a:xfrm>
            <a:off x="767080" y="5567474"/>
            <a:ext cx="10744200" cy="720725"/>
          </a:xfrm>
          <a:prstGeom prst="rect">
            <a:avLst/>
          </a:prstGeom>
        </p:spPr>
        <p:txBody>
          <a:bodyPr anchor="ct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defRPr/>
            </a:pPr>
            <a:r>
              <a:rPr lang="en-US" sz="900" i="1" dirty="0">
                <a:effectLst/>
                <a:latin typeface="Corbel" pitchFamily="34" charset="0"/>
              </a:rPr>
              <a:t>The information and views set out in this publication are those of the authors and do not necessarily reflect the official opinion of the European Union. Neither the European Union institutions and bodies nor any person acting on their behalf may be held responsible for the use which may be made of the information contained therein.</a:t>
            </a:r>
            <a:endParaRPr lang="en-GB" sz="900" b="1" dirty="0">
              <a:effectLst/>
              <a:latin typeface="Corbel" pitchFamily="34" charset="0"/>
            </a:endParaRPr>
          </a:p>
        </p:txBody>
      </p:sp>
      <p:sp>
        <p:nvSpPr>
          <p:cNvPr id="17" name="Rectangle 16">
            <a:extLst>
              <a:ext uri="{FF2B5EF4-FFF2-40B4-BE49-F238E27FC236}">
                <a16:creationId xmlns:a16="http://schemas.microsoft.com/office/drawing/2014/main" id="{CBEB3862-9F0B-4373-B400-3B7B449FD83A}"/>
              </a:ext>
            </a:extLst>
          </p:cNvPr>
          <p:cNvSpPr/>
          <p:nvPr/>
        </p:nvSpPr>
        <p:spPr>
          <a:xfrm>
            <a:off x="1127448" y="4801424"/>
            <a:ext cx="10058400" cy="300082"/>
          </a:xfrm>
          <a:prstGeom prst="rect">
            <a:avLst/>
          </a:prstGeom>
        </p:spPr>
        <p:txBody>
          <a:bodyPr wrap="square">
            <a:spAutoFit/>
          </a:bodyPr>
          <a:lstStyle/>
          <a:p>
            <a:pPr algn="ctr">
              <a:defRPr/>
            </a:pPr>
            <a:r>
              <a:rPr lang="en-US" sz="1350" b="1" dirty="0">
                <a:solidFill>
                  <a:srgbClr val="00B0F0"/>
                </a:solidFill>
                <a:latin typeface="Arial" charset="0"/>
                <a:ea typeface="+mj-ea"/>
                <a:cs typeface="+mj-cs"/>
              </a:rPr>
              <a:t>ICT IN TEXTILE AND CLOTHING HIGHER EDUCATION AND BUSINESS</a:t>
            </a:r>
            <a:endParaRPr lang="bg-BG" sz="1350" dirty="0">
              <a:solidFill>
                <a:srgbClr val="00B0F0"/>
              </a:solidFill>
              <a:latin typeface="Arial" charset="0"/>
            </a:endParaRPr>
          </a:p>
        </p:txBody>
      </p:sp>
      <p:sp>
        <p:nvSpPr>
          <p:cNvPr id="18" name="Rectangle 17">
            <a:extLst>
              <a:ext uri="{FF2B5EF4-FFF2-40B4-BE49-F238E27FC236}">
                <a16:creationId xmlns:a16="http://schemas.microsoft.com/office/drawing/2014/main" id="{95F6AF39-28A8-4F70-99BD-0570E6675E43}"/>
              </a:ext>
            </a:extLst>
          </p:cNvPr>
          <p:cNvSpPr/>
          <p:nvPr/>
        </p:nvSpPr>
        <p:spPr>
          <a:xfrm>
            <a:off x="3744442" y="5224163"/>
            <a:ext cx="4824412" cy="276999"/>
          </a:xfrm>
          <a:prstGeom prst="rect">
            <a:avLst/>
          </a:prstGeom>
        </p:spPr>
        <p:txBody>
          <a:bodyPr>
            <a:spAutoFit/>
          </a:bodyPr>
          <a:lstStyle/>
          <a:p>
            <a:pPr>
              <a:defRPr/>
            </a:pPr>
            <a:r>
              <a:rPr lang="en-US" sz="1200" dirty="0">
                <a:solidFill>
                  <a:prstClr val="black"/>
                </a:solidFill>
                <a:effectLst>
                  <a:outerShdw blurRad="50000" dist="30000" dir="5400000" algn="tl" rotWithShape="0">
                    <a:srgbClr val="000000">
                      <a:alpha val="30000"/>
                    </a:srgbClr>
                  </a:outerShdw>
                </a:effectLst>
                <a:latin typeface="Arial" charset="0"/>
                <a:ea typeface="+mj-ea"/>
                <a:cs typeface="+mj-cs"/>
              </a:rPr>
              <a:t>Project Nr. 612248-EPP-1-2019-1-BG-EPPKA2-KA</a:t>
            </a:r>
            <a:endParaRPr lang="bg-BG" sz="1350" dirty="0">
              <a:latin typeface="Arial" charset="0"/>
            </a:endParaRPr>
          </a:p>
        </p:txBody>
      </p:sp>
      <p:sp>
        <p:nvSpPr>
          <p:cNvPr id="11" name="Text Placeholder 10">
            <a:extLst>
              <a:ext uri="{FF2B5EF4-FFF2-40B4-BE49-F238E27FC236}">
                <a16:creationId xmlns:a16="http://schemas.microsoft.com/office/drawing/2014/main" id="{33D7147D-4040-4BD7-8813-545A1A92CAB7}"/>
              </a:ext>
            </a:extLst>
          </p:cNvPr>
          <p:cNvSpPr>
            <a:spLocks noGrp="1"/>
          </p:cNvSpPr>
          <p:nvPr>
            <p:ph type="body" sz="quarter" idx="13" hasCustomPrompt="1"/>
          </p:nvPr>
        </p:nvSpPr>
        <p:spPr>
          <a:xfrm>
            <a:off x="914400" y="3501008"/>
            <a:ext cx="10363200" cy="1064319"/>
          </a:xfrm>
        </p:spPr>
        <p:txBody>
          <a:bodyPr/>
          <a:lstStyle>
            <a:lvl1pPr>
              <a:buNone/>
              <a:defRPr lang="en-US" sz="2800" kern="1200" dirty="0" smtClean="0">
                <a:solidFill>
                  <a:srgbClr val="00B0F0"/>
                </a:solidFill>
                <a:latin typeface="+mn-lt"/>
                <a:ea typeface="+mn-ea"/>
                <a:cs typeface="+mn-cs"/>
              </a:defRPr>
            </a:lvl1pPr>
            <a:lvl2pPr>
              <a:buNone/>
              <a:defRPr/>
            </a:lvl2pPr>
          </a:lstStyle>
          <a:p>
            <a:pPr lvl="0"/>
            <a:r>
              <a:rPr lang="en-US" dirty="0"/>
              <a:t>Subtitle…</a:t>
            </a:r>
          </a:p>
          <a:p>
            <a:pPr lvl="0"/>
            <a:endParaRPr lang="en-US" dirty="0"/>
          </a:p>
        </p:txBody>
      </p:sp>
    </p:spTree>
    <p:extLst>
      <p:ext uri="{BB962C8B-B14F-4D97-AF65-F5344CB8AC3E}">
        <p14:creationId xmlns:p14="http://schemas.microsoft.com/office/powerpoint/2010/main" val="1664996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C16604-E46D-40B1-8880-D7FECF30AA8D}"/>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16.12.2020 г.</a:t>
            </a:fld>
            <a:endParaRPr lang="bg-BG">
              <a:solidFill>
                <a:srgbClr val="E7DEC9">
                  <a:shade val="50000"/>
                  <a:satMod val="200000"/>
                </a:srgbClr>
              </a:solidFill>
            </a:endParaRPr>
          </a:p>
        </p:txBody>
      </p:sp>
      <p:sp>
        <p:nvSpPr>
          <p:cNvPr id="5" name="Footer Placeholder 4">
            <a:extLst>
              <a:ext uri="{FF2B5EF4-FFF2-40B4-BE49-F238E27FC236}">
                <a16:creationId xmlns:a16="http://schemas.microsoft.com/office/drawing/2014/main" id="{C8CA1BB3-1F0D-4AC1-A7BE-330114C2CF55}"/>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6" name="Slide Number Placeholder 5">
            <a:extLst>
              <a:ext uri="{FF2B5EF4-FFF2-40B4-BE49-F238E27FC236}">
                <a16:creationId xmlns:a16="http://schemas.microsoft.com/office/drawing/2014/main" id="{06D78837-8001-4C8E-98F1-275505FEB712}"/>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8" name="Picture 3" descr="E:\Disc D\Knowledge Alliances\Logos\ICTTEX-Logo-v6.png">
            <a:extLst>
              <a:ext uri="{FF2B5EF4-FFF2-40B4-BE49-F238E27FC236}">
                <a16:creationId xmlns:a16="http://schemas.microsoft.com/office/drawing/2014/main" id="{8446F62B-ABE9-4494-A329-3E22B00006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Резултат с изображение за „co-funded by the erasmus+ programme of the european union logo“">
            <a:extLst>
              <a:ext uri="{FF2B5EF4-FFF2-40B4-BE49-F238E27FC236}">
                <a16:creationId xmlns:a16="http://schemas.microsoft.com/office/drawing/2014/main" id="{D4306D58-B1B1-45EF-AD00-E0ABE8AA1A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9654325"/>
      </p:ext>
    </p:extLst>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rgbClr val="00B0F0"/>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66C5B9-3711-4273-8949-0963388C3562}"/>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16.12.2020 г.</a:t>
            </a:fld>
            <a:endParaRPr lang="bg-BG">
              <a:solidFill>
                <a:srgbClr val="E7DEC9">
                  <a:shade val="50000"/>
                  <a:satMod val="200000"/>
                </a:srgbClr>
              </a:solidFill>
            </a:endParaRPr>
          </a:p>
        </p:txBody>
      </p:sp>
      <p:sp>
        <p:nvSpPr>
          <p:cNvPr id="5" name="Footer Placeholder 4">
            <a:extLst>
              <a:ext uri="{FF2B5EF4-FFF2-40B4-BE49-F238E27FC236}">
                <a16:creationId xmlns:a16="http://schemas.microsoft.com/office/drawing/2014/main" id="{213C411D-70FC-4084-8068-61BD41D19764}"/>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6" name="Slide Number Placeholder 5">
            <a:extLst>
              <a:ext uri="{FF2B5EF4-FFF2-40B4-BE49-F238E27FC236}">
                <a16:creationId xmlns:a16="http://schemas.microsoft.com/office/drawing/2014/main" id="{10C3930A-04A8-486E-B0D5-DA24C9E44C5D}"/>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8" name="Picture 3" descr="E:\Disc D\Knowledge Alliances\Logos\ICTTEX-Logo-v6.png">
            <a:extLst>
              <a:ext uri="{FF2B5EF4-FFF2-40B4-BE49-F238E27FC236}">
                <a16:creationId xmlns:a16="http://schemas.microsoft.com/office/drawing/2014/main" id="{667066D8-FC4C-4F53-BC6D-D829EE4D06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Резултат с изображение за „co-funded by the erasmus+ programme of the european union logo“">
            <a:extLst>
              <a:ext uri="{FF2B5EF4-FFF2-40B4-BE49-F238E27FC236}">
                <a16:creationId xmlns:a16="http://schemas.microsoft.com/office/drawing/2014/main" id="{B1CDA603-6F3C-49C2-AF81-A93BE4F340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5179265"/>
      </p:ext>
    </p:extLst>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142330"/>
            <a:ext cx="5384800" cy="398383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2142330"/>
            <a:ext cx="5384800" cy="398383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0670761A-0EAA-4F33-893E-F70AD0369E41}"/>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16.12.2020 г.</a:t>
            </a:fld>
            <a:endParaRPr lang="bg-BG">
              <a:solidFill>
                <a:srgbClr val="E7DEC9">
                  <a:shade val="50000"/>
                  <a:satMod val="200000"/>
                </a:srgbClr>
              </a:solidFill>
            </a:endParaRPr>
          </a:p>
        </p:txBody>
      </p:sp>
      <p:sp>
        <p:nvSpPr>
          <p:cNvPr id="6" name="Footer Placeholder 4">
            <a:extLst>
              <a:ext uri="{FF2B5EF4-FFF2-40B4-BE49-F238E27FC236}">
                <a16:creationId xmlns:a16="http://schemas.microsoft.com/office/drawing/2014/main" id="{9D620CA6-9217-49A7-9D4A-A5D959C71F92}"/>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7" name="Slide Number Placeholder 5">
            <a:extLst>
              <a:ext uri="{FF2B5EF4-FFF2-40B4-BE49-F238E27FC236}">
                <a16:creationId xmlns:a16="http://schemas.microsoft.com/office/drawing/2014/main" id="{12C86B75-C438-49F3-A102-FB18CA1E7560}"/>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9" name="Picture 3" descr="E:\Disc D\Knowledge Alliances\Logos\ICTTEX-Logo-v6.png">
            <a:extLst>
              <a:ext uri="{FF2B5EF4-FFF2-40B4-BE49-F238E27FC236}">
                <a16:creationId xmlns:a16="http://schemas.microsoft.com/office/drawing/2014/main" id="{D9EE2860-342D-4F90-AF35-5549BA5E92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Резултат с изображение за „co-funded by the erasmus+ programme of the european union logo“">
            <a:extLst>
              <a:ext uri="{FF2B5EF4-FFF2-40B4-BE49-F238E27FC236}">
                <a16:creationId xmlns:a16="http://schemas.microsoft.com/office/drawing/2014/main" id="{4781C366-6094-482F-8303-128BCBBFA1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0806481"/>
      </p:ext>
    </p:extLst>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2029302"/>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824959"/>
            <a:ext cx="5386917" cy="330120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9" y="2048669"/>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824957"/>
            <a:ext cx="5389033" cy="330120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A166E057-6874-4543-AF00-D7475BB7CAEA}"/>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16.12.2020 г.</a:t>
            </a:fld>
            <a:endParaRPr lang="bg-BG">
              <a:solidFill>
                <a:srgbClr val="E7DEC9">
                  <a:shade val="50000"/>
                  <a:satMod val="200000"/>
                </a:srgbClr>
              </a:solidFill>
            </a:endParaRPr>
          </a:p>
        </p:txBody>
      </p:sp>
      <p:sp>
        <p:nvSpPr>
          <p:cNvPr id="8" name="Footer Placeholder 4">
            <a:extLst>
              <a:ext uri="{FF2B5EF4-FFF2-40B4-BE49-F238E27FC236}">
                <a16:creationId xmlns:a16="http://schemas.microsoft.com/office/drawing/2014/main" id="{F6FFA505-8EC6-4A0E-B379-C04598F3EF79}"/>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9" name="Slide Number Placeholder 5">
            <a:extLst>
              <a:ext uri="{FF2B5EF4-FFF2-40B4-BE49-F238E27FC236}">
                <a16:creationId xmlns:a16="http://schemas.microsoft.com/office/drawing/2014/main" id="{2D6C9D80-470A-4749-8744-CC1E1B1308CF}"/>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11" name="Picture 3" descr="E:\Disc D\Knowledge Alliances\Logos\ICTTEX-Logo-v6.png">
            <a:extLst>
              <a:ext uri="{FF2B5EF4-FFF2-40B4-BE49-F238E27FC236}">
                <a16:creationId xmlns:a16="http://schemas.microsoft.com/office/drawing/2014/main" id="{650E6741-6792-4CC4-9276-38308A168D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Резултат с изображение за „co-funded by the erasmus+ programme of the european union logo“">
            <a:extLst>
              <a:ext uri="{FF2B5EF4-FFF2-40B4-BE49-F238E27FC236}">
                <a16:creationId xmlns:a16="http://schemas.microsoft.com/office/drawing/2014/main" id="{131E74BB-5FB4-4211-8988-CDAC05912C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776175"/>
      </p:ext>
    </p:extLst>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954089"/>
            <a:ext cx="10972800" cy="1027113"/>
          </a:xfrm>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E1A82342-1786-43F6-828A-95D01ACF43AB}"/>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16.12.2020 г.</a:t>
            </a:fld>
            <a:endParaRPr lang="bg-BG">
              <a:solidFill>
                <a:srgbClr val="E7DEC9">
                  <a:shade val="50000"/>
                  <a:satMod val="200000"/>
                </a:srgbClr>
              </a:solidFill>
            </a:endParaRPr>
          </a:p>
        </p:txBody>
      </p:sp>
      <p:sp>
        <p:nvSpPr>
          <p:cNvPr id="4" name="Footer Placeholder 4">
            <a:extLst>
              <a:ext uri="{FF2B5EF4-FFF2-40B4-BE49-F238E27FC236}">
                <a16:creationId xmlns:a16="http://schemas.microsoft.com/office/drawing/2014/main" id="{BB5FB45A-085F-4EF4-9833-D53D1E2ECF4C}"/>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5" name="Slide Number Placeholder 5">
            <a:extLst>
              <a:ext uri="{FF2B5EF4-FFF2-40B4-BE49-F238E27FC236}">
                <a16:creationId xmlns:a16="http://schemas.microsoft.com/office/drawing/2014/main" id="{F414F271-E7F9-4636-9D54-54B583953063}"/>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7" name="Picture 3" descr="E:\Disc D\Knowledge Alliances\Logos\ICTTEX-Logo-v6.png">
            <a:extLst>
              <a:ext uri="{FF2B5EF4-FFF2-40B4-BE49-F238E27FC236}">
                <a16:creationId xmlns:a16="http://schemas.microsoft.com/office/drawing/2014/main" id="{4050A7ED-351D-4772-B6E8-A0FD9727BA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Резултат с изображение за „co-funded by the erasmus+ programme of the european union logo“">
            <a:extLst>
              <a:ext uri="{FF2B5EF4-FFF2-40B4-BE49-F238E27FC236}">
                <a16:creationId xmlns:a16="http://schemas.microsoft.com/office/drawing/2014/main" id="{5A72D003-2458-4750-9443-7172735927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4553121"/>
      </p:ext>
    </p:extLst>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99DD4B0-B230-4EF9-BB29-E4AA82C61DA7}"/>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16.12.2020 г.</a:t>
            </a:fld>
            <a:endParaRPr lang="bg-BG">
              <a:solidFill>
                <a:srgbClr val="E7DEC9">
                  <a:shade val="50000"/>
                  <a:satMod val="200000"/>
                </a:srgbClr>
              </a:solidFill>
            </a:endParaRPr>
          </a:p>
        </p:txBody>
      </p:sp>
      <p:sp>
        <p:nvSpPr>
          <p:cNvPr id="3" name="Footer Placeholder 4">
            <a:extLst>
              <a:ext uri="{FF2B5EF4-FFF2-40B4-BE49-F238E27FC236}">
                <a16:creationId xmlns:a16="http://schemas.microsoft.com/office/drawing/2014/main" id="{B01903F4-27D0-4593-ADAE-F4ADB8569ED0}"/>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4" name="Slide Number Placeholder 5">
            <a:extLst>
              <a:ext uri="{FF2B5EF4-FFF2-40B4-BE49-F238E27FC236}">
                <a16:creationId xmlns:a16="http://schemas.microsoft.com/office/drawing/2014/main" id="{131C6108-5E6D-4B73-AFAD-3D3FD818A1C4}"/>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6" name="Picture 3" descr="E:\Disc D\Knowledge Alliances\Logos\ICTTEX-Logo-v6.png">
            <a:extLst>
              <a:ext uri="{FF2B5EF4-FFF2-40B4-BE49-F238E27FC236}">
                <a16:creationId xmlns:a16="http://schemas.microsoft.com/office/drawing/2014/main" id="{FA96DD97-3AC1-41CB-A41F-E4E30360DF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Резултат с изображение за „co-funded by the erasmus+ programme of the european union logo“">
            <a:extLst>
              <a:ext uri="{FF2B5EF4-FFF2-40B4-BE49-F238E27FC236}">
                <a16:creationId xmlns:a16="http://schemas.microsoft.com/office/drawing/2014/main" id="{5C2183F7-54DF-451A-93B8-E935726A28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6253351"/>
      </p:ext>
    </p:extLst>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7006" y="1080294"/>
            <a:ext cx="4011084" cy="1162050"/>
          </a:xfrm>
        </p:spPr>
        <p:txBody>
          <a:bodyPr anchor="b"/>
          <a:lstStyle>
            <a:lvl1pPr algn="l">
              <a:defRPr sz="1500" b="1"/>
            </a:lvl1pPr>
          </a:lstStyle>
          <a:p>
            <a:r>
              <a:rPr lang="en-US" dirty="0"/>
              <a:t>Click to edit Master title style</a:t>
            </a:r>
          </a:p>
        </p:txBody>
      </p:sp>
      <p:sp>
        <p:nvSpPr>
          <p:cNvPr id="3" name="Content Placeholder 2"/>
          <p:cNvSpPr>
            <a:spLocks noGrp="1"/>
          </p:cNvSpPr>
          <p:nvPr>
            <p:ph idx="1"/>
          </p:nvPr>
        </p:nvSpPr>
        <p:spPr>
          <a:xfrm>
            <a:off x="4766733" y="1038226"/>
            <a:ext cx="6815667" cy="508793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2" y="2362200"/>
            <a:ext cx="4011084" cy="3763964"/>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1CF8FAC0-9C74-416C-AC66-BE6364FEE865}"/>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16.12.2020 г.</a:t>
            </a:fld>
            <a:endParaRPr lang="bg-BG">
              <a:solidFill>
                <a:srgbClr val="E7DEC9">
                  <a:shade val="50000"/>
                  <a:satMod val="200000"/>
                </a:srgbClr>
              </a:solidFill>
            </a:endParaRPr>
          </a:p>
        </p:txBody>
      </p:sp>
      <p:sp>
        <p:nvSpPr>
          <p:cNvPr id="6" name="Footer Placeholder 4">
            <a:extLst>
              <a:ext uri="{FF2B5EF4-FFF2-40B4-BE49-F238E27FC236}">
                <a16:creationId xmlns:a16="http://schemas.microsoft.com/office/drawing/2014/main" id="{506F9AA2-E16E-4CDE-90B4-070900086BAB}"/>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7" name="Slide Number Placeholder 5">
            <a:extLst>
              <a:ext uri="{FF2B5EF4-FFF2-40B4-BE49-F238E27FC236}">
                <a16:creationId xmlns:a16="http://schemas.microsoft.com/office/drawing/2014/main" id="{58E99897-5C6F-4F2C-A390-D37C17DD0375}"/>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9" name="Picture 3" descr="E:\Disc D\Knowledge Alliances\Logos\ICTTEX-Logo-v6.png">
            <a:extLst>
              <a:ext uri="{FF2B5EF4-FFF2-40B4-BE49-F238E27FC236}">
                <a16:creationId xmlns:a16="http://schemas.microsoft.com/office/drawing/2014/main" id="{F6B1E5AD-02E6-4808-BCA3-AE2D9F746D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Резултат с изображение за „co-funded by the erasmus+ programme of the european union logo“">
            <a:extLst>
              <a:ext uri="{FF2B5EF4-FFF2-40B4-BE49-F238E27FC236}">
                <a16:creationId xmlns:a16="http://schemas.microsoft.com/office/drawing/2014/main" id="{D566F8F5-59E4-4548-9FE8-26867BB79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2688883"/>
      </p:ext>
    </p:extLst>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1066801"/>
            <a:ext cx="7315200" cy="366077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23A3D0CA-29DF-4605-9249-322AE4A3B9D0}"/>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16.12.2020 г.</a:t>
            </a:fld>
            <a:endParaRPr lang="bg-BG">
              <a:solidFill>
                <a:srgbClr val="E7DEC9">
                  <a:shade val="50000"/>
                  <a:satMod val="200000"/>
                </a:srgbClr>
              </a:solidFill>
            </a:endParaRPr>
          </a:p>
        </p:txBody>
      </p:sp>
      <p:sp>
        <p:nvSpPr>
          <p:cNvPr id="6" name="Footer Placeholder 4">
            <a:extLst>
              <a:ext uri="{FF2B5EF4-FFF2-40B4-BE49-F238E27FC236}">
                <a16:creationId xmlns:a16="http://schemas.microsoft.com/office/drawing/2014/main" id="{6891D852-EC49-4B0C-825C-6393B0F359A2}"/>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7" name="Slide Number Placeholder 5">
            <a:extLst>
              <a:ext uri="{FF2B5EF4-FFF2-40B4-BE49-F238E27FC236}">
                <a16:creationId xmlns:a16="http://schemas.microsoft.com/office/drawing/2014/main" id="{4C147F2D-3837-480E-896F-2823A86A7DDA}"/>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9" name="Picture 3" descr="E:\Disc D\Knowledge Alliances\Logos\ICTTEX-Logo-v6.png">
            <a:extLst>
              <a:ext uri="{FF2B5EF4-FFF2-40B4-BE49-F238E27FC236}">
                <a16:creationId xmlns:a16="http://schemas.microsoft.com/office/drawing/2014/main" id="{A561259C-E18F-4167-8496-ABE1E6E5D1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Резултат с изображение за „co-funded by the erasmus+ programme of the european union logo“">
            <a:extLst>
              <a:ext uri="{FF2B5EF4-FFF2-40B4-BE49-F238E27FC236}">
                <a16:creationId xmlns:a16="http://schemas.microsoft.com/office/drawing/2014/main" id="{93846246-06C9-47D1-8C24-C89193F041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6321267"/>
      </p:ext>
    </p:extLst>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7BFBC39-3470-453A-ABD7-5868C7BC91F3}"/>
              </a:ext>
            </a:extLst>
          </p:cNvPr>
          <p:cNvSpPr>
            <a:spLocks noGrp="1"/>
          </p:cNvSpPr>
          <p:nvPr>
            <p:ph type="title"/>
          </p:nvPr>
        </p:nvSpPr>
        <p:spPr bwMode="auto">
          <a:xfrm>
            <a:off x="609600" y="885032"/>
            <a:ext cx="10972800"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BE"/>
              <a:t>Click to edit Master title style</a:t>
            </a:r>
            <a:endParaRPr lang="en-US" altLang="nl-BE" dirty="0"/>
          </a:p>
        </p:txBody>
      </p:sp>
      <p:sp>
        <p:nvSpPr>
          <p:cNvPr id="1027" name="Text Placeholder 2">
            <a:extLst>
              <a:ext uri="{FF2B5EF4-FFF2-40B4-BE49-F238E27FC236}">
                <a16:creationId xmlns:a16="http://schemas.microsoft.com/office/drawing/2014/main" id="{8C60D217-C3D6-407A-A318-A2A0C848C58B}"/>
              </a:ext>
            </a:extLst>
          </p:cNvPr>
          <p:cNvSpPr>
            <a:spLocks noGrp="1"/>
          </p:cNvSpPr>
          <p:nvPr>
            <p:ph type="body" idx="1"/>
          </p:nvPr>
        </p:nvSpPr>
        <p:spPr bwMode="auto">
          <a:xfrm>
            <a:off x="609600" y="1989136"/>
            <a:ext cx="10972800" cy="413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BE"/>
              <a:t>Click to edit Master text styles</a:t>
            </a:r>
          </a:p>
          <a:p>
            <a:pPr lvl="1"/>
            <a:r>
              <a:rPr lang="en-US" altLang="nl-BE"/>
              <a:t>Second level</a:t>
            </a:r>
          </a:p>
          <a:p>
            <a:pPr lvl="2"/>
            <a:r>
              <a:rPr lang="en-US" altLang="nl-BE"/>
              <a:t>Third level</a:t>
            </a:r>
          </a:p>
          <a:p>
            <a:pPr lvl="3"/>
            <a:r>
              <a:rPr lang="en-US" altLang="nl-BE"/>
              <a:t>Fourth level</a:t>
            </a:r>
          </a:p>
          <a:p>
            <a:pPr lvl="4"/>
            <a:r>
              <a:rPr lang="en-US" altLang="nl-BE"/>
              <a:t>Fifth level</a:t>
            </a:r>
            <a:endParaRPr lang="en-US" altLang="nl-BE" dirty="0"/>
          </a:p>
        </p:txBody>
      </p:sp>
      <p:sp>
        <p:nvSpPr>
          <p:cNvPr id="4" name="Date Placeholder 3">
            <a:extLst>
              <a:ext uri="{FF2B5EF4-FFF2-40B4-BE49-F238E27FC236}">
                <a16:creationId xmlns:a16="http://schemas.microsoft.com/office/drawing/2014/main" id="{81A8C573-89A2-47C2-8530-66109F05F925}"/>
              </a:ext>
            </a:extLst>
          </p:cNvPr>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defRPr>
            </a:lvl1pPr>
          </a:lstStyle>
          <a:p>
            <a:fld id="{2CE5DA2C-7D8D-4BA4-9EFA-B590134B2C13}" type="datetimeFigureOut">
              <a:rPr lang="bg-BG" smtClean="0">
                <a:solidFill>
                  <a:srgbClr val="E7DEC9">
                    <a:shade val="50000"/>
                    <a:satMod val="200000"/>
                  </a:srgbClr>
                </a:solidFill>
              </a:rPr>
              <a:pPr/>
              <a:t>16.12.2020 г.</a:t>
            </a:fld>
            <a:endParaRPr lang="bg-BG">
              <a:solidFill>
                <a:srgbClr val="E7DEC9">
                  <a:shade val="50000"/>
                  <a:satMod val="200000"/>
                </a:srgbClr>
              </a:solidFill>
            </a:endParaRPr>
          </a:p>
        </p:txBody>
      </p:sp>
      <p:sp>
        <p:nvSpPr>
          <p:cNvPr id="5" name="Footer Placeholder 4">
            <a:extLst>
              <a:ext uri="{FF2B5EF4-FFF2-40B4-BE49-F238E27FC236}">
                <a16:creationId xmlns:a16="http://schemas.microsoft.com/office/drawing/2014/main" id="{FD09289D-A5D9-4C5E-8B0A-EE595ADA8FA4}"/>
              </a:ext>
            </a:extLst>
          </p:cNvPr>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defRPr>
            </a:lvl1pPr>
          </a:lstStyle>
          <a:p>
            <a:endParaRPr lang="bg-BG">
              <a:solidFill>
                <a:srgbClr val="E7DEC9">
                  <a:shade val="50000"/>
                  <a:satMod val="200000"/>
                </a:srgbClr>
              </a:solidFill>
            </a:endParaRPr>
          </a:p>
        </p:txBody>
      </p:sp>
      <p:sp>
        <p:nvSpPr>
          <p:cNvPr id="6" name="Slide Number Placeholder 5">
            <a:extLst>
              <a:ext uri="{FF2B5EF4-FFF2-40B4-BE49-F238E27FC236}">
                <a16:creationId xmlns:a16="http://schemas.microsoft.com/office/drawing/2014/main" id="{298C24BB-46E7-4178-B533-0B9625280827}"/>
              </a:ext>
            </a:extLst>
          </p:cNvPr>
          <p:cNvSpPr>
            <a:spLocks noGrp="1"/>
          </p:cNvSpPr>
          <p:nvPr>
            <p:ph type="sldNum" sz="quarter" idx="4"/>
          </p:nvPr>
        </p:nvSpPr>
        <p:spPr>
          <a:xfrm>
            <a:off x="8737600" y="6356353"/>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latin typeface="Calibri" panose="020F0502020204030204" pitchFamily="34" charset="0"/>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spTree>
    <p:extLst>
      <p:ext uri="{BB962C8B-B14F-4D97-AF65-F5344CB8AC3E}">
        <p14:creationId xmlns:p14="http://schemas.microsoft.com/office/powerpoint/2010/main" val="8553459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4" r:id="rId11"/>
  </p:sldLayoutIdLst>
  <p:transition spd="slow">
    <p:pull/>
  </p:transition>
  <p:txStyles>
    <p:title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p:titleStyle>
    <p:bodyStyle>
      <a:lvl1pPr marL="257175" indent="-257175"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3" Type="http://schemas.openxmlformats.org/officeDocument/2006/relationships/hyperlink" Target="http://www.eoi.es/blogs/imsd/the-importance-of-motivation-in-social-enterprises/" TargetMode="External"/><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hyperlink" Target="http://www.humanmetrics.com/entrepreneur/quiz" TargetMode="External"/><Relationship Id="rId2" Type="http://schemas.openxmlformats.org/officeDocument/2006/relationships/hyperlink" Target="https://www.bdc.ca/en/articles-tools/entrepreneur-toolkit/business-assessments/entrepreneurial-potential-self-assessment" TargetMode="Externa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hyperlink" Target="https://en.wikipedia.org/wiki/Blended_learning" TargetMode="External"/><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4A9CB-EC6A-49DD-9BEE-5FCAF647557E}"/>
              </a:ext>
            </a:extLst>
          </p:cNvPr>
          <p:cNvSpPr>
            <a:spLocks noGrp="1"/>
          </p:cNvSpPr>
          <p:nvPr>
            <p:ph type="ctrTitle"/>
          </p:nvPr>
        </p:nvSpPr>
        <p:spPr>
          <a:xfrm>
            <a:off x="914400" y="1767856"/>
            <a:ext cx="8709992" cy="1470025"/>
          </a:xfrm>
        </p:spPr>
        <p:txBody>
          <a:bodyPr/>
          <a:lstStyle/>
          <a:p>
            <a:r>
              <a:rPr lang="en-US" dirty="0"/>
              <a:t>Specialized Cluster and Institute of Apparel and Textile </a:t>
            </a:r>
            <a:r>
              <a:rPr lang="bg-BG" dirty="0"/>
              <a:t>„</a:t>
            </a:r>
            <a:r>
              <a:rPr lang="en-US" dirty="0"/>
              <a:t>Danube</a:t>
            </a:r>
            <a:r>
              <a:rPr lang="bg-BG" dirty="0"/>
              <a:t>”</a:t>
            </a:r>
          </a:p>
        </p:txBody>
      </p:sp>
      <p:sp>
        <p:nvSpPr>
          <p:cNvPr id="12" name="Text Placeholder 11">
            <a:extLst>
              <a:ext uri="{FF2B5EF4-FFF2-40B4-BE49-F238E27FC236}">
                <a16:creationId xmlns:a16="http://schemas.microsoft.com/office/drawing/2014/main" id="{C12F2793-A9E1-478B-B9C3-2828FE0BD0AB}"/>
              </a:ext>
            </a:extLst>
          </p:cNvPr>
          <p:cNvSpPr>
            <a:spLocks noGrp="1"/>
          </p:cNvSpPr>
          <p:nvPr>
            <p:ph type="body" sz="quarter" idx="13"/>
          </p:nvPr>
        </p:nvSpPr>
        <p:spPr>
          <a:xfrm>
            <a:off x="907872" y="3429000"/>
            <a:ext cx="10363200" cy="1064319"/>
          </a:xfrm>
        </p:spPr>
        <p:txBody>
          <a:bodyPr/>
          <a:lstStyle/>
          <a:p>
            <a:pPr lvl="0"/>
            <a:r>
              <a:rPr lang="en-US" dirty="0" smtClean="0"/>
              <a:t>WP 7. Mapping and Clustering Entrepreneurial Skills in TCI</a:t>
            </a:r>
            <a:endParaRPr lang="en-US" dirty="0"/>
          </a:p>
        </p:txBody>
      </p:sp>
      <p:pic>
        <p:nvPicPr>
          <p:cNvPr id="1026"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4392" y="2204864"/>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1">
            <a:extLst>
              <a:ext uri="{FF2B5EF4-FFF2-40B4-BE49-F238E27FC236}">
                <a16:creationId xmlns:a16="http://schemas.microsoft.com/office/drawing/2014/main" id="{C12F2793-A9E1-478B-B9C3-2828FE0BD0AB}"/>
              </a:ext>
            </a:extLst>
          </p:cNvPr>
          <p:cNvSpPr txBox="1">
            <a:spLocks/>
          </p:cNvSpPr>
          <p:nvPr/>
        </p:nvSpPr>
        <p:spPr bwMode="auto">
          <a:xfrm>
            <a:off x="913631" y="4107829"/>
            <a:ext cx="10363200" cy="1064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Font typeface="Arial" panose="020B0604020202020204" pitchFamily="34" charset="0"/>
              <a:buNone/>
              <a:defRPr lang="en-US" sz="2800" kern="1200" dirty="0" smtClean="0">
                <a:solidFill>
                  <a:srgbClr val="00B0F0"/>
                </a:solidFill>
                <a:latin typeface="+mn-lt"/>
                <a:ea typeface="+mn-ea"/>
                <a:cs typeface="+mn-cs"/>
              </a:defRPr>
            </a:lvl1pPr>
            <a:lvl2pPr marL="557213" indent="-214313" algn="l" rtl="0" eaLnBrk="1" fontAlgn="base" hangingPunct="1">
              <a:spcBef>
                <a:spcPct val="20000"/>
              </a:spcBef>
              <a:spcAft>
                <a:spcPct val="0"/>
              </a:spcAft>
              <a:buFont typeface="Arial" panose="020B0604020202020204" pitchFamily="34" charset="0"/>
              <a:buNone/>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gn="ctr"/>
            <a:r>
              <a:rPr lang="fr-FR" b="1" dirty="0" smtClean="0">
                <a:solidFill>
                  <a:srgbClr val="FF0000"/>
                </a:solidFill>
                <a:effectLst>
                  <a:outerShdw blurRad="38100" dist="38100" dir="2700000" algn="tl">
                    <a:srgbClr val="000000">
                      <a:alpha val="43137"/>
                    </a:srgbClr>
                  </a:outerShdw>
                </a:effectLst>
              </a:rPr>
              <a:t>TCI ENTREPRENEURIAL LEARNING</a:t>
            </a:r>
            <a:endParaRPr lang="fr-FR"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39310341"/>
      </p:ext>
    </p:extLst>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09600" y="885032"/>
            <a:ext cx="10972800" cy="1027113"/>
          </a:xfrm>
        </p:spPr>
        <p:txBody>
          <a:bodyPr/>
          <a:lstStyle/>
          <a:p>
            <a:pPr lvl="0"/>
            <a:r>
              <a:rPr lang="en-US" dirty="0"/>
              <a:t>Entrepreneurial Syllabus</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09600" y="1989136"/>
            <a:ext cx="10972800" cy="4137028"/>
          </a:xfrm>
        </p:spPr>
        <p:txBody>
          <a:bodyPr/>
          <a:lstStyle/>
          <a:p>
            <a:r>
              <a:rPr lang="en-US" b="1" dirty="0"/>
              <a:t>ENTREPRENEURSHIP IN </a:t>
            </a:r>
            <a:r>
              <a:rPr lang="en-US" b="1" dirty="0" smtClean="0"/>
              <a:t>TCI (</a:t>
            </a:r>
            <a:r>
              <a:rPr lang="en-US" b="1" dirty="0"/>
              <a:t>total: </a:t>
            </a:r>
            <a:r>
              <a:rPr lang="bg-BG" b="1" dirty="0"/>
              <a:t>3</a:t>
            </a:r>
            <a:r>
              <a:rPr lang="en-US" b="1" dirty="0"/>
              <a:t>0 hours – 5 days * </a:t>
            </a:r>
            <a:r>
              <a:rPr lang="bg-BG" b="1" dirty="0"/>
              <a:t>6</a:t>
            </a:r>
            <a:r>
              <a:rPr lang="en-US" b="1" dirty="0"/>
              <a:t> hours)</a:t>
            </a:r>
            <a:endParaRPr lang="bg-BG" dirty="0"/>
          </a:p>
          <a:p>
            <a:pPr lvl="1"/>
            <a:r>
              <a:rPr lang="en-US" b="1" dirty="0" smtClean="0"/>
              <a:t>II </a:t>
            </a:r>
            <a:r>
              <a:rPr lang="en-US" b="1" dirty="0"/>
              <a:t>ENTREPRENEURSHIP IN </a:t>
            </a:r>
            <a:r>
              <a:rPr lang="en-US" b="1" dirty="0" smtClean="0"/>
              <a:t>TCI - </a:t>
            </a:r>
            <a:r>
              <a:rPr lang="en-US" b="1" dirty="0"/>
              <a:t>2</a:t>
            </a:r>
            <a:r>
              <a:rPr lang="bg-BG" b="1" dirty="0" smtClean="0"/>
              <a:t>0</a:t>
            </a:r>
            <a:r>
              <a:rPr lang="en-US" b="1" dirty="0" smtClean="0"/>
              <a:t> </a:t>
            </a:r>
            <a:r>
              <a:rPr lang="en-US" b="1" dirty="0"/>
              <a:t>hours</a:t>
            </a:r>
          </a:p>
          <a:p>
            <a:pPr lvl="2"/>
            <a:r>
              <a:rPr lang="en-GB" dirty="0" smtClean="0"/>
              <a:t>TCI </a:t>
            </a:r>
            <a:r>
              <a:rPr lang="en-GB" dirty="0"/>
              <a:t>environment for </a:t>
            </a:r>
            <a:r>
              <a:rPr lang="en-GB" dirty="0" smtClean="0"/>
              <a:t>entrepreneurs</a:t>
            </a:r>
          </a:p>
          <a:p>
            <a:pPr lvl="2"/>
            <a:endParaRPr lang="en-US" b="1" dirty="0"/>
          </a:p>
          <a:p>
            <a:pPr lvl="3"/>
            <a:r>
              <a:rPr lang="en-US" sz="1800" dirty="0" smtClean="0"/>
              <a:t>Goals </a:t>
            </a:r>
            <a:r>
              <a:rPr lang="en-US" sz="1800" dirty="0"/>
              <a:t>setting and effective TCI business management</a:t>
            </a:r>
          </a:p>
          <a:p>
            <a:pPr lvl="3"/>
            <a:r>
              <a:rPr lang="en-US" sz="1800" dirty="0"/>
              <a:t>Treats and opportunities of TCI environment</a:t>
            </a:r>
          </a:p>
          <a:p>
            <a:pPr lvl="3"/>
            <a:r>
              <a:rPr lang="en-US" sz="1800" dirty="0"/>
              <a:t>TCI entrepreneurial mapping</a:t>
            </a:r>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773761"/>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6549136"/>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09600" y="885032"/>
            <a:ext cx="10972800" cy="1027113"/>
          </a:xfrm>
        </p:spPr>
        <p:txBody>
          <a:bodyPr/>
          <a:lstStyle/>
          <a:p>
            <a:pPr lvl="0"/>
            <a:r>
              <a:rPr lang="en-US" dirty="0"/>
              <a:t>Entrepreneurial Syllabus</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09600" y="1989136"/>
            <a:ext cx="10972800" cy="4137028"/>
          </a:xfrm>
        </p:spPr>
        <p:txBody>
          <a:bodyPr/>
          <a:lstStyle/>
          <a:p>
            <a:r>
              <a:rPr lang="en-US" b="1" dirty="0"/>
              <a:t>ENTREPRENEURSHIP IN </a:t>
            </a:r>
            <a:r>
              <a:rPr lang="en-US" b="1" dirty="0" smtClean="0"/>
              <a:t>TCI (</a:t>
            </a:r>
            <a:r>
              <a:rPr lang="en-US" b="1" dirty="0"/>
              <a:t>total: </a:t>
            </a:r>
            <a:r>
              <a:rPr lang="bg-BG" b="1" dirty="0"/>
              <a:t>3</a:t>
            </a:r>
            <a:r>
              <a:rPr lang="en-US" b="1" dirty="0"/>
              <a:t>0 hours – 5 days * </a:t>
            </a:r>
            <a:r>
              <a:rPr lang="bg-BG" b="1" dirty="0"/>
              <a:t>6</a:t>
            </a:r>
            <a:r>
              <a:rPr lang="en-US" b="1" dirty="0"/>
              <a:t> hours)</a:t>
            </a:r>
            <a:endParaRPr lang="bg-BG" dirty="0"/>
          </a:p>
          <a:p>
            <a:pPr lvl="1"/>
            <a:r>
              <a:rPr lang="en-US" b="1" dirty="0" smtClean="0"/>
              <a:t>II </a:t>
            </a:r>
            <a:r>
              <a:rPr lang="en-US" b="1" dirty="0"/>
              <a:t>ENTREPRENEURSHIP IN </a:t>
            </a:r>
            <a:r>
              <a:rPr lang="en-US" b="1" dirty="0" smtClean="0"/>
              <a:t>TCI - </a:t>
            </a:r>
            <a:r>
              <a:rPr lang="en-US" b="1" dirty="0"/>
              <a:t>2</a:t>
            </a:r>
            <a:r>
              <a:rPr lang="bg-BG" b="1" dirty="0" smtClean="0"/>
              <a:t>0</a:t>
            </a:r>
            <a:r>
              <a:rPr lang="en-US" b="1" dirty="0" smtClean="0"/>
              <a:t> </a:t>
            </a:r>
            <a:r>
              <a:rPr lang="en-US" b="1" dirty="0"/>
              <a:t>hours</a:t>
            </a:r>
          </a:p>
          <a:p>
            <a:pPr lvl="2"/>
            <a:r>
              <a:rPr lang="en-GB" dirty="0" smtClean="0"/>
              <a:t>Business </a:t>
            </a:r>
            <a:r>
              <a:rPr lang="en-GB" dirty="0"/>
              <a:t>planning for TCI </a:t>
            </a:r>
            <a:r>
              <a:rPr lang="en-GB" dirty="0" smtClean="0"/>
              <a:t>entrepreneurs</a:t>
            </a:r>
          </a:p>
          <a:p>
            <a:pPr lvl="2"/>
            <a:endParaRPr lang="en-US" b="1" dirty="0"/>
          </a:p>
          <a:p>
            <a:pPr lvl="3"/>
            <a:r>
              <a:rPr lang="en-US" sz="1800" dirty="0"/>
              <a:t>Resources and resource management of TCI business	</a:t>
            </a:r>
            <a:endParaRPr lang="en-US" sz="1800" dirty="0" smtClean="0"/>
          </a:p>
          <a:p>
            <a:pPr lvl="3"/>
            <a:r>
              <a:rPr lang="en-US" sz="1800" dirty="0" smtClean="0"/>
              <a:t>Production </a:t>
            </a:r>
            <a:r>
              <a:rPr lang="en-US" sz="1800" dirty="0"/>
              <a:t>process and human resources of TCI innovative model	</a:t>
            </a:r>
            <a:endParaRPr lang="bg-BG" sz="1800" dirty="0"/>
          </a:p>
          <a:p>
            <a:pPr lvl="3"/>
            <a:r>
              <a:rPr lang="en-US" sz="1800" dirty="0"/>
              <a:t>Financial results and TCI business sustaining</a:t>
            </a:r>
            <a:endParaRPr lang="en-GB" sz="1800" dirty="0"/>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773761"/>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4256922"/>
      </p:ext>
    </p:extLst>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09600" y="885032"/>
            <a:ext cx="10972800" cy="1027113"/>
          </a:xfrm>
        </p:spPr>
        <p:txBody>
          <a:bodyPr/>
          <a:lstStyle/>
          <a:p>
            <a:pPr lvl="0"/>
            <a:r>
              <a:rPr lang="en-US" dirty="0"/>
              <a:t>Entrepreneurial Syllabus</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09600" y="1989136"/>
            <a:ext cx="10972800" cy="4137028"/>
          </a:xfrm>
        </p:spPr>
        <p:txBody>
          <a:bodyPr/>
          <a:lstStyle/>
          <a:p>
            <a:r>
              <a:rPr lang="en-US" b="1" dirty="0"/>
              <a:t>ENTREPRENEURSHIP IN </a:t>
            </a:r>
            <a:r>
              <a:rPr lang="en-US" b="1" dirty="0" smtClean="0"/>
              <a:t>TCI (</a:t>
            </a:r>
            <a:r>
              <a:rPr lang="en-US" b="1" dirty="0"/>
              <a:t>total: </a:t>
            </a:r>
            <a:r>
              <a:rPr lang="bg-BG" b="1" dirty="0"/>
              <a:t>3</a:t>
            </a:r>
            <a:r>
              <a:rPr lang="en-US" b="1" dirty="0"/>
              <a:t>0 hours – 5 days * </a:t>
            </a:r>
            <a:r>
              <a:rPr lang="bg-BG" b="1" dirty="0"/>
              <a:t>6</a:t>
            </a:r>
            <a:r>
              <a:rPr lang="en-US" b="1" dirty="0"/>
              <a:t> hours)</a:t>
            </a:r>
            <a:endParaRPr lang="bg-BG" dirty="0"/>
          </a:p>
          <a:p>
            <a:pPr lvl="1"/>
            <a:r>
              <a:rPr lang="en-US" b="1" dirty="0" smtClean="0"/>
              <a:t>II </a:t>
            </a:r>
            <a:r>
              <a:rPr lang="en-US" b="1" dirty="0"/>
              <a:t>ENTREPRENEURSHIP IN </a:t>
            </a:r>
            <a:r>
              <a:rPr lang="en-US" b="1" dirty="0" smtClean="0"/>
              <a:t>TCI - </a:t>
            </a:r>
            <a:r>
              <a:rPr lang="en-US" b="1" dirty="0"/>
              <a:t>2</a:t>
            </a:r>
            <a:r>
              <a:rPr lang="bg-BG" b="1" dirty="0" smtClean="0"/>
              <a:t>0</a:t>
            </a:r>
            <a:r>
              <a:rPr lang="en-US" b="1" dirty="0" smtClean="0"/>
              <a:t> </a:t>
            </a:r>
            <a:r>
              <a:rPr lang="en-US" b="1" dirty="0"/>
              <a:t>hours</a:t>
            </a:r>
          </a:p>
          <a:p>
            <a:pPr lvl="2"/>
            <a:r>
              <a:rPr lang="en-GB" dirty="0" smtClean="0"/>
              <a:t>Financing </a:t>
            </a:r>
            <a:r>
              <a:rPr lang="en-GB" dirty="0"/>
              <a:t>of TCI entrepreneurial </a:t>
            </a:r>
            <a:r>
              <a:rPr lang="en-GB" dirty="0" smtClean="0"/>
              <a:t>business</a:t>
            </a:r>
          </a:p>
          <a:p>
            <a:pPr lvl="2"/>
            <a:endParaRPr lang="en-GB" b="1" dirty="0"/>
          </a:p>
          <a:p>
            <a:pPr lvl="3"/>
            <a:r>
              <a:rPr lang="en-US" sz="1800" dirty="0"/>
              <a:t>Entrepreneurial capital and its management	</a:t>
            </a:r>
            <a:endParaRPr lang="bg-BG" sz="1800" dirty="0"/>
          </a:p>
          <a:p>
            <a:pPr lvl="3"/>
            <a:r>
              <a:rPr lang="en-US" sz="1800" dirty="0"/>
              <a:t>Banking financing and industrial leasing schemes	</a:t>
            </a:r>
            <a:endParaRPr lang="bg-BG" sz="1800" dirty="0"/>
          </a:p>
          <a:p>
            <a:pPr lvl="3"/>
            <a:r>
              <a:rPr lang="en-US" sz="1800" dirty="0"/>
              <a:t>Venture capital, business angels and crowdfunding	</a:t>
            </a:r>
          </a:p>
          <a:p>
            <a:pPr lvl="3"/>
            <a:r>
              <a:rPr lang="en-US" sz="1800" dirty="0"/>
              <a:t>Governmental grants for TCI entrepreneurial schemes</a:t>
            </a:r>
            <a:endParaRPr lang="en-GB" sz="1800" dirty="0"/>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773761"/>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6548490"/>
      </p:ext>
    </p:extLst>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09600" y="885032"/>
            <a:ext cx="10972800" cy="1027113"/>
          </a:xfrm>
        </p:spPr>
        <p:txBody>
          <a:bodyPr/>
          <a:lstStyle/>
          <a:p>
            <a:pPr lvl="0"/>
            <a:r>
              <a:rPr lang="en-US" dirty="0"/>
              <a:t>Entrepreneurial Syllabus</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09600" y="1989136"/>
            <a:ext cx="10972800" cy="4137028"/>
          </a:xfrm>
        </p:spPr>
        <p:txBody>
          <a:bodyPr/>
          <a:lstStyle/>
          <a:p>
            <a:r>
              <a:rPr lang="en-US" b="1" dirty="0"/>
              <a:t>ENTREPRENEURSHIP IN </a:t>
            </a:r>
            <a:r>
              <a:rPr lang="en-US" b="1" dirty="0" smtClean="0"/>
              <a:t>TCI (</a:t>
            </a:r>
            <a:r>
              <a:rPr lang="en-US" b="1" dirty="0"/>
              <a:t>total: </a:t>
            </a:r>
            <a:r>
              <a:rPr lang="bg-BG" b="1" dirty="0"/>
              <a:t>3</a:t>
            </a:r>
            <a:r>
              <a:rPr lang="en-US" b="1" dirty="0"/>
              <a:t>0 hours – 5 days * </a:t>
            </a:r>
            <a:r>
              <a:rPr lang="bg-BG" b="1" dirty="0"/>
              <a:t>6</a:t>
            </a:r>
            <a:r>
              <a:rPr lang="en-US" b="1" dirty="0"/>
              <a:t> hours)</a:t>
            </a:r>
            <a:endParaRPr lang="bg-BG" dirty="0"/>
          </a:p>
          <a:p>
            <a:pPr lvl="1"/>
            <a:r>
              <a:rPr lang="en-US" b="1" dirty="0" smtClean="0"/>
              <a:t>II </a:t>
            </a:r>
            <a:r>
              <a:rPr lang="en-US" b="1" dirty="0"/>
              <a:t>ENTREPRENEURSHIP IN </a:t>
            </a:r>
            <a:r>
              <a:rPr lang="en-US" b="1" dirty="0" smtClean="0"/>
              <a:t>TCI - </a:t>
            </a:r>
            <a:r>
              <a:rPr lang="en-US" b="1" dirty="0"/>
              <a:t>2</a:t>
            </a:r>
            <a:r>
              <a:rPr lang="bg-BG" b="1" dirty="0" smtClean="0"/>
              <a:t>0</a:t>
            </a:r>
            <a:r>
              <a:rPr lang="en-US" b="1" dirty="0" smtClean="0"/>
              <a:t> </a:t>
            </a:r>
            <a:r>
              <a:rPr lang="en-US" b="1" dirty="0"/>
              <a:t>hours</a:t>
            </a:r>
          </a:p>
          <a:p>
            <a:pPr lvl="2"/>
            <a:r>
              <a:rPr lang="en-GB" dirty="0" smtClean="0"/>
              <a:t>Subcontracting </a:t>
            </a:r>
            <a:r>
              <a:rPr lang="en-GB" dirty="0"/>
              <a:t>chains and entrepreneurial </a:t>
            </a:r>
            <a:r>
              <a:rPr lang="en-GB" dirty="0" smtClean="0"/>
              <a:t>networks</a:t>
            </a:r>
          </a:p>
          <a:p>
            <a:pPr lvl="2"/>
            <a:endParaRPr lang="en-GB" dirty="0" smtClean="0"/>
          </a:p>
          <a:p>
            <a:pPr lvl="3"/>
            <a:r>
              <a:rPr lang="en-US" sz="1800" dirty="0"/>
              <a:t>Subcontracting and industrial networks	</a:t>
            </a:r>
            <a:endParaRPr lang="bg-BG" sz="1800" dirty="0"/>
          </a:p>
          <a:p>
            <a:pPr lvl="3"/>
            <a:r>
              <a:rPr lang="en-US" sz="1800" dirty="0"/>
              <a:t>Entrepreneurial networks and short supply chains	</a:t>
            </a:r>
            <a:endParaRPr lang="bg-BG" sz="1800" dirty="0"/>
          </a:p>
          <a:p>
            <a:pPr lvl="3"/>
            <a:r>
              <a:rPr lang="en-US" sz="1800" dirty="0"/>
              <a:t>Technology transfer</a:t>
            </a:r>
            <a:endParaRPr lang="en-GB" sz="1800" dirty="0"/>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773761"/>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7918617"/>
      </p:ext>
    </p:extLst>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09600" y="885032"/>
            <a:ext cx="10972800" cy="1027113"/>
          </a:xfrm>
        </p:spPr>
        <p:txBody>
          <a:bodyPr/>
          <a:lstStyle/>
          <a:p>
            <a:pPr lvl="0"/>
            <a:r>
              <a:rPr lang="en-US" dirty="0"/>
              <a:t>Entrepreneurial Syllabus</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09600" y="1989136"/>
            <a:ext cx="10972800" cy="4137028"/>
          </a:xfrm>
        </p:spPr>
        <p:txBody>
          <a:bodyPr/>
          <a:lstStyle/>
          <a:p>
            <a:r>
              <a:rPr lang="en-US" b="1" dirty="0"/>
              <a:t>ENTREPRENEURSHIP IN </a:t>
            </a:r>
            <a:r>
              <a:rPr lang="en-US" b="1" dirty="0" smtClean="0"/>
              <a:t>TCI (</a:t>
            </a:r>
            <a:r>
              <a:rPr lang="en-US" b="1" dirty="0"/>
              <a:t>total: </a:t>
            </a:r>
            <a:r>
              <a:rPr lang="bg-BG" b="1" dirty="0"/>
              <a:t>3</a:t>
            </a:r>
            <a:r>
              <a:rPr lang="en-US" b="1" dirty="0"/>
              <a:t>0 hours – 5 days * </a:t>
            </a:r>
            <a:r>
              <a:rPr lang="bg-BG" b="1" dirty="0"/>
              <a:t>6</a:t>
            </a:r>
            <a:r>
              <a:rPr lang="en-US" b="1" dirty="0"/>
              <a:t> hours)</a:t>
            </a:r>
            <a:endParaRPr lang="bg-BG" dirty="0"/>
          </a:p>
          <a:p>
            <a:pPr lvl="1"/>
            <a:r>
              <a:rPr lang="en-US" b="1" dirty="0" smtClean="0"/>
              <a:t>II </a:t>
            </a:r>
            <a:r>
              <a:rPr lang="en-US" b="1" dirty="0"/>
              <a:t>ENTREPRENEURSHIP IN </a:t>
            </a:r>
            <a:r>
              <a:rPr lang="en-US" b="1" dirty="0" smtClean="0"/>
              <a:t>TCI - </a:t>
            </a:r>
            <a:r>
              <a:rPr lang="en-US" b="1" dirty="0"/>
              <a:t>2</a:t>
            </a:r>
            <a:r>
              <a:rPr lang="bg-BG" b="1" dirty="0" smtClean="0"/>
              <a:t>0</a:t>
            </a:r>
            <a:r>
              <a:rPr lang="en-US" b="1" dirty="0" smtClean="0"/>
              <a:t> </a:t>
            </a:r>
            <a:r>
              <a:rPr lang="en-US" b="1" dirty="0"/>
              <a:t>hours</a:t>
            </a:r>
          </a:p>
          <a:p>
            <a:pPr lvl="2"/>
            <a:r>
              <a:rPr lang="en-GB" dirty="0" smtClean="0"/>
              <a:t>TCI </a:t>
            </a:r>
            <a:r>
              <a:rPr lang="en-GB" dirty="0"/>
              <a:t>entrepreneurial roadmap</a:t>
            </a:r>
            <a:endParaRPr lang="en-GB" b="1" dirty="0" smtClean="0"/>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773761"/>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авоъгълник 4"/>
          <p:cNvSpPr/>
          <p:nvPr/>
        </p:nvSpPr>
        <p:spPr>
          <a:xfrm>
            <a:off x="609600" y="4293096"/>
            <a:ext cx="1813992" cy="158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6" name="Раирана стрелка надясно 5"/>
          <p:cNvSpPr/>
          <p:nvPr/>
        </p:nvSpPr>
        <p:spPr>
          <a:xfrm>
            <a:off x="2592692" y="4617132"/>
            <a:ext cx="1512168" cy="93610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7" name="Правоъгълник 6"/>
          <p:cNvSpPr/>
          <p:nvPr/>
        </p:nvSpPr>
        <p:spPr>
          <a:xfrm>
            <a:off x="4366406" y="4329100"/>
            <a:ext cx="1862318" cy="158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8" name="Стрелка наляво, надясно и нагоре 7"/>
          <p:cNvSpPr/>
          <p:nvPr/>
        </p:nvSpPr>
        <p:spPr>
          <a:xfrm>
            <a:off x="6490270" y="4057649"/>
            <a:ext cx="1971142" cy="1513619"/>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9" name="Бутон: помощ 8">
            <a:hlinkClick r:id="" action="ppaction://noaction" highlightClick="1"/>
          </p:cNvPr>
          <p:cNvSpPr/>
          <p:nvPr/>
        </p:nvSpPr>
        <p:spPr>
          <a:xfrm>
            <a:off x="8808014" y="4293096"/>
            <a:ext cx="2040514" cy="1620180"/>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0" name="Бутон: помощ 9">
            <a:hlinkClick r:id="" action="ppaction://noaction" highlightClick="1"/>
          </p:cNvPr>
          <p:cNvSpPr/>
          <p:nvPr/>
        </p:nvSpPr>
        <p:spPr>
          <a:xfrm>
            <a:off x="6399113" y="2708919"/>
            <a:ext cx="2040514" cy="1124563"/>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Tree>
    <p:extLst>
      <p:ext uri="{BB962C8B-B14F-4D97-AF65-F5344CB8AC3E}">
        <p14:creationId xmlns:p14="http://schemas.microsoft.com/office/powerpoint/2010/main" val="90732445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09600" y="885032"/>
            <a:ext cx="10972800" cy="1027113"/>
          </a:xfrm>
        </p:spPr>
        <p:txBody>
          <a:bodyPr/>
          <a:lstStyle/>
          <a:p>
            <a:pPr lvl="0"/>
            <a:r>
              <a:rPr lang="en-US" dirty="0"/>
              <a:t>Entrepreneurial Syllabus</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09600" y="1989136"/>
            <a:ext cx="10972800" cy="4137028"/>
          </a:xfrm>
        </p:spPr>
        <p:txBody>
          <a:bodyPr/>
          <a:lstStyle/>
          <a:p>
            <a:r>
              <a:rPr lang="en-US" b="1" dirty="0" smtClean="0"/>
              <a:t>3 TYPES of Education ENTREPRENEURSHIP </a:t>
            </a:r>
            <a:r>
              <a:rPr lang="en-US" b="1" dirty="0"/>
              <a:t>IN </a:t>
            </a:r>
            <a:r>
              <a:rPr lang="en-US" b="1" dirty="0" smtClean="0"/>
              <a:t>TCI</a:t>
            </a:r>
          </a:p>
          <a:p>
            <a:endParaRPr lang="en-US" b="1" dirty="0"/>
          </a:p>
          <a:p>
            <a:endParaRPr lang="en-GB" b="1" dirty="0" smtClean="0"/>
          </a:p>
          <a:p>
            <a:pPr lvl="1"/>
            <a:r>
              <a:rPr lang="en-GB" b="1" dirty="0"/>
              <a:t>for </a:t>
            </a:r>
            <a:r>
              <a:rPr lang="en-GB" b="1" dirty="0" smtClean="0"/>
              <a:t>University students /University entrepreneurship/ </a:t>
            </a:r>
          </a:p>
          <a:p>
            <a:pPr lvl="1"/>
            <a:endParaRPr lang="en-GB" b="1" dirty="0"/>
          </a:p>
          <a:p>
            <a:pPr lvl="1"/>
            <a:r>
              <a:rPr lang="en-GB" b="1" dirty="0" smtClean="0"/>
              <a:t>for TCI staff /in-business entrepreneurship/</a:t>
            </a:r>
          </a:p>
          <a:p>
            <a:pPr lvl="1"/>
            <a:endParaRPr lang="en-GB" b="1" dirty="0"/>
          </a:p>
          <a:p>
            <a:pPr lvl="1"/>
            <a:r>
              <a:rPr lang="en-GB" b="1" dirty="0" smtClean="0"/>
              <a:t>for </a:t>
            </a:r>
            <a:r>
              <a:rPr lang="en-GB" b="1" dirty="0"/>
              <a:t>trainers (teachers/researchers</a:t>
            </a:r>
            <a:r>
              <a:rPr lang="en-GB" b="1" dirty="0" smtClean="0"/>
              <a:t>)</a:t>
            </a:r>
            <a:endParaRPr lang="en-GB" b="1" dirty="0"/>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773761"/>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Картина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0657" y="2315431"/>
            <a:ext cx="4794559" cy="2049674"/>
          </a:xfrm>
          <a:prstGeom prst="rect">
            <a:avLst/>
          </a:prstGeom>
        </p:spPr>
      </p:pic>
      <p:pic>
        <p:nvPicPr>
          <p:cNvPr id="7" name="Картина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52844" y="4509120"/>
            <a:ext cx="3701887" cy="2193241"/>
          </a:xfrm>
          <a:prstGeom prst="rect">
            <a:avLst/>
          </a:prstGeom>
        </p:spPr>
      </p:pic>
      <p:pic>
        <p:nvPicPr>
          <p:cNvPr id="8" name="Картина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31580" y="3707791"/>
            <a:ext cx="5486400" cy="3086100"/>
          </a:xfrm>
          <a:prstGeom prst="rect">
            <a:avLst/>
          </a:prstGeom>
        </p:spPr>
      </p:pic>
    </p:spTree>
    <p:extLst>
      <p:ext uri="{BB962C8B-B14F-4D97-AF65-F5344CB8AC3E}">
        <p14:creationId xmlns:p14="http://schemas.microsoft.com/office/powerpoint/2010/main" val="376282329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xit" presetSubtype="0" fill="hold" nodeType="with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6" descr="A close up of a blackboard&#10;&#10;Description automatically generated">
            <a:extLst>
              <a:ext uri="{FF2B5EF4-FFF2-40B4-BE49-F238E27FC236}">
                <a16:creationId xmlns:a16="http://schemas.microsoft.com/office/drawing/2014/main" id="{378D97D5-22BC-41E6-B0AD-F93869449FC6}"/>
              </a:ext>
            </a:extLst>
          </p:cNvPr>
          <p:cNvPicPr>
            <a:picLocks noChangeAspect="1"/>
          </p:cNvPicPr>
          <p:nvPr/>
        </p:nvPicPr>
        <p:blipFill rotWithShape="1">
          <a:blip r:embed="rId2">
            <a:extLst>
              <a:ext uri="{837473B0-CC2E-450A-ABE3-18F120FF3D39}">
                <a1611:picAttrSrcUrl xmlns="" xmlns:a1611="http://schemas.microsoft.com/office/drawing/2016/11/main" r:id="rId3"/>
              </a:ext>
            </a:extLst>
          </a:blip>
          <a:stretch/>
        </p:blipFill>
        <p:spPr bwMode="auto">
          <a:xfrm>
            <a:off x="6600056" y="2807550"/>
            <a:ext cx="5400600" cy="405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09600" y="885032"/>
            <a:ext cx="10972800" cy="1027113"/>
          </a:xfrm>
        </p:spPr>
        <p:txBody>
          <a:bodyPr/>
          <a:lstStyle/>
          <a:p>
            <a:pPr lvl="0"/>
            <a:r>
              <a:rPr lang="en-US" dirty="0"/>
              <a:t>Entrepreneurial Syllabus</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09600" y="1989136"/>
            <a:ext cx="10972800" cy="4137028"/>
          </a:xfrm>
        </p:spPr>
        <p:txBody>
          <a:bodyPr/>
          <a:lstStyle/>
          <a:p>
            <a:r>
              <a:rPr lang="en-US" b="1" dirty="0"/>
              <a:t>ENTREPRENEURSHIP IN </a:t>
            </a:r>
            <a:r>
              <a:rPr lang="en-US" b="1" dirty="0" smtClean="0"/>
              <a:t>TCI (</a:t>
            </a:r>
            <a:r>
              <a:rPr lang="en-US" b="1" dirty="0"/>
              <a:t>total: </a:t>
            </a:r>
            <a:r>
              <a:rPr lang="bg-BG" b="1" dirty="0"/>
              <a:t>3</a:t>
            </a:r>
            <a:r>
              <a:rPr lang="en-US" b="1" dirty="0"/>
              <a:t>0 hours – 5 days * </a:t>
            </a:r>
            <a:r>
              <a:rPr lang="bg-BG" b="1" dirty="0"/>
              <a:t>6</a:t>
            </a:r>
            <a:r>
              <a:rPr lang="en-US" b="1" dirty="0"/>
              <a:t> hours)</a:t>
            </a:r>
            <a:endParaRPr lang="bg-BG" dirty="0"/>
          </a:p>
          <a:p>
            <a:pPr marL="257175" lvl="2" indent="-257175"/>
            <a:r>
              <a:rPr lang="en-GB" dirty="0"/>
              <a:t>Main stages in the entrepreneurial process: from the idea to the growth</a:t>
            </a:r>
          </a:p>
          <a:p>
            <a:endParaRPr lang="en-GB" b="1" dirty="0" smtClean="0"/>
          </a:p>
          <a:p>
            <a:pPr marL="0" indent="0">
              <a:buNone/>
            </a:pPr>
            <a:r>
              <a:rPr lang="en-GB" sz="2800" b="1" u="sng" dirty="0" smtClean="0">
                <a:effectLst>
                  <a:outerShdw blurRad="38100" dist="38100" dir="2700000" algn="tl">
                    <a:srgbClr val="000000">
                      <a:alpha val="43137"/>
                    </a:srgbClr>
                  </a:outerShdw>
                </a:effectLst>
              </a:rPr>
              <a:t>Motivation</a:t>
            </a:r>
          </a:p>
          <a:p>
            <a:r>
              <a:rPr lang="en-US" dirty="0"/>
              <a:t>What are your personal strengths and </a:t>
            </a:r>
            <a:endParaRPr lang="en-US" dirty="0" smtClean="0"/>
          </a:p>
          <a:p>
            <a:pPr marL="0" indent="0">
              <a:buNone/>
            </a:pPr>
            <a:r>
              <a:rPr lang="en-US" dirty="0" smtClean="0"/>
              <a:t>weaknesses </a:t>
            </a:r>
          </a:p>
          <a:p>
            <a:r>
              <a:rPr lang="en-US" dirty="0" smtClean="0"/>
              <a:t>What </a:t>
            </a:r>
            <a:r>
              <a:rPr lang="en-US" dirty="0"/>
              <a:t>are the strengths of your </a:t>
            </a:r>
            <a:r>
              <a:rPr lang="en-US" dirty="0" smtClean="0"/>
              <a:t>endeavor</a:t>
            </a:r>
          </a:p>
          <a:p>
            <a:r>
              <a:rPr lang="en-US" dirty="0" smtClean="0"/>
              <a:t>Which </a:t>
            </a:r>
            <a:r>
              <a:rPr lang="en-US" dirty="0"/>
              <a:t>learning style is best for you </a:t>
            </a:r>
            <a:endParaRPr lang="en-US" dirty="0" smtClean="0"/>
          </a:p>
          <a:p>
            <a:r>
              <a:rPr lang="en-US" dirty="0" smtClean="0"/>
              <a:t>What </a:t>
            </a:r>
            <a:r>
              <a:rPr lang="en-US" dirty="0"/>
              <a:t>is your level of knowledge and skills </a:t>
            </a:r>
            <a:endParaRPr lang="en-US" dirty="0" smtClean="0"/>
          </a:p>
          <a:p>
            <a:r>
              <a:rPr lang="en-US" dirty="0" smtClean="0"/>
              <a:t>What </a:t>
            </a:r>
            <a:r>
              <a:rPr lang="en-US" dirty="0"/>
              <a:t>else is needed to realize your idea</a:t>
            </a:r>
            <a:endParaRPr lang="en-GB" dirty="0" smtClean="0"/>
          </a:p>
          <a:p>
            <a:pPr lvl="2"/>
            <a:endParaRPr lang="en-GB" b="1" dirty="0" smtClean="0"/>
          </a:p>
        </p:txBody>
      </p:sp>
      <p:pic>
        <p:nvPicPr>
          <p:cNvPr id="4" name="Picture 2" descr="untitled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0376" y="773761"/>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7043637"/>
      </p:ext>
    </p:extLst>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09600" y="885032"/>
            <a:ext cx="10972800" cy="1027113"/>
          </a:xfrm>
        </p:spPr>
        <p:txBody>
          <a:bodyPr/>
          <a:lstStyle/>
          <a:p>
            <a:pPr lvl="0"/>
            <a:r>
              <a:rPr lang="en-US" dirty="0"/>
              <a:t>Entrepreneurial Syllabus</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09600" y="1989136"/>
            <a:ext cx="10972800" cy="4137028"/>
          </a:xfrm>
        </p:spPr>
        <p:txBody>
          <a:bodyPr/>
          <a:lstStyle/>
          <a:p>
            <a:r>
              <a:rPr lang="en-US" b="1" dirty="0"/>
              <a:t>ENTREPRENEURSHIP IN </a:t>
            </a:r>
            <a:r>
              <a:rPr lang="en-US" b="1" dirty="0" smtClean="0"/>
              <a:t>TCI (</a:t>
            </a:r>
            <a:r>
              <a:rPr lang="en-US" b="1" dirty="0"/>
              <a:t>total: </a:t>
            </a:r>
            <a:r>
              <a:rPr lang="bg-BG" b="1" dirty="0"/>
              <a:t>3</a:t>
            </a:r>
            <a:r>
              <a:rPr lang="en-US" b="1" dirty="0"/>
              <a:t>0 hours – 5 days * </a:t>
            </a:r>
            <a:r>
              <a:rPr lang="bg-BG" b="1" dirty="0"/>
              <a:t>6</a:t>
            </a:r>
            <a:r>
              <a:rPr lang="en-US" b="1" dirty="0"/>
              <a:t> hours)</a:t>
            </a:r>
            <a:endParaRPr lang="bg-BG" dirty="0"/>
          </a:p>
          <a:p>
            <a:pPr marL="257175" lvl="2" indent="-257175"/>
            <a:r>
              <a:rPr lang="en-GB" dirty="0"/>
              <a:t>Main stages in the entrepreneurial process: from the idea to the growth</a:t>
            </a:r>
          </a:p>
          <a:p>
            <a:endParaRPr lang="en-GB" b="1" dirty="0" smtClean="0"/>
          </a:p>
          <a:p>
            <a:pPr marL="0" indent="0">
              <a:buNone/>
            </a:pPr>
            <a:r>
              <a:rPr lang="en-GB" sz="2800" b="1" u="sng" dirty="0" smtClean="0">
                <a:effectLst>
                  <a:outerShdw blurRad="38100" dist="38100" dir="2700000" algn="tl">
                    <a:srgbClr val="000000">
                      <a:alpha val="43137"/>
                    </a:srgbClr>
                  </a:outerShdw>
                </a:effectLst>
              </a:rPr>
              <a:t>Self assessment test</a:t>
            </a:r>
          </a:p>
          <a:p>
            <a:pPr lvl="2"/>
            <a:endParaRPr lang="en-GB" b="1" dirty="0" smtClean="0"/>
          </a:p>
          <a:p>
            <a:pPr lvl="2"/>
            <a:endParaRPr lang="en-GB" b="1" dirty="0"/>
          </a:p>
          <a:p>
            <a:pPr marL="0" lvl="2" indent="358775">
              <a:tabLst>
                <a:tab pos="717550" algn="l"/>
              </a:tabLst>
            </a:pPr>
            <a:r>
              <a:rPr lang="en-US" dirty="0">
                <a:hlinkClick r:id="rId2"/>
              </a:rPr>
              <a:t>Self-assessment, test your entrepreneurial potential | </a:t>
            </a:r>
            <a:r>
              <a:rPr lang="en-US" dirty="0" smtClean="0">
                <a:hlinkClick r:id="rId2"/>
              </a:rPr>
              <a:t>BDC.ca</a:t>
            </a:r>
            <a:endParaRPr lang="en-US" dirty="0" smtClean="0"/>
          </a:p>
          <a:p>
            <a:pPr lvl="2"/>
            <a:endParaRPr lang="en-US" b="1" dirty="0"/>
          </a:p>
          <a:p>
            <a:pPr marL="0" lvl="2" indent="358775"/>
            <a:r>
              <a:rPr lang="en-US" dirty="0">
                <a:hlinkClick r:id="rId3"/>
              </a:rPr>
              <a:t>Entrepreneur Quiz: what business suits your personality? (humanmetrics.com)</a:t>
            </a:r>
            <a:endParaRPr lang="en-GB" b="1" dirty="0" smtClean="0"/>
          </a:p>
        </p:txBody>
      </p:sp>
      <p:pic>
        <p:nvPicPr>
          <p:cNvPr id="4" name="Picture 2" descr="untitled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0376" y="773761"/>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7" descr="A blue and white sign&#10;&#10;Description automatically generated">
            <a:extLst>
              <a:ext uri="{FF2B5EF4-FFF2-40B4-BE49-F238E27FC236}">
                <a16:creationId xmlns:a16="http://schemas.microsoft.com/office/drawing/2014/main" id="{432C6E5A-B5D7-4156-93A9-ACEE7F304DE1}"/>
              </a:ext>
            </a:extLst>
          </p:cNvPr>
          <p:cNvPicPr>
            <a:picLocks noChangeAspect="1"/>
          </p:cNvPicPr>
          <p:nvPr/>
        </p:nvPicPr>
        <p:blipFill>
          <a:blip r:embed="rId5"/>
          <a:stretch>
            <a:fillRect/>
          </a:stretch>
        </p:blipFill>
        <p:spPr bwMode="auto">
          <a:xfrm>
            <a:off x="8400256" y="3140968"/>
            <a:ext cx="3647728" cy="3647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1961024"/>
      </p:ext>
    </p:extLst>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7" descr="A close up of text on a white background&#10;&#10;Description automatically generated">
            <a:extLst>
              <a:ext uri="{FF2B5EF4-FFF2-40B4-BE49-F238E27FC236}">
                <a16:creationId xmlns:a16="http://schemas.microsoft.com/office/drawing/2014/main" id="{B16DE20F-DB9D-48F2-A1ED-643FC073D499}"/>
              </a:ext>
            </a:extLst>
          </p:cNvPr>
          <p:cNvPicPr>
            <a:picLocks noChangeAspect="1"/>
          </p:cNvPicPr>
          <p:nvPr/>
        </p:nvPicPr>
        <p:blipFill>
          <a:blip r:embed="rId2">
            <a:extLst>
              <a:ext uri="{837473B0-CC2E-450A-ABE3-18F120FF3D39}">
                <a1611:picAttrSrcUrl xmlns="" xmlns:a1611="http://schemas.microsoft.com/office/drawing/2016/11/main" r:id="rId3"/>
              </a:ext>
            </a:extLst>
          </a:blip>
          <a:stretch>
            <a:fillRect/>
          </a:stretch>
        </p:blipFill>
        <p:spPr>
          <a:xfrm>
            <a:off x="6731886" y="3802379"/>
            <a:ext cx="5460114" cy="3071314"/>
          </a:xfrm>
          <a:prstGeom prst="rect">
            <a:avLst/>
          </a:prstGeom>
          <a:noFill/>
        </p:spPr>
      </p:pic>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09600" y="885032"/>
            <a:ext cx="10972800" cy="1027113"/>
          </a:xfrm>
        </p:spPr>
        <p:txBody>
          <a:bodyPr/>
          <a:lstStyle/>
          <a:p>
            <a:pPr lvl="0"/>
            <a:r>
              <a:rPr lang="en-US" dirty="0"/>
              <a:t>Entrepreneurial Syllabus</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09600" y="1989136"/>
            <a:ext cx="10972800" cy="4137028"/>
          </a:xfrm>
        </p:spPr>
        <p:txBody>
          <a:bodyPr/>
          <a:lstStyle/>
          <a:p>
            <a:r>
              <a:rPr lang="en-US" b="1" dirty="0"/>
              <a:t>ENTREPRENEURSHIP IN </a:t>
            </a:r>
            <a:r>
              <a:rPr lang="en-US" b="1" dirty="0" smtClean="0"/>
              <a:t>TCI (</a:t>
            </a:r>
            <a:r>
              <a:rPr lang="en-US" b="1" dirty="0"/>
              <a:t>total: </a:t>
            </a:r>
            <a:r>
              <a:rPr lang="bg-BG" b="1" dirty="0"/>
              <a:t>3</a:t>
            </a:r>
            <a:r>
              <a:rPr lang="en-US" b="1" dirty="0"/>
              <a:t>0 hours – 5 days * </a:t>
            </a:r>
            <a:r>
              <a:rPr lang="bg-BG" b="1" dirty="0"/>
              <a:t>6</a:t>
            </a:r>
            <a:r>
              <a:rPr lang="en-US" b="1" dirty="0"/>
              <a:t> hours)</a:t>
            </a:r>
            <a:endParaRPr lang="bg-BG" dirty="0"/>
          </a:p>
          <a:p>
            <a:pPr marL="257175" lvl="2" indent="-257175"/>
            <a:r>
              <a:rPr lang="en-GB" dirty="0"/>
              <a:t>Main stages in the entrepreneurial process: from the idea to the growth</a:t>
            </a:r>
          </a:p>
          <a:p>
            <a:endParaRPr lang="en-GB" sz="1500" b="1" dirty="0" smtClean="0"/>
          </a:p>
          <a:p>
            <a:pPr marL="0" indent="0">
              <a:buNone/>
            </a:pPr>
            <a:r>
              <a:rPr lang="en-GB" sz="2800" b="1" u="sng" dirty="0" smtClean="0">
                <a:effectLst>
                  <a:outerShdw blurRad="38100" dist="38100" dir="2700000" algn="tl">
                    <a:srgbClr val="000000">
                      <a:alpha val="43137"/>
                    </a:srgbClr>
                  </a:outerShdw>
                </a:effectLst>
              </a:rPr>
              <a:t>Studding to be entrepreneur</a:t>
            </a:r>
          </a:p>
          <a:p>
            <a:pPr>
              <a:tabLst>
                <a:tab pos="6365875" algn="r"/>
              </a:tabLst>
            </a:pPr>
            <a:r>
              <a:rPr lang="en-US" sz="1800" dirty="0"/>
              <a:t>Some of us are visual - imagine the things we read. </a:t>
            </a:r>
            <a:r>
              <a:rPr lang="en-US" sz="1800" dirty="0" smtClean="0"/>
              <a:t>For </a:t>
            </a:r>
            <a:r>
              <a:rPr lang="en-US" sz="1800" dirty="0"/>
              <a:t>such people, </a:t>
            </a:r>
            <a:r>
              <a:rPr lang="en-US" sz="1800" dirty="0" smtClean="0"/>
              <a:t>				learning </a:t>
            </a:r>
            <a:r>
              <a:rPr lang="en-US" sz="1800" dirty="0"/>
              <a:t>is easier with pictures, diagrams, demonstrations than with </a:t>
            </a:r>
            <a:r>
              <a:rPr lang="en-US" sz="1800" dirty="0" smtClean="0"/>
              <a:t>				textbooks </a:t>
            </a:r>
          </a:p>
          <a:p>
            <a:pPr>
              <a:tabLst>
                <a:tab pos="6365875" algn="r"/>
              </a:tabLst>
            </a:pPr>
            <a:r>
              <a:rPr lang="en-US" sz="1800" dirty="0"/>
              <a:t>The auditory type learners say in their mind the things they read and </a:t>
            </a:r>
            <a:r>
              <a:rPr lang="en-US" sz="1800" dirty="0" smtClean="0"/>
              <a:t>					write </a:t>
            </a:r>
            <a:r>
              <a:rPr lang="en-US" sz="1800" dirty="0"/>
              <a:t>about. Such people prefer the new information they receive to </a:t>
            </a:r>
            <a:r>
              <a:rPr lang="en-US" sz="1800" dirty="0" smtClean="0"/>
              <a:t>				reach </a:t>
            </a:r>
            <a:r>
              <a:rPr lang="en-US" sz="1800" dirty="0"/>
              <a:t>them orally </a:t>
            </a:r>
          </a:p>
          <a:p>
            <a:pPr>
              <a:tabLst>
                <a:tab pos="6365875" algn="r"/>
              </a:tabLst>
            </a:pPr>
            <a:r>
              <a:rPr lang="en-US" sz="1800" dirty="0"/>
              <a:t>Others learn through action - they prefer to learn about things </a:t>
            </a:r>
            <a:r>
              <a:rPr lang="en-US" sz="1800" dirty="0" smtClean="0"/>
              <a:t>by							 </a:t>
            </a:r>
            <a:r>
              <a:rPr lang="en-US" sz="1800" dirty="0"/>
              <a:t>getting to them themselves. In other words, these people learn </a:t>
            </a:r>
            <a:r>
              <a:rPr lang="en-US" sz="1800" dirty="0" smtClean="0"/>
              <a:t>from					 their </a:t>
            </a:r>
            <a:r>
              <a:rPr lang="en-US" sz="1800" dirty="0"/>
              <a:t>own experience</a:t>
            </a:r>
            <a:endParaRPr lang="en-GB" sz="1800" dirty="0"/>
          </a:p>
        </p:txBody>
      </p:sp>
      <p:pic>
        <p:nvPicPr>
          <p:cNvPr id="4" name="Picture 2" descr="untitled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0376" y="773761"/>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8677107"/>
      </p:ext>
    </p:extLst>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4A9CB-EC6A-49DD-9BEE-5FCAF647557E}"/>
              </a:ext>
            </a:extLst>
          </p:cNvPr>
          <p:cNvSpPr>
            <a:spLocks noGrp="1"/>
          </p:cNvSpPr>
          <p:nvPr>
            <p:ph type="ctrTitle"/>
          </p:nvPr>
        </p:nvSpPr>
        <p:spPr>
          <a:xfrm>
            <a:off x="914400" y="1767856"/>
            <a:ext cx="8709992" cy="1470025"/>
          </a:xfrm>
        </p:spPr>
        <p:txBody>
          <a:bodyPr/>
          <a:lstStyle/>
          <a:p>
            <a:r>
              <a:rPr lang="en-US" dirty="0"/>
              <a:t>Specialized Cluster and Institute of Apparel and Textile </a:t>
            </a:r>
            <a:r>
              <a:rPr lang="bg-BG" dirty="0"/>
              <a:t>„</a:t>
            </a:r>
            <a:r>
              <a:rPr lang="en-US" dirty="0"/>
              <a:t>Danube</a:t>
            </a:r>
            <a:r>
              <a:rPr lang="bg-BG" dirty="0"/>
              <a:t>”</a:t>
            </a:r>
          </a:p>
        </p:txBody>
      </p:sp>
      <p:sp>
        <p:nvSpPr>
          <p:cNvPr id="12" name="Text Placeholder 11">
            <a:extLst>
              <a:ext uri="{FF2B5EF4-FFF2-40B4-BE49-F238E27FC236}">
                <a16:creationId xmlns:a16="http://schemas.microsoft.com/office/drawing/2014/main" id="{C12F2793-A9E1-478B-B9C3-2828FE0BD0AB}"/>
              </a:ext>
            </a:extLst>
          </p:cNvPr>
          <p:cNvSpPr>
            <a:spLocks noGrp="1"/>
          </p:cNvSpPr>
          <p:nvPr>
            <p:ph type="body" sz="quarter" idx="13"/>
          </p:nvPr>
        </p:nvSpPr>
        <p:spPr>
          <a:xfrm>
            <a:off x="907872" y="3429000"/>
            <a:ext cx="10363200" cy="1064319"/>
          </a:xfrm>
        </p:spPr>
        <p:txBody>
          <a:bodyPr/>
          <a:lstStyle/>
          <a:p>
            <a:pPr lvl="0"/>
            <a:r>
              <a:rPr lang="en-US" dirty="0" smtClean="0"/>
              <a:t>WP 7. Mapping and Clustering Entrepreneurial Skills in TCI</a:t>
            </a:r>
          </a:p>
          <a:p>
            <a:pPr lvl="0" algn="ctr"/>
            <a:r>
              <a:rPr lang="en-US" sz="3600" b="1" dirty="0" smtClean="0">
                <a:solidFill>
                  <a:srgbClr val="FF0000"/>
                </a:solidFill>
                <a:effectLst>
                  <a:outerShdw blurRad="38100" dist="38100" dir="2700000" algn="tl">
                    <a:srgbClr val="000000">
                      <a:alpha val="43137"/>
                    </a:srgbClr>
                  </a:outerShdw>
                </a:effectLst>
              </a:rPr>
              <a:t>DISCUSSION</a:t>
            </a:r>
            <a:endParaRPr lang="en-US" sz="3600" b="1" dirty="0">
              <a:solidFill>
                <a:srgbClr val="FF0000"/>
              </a:solidFill>
              <a:effectLst>
                <a:outerShdw blurRad="38100" dist="38100" dir="2700000" algn="tl">
                  <a:srgbClr val="000000">
                    <a:alpha val="43137"/>
                  </a:srgbClr>
                </a:outerShdw>
              </a:effectLst>
            </a:endParaRPr>
          </a:p>
        </p:txBody>
      </p:sp>
      <p:pic>
        <p:nvPicPr>
          <p:cNvPr id="1026"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4392" y="2204864"/>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9173075"/>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09600" y="885032"/>
            <a:ext cx="10972800" cy="1027113"/>
          </a:xfrm>
        </p:spPr>
        <p:txBody>
          <a:bodyPr/>
          <a:lstStyle/>
          <a:p>
            <a:pPr lvl="0"/>
            <a:r>
              <a:rPr lang="en-US" dirty="0"/>
              <a:t>Entrepreneurial Syllabus</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09600" y="1989136"/>
            <a:ext cx="10972800" cy="4137028"/>
          </a:xfrm>
        </p:spPr>
        <p:txBody>
          <a:bodyPr/>
          <a:lstStyle/>
          <a:p>
            <a:r>
              <a:rPr lang="en-US" b="1" dirty="0"/>
              <a:t>ENTREPRENEURSHIP IN </a:t>
            </a:r>
            <a:r>
              <a:rPr lang="en-US" b="1" dirty="0" smtClean="0"/>
              <a:t>TCI (</a:t>
            </a:r>
            <a:r>
              <a:rPr lang="en-US" b="1" dirty="0"/>
              <a:t>total: </a:t>
            </a:r>
            <a:r>
              <a:rPr lang="bg-BG" b="1" dirty="0"/>
              <a:t>3</a:t>
            </a:r>
            <a:r>
              <a:rPr lang="en-US" b="1" dirty="0"/>
              <a:t>0 hours – 5 days * </a:t>
            </a:r>
            <a:r>
              <a:rPr lang="bg-BG" b="1" dirty="0"/>
              <a:t>6</a:t>
            </a:r>
            <a:r>
              <a:rPr lang="en-US" b="1" dirty="0"/>
              <a:t> hours)</a:t>
            </a:r>
            <a:endParaRPr lang="bg-BG" dirty="0"/>
          </a:p>
          <a:p>
            <a:endParaRPr lang="en-GB" b="1" dirty="0" smtClean="0"/>
          </a:p>
          <a:p>
            <a:pPr lvl="1"/>
            <a:r>
              <a:rPr lang="en-US" b="1" dirty="0"/>
              <a:t>I BASIC ENTREPRENEURIAL </a:t>
            </a:r>
            <a:r>
              <a:rPr lang="en-US" b="1" dirty="0" smtClean="0"/>
              <a:t>KNOWLEDGE</a:t>
            </a:r>
          </a:p>
          <a:p>
            <a:pPr marL="685800" lvl="2" indent="0">
              <a:buNone/>
            </a:pPr>
            <a:endParaRPr lang="en-GB" dirty="0" smtClean="0"/>
          </a:p>
          <a:p>
            <a:pPr lvl="1"/>
            <a:r>
              <a:rPr lang="en-US" b="1" dirty="0"/>
              <a:t>II ENTREPRENEURSHIP IN </a:t>
            </a:r>
            <a:r>
              <a:rPr lang="en-US" b="1" dirty="0" smtClean="0"/>
              <a:t>TCI</a:t>
            </a:r>
          </a:p>
          <a:p>
            <a:pPr lvl="2"/>
            <a:endParaRPr lang="en-GB" b="1" dirty="0" smtClean="0"/>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773761"/>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9402810"/>
      </p:ext>
    </p:extLst>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229EA-7328-4651-BC80-EF60BE3D7E1C}"/>
              </a:ext>
            </a:extLst>
          </p:cNvPr>
          <p:cNvSpPr>
            <a:spLocks noGrp="1"/>
          </p:cNvSpPr>
          <p:nvPr>
            <p:ph type="title"/>
          </p:nvPr>
        </p:nvSpPr>
        <p:spPr/>
        <p:txBody>
          <a:bodyPr>
            <a:normAutofit/>
          </a:bodyPr>
          <a:lstStyle/>
          <a:p>
            <a:r>
              <a:rPr lang="en-US" dirty="0"/>
              <a:t>Thank you for your attention</a:t>
            </a:r>
          </a:p>
        </p:txBody>
      </p:sp>
      <p:sp>
        <p:nvSpPr>
          <p:cNvPr id="3" name="Content Placeholder 2">
            <a:extLst>
              <a:ext uri="{FF2B5EF4-FFF2-40B4-BE49-F238E27FC236}">
                <a16:creationId xmlns:a16="http://schemas.microsoft.com/office/drawing/2014/main" id="{0BF210CD-E02A-47A4-83EA-A130FE0FF2E7}"/>
              </a:ext>
            </a:extLst>
          </p:cNvPr>
          <p:cNvSpPr>
            <a:spLocks noGrp="1"/>
          </p:cNvSpPr>
          <p:nvPr>
            <p:ph type="body" idx="1"/>
          </p:nvPr>
        </p:nvSpPr>
        <p:spPr/>
        <p:txBody>
          <a:bodyPr/>
          <a:lstStyle/>
          <a:p>
            <a:endParaRPr lang="en-US" dirty="0"/>
          </a:p>
        </p:txBody>
      </p:sp>
      <p:pic>
        <p:nvPicPr>
          <p:cNvPr id="5"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4392" y="2204864"/>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1">
            <a:extLst>
              <a:ext uri="{FF2B5EF4-FFF2-40B4-BE49-F238E27FC236}">
                <a16:creationId xmlns:a16="http://schemas.microsoft.com/office/drawing/2014/main" id="{C12F2793-A9E1-478B-B9C3-2828FE0BD0AB}"/>
              </a:ext>
            </a:extLst>
          </p:cNvPr>
          <p:cNvSpPr txBox="1">
            <a:spLocks/>
          </p:cNvSpPr>
          <p:nvPr/>
        </p:nvSpPr>
        <p:spPr>
          <a:xfrm>
            <a:off x="907872" y="3429000"/>
            <a:ext cx="10363200" cy="1064319"/>
          </a:xfrm>
          <a:prstGeom prst="rect">
            <a:avLst/>
          </a:prstGeom>
        </p:spPr>
        <p:txBody>
          <a:bodyPr/>
          <a:lstStyle>
            <a:lvl1pPr marL="257175" indent="-257175"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smtClean="0"/>
              <a:t>WP 7. Mapping and Clustering Entrepreneurial Skills in TCI</a:t>
            </a:r>
            <a:endParaRPr lang="en-US" dirty="0"/>
          </a:p>
        </p:txBody>
      </p:sp>
      <p:sp>
        <p:nvSpPr>
          <p:cNvPr id="7" name="Title 1">
            <a:extLst>
              <a:ext uri="{FF2B5EF4-FFF2-40B4-BE49-F238E27FC236}">
                <a16:creationId xmlns:a16="http://schemas.microsoft.com/office/drawing/2014/main" id="{4014A9CB-EC6A-49DD-9BEE-5FCAF647557E}"/>
              </a:ext>
            </a:extLst>
          </p:cNvPr>
          <p:cNvSpPr txBox="1">
            <a:spLocks/>
          </p:cNvSpPr>
          <p:nvPr/>
        </p:nvSpPr>
        <p:spPr bwMode="auto">
          <a:xfrm>
            <a:off x="914400" y="1767856"/>
            <a:ext cx="8709992"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000" b="1" kern="1200" cap="all">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r>
              <a:rPr lang="en-US" smtClean="0"/>
              <a:t>Specialized Cluster and Institute of Apparel and Textile </a:t>
            </a:r>
            <a:r>
              <a:rPr lang="bg-BG" smtClean="0"/>
              <a:t>„</a:t>
            </a:r>
            <a:r>
              <a:rPr lang="en-US" smtClean="0"/>
              <a:t>Danube</a:t>
            </a:r>
            <a:r>
              <a:rPr lang="bg-BG" smtClean="0"/>
              <a:t>”</a:t>
            </a:r>
            <a:endParaRPr lang="bg-BG" dirty="0"/>
          </a:p>
        </p:txBody>
      </p:sp>
    </p:spTree>
    <p:extLst>
      <p:ext uri="{BB962C8B-B14F-4D97-AF65-F5344CB8AC3E}">
        <p14:creationId xmlns:p14="http://schemas.microsoft.com/office/powerpoint/2010/main" val="3522617665"/>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09600" y="885032"/>
            <a:ext cx="10972800" cy="1027113"/>
          </a:xfrm>
        </p:spPr>
        <p:txBody>
          <a:bodyPr/>
          <a:lstStyle/>
          <a:p>
            <a:pPr lvl="0"/>
            <a:r>
              <a:rPr lang="en-US" dirty="0"/>
              <a:t>Entrepreneurial Syllabus</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09600" y="1989136"/>
            <a:ext cx="10972800" cy="4137028"/>
          </a:xfrm>
        </p:spPr>
        <p:txBody>
          <a:bodyPr/>
          <a:lstStyle/>
          <a:p>
            <a:r>
              <a:rPr lang="en-US" b="1" dirty="0"/>
              <a:t>ENTREPRENEURSHIP IN </a:t>
            </a:r>
            <a:r>
              <a:rPr lang="en-US" b="1" dirty="0" smtClean="0"/>
              <a:t>TCI (</a:t>
            </a:r>
            <a:r>
              <a:rPr lang="en-US" b="1" dirty="0"/>
              <a:t>total: </a:t>
            </a:r>
            <a:r>
              <a:rPr lang="bg-BG" b="1" dirty="0"/>
              <a:t>3</a:t>
            </a:r>
            <a:r>
              <a:rPr lang="en-US" b="1" dirty="0"/>
              <a:t>0 hours – 5 days * </a:t>
            </a:r>
            <a:r>
              <a:rPr lang="bg-BG" b="1" dirty="0"/>
              <a:t>6</a:t>
            </a:r>
            <a:r>
              <a:rPr lang="en-US" b="1" dirty="0"/>
              <a:t> hours)</a:t>
            </a:r>
            <a:endParaRPr lang="bg-BG" dirty="0"/>
          </a:p>
          <a:p>
            <a:endParaRPr lang="en-GB" b="1" dirty="0" smtClean="0"/>
          </a:p>
          <a:p>
            <a:pPr lvl="1"/>
            <a:r>
              <a:rPr lang="en-US" b="1" dirty="0"/>
              <a:t>I BASIC ENTREPRENEURIAL </a:t>
            </a:r>
            <a:r>
              <a:rPr lang="en-US" b="1" dirty="0" smtClean="0"/>
              <a:t>KNOWLEDGE - 1</a:t>
            </a:r>
            <a:r>
              <a:rPr lang="bg-BG" b="1" dirty="0"/>
              <a:t>0</a:t>
            </a:r>
            <a:r>
              <a:rPr lang="en-US" b="1" dirty="0"/>
              <a:t> hours</a:t>
            </a:r>
            <a:endParaRPr lang="en-US" b="1" dirty="0" smtClean="0"/>
          </a:p>
          <a:p>
            <a:pPr lvl="2"/>
            <a:r>
              <a:rPr lang="en-US" dirty="0"/>
              <a:t>Entrepreneurial </a:t>
            </a:r>
            <a:r>
              <a:rPr lang="en-US" dirty="0" smtClean="0"/>
              <a:t>self-assessment</a:t>
            </a:r>
          </a:p>
          <a:p>
            <a:pPr lvl="2"/>
            <a:endParaRPr lang="en-US" dirty="0" smtClean="0"/>
          </a:p>
          <a:p>
            <a:pPr lvl="2"/>
            <a:r>
              <a:rPr lang="en-US" dirty="0"/>
              <a:t>Basics of business </a:t>
            </a:r>
            <a:r>
              <a:rPr lang="en-US" dirty="0" smtClean="0"/>
              <a:t>entrepreneurship</a:t>
            </a:r>
          </a:p>
          <a:p>
            <a:pPr lvl="2"/>
            <a:endParaRPr lang="en-US" b="1" dirty="0"/>
          </a:p>
          <a:p>
            <a:pPr lvl="2"/>
            <a:r>
              <a:rPr lang="en-US" dirty="0"/>
              <a:t>Regulation </a:t>
            </a:r>
            <a:r>
              <a:rPr lang="en-US" dirty="0" smtClean="0"/>
              <a:t>and </a:t>
            </a:r>
            <a:r>
              <a:rPr lang="en-US" dirty="0"/>
              <a:t>support of entrepreneurial activity and </a:t>
            </a:r>
            <a:r>
              <a:rPr lang="en-US" dirty="0" smtClean="0"/>
              <a:t>entrepreneurs</a:t>
            </a:r>
          </a:p>
          <a:p>
            <a:pPr lvl="2"/>
            <a:endParaRPr lang="en-US" b="1" dirty="0"/>
          </a:p>
          <a:p>
            <a:pPr lvl="2"/>
            <a:r>
              <a:rPr lang="en-GB" dirty="0"/>
              <a:t>Main stages in the entrepreneurial process: from the idea to the growth</a:t>
            </a:r>
            <a:endParaRPr lang="en-GB" b="1" dirty="0" smtClean="0"/>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773761"/>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4154798"/>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09600" y="885032"/>
            <a:ext cx="10972800" cy="1027113"/>
          </a:xfrm>
        </p:spPr>
        <p:txBody>
          <a:bodyPr/>
          <a:lstStyle/>
          <a:p>
            <a:pPr lvl="0"/>
            <a:r>
              <a:rPr lang="en-US" dirty="0"/>
              <a:t>Entrepreneurial Syllabus</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09600" y="1989136"/>
            <a:ext cx="10972800" cy="4137028"/>
          </a:xfrm>
        </p:spPr>
        <p:txBody>
          <a:bodyPr/>
          <a:lstStyle/>
          <a:p>
            <a:r>
              <a:rPr lang="en-US" b="1" dirty="0"/>
              <a:t>ENTREPRENEURSHIP IN </a:t>
            </a:r>
            <a:r>
              <a:rPr lang="en-US" b="1" dirty="0" smtClean="0"/>
              <a:t>TCI (</a:t>
            </a:r>
            <a:r>
              <a:rPr lang="en-US" b="1" dirty="0"/>
              <a:t>total: </a:t>
            </a:r>
            <a:r>
              <a:rPr lang="bg-BG" b="1" dirty="0"/>
              <a:t>3</a:t>
            </a:r>
            <a:r>
              <a:rPr lang="en-US" b="1" dirty="0"/>
              <a:t>0 hours – 5 days * </a:t>
            </a:r>
            <a:r>
              <a:rPr lang="bg-BG" b="1" dirty="0"/>
              <a:t>6</a:t>
            </a:r>
            <a:r>
              <a:rPr lang="en-US" b="1" dirty="0"/>
              <a:t> hours)</a:t>
            </a:r>
            <a:endParaRPr lang="bg-BG" dirty="0"/>
          </a:p>
          <a:p>
            <a:endParaRPr lang="en-GB" b="1" dirty="0" smtClean="0"/>
          </a:p>
          <a:p>
            <a:pPr lvl="1"/>
            <a:r>
              <a:rPr lang="en-US" b="1" dirty="0"/>
              <a:t>I BASIC ENTREPRENEURIAL </a:t>
            </a:r>
            <a:r>
              <a:rPr lang="en-US" b="1" dirty="0" smtClean="0"/>
              <a:t>KNOWLEDGE - 1</a:t>
            </a:r>
            <a:r>
              <a:rPr lang="bg-BG" b="1" dirty="0"/>
              <a:t>0</a:t>
            </a:r>
            <a:r>
              <a:rPr lang="en-US" b="1" dirty="0"/>
              <a:t> hours</a:t>
            </a:r>
            <a:endParaRPr lang="en-US" b="1" dirty="0" smtClean="0"/>
          </a:p>
          <a:p>
            <a:pPr lvl="2"/>
            <a:r>
              <a:rPr lang="en-US" dirty="0"/>
              <a:t>Entrepreneurial </a:t>
            </a:r>
            <a:r>
              <a:rPr lang="en-US" dirty="0" smtClean="0"/>
              <a:t>self-assessment</a:t>
            </a:r>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773761"/>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Картина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4192" y="2564904"/>
            <a:ext cx="4149080" cy="4149080"/>
          </a:xfrm>
          <a:prstGeom prst="rect">
            <a:avLst/>
          </a:prstGeom>
        </p:spPr>
      </p:pic>
    </p:spTree>
    <p:extLst>
      <p:ext uri="{BB962C8B-B14F-4D97-AF65-F5344CB8AC3E}">
        <p14:creationId xmlns:p14="http://schemas.microsoft.com/office/powerpoint/2010/main" val="2149008709"/>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09600" y="885032"/>
            <a:ext cx="10972800" cy="1027113"/>
          </a:xfrm>
        </p:spPr>
        <p:txBody>
          <a:bodyPr/>
          <a:lstStyle/>
          <a:p>
            <a:pPr lvl="0"/>
            <a:r>
              <a:rPr lang="en-US" dirty="0"/>
              <a:t>Entrepreneurial Syllabus</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09600" y="1989136"/>
            <a:ext cx="10972800" cy="4137028"/>
          </a:xfrm>
        </p:spPr>
        <p:txBody>
          <a:bodyPr/>
          <a:lstStyle/>
          <a:p>
            <a:r>
              <a:rPr lang="en-US" b="1" dirty="0"/>
              <a:t>ENTREPRENEURSHIP IN </a:t>
            </a:r>
            <a:r>
              <a:rPr lang="en-US" b="1" dirty="0" smtClean="0"/>
              <a:t>TCI (</a:t>
            </a:r>
            <a:r>
              <a:rPr lang="en-US" b="1" dirty="0"/>
              <a:t>total: </a:t>
            </a:r>
            <a:r>
              <a:rPr lang="bg-BG" b="1" dirty="0"/>
              <a:t>3</a:t>
            </a:r>
            <a:r>
              <a:rPr lang="en-US" b="1" dirty="0"/>
              <a:t>0 hours – 5 days * </a:t>
            </a:r>
            <a:r>
              <a:rPr lang="bg-BG" b="1" dirty="0"/>
              <a:t>6</a:t>
            </a:r>
            <a:r>
              <a:rPr lang="en-US" b="1" dirty="0"/>
              <a:t> hours)</a:t>
            </a:r>
            <a:endParaRPr lang="bg-BG" dirty="0"/>
          </a:p>
          <a:p>
            <a:endParaRPr lang="en-GB" b="1" dirty="0" smtClean="0"/>
          </a:p>
          <a:p>
            <a:pPr lvl="1"/>
            <a:r>
              <a:rPr lang="en-US" b="1" dirty="0"/>
              <a:t>I BASIC ENTREPRENEURIAL </a:t>
            </a:r>
            <a:r>
              <a:rPr lang="en-US" b="1" dirty="0" smtClean="0"/>
              <a:t>KNOWLEDGE - 1</a:t>
            </a:r>
            <a:r>
              <a:rPr lang="bg-BG" b="1" dirty="0"/>
              <a:t>0</a:t>
            </a:r>
            <a:r>
              <a:rPr lang="en-US" b="1" dirty="0"/>
              <a:t> hours</a:t>
            </a:r>
            <a:endParaRPr lang="en-US" b="1" dirty="0" smtClean="0"/>
          </a:p>
          <a:p>
            <a:pPr lvl="2"/>
            <a:r>
              <a:rPr lang="en-US" dirty="0" smtClean="0"/>
              <a:t>Basics </a:t>
            </a:r>
            <a:r>
              <a:rPr lang="en-US" dirty="0"/>
              <a:t>of business </a:t>
            </a:r>
            <a:r>
              <a:rPr lang="en-US" dirty="0" smtClean="0"/>
              <a:t>entrepreneurship</a:t>
            </a:r>
          </a:p>
          <a:p>
            <a:pPr lvl="2"/>
            <a:endParaRPr lang="en-US" b="1" dirty="0" smtClean="0"/>
          </a:p>
          <a:p>
            <a:pPr lvl="3"/>
            <a:r>
              <a:rPr lang="en-US" sz="1800" dirty="0"/>
              <a:t>Basics of Business economy and </a:t>
            </a:r>
            <a:r>
              <a:rPr lang="en-US" sz="1800" dirty="0" smtClean="0"/>
              <a:t>enterprise</a:t>
            </a:r>
          </a:p>
          <a:p>
            <a:pPr lvl="3"/>
            <a:endParaRPr lang="en-US" sz="1800" dirty="0"/>
          </a:p>
          <a:p>
            <a:pPr lvl="3"/>
            <a:r>
              <a:rPr lang="en-US" sz="1800" dirty="0" smtClean="0"/>
              <a:t>Entrepreneurship </a:t>
            </a:r>
            <a:r>
              <a:rPr lang="en-US" sz="1800" dirty="0"/>
              <a:t>and </a:t>
            </a:r>
            <a:r>
              <a:rPr lang="en-US" sz="1800" dirty="0" smtClean="0"/>
              <a:t>entrepreneur</a:t>
            </a:r>
          </a:p>
          <a:p>
            <a:pPr lvl="3"/>
            <a:endParaRPr lang="en-US" sz="1800" dirty="0"/>
          </a:p>
          <a:p>
            <a:pPr lvl="3"/>
            <a:r>
              <a:rPr lang="en-US" sz="1800" dirty="0"/>
              <a:t>Innovations and inventions</a:t>
            </a:r>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773761"/>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3389126"/>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09600" y="885032"/>
            <a:ext cx="10972800" cy="1027113"/>
          </a:xfrm>
        </p:spPr>
        <p:txBody>
          <a:bodyPr/>
          <a:lstStyle/>
          <a:p>
            <a:pPr lvl="0"/>
            <a:r>
              <a:rPr lang="en-US" dirty="0"/>
              <a:t>Entrepreneurial Syllabus</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09600" y="1989136"/>
            <a:ext cx="10972800" cy="4137028"/>
          </a:xfrm>
        </p:spPr>
        <p:txBody>
          <a:bodyPr/>
          <a:lstStyle/>
          <a:p>
            <a:r>
              <a:rPr lang="en-US" b="1" dirty="0"/>
              <a:t>ENTREPRENEURSHIP IN </a:t>
            </a:r>
            <a:r>
              <a:rPr lang="en-US" b="1" dirty="0" smtClean="0"/>
              <a:t>TCI (</a:t>
            </a:r>
            <a:r>
              <a:rPr lang="en-US" b="1" dirty="0"/>
              <a:t>total: </a:t>
            </a:r>
            <a:r>
              <a:rPr lang="bg-BG" b="1" dirty="0"/>
              <a:t>3</a:t>
            </a:r>
            <a:r>
              <a:rPr lang="en-US" b="1" dirty="0"/>
              <a:t>0 hours – 5 days * </a:t>
            </a:r>
            <a:r>
              <a:rPr lang="bg-BG" b="1" dirty="0"/>
              <a:t>6</a:t>
            </a:r>
            <a:r>
              <a:rPr lang="en-US" b="1" dirty="0"/>
              <a:t> hours)</a:t>
            </a:r>
            <a:endParaRPr lang="bg-BG" dirty="0"/>
          </a:p>
          <a:p>
            <a:endParaRPr lang="en-GB" b="1" dirty="0" smtClean="0"/>
          </a:p>
          <a:p>
            <a:pPr lvl="1"/>
            <a:r>
              <a:rPr lang="en-US" b="1" dirty="0"/>
              <a:t>I BASIC ENTREPRENEURIAL </a:t>
            </a:r>
            <a:r>
              <a:rPr lang="en-US" b="1" dirty="0" smtClean="0"/>
              <a:t>KNOWLEDGE - 1</a:t>
            </a:r>
            <a:r>
              <a:rPr lang="bg-BG" b="1" dirty="0"/>
              <a:t>0</a:t>
            </a:r>
            <a:r>
              <a:rPr lang="en-US" b="1" dirty="0"/>
              <a:t> hours</a:t>
            </a:r>
            <a:endParaRPr lang="en-US" b="1" dirty="0" smtClean="0"/>
          </a:p>
          <a:p>
            <a:pPr lvl="2"/>
            <a:r>
              <a:rPr lang="en-US" dirty="0" smtClean="0"/>
              <a:t>Regulation and </a:t>
            </a:r>
            <a:r>
              <a:rPr lang="en-US" dirty="0"/>
              <a:t>support of entrepreneurial activity and </a:t>
            </a:r>
            <a:r>
              <a:rPr lang="en-US" dirty="0" smtClean="0"/>
              <a:t>entrepreneurs</a:t>
            </a:r>
          </a:p>
          <a:p>
            <a:pPr lvl="2"/>
            <a:endParaRPr lang="en-US" dirty="0" smtClean="0"/>
          </a:p>
          <a:p>
            <a:pPr lvl="3"/>
            <a:r>
              <a:rPr lang="en-US" sz="1800" dirty="0"/>
              <a:t>Institutional support and technical </a:t>
            </a:r>
            <a:r>
              <a:rPr lang="en-US" sz="1800" dirty="0" smtClean="0"/>
              <a:t>infrastructure</a:t>
            </a:r>
          </a:p>
          <a:p>
            <a:pPr lvl="3"/>
            <a:endParaRPr lang="en-US" sz="1800" dirty="0" smtClean="0"/>
          </a:p>
          <a:p>
            <a:pPr lvl="3"/>
            <a:r>
              <a:rPr lang="en-US" sz="1800" dirty="0" smtClean="0"/>
              <a:t>Support </a:t>
            </a:r>
            <a:r>
              <a:rPr lang="en-US" sz="1800" dirty="0" err="1"/>
              <a:t>programmes</a:t>
            </a:r>
            <a:r>
              <a:rPr lang="en-US" sz="1800" dirty="0"/>
              <a:t> by regions and production</a:t>
            </a:r>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773761"/>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1060156"/>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09600" y="885032"/>
            <a:ext cx="10972800" cy="1027113"/>
          </a:xfrm>
        </p:spPr>
        <p:txBody>
          <a:bodyPr/>
          <a:lstStyle/>
          <a:p>
            <a:pPr lvl="0"/>
            <a:r>
              <a:rPr lang="en-US" dirty="0"/>
              <a:t>Entrepreneurial Syllabus</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09600" y="1989136"/>
            <a:ext cx="10972800" cy="4137028"/>
          </a:xfrm>
        </p:spPr>
        <p:txBody>
          <a:bodyPr/>
          <a:lstStyle/>
          <a:p>
            <a:r>
              <a:rPr lang="en-US" b="1" dirty="0"/>
              <a:t>ENTREPRENEURSHIP IN </a:t>
            </a:r>
            <a:r>
              <a:rPr lang="en-US" b="1" dirty="0" smtClean="0"/>
              <a:t>TCI (</a:t>
            </a:r>
            <a:r>
              <a:rPr lang="en-US" b="1" dirty="0"/>
              <a:t>total: </a:t>
            </a:r>
            <a:r>
              <a:rPr lang="bg-BG" b="1" dirty="0"/>
              <a:t>3</a:t>
            </a:r>
            <a:r>
              <a:rPr lang="en-US" b="1" dirty="0"/>
              <a:t>0 hours – 5 days * </a:t>
            </a:r>
            <a:r>
              <a:rPr lang="bg-BG" b="1" dirty="0"/>
              <a:t>6</a:t>
            </a:r>
            <a:r>
              <a:rPr lang="en-US" b="1" dirty="0"/>
              <a:t> hours)</a:t>
            </a:r>
            <a:endParaRPr lang="bg-BG" dirty="0"/>
          </a:p>
          <a:p>
            <a:endParaRPr lang="en-GB" b="1" dirty="0" smtClean="0"/>
          </a:p>
          <a:p>
            <a:pPr lvl="1"/>
            <a:r>
              <a:rPr lang="en-US" b="1" dirty="0"/>
              <a:t>I BASIC ENTREPRENEURIAL </a:t>
            </a:r>
            <a:r>
              <a:rPr lang="en-US" b="1" dirty="0" smtClean="0"/>
              <a:t>KNOWLEDGE - 1</a:t>
            </a:r>
            <a:r>
              <a:rPr lang="bg-BG" b="1" dirty="0"/>
              <a:t>0</a:t>
            </a:r>
            <a:r>
              <a:rPr lang="en-US" b="1" dirty="0"/>
              <a:t> hours</a:t>
            </a:r>
            <a:endParaRPr lang="en-US" b="1" dirty="0" smtClean="0"/>
          </a:p>
          <a:p>
            <a:pPr lvl="2"/>
            <a:r>
              <a:rPr lang="en-GB" dirty="0" smtClean="0"/>
              <a:t>Main </a:t>
            </a:r>
            <a:r>
              <a:rPr lang="en-GB" dirty="0"/>
              <a:t>stages in the entrepreneurial process: from the idea to the </a:t>
            </a:r>
            <a:r>
              <a:rPr lang="en-GB" dirty="0" smtClean="0"/>
              <a:t>growth</a:t>
            </a:r>
          </a:p>
          <a:p>
            <a:pPr lvl="2"/>
            <a:endParaRPr lang="en-GB" b="1" dirty="0"/>
          </a:p>
          <a:p>
            <a:pPr lvl="3"/>
            <a:r>
              <a:rPr lang="en-US" sz="1800" dirty="0"/>
              <a:t>Entrepreneurial </a:t>
            </a:r>
            <a:r>
              <a:rPr lang="en-US" sz="1800" dirty="0" smtClean="0"/>
              <a:t>ideas</a:t>
            </a:r>
          </a:p>
          <a:p>
            <a:pPr lvl="3"/>
            <a:r>
              <a:rPr lang="en-US" sz="1800" dirty="0" smtClean="0"/>
              <a:t>Assessment </a:t>
            </a:r>
            <a:r>
              <a:rPr lang="en-US" sz="1800" dirty="0"/>
              <a:t>of environmental </a:t>
            </a:r>
            <a:r>
              <a:rPr lang="en-US" sz="1800" dirty="0" smtClean="0"/>
              <a:t>treats</a:t>
            </a:r>
          </a:p>
          <a:p>
            <a:pPr lvl="3"/>
            <a:r>
              <a:rPr lang="en-US" sz="1800" dirty="0" smtClean="0"/>
              <a:t>Assessment </a:t>
            </a:r>
            <a:r>
              <a:rPr lang="en-US" sz="1800" dirty="0"/>
              <a:t>of entrepreneurial </a:t>
            </a:r>
            <a:r>
              <a:rPr lang="en-US" sz="1800" dirty="0" smtClean="0"/>
              <a:t>advantages</a:t>
            </a:r>
          </a:p>
          <a:p>
            <a:pPr lvl="3"/>
            <a:r>
              <a:rPr lang="en-US" sz="1800" dirty="0" smtClean="0"/>
              <a:t>Starting </a:t>
            </a:r>
            <a:r>
              <a:rPr lang="en-US" sz="1800" dirty="0"/>
              <a:t>a new business / enterprise</a:t>
            </a:r>
            <a:endParaRPr lang="en-GB" sz="1800" dirty="0"/>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773761"/>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70743"/>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09600" y="885032"/>
            <a:ext cx="10972800" cy="1027113"/>
          </a:xfrm>
        </p:spPr>
        <p:txBody>
          <a:bodyPr/>
          <a:lstStyle/>
          <a:p>
            <a:pPr lvl="0"/>
            <a:r>
              <a:rPr lang="en-US" dirty="0"/>
              <a:t>Entrepreneurial Syllabus</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09600" y="1989136"/>
            <a:ext cx="10972800" cy="4137028"/>
          </a:xfrm>
        </p:spPr>
        <p:txBody>
          <a:bodyPr/>
          <a:lstStyle/>
          <a:p>
            <a:r>
              <a:rPr lang="en-US" b="1" dirty="0"/>
              <a:t>ENTREPRENEURSHIP IN </a:t>
            </a:r>
            <a:r>
              <a:rPr lang="en-US" b="1" dirty="0" smtClean="0"/>
              <a:t>TCI (</a:t>
            </a:r>
            <a:r>
              <a:rPr lang="en-US" b="1" dirty="0"/>
              <a:t>total: </a:t>
            </a:r>
            <a:r>
              <a:rPr lang="bg-BG" b="1" dirty="0"/>
              <a:t>3</a:t>
            </a:r>
            <a:r>
              <a:rPr lang="en-US" b="1" dirty="0"/>
              <a:t>0 hours – 5 days * </a:t>
            </a:r>
            <a:r>
              <a:rPr lang="bg-BG" b="1" dirty="0"/>
              <a:t>6</a:t>
            </a:r>
            <a:r>
              <a:rPr lang="en-US" b="1" dirty="0"/>
              <a:t> hours)</a:t>
            </a:r>
            <a:endParaRPr lang="bg-BG" dirty="0"/>
          </a:p>
          <a:p>
            <a:pPr lvl="1"/>
            <a:r>
              <a:rPr lang="en-US" b="1" dirty="0" smtClean="0"/>
              <a:t>II </a:t>
            </a:r>
            <a:r>
              <a:rPr lang="en-US" b="1" dirty="0"/>
              <a:t>ENTREPRENEURSHIP IN </a:t>
            </a:r>
            <a:r>
              <a:rPr lang="en-US" b="1" dirty="0" smtClean="0"/>
              <a:t>TCI - </a:t>
            </a:r>
            <a:r>
              <a:rPr lang="en-US" b="1" dirty="0"/>
              <a:t>2</a:t>
            </a:r>
            <a:r>
              <a:rPr lang="bg-BG" b="1" dirty="0" smtClean="0"/>
              <a:t>0</a:t>
            </a:r>
            <a:r>
              <a:rPr lang="en-US" b="1" dirty="0" smtClean="0"/>
              <a:t> </a:t>
            </a:r>
            <a:r>
              <a:rPr lang="en-US" b="1" dirty="0"/>
              <a:t>hours</a:t>
            </a:r>
          </a:p>
          <a:p>
            <a:pPr lvl="2"/>
            <a:r>
              <a:rPr lang="en-GB" dirty="0"/>
              <a:t>Innovations in </a:t>
            </a:r>
            <a:r>
              <a:rPr lang="en-GB" dirty="0" smtClean="0"/>
              <a:t>TCI</a:t>
            </a:r>
          </a:p>
          <a:p>
            <a:pPr lvl="2"/>
            <a:endParaRPr lang="en-US" dirty="0" smtClean="0"/>
          </a:p>
          <a:p>
            <a:pPr lvl="2"/>
            <a:r>
              <a:rPr lang="en-GB" dirty="0"/>
              <a:t>TCI environment for </a:t>
            </a:r>
            <a:r>
              <a:rPr lang="en-GB" dirty="0" smtClean="0"/>
              <a:t>entrepreneurs</a:t>
            </a:r>
          </a:p>
          <a:p>
            <a:pPr lvl="2"/>
            <a:endParaRPr lang="en-US" b="1" dirty="0"/>
          </a:p>
          <a:p>
            <a:pPr lvl="2"/>
            <a:r>
              <a:rPr lang="en-GB" dirty="0"/>
              <a:t>Business planning for TCI </a:t>
            </a:r>
            <a:r>
              <a:rPr lang="en-GB" dirty="0" smtClean="0"/>
              <a:t>entrepreneurs</a:t>
            </a:r>
          </a:p>
          <a:p>
            <a:pPr lvl="2"/>
            <a:endParaRPr lang="en-US" b="1" dirty="0"/>
          </a:p>
          <a:p>
            <a:pPr lvl="2"/>
            <a:r>
              <a:rPr lang="en-GB" dirty="0"/>
              <a:t>Financing of TCI entrepreneurial </a:t>
            </a:r>
            <a:r>
              <a:rPr lang="en-GB" dirty="0" smtClean="0"/>
              <a:t>business</a:t>
            </a:r>
          </a:p>
          <a:p>
            <a:pPr lvl="2"/>
            <a:endParaRPr lang="en-GB" b="1" dirty="0"/>
          </a:p>
          <a:p>
            <a:pPr lvl="2"/>
            <a:r>
              <a:rPr lang="en-GB" dirty="0"/>
              <a:t>Subcontracting chains and entrepreneurial </a:t>
            </a:r>
            <a:r>
              <a:rPr lang="en-GB" dirty="0" smtClean="0"/>
              <a:t>networks</a:t>
            </a:r>
          </a:p>
          <a:p>
            <a:pPr lvl="2"/>
            <a:endParaRPr lang="en-GB" b="1" dirty="0" smtClean="0"/>
          </a:p>
          <a:p>
            <a:pPr lvl="2"/>
            <a:r>
              <a:rPr lang="en-GB" dirty="0"/>
              <a:t>TCI entrepreneurial roadmap</a:t>
            </a:r>
            <a:endParaRPr lang="en-GB" b="1" dirty="0" smtClean="0"/>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773761"/>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1680270"/>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09600" y="885032"/>
            <a:ext cx="10972800" cy="1027113"/>
          </a:xfrm>
        </p:spPr>
        <p:txBody>
          <a:bodyPr/>
          <a:lstStyle/>
          <a:p>
            <a:pPr lvl="0"/>
            <a:r>
              <a:rPr lang="en-US" dirty="0"/>
              <a:t>Entrepreneurial Syllabus</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09600" y="1989136"/>
            <a:ext cx="10972800" cy="4137028"/>
          </a:xfrm>
        </p:spPr>
        <p:txBody>
          <a:bodyPr/>
          <a:lstStyle/>
          <a:p>
            <a:r>
              <a:rPr lang="en-US" b="1" dirty="0"/>
              <a:t>ENTREPRENEURSHIP IN </a:t>
            </a:r>
            <a:r>
              <a:rPr lang="en-US" b="1" dirty="0" smtClean="0"/>
              <a:t>TCI (</a:t>
            </a:r>
            <a:r>
              <a:rPr lang="en-US" b="1" dirty="0"/>
              <a:t>total: </a:t>
            </a:r>
            <a:r>
              <a:rPr lang="bg-BG" b="1" dirty="0"/>
              <a:t>3</a:t>
            </a:r>
            <a:r>
              <a:rPr lang="en-US" b="1" dirty="0"/>
              <a:t>0 hours – 5 days * </a:t>
            </a:r>
            <a:r>
              <a:rPr lang="bg-BG" b="1" dirty="0"/>
              <a:t>6</a:t>
            </a:r>
            <a:r>
              <a:rPr lang="en-US" b="1" dirty="0"/>
              <a:t> hours)</a:t>
            </a:r>
            <a:endParaRPr lang="bg-BG" dirty="0"/>
          </a:p>
          <a:p>
            <a:pPr lvl="1"/>
            <a:r>
              <a:rPr lang="en-US" b="1" dirty="0" smtClean="0"/>
              <a:t>II </a:t>
            </a:r>
            <a:r>
              <a:rPr lang="en-US" b="1" dirty="0"/>
              <a:t>ENTREPRENEURSHIP IN </a:t>
            </a:r>
            <a:r>
              <a:rPr lang="en-US" b="1" dirty="0" smtClean="0"/>
              <a:t>TCI - </a:t>
            </a:r>
            <a:r>
              <a:rPr lang="en-US" b="1" dirty="0"/>
              <a:t>2</a:t>
            </a:r>
            <a:r>
              <a:rPr lang="bg-BG" b="1" dirty="0" smtClean="0"/>
              <a:t>0</a:t>
            </a:r>
            <a:r>
              <a:rPr lang="en-US" b="1" dirty="0" smtClean="0"/>
              <a:t> </a:t>
            </a:r>
            <a:r>
              <a:rPr lang="en-US" b="1" dirty="0"/>
              <a:t>hours</a:t>
            </a:r>
          </a:p>
          <a:p>
            <a:pPr lvl="2"/>
            <a:r>
              <a:rPr lang="en-GB" dirty="0"/>
              <a:t>Innovations in </a:t>
            </a:r>
            <a:r>
              <a:rPr lang="en-GB" dirty="0" smtClean="0"/>
              <a:t>TCI</a:t>
            </a:r>
          </a:p>
          <a:p>
            <a:pPr lvl="2"/>
            <a:endParaRPr lang="en-US" dirty="0" smtClean="0"/>
          </a:p>
          <a:p>
            <a:pPr lvl="3"/>
            <a:r>
              <a:rPr lang="en-US" sz="1800" dirty="0" smtClean="0"/>
              <a:t>Classification </a:t>
            </a:r>
            <a:r>
              <a:rPr lang="en-US" sz="1800" dirty="0"/>
              <a:t>of innovations in TCI	</a:t>
            </a:r>
            <a:endParaRPr lang="en-US" sz="1800" dirty="0" smtClean="0"/>
          </a:p>
          <a:p>
            <a:pPr lvl="3"/>
            <a:r>
              <a:rPr lang="en-US" sz="1800" dirty="0" smtClean="0"/>
              <a:t>Self-assessment </a:t>
            </a:r>
            <a:r>
              <a:rPr lang="en-US" sz="1800" dirty="0"/>
              <a:t>of entrepreneurial </a:t>
            </a:r>
            <a:r>
              <a:rPr lang="en-US" sz="1800" dirty="0" smtClean="0"/>
              <a:t>potential</a:t>
            </a:r>
          </a:p>
          <a:p>
            <a:pPr lvl="3"/>
            <a:r>
              <a:rPr lang="en-US" sz="1800" dirty="0" smtClean="0"/>
              <a:t>Self-assessment </a:t>
            </a:r>
            <a:r>
              <a:rPr lang="en-US" sz="1800" dirty="0"/>
              <a:t>of innovative </a:t>
            </a:r>
            <a:r>
              <a:rPr lang="en-US" sz="1800" dirty="0" smtClean="0"/>
              <a:t>ideas</a:t>
            </a:r>
          </a:p>
          <a:p>
            <a:pPr lvl="3"/>
            <a:r>
              <a:rPr lang="en-US" sz="1800" dirty="0" smtClean="0"/>
              <a:t>Development </a:t>
            </a:r>
            <a:r>
              <a:rPr lang="en-US" sz="1800" dirty="0"/>
              <a:t>programs for TCI innovations</a:t>
            </a:r>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773761"/>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829172"/>
      </p:ext>
    </p:extLst>
  </p:cSld>
  <p:clrMapOvr>
    <a:masterClrMapping/>
  </p:clrMapOvr>
  <p:transition spd="slow">
    <p:pull/>
  </p:transition>
  <p:timing>
    <p:tnLst>
      <p:par>
        <p:cTn id="1" dur="indefinite" restart="never" nodeType="tmRoot"/>
      </p:par>
    </p:tnLst>
  </p:timing>
</p:sld>
</file>

<file path=ppt/theme/theme1.xml><?xml version="1.0" encoding="utf-8"?>
<a:theme xmlns:a="http://schemas.openxmlformats.org/drawingml/2006/main" name="ICT-TEX-Course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with info.pptx" id="{C9B4EDE3-46DA-45E1-8BA3-AF33F848E530}" vid="{D3DA44B2-A564-4FAE-B029-2D7C878D20EE}"/>
    </a:ext>
  </a:extLst>
</a:theme>
</file>

<file path=docProps/app.xml><?xml version="1.0" encoding="utf-8"?>
<Properties xmlns="http://schemas.openxmlformats.org/officeDocument/2006/extended-properties" xmlns:vt="http://schemas.openxmlformats.org/officeDocument/2006/docPropsVTypes">
  <Template>ICT-TEX-Course presentation Template</Template>
  <TotalTime>250</TotalTime>
  <Words>792</Words>
  <Application>Microsoft Office PowerPoint</Application>
  <PresentationFormat>Широк екран</PresentationFormat>
  <Paragraphs>159</Paragraphs>
  <Slides>20</Slides>
  <Notes>0</Notes>
  <HiddenSlides>0</HiddenSlides>
  <MMClips>0</MMClips>
  <ScaleCrop>false</ScaleCrop>
  <HeadingPairs>
    <vt:vector size="6" baseType="variant">
      <vt:variant>
        <vt:lpstr>Използвани шрифтове</vt:lpstr>
      </vt:variant>
      <vt:variant>
        <vt:i4>3</vt:i4>
      </vt:variant>
      <vt:variant>
        <vt:lpstr>Тема</vt:lpstr>
      </vt:variant>
      <vt:variant>
        <vt:i4>1</vt:i4>
      </vt:variant>
      <vt:variant>
        <vt:lpstr>Заглавия на слайдовете</vt:lpstr>
      </vt:variant>
      <vt:variant>
        <vt:i4>20</vt:i4>
      </vt:variant>
    </vt:vector>
  </HeadingPairs>
  <TitlesOfParts>
    <vt:vector size="24" baseType="lpstr">
      <vt:lpstr>Arial</vt:lpstr>
      <vt:lpstr>Calibri</vt:lpstr>
      <vt:lpstr>Corbel</vt:lpstr>
      <vt:lpstr>ICT-TEX-Course presentation Template</vt:lpstr>
      <vt:lpstr>Specialized Cluster and Institute of Apparel and Textile „Danube”</vt:lpstr>
      <vt:lpstr>Entrepreneurial Syllabus</vt:lpstr>
      <vt:lpstr>Entrepreneurial Syllabus</vt:lpstr>
      <vt:lpstr>Entrepreneurial Syllabus</vt:lpstr>
      <vt:lpstr>Entrepreneurial Syllabus</vt:lpstr>
      <vt:lpstr>Entrepreneurial Syllabus</vt:lpstr>
      <vt:lpstr>Entrepreneurial Syllabus</vt:lpstr>
      <vt:lpstr>Entrepreneurial Syllabus</vt:lpstr>
      <vt:lpstr>Entrepreneurial Syllabus</vt:lpstr>
      <vt:lpstr>Entrepreneurial Syllabus</vt:lpstr>
      <vt:lpstr>Entrepreneurial Syllabus</vt:lpstr>
      <vt:lpstr>Entrepreneurial Syllabus</vt:lpstr>
      <vt:lpstr>Entrepreneurial Syllabus</vt:lpstr>
      <vt:lpstr>Entrepreneurial Syllabus</vt:lpstr>
      <vt:lpstr>Entrepreneurial Syllabus</vt:lpstr>
      <vt:lpstr>Entrepreneurial Syllabus</vt:lpstr>
      <vt:lpstr>Entrepreneurial Syllabus</vt:lpstr>
      <vt:lpstr>Entrepreneurial Syllabus</vt:lpstr>
      <vt:lpstr>Specialized Cluster and Institute of Apparel and Textile „Danube”</vt:lpstr>
      <vt:lpstr>Thank you for your attention</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TOPICS THAT SHOULD INCLUDE THE PRESENTATION OF EACH PARTNER</dc:title>
  <dc:creator>private</dc:creator>
  <cp:lastModifiedBy>NIKI SHTEREV</cp:lastModifiedBy>
  <cp:revision>33</cp:revision>
  <dcterms:created xsi:type="dcterms:W3CDTF">2020-11-18T13:31:09Z</dcterms:created>
  <dcterms:modified xsi:type="dcterms:W3CDTF">2020-12-16T07:58:23Z</dcterms:modified>
</cp:coreProperties>
</file>