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Lst>
  <p:sldSz cy="5143500" cx="9144000"/>
  <p:notesSz cx="6858000" cy="9144000"/>
  <p:embeddedFontLst>
    <p:embeddedFont>
      <p:font typeface="Montserrat"/>
      <p:regular r:id="rId26"/>
      <p:bold r:id="rId27"/>
      <p:italic r:id="rId28"/>
      <p:boldItalic r:id="rId29"/>
    </p:embeddedFont>
    <p:embeddedFont>
      <p:font typeface="Helvetica Neue"/>
      <p:regular r:id="rId30"/>
      <p:bold r:id="rId31"/>
      <p:italic r:id="rId32"/>
      <p:boldItalic r:id="rId3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Montserrat-regular.fntdata"/><Relationship Id="rId25" Type="http://schemas.openxmlformats.org/officeDocument/2006/relationships/slide" Target="slides/slide20.xml"/><Relationship Id="rId28" Type="http://schemas.openxmlformats.org/officeDocument/2006/relationships/font" Target="fonts/Montserrat-italic.fntdata"/><Relationship Id="rId27" Type="http://schemas.openxmlformats.org/officeDocument/2006/relationships/font" Target="fonts/Montserrat-bold.fntdata"/><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font" Target="fonts/Montserrat-boldItalic.fntdata"/><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font" Target="fonts/HelveticaNeue-bold.fntdata"/><Relationship Id="rId30" Type="http://schemas.openxmlformats.org/officeDocument/2006/relationships/font" Target="fonts/HelveticaNeue-regular.fntdata"/><Relationship Id="rId11" Type="http://schemas.openxmlformats.org/officeDocument/2006/relationships/slide" Target="slides/slide6.xml"/><Relationship Id="rId33" Type="http://schemas.openxmlformats.org/officeDocument/2006/relationships/font" Target="fonts/HelveticaNeue-boldItalic.fntdata"/><Relationship Id="rId10" Type="http://schemas.openxmlformats.org/officeDocument/2006/relationships/slide" Target="slides/slide5.xml"/><Relationship Id="rId32" Type="http://schemas.openxmlformats.org/officeDocument/2006/relationships/font" Target="fonts/HelveticaNeue-italic.fntdata"/><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gf334c00650_0_1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2" name="Google Shape;102;gf334c00650_0_1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gf334c00650_0_13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7" name="Google Shape;107;gf334c00650_0_1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gf334c00650_0_13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3" name="Google Shape;113;gf334c00650_0_1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gcb3d592feb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9" name="Google Shape;119;gcb3d592feb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gcb3d592feb_0_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5" name="Google Shape;125;gcb3d592feb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gcb3d592feb_0_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0" name="Google Shape;130;gcb3d592feb_0_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gf334c00650_0_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6" name="Google Shape;136;gf334c00650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gf334c00650_0_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2" name="Google Shape;142;gf334c00650_0_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gf334c00650_0_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8" name="Google Shape;148;gf334c00650_0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gf334c00650_0_3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4" name="Google Shape;154;gf334c00650_0_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f334c00650_0_1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f334c00650_0_1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gf334c00650_0_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0" name="Google Shape;160;gf334c00650_0_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f334c00650_0_5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f334c00650_0_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gf334c00650_0_6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f334c00650_0_6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gf334c00650_0_7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7" name="Google Shape;77;gf334c00650_0_7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gf334c00650_0_8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2" name="Google Shape;82;gf334c00650_0_8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gf334c00650_0_9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7" name="Google Shape;87;gf334c00650_0_9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gf334c00650_0_10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2" name="Google Shape;92;gf334c00650_0_10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gf334c00650_0_10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7" name="Google Shape;97;gf334c00650_0_10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it"/>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8.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 Id="rId3" Type="http://schemas.openxmlformats.org/officeDocument/2006/relationships/hyperlink" Target="https://www.oeko-tex.com/en/business/certifications_and_services/ots_100/ots_100_start.xhtml" TargetMode="External"/><Relationship Id="rId4" Type="http://schemas.openxmlformats.org/officeDocument/2006/relationships/hyperlink" Target="https://www.oeko-tex.com/en/business/certifications_and_services/mig/mig_start.xhtml" TargetMode="External"/><Relationship Id="rId9" Type="http://schemas.openxmlformats.org/officeDocument/2006/relationships/hyperlink" Target="https://www.oeko-tex.com/en/business/certifications_and_services/ecopassport/ecopassport_start.xhtml" TargetMode="External"/><Relationship Id="rId5" Type="http://schemas.openxmlformats.org/officeDocument/2006/relationships/hyperlink" Target="https://www.oeko-tex.com/en/business/certifications_and_services/leather_standard/leather_standard.xhtml" TargetMode="External"/><Relationship Id="rId6" Type="http://schemas.openxmlformats.org/officeDocument/2006/relationships/hyperlink" Target="https://www.oeko-tex.com/en/business/certifications_and_services/step_by_oeko_tex/step_start.xhtml" TargetMode="External"/><Relationship Id="rId7" Type="http://schemas.openxmlformats.org/officeDocument/2006/relationships/hyperlink" Target="https://www.oeko-tex.com/en/business/certifications_and_services/detox_to_zero/detox_to_zero_start.xhtml" TargetMode="External"/><Relationship Id="rId8" Type="http://schemas.openxmlformats.org/officeDocument/2006/relationships/hyperlink" Target="https://www.oeko-tex.com/en/business/certifications_and_services/mystep_1/mystep_start.xhtml"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5.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 Id="rId3" Type="http://schemas.openxmlformats.org/officeDocument/2006/relationships/image" Target="../media/image7.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 Id="rId3" Type="http://schemas.openxmlformats.org/officeDocument/2006/relationships/image" Target="../media/image4.jp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 Id="rId3" Type="http://schemas.openxmlformats.org/officeDocument/2006/relationships/image" Target="../media/image6.jp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 Id="rId3" Type="http://schemas.openxmlformats.org/officeDocument/2006/relationships/image" Target="../media/image3.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 Id="rId3" Type="http://schemas.openxmlformats.org/officeDocument/2006/relationships/hyperlink" Target="https://www.oeko-tex.com/en/business/certifications_and_services/ots_100/ots_100_limit_values/ots_100_limit_values.xhtml"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nvSpPr>
        <p:spPr>
          <a:xfrm>
            <a:off x="25" y="1553100"/>
            <a:ext cx="9144000" cy="19239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None/>
            </a:pPr>
            <a:br>
              <a:rPr b="1" lang="it" sz="1800">
                <a:solidFill>
                  <a:schemeClr val="dk1"/>
                </a:solidFill>
                <a:latin typeface="Helvetica Neue"/>
                <a:ea typeface="Helvetica Neue"/>
                <a:cs typeface="Helvetica Neue"/>
                <a:sym typeface="Helvetica Neue"/>
              </a:rPr>
            </a:br>
            <a:r>
              <a:rPr b="1" lang="it" sz="4500">
                <a:solidFill>
                  <a:srgbClr val="007DFA"/>
                </a:solidFill>
                <a:latin typeface="Helvetica Neue"/>
                <a:ea typeface="Helvetica Neue"/>
                <a:cs typeface="Helvetica Neue"/>
                <a:sym typeface="Helvetica Neue"/>
              </a:rPr>
              <a:t>ICT - TEX</a:t>
            </a:r>
            <a:br>
              <a:rPr b="1" lang="it" sz="1800">
                <a:solidFill>
                  <a:schemeClr val="dk1"/>
                </a:solidFill>
                <a:latin typeface="Helvetica Neue"/>
                <a:ea typeface="Helvetica Neue"/>
                <a:cs typeface="Helvetica Neue"/>
                <a:sym typeface="Helvetica Neue"/>
              </a:rPr>
            </a:br>
            <a:r>
              <a:rPr b="1" lang="it" sz="1900">
                <a:solidFill>
                  <a:schemeClr val="dk1"/>
                </a:solidFill>
                <a:latin typeface="Helvetica Neue"/>
                <a:ea typeface="Helvetica Neue"/>
                <a:cs typeface="Helvetica Neue"/>
                <a:sym typeface="Helvetica Neue"/>
              </a:rPr>
              <a:t>WP 10</a:t>
            </a:r>
            <a:br>
              <a:rPr b="1" lang="it" sz="1900">
                <a:solidFill>
                  <a:schemeClr val="dk1"/>
                </a:solidFill>
                <a:latin typeface="Helvetica Neue"/>
                <a:ea typeface="Helvetica Neue"/>
                <a:cs typeface="Helvetica Neue"/>
                <a:sym typeface="Helvetica Neue"/>
              </a:rPr>
            </a:br>
            <a:r>
              <a:rPr lang="it" sz="1900">
                <a:solidFill>
                  <a:srgbClr val="007DFA"/>
                </a:solidFill>
                <a:latin typeface="Helvetica Neue"/>
                <a:ea typeface="Helvetica Neue"/>
                <a:cs typeface="Helvetica Neue"/>
                <a:sym typeface="Helvetica Neue"/>
              </a:rPr>
              <a:t>Testing Technical Textiles</a:t>
            </a:r>
            <a:endParaRPr sz="1900">
              <a:solidFill>
                <a:srgbClr val="007DFA"/>
              </a:solidFill>
              <a:latin typeface="Helvetica Neue"/>
              <a:ea typeface="Helvetica Neue"/>
              <a:cs typeface="Helvetica Neue"/>
              <a:sym typeface="Helvetica Neue"/>
            </a:endParaRPr>
          </a:p>
          <a:p>
            <a:pPr indent="0" lvl="0" marL="0" marR="0" rtl="0" algn="l">
              <a:lnSpc>
                <a:spcPct val="100000"/>
              </a:lnSpc>
              <a:spcBef>
                <a:spcPts val="0"/>
              </a:spcBef>
              <a:spcAft>
                <a:spcPts val="0"/>
              </a:spcAft>
              <a:buNone/>
            </a:pPr>
            <a:r>
              <a:t/>
            </a:r>
            <a:endParaRPr b="1" i="0" sz="1800" u="none" cap="none" strike="noStrike">
              <a:solidFill>
                <a:srgbClr val="FFFFFF"/>
              </a:solidFill>
              <a:latin typeface="Helvetica Neue"/>
              <a:ea typeface="Helvetica Neue"/>
              <a:cs typeface="Helvetica Neue"/>
              <a:sym typeface="Helvetica Neue"/>
            </a:endParaRPr>
          </a:p>
        </p:txBody>
      </p:sp>
      <p:pic>
        <p:nvPicPr>
          <p:cNvPr id="55" name="Google Shape;55;p13"/>
          <p:cNvPicPr preferRelativeResize="0"/>
          <p:nvPr/>
        </p:nvPicPr>
        <p:blipFill>
          <a:blip r:embed="rId3">
            <a:alphaModFix/>
          </a:blip>
          <a:stretch>
            <a:fillRect/>
          </a:stretch>
        </p:blipFill>
        <p:spPr>
          <a:xfrm>
            <a:off x="361950" y="4216025"/>
            <a:ext cx="3887800" cy="679825"/>
          </a:xfrm>
          <a:prstGeom prst="rect">
            <a:avLst/>
          </a:prstGeom>
          <a:noFill/>
          <a:ln>
            <a:noFill/>
          </a:ln>
        </p:spPr>
      </p:pic>
      <p:pic>
        <p:nvPicPr>
          <p:cNvPr id="56" name="Google Shape;56;p13"/>
          <p:cNvPicPr preferRelativeResize="0"/>
          <p:nvPr/>
        </p:nvPicPr>
        <p:blipFill>
          <a:blip r:embed="rId4">
            <a:alphaModFix/>
          </a:blip>
          <a:stretch>
            <a:fillRect/>
          </a:stretch>
        </p:blipFill>
        <p:spPr>
          <a:xfrm>
            <a:off x="6780675" y="247650"/>
            <a:ext cx="2039475" cy="67982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22"/>
          <p:cNvSpPr txBox="1"/>
          <p:nvPr/>
        </p:nvSpPr>
        <p:spPr>
          <a:xfrm>
            <a:off x="618725" y="793525"/>
            <a:ext cx="6201300" cy="7167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200"/>
              </a:spcBef>
              <a:spcAft>
                <a:spcPts val="0"/>
              </a:spcAft>
              <a:buSzPts val="1100"/>
              <a:buNone/>
            </a:pPr>
            <a:r>
              <a:rPr lang="it" sz="2150">
                <a:solidFill>
                  <a:srgbClr val="007DFA"/>
                </a:solidFill>
                <a:latin typeface="Montserrat"/>
                <a:ea typeface="Montserrat"/>
                <a:cs typeface="Montserrat"/>
                <a:sym typeface="Montserrat"/>
              </a:rPr>
              <a:t>International technical regulatory</a:t>
            </a:r>
            <a:endParaRPr sz="2150">
              <a:solidFill>
                <a:srgbClr val="007DFA"/>
              </a:solidFill>
              <a:latin typeface="Montserrat"/>
              <a:ea typeface="Montserrat"/>
              <a:cs typeface="Montserrat"/>
              <a:sym typeface="Montserrat"/>
            </a:endParaRPr>
          </a:p>
          <a:p>
            <a:pPr indent="0" lvl="0" marL="0" rtl="0" algn="l">
              <a:lnSpc>
                <a:spcPct val="115000"/>
              </a:lnSpc>
              <a:spcBef>
                <a:spcPts val="1200"/>
              </a:spcBef>
              <a:spcAft>
                <a:spcPts val="0"/>
              </a:spcAft>
              <a:buNone/>
            </a:pPr>
            <a:r>
              <a:rPr lang="it" sz="1000">
                <a:solidFill>
                  <a:schemeClr val="dk1"/>
                </a:solidFill>
                <a:latin typeface="Helvetica Neue"/>
                <a:ea typeface="Helvetica Neue"/>
                <a:cs typeface="Helvetica Neue"/>
                <a:sym typeface="Helvetica Neue"/>
              </a:rPr>
              <a:t>The Textile Microbiology Laboratory of the Cotton and Clothing Textile Center, born from the European Getting to know the binding requirements in force at international level is an essential tool for sales.</a:t>
            </a:r>
            <a:endParaRPr sz="1000">
              <a:solidFill>
                <a:schemeClr val="dk1"/>
              </a:solidFill>
              <a:latin typeface="Helvetica Neue"/>
              <a:ea typeface="Helvetica Neue"/>
              <a:cs typeface="Helvetica Neue"/>
              <a:sym typeface="Helvetica Neue"/>
            </a:endParaRPr>
          </a:p>
          <a:p>
            <a:pPr indent="0" lvl="0" marL="0" rtl="0" algn="l">
              <a:lnSpc>
                <a:spcPct val="115000"/>
              </a:lnSpc>
              <a:spcBef>
                <a:spcPts val="1200"/>
              </a:spcBef>
              <a:spcAft>
                <a:spcPts val="0"/>
              </a:spcAft>
              <a:buNone/>
            </a:pPr>
            <a:r>
              <a:rPr lang="it" sz="1000">
                <a:solidFill>
                  <a:schemeClr val="dk1"/>
                </a:solidFill>
                <a:latin typeface="Helvetica Neue"/>
                <a:ea typeface="Helvetica Neue"/>
                <a:cs typeface="Helvetica Neue"/>
                <a:sym typeface="Helvetica Neue"/>
              </a:rPr>
              <a:t>Verification of product compliance and correct labeling are key to avoid both economic and image damage.</a:t>
            </a:r>
            <a:br>
              <a:rPr lang="it" sz="1000">
                <a:solidFill>
                  <a:schemeClr val="dk1"/>
                </a:solidFill>
                <a:latin typeface="Helvetica Neue"/>
                <a:ea typeface="Helvetica Neue"/>
                <a:cs typeface="Helvetica Neue"/>
                <a:sym typeface="Helvetica Neue"/>
              </a:rPr>
            </a:br>
            <a:r>
              <a:rPr lang="it" sz="1000">
                <a:solidFill>
                  <a:schemeClr val="dk1"/>
                </a:solidFill>
                <a:latin typeface="Helvetica Neue"/>
                <a:ea typeface="Helvetica Neue"/>
                <a:cs typeface="Helvetica Neue"/>
                <a:sym typeface="Helvetica Neue"/>
              </a:rPr>
              <a:t>Centrocot offers targeted support related to binding technical legislation within the International markets.</a:t>
            </a:r>
            <a:endParaRPr sz="1000">
              <a:solidFill>
                <a:schemeClr val="dk1"/>
              </a:solidFill>
              <a:latin typeface="Helvetica Neue"/>
              <a:ea typeface="Helvetica Neue"/>
              <a:cs typeface="Helvetica Neue"/>
              <a:sym typeface="Helvetica Neue"/>
            </a:endParaRPr>
          </a:p>
          <a:p>
            <a:pPr indent="0" lvl="0" marL="0" rtl="0" algn="l">
              <a:lnSpc>
                <a:spcPct val="115000"/>
              </a:lnSpc>
              <a:spcBef>
                <a:spcPts val="1200"/>
              </a:spcBef>
              <a:spcAft>
                <a:spcPts val="0"/>
              </a:spcAft>
              <a:buNone/>
            </a:pPr>
            <a:r>
              <a:rPr lang="it" sz="1000">
                <a:solidFill>
                  <a:schemeClr val="dk1"/>
                </a:solidFill>
                <a:latin typeface="Helvetica Neue"/>
                <a:ea typeface="Helvetica Neue"/>
                <a:cs typeface="Helvetica Neue"/>
                <a:sym typeface="Helvetica Neue"/>
              </a:rPr>
              <a:t>In detail, Centrocot: </a:t>
            </a:r>
            <a:endParaRPr sz="1000">
              <a:solidFill>
                <a:schemeClr val="dk1"/>
              </a:solidFill>
              <a:latin typeface="Helvetica Neue"/>
              <a:ea typeface="Helvetica Neue"/>
              <a:cs typeface="Helvetica Neue"/>
              <a:sym typeface="Helvetica Neue"/>
            </a:endParaRPr>
          </a:p>
          <a:p>
            <a:pPr indent="-76200" lvl="0" marL="0" rtl="0" algn="l">
              <a:lnSpc>
                <a:spcPct val="115000"/>
              </a:lnSpc>
              <a:spcBef>
                <a:spcPts val="1200"/>
              </a:spcBef>
              <a:spcAft>
                <a:spcPts val="0"/>
              </a:spcAft>
              <a:buClr>
                <a:schemeClr val="dk1"/>
              </a:buClr>
              <a:buSzPts val="1200"/>
              <a:buFont typeface="Helvetica Neue"/>
              <a:buChar char="●"/>
            </a:pPr>
            <a:r>
              <a:rPr lang="it" sz="1000">
                <a:solidFill>
                  <a:schemeClr val="dk1"/>
                </a:solidFill>
                <a:latin typeface="Helvetica Neue"/>
                <a:ea typeface="Helvetica Neue"/>
                <a:cs typeface="Helvetica Neue"/>
                <a:sym typeface="Helvetica Neue"/>
              </a:rPr>
              <a:t> Is accredited by Accredia (ILAC) to perform tests under Chinese methods (GB 18401-2010), the standard defining the requirements to protect the consumers’ safety as concerns all the textile materials sold on the Chinese market.</a:t>
            </a:r>
            <a:endParaRPr sz="1000">
              <a:solidFill>
                <a:schemeClr val="dk1"/>
              </a:solidFill>
              <a:latin typeface="Helvetica Neue"/>
              <a:ea typeface="Helvetica Neue"/>
              <a:cs typeface="Helvetica Neue"/>
              <a:sym typeface="Helvetica Neue"/>
            </a:endParaRPr>
          </a:p>
          <a:p>
            <a:pPr indent="-76200" lvl="0" marL="0" rtl="0" algn="l">
              <a:lnSpc>
                <a:spcPct val="115000"/>
              </a:lnSpc>
              <a:spcBef>
                <a:spcPts val="0"/>
              </a:spcBef>
              <a:spcAft>
                <a:spcPts val="0"/>
              </a:spcAft>
              <a:buClr>
                <a:schemeClr val="dk1"/>
              </a:buClr>
              <a:buSzPts val="1200"/>
              <a:buFont typeface="Helvetica Neue"/>
              <a:buChar char="●"/>
            </a:pPr>
            <a:r>
              <a:rPr lang="it" sz="1000">
                <a:solidFill>
                  <a:schemeClr val="dk1"/>
                </a:solidFill>
                <a:latin typeface="Helvetica Neue"/>
                <a:ea typeface="Helvetica Neue"/>
                <a:cs typeface="Helvetica Neue"/>
                <a:sym typeface="Helvetica Neue"/>
              </a:rPr>
              <a:t> Is accredited by CPSIA (Consumer Product Safety Improvement) under no. 1070 as an independent laboratory to carry out ecological tests (measurement of phtalates, of lead contained in paints, in both metal and non-metal products, in jewels) and flammability tests (on fabrics for clothing and fabrics).</a:t>
            </a:r>
            <a:endParaRPr sz="1000">
              <a:solidFill>
                <a:schemeClr val="dk1"/>
              </a:solidFill>
              <a:latin typeface="Helvetica Neue"/>
              <a:ea typeface="Helvetica Neue"/>
              <a:cs typeface="Helvetica Neue"/>
              <a:sym typeface="Helvetica Neue"/>
            </a:endParaRPr>
          </a:p>
          <a:p>
            <a:pPr indent="-76200" lvl="0" marL="0" rtl="0" algn="l">
              <a:lnSpc>
                <a:spcPct val="115000"/>
              </a:lnSpc>
              <a:spcBef>
                <a:spcPts val="0"/>
              </a:spcBef>
              <a:spcAft>
                <a:spcPts val="0"/>
              </a:spcAft>
              <a:buClr>
                <a:schemeClr val="dk1"/>
              </a:buClr>
              <a:buSzPts val="1200"/>
              <a:buFont typeface="Helvetica Neue"/>
              <a:buChar char="●"/>
            </a:pPr>
            <a:r>
              <a:rPr lang="it" sz="1000">
                <a:solidFill>
                  <a:schemeClr val="dk1"/>
                </a:solidFill>
                <a:latin typeface="Helvetica Neue"/>
                <a:ea typeface="Helvetica Neue"/>
                <a:cs typeface="Helvetica Neue"/>
                <a:sym typeface="Helvetica Neue"/>
              </a:rPr>
              <a:t> The representative office in Shanghai, Pudong, offers a qualified technical support.</a:t>
            </a:r>
            <a:endParaRPr sz="1000">
              <a:solidFill>
                <a:schemeClr val="dk1"/>
              </a:solidFill>
              <a:latin typeface="Helvetica Neue"/>
              <a:ea typeface="Helvetica Neue"/>
              <a:cs typeface="Helvetica Neue"/>
              <a:sym typeface="Helvetica Neue"/>
            </a:endParaRPr>
          </a:p>
          <a:p>
            <a:pPr indent="0" lvl="0" marL="0" rtl="0" algn="l">
              <a:lnSpc>
                <a:spcPct val="115000"/>
              </a:lnSpc>
              <a:spcBef>
                <a:spcPts val="1200"/>
              </a:spcBef>
              <a:spcAft>
                <a:spcPts val="0"/>
              </a:spcAft>
              <a:buNone/>
            </a:pPr>
            <a:r>
              <a:t/>
            </a:r>
            <a:endParaRPr sz="900">
              <a:solidFill>
                <a:schemeClr val="dk1"/>
              </a:solidFill>
            </a:endParaRPr>
          </a:p>
          <a:p>
            <a:pPr indent="0" lvl="0" marL="0" rtl="0" algn="l">
              <a:lnSpc>
                <a:spcPct val="115000"/>
              </a:lnSpc>
              <a:spcBef>
                <a:spcPts val="1200"/>
              </a:spcBef>
              <a:spcAft>
                <a:spcPts val="0"/>
              </a:spcAft>
              <a:buNone/>
            </a:pPr>
            <a:r>
              <a:t/>
            </a:r>
            <a:endParaRPr sz="900">
              <a:solidFill>
                <a:schemeClr val="dk1"/>
              </a:solidFill>
            </a:endParaRPr>
          </a:p>
          <a:p>
            <a:pPr indent="0" lvl="0" marL="0" rtl="0" algn="l">
              <a:lnSpc>
                <a:spcPct val="115000"/>
              </a:lnSpc>
              <a:spcBef>
                <a:spcPts val="1200"/>
              </a:spcBef>
              <a:spcAft>
                <a:spcPts val="0"/>
              </a:spcAft>
              <a:buNone/>
            </a:pPr>
            <a:r>
              <a:rPr lang="it" sz="1100">
                <a:solidFill>
                  <a:schemeClr val="dk1"/>
                </a:solidFill>
              </a:rPr>
              <a:t>		</a:t>
            </a:r>
            <a:endParaRPr sz="1100">
              <a:solidFill>
                <a:schemeClr val="dk1"/>
              </a:solidFill>
            </a:endParaRPr>
          </a:p>
          <a:p>
            <a:pPr indent="0" lvl="0" marL="0" rtl="0" algn="l">
              <a:lnSpc>
                <a:spcPct val="115000"/>
              </a:lnSpc>
              <a:spcBef>
                <a:spcPts val="1200"/>
              </a:spcBef>
              <a:spcAft>
                <a:spcPts val="0"/>
              </a:spcAft>
              <a:buNone/>
            </a:pPr>
            <a:r>
              <a:rPr lang="it" sz="1100">
                <a:solidFill>
                  <a:schemeClr val="dk1"/>
                </a:solidFill>
              </a:rPr>
              <a:t>	</a:t>
            </a:r>
            <a:endParaRPr sz="1100">
              <a:solidFill>
                <a:schemeClr val="dk1"/>
              </a:solidFill>
            </a:endParaRPr>
          </a:p>
          <a:p>
            <a:pPr indent="0" lvl="0" marL="0" rtl="0" algn="l">
              <a:lnSpc>
                <a:spcPct val="115000"/>
              </a:lnSpc>
              <a:spcBef>
                <a:spcPts val="1200"/>
              </a:spcBef>
              <a:spcAft>
                <a:spcPts val="0"/>
              </a:spcAft>
              <a:buNone/>
            </a:pPr>
            <a:r>
              <a:t/>
            </a:r>
            <a:endParaRPr sz="900">
              <a:solidFill>
                <a:schemeClr val="dk1"/>
              </a:solidFill>
            </a:endParaRPr>
          </a:p>
          <a:p>
            <a:pPr indent="0" lvl="0" marL="0" rtl="0" algn="l">
              <a:lnSpc>
                <a:spcPct val="115000"/>
              </a:lnSpc>
              <a:spcBef>
                <a:spcPts val="1200"/>
              </a:spcBef>
              <a:spcAft>
                <a:spcPts val="0"/>
              </a:spcAft>
              <a:buNone/>
            </a:pPr>
            <a:r>
              <a:t/>
            </a:r>
            <a:endParaRPr b="1" sz="900">
              <a:solidFill>
                <a:schemeClr val="dk1"/>
              </a:solidFill>
            </a:endParaRPr>
          </a:p>
          <a:p>
            <a:pPr indent="0" lvl="0" marL="0" marR="0" rtl="0" algn="just">
              <a:lnSpc>
                <a:spcPct val="100000"/>
              </a:lnSpc>
              <a:spcBef>
                <a:spcPts val="1200"/>
              </a:spcBef>
              <a:spcAft>
                <a:spcPts val="0"/>
              </a:spcAft>
              <a:buNone/>
            </a:pPr>
            <a:r>
              <a:t/>
            </a:r>
            <a:endParaRPr sz="900">
              <a:solidFill>
                <a:schemeClr val="dk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23"/>
          <p:cNvSpPr/>
          <p:nvPr/>
        </p:nvSpPr>
        <p:spPr>
          <a:xfrm>
            <a:off x="0" y="0"/>
            <a:ext cx="9144000" cy="5143500"/>
          </a:xfrm>
          <a:prstGeom prst="rect">
            <a:avLst/>
          </a:prstGeom>
          <a:solidFill>
            <a:srgbClr val="50555B"/>
          </a:solidFill>
          <a:ln cap="flat" cmpd="sng" w="25400">
            <a:solidFill>
              <a:srgbClr val="50555B"/>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050" u="none" cap="none" strike="noStrike">
              <a:solidFill>
                <a:srgbClr val="007DFA"/>
              </a:solidFill>
              <a:latin typeface="Arial"/>
              <a:ea typeface="Arial"/>
              <a:cs typeface="Arial"/>
              <a:sym typeface="Arial"/>
            </a:endParaRPr>
          </a:p>
        </p:txBody>
      </p:sp>
      <p:sp>
        <p:nvSpPr>
          <p:cNvPr id="110" name="Google Shape;110;p23"/>
          <p:cNvSpPr txBox="1"/>
          <p:nvPr/>
        </p:nvSpPr>
        <p:spPr>
          <a:xfrm>
            <a:off x="1032487" y="2390848"/>
            <a:ext cx="7254300" cy="17085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it" sz="1800" u="none" cap="none" strike="noStrike">
                <a:solidFill>
                  <a:srgbClr val="007DFA"/>
                </a:solidFill>
                <a:latin typeface="Helvetica Neue"/>
                <a:ea typeface="Helvetica Neue"/>
                <a:cs typeface="Helvetica Neue"/>
                <a:sym typeface="Helvetica Neue"/>
              </a:rPr>
              <a:t>//</a:t>
            </a:r>
            <a:r>
              <a:rPr b="1" i="0" lang="it" sz="1800" u="none" cap="none" strike="noStrike">
                <a:solidFill>
                  <a:srgbClr val="FF3308"/>
                </a:solidFill>
                <a:latin typeface="Helvetica Neue"/>
                <a:ea typeface="Helvetica Neue"/>
                <a:cs typeface="Helvetica Neue"/>
                <a:sym typeface="Helvetica Neue"/>
              </a:rPr>
              <a:t>  </a:t>
            </a:r>
            <a:r>
              <a:rPr b="1" lang="it" sz="2300">
                <a:solidFill>
                  <a:schemeClr val="lt1"/>
                </a:solidFill>
                <a:latin typeface="Helvetica Neue"/>
                <a:ea typeface="Helvetica Neue"/>
                <a:cs typeface="Helvetica Neue"/>
                <a:sym typeface="Helvetica Neue"/>
              </a:rPr>
              <a:t>Protection and safety</a:t>
            </a:r>
            <a:endParaRPr b="1" sz="2300">
              <a:solidFill>
                <a:schemeClr val="dk1"/>
              </a:solidFill>
            </a:endParaRPr>
          </a:p>
          <a:p>
            <a:pPr indent="0" lvl="0" marL="0" marR="0" rtl="0" algn="l">
              <a:lnSpc>
                <a:spcPct val="100000"/>
              </a:lnSpc>
              <a:spcBef>
                <a:spcPts val="0"/>
              </a:spcBef>
              <a:spcAft>
                <a:spcPts val="0"/>
              </a:spcAft>
              <a:buNone/>
            </a:pPr>
            <a:r>
              <a:t/>
            </a:r>
            <a:endParaRPr b="1" sz="2300">
              <a:solidFill>
                <a:schemeClr val="lt1"/>
              </a:solidFill>
              <a:latin typeface="Helvetica Neue"/>
              <a:ea typeface="Helvetica Neue"/>
              <a:cs typeface="Helvetica Neue"/>
              <a:sym typeface="Helvetica Neue"/>
            </a:endParaRPr>
          </a:p>
          <a:p>
            <a:pPr indent="0" lvl="0" marL="0" marR="0" rtl="0" algn="l">
              <a:lnSpc>
                <a:spcPct val="100000"/>
              </a:lnSpc>
              <a:spcBef>
                <a:spcPts val="0"/>
              </a:spcBef>
              <a:spcAft>
                <a:spcPts val="0"/>
              </a:spcAft>
              <a:buNone/>
            </a:pPr>
            <a:r>
              <a:t/>
            </a:r>
            <a:endParaRPr b="1" sz="2300">
              <a:solidFill>
                <a:schemeClr val="lt1"/>
              </a:solidFill>
              <a:latin typeface="Helvetica Neue"/>
              <a:ea typeface="Helvetica Neue"/>
              <a:cs typeface="Helvetica Neue"/>
              <a:sym typeface="Helvetica Neue"/>
            </a:endParaRPr>
          </a:p>
          <a:p>
            <a:pPr indent="0" lvl="0" marL="0" marR="0" rtl="0" algn="l">
              <a:lnSpc>
                <a:spcPct val="100000"/>
              </a:lnSpc>
              <a:spcBef>
                <a:spcPts val="0"/>
              </a:spcBef>
              <a:spcAft>
                <a:spcPts val="0"/>
              </a:spcAft>
              <a:buNone/>
            </a:pPr>
            <a:r>
              <a:t/>
            </a:r>
            <a:endParaRPr b="1" sz="1800">
              <a:solidFill>
                <a:srgbClr val="FFFFFF"/>
              </a:solidFill>
              <a:latin typeface="Helvetica Neue"/>
              <a:ea typeface="Helvetica Neue"/>
              <a:cs typeface="Helvetica Neue"/>
              <a:sym typeface="Helvetica Neue"/>
            </a:endParaRPr>
          </a:p>
          <a:p>
            <a:pPr indent="0" lvl="0" marL="0" marR="0" rtl="0" algn="l">
              <a:lnSpc>
                <a:spcPct val="100000"/>
              </a:lnSpc>
              <a:spcBef>
                <a:spcPts val="0"/>
              </a:spcBef>
              <a:spcAft>
                <a:spcPts val="0"/>
              </a:spcAft>
              <a:buNone/>
            </a:pPr>
            <a:r>
              <a:t/>
            </a:r>
            <a:endParaRPr b="1" i="0" sz="1800" u="none" cap="none" strike="noStrike">
              <a:solidFill>
                <a:srgbClr val="FFFFFF"/>
              </a:solidFill>
              <a:latin typeface="Helvetica Neue"/>
              <a:ea typeface="Helvetica Neue"/>
              <a:cs typeface="Helvetica Neue"/>
              <a:sym typeface="Helvetica Neue"/>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24"/>
          <p:cNvSpPr txBox="1"/>
          <p:nvPr/>
        </p:nvSpPr>
        <p:spPr>
          <a:xfrm>
            <a:off x="4885925" y="1403125"/>
            <a:ext cx="3896100" cy="7167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200"/>
              </a:spcBef>
              <a:spcAft>
                <a:spcPts val="0"/>
              </a:spcAft>
              <a:buNone/>
            </a:pPr>
            <a:r>
              <a:rPr lang="it" sz="1000">
                <a:solidFill>
                  <a:schemeClr val="dk1"/>
                </a:solidFill>
                <a:latin typeface="Helvetica Neue"/>
                <a:ea typeface="Helvetica Neue"/>
                <a:cs typeface="Helvetica Neue"/>
                <a:sym typeface="Helvetica Neue"/>
              </a:rPr>
              <a:t>PPE protect people against risks that can be encountered in the workplace, at home or during leisure time.</a:t>
            </a:r>
            <a:endParaRPr sz="1000">
              <a:solidFill>
                <a:schemeClr val="dk1"/>
              </a:solidFill>
              <a:latin typeface="Helvetica Neue"/>
              <a:ea typeface="Helvetica Neue"/>
              <a:cs typeface="Helvetica Neue"/>
              <a:sym typeface="Helvetica Neue"/>
            </a:endParaRPr>
          </a:p>
          <a:p>
            <a:pPr indent="0" lvl="0" marL="0" rtl="0" algn="l">
              <a:lnSpc>
                <a:spcPct val="115000"/>
              </a:lnSpc>
              <a:spcBef>
                <a:spcPts val="1200"/>
              </a:spcBef>
              <a:spcAft>
                <a:spcPts val="0"/>
              </a:spcAft>
              <a:buNone/>
            </a:pPr>
            <a:r>
              <a:rPr lang="it" sz="1000">
                <a:solidFill>
                  <a:schemeClr val="dk1"/>
                </a:solidFill>
                <a:latin typeface="Helvetica Neue"/>
                <a:ea typeface="Helvetica Neue"/>
                <a:cs typeface="Helvetica Neue"/>
                <a:sym typeface="Helvetica Neue"/>
              </a:rPr>
              <a:t>At work, they can guarantee what the European Union considers a fundamental right: the right to health and safety in the workplace. This right is guaranteed by the European Union which has defined the essential requirements for health and safety that must be observed by manufacturers and importers of Personal Protective Equipments.</a:t>
            </a:r>
            <a:endParaRPr sz="1000">
              <a:solidFill>
                <a:schemeClr val="dk1"/>
              </a:solidFill>
              <a:latin typeface="Helvetica Neue"/>
              <a:ea typeface="Helvetica Neue"/>
              <a:cs typeface="Helvetica Neue"/>
              <a:sym typeface="Helvetica Neue"/>
            </a:endParaRPr>
          </a:p>
          <a:p>
            <a:pPr indent="-292100" lvl="0" marL="457200" rtl="0" algn="l">
              <a:lnSpc>
                <a:spcPct val="115000"/>
              </a:lnSpc>
              <a:spcBef>
                <a:spcPts val="1200"/>
              </a:spcBef>
              <a:spcAft>
                <a:spcPts val="0"/>
              </a:spcAft>
              <a:buClr>
                <a:schemeClr val="dk1"/>
              </a:buClr>
              <a:buSzPts val="1000"/>
              <a:buFont typeface="Helvetica Neue"/>
              <a:buChar char="-"/>
            </a:pPr>
            <a:r>
              <a:rPr b="1" lang="it" sz="1000">
                <a:solidFill>
                  <a:schemeClr val="dk1"/>
                </a:solidFill>
                <a:latin typeface="Helvetica Neue"/>
                <a:ea typeface="Helvetica Neue"/>
                <a:cs typeface="Helvetica Neue"/>
                <a:sym typeface="Helvetica Neue"/>
              </a:rPr>
              <a:t>Personal protective equipments - CE Certification</a:t>
            </a:r>
            <a:endParaRPr b="1" sz="1000">
              <a:solidFill>
                <a:schemeClr val="dk1"/>
              </a:solidFill>
              <a:latin typeface="Helvetica Neue"/>
              <a:ea typeface="Helvetica Neue"/>
              <a:cs typeface="Helvetica Neue"/>
              <a:sym typeface="Helvetica Neue"/>
            </a:endParaRPr>
          </a:p>
          <a:p>
            <a:pPr indent="-292100" lvl="0" marL="457200" rtl="0" algn="l">
              <a:lnSpc>
                <a:spcPct val="115000"/>
              </a:lnSpc>
              <a:spcBef>
                <a:spcPts val="0"/>
              </a:spcBef>
              <a:spcAft>
                <a:spcPts val="0"/>
              </a:spcAft>
              <a:buClr>
                <a:schemeClr val="dk1"/>
              </a:buClr>
              <a:buSzPts val="1000"/>
              <a:buFont typeface="Helvetica Neue"/>
              <a:buChar char="-"/>
            </a:pPr>
            <a:r>
              <a:rPr b="1" lang="it" sz="1000">
                <a:solidFill>
                  <a:schemeClr val="dk1"/>
                </a:solidFill>
                <a:latin typeface="Helvetica Neue"/>
                <a:ea typeface="Helvetica Neue"/>
                <a:cs typeface="Helvetica Neue"/>
                <a:sym typeface="Helvetica Neue"/>
              </a:rPr>
              <a:t>Standard</a:t>
            </a:r>
            <a:endParaRPr b="1" sz="1000">
              <a:solidFill>
                <a:schemeClr val="dk1"/>
              </a:solidFill>
              <a:latin typeface="Helvetica Neue"/>
              <a:ea typeface="Helvetica Neue"/>
              <a:cs typeface="Helvetica Neue"/>
              <a:sym typeface="Helvetica Neue"/>
            </a:endParaRPr>
          </a:p>
          <a:p>
            <a:pPr indent="-292100" lvl="0" marL="457200" rtl="0" algn="l">
              <a:lnSpc>
                <a:spcPct val="115000"/>
              </a:lnSpc>
              <a:spcBef>
                <a:spcPts val="0"/>
              </a:spcBef>
              <a:spcAft>
                <a:spcPts val="0"/>
              </a:spcAft>
              <a:buClr>
                <a:schemeClr val="dk1"/>
              </a:buClr>
              <a:buSzPts val="1000"/>
              <a:buFont typeface="Helvetica Neue"/>
              <a:buChar char="-"/>
            </a:pPr>
            <a:r>
              <a:rPr b="1" lang="it" sz="1000">
                <a:solidFill>
                  <a:schemeClr val="dk1"/>
                </a:solidFill>
                <a:latin typeface="Helvetica Neue"/>
                <a:ea typeface="Helvetica Neue"/>
                <a:cs typeface="Helvetica Neue"/>
                <a:sym typeface="Helvetica Neue"/>
              </a:rPr>
              <a:t>FIA Standard 8856-2018 - CIK-FIA N2013-1 Regulation</a:t>
            </a:r>
            <a:endParaRPr b="1" sz="1000">
              <a:solidFill>
                <a:schemeClr val="dk1"/>
              </a:solidFill>
              <a:latin typeface="Helvetica Neue"/>
              <a:ea typeface="Helvetica Neue"/>
              <a:cs typeface="Helvetica Neue"/>
              <a:sym typeface="Helvetica Neue"/>
            </a:endParaRPr>
          </a:p>
          <a:p>
            <a:pPr indent="0" lvl="0" marL="457200" rtl="0" algn="l">
              <a:lnSpc>
                <a:spcPct val="115000"/>
              </a:lnSpc>
              <a:spcBef>
                <a:spcPts val="1200"/>
              </a:spcBef>
              <a:spcAft>
                <a:spcPts val="0"/>
              </a:spcAft>
              <a:buNone/>
            </a:pPr>
            <a:r>
              <a:t/>
            </a:r>
            <a:endParaRPr b="1" sz="1000">
              <a:solidFill>
                <a:schemeClr val="dk1"/>
              </a:solidFill>
              <a:latin typeface="Helvetica Neue"/>
              <a:ea typeface="Helvetica Neue"/>
              <a:cs typeface="Helvetica Neue"/>
              <a:sym typeface="Helvetica Neue"/>
            </a:endParaRPr>
          </a:p>
          <a:p>
            <a:pPr indent="0" lvl="0" marL="0" rtl="0" algn="l">
              <a:lnSpc>
                <a:spcPct val="115000"/>
              </a:lnSpc>
              <a:spcBef>
                <a:spcPts val="1200"/>
              </a:spcBef>
              <a:spcAft>
                <a:spcPts val="0"/>
              </a:spcAft>
              <a:buNone/>
            </a:pPr>
            <a:r>
              <a:rPr i="1" lang="it" sz="1000">
                <a:solidFill>
                  <a:schemeClr val="dk1"/>
                </a:solidFill>
                <a:latin typeface="Helvetica Neue"/>
                <a:ea typeface="Helvetica Neue"/>
                <a:cs typeface="Helvetica Neue"/>
                <a:sym typeface="Helvetica Neue"/>
              </a:rPr>
              <a:t>More information: https://www.centrocot.it/en/protezione-e-sicurezza/</a:t>
            </a:r>
            <a:endParaRPr i="1" sz="1000">
              <a:solidFill>
                <a:schemeClr val="dk1"/>
              </a:solidFill>
              <a:latin typeface="Helvetica Neue"/>
              <a:ea typeface="Helvetica Neue"/>
              <a:cs typeface="Helvetica Neue"/>
              <a:sym typeface="Helvetica Neue"/>
            </a:endParaRPr>
          </a:p>
          <a:p>
            <a:pPr indent="0" lvl="0" marL="0" rtl="0" algn="l">
              <a:lnSpc>
                <a:spcPct val="115000"/>
              </a:lnSpc>
              <a:spcBef>
                <a:spcPts val="1200"/>
              </a:spcBef>
              <a:spcAft>
                <a:spcPts val="0"/>
              </a:spcAft>
              <a:buNone/>
            </a:pPr>
            <a:r>
              <a:t/>
            </a:r>
            <a:endParaRPr sz="1000">
              <a:solidFill>
                <a:schemeClr val="dk1"/>
              </a:solidFill>
              <a:latin typeface="Helvetica Neue"/>
              <a:ea typeface="Helvetica Neue"/>
              <a:cs typeface="Helvetica Neue"/>
              <a:sym typeface="Helvetica Neue"/>
            </a:endParaRPr>
          </a:p>
          <a:p>
            <a:pPr indent="0" lvl="0" marL="0" rtl="0" algn="l">
              <a:lnSpc>
                <a:spcPct val="115000"/>
              </a:lnSpc>
              <a:spcBef>
                <a:spcPts val="1200"/>
              </a:spcBef>
              <a:spcAft>
                <a:spcPts val="0"/>
              </a:spcAft>
              <a:buNone/>
            </a:pPr>
            <a:r>
              <a:t/>
            </a:r>
            <a:endParaRPr sz="900">
              <a:solidFill>
                <a:schemeClr val="dk1"/>
              </a:solidFill>
            </a:endParaRPr>
          </a:p>
          <a:p>
            <a:pPr indent="0" lvl="0" marL="0" rtl="0" algn="l">
              <a:lnSpc>
                <a:spcPct val="115000"/>
              </a:lnSpc>
              <a:spcBef>
                <a:spcPts val="1200"/>
              </a:spcBef>
              <a:spcAft>
                <a:spcPts val="0"/>
              </a:spcAft>
              <a:buNone/>
            </a:pPr>
            <a:r>
              <a:t/>
            </a:r>
            <a:endParaRPr sz="900">
              <a:solidFill>
                <a:schemeClr val="dk1"/>
              </a:solidFill>
            </a:endParaRPr>
          </a:p>
          <a:p>
            <a:pPr indent="0" lvl="0" marL="0" rtl="0" algn="l">
              <a:lnSpc>
                <a:spcPct val="115000"/>
              </a:lnSpc>
              <a:spcBef>
                <a:spcPts val="1200"/>
              </a:spcBef>
              <a:spcAft>
                <a:spcPts val="0"/>
              </a:spcAft>
              <a:buNone/>
            </a:pPr>
            <a:r>
              <a:rPr lang="it" sz="1100">
                <a:solidFill>
                  <a:schemeClr val="dk1"/>
                </a:solidFill>
              </a:rPr>
              <a:t>		</a:t>
            </a:r>
            <a:endParaRPr sz="1100">
              <a:solidFill>
                <a:schemeClr val="dk1"/>
              </a:solidFill>
            </a:endParaRPr>
          </a:p>
          <a:p>
            <a:pPr indent="0" lvl="0" marL="0" rtl="0" algn="l">
              <a:lnSpc>
                <a:spcPct val="115000"/>
              </a:lnSpc>
              <a:spcBef>
                <a:spcPts val="1200"/>
              </a:spcBef>
              <a:spcAft>
                <a:spcPts val="0"/>
              </a:spcAft>
              <a:buNone/>
            </a:pPr>
            <a:r>
              <a:rPr lang="it" sz="1100">
                <a:solidFill>
                  <a:schemeClr val="dk1"/>
                </a:solidFill>
              </a:rPr>
              <a:t>	</a:t>
            </a:r>
            <a:endParaRPr sz="1100">
              <a:solidFill>
                <a:schemeClr val="dk1"/>
              </a:solidFill>
            </a:endParaRPr>
          </a:p>
          <a:p>
            <a:pPr indent="0" lvl="0" marL="0" rtl="0" algn="l">
              <a:lnSpc>
                <a:spcPct val="115000"/>
              </a:lnSpc>
              <a:spcBef>
                <a:spcPts val="1200"/>
              </a:spcBef>
              <a:spcAft>
                <a:spcPts val="0"/>
              </a:spcAft>
              <a:buNone/>
            </a:pPr>
            <a:r>
              <a:t/>
            </a:r>
            <a:endParaRPr sz="900">
              <a:solidFill>
                <a:schemeClr val="dk1"/>
              </a:solidFill>
            </a:endParaRPr>
          </a:p>
          <a:p>
            <a:pPr indent="0" lvl="0" marL="0" rtl="0" algn="l">
              <a:lnSpc>
                <a:spcPct val="115000"/>
              </a:lnSpc>
              <a:spcBef>
                <a:spcPts val="1200"/>
              </a:spcBef>
              <a:spcAft>
                <a:spcPts val="0"/>
              </a:spcAft>
              <a:buNone/>
            </a:pPr>
            <a:r>
              <a:t/>
            </a:r>
            <a:endParaRPr b="1" sz="900">
              <a:solidFill>
                <a:schemeClr val="dk1"/>
              </a:solidFill>
            </a:endParaRPr>
          </a:p>
          <a:p>
            <a:pPr indent="0" lvl="0" marL="0" marR="0" rtl="0" algn="just">
              <a:lnSpc>
                <a:spcPct val="100000"/>
              </a:lnSpc>
              <a:spcBef>
                <a:spcPts val="1200"/>
              </a:spcBef>
              <a:spcAft>
                <a:spcPts val="0"/>
              </a:spcAft>
              <a:buNone/>
            </a:pPr>
            <a:r>
              <a:t/>
            </a:r>
            <a:endParaRPr sz="900">
              <a:solidFill>
                <a:schemeClr val="dk1"/>
              </a:solidFill>
            </a:endParaRPr>
          </a:p>
        </p:txBody>
      </p:sp>
      <p:pic>
        <p:nvPicPr>
          <p:cNvPr id="116" name="Google Shape;116;p24"/>
          <p:cNvPicPr preferRelativeResize="0"/>
          <p:nvPr/>
        </p:nvPicPr>
        <p:blipFill>
          <a:blip r:embed="rId3">
            <a:alphaModFix/>
          </a:blip>
          <a:stretch>
            <a:fillRect/>
          </a:stretch>
        </p:blipFill>
        <p:spPr>
          <a:xfrm>
            <a:off x="395550" y="1364719"/>
            <a:ext cx="4071276" cy="2718856"/>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25"/>
          <p:cNvSpPr/>
          <p:nvPr/>
        </p:nvSpPr>
        <p:spPr>
          <a:xfrm>
            <a:off x="0" y="0"/>
            <a:ext cx="9144000" cy="5143500"/>
          </a:xfrm>
          <a:prstGeom prst="rect">
            <a:avLst/>
          </a:prstGeom>
          <a:solidFill>
            <a:srgbClr val="50555B"/>
          </a:solidFill>
          <a:ln cap="flat" cmpd="sng" w="25400">
            <a:solidFill>
              <a:srgbClr val="50555B"/>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050" u="none" cap="none" strike="noStrike">
              <a:solidFill>
                <a:srgbClr val="007DFA"/>
              </a:solidFill>
              <a:latin typeface="Arial"/>
              <a:ea typeface="Arial"/>
              <a:cs typeface="Arial"/>
              <a:sym typeface="Arial"/>
            </a:endParaRPr>
          </a:p>
        </p:txBody>
      </p:sp>
      <p:sp>
        <p:nvSpPr>
          <p:cNvPr id="122" name="Google Shape;122;p25"/>
          <p:cNvSpPr txBox="1"/>
          <p:nvPr/>
        </p:nvSpPr>
        <p:spPr>
          <a:xfrm>
            <a:off x="1032487" y="2390848"/>
            <a:ext cx="7254300" cy="10005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it" sz="1800" u="none" cap="none" strike="noStrike">
                <a:solidFill>
                  <a:srgbClr val="007DFA"/>
                </a:solidFill>
                <a:latin typeface="Helvetica Neue"/>
                <a:ea typeface="Helvetica Neue"/>
                <a:cs typeface="Helvetica Neue"/>
                <a:sym typeface="Helvetica Neue"/>
              </a:rPr>
              <a:t>//</a:t>
            </a:r>
            <a:r>
              <a:rPr b="1" i="0" lang="it" sz="1800" u="none" cap="none" strike="noStrike">
                <a:solidFill>
                  <a:srgbClr val="FF3308"/>
                </a:solidFill>
                <a:latin typeface="Helvetica Neue"/>
                <a:ea typeface="Helvetica Neue"/>
                <a:cs typeface="Helvetica Neue"/>
                <a:sym typeface="Helvetica Neue"/>
              </a:rPr>
              <a:t>  </a:t>
            </a:r>
            <a:r>
              <a:rPr b="1" lang="it" sz="2300">
                <a:solidFill>
                  <a:schemeClr val="lt1"/>
                </a:solidFill>
                <a:latin typeface="Helvetica Neue"/>
                <a:ea typeface="Helvetica Neue"/>
                <a:cs typeface="Helvetica Neue"/>
                <a:sym typeface="Helvetica Neue"/>
              </a:rPr>
              <a:t>OEKO-TEX® - Centrocot </a:t>
            </a:r>
            <a:r>
              <a:rPr i="1" lang="it" sz="2300">
                <a:solidFill>
                  <a:schemeClr val="lt1"/>
                </a:solidFill>
                <a:latin typeface="Helvetica Neue"/>
                <a:ea typeface="Helvetica Neue"/>
                <a:cs typeface="Helvetica Neue"/>
                <a:sym typeface="Helvetica Neue"/>
              </a:rPr>
              <a:t>www.centrocot.it</a:t>
            </a:r>
            <a:endParaRPr i="1" sz="2300">
              <a:solidFill>
                <a:schemeClr val="lt1"/>
              </a:solidFill>
              <a:latin typeface="Helvetica Neue"/>
              <a:ea typeface="Helvetica Neue"/>
              <a:cs typeface="Helvetica Neue"/>
              <a:sym typeface="Helvetica Neue"/>
            </a:endParaRPr>
          </a:p>
          <a:p>
            <a:pPr indent="0" lvl="0" marL="0" marR="0" rtl="0" algn="l">
              <a:lnSpc>
                <a:spcPct val="100000"/>
              </a:lnSpc>
              <a:spcBef>
                <a:spcPts val="0"/>
              </a:spcBef>
              <a:spcAft>
                <a:spcPts val="0"/>
              </a:spcAft>
              <a:buNone/>
            </a:pPr>
            <a:r>
              <a:t/>
            </a:r>
            <a:endParaRPr b="1" sz="1800">
              <a:solidFill>
                <a:srgbClr val="FFFFFF"/>
              </a:solidFill>
              <a:latin typeface="Helvetica Neue"/>
              <a:ea typeface="Helvetica Neue"/>
              <a:cs typeface="Helvetica Neue"/>
              <a:sym typeface="Helvetica Neue"/>
            </a:endParaRPr>
          </a:p>
          <a:p>
            <a:pPr indent="0" lvl="0" marL="0" marR="0" rtl="0" algn="l">
              <a:lnSpc>
                <a:spcPct val="100000"/>
              </a:lnSpc>
              <a:spcBef>
                <a:spcPts val="0"/>
              </a:spcBef>
              <a:spcAft>
                <a:spcPts val="0"/>
              </a:spcAft>
              <a:buNone/>
            </a:pPr>
            <a:r>
              <a:t/>
            </a:r>
            <a:endParaRPr b="1" i="0" sz="1800" u="none" cap="none" strike="noStrike">
              <a:solidFill>
                <a:srgbClr val="FFFFFF"/>
              </a:solidFill>
              <a:latin typeface="Helvetica Neue"/>
              <a:ea typeface="Helvetica Neue"/>
              <a:cs typeface="Helvetica Neue"/>
              <a:sym typeface="Helvetica Neue"/>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26"/>
          <p:cNvSpPr txBox="1"/>
          <p:nvPr/>
        </p:nvSpPr>
        <p:spPr>
          <a:xfrm>
            <a:off x="1732500" y="1318650"/>
            <a:ext cx="5679000" cy="716700"/>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None/>
            </a:pPr>
            <a:r>
              <a:t/>
            </a:r>
            <a:endParaRPr b="0" i="0" sz="900" u="none" cap="none" strike="noStrike">
              <a:solidFill>
                <a:srgbClr val="000000"/>
              </a:solidFill>
              <a:latin typeface="Helvetica Neue"/>
              <a:ea typeface="Helvetica Neue"/>
              <a:cs typeface="Helvetica Neue"/>
              <a:sym typeface="Helvetica Neue"/>
            </a:endParaRPr>
          </a:p>
          <a:p>
            <a:pPr indent="0" lvl="0" marL="0" marR="0" rtl="0" algn="just">
              <a:lnSpc>
                <a:spcPct val="100000"/>
              </a:lnSpc>
              <a:spcBef>
                <a:spcPts val="0"/>
              </a:spcBef>
              <a:spcAft>
                <a:spcPts val="0"/>
              </a:spcAft>
              <a:buClr>
                <a:schemeClr val="dk1"/>
              </a:buClr>
              <a:buSzPts val="1100"/>
              <a:buFont typeface="Arial"/>
              <a:buNone/>
            </a:pPr>
            <a:r>
              <a:rPr lang="it" sz="1000">
                <a:solidFill>
                  <a:schemeClr val="dk1"/>
                </a:solidFill>
                <a:latin typeface="Helvetica Neue"/>
                <a:ea typeface="Helvetica Neue"/>
                <a:cs typeface="Helvetica Neue"/>
                <a:sym typeface="Helvetica Neue"/>
              </a:rPr>
              <a:t>The International Association for Research and Testing in the Field of Textile and Leather Ecology (OEKO-TEX®) is a union of 18 independent textile research and test institutes in Europe and Japan and their worldwide representative offices.</a:t>
            </a:r>
            <a:endParaRPr sz="1000">
              <a:solidFill>
                <a:schemeClr val="dk1"/>
              </a:solidFill>
              <a:latin typeface="Helvetica Neue"/>
              <a:ea typeface="Helvetica Neue"/>
              <a:cs typeface="Helvetica Neue"/>
              <a:sym typeface="Helvetica Neue"/>
            </a:endParaRPr>
          </a:p>
          <a:p>
            <a:pPr indent="0" lvl="0" marL="0" marR="0" rtl="0" algn="just">
              <a:lnSpc>
                <a:spcPct val="100000"/>
              </a:lnSpc>
              <a:spcBef>
                <a:spcPts val="0"/>
              </a:spcBef>
              <a:spcAft>
                <a:spcPts val="0"/>
              </a:spcAft>
              <a:buClr>
                <a:schemeClr val="dk1"/>
              </a:buClr>
              <a:buSzPts val="1100"/>
              <a:buFont typeface="Arial"/>
              <a:buNone/>
            </a:pPr>
            <a:r>
              <a:t/>
            </a:r>
            <a:endParaRPr sz="1000">
              <a:solidFill>
                <a:schemeClr val="dk1"/>
              </a:solidFill>
              <a:latin typeface="Helvetica Neue"/>
              <a:ea typeface="Helvetica Neue"/>
              <a:cs typeface="Helvetica Neue"/>
              <a:sym typeface="Helvetica Neue"/>
            </a:endParaRPr>
          </a:p>
          <a:p>
            <a:pPr indent="0" lvl="0" marL="0" marR="0" rtl="0" algn="just">
              <a:lnSpc>
                <a:spcPct val="100000"/>
              </a:lnSpc>
              <a:spcBef>
                <a:spcPts val="0"/>
              </a:spcBef>
              <a:spcAft>
                <a:spcPts val="0"/>
              </a:spcAft>
              <a:buClr>
                <a:schemeClr val="dk1"/>
              </a:buClr>
              <a:buSzPts val="1100"/>
              <a:buFont typeface="Arial"/>
              <a:buNone/>
            </a:pPr>
            <a:r>
              <a:rPr lang="it" sz="1000">
                <a:solidFill>
                  <a:schemeClr val="dk1"/>
                </a:solidFill>
                <a:latin typeface="Helvetica Neue"/>
                <a:ea typeface="Helvetica Neue"/>
                <a:cs typeface="Helvetica Neue"/>
                <a:sym typeface="Helvetica Neue"/>
              </a:rPr>
              <a:t>The member institutes are responsible for the joint development of test methods and limit values which form the basis of the product labels according to </a:t>
            </a:r>
            <a:r>
              <a:rPr lang="it" sz="1000" u="sng">
                <a:solidFill>
                  <a:schemeClr val="hlink"/>
                </a:solidFill>
                <a:latin typeface="Helvetica Neue"/>
                <a:ea typeface="Helvetica Neue"/>
                <a:cs typeface="Helvetica Neue"/>
                <a:sym typeface="Helvetica Neue"/>
                <a:hlinkClick r:id="rId3"/>
              </a:rPr>
              <a:t>STANDARD 100 by OEKO-TEX®</a:t>
            </a:r>
            <a:r>
              <a:rPr lang="it" sz="1000">
                <a:solidFill>
                  <a:schemeClr val="dk1"/>
                </a:solidFill>
                <a:latin typeface="Helvetica Neue"/>
                <a:ea typeface="Helvetica Neue"/>
                <a:cs typeface="Helvetica Neue"/>
                <a:sym typeface="Helvetica Neue"/>
              </a:rPr>
              <a:t>, </a:t>
            </a:r>
            <a:r>
              <a:rPr lang="it" sz="1000" u="sng">
                <a:solidFill>
                  <a:schemeClr val="hlink"/>
                </a:solidFill>
                <a:latin typeface="Helvetica Neue"/>
                <a:ea typeface="Helvetica Neue"/>
                <a:cs typeface="Helvetica Neue"/>
                <a:sym typeface="Helvetica Neue"/>
                <a:hlinkClick r:id="rId4"/>
              </a:rPr>
              <a:t>MADE IN GREEN by OEKO-TEX®</a:t>
            </a:r>
            <a:r>
              <a:rPr lang="it" sz="1000">
                <a:solidFill>
                  <a:schemeClr val="dk1"/>
                </a:solidFill>
                <a:latin typeface="Helvetica Neue"/>
                <a:ea typeface="Helvetica Neue"/>
                <a:cs typeface="Helvetica Neue"/>
                <a:sym typeface="Helvetica Neue"/>
              </a:rPr>
              <a:t> and </a:t>
            </a:r>
            <a:r>
              <a:rPr lang="it" sz="1000" u="sng">
                <a:solidFill>
                  <a:schemeClr val="hlink"/>
                </a:solidFill>
                <a:latin typeface="Helvetica Neue"/>
                <a:ea typeface="Helvetica Neue"/>
                <a:cs typeface="Helvetica Neue"/>
                <a:sym typeface="Helvetica Neue"/>
                <a:hlinkClick r:id="rId5"/>
              </a:rPr>
              <a:t>LEATHER STANDARD by OEKO-TEX®</a:t>
            </a:r>
            <a:r>
              <a:rPr lang="it" sz="1000">
                <a:solidFill>
                  <a:schemeClr val="dk1"/>
                </a:solidFill>
                <a:latin typeface="Helvetica Neue"/>
                <a:ea typeface="Helvetica Neue"/>
                <a:cs typeface="Helvetica Neue"/>
                <a:sym typeface="Helvetica Neue"/>
              </a:rPr>
              <a:t> as well as the production site certifications according to </a:t>
            </a:r>
            <a:r>
              <a:rPr lang="it" sz="1000" u="sng">
                <a:solidFill>
                  <a:schemeClr val="hlink"/>
                </a:solidFill>
                <a:latin typeface="Helvetica Neue"/>
                <a:ea typeface="Helvetica Neue"/>
                <a:cs typeface="Helvetica Neue"/>
                <a:sym typeface="Helvetica Neue"/>
                <a:hlinkClick r:id="rId6"/>
              </a:rPr>
              <a:t>STeP by OEKO-TEX® (Sustainable Textile Production)</a:t>
            </a:r>
            <a:r>
              <a:rPr lang="it" sz="1000">
                <a:solidFill>
                  <a:schemeClr val="dk1"/>
                </a:solidFill>
                <a:latin typeface="Helvetica Neue"/>
                <a:ea typeface="Helvetica Neue"/>
                <a:cs typeface="Helvetica Neue"/>
                <a:sym typeface="Helvetica Neue"/>
              </a:rPr>
              <a:t> and the chemical management tool </a:t>
            </a:r>
            <a:r>
              <a:rPr lang="it" sz="1000" u="sng">
                <a:solidFill>
                  <a:schemeClr val="hlink"/>
                </a:solidFill>
                <a:latin typeface="Helvetica Neue"/>
                <a:ea typeface="Helvetica Neue"/>
                <a:cs typeface="Helvetica Neue"/>
                <a:sym typeface="Helvetica Neue"/>
                <a:hlinkClick r:id="rId7"/>
              </a:rPr>
              <a:t>DETOX TO ZERO by OEKO-TEX®</a:t>
            </a:r>
            <a:r>
              <a:rPr lang="it" sz="1000">
                <a:solidFill>
                  <a:schemeClr val="dk1"/>
                </a:solidFill>
                <a:latin typeface="Helvetica Neue"/>
                <a:ea typeface="Helvetica Neue"/>
                <a:cs typeface="Helvetica Neue"/>
                <a:sym typeface="Helvetica Neue"/>
              </a:rPr>
              <a:t>. They are also entitled to carry out the corresponding laboratory tests and site audits. Additional services of the OEKO-TEX® Association are the </a:t>
            </a:r>
            <a:r>
              <a:rPr lang="it" sz="1000" u="sng">
                <a:solidFill>
                  <a:schemeClr val="hlink"/>
                </a:solidFill>
                <a:latin typeface="Helvetica Neue"/>
                <a:ea typeface="Helvetica Neue"/>
                <a:cs typeface="Helvetica Neue"/>
                <a:sym typeface="Helvetica Neue"/>
                <a:hlinkClick r:id="rId8"/>
              </a:rPr>
              <a:t>MySTeP database</a:t>
            </a:r>
            <a:r>
              <a:rPr lang="it" sz="1000">
                <a:solidFill>
                  <a:schemeClr val="dk1"/>
                </a:solidFill>
                <a:latin typeface="Helvetica Neue"/>
                <a:ea typeface="Helvetica Neue"/>
                <a:cs typeface="Helvetica Neue"/>
                <a:sym typeface="Helvetica Neue"/>
              </a:rPr>
              <a:t> for supply chain management and the </a:t>
            </a:r>
            <a:r>
              <a:rPr lang="it" sz="1000" u="sng">
                <a:solidFill>
                  <a:schemeClr val="hlink"/>
                </a:solidFill>
                <a:latin typeface="Helvetica Neue"/>
                <a:ea typeface="Helvetica Neue"/>
                <a:cs typeface="Helvetica Neue"/>
                <a:sym typeface="Helvetica Neue"/>
                <a:hlinkClick r:id="rId9"/>
              </a:rPr>
              <a:t>ECO PASSPORT by OEKO-TEX®</a:t>
            </a:r>
            <a:r>
              <a:rPr lang="it" sz="1000">
                <a:solidFill>
                  <a:schemeClr val="dk1"/>
                </a:solidFill>
                <a:latin typeface="Helvetica Neue"/>
                <a:ea typeface="Helvetica Neue"/>
                <a:cs typeface="Helvetica Neue"/>
                <a:sym typeface="Helvetica Neue"/>
              </a:rPr>
              <a:t> certification for the verification of chemicals and auxiliaries.</a:t>
            </a:r>
            <a:endParaRPr sz="1000">
              <a:solidFill>
                <a:schemeClr val="dk1"/>
              </a:solidFill>
              <a:latin typeface="Helvetica Neue"/>
              <a:ea typeface="Helvetica Neue"/>
              <a:cs typeface="Helvetica Neue"/>
              <a:sym typeface="Helvetica Neue"/>
            </a:endParaRPr>
          </a:p>
          <a:p>
            <a:pPr indent="0" lvl="0" marL="0" marR="0" rtl="0" algn="just">
              <a:lnSpc>
                <a:spcPct val="100000"/>
              </a:lnSpc>
              <a:spcBef>
                <a:spcPts val="0"/>
              </a:spcBef>
              <a:spcAft>
                <a:spcPts val="0"/>
              </a:spcAft>
              <a:buClr>
                <a:schemeClr val="dk1"/>
              </a:buClr>
              <a:buSzPts val="1100"/>
              <a:buFont typeface="Arial"/>
              <a:buNone/>
            </a:pPr>
            <a:r>
              <a:rPr lang="it" sz="1000">
                <a:solidFill>
                  <a:schemeClr val="dk1"/>
                </a:solidFill>
                <a:latin typeface="Helvetica Neue"/>
                <a:ea typeface="Helvetica Neue"/>
                <a:cs typeface="Helvetica Neue"/>
                <a:sym typeface="Helvetica Neue"/>
              </a:rPr>
              <a:t>On the basis of their wide-ranging activities and core competencies the OEKO-TEX® member institutes provide important impulses for innovations within the textile and clothing industry. Through close cooperation with the manufacturers their accredited test system also makes a substantial contribution to the development of high-quality textile products.</a:t>
            </a:r>
            <a:endParaRPr sz="800">
              <a:solidFill>
                <a:schemeClr val="dk1"/>
              </a:solidFill>
              <a:latin typeface="Helvetica Neue"/>
              <a:ea typeface="Helvetica Neue"/>
              <a:cs typeface="Helvetica Neue"/>
              <a:sym typeface="Helvetica Neue"/>
            </a:endParaRPr>
          </a:p>
          <a:p>
            <a:pPr indent="0" lvl="0" marL="0" marR="0" rtl="0" algn="just">
              <a:lnSpc>
                <a:spcPct val="100000"/>
              </a:lnSpc>
              <a:spcBef>
                <a:spcPts val="0"/>
              </a:spcBef>
              <a:spcAft>
                <a:spcPts val="0"/>
              </a:spcAft>
              <a:buNone/>
            </a:pPr>
            <a:r>
              <a:t/>
            </a:r>
            <a:endParaRPr sz="900">
              <a:latin typeface="Helvetica Neue"/>
              <a:ea typeface="Helvetica Neue"/>
              <a:cs typeface="Helvetica Neue"/>
              <a:sym typeface="Helvetica Neue"/>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27"/>
          <p:cNvSpPr txBox="1"/>
          <p:nvPr/>
        </p:nvSpPr>
        <p:spPr>
          <a:xfrm>
            <a:off x="618725" y="526825"/>
            <a:ext cx="5433600" cy="7167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2400"/>
              </a:spcBef>
              <a:spcAft>
                <a:spcPts val="0"/>
              </a:spcAft>
              <a:buClr>
                <a:schemeClr val="dk1"/>
              </a:buClr>
              <a:buSzPts val="1100"/>
              <a:buFont typeface="Arial"/>
              <a:buNone/>
            </a:pPr>
            <a:r>
              <a:rPr lang="it" sz="2150">
                <a:solidFill>
                  <a:srgbClr val="007DFA"/>
                </a:solidFill>
                <a:latin typeface="Montserrat"/>
                <a:ea typeface="Montserrat"/>
                <a:cs typeface="Montserrat"/>
                <a:sym typeface="Montserrat"/>
              </a:rPr>
              <a:t>S</a:t>
            </a:r>
            <a:r>
              <a:rPr lang="it" sz="2150">
                <a:solidFill>
                  <a:srgbClr val="007DFA"/>
                </a:solidFill>
                <a:latin typeface="Montserrat"/>
                <a:ea typeface="Montserrat"/>
                <a:cs typeface="Montserrat"/>
                <a:sym typeface="Montserrat"/>
              </a:rPr>
              <a:t>TANDARD 100 by OEKO-TEX®</a:t>
            </a:r>
            <a:endParaRPr b="1" sz="2300">
              <a:solidFill>
                <a:schemeClr val="dk1"/>
              </a:solidFill>
            </a:endParaRPr>
          </a:p>
          <a:p>
            <a:pPr indent="0" lvl="0" marL="0" marR="0" rtl="0" algn="just">
              <a:lnSpc>
                <a:spcPct val="100000"/>
              </a:lnSpc>
              <a:spcBef>
                <a:spcPts val="600"/>
              </a:spcBef>
              <a:spcAft>
                <a:spcPts val="0"/>
              </a:spcAft>
              <a:buClr>
                <a:schemeClr val="dk1"/>
              </a:buClr>
              <a:buSzPts val="1100"/>
              <a:buFont typeface="Arial"/>
              <a:buNone/>
            </a:pPr>
            <a:r>
              <a:rPr lang="it" sz="900">
                <a:solidFill>
                  <a:schemeClr val="dk1"/>
                </a:solidFill>
              </a:rPr>
              <a:t>The STANDARD 100 by OEKO-TEX® certification is the worldwide best known voluntary “ecological-label” for textile products and accessories.</a:t>
            </a:r>
            <a:endParaRPr sz="900">
              <a:solidFill>
                <a:schemeClr val="dk1"/>
              </a:solidFill>
            </a:endParaRPr>
          </a:p>
          <a:p>
            <a:pPr indent="0" lvl="0" marL="0" marR="0" rtl="0" algn="just">
              <a:lnSpc>
                <a:spcPct val="100000"/>
              </a:lnSpc>
              <a:spcBef>
                <a:spcPts val="0"/>
              </a:spcBef>
              <a:spcAft>
                <a:spcPts val="0"/>
              </a:spcAft>
              <a:buClr>
                <a:schemeClr val="dk1"/>
              </a:buClr>
              <a:buSzPts val="1100"/>
              <a:buFont typeface="Arial"/>
              <a:buNone/>
            </a:pPr>
            <a:r>
              <a:rPr lang="it" sz="900">
                <a:solidFill>
                  <a:schemeClr val="dk1"/>
                </a:solidFill>
              </a:rPr>
              <a:t>The STANDARD 100 by OEKO-TEX® label guarantees that textile products and their accessories do not release harmful substances to human health and are therefore safe products from the human-ecological point of view.</a:t>
            </a:r>
            <a:endParaRPr sz="900">
              <a:solidFill>
                <a:schemeClr val="dk1"/>
              </a:solidFill>
            </a:endParaRPr>
          </a:p>
          <a:p>
            <a:pPr indent="0" lvl="0" marL="0" marR="0" rtl="0" algn="just">
              <a:lnSpc>
                <a:spcPct val="100000"/>
              </a:lnSpc>
              <a:spcBef>
                <a:spcPts val="0"/>
              </a:spcBef>
              <a:spcAft>
                <a:spcPts val="0"/>
              </a:spcAft>
              <a:buClr>
                <a:schemeClr val="dk1"/>
              </a:buClr>
              <a:buSzPts val="1100"/>
              <a:buFont typeface="Arial"/>
              <a:buNone/>
            </a:pPr>
            <a:r>
              <a:rPr lang="it" sz="900">
                <a:solidFill>
                  <a:schemeClr val="dk1"/>
                </a:solidFill>
              </a:rPr>
              <a:t>It includes substances prohibited or regulated by law, chemicals known to be harmful to health but without explicit legal regulations yet as well as further parameters for safeguarding health (e.g. a skin-friendly pH value and good colour fastness have to be demonstrated).</a:t>
            </a:r>
            <a:endParaRPr sz="900">
              <a:solidFill>
                <a:schemeClr val="dk1"/>
              </a:solidFill>
            </a:endParaRPr>
          </a:p>
          <a:p>
            <a:pPr indent="0" lvl="0" marL="0" marR="0" rtl="0" algn="just">
              <a:lnSpc>
                <a:spcPct val="100000"/>
              </a:lnSpc>
              <a:spcBef>
                <a:spcPts val="0"/>
              </a:spcBef>
              <a:spcAft>
                <a:spcPts val="0"/>
              </a:spcAft>
              <a:buClr>
                <a:schemeClr val="dk1"/>
              </a:buClr>
              <a:buSzPts val="1100"/>
              <a:buFont typeface="Arial"/>
              <a:buNone/>
            </a:pPr>
            <a:r>
              <a:rPr lang="it" sz="900">
                <a:solidFill>
                  <a:schemeClr val="dk1"/>
                </a:solidFill>
              </a:rPr>
              <a:t>The certified articles comply with the requirements of Appendix XVII of the REACh legislation (including the use of azo dyestuffs, nickel, etc.) and with American regulations relating to the total lead content in products for children (CPSIA, does not apply to materials made of glass).</a:t>
            </a:r>
            <a:endParaRPr sz="900">
              <a:solidFill>
                <a:schemeClr val="dk1"/>
              </a:solidFill>
            </a:endParaRPr>
          </a:p>
          <a:p>
            <a:pPr indent="0" lvl="0" marL="0" marR="0" rtl="0" algn="just">
              <a:lnSpc>
                <a:spcPct val="100000"/>
              </a:lnSpc>
              <a:spcBef>
                <a:spcPts val="0"/>
              </a:spcBef>
              <a:spcAft>
                <a:spcPts val="0"/>
              </a:spcAft>
              <a:buClr>
                <a:schemeClr val="dk1"/>
              </a:buClr>
              <a:buSzPts val="1100"/>
              <a:buFont typeface="Arial"/>
              <a:buNone/>
            </a:pPr>
            <a:r>
              <a:rPr lang="it" sz="900">
                <a:solidFill>
                  <a:schemeClr val="dk1"/>
                </a:solidFill>
              </a:rPr>
              <a:t>The criteria therefore go beyond the requirements of legislation in favour of more safety. They are science based, globally standardised and always up to date. They are re-evaluated annually and adapted when necessary.</a:t>
            </a:r>
            <a:endParaRPr sz="900">
              <a:solidFill>
                <a:schemeClr val="dk1"/>
              </a:solidFill>
            </a:endParaRPr>
          </a:p>
          <a:p>
            <a:pPr indent="0" lvl="0" marL="0" marR="0" rtl="0" algn="just">
              <a:lnSpc>
                <a:spcPct val="100000"/>
              </a:lnSpc>
              <a:spcBef>
                <a:spcPts val="0"/>
              </a:spcBef>
              <a:spcAft>
                <a:spcPts val="0"/>
              </a:spcAft>
              <a:buClr>
                <a:schemeClr val="dk1"/>
              </a:buClr>
              <a:buSzPts val="1100"/>
              <a:buFont typeface="Arial"/>
              <a:buNone/>
            </a:pPr>
            <a:r>
              <a:rPr lang="it" sz="900">
                <a:solidFill>
                  <a:schemeClr val="dk1"/>
                </a:solidFill>
              </a:rPr>
              <a:t>For successful certification according to STANDARD 100 by OEKO-TEX® all components of an item have to comply with the requirements without exception, that means in addition to the outer fabric and the sewing threads also the accessory parts such as zips, labels, cords or applications.</a:t>
            </a:r>
            <a:endParaRPr sz="900">
              <a:solidFill>
                <a:schemeClr val="dk1"/>
              </a:solidFill>
            </a:endParaRPr>
          </a:p>
          <a:p>
            <a:pPr indent="0" lvl="0" marL="0" marR="0" rtl="0" algn="just">
              <a:lnSpc>
                <a:spcPct val="100000"/>
              </a:lnSpc>
              <a:spcBef>
                <a:spcPts val="0"/>
              </a:spcBef>
              <a:spcAft>
                <a:spcPts val="0"/>
              </a:spcAft>
              <a:buClr>
                <a:schemeClr val="dk1"/>
              </a:buClr>
              <a:buSzPts val="1100"/>
              <a:buFont typeface="Arial"/>
              <a:buNone/>
            </a:pPr>
            <a:r>
              <a:rPr lang="it" sz="900">
                <a:solidFill>
                  <a:schemeClr val="dk1"/>
                </a:solidFill>
              </a:rPr>
              <a:t>Product certification according to STANDARD 100 by OEKO-TEX® has a modular structure – i.e. textile products can be tested and certified at any production stage (including manufacturing of accessories). Certificates can thus be issued for: raw materials, fibres, filaments, yarns, fabrics, ready-made products, textile and non-textile accessories, ecc.</a:t>
            </a:r>
            <a:endParaRPr sz="900">
              <a:solidFill>
                <a:schemeClr val="dk1"/>
              </a:solidFill>
            </a:endParaRPr>
          </a:p>
          <a:p>
            <a:pPr indent="0" lvl="0" marL="0" marR="0" rtl="0" algn="just">
              <a:lnSpc>
                <a:spcPct val="100000"/>
              </a:lnSpc>
              <a:spcBef>
                <a:spcPts val="0"/>
              </a:spcBef>
              <a:spcAft>
                <a:spcPts val="0"/>
              </a:spcAft>
              <a:buClr>
                <a:schemeClr val="dk1"/>
              </a:buClr>
              <a:buSzPts val="1100"/>
              <a:buFont typeface="Arial"/>
              <a:buNone/>
            </a:pPr>
            <a:r>
              <a:rPr lang="it" sz="900">
                <a:solidFill>
                  <a:schemeClr val="dk1"/>
                </a:solidFill>
              </a:rPr>
              <a:t>Moreover, products from man-made fibres can also carry the STANDARD 100 by OEKO-TEX® label, just like items made from natural fibres – after all, they are an essential pillar of the textile range.</a:t>
            </a:r>
            <a:endParaRPr sz="900">
              <a:solidFill>
                <a:schemeClr val="dk1"/>
              </a:solidFill>
            </a:endParaRPr>
          </a:p>
          <a:p>
            <a:pPr indent="0" lvl="0" marL="0" marR="0" rtl="0" algn="just">
              <a:lnSpc>
                <a:spcPct val="100000"/>
              </a:lnSpc>
              <a:spcBef>
                <a:spcPts val="0"/>
              </a:spcBef>
              <a:spcAft>
                <a:spcPts val="0"/>
              </a:spcAft>
              <a:buSzPts val="1100"/>
              <a:buNone/>
            </a:pPr>
            <a:r>
              <a:rPr lang="it" sz="900">
                <a:solidFill>
                  <a:schemeClr val="dk1"/>
                </a:solidFill>
              </a:rPr>
              <a:t>In this respect, STANDARD 100 by OEKO-TEX® acts globally and focuses on practical application. It offers effective protection against possible harmful substances – and that for the entire range of textile products available on the market today. </a:t>
            </a:r>
            <a:r>
              <a:rPr lang="it" sz="1100">
                <a:solidFill>
                  <a:schemeClr val="dk1"/>
                </a:solidFill>
              </a:rPr>
              <a:t>		 	 </a:t>
            </a:r>
            <a:endParaRPr sz="900">
              <a:solidFill>
                <a:schemeClr val="dk1"/>
              </a:solidFill>
            </a:endParaRPr>
          </a:p>
          <a:p>
            <a:pPr indent="0" lvl="0" marL="0" marR="0" rtl="0" algn="just">
              <a:lnSpc>
                <a:spcPct val="100000"/>
              </a:lnSpc>
              <a:spcBef>
                <a:spcPts val="0"/>
              </a:spcBef>
              <a:spcAft>
                <a:spcPts val="0"/>
              </a:spcAft>
              <a:buNone/>
            </a:pPr>
            <a:r>
              <a:t/>
            </a:r>
            <a:endParaRPr sz="900">
              <a:latin typeface="Helvetica Neue"/>
              <a:ea typeface="Helvetica Neue"/>
              <a:cs typeface="Helvetica Neue"/>
              <a:sym typeface="Helvetica Neue"/>
            </a:endParaRPr>
          </a:p>
        </p:txBody>
      </p:sp>
      <p:pic>
        <p:nvPicPr>
          <p:cNvPr id="133" name="Google Shape;133;p27"/>
          <p:cNvPicPr preferRelativeResize="0"/>
          <p:nvPr/>
        </p:nvPicPr>
        <p:blipFill>
          <a:blip r:embed="rId3">
            <a:alphaModFix/>
          </a:blip>
          <a:stretch>
            <a:fillRect/>
          </a:stretch>
        </p:blipFill>
        <p:spPr>
          <a:xfrm>
            <a:off x="6632524" y="1056250"/>
            <a:ext cx="1867524" cy="1235274"/>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p28"/>
          <p:cNvSpPr txBox="1"/>
          <p:nvPr/>
        </p:nvSpPr>
        <p:spPr>
          <a:xfrm>
            <a:off x="618725" y="1689400"/>
            <a:ext cx="5433600" cy="7167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2400"/>
              </a:spcBef>
              <a:spcAft>
                <a:spcPts val="0"/>
              </a:spcAft>
              <a:buSzPts val="1100"/>
              <a:buNone/>
            </a:pPr>
            <a:r>
              <a:rPr lang="it" sz="2150">
                <a:solidFill>
                  <a:srgbClr val="007DFA"/>
                </a:solidFill>
                <a:latin typeface="Montserrat"/>
                <a:ea typeface="Montserrat"/>
                <a:cs typeface="Montserrat"/>
                <a:sym typeface="Montserrat"/>
              </a:rPr>
              <a:t>MADE IN GREEN by OEKO-TEX®</a:t>
            </a:r>
            <a:endParaRPr sz="2150">
              <a:solidFill>
                <a:srgbClr val="007DFA"/>
              </a:solidFill>
              <a:latin typeface="Montserrat"/>
              <a:ea typeface="Montserrat"/>
              <a:cs typeface="Montserrat"/>
              <a:sym typeface="Montserrat"/>
            </a:endParaRPr>
          </a:p>
          <a:p>
            <a:pPr indent="0" lvl="0" marL="0" marR="0" rtl="0" algn="just">
              <a:lnSpc>
                <a:spcPct val="100000"/>
              </a:lnSpc>
              <a:spcBef>
                <a:spcPts val="600"/>
              </a:spcBef>
              <a:spcAft>
                <a:spcPts val="0"/>
              </a:spcAft>
              <a:buSzPts val="1100"/>
              <a:buNone/>
            </a:pPr>
            <a:r>
              <a:t/>
            </a:r>
            <a:endParaRPr sz="900">
              <a:solidFill>
                <a:schemeClr val="dk1"/>
              </a:solidFill>
            </a:endParaRPr>
          </a:p>
          <a:p>
            <a:pPr indent="0" lvl="0" marL="0" marR="0" rtl="0" algn="just">
              <a:lnSpc>
                <a:spcPct val="100000"/>
              </a:lnSpc>
              <a:spcBef>
                <a:spcPts val="0"/>
              </a:spcBef>
              <a:spcAft>
                <a:spcPts val="0"/>
              </a:spcAft>
              <a:buNone/>
            </a:pPr>
            <a:r>
              <a:rPr lang="it" sz="900">
                <a:solidFill>
                  <a:schemeClr val="dk1"/>
                </a:solidFill>
              </a:rPr>
              <a:t>MADE IN GREEN by OEKO-TEX® is a traceable product label for all kinds of textiles (e.g. garments, home textiles) and leather products (e.g. garments, finished and semi-finished leathers) including non-textile/-leather components (e.g. accessories).The MADE IN GREEN label verifies that an article has been tested for harmful substances. This is carried out through certification in accordance with STANDARD 100 by OEKO-TEX® or LEATHER STANDARD by OEKO-TEX®. It also guarantees that the textile or leather product has been manufactured using sustainable processes under environmentally friendly and socially responsible working conditions. This is carried out through certification in accordance with STeP by OEKO-TEX®. You can use a unique product ID on the label to trace the countries and production facilities in which the labelled article was produced.</a:t>
            </a:r>
            <a:endParaRPr sz="900">
              <a:solidFill>
                <a:schemeClr val="dk1"/>
              </a:solidFill>
            </a:endParaRPr>
          </a:p>
        </p:txBody>
      </p:sp>
      <p:pic>
        <p:nvPicPr>
          <p:cNvPr id="139" name="Google Shape;139;p28"/>
          <p:cNvPicPr preferRelativeResize="0"/>
          <p:nvPr/>
        </p:nvPicPr>
        <p:blipFill>
          <a:blip r:embed="rId3">
            <a:alphaModFix/>
          </a:blip>
          <a:stretch>
            <a:fillRect/>
          </a:stretch>
        </p:blipFill>
        <p:spPr>
          <a:xfrm>
            <a:off x="6503838" y="2253950"/>
            <a:ext cx="2124900" cy="1416600"/>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p29"/>
          <p:cNvSpPr txBox="1"/>
          <p:nvPr/>
        </p:nvSpPr>
        <p:spPr>
          <a:xfrm>
            <a:off x="618725" y="1574575"/>
            <a:ext cx="5433600" cy="7167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2400"/>
              </a:spcBef>
              <a:spcAft>
                <a:spcPts val="0"/>
              </a:spcAft>
              <a:buSzPts val="1100"/>
              <a:buNone/>
            </a:pPr>
            <a:r>
              <a:rPr lang="it" sz="2150">
                <a:solidFill>
                  <a:srgbClr val="007DFA"/>
                </a:solidFill>
                <a:latin typeface="Montserrat"/>
                <a:ea typeface="Montserrat"/>
                <a:cs typeface="Montserrat"/>
                <a:sym typeface="Montserrat"/>
              </a:rPr>
              <a:t>STeP by OEKO TEX®</a:t>
            </a:r>
            <a:endParaRPr b="1" sz="2300">
              <a:solidFill>
                <a:schemeClr val="dk1"/>
              </a:solidFill>
            </a:endParaRPr>
          </a:p>
          <a:p>
            <a:pPr indent="0" lvl="0" marL="0" marR="0" rtl="0" algn="just">
              <a:lnSpc>
                <a:spcPct val="100000"/>
              </a:lnSpc>
              <a:spcBef>
                <a:spcPts val="600"/>
              </a:spcBef>
              <a:spcAft>
                <a:spcPts val="0"/>
              </a:spcAft>
              <a:buClr>
                <a:schemeClr val="dk1"/>
              </a:buClr>
              <a:buSzPts val="1100"/>
              <a:buFont typeface="Arial"/>
              <a:buNone/>
            </a:pPr>
            <a:r>
              <a:rPr lang="it" sz="900">
                <a:solidFill>
                  <a:schemeClr val="dk1"/>
                </a:solidFill>
              </a:rPr>
              <a:t>Sustainable Textile Production (STeP) by OEKO-TEX® is a certification system for brands, retail companies and manufacturers from the textile chain who want to communicate their achievements regarding sustainable manufacturing processes to the public in a transparent, credible and clear manner.</a:t>
            </a:r>
            <a:endParaRPr sz="900">
              <a:solidFill>
                <a:schemeClr val="dk1"/>
              </a:solidFill>
            </a:endParaRPr>
          </a:p>
          <a:p>
            <a:pPr indent="0" lvl="0" marL="0" marR="0" rtl="0" algn="just">
              <a:lnSpc>
                <a:spcPct val="100000"/>
              </a:lnSpc>
              <a:spcBef>
                <a:spcPts val="0"/>
              </a:spcBef>
              <a:spcAft>
                <a:spcPts val="0"/>
              </a:spcAft>
              <a:buClr>
                <a:schemeClr val="dk1"/>
              </a:buClr>
              <a:buSzPts val="1100"/>
              <a:buFont typeface="Arial"/>
              <a:buNone/>
            </a:pPr>
            <a:r>
              <a:rPr lang="it" sz="900">
                <a:solidFill>
                  <a:schemeClr val="dk1"/>
                </a:solidFill>
              </a:rPr>
              <a:t>Certification is possible for production facilities of all processing stages from fibre production, spinning mills, weaving mills, knitting mills to finishing facilities and manufacturers of ready-made textile items.</a:t>
            </a:r>
            <a:endParaRPr sz="900">
              <a:solidFill>
                <a:schemeClr val="dk1"/>
              </a:solidFill>
            </a:endParaRPr>
          </a:p>
          <a:p>
            <a:pPr indent="0" lvl="0" marL="0" marR="0" rtl="0" algn="just">
              <a:lnSpc>
                <a:spcPct val="100000"/>
              </a:lnSpc>
              <a:spcBef>
                <a:spcPts val="0"/>
              </a:spcBef>
              <a:spcAft>
                <a:spcPts val="0"/>
              </a:spcAft>
              <a:buSzPts val="1100"/>
              <a:buNone/>
            </a:pPr>
            <a:r>
              <a:rPr lang="it" sz="900">
                <a:solidFill>
                  <a:schemeClr val="dk1"/>
                </a:solidFill>
              </a:rPr>
              <a:t>Through modular analysis of all relevant company areas such as management of chemicals, environmental performance, environmental management, occupational health and safety, social responsibility and quality management, the STeP certification allows a comprehensive and reliable analysis of the extent of sustainable management provided by a production facility.		 	 </a:t>
            </a:r>
            <a:endParaRPr sz="900">
              <a:solidFill>
                <a:schemeClr val="dk1"/>
              </a:solidFill>
            </a:endParaRPr>
          </a:p>
          <a:p>
            <a:pPr indent="0" lvl="0" marL="0" marR="0" rtl="0" algn="just">
              <a:lnSpc>
                <a:spcPct val="100000"/>
              </a:lnSpc>
              <a:spcBef>
                <a:spcPts val="0"/>
              </a:spcBef>
              <a:spcAft>
                <a:spcPts val="0"/>
              </a:spcAft>
              <a:buNone/>
            </a:pPr>
            <a:r>
              <a:t/>
            </a:r>
            <a:endParaRPr sz="900">
              <a:latin typeface="Helvetica Neue"/>
              <a:ea typeface="Helvetica Neue"/>
              <a:cs typeface="Helvetica Neue"/>
              <a:sym typeface="Helvetica Neue"/>
            </a:endParaRPr>
          </a:p>
        </p:txBody>
      </p:sp>
      <p:pic>
        <p:nvPicPr>
          <p:cNvPr id="145" name="Google Shape;145;p29"/>
          <p:cNvPicPr preferRelativeResize="0"/>
          <p:nvPr/>
        </p:nvPicPr>
        <p:blipFill>
          <a:blip r:embed="rId3">
            <a:alphaModFix/>
          </a:blip>
          <a:stretch>
            <a:fillRect/>
          </a:stretch>
        </p:blipFill>
        <p:spPr>
          <a:xfrm>
            <a:off x="6473375" y="2057400"/>
            <a:ext cx="1987200" cy="1314450"/>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30"/>
          <p:cNvSpPr txBox="1"/>
          <p:nvPr/>
        </p:nvSpPr>
        <p:spPr>
          <a:xfrm>
            <a:off x="618725" y="1574575"/>
            <a:ext cx="5433600" cy="7167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2400"/>
              </a:spcBef>
              <a:spcAft>
                <a:spcPts val="0"/>
              </a:spcAft>
              <a:buSzPts val="1100"/>
              <a:buNone/>
            </a:pPr>
            <a:r>
              <a:rPr lang="it" sz="2150">
                <a:solidFill>
                  <a:srgbClr val="007DFA"/>
                </a:solidFill>
                <a:latin typeface="Montserrat"/>
                <a:ea typeface="Montserrat"/>
                <a:cs typeface="Montserrat"/>
                <a:sym typeface="Montserrat"/>
              </a:rPr>
              <a:t>ECO-PASSPORT by OEKO-TEX®</a:t>
            </a:r>
            <a:endParaRPr sz="2150">
              <a:solidFill>
                <a:srgbClr val="007DFA"/>
              </a:solidFill>
              <a:latin typeface="Montserrat"/>
              <a:ea typeface="Montserrat"/>
              <a:cs typeface="Montserrat"/>
              <a:sym typeface="Montserrat"/>
            </a:endParaRPr>
          </a:p>
          <a:p>
            <a:pPr indent="0" lvl="0" marL="0" marR="0" rtl="0" algn="just">
              <a:lnSpc>
                <a:spcPct val="100000"/>
              </a:lnSpc>
              <a:spcBef>
                <a:spcPts val="600"/>
              </a:spcBef>
              <a:spcAft>
                <a:spcPts val="0"/>
              </a:spcAft>
              <a:buSzPts val="1100"/>
              <a:buNone/>
            </a:pPr>
            <a:r>
              <a:rPr lang="it" sz="900">
                <a:solidFill>
                  <a:schemeClr val="dk1"/>
                </a:solidFill>
              </a:rPr>
              <a:t>Sustainable Textile Production (STeP) by OEKO-TEX® is a certification system for brands, retail companies and manufacturers from the textile chain who want to communicate their achievements regarding sustainable manufacturing processes to the public in a transparent, credible and clear manner.</a:t>
            </a:r>
            <a:endParaRPr sz="900">
              <a:solidFill>
                <a:schemeClr val="dk1"/>
              </a:solidFill>
            </a:endParaRPr>
          </a:p>
          <a:p>
            <a:pPr indent="0" lvl="0" marL="0" marR="0" rtl="0" algn="just">
              <a:lnSpc>
                <a:spcPct val="100000"/>
              </a:lnSpc>
              <a:spcBef>
                <a:spcPts val="0"/>
              </a:spcBef>
              <a:spcAft>
                <a:spcPts val="0"/>
              </a:spcAft>
              <a:buSzPts val="1100"/>
              <a:buNone/>
            </a:pPr>
            <a:r>
              <a:rPr lang="it" sz="900">
                <a:solidFill>
                  <a:schemeClr val="dk1"/>
                </a:solidFill>
              </a:rPr>
              <a:t>Certification is possible for production facilities of all processing stages from fibre production, spinning mills, weaving mills, knitting mills to finishing facilities and manufacturers of ready-made textile items.</a:t>
            </a:r>
            <a:endParaRPr sz="900">
              <a:solidFill>
                <a:schemeClr val="dk1"/>
              </a:solidFill>
            </a:endParaRPr>
          </a:p>
          <a:p>
            <a:pPr indent="0" lvl="0" marL="0" marR="0" rtl="0" algn="just">
              <a:lnSpc>
                <a:spcPct val="100000"/>
              </a:lnSpc>
              <a:spcBef>
                <a:spcPts val="0"/>
              </a:spcBef>
              <a:spcAft>
                <a:spcPts val="0"/>
              </a:spcAft>
              <a:buSzPts val="1100"/>
              <a:buNone/>
            </a:pPr>
            <a:r>
              <a:rPr lang="it" sz="900">
                <a:solidFill>
                  <a:schemeClr val="dk1"/>
                </a:solidFill>
              </a:rPr>
              <a:t>Through modular analysis of all relevant company areas such as management of chemicals, environmental performance, environmental management, occupational health and safety, social responsibility and quality management, the STeP certification allows a comprehensive and reliable analysis of the extent of sustainable management provided by a production facility.		 	 </a:t>
            </a:r>
            <a:endParaRPr sz="900">
              <a:solidFill>
                <a:schemeClr val="dk1"/>
              </a:solidFill>
            </a:endParaRPr>
          </a:p>
          <a:p>
            <a:pPr indent="0" lvl="0" marL="0" marR="0" rtl="0" algn="just">
              <a:lnSpc>
                <a:spcPct val="100000"/>
              </a:lnSpc>
              <a:spcBef>
                <a:spcPts val="0"/>
              </a:spcBef>
              <a:spcAft>
                <a:spcPts val="0"/>
              </a:spcAft>
              <a:buNone/>
            </a:pPr>
            <a:r>
              <a:t/>
            </a:r>
            <a:endParaRPr sz="900">
              <a:latin typeface="Helvetica Neue"/>
              <a:ea typeface="Helvetica Neue"/>
              <a:cs typeface="Helvetica Neue"/>
              <a:sym typeface="Helvetica Neue"/>
            </a:endParaRPr>
          </a:p>
        </p:txBody>
      </p:sp>
      <p:pic>
        <p:nvPicPr>
          <p:cNvPr id="151" name="Google Shape;151;p30"/>
          <p:cNvPicPr preferRelativeResize="0"/>
          <p:nvPr/>
        </p:nvPicPr>
        <p:blipFill>
          <a:blip r:embed="rId3">
            <a:alphaModFix/>
          </a:blip>
          <a:stretch>
            <a:fillRect/>
          </a:stretch>
        </p:blipFill>
        <p:spPr>
          <a:xfrm>
            <a:off x="6250825" y="2081725"/>
            <a:ext cx="2655525" cy="1061525"/>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p31"/>
          <p:cNvSpPr txBox="1"/>
          <p:nvPr/>
        </p:nvSpPr>
        <p:spPr>
          <a:xfrm>
            <a:off x="618725" y="1574575"/>
            <a:ext cx="5433600" cy="7167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2400"/>
              </a:spcBef>
              <a:spcAft>
                <a:spcPts val="0"/>
              </a:spcAft>
              <a:buSzPts val="1100"/>
              <a:buNone/>
            </a:pPr>
            <a:r>
              <a:rPr lang="it" sz="2150">
                <a:solidFill>
                  <a:srgbClr val="007DFA"/>
                </a:solidFill>
                <a:latin typeface="Montserrat"/>
                <a:ea typeface="Montserrat"/>
                <a:cs typeface="Montserrat"/>
                <a:sym typeface="Montserrat"/>
              </a:rPr>
              <a:t>DETOX TO ZERO by OEKO-TEX®</a:t>
            </a:r>
            <a:endParaRPr b="1" sz="2300">
              <a:solidFill>
                <a:schemeClr val="dk1"/>
              </a:solidFill>
            </a:endParaRPr>
          </a:p>
          <a:p>
            <a:pPr indent="0" lvl="0" marL="0" marR="0" rtl="0" algn="just">
              <a:lnSpc>
                <a:spcPct val="100000"/>
              </a:lnSpc>
              <a:spcBef>
                <a:spcPts val="600"/>
              </a:spcBef>
              <a:spcAft>
                <a:spcPts val="0"/>
              </a:spcAft>
              <a:buSzPts val="1100"/>
              <a:buNone/>
            </a:pPr>
            <a:r>
              <a:t/>
            </a:r>
            <a:endParaRPr sz="900">
              <a:solidFill>
                <a:schemeClr val="dk1"/>
              </a:solidFill>
            </a:endParaRPr>
          </a:p>
          <a:p>
            <a:pPr indent="0" lvl="0" marL="0" marR="0" rtl="0" algn="just">
              <a:lnSpc>
                <a:spcPct val="100000"/>
              </a:lnSpc>
              <a:spcBef>
                <a:spcPts val="0"/>
              </a:spcBef>
              <a:spcAft>
                <a:spcPts val="0"/>
              </a:spcAft>
              <a:buSzPts val="1100"/>
              <a:buNone/>
            </a:pPr>
            <a:r>
              <a:rPr lang="it" sz="900">
                <a:solidFill>
                  <a:schemeClr val="dk1"/>
                </a:solidFill>
              </a:rPr>
              <a:t>DETOX TO ZERO by OEKO-TEX® is a comprehensive verification and reporting system that prepares facilities along the textile chain for the requirements requested by the Detox campaign of Greenpeace. DETOX TO ZERO by OEKO-TEX® continuously screens and offers you a transparent solution to meet the Detox goals.</a:t>
            </a:r>
            <a:endParaRPr sz="900">
              <a:solidFill>
                <a:schemeClr val="dk1"/>
              </a:solidFill>
            </a:endParaRPr>
          </a:p>
          <a:p>
            <a:pPr indent="0" lvl="0" marL="0" marR="0" rtl="0" algn="just">
              <a:lnSpc>
                <a:spcPct val="100000"/>
              </a:lnSpc>
              <a:spcBef>
                <a:spcPts val="0"/>
              </a:spcBef>
              <a:spcAft>
                <a:spcPts val="0"/>
              </a:spcAft>
              <a:buSzPts val="1100"/>
              <a:buNone/>
            </a:pPr>
            <a:r>
              <a:rPr lang="it" sz="900">
                <a:solidFill>
                  <a:schemeClr val="dk1"/>
                </a:solidFill>
              </a:rPr>
              <a:t>The DETOX TO ZERO system is fully integrated and harmonized with the OEKO-TEX® portfolio. DETOX TO ZERO is a tailored solution, based on the established STeP by OEKO-TEX® certification, software and structure. It creates an easy and efficient way to capture production data and continuously monitors the progress.</a:t>
            </a:r>
            <a:endParaRPr sz="900">
              <a:solidFill>
                <a:schemeClr val="dk1"/>
              </a:solidFill>
            </a:endParaRPr>
          </a:p>
          <a:p>
            <a:pPr indent="0" lvl="0" marL="0" marR="0" rtl="0" algn="just">
              <a:lnSpc>
                <a:spcPct val="100000"/>
              </a:lnSpc>
              <a:spcBef>
                <a:spcPts val="0"/>
              </a:spcBef>
              <a:spcAft>
                <a:spcPts val="0"/>
              </a:spcAft>
              <a:buSzPts val="1100"/>
              <a:buNone/>
            </a:pPr>
            <a:r>
              <a:t/>
            </a:r>
            <a:endParaRPr sz="900">
              <a:solidFill>
                <a:schemeClr val="dk1"/>
              </a:solidFill>
            </a:endParaRPr>
          </a:p>
          <a:p>
            <a:pPr indent="0" lvl="0" marL="0" marR="0" rtl="0" algn="just">
              <a:lnSpc>
                <a:spcPct val="100000"/>
              </a:lnSpc>
              <a:spcBef>
                <a:spcPts val="0"/>
              </a:spcBef>
              <a:spcAft>
                <a:spcPts val="0"/>
              </a:spcAft>
              <a:buSzPts val="1100"/>
              <a:buNone/>
            </a:pPr>
            <a:r>
              <a:t/>
            </a:r>
            <a:endParaRPr sz="900">
              <a:solidFill>
                <a:schemeClr val="dk1"/>
              </a:solidFill>
            </a:endParaRPr>
          </a:p>
          <a:p>
            <a:pPr indent="0" lvl="0" marL="0" marR="0" rtl="0" algn="just">
              <a:lnSpc>
                <a:spcPct val="100000"/>
              </a:lnSpc>
              <a:spcBef>
                <a:spcPts val="0"/>
              </a:spcBef>
              <a:spcAft>
                <a:spcPts val="0"/>
              </a:spcAft>
              <a:buSzPts val="1100"/>
              <a:buNone/>
            </a:pPr>
            <a:r>
              <a:rPr lang="it" sz="900">
                <a:solidFill>
                  <a:schemeClr val="dk1"/>
                </a:solidFill>
              </a:rPr>
              <a:t>		 	 </a:t>
            </a:r>
            <a:endParaRPr sz="900">
              <a:solidFill>
                <a:schemeClr val="dk1"/>
              </a:solidFill>
            </a:endParaRPr>
          </a:p>
          <a:p>
            <a:pPr indent="0" lvl="0" marL="0" marR="0" rtl="0" algn="just">
              <a:lnSpc>
                <a:spcPct val="100000"/>
              </a:lnSpc>
              <a:spcBef>
                <a:spcPts val="0"/>
              </a:spcBef>
              <a:spcAft>
                <a:spcPts val="0"/>
              </a:spcAft>
              <a:buNone/>
            </a:pPr>
            <a:r>
              <a:t/>
            </a:r>
            <a:endParaRPr sz="900">
              <a:latin typeface="Helvetica Neue"/>
              <a:ea typeface="Helvetica Neue"/>
              <a:cs typeface="Helvetica Neue"/>
              <a:sym typeface="Helvetica Neue"/>
            </a:endParaRPr>
          </a:p>
        </p:txBody>
      </p:sp>
      <p:pic>
        <p:nvPicPr>
          <p:cNvPr id="157" name="Google Shape;157;p31"/>
          <p:cNvPicPr preferRelativeResize="0"/>
          <p:nvPr/>
        </p:nvPicPr>
        <p:blipFill>
          <a:blip r:embed="rId3">
            <a:alphaModFix/>
          </a:blip>
          <a:stretch>
            <a:fillRect/>
          </a:stretch>
        </p:blipFill>
        <p:spPr>
          <a:xfrm>
            <a:off x="6509625" y="2240075"/>
            <a:ext cx="2320525" cy="84602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14"/>
          <p:cNvSpPr/>
          <p:nvPr/>
        </p:nvSpPr>
        <p:spPr>
          <a:xfrm>
            <a:off x="0" y="0"/>
            <a:ext cx="9144000" cy="5143500"/>
          </a:xfrm>
          <a:prstGeom prst="rect">
            <a:avLst/>
          </a:prstGeom>
          <a:solidFill>
            <a:srgbClr val="50555B"/>
          </a:solidFill>
          <a:ln cap="flat" cmpd="sng" w="25400">
            <a:solidFill>
              <a:srgbClr val="50555B"/>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050" u="none" cap="none" strike="noStrike">
              <a:solidFill>
                <a:srgbClr val="007DFA"/>
              </a:solidFill>
              <a:latin typeface="Arial"/>
              <a:ea typeface="Arial"/>
              <a:cs typeface="Arial"/>
              <a:sym typeface="Arial"/>
            </a:endParaRPr>
          </a:p>
        </p:txBody>
      </p:sp>
      <p:sp>
        <p:nvSpPr>
          <p:cNvPr id="62" name="Google Shape;62;p14"/>
          <p:cNvSpPr txBox="1"/>
          <p:nvPr/>
        </p:nvSpPr>
        <p:spPr>
          <a:xfrm>
            <a:off x="1032487" y="2390848"/>
            <a:ext cx="7254300" cy="13545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it" sz="1800" u="none" cap="none" strike="noStrike">
                <a:solidFill>
                  <a:srgbClr val="007DFA"/>
                </a:solidFill>
                <a:latin typeface="Helvetica Neue"/>
                <a:ea typeface="Helvetica Neue"/>
                <a:cs typeface="Helvetica Neue"/>
                <a:sym typeface="Helvetica Neue"/>
              </a:rPr>
              <a:t>//</a:t>
            </a:r>
            <a:r>
              <a:rPr b="1" i="0" lang="it" sz="1800" u="none" cap="none" strike="noStrike">
                <a:solidFill>
                  <a:srgbClr val="FF3308"/>
                </a:solidFill>
                <a:latin typeface="Helvetica Neue"/>
                <a:ea typeface="Helvetica Neue"/>
                <a:cs typeface="Helvetica Neue"/>
                <a:sym typeface="Helvetica Neue"/>
              </a:rPr>
              <a:t>  </a:t>
            </a:r>
            <a:r>
              <a:rPr b="1" lang="it" sz="2300">
                <a:solidFill>
                  <a:schemeClr val="lt1"/>
                </a:solidFill>
                <a:latin typeface="Helvetica Neue"/>
                <a:ea typeface="Helvetica Neue"/>
                <a:cs typeface="Helvetica Neue"/>
                <a:sym typeface="Helvetica Neue"/>
              </a:rPr>
              <a:t>Test laboratories</a:t>
            </a:r>
            <a:endParaRPr b="1" sz="2300">
              <a:solidFill>
                <a:schemeClr val="dk1"/>
              </a:solidFill>
            </a:endParaRPr>
          </a:p>
          <a:p>
            <a:pPr indent="0" lvl="0" marL="0" marR="0" rtl="0" algn="l">
              <a:lnSpc>
                <a:spcPct val="100000"/>
              </a:lnSpc>
              <a:spcBef>
                <a:spcPts val="0"/>
              </a:spcBef>
              <a:spcAft>
                <a:spcPts val="0"/>
              </a:spcAft>
              <a:buNone/>
            </a:pPr>
            <a:r>
              <a:t/>
            </a:r>
            <a:endParaRPr b="1" sz="2300">
              <a:solidFill>
                <a:schemeClr val="lt1"/>
              </a:solidFill>
              <a:latin typeface="Helvetica Neue"/>
              <a:ea typeface="Helvetica Neue"/>
              <a:cs typeface="Helvetica Neue"/>
              <a:sym typeface="Helvetica Neue"/>
            </a:endParaRPr>
          </a:p>
          <a:p>
            <a:pPr indent="0" lvl="0" marL="0" marR="0" rtl="0" algn="l">
              <a:lnSpc>
                <a:spcPct val="100000"/>
              </a:lnSpc>
              <a:spcBef>
                <a:spcPts val="0"/>
              </a:spcBef>
              <a:spcAft>
                <a:spcPts val="0"/>
              </a:spcAft>
              <a:buNone/>
            </a:pPr>
            <a:r>
              <a:t/>
            </a:r>
            <a:endParaRPr b="1" sz="1800">
              <a:solidFill>
                <a:srgbClr val="FFFFFF"/>
              </a:solidFill>
              <a:latin typeface="Helvetica Neue"/>
              <a:ea typeface="Helvetica Neue"/>
              <a:cs typeface="Helvetica Neue"/>
              <a:sym typeface="Helvetica Neue"/>
            </a:endParaRPr>
          </a:p>
          <a:p>
            <a:pPr indent="0" lvl="0" marL="0" marR="0" rtl="0" algn="l">
              <a:lnSpc>
                <a:spcPct val="100000"/>
              </a:lnSpc>
              <a:spcBef>
                <a:spcPts val="0"/>
              </a:spcBef>
              <a:spcAft>
                <a:spcPts val="0"/>
              </a:spcAft>
              <a:buNone/>
            </a:pPr>
            <a:r>
              <a:t/>
            </a:r>
            <a:endParaRPr b="1" i="0" sz="1800" u="none" cap="none" strike="noStrike">
              <a:solidFill>
                <a:srgbClr val="FFFFFF"/>
              </a:solidFill>
              <a:latin typeface="Helvetica Neue"/>
              <a:ea typeface="Helvetica Neue"/>
              <a:cs typeface="Helvetica Neue"/>
              <a:sym typeface="Helvetica Neue"/>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32"/>
          <p:cNvSpPr txBox="1"/>
          <p:nvPr/>
        </p:nvSpPr>
        <p:spPr>
          <a:xfrm>
            <a:off x="618725" y="1422175"/>
            <a:ext cx="5433600" cy="7167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2400"/>
              </a:spcBef>
              <a:spcAft>
                <a:spcPts val="0"/>
              </a:spcAft>
              <a:buSzPts val="1100"/>
              <a:buNone/>
            </a:pPr>
            <a:r>
              <a:rPr lang="it" sz="2150">
                <a:solidFill>
                  <a:srgbClr val="007DFA"/>
                </a:solidFill>
                <a:latin typeface="Montserrat"/>
                <a:ea typeface="Montserrat"/>
                <a:cs typeface="Montserrat"/>
                <a:sym typeface="Montserrat"/>
              </a:rPr>
              <a:t>Leather standard by OEKO-TEX®</a:t>
            </a:r>
            <a:endParaRPr sz="2150">
              <a:solidFill>
                <a:srgbClr val="007DFA"/>
              </a:solidFill>
              <a:latin typeface="Montserrat"/>
              <a:ea typeface="Montserrat"/>
              <a:cs typeface="Montserrat"/>
              <a:sym typeface="Montserrat"/>
            </a:endParaRPr>
          </a:p>
          <a:p>
            <a:pPr indent="0" lvl="0" marL="0" marR="0" rtl="0" algn="just">
              <a:lnSpc>
                <a:spcPct val="100000"/>
              </a:lnSpc>
              <a:spcBef>
                <a:spcPts val="600"/>
              </a:spcBef>
              <a:spcAft>
                <a:spcPts val="0"/>
              </a:spcAft>
              <a:buSzPts val="1100"/>
              <a:buNone/>
            </a:pPr>
            <a:r>
              <a:t/>
            </a:r>
            <a:endParaRPr sz="900">
              <a:solidFill>
                <a:schemeClr val="dk1"/>
              </a:solidFill>
            </a:endParaRPr>
          </a:p>
          <a:p>
            <a:pPr indent="0" lvl="0" marL="0" marR="0" rtl="0" algn="just">
              <a:lnSpc>
                <a:spcPct val="100000"/>
              </a:lnSpc>
              <a:spcBef>
                <a:spcPts val="0"/>
              </a:spcBef>
              <a:spcAft>
                <a:spcPts val="0"/>
              </a:spcAft>
              <a:buClr>
                <a:schemeClr val="dk1"/>
              </a:buClr>
              <a:buSzPts val="1100"/>
              <a:buFont typeface="Arial"/>
              <a:buNone/>
            </a:pPr>
            <a:r>
              <a:rPr lang="it" sz="900">
                <a:solidFill>
                  <a:schemeClr val="dk1"/>
                </a:solidFill>
              </a:rPr>
              <a:t>The </a:t>
            </a:r>
            <a:r>
              <a:rPr b="1" lang="it" sz="900">
                <a:solidFill>
                  <a:schemeClr val="dk1"/>
                </a:solidFill>
              </a:rPr>
              <a:t>LEATHER STANDARD by OEKO-TEX®</a:t>
            </a:r>
            <a:r>
              <a:rPr lang="it" sz="900">
                <a:solidFill>
                  <a:schemeClr val="dk1"/>
                </a:solidFill>
              </a:rPr>
              <a:t> is a worldwide consistent, independent testing and certification system for leather and leather articles of all levels of production. Examples of articles that can be certified are: semifinished leather products (e.g. Wet-blue, Wet-white, Crust etc.), finished leather, leather fiber material, ready made articles (garments of all types, accessories, leather gloves, leather handbags, leather covers and much more).</a:t>
            </a:r>
            <a:endParaRPr sz="900">
              <a:solidFill>
                <a:schemeClr val="dk1"/>
              </a:solidFill>
            </a:endParaRPr>
          </a:p>
          <a:p>
            <a:pPr indent="0" lvl="0" marL="0" marR="0" rtl="0" algn="just">
              <a:lnSpc>
                <a:spcPct val="100000"/>
              </a:lnSpc>
              <a:spcBef>
                <a:spcPts val="0"/>
              </a:spcBef>
              <a:spcAft>
                <a:spcPts val="0"/>
              </a:spcAft>
              <a:buClr>
                <a:schemeClr val="dk1"/>
              </a:buClr>
              <a:buSzPts val="1100"/>
              <a:buFont typeface="Arial"/>
              <a:buNone/>
            </a:pPr>
            <a:r>
              <a:rPr lang="it" sz="900">
                <a:solidFill>
                  <a:schemeClr val="dk1"/>
                </a:solidFill>
              </a:rPr>
              <a:t>The precondition for the certification of leather materials and leather articles/products in accordance with LEATHER STANDARD by OEKO-TEX® is that all parts of an article meet the required criteria – in addition to the leather, for example, also textile fabrics, sewing threads, inserts, prints, labels etc., as well as non-textile accessories, such as buttons, zip fasteners, rivets etc.</a:t>
            </a:r>
            <a:endParaRPr sz="900">
              <a:solidFill>
                <a:schemeClr val="dk1"/>
              </a:solidFill>
            </a:endParaRPr>
          </a:p>
          <a:p>
            <a:pPr indent="0" lvl="0" marL="0" marR="0" rtl="0" algn="just">
              <a:lnSpc>
                <a:spcPct val="100000"/>
              </a:lnSpc>
              <a:spcBef>
                <a:spcPts val="0"/>
              </a:spcBef>
              <a:spcAft>
                <a:spcPts val="0"/>
              </a:spcAft>
              <a:buSzPts val="1100"/>
              <a:buNone/>
            </a:pPr>
            <a:r>
              <a:rPr lang="it" sz="900">
                <a:solidFill>
                  <a:schemeClr val="dk1"/>
                </a:solidFill>
              </a:rPr>
              <a:t>For the leather materials the conditions and criteria of the latest valid LEATHER STANDARD by OEKO-TEX® are applied, for non-leather components contained (e.g. textile materials, metallic accessories etc.) the </a:t>
            </a:r>
            <a:r>
              <a:rPr lang="it" sz="900" u="sng">
                <a:solidFill>
                  <a:schemeClr val="hlink"/>
                </a:solidFill>
                <a:hlinkClick r:id="rId3"/>
              </a:rPr>
              <a:t>requirements of the latest valid STANDARD 100 by OEKO-TEX®</a:t>
            </a:r>
            <a:r>
              <a:rPr lang="it" sz="900">
                <a:solidFill>
                  <a:schemeClr val="dk1"/>
                </a:solidFill>
              </a:rPr>
              <a:t> have to be fulfilled.</a:t>
            </a:r>
            <a:endParaRPr sz="700">
              <a:solidFill>
                <a:schemeClr val="dk1"/>
              </a:solidFill>
            </a:endParaRPr>
          </a:p>
          <a:p>
            <a:pPr indent="0" lvl="0" marL="0" marR="0" rtl="0" algn="just">
              <a:lnSpc>
                <a:spcPct val="100000"/>
              </a:lnSpc>
              <a:spcBef>
                <a:spcPts val="0"/>
              </a:spcBef>
              <a:spcAft>
                <a:spcPts val="0"/>
              </a:spcAft>
              <a:buSzPts val="1100"/>
              <a:buNone/>
            </a:pPr>
            <a:r>
              <a:t/>
            </a:r>
            <a:endParaRPr sz="900">
              <a:solidFill>
                <a:schemeClr val="dk1"/>
              </a:solidFill>
            </a:endParaRPr>
          </a:p>
          <a:p>
            <a:pPr indent="0" lvl="0" marL="0" marR="0" rtl="0" algn="just">
              <a:lnSpc>
                <a:spcPct val="100000"/>
              </a:lnSpc>
              <a:spcBef>
                <a:spcPts val="0"/>
              </a:spcBef>
              <a:spcAft>
                <a:spcPts val="0"/>
              </a:spcAft>
              <a:buSzPts val="1100"/>
              <a:buNone/>
            </a:pPr>
            <a:r>
              <a:rPr lang="it" sz="900">
                <a:solidFill>
                  <a:schemeClr val="dk1"/>
                </a:solidFill>
              </a:rPr>
              <a:t>		 	 </a:t>
            </a:r>
            <a:endParaRPr sz="900">
              <a:solidFill>
                <a:schemeClr val="dk1"/>
              </a:solidFill>
            </a:endParaRPr>
          </a:p>
          <a:p>
            <a:pPr indent="0" lvl="0" marL="0" marR="0" rtl="0" algn="just">
              <a:lnSpc>
                <a:spcPct val="100000"/>
              </a:lnSpc>
              <a:spcBef>
                <a:spcPts val="0"/>
              </a:spcBef>
              <a:spcAft>
                <a:spcPts val="0"/>
              </a:spcAft>
              <a:buNone/>
            </a:pPr>
            <a:r>
              <a:t/>
            </a:r>
            <a:endParaRPr sz="900">
              <a:latin typeface="Helvetica Neue"/>
              <a:ea typeface="Helvetica Neue"/>
              <a:cs typeface="Helvetica Neue"/>
              <a:sym typeface="Helvetica Neue"/>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sp>
        <p:nvSpPr>
          <p:cNvPr id="67" name="Google Shape;67;p15"/>
          <p:cNvSpPr txBox="1"/>
          <p:nvPr/>
        </p:nvSpPr>
        <p:spPr>
          <a:xfrm>
            <a:off x="817050" y="2194950"/>
            <a:ext cx="7509900" cy="716700"/>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None/>
            </a:pPr>
            <a:r>
              <a:t/>
            </a:r>
            <a:endParaRPr b="0" i="0" sz="900" u="none" cap="none" strike="noStrike">
              <a:solidFill>
                <a:srgbClr val="000000"/>
              </a:solidFill>
              <a:latin typeface="Helvetica Neue"/>
              <a:ea typeface="Helvetica Neue"/>
              <a:cs typeface="Helvetica Neue"/>
              <a:sym typeface="Helvetica Neue"/>
            </a:endParaRPr>
          </a:p>
          <a:p>
            <a:pPr indent="0" lvl="0" marL="0" marR="0" rtl="0" algn="ctr">
              <a:lnSpc>
                <a:spcPct val="100000"/>
              </a:lnSpc>
              <a:spcBef>
                <a:spcPts val="0"/>
              </a:spcBef>
              <a:spcAft>
                <a:spcPts val="0"/>
              </a:spcAft>
              <a:buClr>
                <a:schemeClr val="dk1"/>
              </a:buClr>
              <a:buSzPts val="1100"/>
              <a:buFont typeface="Arial"/>
              <a:buNone/>
            </a:pPr>
            <a:r>
              <a:rPr lang="it" sz="1100">
                <a:solidFill>
                  <a:schemeClr val="dk1"/>
                </a:solidFill>
                <a:latin typeface="Helvetica Neue"/>
                <a:ea typeface="Helvetica Neue"/>
                <a:cs typeface="Helvetica Neue"/>
                <a:sym typeface="Helvetica Neue"/>
              </a:rPr>
              <a:t>Laboratory tests provide fundamental support for the evaluation of performance and performance characteristics in textile products even after maintenance treatments (water and solvent washing) as well as in defect analysis.</a:t>
            </a:r>
            <a:endParaRPr sz="1100">
              <a:solidFill>
                <a:schemeClr val="dk1"/>
              </a:solidFill>
              <a:latin typeface="Helvetica Neue"/>
              <a:ea typeface="Helvetica Neue"/>
              <a:cs typeface="Helvetica Neue"/>
              <a:sym typeface="Helvetica Neue"/>
            </a:endParaRPr>
          </a:p>
          <a:p>
            <a:pPr indent="0" lvl="0" marL="0" marR="0" rtl="0" algn="ctr">
              <a:lnSpc>
                <a:spcPct val="100000"/>
              </a:lnSpc>
              <a:spcBef>
                <a:spcPts val="0"/>
              </a:spcBef>
              <a:spcAft>
                <a:spcPts val="0"/>
              </a:spcAft>
              <a:buClr>
                <a:schemeClr val="dk1"/>
              </a:buClr>
              <a:buSzPts val="1100"/>
              <a:buFont typeface="Arial"/>
              <a:buNone/>
            </a:pPr>
            <a:r>
              <a:rPr lang="it" sz="1100">
                <a:solidFill>
                  <a:schemeClr val="dk1"/>
                </a:solidFill>
                <a:latin typeface="Helvetica Neue"/>
                <a:ea typeface="Helvetica Neue"/>
                <a:cs typeface="Helvetica Neue"/>
                <a:sym typeface="Helvetica Neue"/>
              </a:rPr>
              <a:t>The development of new laboratory tests and their optimisation from a technical-scientific point of view are carried out in collaboration with the Laboratory Research and Development Area.</a:t>
            </a:r>
            <a:endParaRPr sz="1100">
              <a:solidFill>
                <a:schemeClr val="dk1"/>
              </a:solidFill>
              <a:latin typeface="Helvetica Neue"/>
              <a:ea typeface="Helvetica Neue"/>
              <a:cs typeface="Helvetica Neue"/>
              <a:sym typeface="Helvetica Neue"/>
            </a:endParaRPr>
          </a:p>
          <a:p>
            <a:pPr indent="0" lvl="0" marL="0" marR="0" rtl="0" algn="ctr">
              <a:lnSpc>
                <a:spcPct val="100000"/>
              </a:lnSpc>
              <a:spcBef>
                <a:spcPts val="0"/>
              </a:spcBef>
              <a:spcAft>
                <a:spcPts val="0"/>
              </a:spcAft>
              <a:buClr>
                <a:schemeClr val="dk1"/>
              </a:buClr>
              <a:buSzPts val="1100"/>
              <a:buFont typeface="Arial"/>
              <a:buNone/>
            </a:pPr>
            <a:r>
              <a:t/>
            </a:r>
            <a:endParaRPr sz="1100">
              <a:solidFill>
                <a:schemeClr val="dk1"/>
              </a:solidFill>
              <a:latin typeface="Helvetica Neue"/>
              <a:ea typeface="Helvetica Neue"/>
              <a:cs typeface="Helvetica Neue"/>
              <a:sym typeface="Helvetica Neue"/>
            </a:endParaRPr>
          </a:p>
          <a:p>
            <a:pPr indent="0" lvl="0" marL="0" marR="0" rtl="0" algn="ctr">
              <a:lnSpc>
                <a:spcPct val="100000"/>
              </a:lnSpc>
              <a:spcBef>
                <a:spcPts val="0"/>
              </a:spcBef>
              <a:spcAft>
                <a:spcPts val="0"/>
              </a:spcAft>
              <a:buClr>
                <a:schemeClr val="dk1"/>
              </a:buClr>
              <a:buSzPts val="1100"/>
              <a:buFont typeface="Arial"/>
              <a:buNone/>
            </a:pPr>
            <a:r>
              <a:rPr b="1" lang="it" sz="1100">
                <a:solidFill>
                  <a:schemeClr val="dk1"/>
                </a:solidFill>
                <a:latin typeface="Helvetica Neue"/>
                <a:ea typeface="Helvetica Neue"/>
                <a:cs typeface="Helvetica Neue"/>
                <a:sym typeface="Helvetica Neue"/>
              </a:rPr>
              <a:t>Centrocot's laboratories</a:t>
            </a:r>
            <a:r>
              <a:rPr lang="it" sz="1100">
                <a:solidFill>
                  <a:schemeClr val="dk1"/>
                </a:solidFill>
                <a:latin typeface="Helvetica Neue"/>
                <a:ea typeface="Helvetica Neue"/>
                <a:cs typeface="Helvetica Neue"/>
                <a:sym typeface="Helvetica Neue"/>
              </a:rPr>
              <a:t> are among the most advanced in Europe and operate as an independent third party. They are accredited by ACCREDIA (accreditation nr. 0033) for over 500 tests (www.accredia.it), the first in Italy for number of accredited analyses in the textile field.</a:t>
            </a:r>
            <a:endParaRPr sz="1100">
              <a:solidFill>
                <a:schemeClr val="dk1"/>
              </a:solidFill>
              <a:latin typeface="Helvetica Neue"/>
              <a:ea typeface="Helvetica Neue"/>
              <a:cs typeface="Helvetica Neue"/>
              <a:sym typeface="Helvetica Neue"/>
            </a:endParaRPr>
          </a:p>
          <a:p>
            <a:pPr indent="0" lvl="0" marL="0" marR="0" rtl="0" algn="just">
              <a:lnSpc>
                <a:spcPct val="100000"/>
              </a:lnSpc>
              <a:spcBef>
                <a:spcPts val="0"/>
              </a:spcBef>
              <a:spcAft>
                <a:spcPts val="0"/>
              </a:spcAft>
              <a:buClr>
                <a:schemeClr val="dk1"/>
              </a:buClr>
              <a:buSzPts val="1100"/>
              <a:buFont typeface="Arial"/>
              <a:buNone/>
            </a:pPr>
            <a:r>
              <a:t/>
            </a:r>
            <a:endParaRPr sz="1100">
              <a:solidFill>
                <a:schemeClr val="dk1"/>
              </a:solidFill>
              <a:latin typeface="Helvetica Neue"/>
              <a:ea typeface="Helvetica Neue"/>
              <a:cs typeface="Helvetica Neue"/>
              <a:sym typeface="Helvetica Neue"/>
            </a:endParaRPr>
          </a:p>
          <a:p>
            <a:pPr indent="0" lvl="0" marL="0" marR="0" rtl="0" algn="just">
              <a:lnSpc>
                <a:spcPct val="100000"/>
              </a:lnSpc>
              <a:spcBef>
                <a:spcPts val="0"/>
              </a:spcBef>
              <a:spcAft>
                <a:spcPts val="0"/>
              </a:spcAft>
              <a:buClr>
                <a:schemeClr val="dk1"/>
              </a:buClr>
              <a:buSzPts val="1100"/>
              <a:buFont typeface="Arial"/>
              <a:buNone/>
            </a:pPr>
            <a:r>
              <a:t/>
            </a:r>
            <a:endParaRPr sz="1100">
              <a:solidFill>
                <a:schemeClr val="dk1"/>
              </a:solidFill>
              <a:latin typeface="Helvetica Neue"/>
              <a:ea typeface="Helvetica Neue"/>
              <a:cs typeface="Helvetica Neue"/>
              <a:sym typeface="Helvetica Neue"/>
            </a:endParaRPr>
          </a:p>
          <a:p>
            <a:pPr indent="0" lvl="0" marL="0" marR="0" rtl="0" algn="just">
              <a:lnSpc>
                <a:spcPct val="100000"/>
              </a:lnSpc>
              <a:spcBef>
                <a:spcPts val="0"/>
              </a:spcBef>
              <a:spcAft>
                <a:spcPts val="0"/>
              </a:spcAft>
              <a:buNone/>
            </a:pPr>
            <a:r>
              <a:t/>
            </a:r>
            <a:endParaRPr sz="900">
              <a:latin typeface="Helvetica Neue"/>
              <a:ea typeface="Helvetica Neue"/>
              <a:cs typeface="Helvetica Neue"/>
              <a:sym typeface="Helvetica Neue"/>
            </a:endParaRPr>
          </a:p>
        </p:txBody>
      </p:sp>
      <p:sp>
        <p:nvSpPr>
          <p:cNvPr id="68" name="Google Shape;68;p15"/>
          <p:cNvSpPr txBox="1"/>
          <p:nvPr/>
        </p:nvSpPr>
        <p:spPr>
          <a:xfrm>
            <a:off x="125" y="1807350"/>
            <a:ext cx="9144000" cy="387600"/>
          </a:xfrm>
          <a:prstGeom prst="rect">
            <a:avLst/>
          </a:prstGeom>
          <a:noFill/>
          <a:ln>
            <a:noFill/>
          </a:ln>
        </p:spPr>
        <p:txBody>
          <a:bodyPr anchorCtr="0" anchor="t" bIns="45700" lIns="91425" spcFirstLastPara="1" rIns="91425" wrap="square" tIns="45700">
            <a:noAutofit/>
          </a:bodyPr>
          <a:lstStyle/>
          <a:p>
            <a:pPr indent="0" lvl="0" marL="0" rtl="0" algn="ctr">
              <a:lnSpc>
                <a:spcPct val="115000"/>
              </a:lnSpc>
              <a:spcBef>
                <a:spcPts val="2400"/>
              </a:spcBef>
              <a:spcAft>
                <a:spcPts val="600"/>
              </a:spcAft>
              <a:buSzPts val="1100"/>
              <a:buNone/>
            </a:pPr>
            <a:r>
              <a:rPr lang="it" sz="2150">
                <a:solidFill>
                  <a:srgbClr val="007DFA"/>
                </a:solidFill>
                <a:latin typeface="Montserrat"/>
                <a:ea typeface="Montserrat"/>
                <a:cs typeface="Montserrat"/>
                <a:sym typeface="Montserrat"/>
              </a:rPr>
              <a:t>CENTROCOT</a:t>
            </a:r>
            <a:endParaRPr sz="900">
              <a:latin typeface="Helvetica Neue"/>
              <a:ea typeface="Helvetica Neue"/>
              <a:cs typeface="Helvetica Neue"/>
              <a:sym typeface="Helvetica Neue"/>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sp>
        <p:nvSpPr>
          <p:cNvPr id="73" name="Google Shape;73;p16"/>
          <p:cNvSpPr/>
          <p:nvPr/>
        </p:nvSpPr>
        <p:spPr>
          <a:xfrm>
            <a:off x="0" y="0"/>
            <a:ext cx="9144000" cy="5143500"/>
          </a:xfrm>
          <a:prstGeom prst="rect">
            <a:avLst/>
          </a:prstGeom>
          <a:solidFill>
            <a:srgbClr val="50555B"/>
          </a:solidFill>
          <a:ln cap="flat" cmpd="sng" w="25400">
            <a:solidFill>
              <a:srgbClr val="50555B"/>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050" u="none" cap="none" strike="noStrike">
              <a:solidFill>
                <a:srgbClr val="007DFA"/>
              </a:solidFill>
              <a:latin typeface="Arial"/>
              <a:ea typeface="Arial"/>
              <a:cs typeface="Arial"/>
              <a:sym typeface="Arial"/>
            </a:endParaRPr>
          </a:p>
        </p:txBody>
      </p:sp>
      <p:sp>
        <p:nvSpPr>
          <p:cNvPr id="74" name="Google Shape;74;p16"/>
          <p:cNvSpPr txBox="1"/>
          <p:nvPr/>
        </p:nvSpPr>
        <p:spPr>
          <a:xfrm>
            <a:off x="1032475" y="1324050"/>
            <a:ext cx="7368600" cy="4540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it" sz="1800" u="none" cap="none" strike="noStrike">
                <a:solidFill>
                  <a:srgbClr val="007DFA"/>
                </a:solidFill>
                <a:latin typeface="Helvetica Neue"/>
                <a:ea typeface="Helvetica Neue"/>
                <a:cs typeface="Helvetica Neue"/>
                <a:sym typeface="Helvetica Neue"/>
              </a:rPr>
              <a:t>//</a:t>
            </a:r>
            <a:r>
              <a:rPr b="1" i="0" lang="it" sz="1800" u="none" cap="none" strike="noStrike">
                <a:solidFill>
                  <a:srgbClr val="FF3308"/>
                </a:solidFill>
                <a:latin typeface="Helvetica Neue"/>
                <a:ea typeface="Helvetica Neue"/>
                <a:cs typeface="Helvetica Neue"/>
                <a:sym typeface="Helvetica Neue"/>
              </a:rPr>
              <a:t>  </a:t>
            </a:r>
            <a:r>
              <a:rPr lang="it" sz="2300">
                <a:solidFill>
                  <a:schemeClr val="lt1"/>
                </a:solidFill>
                <a:latin typeface="Helvetica Neue"/>
                <a:ea typeface="Helvetica Neue"/>
                <a:cs typeface="Helvetica Neue"/>
                <a:sym typeface="Helvetica Neue"/>
              </a:rPr>
              <a:t>Ecological and Chemical Tests</a:t>
            </a:r>
            <a:endParaRPr sz="2300">
              <a:solidFill>
                <a:schemeClr val="lt1"/>
              </a:solidFill>
              <a:latin typeface="Helvetica Neue"/>
              <a:ea typeface="Helvetica Neue"/>
              <a:cs typeface="Helvetica Neue"/>
              <a:sym typeface="Helvetica Neue"/>
            </a:endParaRPr>
          </a:p>
          <a:p>
            <a:pPr indent="0" lvl="0" marL="0" rtl="0" algn="l">
              <a:spcBef>
                <a:spcPts val="0"/>
              </a:spcBef>
              <a:spcAft>
                <a:spcPts val="0"/>
              </a:spcAft>
              <a:buNone/>
            </a:pPr>
            <a:r>
              <a:rPr b="1" lang="it" sz="1800">
                <a:solidFill>
                  <a:srgbClr val="007DFA"/>
                </a:solidFill>
                <a:latin typeface="Helvetica Neue"/>
                <a:ea typeface="Helvetica Neue"/>
                <a:cs typeface="Helvetica Neue"/>
                <a:sym typeface="Helvetica Neue"/>
              </a:rPr>
              <a:t>//</a:t>
            </a:r>
            <a:r>
              <a:rPr b="1" lang="it" sz="1800">
                <a:solidFill>
                  <a:srgbClr val="FF3308"/>
                </a:solidFill>
                <a:latin typeface="Helvetica Neue"/>
                <a:ea typeface="Helvetica Neue"/>
                <a:cs typeface="Helvetica Neue"/>
                <a:sym typeface="Helvetica Neue"/>
              </a:rPr>
              <a:t>  </a:t>
            </a:r>
            <a:r>
              <a:rPr lang="it" sz="2300">
                <a:solidFill>
                  <a:schemeClr val="lt1"/>
                </a:solidFill>
                <a:latin typeface="Helvetica Neue"/>
                <a:ea typeface="Helvetica Neue"/>
                <a:cs typeface="Helvetica Neue"/>
                <a:sym typeface="Helvetica Neue"/>
              </a:rPr>
              <a:t>Mechanical and Physical Tests</a:t>
            </a:r>
            <a:endParaRPr sz="2300">
              <a:solidFill>
                <a:schemeClr val="lt1"/>
              </a:solidFill>
              <a:latin typeface="Helvetica Neue"/>
              <a:ea typeface="Helvetica Neue"/>
              <a:cs typeface="Helvetica Neue"/>
              <a:sym typeface="Helvetica Neue"/>
            </a:endParaRPr>
          </a:p>
          <a:p>
            <a:pPr indent="0" lvl="0" marL="0" rtl="0" algn="l">
              <a:spcBef>
                <a:spcPts val="0"/>
              </a:spcBef>
              <a:spcAft>
                <a:spcPts val="0"/>
              </a:spcAft>
              <a:buNone/>
            </a:pPr>
            <a:r>
              <a:rPr b="1" lang="it" sz="1800">
                <a:solidFill>
                  <a:srgbClr val="007DFA"/>
                </a:solidFill>
                <a:latin typeface="Helvetica Neue"/>
                <a:ea typeface="Helvetica Neue"/>
                <a:cs typeface="Helvetica Neue"/>
                <a:sym typeface="Helvetica Neue"/>
              </a:rPr>
              <a:t>//</a:t>
            </a:r>
            <a:r>
              <a:rPr b="1" lang="it" sz="1800">
                <a:solidFill>
                  <a:srgbClr val="FF3308"/>
                </a:solidFill>
                <a:latin typeface="Helvetica Neue"/>
                <a:ea typeface="Helvetica Neue"/>
                <a:cs typeface="Helvetica Neue"/>
                <a:sym typeface="Helvetica Neue"/>
              </a:rPr>
              <a:t>  </a:t>
            </a:r>
            <a:r>
              <a:rPr lang="it" sz="2300">
                <a:solidFill>
                  <a:schemeClr val="lt1"/>
                </a:solidFill>
                <a:latin typeface="Helvetica Neue"/>
                <a:ea typeface="Helvetica Neue"/>
                <a:cs typeface="Helvetica Neue"/>
                <a:sym typeface="Helvetica Neue"/>
              </a:rPr>
              <a:t>Security and Protection Tests</a:t>
            </a:r>
            <a:endParaRPr sz="2300">
              <a:solidFill>
                <a:schemeClr val="lt1"/>
              </a:solidFill>
              <a:latin typeface="Helvetica Neue"/>
              <a:ea typeface="Helvetica Neue"/>
              <a:cs typeface="Helvetica Neue"/>
              <a:sym typeface="Helvetica Neue"/>
            </a:endParaRPr>
          </a:p>
          <a:p>
            <a:pPr indent="0" lvl="0" marL="0" rtl="0" algn="l">
              <a:spcBef>
                <a:spcPts val="0"/>
              </a:spcBef>
              <a:spcAft>
                <a:spcPts val="0"/>
              </a:spcAft>
              <a:buNone/>
            </a:pPr>
            <a:r>
              <a:rPr b="1" lang="it" sz="1800">
                <a:solidFill>
                  <a:srgbClr val="007DFA"/>
                </a:solidFill>
                <a:latin typeface="Helvetica Neue"/>
                <a:ea typeface="Helvetica Neue"/>
                <a:cs typeface="Helvetica Neue"/>
                <a:sym typeface="Helvetica Neue"/>
              </a:rPr>
              <a:t>//</a:t>
            </a:r>
            <a:r>
              <a:rPr b="1" lang="it" sz="1800">
                <a:solidFill>
                  <a:srgbClr val="FF3308"/>
                </a:solidFill>
                <a:latin typeface="Helvetica Neue"/>
                <a:ea typeface="Helvetica Neue"/>
                <a:cs typeface="Helvetica Neue"/>
                <a:sym typeface="Helvetica Neue"/>
              </a:rPr>
              <a:t>  </a:t>
            </a:r>
            <a:r>
              <a:rPr lang="it" sz="2300">
                <a:solidFill>
                  <a:schemeClr val="lt1"/>
                </a:solidFill>
                <a:latin typeface="Helvetica Neue"/>
                <a:ea typeface="Helvetica Neue"/>
                <a:cs typeface="Helvetica Neue"/>
                <a:sym typeface="Helvetica Neue"/>
              </a:rPr>
              <a:t>Calibrations</a:t>
            </a:r>
            <a:endParaRPr sz="2300">
              <a:solidFill>
                <a:schemeClr val="lt1"/>
              </a:solidFill>
              <a:latin typeface="Helvetica Neue"/>
              <a:ea typeface="Helvetica Neue"/>
              <a:cs typeface="Helvetica Neue"/>
              <a:sym typeface="Helvetica Neue"/>
            </a:endParaRPr>
          </a:p>
          <a:p>
            <a:pPr indent="0" lvl="0" marL="0" rtl="0" algn="l">
              <a:spcBef>
                <a:spcPts val="0"/>
              </a:spcBef>
              <a:spcAft>
                <a:spcPts val="0"/>
              </a:spcAft>
              <a:buNone/>
            </a:pPr>
            <a:r>
              <a:rPr b="1" lang="it" sz="1800">
                <a:solidFill>
                  <a:srgbClr val="007DFA"/>
                </a:solidFill>
                <a:latin typeface="Helvetica Neue"/>
                <a:ea typeface="Helvetica Neue"/>
                <a:cs typeface="Helvetica Neue"/>
                <a:sym typeface="Helvetica Neue"/>
              </a:rPr>
              <a:t>//</a:t>
            </a:r>
            <a:r>
              <a:rPr b="1" lang="it" sz="1800">
                <a:solidFill>
                  <a:srgbClr val="FF3308"/>
                </a:solidFill>
                <a:latin typeface="Helvetica Neue"/>
                <a:ea typeface="Helvetica Neue"/>
                <a:cs typeface="Helvetica Neue"/>
                <a:sym typeface="Helvetica Neue"/>
              </a:rPr>
              <a:t>  </a:t>
            </a:r>
            <a:r>
              <a:rPr lang="it" sz="2300">
                <a:solidFill>
                  <a:schemeClr val="lt1"/>
                </a:solidFill>
                <a:latin typeface="Helvetica Neue"/>
                <a:ea typeface="Helvetica Neue"/>
                <a:cs typeface="Helvetica Neue"/>
                <a:sym typeface="Helvetica Neue"/>
              </a:rPr>
              <a:t>Leather Hides and Skins Laboratories</a:t>
            </a:r>
            <a:endParaRPr sz="2300">
              <a:solidFill>
                <a:schemeClr val="lt1"/>
              </a:solidFill>
              <a:latin typeface="Helvetica Neue"/>
              <a:ea typeface="Helvetica Neue"/>
              <a:cs typeface="Helvetica Neue"/>
              <a:sym typeface="Helvetica Neue"/>
            </a:endParaRPr>
          </a:p>
          <a:p>
            <a:pPr indent="0" lvl="0" marL="0" rtl="0" algn="l">
              <a:spcBef>
                <a:spcPts val="0"/>
              </a:spcBef>
              <a:spcAft>
                <a:spcPts val="0"/>
              </a:spcAft>
              <a:buNone/>
            </a:pPr>
            <a:r>
              <a:rPr b="1" lang="it" sz="1800">
                <a:solidFill>
                  <a:srgbClr val="007DFA"/>
                </a:solidFill>
                <a:latin typeface="Helvetica Neue"/>
                <a:ea typeface="Helvetica Neue"/>
                <a:cs typeface="Helvetica Neue"/>
                <a:sym typeface="Helvetica Neue"/>
              </a:rPr>
              <a:t>//</a:t>
            </a:r>
            <a:r>
              <a:rPr b="1" lang="it" sz="1800">
                <a:solidFill>
                  <a:srgbClr val="FF3308"/>
                </a:solidFill>
                <a:latin typeface="Helvetica Neue"/>
                <a:ea typeface="Helvetica Neue"/>
                <a:cs typeface="Helvetica Neue"/>
                <a:sym typeface="Helvetica Neue"/>
              </a:rPr>
              <a:t>  </a:t>
            </a:r>
            <a:r>
              <a:rPr lang="it" sz="2300">
                <a:solidFill>
                  <a:schemeClr val="lt1"/>
                </a:solidFill>
                <a:latin typeface="Helvetica Neue"/>
                <a:ea typeface="Helvetica Neue"/>
                <a:cs typeface="Helvetica Neue"/>
                <a:sym typeface="Helvetica Neue"/>
              </a:rPr>
              <a:t>Textile Microbiology Laboratory</a:t>
            </a:r>
            <a:endParaRPr sz="2300">
              <a:solidFill>
                <a:schemeClr val="lt1"/>
              </a:solidFill>
              <a:latin typeface="Helvetica Neue"/>
              <a:ea typeface="Helvetica Neue"/>
              <a:cs typeface="Helvetica Neue"/>
              <a:sym typeface="Helvetica Neue"/>
            </a:endParaRPr>
          </a:p>
          <a:p>
            <a:pPr indent="0" lvl="0" marL="0" rtl="0" algn="l">
              <a:spcBef>
                <a:spcPts val="0"/>
              </a:spcBef>
              <a:spcAft>
                <a:spcPts val="0"/>
              </a:spcAft>
              <a:buNone/>
            </a:pPr>
            <a:r>
              <a:rPr b="1" lang="it" sz="1800">
                <a:solidFill>
                  <a:srgbClr val="007DFA"/>
                </a:solidFill>
                <a:latin typeface="Helvetica Neue"/>
                <a:ea typeface="Helvetica Neue"/>
                <a:cs typeface="Helvetica Neue"/>
                <a:sym typeface="Helvetica Neue"/>
              </a:rPr>
              <a:t>//</a:t>
            </a:r>
            <a:r>
              <a:rPr b="1" lang="it" sz="1800">
                <a:solidFill>
                  <a:srgbClr val="FF3308"/>
                </a:solidFill>
                <a:latin typeface="Helvetica Neue"/>
                <a:ea typeface="Helvetica Neue"/>
                <a:cs typeface="Helvetica Neue"/>
                <a:sym typeface="Helvetica Neue"/>
              </a:rPr>
              <a:t>  </a:t>
            </a:r>
            <a:r>
              <a:rPr lang="it" sz="2300">
                <a:solidFill>
                  <a:schemeClr val="lt1"/>
                </a:solidFill>
                <a:latin typeface="Helvetica Neue"/>
                <a:ea typeface="Helvetica Neue"/>
                <a:cs typeface="Helvetica Neue"/>
                <a:sym typeface="Helvetica Neue"/>
              </a:rPr>
              <a:t>International technical regulatory</a:t>
            </a:r>
            <a:endParaRPr b="1" sz="2300">
              <a:solidFill>
                <a:schemeClr val="dk1"/>
              </a:solidFill>
            </a:endParaRPr>
          </a:p>
          <a:p>
            <a:pPr indent="0" lvl="0" marL="0" rtl="0" algn="l">
              <a:spcBef>
                <a:spcPts val="0"/>
              </a:spcBef>
              <a:spcAft>
                <a:spcPts val="0"/>
              </a:spcAft>
              <a:buNone/>
            </a:pPr>
            <a:r>
              <a:t/>
            </a:r>
            <a:endParaRPr sz="2300">
              <a:solidFill>
                <a:schemeClr val="lt1"/>
              </a:solidFill>
              <a:latin typeface="Helvetica Neue"/>
              <a:ea typeface="Helvetica Neue"/>
              <a:cs typeface="Helvetica Neue"/>
              <a:sym typeface="Helvetica Neue"/>
            </a:endParaRPr>
          </a:p>
          <a:p>
            <a:pPr indent="0" lvl="0" marL="0" rtl="0" algn="l">
              <a:spcBef>
                <a:spcPts val="0"/>
              </a:spcBef>
              <a:spcAft>
                <a:spcPts val="0"/>
              </a:spcAft>
              <a:buNone/>
            </a:pPr>
            <a:r>
              <a:t/>
            </a:r>
            <a:endParaRPr sz="2300">
              <a:solidFill>
                <a:schemeClr val="lt1"/>
              </a:solidFill>
              <a:latin typeface="Helvetica Neue"/>
              <a:ea typeface="Helvetica Neue"/>
              <a:cs typeface="Helvetica Neue"/>
              <a:sym typeface="Helvetica Neue"/>
            </a:endParaRPr>
          </a:p>
          <a:p>
            <a:pPr indent="0" lvl="0" marL="0" rtl="0" algn="l">
              <a:spcBef>
                <a:spcPts val="0"/>
              </a:spcBef>
              <a:spcAft>
                <a:spcPts val="0"/>
              </a:spcAft>
              <a:buClr>
                <a:schemeClr val="dk1"/>
              </a:buClr>
              <a:buFont typeface="Arial"/>
              <a:buNone/>
            </a:pPr>
            <a:r>
              <a:t/>
            </a:r>
            <a:endParaRPr sz="2300">
              <a:solidFill>
                <a:schemeClr val="lt1"/>
              </a:solidFill>
              <a:latin typeface="Helvetica Neue"/>
              <a:ea typeface="Helvetica Neue"/>
              <a:cs typeface="Helvetica Neue"/>
              <a:sym typeface="Helvetica Neue"/>
            </a:endParaRPr>
          </a:p>
          <a:p>
            <a:pPr indent="0" lvl="0" marL="0" marR="0" rtl="0" algn="l">
              <a:lnSpc>
                <a:spcPct val="100000"/>
              </a:lnSpc>
              <a:spcBef>
                <a:spcPts val="0"/>
              </a:spcBef>
              <a:spcAft>
                <a:spcPts val="0"/>
              </a:spcAft>
              <a:buNone/>
            </a:pPr>
            <a:r>
              <a:t/>
            </a:r>
            <a:endParaRPr b="1" sz="2300">
              <a:solidFill>
                <a:schemeClr val="lt1"/>
              </a:solidFill>
              <a:latin typeface="Helvetica Neue"/>
              <a:ea typeface="Helvetica Neue"/>
              <a:cs typeface="Helvetica Neue"/>
              <a:sym typeface="Helvetica Neue"/>
            </a:endParaRPr>
          </a:p>
          <a:p>
            <a:pPr indent="0" lvl="0" marL="0" marR="0" rtl="0" algn="l">
              <a:lnSpc>
                <a:spcPct val="100000"/>
              </a:lnSpc>
              <a:spcBef>
                <a:spcPts val="0"/>
              </a:spcBef>
              <a:spcAft>
                <a:spcPts val="0"/>
              </a:spcAft>
              <a:buNone/>
            </a:pPr>
            <a:r>
              <a:t/>
            </a:r>
            <a:endParaRPr b="1" sz="1800">
              <a:solidFill>
                <a:srgbClr val="FFFFFF"/>
              </a:solidFill>
              <a:latin typeface="Helvetica Neue"/>
              <a:ea typeface="Helvetica Neue"/>
              <a:cs typeface="Helvetica Neue"/>
              <a:sym typeface="Helvetica Neue"/>
            </a:endParaRPr>
          </a:p>
          <a:p>
            <a:pPr indent="0" lvl="0" marL="0" marR="0" rtl="0" algn="l">
              <a:lnSpc>
                <a:spcPct val="100000"/>
              </a:lnSpc>
              <a:spcBef>
                <a:spcPts val="0"/>
              </a:spcBef>
              <a:spcAft>
                <a:spcPts val="0"/>
              </a:spcAft>
              <a:buNone/>
            </a:pPr>
            <a:r>
              <a:t/>
            </a:r>
            <a:endParaRPr b="1" i="0" sz="1800" u="none" cap="none" strike="noStrike">
              <a:solidFill>
                <a:srgbClr val="FFFFFF"/>
              </a:solidFill>
              <a:latin typeface="Helvetica Neue"/>
              <a:ea typeface="Helvetica Neue"/>
              <a:cs typeface="Helvetica Neue"/>
              <a:sym typeface="Helvetica Neue"/>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 name="Shape 78"/>
        <p:cNvGrpSpPr/>
        <p:nvPr/>
      </p:nvGrpSpPr>
      <p:grpSpPr>
        <a:xfrm>
          <a:off x="0" y="0"/>
          <a:ext cx="0" cy="0"/>
          <a:chOff x="0" y="0"/>
          <a:chExt cx="0" cy="0"/>
        </a:xfrm>
      </p:grpSpPr>
      <p:sp>
        <p:nvSpPr>
          <p:cNvPr id="79" name="Google Shape;79;p17"/>
          <p:cNvSpPr txBox="1"/>
          <p:nvPr/>
        </p:nvSpPr>
        <p:spPr>
          <a:xfrm>
            <a:off x="618725" y="1460275"/>
            <a:ext cx="5433600" cy="7167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200"/>
              </a:spcBef>
              <a:spcAft>
                <a:spcPts val="0"/>
              </a:spcAft>
              <a:buSzPts val="1100"/>
              <a:buNone/>
            </a:pPr>
            <a:r>
              <a:rPr lang="it" sz="2150">
                <a:solidFill>
                  <a:srgbClr val="007DFA"/>
                </a:solidFill>
                <a:latin typeface="Montserrat"/>
                <a:ea typeface="Montserrat"/>
                <a:cs typeface="Montserrat"/>
                <a:sym typeface="Montserrat"/>
              </a:rPr>
              <a:t>Ecological and Chemical Tests</a:t>
            </a:r>
            <a:endParaRPr sz="2150">
              <a:solidFill>
                <a:srgbClr val="007DFA"/>
              </a:solidFill>
              <a:latin typeface="Montserrat"/>
              <a:ea typeface="Montserrat"/>
              <a:cs typeface="Montserrat"/>
              <a:sym typeface="Montserrat"/>
            </a:endParaRPr>
          </a:p>
          <a:p>
            <a:pPr indent="0" lvl="0" marL="0" marR="0" rtl="0" algn="just">
              <a:lnSpc>
                <a:spcPct val="100000"/>
              </a:lnSpc>
              <a:spcBef>
                <a:spcPts val="200"/>
              </a:spcBef>
              <a:spcAft>
                <a:spcPts val="0"/>
              </a:spcAft>
              <a:buNone/>
            </a:pPr>
            <a:r>
              <a:t/>
            </a:r>
            <a:endParaRPr sz="900">
              <a:solidFill>
                <a:schemeClr val="dk1"/>
              </a:solidFill>
            </a:endParaRPr>
          </a:p>
          <a:p>
            <a:pPr indent="-292100" lvl="0" marL="457200" rtl="0" algn="l">
              <a:lnSpc>
                <a:spcPct val="115000"/>
              </a:lnSpc>
              <a:spcBef>
                <a:spcPts val="1200"/>
              </a:spcBef>
              <a:spcAft>
                <a:spcPts val="0"/>
              </a:spcAft>
              <a:buClr>
                <a:schemeClr val="dk1"/>
              </a:buClr>
              <a:buSzPts val="1000"/>
              <a:buChar char="●"/>
            </a:pPr>
            <a:r>
              <a:rPr b="1" lang="it" sz="1000">
                <a:solidFill>
                  <a:schemeClr val="dk1"/>
                </a:solidFill>
              </a:rPr>
              <a:t>Analytical test</a:t>
            </a:r>
            <a:r>
              <a:rPr lang="it" sz="1000">
                <a:solidFill>
                  <a:schemeClr val="dk1"/>
                </a:solidFill>
              </a:rPr>
              <a:t> on textile product, leather accessories and shoes, toys, plastic materials, metal, dyeing stuff, chemical products, auxiliary products, waste and both liquid and gaseous sewage waters</a:t>
            </a:r>
            <a:endParaRPr sz="1000">
              <a:solidFill>
                <a:schemeClr val="dk1"/>
              </a:solidFill>
            </a:endParaRPr>
          </a:p>
          <a:p>
            <a:pPr indent="-292100" lvl="0" marL="457200" rtl="0" algn="l">
              <a:lnSpc>
                <a:spcPct val="115000"/>
              </a:lnSpc>
              <a:spcBef>
                <a:spcPts val="0"/>
              </a:spcBef>
              <a:spcAft>
                <a:spcPts val="0"/>
              </a:spcAft>
              <a:buClr>
                <a:schemeClr val="dk1"/>
              </a:buClr>
              <a:buSzPts val="1000"/>
              <a:buChar char="●"/>
            </a:pPr>
            <a:r>
              <a:rPr b="1" lang="it" sz="1000">
                <a:solidFill>
                  <a:schemeClr val="dk1"/>
                </a:solidFill>
              </a:rPr>
              <a:t>Food contact</a:t>
            </a:r>
            <a:r>
              <a:rPr lang="it" sz="1000">
                <a:solidFill>
                  <a:schemeClr val="dk1"/>
                </a:solidFill>
              </a:rPr>
              <a:t> on materials and articles intended for the food chain</a:t>
            </a:r>
            <a:endParaRPr sz="1000">
              <a:solidFill>
                <a:schemeClr val="dk1"/>
              </a:solidFill>
            </a:endParaRPr>
          </a:p>
          <a:p>
            <a:pPr indent="-292100" lvl="0" marL="457200" rtl="0" algn="l">
              <a:lnSpc>
                <a:spcPct val="115000"/>
              </a:lnSpc>
              <a:spcBef>
                <a:spcPts val="0"/>
              </a:spcBef>
              <a:spcAft>
                <a:spcPts val="0"/>
              </a:spcAft>
              <a:buClr>
                <a:schemeClr val="dk1"/>
              </a:buClr>
              <a:buSzPts val="1000"/>
              <a:buChar char="●"/>
            </a:pPr>
            <a:r>
              <a:rPr lang="it" sz="1000">
                <a:solidFill>
                  <a:schemeClr val="dk1"/>
                </a:solidFill>
              </a:rPr>
              <a:t>Tests on</a:t>
            </a:r>
            <a:r>
              <a:rPr b="1" lang="it" sz="1000">
                <a:solidFill>
                  <a:schemeClr val="dk1"/>
                </a:solidFill>
              </a:rPr>
              <a:t> cosmetic</a:t>
            </a:r>
            <a:r>
              <a:rPr lang="it" sz="1000">
                <a:solidFill>
                  <a:schemeClr val="dk1"/>
                </a:solidFill>
              </a:rPr>
              <a:t> to determine concentration of active substances and preservatives</a:t>
            </a:r>
            <a:endParaRPr sz="1000">
              <a:solidFill>
                <a:schemeClr val="dk1"/>
              </a:solidFill>
            </a:endParaRPr>
          </a:p>
          <a:p>
            <a:pPr indent="-292100" lvl="0" marL="457200" rtl="0" algn="l">
              <a:lnSpc>
                <a:spcPct val="115000"/>
              </a:lnSpc>
              <a:spcBef>
                <a:spcPts val="0"/>
              </a:spcBef>
              <a:spcAft>
                <a:spcPts val="0"/>
              </a:spcAft>
              <a:buClr>
                <a:schemeClr val="dk1"/>
              </a:buClr>
              <a:buSzPts val="1000"/>
              <a:buChar char="●"/>
            </a:pPr>
            <a:r>
              <a:rPr b="1" lang="it" sz="1000">
                <a:solidFill>
                  <a:schemeClr val="dk1"/>
                </a:solidFill>
              </a:rPr>
              <a:t>Emission tests</a:t>
            </a:r>
            <a:r>
              <a:rPr lang="it" sz="1000">
                <a:solidFill>
                  <a:schemeClr val="dk1"/>
                </a:solidFill>
              </a:rPr>
              <a:t> of volatile organic compounds (VOC) from coated materials and foams</a:t>
            </a:r>
            <a:endParaRPr sz="1000">
              <a:solidFill>
                <a:schemeClr val="dk1"/>
              </a:solidFill>
            </a:endParaRPr>
          </a:p>
          <a:p>
            <a:pPr indent="-292100" lvl="0" marL="457200" rtl="0" algn="l">
              <a:lnSpc>
                <a:spcPct val="115000"/>
              </a:lnSpc>
              <a:spcBef>
                <a:spcPts val="0"/>
              </a:spcBef>
              <a:spcAft>
                <a:spcPts val="0"/>
              </a:spcAft>
              <a:buClr>
                <a:schemeClr val="dk1"/>
              </a:buClr>
              <a:buSzPts val="1000"/>
              <a:buChar char="●"/>
            </a:pPr>
            <a:r>
              <a:rPr b="1" lang="it" sz="1000">
                <a:solidFill>
                  <a:schemeClr val="dk1"/>
                </a:solidFill>
              </a:rPr>
              <a:t>GMO</a:t>
            </a:r>
            <a:r>
              <a:rPr lang="it" sz="1000">
                <a:solidFill>
                  <a:schemeClr val="dk1"/>
                </a:solidFill>
              </a:rPr>
              <a:t> – In addition to the OEKO-TEX® method, followed by our laboratory since 2019, Centrocot also performs the international qualitative screening test with the ISO IWA 32 standard to detect the presence of genetically modified cotton.</a:t>
            </a:r>
            <a:endParaRPr sz="1000">
              <a:solidFill>
                <a:schemeClr val="dk1"/>
              </a:solidFill>
            </a:endParaRPr>
          </a:p>
          <a:p>
            <a:pPr indent="0" lvl="0" marL="0" marR="0" rtl="0" algn="just">
              <a:lnSpc>
                <a:spcPct val="100000"/>
              </a:lnSpc>
              <a:spcBef>
                <a:spcPts val="1200"/>
              </a:spcBef>
              <a:spcAft>
                <a:spcPts val="0"/>
              </a:spcAft>
              <a:buNone/>
            </a:pPr>
            <a:r>
              <a:t/>
            </a:r>
            <a:endParaRPr sz="900">
              <a:solidFill>
                <a:schemeClr val="dk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8"/>
          <p:cNvSpPr txBox="1"/>
          <p:nvPr/>
        </p:nvSpPr>
        <p:spPr>
          <a:xfrm>
            <a:off x="618725" y="1460275"/>
            <a:ext cx="5433600" cy="7167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200"/>
              </a:spcBef>
              <a:spcAft>
                <a:spcPts val="0"/>
              </a:spcAft>
              <a:buSzPts val="1100"/>
              <a:buNone/>
            </a:pPr>
            <a:r>
              <a:rPr lang="it" sz="2150">
                <a:solidFill>
                  <a:srgbClr val="007DFA"/>
                </a:solidFill>
                <a:latin typeface="Montserrat"/>
                <a:ea typeface="Montserrat"/>
                <a:cs typeface="Montserrat"/>
                <a:sym typeface="Montserrat"/>
              </a:rPr>
              <a:t>Mechanical and Physical Tests</a:t>
            </a:r>
            <a:endParaRPr sz="900">
              <a:solidFill>
                <a:schemeClr val="dk1"/>
              </a:solidFill>
            </a:endParaRPr>
          </a:p>
          <a:p>
            <a:pPr indent="-292100" lvl="0" marL="457200" rtl="0" algn="l">
              <a:lnSpc>
                <a:spcPct val="115000"/>
              </a:lnSpc>
              <a:spcBef>
                <a:spcPts val="1200"/>
              </a:spcBef>
              <a:spcAft>
                <a:spcPts val="0"/>
              </a:spcAft>
              <a:buClr>
                <a:schemeClr val="dk1"/>
              </a:buClr>
              <a:buSzPts val="1000"/>
              <a:buChar char="●"/>
            </a:pPr>
            <a:r>
              <a:rPr b="1" lang="it" sz="1000">
                <a:solidFill>
                  <a:schemeClr val="dk1"/>
                </a:solidFill>
              </a:rPr>
              <a:t>Technological Tests</a:t>
            </a:r>
            <a:br>
              <a:rPr b="1" lang="it" sz="1000">
                <a:solidFill>
                  <a:schemeClr val="dk1"/>
                </a:solidFill>
              </a:rPr>
            </a:br>
            <a:r>
              <a:rPr lang="it" sz="1000">
                <a:solidFill>
                  <a:schemeClr val="dk1"/>
                </a:solidFill>
              </a:rPr>
              <a:t> on fibres, yarns, fabrics, feathers and downs, textile products in general, non-woven, leather clothing and accessories, shoes and stockings</a:t>
            </a:r>
            <a:endParaRPr sz="1000">
              <a:solidFill>
                <a:schemeClr val="dk1"/>
              </a:solidFill>
            </a:endParaRPr>
          </a:p>
          <a:p>
            <a:pPr indent="-292100" lvl="0" marL="457200" rtl="0" algn="l">
              <a:lnSpc>
                <a:spcPct val="115000"/>
              </a:lnSpc>
              <a:spcBef>
                <a:spcPts val="0"/>
              </a:spcBef>
              <a:spcAft>
                <a:spcPts val="0"/>
              </a:spcAft>
              <a:buClr>
                <a:schemeClr val="dk1"/>
              </a:buClr>
              <a:buSzPts val="1000"/>
              <a:buChar char="●"/>
            </a:pPr>
            <a:r>
              <a:rPr b="1" lang="it" sz="1000">
                <a:solidFill>
                  <a:schemeClr val="dk1"/>
                </a:solidFill>
              </a:rPr>
              <a:t>Dyeing Tests</a:t>
            </a:r>
            <a:br>
              <a:rPr b="1" lang="it" sz="1000">
                <a:solidFill>
                  <a:schemeClr val="dk1"/>
                </a:solidFill>
              </a:rPr>
            </a:br>
            <a:r>
              <a:rPr lang="it" sz="1000">
                <a:solidFill>
                  <a:schemeClr val="dk1"/>
                </a:solidFill>
              </a:rPr>
              <a:t> on fibres, yarns, fabrics, textile products in general, non-woven, leather clothing and accessories, shoes and stockings</a:t>
            </a:r>
            <a:endParaRPr sz="1000">
              <a:solidFill>
                <a:schemeClr val="dk1"/>
              </a:solidFill>
            </a:endParaRPr>
          </a:p>
          <a:p>
            <a:pPr indent="0" lvl="0" marL="0" rtl="0" algn="l">
              <a:lnSpc>
                <a:spcPct val="115000"/>
              </a:lnSpc>
              <a:spcBef>
                <a:spcPts val="1200"/>
              </a:spcBef>
              <a:spcAft>
                <a:spcPts val="0"/>
              </a:spcAft>
              <a:buNone/>
            </a:pPr>
            <a:r>
              <a:t/>
            </a:r>
            <a:endParaRPr sz="900">
              <a:solidFill>
                <a:schemeClr val="dk1"/>
              </a:solidFill>
            </a:endParaRPr>
          </a:p>
          <a:p>
            <a:pPr indent="0" lvl="0" marL="0" marR="0" rtl="0" algn="just">
              <a:lnSpc>
                <a:spcPct val="100000"/>
              </a:lnSpc>
              <a:spcBef>
                <a:spcPts val="1200"/>
              </a:spcBef>
              <a:spcAft>
                <a:spcPts val="0"/>
              </a:spcAft>
              <a:buNone/>
            </a:pPr>
            <a:r>
              <a:t/>
            </a:r>
            <a:endParaRPr sz="900">
              <a:solidFill>
                <a:schemeClr val="dk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p19"/>
          <p:cNvSpPr txBox="1"/>
          <p:nvPr/>
        </p:nvSpPr>
        <p:spPr>
          <a:xfrm>
            <a:off x="618725" y="1460275"/>
            <a:ext cx="6601200" cy="7167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200"/>
              </a:spcBef>
              <a:spcAft>
                <a:spcPts val="0"/>
              </a:spcAft>
              <a:buSzPts val="1100"/>
              <a:buNone/>
            </a:pPr>
            <a:r>
              <a:rPr lang="it" sz="2150">
                <a:solidFill>
                  <a:srgbClr val="007DFA"/>
                </a:solidFill>
                <a:latin typeface="Montserrat"/>
                <a:ea typeface="Montserrat"/>
                <a:cs typeface="Montserrat"/>
                <a:sym typeface="Montserrat"/>
              </a:rPr>
              <a:t>Security and Protection Tests</a:t>
            </a:r>
            <a:endParaRPr b="1" sz="900">
              <a:solidFill>
                <a:schemeClr val="dk1"/>
              </a:solidFill>
            </a:endParaRPr>
          </a:p>
          <a:p>
            <a:pPr indent="-292100" lvl="0" marL="457200" rtl="0" algn="l">
              <a:lnSpc>
                <a:spcPct val="115000"/>
              </a:lnSpc>
              <a:spcBef>
                <a:spcPts val="1200"/>
              </a:spcBef>
              <a:spcAft>
                <a:spcPts val="0"/>
              </a:spcAft>
              <a:buClr>
                <a:schemeClr val="dk1"/>
              </a:buClr>
              <a:buSzPts val="1000"/>
              <a:buChar char="●"/>
            </a:pPr>
            <a:r>
              <a:rPr b="1" lang="it" sz="1000">
                <a:solidFill>
                  <a:schemeClr val="dk1"/>
                </a:solidFill>
                <a:latin typeface="Helvetica Neue"/>
                <a:ea typeface="Helvetica Neue"/>
                <a:cs typeface="Helvetica Neue"/>
                <a:sym typeface="Helvetica Neue"/>
              </a:rPr>
              <a:t>PPE tests</a:t>
            </a:r>
            <a:r>
              <a:rPr lang="it" sz="1000">
                <a:solidFill>
                  <a:schemeClr val="dk1"/>
                </a:solidFill>
                <a:latin typeface="Helvetica Neue"/>
                <a:ea typeface="Helvetica Neue"/>
                <a:cs typeface="Helvetica Neue"/>
                <a:sym typeface="Helvetica Neue"/>
              </a:rPr>
              <a:t> on Personal Protective Equipment and fire reaction, high visibility, welding, entanglement, antistaticity, biological, chemical and mechanical risks</a:t>
            </a:r>
            <a:endParaRPr sz="1000">
              <a:solidFill>
                <a:schemeClr val="dk1"/>
              </a:solidFill>
              <a:latin typeface="Helvetica Neue"/>
              <a:ea typeface="Helvetica Neue"/>
              <a:cs typeface="Helvetica Neue"/>
              <a:sym typeface="Helvetica Neue"/>
            </a:endParaRPr>
          </a:p>
          <a:p>
            <a:pPr indent="-292100" lvl="0" marL="457200" rtl="0" algn="l">
              <a:lnSpc>
                <a:spcPct val="115000"/>
              </a:lnSpc>
              <a:spcBef>
                <a:spcPts val="0"/>
              </a:spcBef>
              <a:spcAft>
                <a:spcPts val="0"/>
              </a:spcAft>
              <a:buClr>
                <a:schemeClr val="dk1"/>
              </a:buClr>
              <a:buSzPts val="1000"/>
              <a:buChar char="●"/>
            </a:pPr>
            <a:r>
              <a:rPr b="1" lang="it" sz="1000">
                <a:solidFill>
                  <a:schemeClr val="dk1"/>
                </a:solidFill>
                <a:latin typeface="Helvetica Neue"/>
                <a:ea typeface="Helvetica Neue"/>
                <a:cs typeface="Helvetica Neue"/>
                <a:sym typeface="Helvetica Neue"/>
              </a:rPr>
              <a:t>Biological Tests</a:t>
            </a:r>
            <a:r>
              <a:rPr lang="it" sz="1000">
                <a:solidFill>
                  <a:schemeClr val="dk1"/>
                </a:solidFill>
                <a:latin typeface="Helvetica Neue"/>
                <a:ea typeface="Helvetica Neue"/>
                <a:cs typeface="Helvetica Neue"/>
                <a:sym typeface="Helvetica Neue"/>
              </a:rPr>
              <a:t> on textile products, waters, medical devices, barrier properties, antimicrobial, antibacterial, biocompatibility</a:t>
            </a:r>
            <a:endParaRPr sz="1000">
              <a:solidFill>
                <a:schemeClr val="dk1"/>
              </a:solidFill>
              <a:latin typeface="Helvetica Neue"/>
              <a:ea typeface="Helvetica Neue"/>
              <a:cs typeface="Helvetica Neue"/>
              <a:sym typeface="Helvetica Neue"/>
            </a:endParaRPr>
          </a:p>
          <a:p>
            <a:pPr indent="-292100" lvl="0" marL="457200" rtl="0" algn="l">
              <a:lnSpc>
                <a:spcPct val="115000"/>
              </a:lnSpc>
              <a:spcBef>
                <a:spcPts val="0"/>
              </a:spcBef>
              <a:spcAft>
                <a:spcPts val="0"/>
              </a:spcAft>
              <a:buClr>
                <a:schemeClr val="dk1"/>
              </a:buClr>
              <a:buSzPts val="1000"/>
              <a:buChar char="●"/>
            </a:pPr>
            <a:r>
              <a:rPr lang="it" sz="1000">
                <a:solidFill>
                  <a:schemeClr val="dk1"/>
                </a:solidFill>
                <a:latin typeface="Helvetica Neue"/>
                <a:ea typeface="Helvetica Neue"/>
                <a:cs typeface="Helvetica Neue"/>
                <a:sym typeface="Helvetica Neue"/>
              </a:rPr>
              <a:t>Tests to define </a:t>
            </a:r>
            <a:r>
              <a:rPr b="1" lang="it" sz="1000">
                <a:solidFill>
                  <a:schemeClr val="dk1"/>
                </a:solidFill>
                <a:latin typeface="Helvetica Neue"/>
                <a:ea typeface="Helvetica Neue"/>
                <a:cs typeface="Helvetica Neue"/>
                <a:sym typeface="Helvetica Neue"/>
              </a:rPr>
              <a:t>the screening from electromagnetic fields</a:t>
            </a:r>
            <a:endParaRPr b="1" sz="1000">
              <a:solidFill>
                <a:schemeClr val="dk1"/>
              </a:solidFill>
              <a:latin typeface="Helvetica Neue"/>
              <a:ea typeface="Helvetica Neue"/>
              <a:cs typeface="Helvetica Neue"/>
              <a:sym typeface="Helvetica Neue"/>
            </a:endParaRPr>
          </a:p>
          <a:p>
            <a:pPr indent="-292100" lvl="0" marL="457200" rtl="0" algn="l">
              <a:lnSpc>
                <a:spcPct val="115000"/>
              </a:lnSpc>
              <a:spcBef>
                <a:spcPts val="0"/>
              </a:spcBef>
              <a:spcAft>
                <a:spcPts val="0"/>
              </a:spcAft>
              <a:buClr>
                <a:schemeClr val="dk1"/>
              </a:buClr>
              <a:buSzPts val="1000"/>
              <a:buChar char="●"/>
            </a:pPr>
            <a:r>
              <a:rPr lang="it" sz="1000">
                <a:solidFill>
                  <a:schemeClr val="dk1"/>
                </a:solidFill>
                <a:latin typeface="Helvetica Neue"/>
                <a:ea typeface="Helvetica Neue"/>
                <a:cs typeface="Helvetica Neue"/>
                <a:sym typeface="Helvetica Neue"/>
              </a:rPr>
              <a:t>Tests </a:t>
            </a:r>
            <a:r>
              <a:rPr b="1" lang="it" sz="1000">
                <a:solidFill>
                  <a:schemeClr val="dk1"/>
                </a:solidFill>
                <a:latin typeface="Helvetica Neue"/>
                <a:ea typeface="Helvetica Neue"/>
                <a:cs typeface="Helvetica Neue"/>
                <a:sym typeface="Helvetica Neue"/>
              </a:rPr>
              <a:t>to measure the UPF-UV</a:t>
            </a:r>
            <a:r>
              <a:rPr lang="it" sz="1000">
                <a:solidFill>
                  <a:schemeClr val="dk1"/>
                </a:solidFill>
                <a:latin typeface="Helvetica Neue"/>
                <a:ea typeface="Helvetica Neue"/>
                <a:cs typeface="Helvetica Neue"/>
                <a:sym typeface="Helvetica Neue"/>
              </a:rPr>
              <a:t> Protection Factor</a:t>
            </a:r>
            <a:endParaRPr sz="1000">
              <a:solidFill>
                <a:schemeClr val="dk1"/>
              </a:solidFill>
              <a:latin typeface="Helvetica Neue"/>
              <a:ea typeface="Helvetica Neue"/>
              <a:cs typeface="Helvetica Neue"/>
              <a:sym typeface="Helvetica Neue"/>
            </a:endParaRPr>
          </a:p>
          <a:p>
            <a:pPr indent="-292100" lvl="0" marL="457200" rtl="0" algn="l">
              <a:lnSpc>
                <a:spcPct val="115000"/>
              </a:lnSpc>
              <a:spcBef>
                <a:spcPts val="0"/>
              </a:spcBef>
              <a:spcAft>
                <a:spcPts val="0"/>
              </a:spcAft>
              <a:buClr>
                <a:schemeClr val="dk1"/>
              </a:buClr>
              <a:buSzPts val="1000"/>
              <a:buChar char="●"/>
            </a:pPr>
            <a:r>
              <a:rPr b="1" lang="it" sz="1000">
                <a:solidFill>
                  <a:schemeClr val="dk1"/>
                </a:solidFill>
                <a:latin typeface="Helvetica Neue"/>
                <a:ea typeface="Helvetica Neue"/>
                <a:cs typeface="Helvetica Neue"/>
                <a:sym typeface="Helvetica Neue"/>
              </a:rPr>
              <a:t>Tests for sportswear</a:t>
            </a:r>
            <a:r>
              <a:rPr lang="it" sz="1000">
                <a:solidFill>
                  <a:schemeClr val="dk1"/>
                </a:solidFill>
                <a:latin typeface="Helvetica Neue"/>
                <a:ea typeface="Helvetica Neue"/>
                <a:cs typeface="Helvetica Neue"/>
                <a:sym typeface="Helvetica Neue"/>
              </a:rPr>
              <a:t> with special reference to clothing for professional bikers</a:t>
            </a:r>
            <a:endParaRPr sz="1000">
              <a:solidFill>
                <a:schemeClr val="dk1"/>
              </a:solidFill>
              <a:latin typeface="Helvetica Neue"/>
              <a:ea typeface="Helvetica Neue"/>
              <a:cs typeface="Helvetica Neue"/>
              <a:sym typeface="Helvetica Neue"/>
            </a:endParaRPr>
          </a:p>
          <a:p>
            <a:pPr indent="-292100" lvl="0" marL="457200" rtl="0" algn="l">
              <a:lnSpc>
                <a:spcPct val="115000"/>
              </a:lnSpc>
              <a:spcBef>
                <a:spcPts val="0"/>
              </a:spcBef>
              <a:spcAft>
                <a:spcPts val="0"/>
              </a:spcAft>
              <a:buClr>
                <a:schemeClr val="dk1"/>
              </a:buClr>
              <a:buSzPts val="1000"/>
              <a:buChar char="●"/>
            </a:pPr>
            <a:r>
              <a:rPr b="1" lang="it" sz="1000">
                <a:solidFill>
                  <a:schemeClr val="dk1"/>
                </a:solidFill>
                <a:latin typeface="Helvetica Neue"/>
                <a:ea typeface="Helvetica Neue"/>
                <a:cs typeface="Helvetica Neue"/>
                <a:sym typeface="Helvetica Neue"/>
              </a:rPr>
              <a:t>Tests to assess the waterproof characteristics</a:t>
            </a:r>
            <a:r>
              <a:rPr lang="it" sz="1000">
                <a:solidFill>
                  <a:schemeClr val="dk1"/>
                </a:solidFill>
                <a:latin typeface="Helvetica Neue"/>
                <a:ea typeface="Helvetica Neue"/>
                <a:cs typeface="Helvetica Neue"/>
                <a:sym typeface="Helvetica Neue"/>
              </a:rPr>
              <a:t> of garments which may be classified as PPEs (Rain Tower)</a:t>
            </a:r>
            <a:endParaRPr sz="1000">
              <a:solidFill>
                <a:schemeClr val="dk1"/>
              </a:solidFill>
              <a:latin typeface="Helvetica Neue"/>
              <a:ea typeface="Helvetica Neue"/>
              <a:cs typeface="Helvetica Neue"/>
              <a:sym typeface="Helvetica Neue"/>
            </a:endParaRPr>
          </a:p>
          <a:p>
            <a:pPr indent="-292100" lvl="0" marL="457200" rtl="0" algn="l">
              <a:lnSpc>
                <a:spcPct val="115000"/>
              </a:lnSpc>
              <a:spcBef>
                <a:spcPts val="0"/>
              </a:spcBef>
              <a:spcAft>
                <a:spcPts val="0"/>
              </a:spcAft>
              <a:buClr>
                <a:schemeClr val="dk1"/>
              </a:buClr>
              <a:buSzPts val="1000"/>
              <a:buChar char="●"/>
            </a:pPr>
            <a:r>
              <a:rPr b="1" lang="it" sz="1000">
                <a:solidFill>
                  <a:schemeClr val="dk1"/>
                </a:solidFill>
                <a:latin typeface="Helvetica Neue"/>
                <a:ea typeface="Helvetica Neue"/>
                <a:cs typeface="Helvetica Neue"/>
                <a:sym typeface="Helvetica Neue"/>
              </a:rPr>
              <a:t>Comfort Tests</a:t>
            </a:r>
            <a:r>
              <a:rPr lang="it" sz="1000">
                <a:solidFill>
                  <a:schemeClr val="dk1"/>
                </a:solidFill>
                <a:latin typeface="Helvetica Neue"/>
                <a:ea typeface="Helvetica Neue"/>
                <a:cs typeface="Helvetica Neue"/>
                <a:sym typeface="Helvetica Neue"/>
              </a:rPr>
              <a:t> to define the thermal-physiological and sensory properties of textile products</a:t>
            </a:r>
            <a:endParaRPr sz="1000">
              <a:solidFill>
                <a:schemeClr val="dk1"/>
              </a:solidFill>
              <a:latin typeface="Helvetica Neue"/>
              <a:ea typeface="Helvetica Neue"/>
              <a:cs typeface="Helvetica Neue"/>
              <a:sym typeface="Helvetica Neue"/>
            </a:endParaRPr>
          </a:p>
          <a:p>
            <a:pPr indent="0" lvl="0" marL="0" rtl="0" algn="l">
              <a:lnSpc>
                <a:spcPct val="115000"/>
              </a:lnSpc>
              <a:spcBef>
                <a:spcPts val="1200"/>
              </a:spcBef>
              <a:spcAft>
                <a:spcPts val="0"/>
              </a:spcAft>
              <a:buNone/>
            </a:pPr>
            <a:r>
              <a:t/>
            </a:r>
            <a:endParaRPr b="1" sz="900">
              <a:solidFill>
                <a:schemeClr val="dk1"/>
              </a:solidFill>
            </a:endParaRPr>
          </a:p>
          <a:p>
            <a:pPr indent="0" lvl="0" marL="0" marR="0" rtl="0" algn="just">
              <a:lnSpc>
                <a:spcPct val="100000"/>
              </a:lnSpc>
              <a:spcBef>
                <a:spcPts val="1200"/>
              </a:spcBef>
              <a:spcAft>
                <a:spcPts val="0"/>
              </a:spcAft>
              <a:buNone/>
            </a:pPr>
            <a:r>
              <a:t/>
            </a:r>
            <a:endParaRPr sz="900">
              <a:solidFill>
                <a:schemeClr val="dk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 name="Shape 93"/>
        <p:cNvGrpSpPr/>
        <p:nvPr/>
      </p:nvGrpSpPr>
      <p:grpSpPr>
        <a:xfrm>
          <a:off x="0" y="0"/>
          <a:ext cx="0" cy="0"/>
          <a:chOff x="0" y="0"/>
          <a:chExt cx="0" cy="0"/>
        </a:xfrm>
      </p:grpSpPr>
      <p:sp>
        <p:nvSpPr>
          <p:cNvPr id="94" name="Google Shape;94;p20"/>
          <p:cNvSpPr txBox="1"/>
          <p:nvPr/>
        </p:nvSpPr>
        <p:spPr>
          <a:xfrm>
            <a:off x="618725" y="1460275"/>
            <a:ext cx="5433600" cy="7167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200"/>
              </a:spcBef>
              <a:spcAft>
                <a:spcPts val="0"/>
              </a:spcAft>
              <a:buSzPts val="1100"/>
              <a:buNone/>
            </a:pPr>
            <a:r>
              <a:rPr lang="it" sz="2150">
                <a:solidFill>
                  <a:srgbClr val="007DFA"/>
                </a:solidFill>
                <a:latin typeface="Montserrat"/>
                <a:ea typeface="Montserrat"/>
                <a:cs typeface="Montserrat"/>
                <a:sym typeface="Montserrat"/>
              </a:rPr>
              <a:t>Calibrations</a:t>
            </a:r>
            <a:endParaRPr sz="900">
              <a:solidFill>
                <a:schemeClr val="dk1"/>
              </a:solidFill>
            </a:endParaRPr>
          </a:p>
          <a:p>
            <a:pPr indent="0" lvl="0" marL="0" rtl="0" algn="l">
              <a:lnSpc>
                <a:spcPct val="115000"/>
              </a:lnSpc>
              <a:spcBef>
                <a:spcPts val="1200"/>
              </a:spcBef>
              <a:spcAft>
                <a:spcPts val="0"/>
              </a:spcAft>
              <a:buNone/>
            </a:pPr>
            <a:r>
              <a:rPr b="1" lang="it" sz="1000">
                <a:solidFill>
                  <a:schemeClr val="dk1"/>
                </a:solidFill>
                <a:latin typeface="Helvetica Neue"/>
                <a:ea typeface="Helvetica Neue"/>
                <a:cs typeface="Helvetica Neue"/>
                <a:sym typeface="Helvetica Neue"/>
              </a:rPr>
              <a:t>Spectral reflectance</a:t>
            </a:r>
            <a:r>
              <a:rPr lang="it" sz="1000">
                <a:solidFill>
                  <a:schemeClr val="dk1"/>
                </a:solidFill>
                <a:latin typeface="Helvetica Neue"/>
                <a:ea typeface="Helvetica Neue"/>
                <a:cs typeface="Helvetica Neue"/>
                <a:sym typeface="Helvetica Neue"/>
              </a:rPr>
              <a:t> accredited laboratory (LAT 226) by ACCREDIA for calibration of instruments and reference materials for colour measurements.</a:t>
            </a:r>
            <a:endParaRPr sz="800">
              <a:solidFill>
                <a:schemeClr val="dk1"/>
              </a:solidFill>
              <a:latin typeface="Helvetica Neue"/>
              <a:ea typeface="Helvetica Neue"/>
              <a:cs typeface="Helvetica Neue"/>
              <a:sym typeface="Helvetica Neue"/>
            </a:endParaRPr>
          </a:p>
          <a:p>
            <a:pPr indent="0" lvl="0" marL="0" rtl="0" algn="l">
              <a:lnSpc>
                <a:spcPct val="115000"/>
              </a:lnSpc>
              <a:spcBef>
                <a:spcPts val="1200"/>
              </a:spcBef>
              <a:spcAft>
                <a:spcPts val="0"/>
              </a:spcAft>
              <a:buNone/>
            </a:pPr>
            <a:r>
              <a:t/>
            </a:r>
            <a:endParaRPr b="1" sz="900">
              <a:solidFill>
                <a:schemeClr val="dk1"/>
              </a:solidFill>
            </a:endParaRPr>
          </a:p>
          <a:p>
            <a:pPr indent="0" lvl="0" marL="0" marR="0" rtl="0" algn="just">
              <a:lnSpc>
                <a:spcPct val="100000"/>
              </a:lnSpc>
              <a:spcBef>
                <a:spcPts val="1200"/>
              </a:spcBef>
              <a:spcAft>
                <a:spcPts val="0"/>
              </a:spcAft>
              <a:buNone/>
            </a:pPr>
            <a:r>
              <a:t/>
            </a:r>
            <a:endParaRPr sz="900">
              <a:solidFill>
                <a:schemeClr val="dk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p21"/>
          <p:cNvSpPr txBox="1"/>
          <p:nvPr/>
        </p:nvSpPr>
        <p:spPr>
          <a:xfrm>
            <a:off x="618725" y="984025"/>
            <a:ext cx="6182100" cy="7167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200"/>
              </a:spcBef>
              <a:spcAft>
                <a:spcPts val="0"/>
              </a:spcAft>
              <a:buSzPts val="1100"/>
              <a:buNone/>
            </a:pPr>
            <a:r>
              <a:rPr lang="it" sz="2150">
                <a:solidFill>
                  <a:srgbClr val="007DFA"/>
                </a:solidFill>
                <a:latin typeface="Montserrat"/>
                <a:ea typeface="Montserrat"/>
                <a:cs typeface="Montserrat"/>
                <a:sym typeface="Montserrat"/>
              </a:rPr>
              <a:t>Leather Hides and Skins Laboratories</a:t>
            </a:r>
            <a:endParaRPr b="1" sz="1100">
              <a:solidFill>
                <a:srgbClr val="DD3333"/>
              </a:solidFill>
            </a:endParaRPr>
          </a:p>
          <a:p>
            <a:pPr indent="0" lvl="0" marL="0" rtl="0" algn="l">
              <a:lnSpc>
                <a:spcPct val="115000"/>
              </a:lnSpc>
              <a:spcBef>
                <a:spcPts val="1200"/>
              </a:spcBef>
              <a:spcAft>
                <a:spcPts val="0"/>
              </a:spcAft>
              <a:buNone/>
            </a:pPr>
            <a:r>
              <a:rPr lang="it" sz="1000">
                <a:solidFill>
                  <a:schemeClr val="dk1"/>
                </a:solidFill>
                <a:latin typeface="Helvetica Neue"/>
                <a:ea typeface="Helvetica Neue"/>
                <a:cs typeface="Helvetica Neue"/>
                <a:sym typeface="Helvetica Neue"/>
              </a:rPr>
              <a:t>Centrocot’s Laboratories for Leather Hides and Skins carry out a comprehensive range of activities: from Physical-Chemical characterization and colour fastness tests to ecotoxicological analysis, to sustainability of products and processes.</a:t>
            </a:r>
            <a:endParaRPr sz="1000">
              <a:solidFill>
                <a:schemeClr val="dk1"/>
              </a:solidFill>
              <a:latin typeface="Helvetica Neue"/>
              <a:ea typeface="Helvetica Neue"/>
              <a:cs typeface="Helvetica Neue"/>
              <a:sym typeface="Helvetica Neue"/>
            </a:endParaRPr>
          </a:p>
          <a:p>
            <a:pPr indent="0" lvl="0" marL="0" rtl="0" algn="l">
              <a:lnSpc>
                <a:spcPct val="115000"/>
              </a:lnSpc>
              <a:spcBef>
                <a:spcPts val="1200"/>
              </a:spcBef>
              <a:spcAft>
                <a:spcPts val="0"/>
              </a:spcAft>
              <a:buClr>
                <a:schemeClr val="dk1"/>
              </a:buClr>
              <a:buSzPts val="1100"/>
              <a:buFont typeface="Arial"/>
              <a:buNone/>
            </a:pPr>
            <a:r>
              <a:rPr lang="it" sz="1000">
                <a:solidFill>
                  <a:schemeClr val="dk1"/>
                </a:solidFill>
                <a:latin typeface="Helvetica Neue"/>
                <a:ea typeface="Helvetica Neue"/>
                <a:cs typeface="Helvetica Neue"/>
                <a:sym typeface="Helvetica Neue"/>
              </a:rPr>
              <a:t>Thanks to its know-how and instruments, Centrocot can now offer its services to companies operating in the Clothing, Footwear and small Leatherware products sector, as well as in the Furniture and Automobile one.</a:t>
            </a:r>
            <a:endParaRPr sz="1000">
              <a:solidFill>
                <a:schemeClr val="dk1"/>
              </a:solidFill>
              <a:latin typeface="Helvetica Neue"/>
              <a:ea typeface="Helvetica Neue"/>
              <a:cs typeface="Helvetica Neue"/>
              <a:sym typeface="Helvetica Neue"/>
            </a:endParaRPr>
          </a:p>
          <a:p>
            <a:pPr indent="0" lvl="0" marL="0" rtl="0" algn="l">
              <a:lnSpc>
                <a:spcPct val="115000"/>
              </a:lnSpc>
              <a:spcBef>
                <a:spcPts val="1200"/>
              </a:spcBef>
              <a:spcAft>
                <a:spcPts val="0"/>
              </a:spcAft>
              <a:buNone/>
            </a:pPr>
            <a:r>
              <a:rPr lang="it" sz="1000">
                <a:solidFill>
                  <a:schemeClr val="dk1"/>
                </a:solidFill>
                <a:latin typeface="Helvetica Neue"/>
                <a:ea typeface="Helvetica Neue"/>
                <a:cs typeface="Helvetica Neue"/>
                <a:sym typeface="Helvetica Neue"/>
              </a:rPr>
              <a:t>Specifically, the Research &amp; Development Area, managed by staff with excellent scientific know-how and multi-sector experience, is able to support companies that intend to expand, diversify and valorize their product range.</a:t>
            </a:r>
            <a:endParaRPr b="1" sz="1000">
              <a:solidFill>
                <a:schemeClr val="dk1"/>
              </a:solidFill>
              <a:latin typeface="Helvetica Neue"/>
              <a:ea typeface="Helvetica Neue"/>
              <a:cs typeface="Helvetica Neue"/>
              <a:sym typeface="Helvetica Neue"/>
            </a:endParaRPr>
          </a:p>
          <a:p>
            <a:pPr indent="-292100" lvl="0" marL="457200" rtl="0" algn="l">
              <a:lnSpc>
                <a:spcPct val="115000"/>
              </a:lnSpc>
              <a:spcBef>
                <a:spcPts val="1200"/>
              </a:spcBef>
              <a:spcAft>
                <a:spcPts val="0"/>
              </a:spcAft>
              <a:buClr>
                <a:schemeClr val="dk1"/>
              </a:buClr>
              <a:buSzPts val="1000"/>
              <a:buFont typeface="Helvetica Neue"/>
              <a:buChar char="-"/>
            </a:pPr>
            <a:r>
              <a:rPr b="1" lang="it" sz="1000">
                <a:solidFill>
                  <a:schemeClr val="dk1"/>
                </a:solidFill>
                <a:latin typeface="Helvetica Neue"/>
                <a:ea typeface="Helvetica Neue"/>
                <a:cs typeface="Helvetica Neue"/>
                <a:sym typeface="Helvetica Neue"/>
              </a:rPr>
              <a:t>Phisycal-Mechanical Tests</a:t>
            </a:r>
            <a:endParaRPr b="1" sz="1000">
              <a:solidFill>
                <a:schemeClr val="dk1"/>
              </a:solidFill>
              <a:latin typeface="Helvetica Neue"/>
              <a:ea typeface="Helvetica Neue"/>
              <a:cs typeface="Helvetica Neue"/>
              <a:sym typeface="Helvetica Neue"/>
            </a:endParaRPr>
          </a:p>
          <a:p>
            <a:pPr indent="-292100" lvl="0" marL="457200" rtl="0" algn="l">
              <a:lnSpc>
                <a:spcPct val="115000"/>
              </a:lnSpc>
              <a:spcBef>
                <a:spcPts val="0"/>
              </a:spcBef>
              <a:spcAft>
                <a:spcPts val="0"/>
              </a:spcAft>
              <a:buClr>
                <a:schemeClr val="dk1"/>
              </a:buClr>
              <a:buSzPts val="1000"/>
              <a:buFont typeface="Helvetica Neue"/>
              <a:buChar char="-"/>
            </a:pPr>
            <a:r>
              <a:rPr b="1" lang="it" sz="1000">
                <a:solidFill>
                  <a:schemeClr val="dk1"/>
                </a:solidFill>
                <a:latin typeface="Helvetica Neue"/>
                <a:ea typeface="Helvetica Neue"/>
                <a:cs typeface="Helvetica Neue"/>
                <a:sym typeface="Helvetica Neue"/>
              </a:rPr>
              <a:t>Colour fastness</a:t>
            </a:r>
            <a:endParaRPr b="1" sz="1000">
              <a:solidFill>
                <a:schemeClr val="dk1"/>
              </a:solidFill>
              <a:latin typeface="Helvetica Neue"/>
              <a:ea typeface="Helvetica Neue"/>
              <a:cs typeface="Helvetica Neue"/>
              <a:sym typeface="Helvetica Neue"/>
            </a:endParaRPr>
          </a:p>
          <a:p>
            <a:pPr indent="-292100" lvl="0" marL="457200" rtl="0" algn="l">
              <a:lnSpc>
                <a:spcPct val="115000"/>
              </a:lnSpc>
              <a:spcBef>
                <a:spcPts val="0"/>
              </a:spcBef>
              <a:spcAft>
                <a:spcPts val="0"/>
              </a:spcAft>
              <a:buClr>
                <a:schemeClr val="dk1"/>
              </a:buClr>
              <a:buSzPts val="1000"/>
              <a:buFont typeface="Helvetica Neue"/>
              <a:buChar char="-"/>
            </a:pPr>
            <a:r>
              <a:rPr b="1" lang="it" sz="1000">
                <a:solidFill>
                  <a:schemeClr val="dk1"/>
                </a:solidFill>
                <a:latin typeface="Helvetica Neue"/>
                <a:ea typeface="Helvetica Neue"/>
                <a:cs typeface="Helvetica Neue"/>
                <a:sym typeface="Helvetica Neue"/>
              </a:rPr>
              <a:t>Ecological Tests</a:t>
            </a:r>
            <a:endParaRPr b="1" sz="1000">
              <a:solidFill>
                <a:schemeClr val="dk1"/>
              </a:solidFill>
              <a:latin typeface="Helvetica Neue"/>
              <a:ea typeface="Helvetica Neue"/>
              <a:cs typeface="Helvetica Neue"/>
              <a:sym typeface="Helvetica Neue"/>
            </a:endParaRPr>
          </a:p>
          <a:p>
            <a:pPr indent="-292100" lvl="0" marL="457200" rtl="0" algn="l">
              <a:lnSpc>
                <a:spcPct val="115000"/>
              </a:lnSpc>
              <a:spcBef>
                <a:spcPts val="0"/>
              </a:spcBef>
              <a:spcAft>
                <a:spcPts val="0"/>
              </a:spcAft>
              <a:buClr>
                <a:schemeClr val="dk1"/>
              </a:buClr>
              <a:buSzPts val="1000"/>
              <a:buFont typeface="Helvetica Neue"/>
              <a:buChar char="-"/>
            </a:pPr>
            <a:r>
              <a:rPr b="1" lang="it" sz="1000">
                <a:solidFill>
                  <a:schemeClr val="dk1"/>
                </a:solidFill>
                <a:latin typeface="Helvetica Neue"/>
                <a:ea typeface="Helvetica Neue"/>
                <a:cs typeface="Helvetica Neue"/>
                <a:sym typeface="Helvetica Neue"/>
              </a:rPr>
              <a:t>Health and Environment</a:t>
            </a:r>
            <a:endParaRPr b="1" sz="1000">
              <a:solidFill>
                <a:schemeClr val="dk1"/>
              </a:solidFill>
              <a:latin typeface="Helvetica Neue"/>
              <a:ea typeface="Helvetica Neue"/>
              <a:cs typeface="Helvetica Neue"/>
              <a:sym typeface="Helvetica Neue"/>
            </a:endParaRPr>
          </a:p>
          <a:p>
            <a:pPr indent="0" lvl="0" marL="457200" rtl="0" algn="l">
              <a:lnSpc>
                <a:spcPct val="115000"/>
              </a:lnSpc>
              <a:spcBef>
                <a:spcPts val="1000"/>
              </a:spcBef>
              <a:spcAft>
                <a:spcPts val="0"/>
              </a:spcAft>
              <a:buNone/>
            </a:pPr>
            <a:r>
              <a:t/>
            </a:r>
            <a:endParaRPr b="1" sz="900">
              <a:solidFill>
                <a:schemeClr val="dk1"/>
              </a:solidFill>
            </a:endParaRPr>
          </a:p>
          <a:p>
            <a:pPr indent="0" lvl="0" marL="0" rtl="0" algn="l">
              <a:lnSpc>
                <a:spcPct val="115000"/>
              </a:lnSpc>
              <a:spcBef>
                <a:spcPts val="1200"/>
              </a:spcBef>
              <a:spcAft>
                <a:spcPts val="0"/>
              </a:spcAft>
              <a:buNone/>
            </a:pPr>
            <a:r>
              <a:t/>
            </a:r>
            <a:endParaRPr b="1" sz="900">
              <a:solidFill>
                <a:schemeClr val="dk1"/>
              </a:solidFill>
            </a:endParaRPr>
          </a:p>
          <a:p>
            <a:pPr indent="0" lvl="0" marL="0" marR="0" rtl="0" algn="just">
              <a:lnSpc>
                <a:spcPct val="100000"/>
              </a:lnSpc>
              <a:spcBef>
                <a:spcPts val="1200"/>
              </a:spcBef>
              <a:spcAft>
                <a:spcPts val="0"/>
              </a:spcAft>
              <a:buNone/>
            </a:pPr>
            <a:r>
              <a:t/>
            </a:r>
            <a:endParaRPr sz="900">
              <a:solidFill>
                <a:schemeClr val="dk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