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sldIdLst>
    <p:sldId id="364" r:id="rId2"/>
    <p:sldId id="428" r:id="rId3"/>
    <p:sldId id="430" r:id="rId4"/>
    <p:sldId id="431" r:id="rId5"/>
    <p:sldId id="432" r:id="rId6"/>
    <p:sldId id="433" r:id="rId7"/>
    <p:sldId id="434" r:id="rId8"/>
    <p:sldId id="423" r:id="rId9"/>
    <p:sldId id="425" r:id="rId10"/>
    <p:sldId id="429" r:id="rId11"/>
    <p:sldId id="427" r:id="rId12"/>
    <p:sldId id="323" r:id="rId13"/>
    <p:sldId id="367" r:id="rId14"/>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97" autoAdjust="0"/>
    <p:restoredTop sz="84925" autoAdjust="0"/>
  </p:normalViewPr>
  <p:slideViewPr>
    <p:cSldViewPr>
      <p:cViewPr varScale="1">
        <p:scale>
          <a:sx n="69" d="100"/>
          <a:sy n="69" d="100"/>
        </p:scale>
        <p:origin x="102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Контейнер за горния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bg-BG"/>
          </a:p>
        </p:txBody>
      </p:sp>
      <p:sp>
        <p:nvSpPr>
          <p:cNvPr id="3" name="Контейнер за 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15B4F1-EF33-4DD6-9B4E-C4E2B4E6345B}" type="datetimeFigureOut">
              <a:rPr lang="bg-BG" smtClean="0"/>
              <a:t>18.6.2021 г.</a:t>
            </a:fld>
            <a:endParaRPr lang="bg-BG"/>
          </a:p>
        </p:txBody>
      </p:sp>
      <p:sp>
        <p:nvSpPr>
          <p:cNvPr id="4" name="Контейнер за изображение на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bg-BG"/>
          </a:p>
        </p:txBody>
      </p:sp>
      <p:sp>
        <p:nvSpPr>
          <p:cNvPr id="5" name="Контейнер за бележ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bg-BG"/>
              <a:t>Редактиране на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p>
        </p:txBody>
      </p:sp>
      <p:sp>
        <p:nvSpPr>
          <p:cNvPr id="6" name="Контейнер за долния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bg-BG"/>
          </a:p>
        </p:txBody>
      </p:sp>
      <p:sp>
        <p:nvSpPr>
          <p:cNvPr id="7" name="Контейнер за номер н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93452F-BDF9-47C0-81B1-E8BF1EA1E662}" type="slidenum">
              <a:rPr lang="bg-BG" smtClean="0"/>
              <a:t>‹#›</a:t>
            </a:fld>
            <a:endParaRPr lang="bg-BG"/>
          </a:p>
        </p:txBody>
      </p:sp>
    </p:spTree>
    <p:extLst>
      <p:ext uri="{BB962C8B-B14F-4D97-AF65-F5344CB8AC3E}">
        <p14:creationId xmlns:p14="http://schemas.microsoft.com/office/powerpoint/2010/main" val="3018477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Market research is generally performed when a business intends to introduce or enhance a product or service. It can also be used when a business intends to expand geographically or when trying to identify a new or different target market. </a:t>
            </a:r>
          </a:p>
          <a:p>
            <a:endParaRPr lang="bg-BG" dirty="0"/>
          </a:p>
        </p:txBody>
      </p:sp>
      <p:sp>
        <p:nvSpPr>
          <p:cNvPr id="4" name="Контейнер за номер на слайда 3"/>
          <p:cNvSpPr>
            <a:spLocks noGrp="1"/>
          </p:cNvSpPr>
          <p:nvPr>
            <p:ph type="sldNum" sz="quarter" idx="5"/>
          </p:nvPr>
        </p:nvSpPr>
        <p:spPr/>
        <p:txBody>
          <a:bodyPr/>
          <a:lstStyle/>
          <a:p>
            <a:fld id="{CA93452F-BDF9-47C0-81B1-E8BF1EA1E662}" type="slidenum">
              <a:rPr lang="bg-BG" smtClean="0"/>
              <a:t>3</a:t>
            </a:fld>
            <a:endParaRPr lang="bg-BG"/>
          </a:p>
        </p:txBody>
      </p:sp>
    </p:spTree>
    <p:extLst>
      <p:ext uri="{BB962C8B-B14F-4D97-AF65-F5344CB8AC3E}">
        <p14:creationId xmlns:p14="http://schemas.microsoft.com/office/powerpoint/2010/main" val="3978686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Market research is generally performed when a business intends to introduce or enhance a product or service. It can also be used when a business intends to expand geographically or when trying to identify a new or different target market. </a:t>
            </a:r>
          </a:p>
          <a:p>
            <a:endParaRPr lang="bg-BG" dirty="0"/>
          </a:p>
        </p:txBody>
      </p:sp>
      <p:sp>
        <p:nvSpPr>
          <p:cNvPr id="4" name="Контейнер за номер на слайда 3"/>
          <p:cNvSpPr>
            <a:spLocks noGrp="1"/>
          </p:cNvSpPr>
          <p:nvPr>
            <p:ph type="sldNum" sz="quarter" idx="5"/>
          </p:nvPr>
        </p:nvSpPr>
        <p:spPr/>
        <p:txBody>
          <a:bodyPr/>
          <a:lstStyle/>
          <a:p>
            <a:fld id="{CA93452F-BDF9-47C0-81B1-E8BF1EA1E662}" type="slidenum">
              <a:rPr lang="bg-BG" smtClean="0"/>
              <a:t>4</a:t>
            </a:fld>
            <a:endParaRPr lang="bg-BG"/>
          </a:p>
        </p:txBody>
      </p:sp>
    </p:spTree>
    <p:extLst>
      <p:ext uri="{BB962C8B-B14F-4D97-AF65-F5344CB8AC3E}">
        <p14:creationId xmlns:p14="http://schemas.microsoft.com/office/powerpoint/2010/main" val="730429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r>
              <a:rPr lang="en-US" dirty="0"/>
              <a:t>As you begin to develop your survey questions, keep the following key points in mind. </a:t>
            </a:r>
          </a:p>
          <a:p>
            <a:r>
              <a:rPr lang="en-US" dirty="0"/>
              <a:t>Begin your questionnaire with an introduction, stating the purpose, duration, contact information, and other details, and explain how the results would help to improve the business.</a:t>
            </a:r>
          </a:p>
          <a:p>
            <a:r>
              <a:rPr lang="en-US" dirty="0"/>
              <a:t>Organize your questions in a logical way. For example, from simple to complex questions, and general to specific questions.</a:t>
            </a:r>
          </a:p>
          <a:p>
            <a:r>
              <a:rPr lang="en-US" dirty="0"/>
              <a:t>Keep your questions short and succinct. Your goal is to request the primary information required for the research. While “nice to know” information may seem like a good idea, it should be avoided in the question list.</a:t>
            </a:r>
          </a:p>
          <a:p>
            <a:r>
              <a:rPr lang="en-US" dirty="0"/>
              <a:t>If possible, write your questions in simple and understandable language.</a:t>
            </a:r>
          </a:p>
          <a:p>
            <a:r>
              <a:rPr lang="en-US" dirty="0"/>
              <a:t>Use varying types of questions to keep your audience engaged, while ensuring the question will capture your choices. For instance, don’t use a True/False question if the question does not lend itself to that type of answer.</a:t>
            </a:r>
          </a:p>
          <a:p>
            <a:endParaRPr lang="bg-BG" dirty="0"/>
          </a:p>
        </p:txBody>
      </p:sp>
      <p:sp>
        <p:nvSpPr>
          <p:cNvPr id="4" name="Контейнер за номер на слайда 3"/>
          <p:cNvSpPr>
            <a:spLocks noGrp="1"/>
          </p:cNvSpPr>
          <p:nvPr>
            <p:ph type="sldNum" sz="quarter" idx="5"/>
          </p:nvPr>
        </p:nvSpPr>
        <p:spPr/>
        <p:txBody>
          <a:bodyPr/>
          <a:lstStyle/>
          <a:p>
            <a:fld id="{CA93452F-BDF9-47C0-81B1-E8BF1EA1E662}" type="slidenum">
              <a:rPr lang="bg-BG" smtClean="0"/>
              <a:t>7</a:t>
            </a:fld>
            <a:endParaRPr lang="bg-BG"/>
          </a:p>
        </p:txBody>
      </p:sp>
    </p:spTree>
    <p:extLst>
      <p:ext uri="{BB962C8B-B14F-4D97-AF65-F5344CB8AC3E}">
        <p14:creationId xmlns:p14="http://schemas.microsoft.com/office/powerpoint/2010/main" val="558198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indent="0" algn="just">
              <a:spcBef>
                <a:spcPts val="0"/>
              </a:spcBef>
              <a:buNone/>
            </a:pPr>
            <a:r>
              <a:rPr lang="en-US" sz="1200" dirty="0">
                <a:latin typeface="Arial" panose="020B0604020202020204" pitchFamily="34" charset="0"/>
                <a:cs typeface="Arial" panose="020B0604020202020204" pitchFamily="34" charset="0"/>
              </a:rPr>
              <a:t>After your survey is developed, share it with friends, family, coworkers or other trustworthy people, whose opinion and feedback you trust. Then, based on their feedback, edit the questionnaire. </a:t>
            </a:r>
          </a:p>
          <a:p>
            <a:pPr marL="0" indent="0" algn="just">
              <a:spcBef>
                <a:spcPts val="0"/>
              </a:spcBef>
              <a:buNone/>
            </a:pPr>
            <a:r>
              <a:rPr lang="en-US" sz="1200" dirty="0">
                <a:latin typeface="Arial" panose="020B0604020202020204" pitchFamily="34" charset="0"/>
                <a:cs typeface="Arial" panose="020B0604020202020204" pitchFamily="34" charset="0"/>
              </a:rPr>
              <a:t>Identify and select a sample of your respondents or target audience. </a:t>
            </a:r>
          </a:p>
          <a:p>
            <a:pPr marL="0" indent="0" algn="just">
              <a:spcBef>
                <a:spcPts val="0"/>
              </a:spcBef>
              <a:buNone/>
            </a:pPr>
            <a:r>
              <a:rPr lang="en-US" sz="1200" dirty="0">
                <a:latin typeface="Arial" panose="020B0604020202020204" pitchFamily="34" charset="0"/>
                <a:cs typeface="Arial" panose="020B0604020202020204" pitchFamily="34" charset="0"/>
              </a:rPr>
              <a:t>Share your edited questionnaire with a sample of your ideal respondents to get their comments. Based on their comments, adjust the questionnaire until you have refined it for your audience.</a:t>
            </a:r>
          </a:p>
          <a:p>
            <a:pPr marL="0" indent="0" algn="just">
              <a:spcBef>
                <a:spcPts val="0"/>
              </a:spcBef>
              <a:buNone/>
            </a:pPr>
            <a:r>
              <a:rPr lang="en-US" sz="1200" dirty="0">
                <a:latin typeface="Arial" panose="020B0604020202020204" pitchFamily="34" charset="0"/>
                <a:cs typeface="Arial" panose="020B0604020202020204" pitchFamily="34" charset="0"/>
              </a:rPr>
              <a:t>Distribute the improved questionnaire to the actual respondents. Consider your audience needs and determine whether providing a paper-based or Internet-based questionnaire would provide opinions from a different segment of your audience. Or, is this survey better delivered by conversation by phone or in person? Finally, don’t forget the option of delivering the questionnaire by focus group.</a:t>
            </a:r>
          </a:p>
          <a:p>
            <a:pPr marL="0" indent="0" algn="just">
              <a:spcBef>
                <a:spcPts val="0"/>
              </a:spcBef>
              <a:buNone/>
            </a:pPr>
            <a:r>
              <a:rPr lang="en-US" sz="1200" dirty="0">
                <a:latin typeface="Arial" panose="020B0604020202020204" pitchFamily="34" charset="0"/>
                <a:cs typeface="Arial" panose="020B0604020202020204" pitchFamily="34" charset="0"/>
              </a:rPr>
              <a:t>Provide enough time for the respondents to deliver their responses. There are many variables that affect survey responses-vacations, holidays, seasons, etc. Considering all possible variables surrounding your survey distribution date, allow at least one week for respondents to submit answers.</a:t>
            </a:r>
          </a:p>
          <a:p>
            <a:endParaRPr lang="bg-BG" dirty="0"/>
          </a:p>
        </p:txBody>
      </p:sp>
      <p:sp>
        <p:nvSpPr>
          <p:cNvPr id="4" name="Контейнер за номер на слайда 3"/>
          <p:cNvSpPr>
            <a:spLocks noGrp="1"/>
          </p:cNvSpPr>
          <p:nvPr>
            <p:ph type="sldNum" sz="quarter" idx="5"/>
          </p:nvPr>
        </p:nvSpPr>
        <p:spPr/>
        <p:txBody>
          <a:bodyPr/>
          <a:lstStyle/>
          <a:p>
            <a:fld id="{CA93452F-BDF9-47C0-81B1-E8BF1EA1E662}" type="slidenum">
              <a:rPr lang="bg-BG" smtClean="0"/>
              <a:t>8</a:t>
            </a:fld>
            <a:endParaRPr lang="bg-BG"/>
          </a:p>
        </p:txBody>
      </p:sp>
    </p:spTree>
    <p:extLst>
      <p:ext uri="{BB962C8B-B14F-4D97-AF65-F5344CB8AC3E}">
        <p14:creationId xmlns:p14="http://schemas.microsoft.com/office/powerpoint/2010/main" val="1440628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342900" lvl="0" indent="-342900" algn="just">
              <a:spcBef>
                <a:spcPts val="0"/>
              </a:spcBef>
              <a:spcAft>
                <a:spcPts val="0"/>
              </a:spcAft>
              <a:buFont typeface="Arial" panose="020B0604020202020204" pitchFamily="34" charset="0"/>
              <a:buChar char="•"/>
              <a:tabLst>
                <a:tab pos="457200" algn="l"/>
              </a:tabLst>
            </a:pPr>
            <a:r>
              <a:rPr lang="en-US" sz="1200" dirty="0">
                <a:effectLst/>
                <a:latin typeface="Arial" panose="020B0604020202020204" pitchFamily="34" charset="0"/>
                <a:ea typeface="Calibri" panose="020F0502020204030204" pitchFamily="34" charset="0"/>
                <a:cs typeface="Arial" panose="020B0604020202020204" pitchFamily="34" charset="0"/>
              </a:rPr>
              <a:t>The methods most commonly used to analyze the data based on quantitative research are charts, tables, average values, and statistical techniques.</a:t>
            </a:r>
            <a:endParaRPr lang="bg-BG" sz="12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spcBef>
                <a:spcPts val="0"/>
              </a:spcBef>
              <a:spcAft>
                <a:spcPts val="0"/>
              </a:spcAft>
              <a:buFont typeface="Arial" panose="020B0604020202020204" pitchFamily="34" charset="0"/>
              <a:buChar char="•"/>
              <a:tabLst>
                <a:tab pos="457200" algn="l"/>
              </a:tabLst>
            </a:pPr>
            <a:r>
              <a:rPr lang="en-US" sz="1200" dirty="0">
                <a:effectLst/>
                <a:latin typeface="Arial" panose="020B0604020202020204" pitchFamily="34" charset="0"/>
                <a:ea typeface="Calibri" panose="020F0502020204030204" pitchFamily="34" charset="0"/>
                <a:cs typeface="Arial" panose="020B0604020202020204" pitchFamily="34" charset="0"/>
              </a:rPr>
              <a:t>For qualitative research, the method most commonly used to analyze the data is the researchers’ interpretation of the results. The researcher can analyze the results and categorize them into different groups, create a Venn diagram, or otherwise write down the findings.</a:t>
            </a:r>
            <a:endParaRPr lang="bg-BG" sz="12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spcBef>
                <a:spcPts val="0"/>
              </a:spcBef>
              <a:spcAft>
                <a:spcPts val="0"/>
              </a:spcAft>
              <a:buFont typeface="Arial" panose="020B0604020202020204" pitchFamily="34" charset="0"/>
              <a:buChar char="•"/>
              <a:tabLst>
                <a:tab pos="457200" algn="l"/>
              </a:tabLst>
            </a:pPr>
            <a:r>
              <a:rPr lang="en-US" sz="1200" dirty="0">
                <a:effectLst/>
                <a:latin typeface="Arial" panose="020B0604020202020204" pitchFamily="34" charset="0"/>
                <a:ea typeface="Calibri" panose="020F0502020204030204" pitchFamily="34" charset="0"/>
                <a:cs typeface="Arial" panose="020B0604020202020204" pitchFamily="34" charset="0"/>
              </a:rPr>
              <a:t>You can use your market research findings to conduct a SWOT analysis of your business. This can help you map out areas for improvement, find opportunities to capitalize, and manage risk.</a:t>
            </a:r>
            <a:endParaRPr lang="bg-BG" sz="1200" dirty="0">
              <a:effectLst/>
              <a:latin typeface="Arial" panose="020B0604020202020204" pitchFamily="34" charset="0"/>
              <a:ea typeface="Calibri" panose="020F0502020204030204" pitchFamily="34" charset="0"/>
              <a:cs typeface="Arial" panose="020B0604020202020204" pitchFamily="34" charset="0"/>
            </a:endParaRPr>
          </a:p>
          <a:p>
            <a:endParaRPr lang="bg-BG" dirty="0"/>
          </a:p>
        </p:txBody>
      </p:sp>
      <p:sp>
        <p:nvSpPr>
          <p:cNvPr id="4" name="Контейнер за номер на слайда 3"/>
          <p:cNvSpPr>
            <a:spLocks noGrp="1"/>
          </p:cNvSpPr>
          <p:nvPr>
            <p:ph type="sldNum" sz="quarter" idx="5"/>
          </p:nvPr>
        </p:nvSpPr>
        <p:spPr/>
        <p:txBody>
          <a:bodyPr/>
          <a:lstStyle/>
          <a:p>
            <a:fld id="{CA93452F-BDF9-47C0-81B1-E8BF1EA1E662}" type="slidenum">
              <a:rPr lang="bg-BG" smtClean="0"/>
              <a:t>9</a:t>
            </a:fld>
            <a:endParaRPr lang="bg-BG"/>
          </a:p>
        </p:txBody>
      </p:sp>
    </p:spTree>
    <p:extLst>
      <p:ext uri="{BB962C8B-B14F-4D97-AF65-F5344CB8AC3E}">
        <p14:creationId xmlns:p14="http://schemas.microsoft.com/office/powerpoint/2010/main" val="3771388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5"/>
          </p:nvPr>
        </p:nvSpPr>
        <p:spPr/>
        <p:txBody>
          <a:bodyPr/>
          <a:lstStyle/>
          <a:p>
            <a:fld id="{CA93452F-BDF9-47C0-81B1-E8BF1EA1E662}" type="slidenum">
              <a:rPr lang="bg-BG" smtClean="0"/>
              <a:t>10</a:t>
            </a:fld>
            <a:endParaRPr lang="bg-BG"/>
          </a:p>
        </p:txBody>
      </p:sp>
    </p:spTree>
    <p:extLst>
      <p:ext uri="{BB962C8B-B14F-4D97-AF65-F5344CB8AC3E}">
        <p14:creationId xmlns:p14="http://schemas.microsoft.com/office/powerpoint/2010/main" val="1628775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5"/>
          </p:nvPr>
        </p:nvSpPr>
        <p:spPr/>
        <p:txBody>
          <a:bodyPr/>
          <a:lstStyle/>
          <a:p>
            <a:fld id="{CA93452F-BDF9-47C0-81B1-E8BF1EA1E662}" type="slidenum">
              <a:rPr lang="bg-BG" smtClean="0"/>
              <a:t>11</a:t>
            </a:fld>
            <a:endParaRPr lang="bg-BG"/>
          </a:p>
        </p:txBody>
      </p:sp>
    </p:spTree>
    <p:extLst>
      <p:ext uri="{BB962C8B-B14F-4D97-AF65-F5344CB8AC3E}">
        <p14:creationId xmlns:p14="http://schemas.microsoft.com/office/powerpoint/2010/main" val="30095382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hyperlink" Target="https://ict-tex.eu/" TargetMode="Externa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slide" Target="../slides/slide13.xml"/><Relationship Id="rId4" Type="http://schemas.openxmlformats.org/officeDocument/2006/relationships/slide" Target="../slides/slide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093156"/>
            <a:ext cx="10363200" cy="1470025"/>
          </a:xfrm>
        </p:spPr>
        <p:txBody>
          <a:bodyPr/>
          <a:lstStyle>
            <a:lvl1pPr>
              <a:defRPr/>
            </a:lvl1pPr>
          </a:lstStyle>
          <a:p>
            <a:r>
              <a:rPr lang="en-US" dirty="0"/>
              <a:t>Course title goes here</a:t>
            </a:r>
          </a:p>
        </p:txBody>
      </p:sp>
      <p:sp>
        <p:nvSpPr>
          <p:cNvPr id="4" name="Date Placeholder 3">
            <a:extLst>
              <a:ext uri="{FF2B5EF4-FFF2-40B4-BE49-F238E27FC236}">
                <a16:creationId xmlns:a16="http://schemas.microsoft.com/office/drawing/2014/main" id="{A34CCBD6-9464-4D9A-B104-E1A229C5CDFE}"/>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5" name="Footer Placeholder 4">
            <a:extLst>
              <a:ext uri="{FF2B5EF4-FFF2-40B4-BE49-F238E27FC236}">
                <a16:creationId xmlns:a16="http://schemas.microsoft.com/office/drawing/2014/main" id="{96A1A591-9247-4806-9F68-D809657B3A46}"/>
              </a:ext>
            </a:extLst>
          </p:cNvPr>
          <p:cNvSpPr>
            <a:spLocks noGrp="1"/>
          </p:cNvSpPr>
          <p:nvPr>
            <p:ph type="ftr" sz="quarter" idx="11"/>
          </p:nvPr>
        </p:nvSpPr>
        <p:spPr/>
        <p:txBody>
          <a:bodyPr/>
          <a:lstStyle>
            <a:lvl1pPr>
              <a:defRPr/>
            </a:lvl1pPr>
          </a:lstStyle>
          <a:p>
            <a:endParaRPr lang="bg-BG" dirty="0">
              <a:solidFill>
                <a:srgbClr val="E7DEC9">
                  <a:shade val="50000"/>
                  <a:satMod val="200000"/>
                </a:srgbClr>
              </a:solidFill>
            </a:endParaRPr>
          </a:p>
        </p:txBody>
      </p:sp>
      <p:sp>
        <p:nvSpPr>
          <p:cNvPr id="6" name="Slide Number Placeholder 5">
            <a:extLst>
              <a:ext uri="{FF2B5EF4-FFF2-40B4-BE49-F238E27FC236}">
                <a16:creationId xmlns:a16="http://schemas.microsoft.com/office/drawing/2014/main" id="{EE44BBBF-B1B4-44CF-9F96-B7F4C5401CD6}"/>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12" name="Picture 3" descr="E:\Disc D\Knowledge Alliances\Logos\ICTTEX-Logo-v6.png">
            <a:extLst>
              <a:ext uri="{FF2B5EF4-FFF2-40B4-BE49-F238E27FC236}">
                <a16:creationId xmlns:a16="http://schemas.microsoft.com/office/drawing/2014/main" id="{748CF3E6-512B-4261-B0C8-AB635F8BB1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Резултат с изображение за „co-funded by the erasmus+ programme of the european union logo“">
            <a:extLst>
              <a:ext uri="{FF2B5EF4-FFF2-40B4-BE49-F238E27FC236}">
                <a16:creationId xmlns:a16="http://schemas.microsoft.com/office/drawing/2014/main" id="{5B23C7FD-9EBB-464E-BC6D-B4417F9F6B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23BF5E7F-302F-4947-996B-69017E1D9063}"/>
              </a:ext>
            </a:extLst>
          </p:cNvPr>
          <p:cNvSpPr txBox="1">
            <a:spLocks/>
          </p:cNvSpPr>
          <p:nvPr userDrawn="1"/>
        </p:nvSpPr>
        <p:spPr>
          <a:xfrm>
            <a:off x="767080" y="5567472"/>
            <a:ext cx="10744200" cy="720725"/>
          </a:xfrm>
          <a:prstGeom prst="rect">
            <a:avLst/>
          </a:prstGeom>
        </p:spPr>
        <p:txBody>
          <a:bodyPr anchor="ct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defRPr/>
            </a:pPr>
            <a:r>
              <a:rPr lang="en-US" sz="1200" i="1" dirty="0">
                <a:effectLst/>
                <a:latin typeface="Corbel" pitchFamily="34" charset="0"/>
              </a:rPr>
              <a:t>The information and views set out in this publication are those of the authors and do not necessarily reflect the official opinion of the European Union. Neither the European Union institutions and bodies nor any person acting on their behalf may be held responsible for the use which may be made of the information contained therein.</a:t>
            </a:r>
            <a:endParaRPr lang="en-GB" sz="1200" b="1" dirty="0">
              <a:effectLst/>
              <a:latin typeface="Corbel" pitchFamily="34" charset="0"/>
            </a:endParaRPr>
          </a:p>
        </p:txBody>
      </p:sp>
      <p:sp>
        <p:nvSpPr>
          <p:cNvPr id="10" name="Title 1">
            <a:extLst>
              <a:ext uri="{FF2B5EF4-FFF2-40B4-BE49-F238E27FC236}">
                <a16:creationId xmlns:a16="http://schemas.microsoft.com/office/drawing/2014/main" id="{231586BF-CD81-4676-A1F4-FFD2A83A12E6}"/>
              </a:ext>
            </a:extLst>
          </p:cNvPr>
          <p:cNvSpPr txBox="1">
            <a:spLocks/>
          </p:cNvSpPr>
          <p:nvPr userDrawn="1"/>
        </p:nvSpPr>
        <p:spPr bwMode="auto">
          <a:xfrm>
            <a:off x="640081" y="3738798"/>
            <a:ext cx="10972799"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4400" kern="1200">
                <a:solidFill>
                  <a:srgbClr val="0064F6"/>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spcBef>
                <a:spcPts val="0"/>
              </a:spcBef>
              <a:defRPr/>
            </a:pPr>
            <a:r>
              <a:rPr lang="en-US" sz="1600" dirty="0">
                <a:latin typeface="+mn-lt"/>
              </a:rPr>
              <a:t>The course is developed under Erasmus+ Program </a:t>
            </a:r>
            <a:r>
              <a:rPr lang="en-US" sz="1600" dirty="0">
                <a:solidFill>
                  <a:srgbClr val="000000"/>
                </a:solidFill>
                <a:latin typeface="+mn-lt"/>
              </a:rPr>
              <a:t>Key Action 2: </a:t>
            </a:r>
            <a:br>
              <a:rPr lang="en-US" sz="1600" dirty="0">
                <a:solidFill>
                  <a:srgbClr val="000000"/>
                </a:solidFill>
                <a:latin typeface="+mn-lt"/>
              </a:rPr>
            </a:br>
            <a:r>
              <a:rPr lang="en-US" sz="1600" dirty="0">
                <a:solidFill>
                  <a:srgbClr val="000000"/>
                </a:solidFill>
                <a:latin typeface="+mn-lt"/>
              </a:rPr>
              <a:t>Cooperation for innovation and the exchange of good practices </a:t>
            </a:r>
            <a:r>
              <a:rPr lang="en-US" sz="1600" dirty="0">
                <a:latin typeface="+mn-lt"/>
              </a:rPr>
              <a:t>Knowledge Alliance</a:t>
            </a:r>
            <a:endParaRPr lang="bg-BG" sz="1600" dirty="0">
              <a:latin typeface="+mn-lt"/>
            </a:endParaRPr>
          </a:p>
        </p:txBody>
      </p:sp>
      <p:sp>
        <p:nvSpPr>
          <p:cNvPr id="11" name="Rectangle 16">
            <a:extLst>
              <a:ext uri="{FF2B5EF4-FFF2-40B4-BE49-F238E27FC236}">
                <a16:creationId xmlns:a16="http://schemas.microsoft.com/office/drawing/2014/main" id="{CBEB3862-9F0B-4373-B400-3B7B449FD83A}"/>
              </a:ext>
            </a:extLst>
          </p:cNvPr>
          <p:cNvSpPr/>
          <p:nvPr userDrawn="1"/>
        </p:nvSpPr>
        <p:spPr>
          <a:xfrm>
            <a:off x="1173481" y="4630403"/>
            <a:ext cx="10058400" cy="369332"/>
          </a:xfrm>
          <a:prstGeom prst="rect">
            <a:avLst/>
          </a:prstGeom>
        </p:spPr>
        <p:txBody>
          <a:bodyPr wrap="square">
            <a:spAutoFit/>
          </a:bodyPr>
          <a:lstStyle/>
          <a:p>
            <a:pPr algn="ctr">
              <a:defRPr/>
            </a:pPr>
            <a:r>
              <a:rPr lang="en-US" b="1" dirty="0">
                <a:solidFill>
                  <a:srgbClr val="00B0F0"/>
                </a:solidFill>
                <a:latin typeface="Arial" charset="0"/>
                <a:ea typeface="+mj-ea"/>
                <a:cs typeface="+mj-cs"/>
              </a:rPr>
              <a:t>ICT IN TEXTILE AND CLOTHING HIGHER EDUCATION AND BUSINESS</a:t>
            </a:r>
            <a:endParaRPr lang="bg-BG" dirty="0">
              <a:solidFill>
                <a:srgbClr val="00B0F0"/>
              </a:solidFill>
              <a:latin typeface="Arial" charset="0"/>
            </a:endParaRPr>
          </a:p>
        </p:txBody>
      </p:sp>
      <p:sp>
        <p:nvSpPr>
          <p:cNvPr id="13" name="Rectangle 17">
            <a:extLst>
              <a:ext uri="{FF2B5EF4-FFF2-40B4-BE49-F238E27FC236}">
                <a16:creationId xmlns:a16="http://schemas.microsoft.com/office/drawing/2014/main" id="{95F6AF39-28A8-4F70-99BD-0570E6675E43}"/>
              </a:ext>
            </a:extLst>
          </p:cNvPr>
          <p:cNvSpPr/>
          <p:nvPr userDrawn="1"/>
        </p:nvSpPr>
        <p:spPr>
          <a:xfrm>
            <a:off x="3790475" y="5053140"/>
            <a:ext cx="4824412" cy="338137"/>
          </a:xfrm>
          <a:prstGeom prst="rect">
            <a:avLst/>
          </a:prstGeom>
        </p:spPr>
        <p:txBody>
          <a:bodyPr>
            <a:spAutoFit/>
          </a:bodyPr>
          <a:lstStyle/>
          <a:p>
            <a:pPr>
              <a:defRPr/>
            </a:pPr>
            <a:r>
              <a:rPr lang="en-US" sz="1600" dirty="0">
                <a:solidFill>
                  <a:prstClr val="black"/>
                </a:solidFill>
                <a:effectLst>
                  <a:outerShdw blurRad="50000" dist="30000" dir="5400000" algn="tl" rotWithShape="0">
                    <a:srgbClr val="000000">
                      <a:alpha val="30000"/>
                    </a:srgbClr>
                  </a:outerShdw>
                </a:effectLst>
                <a:latin typeface="Arial" charset="0"/>
                <a:ea typeface="+mj-ea"/>
                <a:cs typeface="+mj-cs"/>
              </a:rPr>
              <a:t>Project Nr. 612248-EPP-1-2019-1-BG-EPPKA2-KA</a:t>
            </a:r>
            <a:endParaRPr lang="bg-BG" dirty="0">
              <a:latin typeface="Arial" charset="0"/>
            </a:endParaRPr>
          </a:p>
        </p:txBody>
      </p:sp>
    </p:spTree>
    <p:extLst>
      <p:ext uri="{BB962C8B-B14F-4D97-AF65-F5344CB8AC3E}">
        <p14:creationId xmlns:p14="http://schemas.microsoft.com/office/powerpoint/2010/main" val="3827565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Last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4239375-DA25-4D5F-A6A1-D61BFA94ED54}"/>
              </a:ext>
            </a:extLst>
          </p:cNvPr>
          <p:cNvSpPr txBox="1">
            <a:spLocks/>
          </p:cNvSpPr>
          <p:nvPr/>
        </p:nvSpPr>
        <p:spPr>
          <a:xfrm>
            <a:off x="609601" y="188913"/>
            <a:ext cx="7497763" cy="863600"/>
          </a:xfrm>
          <a:prstGeom prst="rect">
            <a:avLst/>
          </a:prstGeom>
        </p:spPr>
        <p:txBody>
          <a:bodyPr anchor="ctr"/>
          <a:lstStyle>
            <a:lvl1pPr algn="l" rtl="0" eaLnBrk="1" latinLnBrk="0" hangingPunct="1">
              <a:spcBef>
                <a:spcPct val="0"/>
              </a:spcBef>
              <a:buNone/>
              <a:defRPr kumimoji="0" sz="36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defRPr/>
            </a:pPr>
            <a:r>
              <a:rPr lang="en-US" sz="2900" dirty="0"/>
              <a:t>CONTACTS</a:t>
            </a:r>
            <a:endParaRPr lang="en-GB" sz="2900" dirty="0"/>
          </a:p>
        </p:txBody>
      </p:sp>
      <p:pic>
        <p:nvPicPr>
          <p:cNvPr id="8" name="Picture 2" descr="E:\Disc D\Knowledge Alliances\Logos\ICTTEX-Logo-v7.png">
            <a:extLst>
              <a:ext uri="{FF2B5EF4-FFF2-40B4-BE49-F238E27FC236}">
                <a16:creationId xmlns:a16="http://schemas.microsoft.com/office/drawing/2014/main" id="{B5B78590-DE9C-4851-A251-69B7173A60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3126"/>
          <a:stretch>
            <a:fillRect/>
          </a:stretch>
        </p:blipFill>
        <p:spPr bwMode="auto">
          <a:xfrm>
            <a:off x="9601200" y="4749800"/>
            <a:ext cx="17526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Резултат с изображение за „co-funded by the erasmus+ programme of the european union logo“">
            <a:extLst>
              <a:ext uri="{FF2B5EF4-FFF2-40B4-BE49-F238E27FC236}">
                <a16:creationId xmlns:a16="http://schemas.microsoft.com/office/drawing/2014/main" id="{ADA477D9-EF0C-4831-AADF-99C286B688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r="12125" b="4472"/>
          <a:stretch>
            <a:fillRect/>
          </a:stretch>
        </p:blipFill>
        <p:spPr bwMode="auto">
          <a:xfrm>
            <a:off x="655639" y="4749803"/>
            <a:ext cx="456247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61EE29E5-E2A3-4430-933E-C4384E062924}"/>
              </a:ext>
            </a:extLst>
          </p:cNvPr>
          <p:cNvSpPr txBox="1">
            <a:spLocks/>
          </p:cNvSpPr>
          <p:nvPr/>
        </p:nvSpPr>
        <p:spPr>
          <a:xfrm>
            <a:off x="723900" y="5962338"/>
            <a:ext cx="10744200" cy="565151"/>
          </a:xfrm>
          <a:prstGeom prst="rect">
            <a:avLst/>
          </a:prstGeom>
        </p:spPr>
        <p:txBody>
          <a:bodyPr anchor="ct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defRPr/>
            </a:pPr>
            <a:r>
              <a:rPr lang="en-US" sz="900" i="1" dirty="0">
                <a:effectLst/>
                <a:latin typeface="Corbel" pitchFamily="34" charset="0"/>
              </a:rPr>
              <a:t>The information and views set out in this publication are those of the authors and do not necessarily reflect the official opinion of the European Union. Neither the European Union institutions and bodies nor any person acting on their behalf may be held responsible for the use which may be made of the information contained therein.</a:t>
            </a:r>
            <a:endParaRPr lang="en-GB" sz="900" b="1" dirty="0">
              <a:effectLst/>
              <a:latin typeface="Corbel" pitchFamily="34" charset="0"/>
            </a:endParaRPr>
          </a:p>
        </p:txBody>
      </p:sp>
      <p:sp>
        <p:nvSpPr>
          <p:cNvPr id="12" name="TextBox 11">
            <a:extLst>
              <a:ext uri="{FF2B5EF4-FFF2-40B4-BE49-F238E27FC236}">
                <a16:creationId xmlns:a16="http://schemas.microsoft.com/office/drawing/2014/main" id="{CA4CB5FC-9AA1-4072-9D48-964EF668F36F}"/>
              </a:ext>
            </a:extLst>
          </p:cNvPr>
          <p:cNvSpPr txBox="1"/>
          <p:nvPr/>
        </p:nvSpPr>
        <p:spPr>
          <a:xfrm>
            <a:off x="655637" y="1198250"/>
            <a:ext cx="6735763" cy="3416320"/>
          </a:xfrm>
          <a:prstGeom prst="rect">
            <a:avLst/>
          </a:prstGeom>
          <a:noFill/>
        </p:spPr>
        <p:txBody>
          <a:bodyPr wrap="square">
            <a:spAutoFit/>
          </a:bodyPr>
          <a:lstStyle/>
          <a:p>
            <a:pPr marL="0" indent="0">
              <a:spcBef>
                <a:spcPct val="0"/>
              </a:spcBef>
              <a:buNone/>
            </a:pPr>
            <a:r>
              <a:rPr lang="en-US" altLang="nl-BE" sz="2400" b="1" dirty="0">
                <a:latin typeface="Corbel" panose="020B0503020204020204" pitchFamily="34" charset="0"/>
              </a:rPr>
              <a:t>Coordinator: </a:t>
            </a:r>
          </a:p>
          <a:p>
            <a:pPr marL="0" indent="0">
              <a:spcBef>
                <a:spcPct val="0"/>
              </a:spcBef>
              <a:buNone/>
            </a:pPr>
            <a:r>
              <a:rPr lang="en-US" altLang="nl-BE" sz="2400" dirty="0">
                <a:latin typeface="Corbel" panose="020B0503020204020204" pitchFamily="34" charset="0"/>
              </a:rPr>
              <a:t>Technical University of Sofia</a:t>
            </a:r>
            <a:endParaRPr lang="bg-BG" altLang="nl-BE" sz="2400" dirty="0">
              <a:latin typeface="Corbel" panose="020B0503020204020204" pitchFamily="34" charset="0"/>
            </a:endParaRPr>
          </a:p>
          <a:p>
            <a:pPr marL="0" indent="0">
              <a:spcBef>
                <a:spcPct val="0"/>
              </a:spcBef>
              <a:buNone/>
            </a:pPr>
            <a:r>
              <a:rPr lang="en-US" altLang="nl-BE" sz="2400" dirty="0">
                <a:latin typeface="Corbel" panose="020B0503020204020204" pitchFamily="34" charset="0"/>
              </a:rPr>
              <a:t>Department of Textile Engineering</a:t>
            </a:r>
          </a:p>
          <a:p>
            <a:pPr marL="0" indent="0">
              <a:spcBef>
                <a:spcPct val="0"/>
              </a:spcBef>
              <a:buNone/>
            </a:pPr>
            <a:endParaRPr lang="en-US" altLang="nl-BE" sz="2400" dirty="0">
              <a:latin typeface="Corbel" panose="020B0503020204020204" pitchFamily="34" charset="0"/>
            </a:endParaRPr>
          </a:p>
          <a:p>
            <a:pPr marL="0" indent="0">
              <a:spcBef>
                <a:spcPct val="0"/>
              </a:spcBef>
              <a:buNone/>
            </a:pPr>
            <a:r>
              <a:rPr lang="en-US" altLang="nl-BE" sz="2400" b="1" dirty="0">
                <a:latin typeface="Corbel" panose="020B0503020204020204" pitchFamily="34" charset="0"/>
              </a:rPr>
              <a:t>Project Manager of ICT-TEX:</a:t>
            </a:r>
          </a:p>
          <a:p>
            <a:pPr marL="0" indent="0">
              <a:spcBef>
                <a:spcPct val="0"/>
              </a:spcBef>
              <a:buNone/>
            </a:pPr>
            <a:r>
              <a:rPr lang="en-US" altLang="nl-BE" sz="2400" dirty="0">
                <a:latin typeface="Corbel" panose="020B0503020204020204" pitchFamily="34" charset="0"/>
              </a:rPr>
              <a:t>assoc. prof. </a:t>
            </a:r>
            <a:r>
              <a:rPr lang="en-US" altLang="nl-BE" sz="2400" b="0" dirty="0">
                <a:latin typeface="Corbel" panose="020B0503020204020204" pitchFamily="34" charset="0"/>
              </a:rPr>
              <a:t>Angel </a:t>
            </a:r>
            <a:r>
              <a:rPr lang="en-US" altLang="nl-BE" sz="2400" b="0" dirty="0" err="1">
                <a:latin typeface="Corbel" panose="020B0503020204020204" pitchFamily="34" charset="0"/>
              </a:rPr>
              <a:t>Terziev</a:t>
            </a:r>
            <a:r>
              <a:rPr lang="en-US" altLang="nl-BE" sz="2400" b="0" dirty="0">
                <a:latin typeface="Corbel" panose="020B0503020204020204" pitchFamily="34" charset="0"/>
              </a:rPr>
              <a:t>, PhD</a:t>
            </a:r>
          </a:p>
          <a:p>
            <a:pPr marL="0" indent="0">
              <a:spcBef>
                <a:spcPct val="0"/>
              </a:spcBef>
              <a:buNone/>
            </a:pPr>
            <a:r>
              <a:rPr lang="en-US" altLang="nl-BE" sz="2400" dirty="0">
                <a:latin typeface="Corbel" panose="020B0503020204020204" pitchFamily="34" charset="0"/>
              </a:rPr>
              <a:t>aterziev@tu-sofia.bg</a:t>
            </a:r>
          </a:p>
          <a:p>
            <a:pPr marL="0" indent="0">
              <a:spcBef>
                <a:spcPct val="0"/>
              </a:spcBef>
              <a:buNone/>
            </a:pPr>
            <a:endParaRPr lang="en-US" altLang="nl-BE" sz="2400" dirty="0">
              <a:latin typeface="Corbel" panose="020B0503020204020204" pitchFamily="34" charset="0"/>
            </a:endParaRPr>
          </a:p>
          <a:p>
            <a:pPr marL="0" indent="0">
              <a:spcBef>
                <a:spcPct val="0"/>
              </a:spcBef>
              <a:buNone/>
            </a:pPr>
            <a:r>
              <a:rPr lang="en-US" altLang="nl-BE" sz="2400" b="1" dirty="0">
                <a:latin typeface="Corbel" panose="020B0503020204020204" pitchFamily="34" charset="0"/>
              </a:rPr>
              <a:t>Web-site</a:t>
            </a:r>
            <a:r>
              <a:rPr lang="en-US" altLang="nl-BE" sz="2400" dirty="0">
                <a:latin typeface="Corbel" panose="020B0503020204020204" pitchFamily="34" charset="0"/>
              </a:rPr>
              <a:t>: </a:t>
            </a:r>
            <a:r>
              <a:rPr lang="en-US" altLang="nl-BE" sz="2400" dirty="0">
                <a:latin typeface="Corbel" panose="020B0503020204020204" pitchFamily="34" charset="0"/>
                <a:hlinkClick r:id="rId4"/>
              </a:rPr>
              <a:t>ICT-TEX.eu</a:t>
            </a:r>
            <a:endParaRPr lang="en-US" altLang="nl-BE" sz="2400" dirty="0">
              <a:latin typeface="Corbel" panose="020B0503020204020204" pitchFamily="34" charset="0"/>
            </a:endParaRPr>
          </a:p>
        </p:txBody>
      </p:sp>
    </p:spTree>
    <p:extLst>
      <p:ext uri="{BB962C8B-B14F-4D97-AF65-F5344CB8AC3E}">
        <p14:creationId xmlns:p14="http://schemas.microsoft.com/office/powerpoint/2010/main" val="3154691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rmal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767856"/>
            <a:ext cx="10363200" cy="1470025"/>
          </a:xfrm>
        </p:spPr>
        <p:txBody>
          <a:bodyPr/>
          <a:lstStyle>
            <a:lvl1pPr>
              <a:defRPr sz="4000" b="1" cap="small" baseline="0"/>
            </a:lvl1pPr>
          </a:lstStyle>
          <a:p>
            <a:r>
              <a:rPr lang="en-US" dirty="0"/>
              <a:t>Presentation title goes here</a:t>
            </a:r>
          </a:p>
        </p:txBody>
      </p:sp>
      <p:sp>
        <p:nvSpPr>
          <p:cNvPr id="4" name="Date Placeholder 3">
            <a:extLst>
              <a:ext uri="{FF2B5EF4-FFF2-40B4-BE49-F238E27FC236}">
                <a16:creationId xmlns:a16="http://schemas.microsoft.com/office/drawing/2014/main" id="{A34CCBD6-9464-4D9A-B104-E1A229C5CDFE}"/>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5" name="Footer Placeholder 4">
            <a:extLst>
              <a:ext uri="{FF2B5EF4-FFF2-40B4-BE49-F238E27FC236}">
                <a16:creationId xmlns:a16="http://schemas.microsoft.com/office/drawing/2014/main" id="{96A1A591-9247-4806-9F68-D809657B3A46}"/>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6" name="Slide Number Placeholder 5">
            <a:extLst>
              <a:ext uri="{FF2B5EF4-FFF2-40B4-BE49-F238E27FC236}">
                <a16:creationId xmlns:a16="http://schemas.microsoft.com/office/drawing/2014/main" id="{EE44BBBF-B1B4-44CF-9F96-B7F4C5401CD6}"/>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12" name="Picture 3" descr="E:\Disc D\Knowledge Alliances\Logos\ICTTEX-Logo-v6.png">
            <a:extLst>
              <a:ext uri="{FF2B5EF4-FFF2-40B4-BE49-F238E27FC236}">
                <a16:creationId xmlns:a16="http://schemas.microsoft.com/office/drawing/2014/main" id="{748CF3E6-512B-4261-B0C8-AB635F8BB1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Резултат с изображение за „co-funded by the erasmus+ programme of the european union logo“">
            <a:extLst>
              <a:ext uri="{FF2B5EF4-FFF2-40B4-BE49-F238E27FC236}">
                <a16:creationId xmlns:a16="http://schemas.microsoft.com/office/drawing/2014/main" id="{5B23C7FD-9EBB-464E-BC6D-B4417F9F6B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0">
            <a:extLst>
              <a:ext uri="{FF2B5EF4-FFF2-40B4-BE49-F238E27FC236}">
                <a16:creationId xmlns:a16="http://schemas.microsoft.com/office/drawing/2014/main" id="{33D7147D-4040-4BD7-8813-545A1A92CAB7}"/>
              </a:ext>
            </a:extLst>
          </p:cNvPr>
          <p:cNvSpPr>
            <a:spLocks noGrp="1"/>
          </p:cNvSpPr>
          <p:nvPr>
            <p:ph type="body" sz="quarter" idx="13" hasCustomPrompt="1"/>
          </p:nvPr>
        </p:nvSpPr>
        <p:spPr>
          <a:xfrm>
            <a:off x="914400" y="3501008"/>
            <a:ext cx="10363200" cy="1064319"/>
          </a:xfrm>
        </p:spPr>
        <p:txBody>
          <a:bodyPr/>
          <a:lstStyle>
            <a:lvl1pPr>
              <a:buNone/>
              <a:defRPr lang="en-US" sz="2800" kern="1200" dirty="0" smtClean="0">
                <a:solidFill>
                  <a:srgbClr val="00B0F0"/>
                </a:solidFill>
                <a:latin typeface="+mn-lt"/>
                <a:ea typeface="+mn-ea"/>
                <a:cs typeface="+mn-cs"/>
              </a:defRPr>
            </a:lvl1pPr>
            <a:lvl2pPr>
              <a:buNone/>
              <a:defRPr/>
            </a:lvl2pPr>
          </a:lstStyle>
          <a:p>
            <a:pPr lvl="0"/>
            <a:r>
              <a:rPr lang="en-US" dirty="0"/>
              <a:t>Subtitle…</a:t>
            </a:r>
          </a:p>
          <a:p>
            <a:pPr lvl="0"/>
            <a:endParaRPr lang="en-US" dirty="0"/>
          </a:p>
        </p:txBody>
      </p:sp>
    </p:spTree>
    <p:extLst>
      <p:ext uri="{BB962C8B-B14F-4D97-AF65-F5344CB8AC3E}">
        <p14:creationId xmlns:p14="http://schemas.microsoft.com/office/powerpoint/2010/main" val="1664996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2C16604-E46D-40B1-8880-D7FECF30AA8D}"/>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5" name="Footer Placeholder 4">
            <a:extLst>
              <a:ext uri="{FF2B5EF4-FFF2-40B4-BE49-F238E27FC236}">
                <a16:creationId xmlns:a16="http://schemas.microsoft.com/office/drawing/2014/main" id="{C8CA1BB3-1F0D-4AC1-A7BE-330114C2CF55}"/>
              </a:ext>
            </a:extLst>
          </p:cNvPr>
          <p:cNvSpPr>
            <a:spLocks noGrp="1"/>
          </p:cNvSpPr>
          <p:nvPr>
            <p:ph type="ftr" sz="quarter" idx="11"/>
          </p:nvPr>
        </p:nvSpPr>
        <p:spPr/>
        <p:txBody>
          <a:bodyPr/>
          <a:lstStyle>
            <a:lvl1pPr>
              <a:defRPr/>
            </a:lvl1pPr>
          </a:lstStyle>
          <a:p>
            <a:endParaRPr lang="bg-BG" dirty="0">
              <a:solidFill>
                <a:srgbClr val="E7DEC9">
                  <a:shade val="50000"/>
                  <a:satMod val="200000"/>
                </a:srgbClr>
              </a:solidFill>
            </a:endParaRPr>
          </a:p>
        </p:txBody>
      </p:sp>
      <p:sp>
        <p:nvSpPr>
          <p:cNvPr id="6" name="Slide Number Placeholder 5">
            <a:extLst>
              <a:ext uri="{FF2B5EF4-FFF2-40B4-BE49-F238E27FC236}">
                <a16:creationId xmlns:a16="http://schemas.microsoft.com/office/drawing/2014/main" id="{06D78837-8001-4C8E-98F1-275505FEB712}"/>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8" name="Picture 3" descr="E:\Disc D\Knowledge Alliances\Logos\ICTTEX-Logo-v6.png">
            <a:extLst>
              <a:ext uri="{FF2B5EF4-FFF2-40B4-BE49-F238E27FC236}">
                <a16:creationId xmlns:a16="http://schemas.microsoft.com/office/drawing/2014/main" id="{8446F62B-ABE9-4494-A329-3E22B00006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Резултат с изображение за „co-funded by the erasmus+ programme of the european union logo“">
            <a:extLst>
              <a:ext uri="{FF2B5EF4-FFF2-40B4-BE49-F238E27FC236}">
                <a16:creationId xmlns:a16="http://schemas.microsoft.com/office/drawing/2014/main" id="{D4306D58-B1B1-45EF-AD00-E0ABE8AA1A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Текстово поле 8"/>
          <p:cNvSpPr txBox="1"/>
          <p:nvPr userDrawn="1"/>
        </p:nvSpPr>
        <p:spPr>
          <a:xfrm>
            <a:off x="589748" y="6361182"/>
            <a:ext cx="509464" cy="307777"/>
          </a:xfrm>
          <a:prstGeom prst="rect">
            <a:avLst/>
          </a:prstGeom>
          <a:noFill/>
          <a:ln>
            <a:noFill/>
          </a:ln>
        </p:spPr>
        <p:txBody>
          <a:bodyPr wrap="square" rtlCol="0">
            <a:spAutoFit/>
          </a:bodyPr>
          <a:lstStyle/>
          <a:p>
            <a:r>
              <a:rPr lang="en-US" sz="1400" dirty="0">
                <a:latin typeface="+mn-lt"/>
                <a:cs typeface="Times New Roman" panose="02020603050405020304" pitchFamily="18" charset="0"/>
                <a:hlinkClick r:id="rId4" action="ppaction://hlinksldjump"/>
              </a:rPr>
              <a:t>top</a:t>
            </a:r>
            <a:endParaRPr lang="bg-BG" sz="1400" dirty="0">
              <a:latin typeface="+mn-lt"/>
              <a:cs typeface="Times New Roman" panose="02020603050405020304" pitchFamily="18" charset="0"/>
            </a:endParaRPr>
          </a:p>
        </p:txBody>
      </p:sp>
      <p:sp>
        <p:nvSpPr>
          <p:cNvPr id="11" name="Текстово поле 10"/>
          <p:cNvSpPr txBox="1"/>
          <p:nvPr userDrawn="1"/>
        </p:nvSpPr>
        <p:spPr>
          <a:xfrm>
            <a:off x="1127448" y="6361182"/>
            <a:ext cx="864096" cy="307777"/>
          </a:xfrm>
          <a:prstGeom prst="rect">
            <a:avLst/>
          </a:prstGeom>
          <a:noFill/>
          <a:ln>
            <a:noFill/>
          </a:ln>
        </p:spPr>
        <p:txBody>
          <a:bodyPr wrap="square" rtlCol="0">
            <a:spAutoFit/>
          </a:bodyPr>
          <a:lstStyle/>
          <a:p>
            <a:r>
              <a:rPr lang="en-US" sz="1400" dirty="0">
                <a:latin typeface="+mn-lt"/>
                <a:cs typeface="Times New Roman" panose="02020603050405020304" pitchFamily="18" charset="0"/>
                <a:hlinkClick r:id="" action="ppaction://hlinkshowjump?jump=previousslide"/>
              </a:rPr>
              <a:t>previous</a:t>
            </a:r>
            <a:endParaRPr lang="bg-BG" sz="1400" dirty="0">
              <a:latin typeface="+mn-lt"/>
              <a:cs typeface="Times New Roman" panose="02020603050405020304" pitchFamily="18" charset="0"/>
            </a:endParaRPr>
          </a:p>
        </p:txBody>
      </p:sp>
      <p:sp>
        <p:nvSpPr>
          <p:cNvPr id="12" name="Текстово поле 11"/>
          <p:cNvSpPr txBox="1"/>
          <p:nvPr userDrawn="1"/>
        </p:nvSpPr>
        <p:spPr>
          <a:xfrm>
            <a:off x="2063552" y="6361181"/>
            <a:ext cx="864096" cy="307777"/>
          </a:xfrm>
          <a:prstGeom prst="rect">
            <a:avLst/>
          </a:prstGeom>
          <a:noFill/>
          <a:ln>
            <a:noFill/>
          </a:ln>
        </p:spPr>
        <p:txBody>
          <a:bodyPr wrap="square" rtlCol="0">
            <a:spAutoFit/>
          </a:bodyPr>
          <a:lstStyle/>
          <a:p>
            <a:r>
              <a:rPr lang="en-US" sz="1400" dirty="0">
                <a:latin typeface="+mn-lt"/>
                <a:cs typeface="Times New Roman" panose="02020603050405020304" pitchFamily="18" charset="0"/>
                <a:hlinkClick r:id="" action="ppaction://hlinkshowjump?jump=nextslide"/>
              </a:rPr>
              <a:t>next</a:t>
            </a:r>
            <a:endParaRPr lang="bg-BG" sz="1400" dirty="0">
              <a:latin typeface="+mn-lt"/>
              <a:cs typeface="Times New Roman" panose="02020603050405020304" pitchFamily="18" charset="0"/>
            </a:endParaRPr>
          </a:p>
        </p:txBody>
      </p:sp>
      <p:sp>
        <p:nvSpPr>
          <p:cNvPr id="13" name="Текстово поле 12"/>
          <p:cNvSpPr txBox="1"/>
          <p:nvPr userDrawn="1"/>
        </p:nvSpPr>
        <p:spPr>
          <a:xfrm>
            <a:off x="2783632" y="6361182"/>
            <a:ext cx="864096" cy="307777"/>
          </a:xfrm>
          <a:prstGeom prst="rect">
            <a:avLst/>
          </a:prstGeom>
          <a:noFill/>
          <a:ln>
            <a:noFill/>
          </a:ln>
        </p:spPr>
        <p:txBody>
          <a:bodyPr wrap="square" rtlCol="0">
            <a:spAutoFit/>
          </a:bodyPr>
          <a:lstStyle/>
          <a:p>
            <a:r>
              <a:rPr lang="en-US" sz="1400" dirty="0">
                <a:latin typeface="+mn-lt"/>
                <a:cs typeface="Times New Roman" panose="02020603050405020304" pitchFamily="18" charset="0"/>
                <a:hlinkClick r:id="rId5" action="ppaction://hlinksldjump"/>
              </a:rPr>
              <a:t>bottom</a:t>
            </a:r>
            <a:endParaRPr lang="bg-BG" sz="1400" dirty="0">
              <a:latin typeface="+mn-lt"/>
              <a:cs typeface="Times New Roman" panose="02020603050405020304" pitchFamily="18" charset="0"/>
            </a:endParaRPr>
          </a:p>
        </p:txBody>
      </p:sp>
    </p:spTree>
    <p:extLst>
      <p:ext uri="{BB962C8B-B14F-4D97-AF65-F5344CB8AC3E}">
        <p14:creationId xmlns:p14="http://schemas.microsoft.com/office/powerpoint/2010/main" val="699654325"/>
      </p:ext>
    </p:extLst>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rgbClr val="00B0F0"/>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66C5B9-3711-4273-8949-0963388C3562}"/>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5" name="Footer Placeholder 4">
            <a:extLst>
              <a:ext uri="{FF2B5EF4-FFF2-40B4-BE49-F238E27FC236}">
                <a16:creationId xmlns:a16="http://schemas.microsoft.com/office/drawing/2014/main" id="{213C411D-70FC-4084-8068-61BD41D19764}"/>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6" name="Slide Number Placeholder 5">
            <a:extLst>
              <a:ext uri="{FF2B5EF4-FFF2-40B4-BE49-F238E27FC236}">
                <a16:creationId xmlns:a16="http://schemas.microsoft.com/office/drawing/2014/main" id="{10C3930A-04A8-486E-B0D5-DA24C9E44C5D}"/>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8" name="Picture 3" descr="E:\Disc D\Knowledge Alliances\Logos\ICTTEX-Logo-v6.png">
            <a:extLst>
              <a:ext uri="{FF2B5EF4-FFF2-40B4-BE49-F238E27FC236}">
                <a16:creationId xmlns:a16="http://schemas.microsoft.com/office/drawing/2014/main" id="{667066D8-FC4C-4F53-BC6D-D829EE4D06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Резултат с изображение за „co-funded by the erasmus+ programme of the european union logo“">
            <a:extLst>
              <a:ext uri="{FF2B5EF4-FFF2-40B4-BE49-F238E27FC236}">
                <a16:creationId xmlns:a16="http://schemas.microsoft.com/office/drawing/2014/main" id="{B1CDA603-6F3C-49C2-AF81-A93BE4F340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5179265"/>
      </p:ext>
    </p:extLst>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2142330"/>
            <a:ext cx="5384800" cy="398383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2142330"/>
            <a:ext cx="5384800" cy="398383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0670761A-0EAA-4F33-893E-F70AD0369E41}"/>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6" name="Footer Placeholder 4">
            <a:extLst>
              <a:ext uri="{FF2B5EF4-FFF2-40B4-BE49-F238E27FC236}">
                <a16:creationId xmlns:a16="http://schemas.microsoft.com/office/drawing/2014/main" id="{9D620CA6-9217-49A7-9D4A-A5D959C71F92}"/>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7" name="Slide Number Placeholder 5">
            <a:extLst>
              <a:ext uri="{FF2B5EF4-FFF2-40B4-BE49-F238E27FC236}">
                <a16:creationId xmlns:a16="http://schemas.microsoft.com/office/drawing/2014/main" id="{12C86B75-C438-49F3-A102-FB18CA1E7560}"/>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9" name="Picture 3" descr="E:\Disc D\Knowledge Alliances\Logos\ICTTEX-Logo-v6.png">
            <a:extLst>
              <a:ext uri="{FF2B5EF4-FFF2-40B4-BE49-F238E27FC236}">
                <a16:creationId xmlns:a16="http://schemas.microsoft.com/office/drawing/2014/main" id="{D9EE2860-342D-4F90-AF35-5549BA5E92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Резултат с изображение за „co-funded by the erasmus+ programme of the european union logo“">
            <a:extLst>
              <a:ext uri="{FF2B5EF4-FFF2-40B4-BE49-F238E27FC236}">
                <a16:creationId xmlns:a16="http://schemas.microsoft.com/office/drawing/2014/main" id="{4781C366-6094-482F-8303-128BCBBFA1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0806481"/>
      </p:ext>
    </p:extLst>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2029302"/>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824959"/>
            <a:ext cx="5386917" cy="330120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9" y="2048669"/>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824957"/>
            <a:ext cx="5389033" cy="330120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A166E057-6874-4543-AF00-D7475BB7CAEA}"/>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8" name="Footer Placeholder 4">
            <a:extLst>
              <a:ext uri="{FF2B5EF4-FFF2-40B4-BE49-F238E27FC236}">
                <a16:creationId xmlns:a16="http://schemas.microsoft.com/office/drawing/2014/main" id="{F6FFA505-8EC6-4A0E-B379-C04598F3EF79}"/>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9" name="Slide Number Placeholder 5">
            <a:extLst>
              <a:ext uri="{FF2B5EF4-FFF2-40B4-BE49-F238E27FC236}">
                <a16:creationId xmlns:a16="http://schemas.microsoft.com/office/drawing/2014/main" id="{2D6C9D80-470A-4749-8744-CC1E1B1308CF}"/>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11" name="Picture 3" descr="E:\Disc D\Knowledge Alliances\Logos\ICTTEX-Logo-v6.png">
            <a:extLst>
              <a:ext uri="{FF2B5EF4-FFF2-40B4-BE49-F238E27FC236}">
                <a16:creationId xmlns:a16="http://schemas.microsoft.com/office/drawing/2014/main" id="{650E6741-6792-4CC4-9276-38308A168D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Резултат с изображение за „co-funded by the erasmus+ programme of the european union logo“">
            <a:extLst>
              <a:ext uri="{FF2B5EF4-FFF2-40B4-BE49-F238E27FC236}">
                <a16:creationId xmlns:a16="http://schemas.microsoft.com/office/drawing/2014/main" id="{131E74BB-5FB4-4211-8988-CDAC05912C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776175"/>
      </p:ext>
    </p:extLst>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954089"/>
            <a:ext cx="10972800" cy="1027113"/>
          </a:xfrm>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E1A82342-1786-43F6-828A-95D01ACF43AB}"/>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4" name="Footer Placeholder 4">
            <a:extLst>
              <a:ext uri="{FF2B5EF4-FFF2-40B4-BE49-F238E27FC236}">
                <a16:creationId xmlns:a16="http://schemas.microsoft.com/office/drawing/2014/main" id="{BB5FB45A-085F-4EF4-9833-D53D1E2ECF4C}"/>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5" name="Slide Number Placeholder 5">
            <a:extLst>
              <a:ext uri="{FF2B5EF4-FFF2-40B4-BE49-F238E27FC236}">
                <a16:creationId xmlns:a16="http://schemas.microsoft.com/office/drawing/2014/main" id="{F414F271-E7F9-4636-9D54-54B583953063}"/>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7" name="Picture 3" descr="E:\Disc D\Knowledge Alliances\Logos\ICTTEX-Logo-v6.png">
            <a:extLst>
              <a:ext uri="{FF2B5EF4-FFF2-40B4-BE49-F238E27FC236}">
                <a16:creationId xmlns:a16="http://schemas.microsoft.com/office/drawing/2014/main" id="{4050A7ED-351D-4772-B6E8-A0FD9727BA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Резултат с изображение за „co-funded by the erasmus+ programme of the european union logo“">
            <a:extLst>
              <a:ext uri="{FF2B5EF4-FFF2-40B4-BE49-F238E27FC236}">
                <a16:creationId xmlns:a16="http://schemas.microsoft.com/office/drawing/2014/main" id="{5A72D003-2458-4750-9443-7172735927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4553121"/>
      </p:ext>
    </p:extLst>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99DD4B0-B230-4EF9-BB29-E4AA82C61DA7}"/>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3" name="Footer Placeholder 4">
            <a:extLst>
              <a:ext uri="{FF2B5EF4-FFF2-40B4-BE49-F238E27FC236}">
                <a16:creationId xmlns:a16="http://schemas.microsoft.com/office/drawing/2014/main" id="{B01903F4-27D0-4593-ADAE-F4ADB8569ED0}"/>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4" name="Slide Number Placeholder 5">
            <a:extLst>
              <a:ext uri="{FF2B5EF4-FFF2-40B4-BE49-F238E27FC236}">
                <a16:creationId xmlns:a16="http://schemas.microsoft.com/office/drawing/2014/main" id="{131C6108-5E6D-4B73-AFAD-3D3FD818A1C4}"/>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6" name="Picture 3" descr="E:\Disc D\Knowledge Alliances\Logos\ICTTEX-Logo-v6.png">
            <a:extLst>
              <a:ext uri="{FF2B5EF4-FFF2-40B4-BE49-F238E27FC236}">
                <a16:creationId xmlns:a16="http://schemas.microsoft.com/office/drawing/2014/main" id="{FA96DD97-3AC1-41CB-A41F-E4E30360DF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Резултат с изображение за „co-funded by the erasmus+ programme of the european union logo“">
            <a:extLst>
              <a:ext uri="{FF2B5EF4-FFF2-40B4-BE49-F238E27FC236}">
                <a16:creationId xmlns:a16="http://schemas.microsoft.com/office/drawing/2014/main" id="{5C2183F7-54DF-451A-93B8-E935726A28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6253351"/>
      </p:ext>
    </p:extLst>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7006" y="1080294"/>
            <a:ext cx="4011084" cy="1162050"/>
          </a:xfrm>
        </p:spPr>
        <p:txBody>
          <a:bodyPr anchor="b"/>
          <a:lstStyle>
            <a:lvl1pPr algn="l">
              <a:defRPr sz="1500" b="1"/>
            </a:lvl1pPr>
          </a:lstStyle>
          <a:p>
            <a:r>
              <a:rPr lang="en-US" dirty="0"/>
              <a:t>Click to edit Master title style</a:t>
            </a:r>
          </a:p>
        </p:txBody>
      </p:sp>
      <p:sp>
        <p:nvSpPr>
          <p:cNvPr id="3" name="Content Placeholder 2"/>
          <p:cNvSpPr>
            <a:spLocks noGrp="1"/>
          </p:cNvSpPr>
          <p:nvPr>
            <p:ph idx="1"/>
          </p:nvPr>
        </p:nvSpPr>
        <p:spPr>
          <a:xfrm>
            <a:off x="4766733" y="1038226"/>
            <a:ext cx="6815667" cy="508793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2" y="2362200"/>
            <a:ext cx="4011084" cy="3763964"/>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1CF8FAC0-9C74-416C-AC66-BE6364FEE865}"/>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6" name="Footer Placeholder 4">
            <a:extLst>
              <a:ext uri="{FF2B5EF4-FFF2-40B4-BE49-F238E27FC236}">
                <a16:creationId xmlns:a16="http://schemas.microsoft.com/office/drawing/2014/main" id="{506F9AA2-E16E-4CDE-90B4-070900086BAB}"/>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7" name="Slide Number Placeholder 5">
            <a:extLst>
              <a:ext uri="{FF2B5EF4-FFF2-40B4-BE49-F238E27FC236}">
                <a16:creationId xmlns:a16="http://schemas.microsoft.com/office/drawing/2014/main" id="{58E99897-5C6F-4F2C-A390-D37C17DD0375}"/>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9" name="Picture 3" descr="E:\Disc D\Knowledge Alliances\Logos\ICTTEX-Logo-v6.png">
            <a:extLst>
              <a:ext uri="{FF2B5EF4-FFF2-40B4-BE49-F238E27FC236}">
                <a16:creationId xmlns:a16="http://schemas.microsoft.com/office/drawing/2014/main" id="{F6B1E5AD-02E6-4808-BCA3-AE2D9F746D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Резултат с изображение за „co-funded by the erasmus+ programme of the european union logo“">
            <a:extLst>
              <a:ext uri="{FF2B5EF4-FFF2-40B4-BE49-F238E27FC236}">
                <a16:creationId xmlns:a16="http://schemas.microsoft.com/office/drawing/2014/main" id="{D566F8F5-59E4-4548-9FE8-26867BB795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2688883"/>
      </p:ext>
    </p:extLst>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1066801"/>
            <a:ext cx="7315200" cy="366077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23A3D0CA-29DF-4605-9249-322AE4A3B9D0}"/>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6" name="Footer Placeholder 4">
            <a:extLst>
              <a:ext uri="{FF2B5EF4-FFF2-40B4-BE49-F238E27FC236}">
                <a16:creationId xmlns:a16="http://schemas.microsoft.com/office/drawing/2014/main" id="{6891D852-EC49-4B0C-825C-6393B0F359A2}"/>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7" name="Slide Number Placeholder 5">
            <a:extLst>
              <a:ext uri="{FF2B5EF4-FFF2-40B4-BE49-F238E27FC236}">
                <a16:creationId xmlns:a16="http://schemas.microsoft.com/office/drawing/2014/main" id="{4C147F2D-3837-480E-896F-2823A86A7DDA}"/>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9" name="Picture 3" descr="E:\Disc D\Knowledge Alliances\Logos\ICTTEX-Logo-v6.png">
            <a:extLst>
              <a:ext uri="{FF2B5EF4-FFF2-40B4-BE49-F238E27FC236}">
                <a16:creationId xmlns:a16="http://schemas.microsoft.com/office/drawing/2014/main" id="{A561259C-E18F-4167-8496-ABE1E6E5D1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Резултат с изображение за „co-funded by the erasmus+ programme of the european union logo“">
            <a:extLst>
              <a:ext uri="{FF2B5EF4-FFF2-40B4-BE49-F238E27FC236}">
                <a16:creationId xmlns:a16="http://schemas.microsoft.com/office/drawing/2014/main" id="{93846246-06C9-47D1-8C24-C89193F041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6321267"/>
      </p:ext>
    </p:extLst>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7BFBC39-3470-453A-ABD7-5868C7BC91F3}"/>
              </a:ext>
            </a:extLst>
          </p:cNvPr>
          <p:cNvSpPr>
            <a:spLocks noGrp="1"/>
          </p:cNvSpPr>
          <p:nvPr>
            <p:ph type="title"/>
          </p:nvPr>
        </p:nvSpPr>
        <p:spPr bwMode="auto">
          <a:xfrm>
            <a:off x="609600" y="885032"/>
            <a:ext cx="10972800"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BE"/>
              <a:t>Click to edit Master title style</a:t>
            </a:r>
            <a:endParaRPr lang="en-US" altLang="nl-BE" dirty="0"/>
          </a:p>
        </p:txBody>
      </p:sp>
      <p:sp>
        <p:nvSpPr>
          <p:cNvPr id="1027" name="Text Placeholder 2">
            <a:extLst>
              <a:ext uri="{FF2B5EF4-FFF2-40B4-BE49-F238E27FC236}">
                <a16:creationId xmlns:a16="http://schemas.microsoft.com/office/drawing/2014/main" id="{8C60D217-C3D6-407A-A318-A2A0C848C58B}"/>
              </a:ext>
            </a:extLst>
          </p:cNvPr>
          <p:cNvSpPr>
            <a:spLocks noGrp="1"/>
          </p:cNvSpPr>
          <p:nvPr>
            <p:ph type="body" idx="1"/>
          </p:nvPr>
        </p:nvSpPr>
        <p:spPr bwMode="auto">
          <a:xfrm>
            <a:off x="609600" y="1989136"/>
            <a:ext cx="10972800" cy="413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BE" dirty="0"/>
              <a:t>Click to edit Master text styles</a:t>
            </a:r>
          </a:p>
          <a:p>
            <a:pPr lvl="1"/>
            <a:r>
              <a:rPr lang="en-US" altLang="nl-BE" dirty="0"/>
              <a:t>Second level</a:t>
            </a:r>
          </a:p>
          <a:p>
            <a:pPr lvl="2"/>
            <a:r>
              <a:rPr lang="en-US" altLang="nl-BE" dirty="0"/>
              <a:t>Third level</a:t>
            </a:r>
          </a:p>
          <a:p>
            <a:pPr lvl="3"/>
            <a:r>
              <a:rPr lang="en-US" altLang="nl-BE" dirty="0"/>
              <a:t>Fourth level</a:t>
            </a:r>
          </a:p>
          <a:p>
            <a:pPr lvl="4"/>
            <a:r>
              <a:rPr lang="en-US" altLang="nl-BE" dirty="0"/>
              <a:t>Fifth level</a:t>
            </a:r>
          </a:p>
        </p:txBody>
      </p:sp>
      <p:sp>
        <p:nvSpPr>
          <p:cNvPr id="4" name="Date Placeholder 3">
            <a:extLst>
              <a:ext uri="{FF2B5EF4-FFF2-40B4-BE49-F238E27FC236}">
                <a16:creationId xmlns:a16="http://schemas.microsoft.com/office/drawing/2014/main" id="{81A8C573-89A2-47C2-8530-66109F05F925}"/>
              </a:ext>
            </a:extLst>
          </p:cNvPr>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mn-lt"/>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5" name="Footer Placeholder 4">
            <a:extLst>
              <a:ext uri="{FF2B5EF4-FFF2-40B4-BE49-F238E27FC236}">
                <a16:creationId xmlns:a16="http://schemas.microsoft.com/office/drawing/2014/main" id="{FD09289D-A5D9-4C5E-8B0A-EE595ADA8FA4}"/>
              </a:ext>
            </a:extLst>
          </p:cNvPr>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mn-lt"/>
              </a:defRPr>
            </a:lvl1pPr>
          </a:lstStyle>
          <a:p>
            <a:endParaRPr lang="bg-BG">
              <a:solidFill>
                <a:srgbClr val="E7DEC9">
                  <a:shade val="50000"/>
                  <a:satMod val="200000"/>
                </a:srgbClr>
              </a:solidFill>
            </a:endParaRPr>
          </a:p>
        </p:txBody>
      </p:sp>
      <p:sp>
        <p:nvSpPr>
          <p:cNvPr id="6" name="Slide Number Placeholder 5">
            <a:extLst>
              <a:ext uri="{FF2B5EF4-FFF2-40B4-BE49-F238E27FC236}">
                <a16:creationId xmlns:a16="http://schemas.microsoft.com/office/drawing/2014/main" id="{298C24BB-46E7-4178-B533-0B9625280827}"/>
              </a:ext>
            </a:extLst>
          </p:cNvPr>
          <p:cNvSpPr>
            <a:spLocks noGrp="1"/>
          </p:cNvSpPr>
          <p:nvPr>
            <p:ph type="sldNum" sz="quarter" idx="4"/>
          </p:nvPr>
        </p:nvSpPr>
        <p:spPr>
          <a:xfrm>
            <a:off x="8737600" y="6356353"/>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latin typeface="Calibri" panose="020F0502020204030204" pitchFamily="34" charset="0"/>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spTree>
    <p:extLst>
      <p:ext uri="{BB962C8B-B14F-4D97-AF65-F5344CB8AC3E}">
        <p14:creationId xmlns:p14="http://schemas.microsoft.com/office/powerpoint/2010/main" val="8553459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4" r:id="rId11"/>
  </p:sldLayoutIdLst>
  <p:transition spd="slow">
    <p:pull/>
  </p:transition>
  <p:txStyles>
    <p:title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p:titleStyle>
    <p:bodyStyle>
      <a:lvl1pPr marL="257175" indent="-257175"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8A35952-945F-4A55-A9E1-D265AEEE42DE}"/>
              </a:ext>
            </a:extLst>
          </p:cNvPr>
          <p:cNvSpPr txBox="1">
            <a:spLocks/>
          </p:cNvSpPr>
          <p:nvPr/>
        </p:nvSpPr>
        <p:spPr bwMode="auto">
          <a:xfrm>
            <a:off x="0" y="2420888"/>
            <a:ext cx="12192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a:lstStyle>
          <a:p>
            <a:pPr algn="ctr"/>
            <a:r>
              <a:rPr lang="en-US" sz="3200" b="1" dirty="0">
                <a:solidFill>
                  <a:srgbClr val="C00000"/>
                </a:solidFill>
                <a:latin typeface="Arial" panose="020B0604020202020204" pitchFamily="34" charset="0"/>
                <a:cs typeface="Arial" panose="020B0604020202020204" pitchFamily="34" charset="0"/>
              </a:rPr>
              <a:t>TOPIC 4.1. MARKET RESEARCH</a:t>
            </a:r>
            <a:endParaRPr lang="fr-FR" sz="3200" b="1" dirty="0">
              <a:solidFill>
                <a:srgbClr val="C00000"/>
              </a:solidFill>
              <a:latin typeface="Arial" panose="020B0604020202020204" pitchFamily="34" charset="0"/>
              <a:cs typeface="Arial" panose="020B0604020202020204" pitchFamily="34" charset="0"/>
            </a:endParaRPr>
          </a:p>
        </p:txBody>
      </p:sp>
      <p:pic>
        <p:nvPicPr>
          <p:cNvPr id="1026"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0652536"/>
      </p:ext>
    </p:extLst>
  </p:cSld>
  <p:clrMapOvr>
    <a:masterClrMapping/>
  </p:clrMapOvr>
  <p:transition spd="slow">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Картина 5" descr="Картина, която съдържа закрито&#10;&#10;Описанието е генерирано автоматично">
            <a:extLst>
              <a:ext uri="{FF2B5EF4-FFF2-40B4-BE49-F238E27FC236}">
                <a16:creationId xmlns:a16="http://schemas.microsoft.com/office/drawing/2014/main" id="{9EB9AD3D-7030-4B18-B882-A89CC0F3EB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7804" y="2420888"/>
            <a:ext cx="5715000" cy="3810000"/>
          </a:xfrm>
          <a:prstGeom prst="rect">
            <a:avLst/>
          </a:prstGeom>
        </p:spPr>
      </p:pic>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95400" y="1097182"/>
            <a:ext cx="9008298" cy="378398"/>
          </a:xfrm>
        </p:spPr>
        <p:txBody>
          <a:bodyPr/>
          <a:lstStyle/>
          <a:p>
            <a:pPr marL="0" lvl="0" indent="0" algn="just">
              <a:spcBef>
                <a:spcPts val="0"/>
              </a:spcBef>
              <a:spcAft>
                <a:spcPts val="0"/>
              </a:spcAft>
              <a:buNone/>
              <a:tabLst>
                <a:tab pos="457200" algn="l"/>
              </a:tabLst>
            </a:pPr>
            <a:r>
              <a:rPr lang="en-US" sz="2800" dirty="0">
                <a:effectLst/>
                <a:latin typeface="Arial" panose="020B0604020202020204" pitchFamily="34" charset="0"/>
                <a:ea typeface="Calibri" panose="020F0502020204030204" pitchFamily="34" charset="0"/>
                <a:cs typeface="Arial" panose="020B0604020202020204" pitchFamily="34" charset="0"/>
              </a:rPr>
              <a:t>Implementation of the analysis </a:t>
            </a:r>
            <a:r>
              <a:rPr lang="en-US" sz="2800" dirty="0">
                <a:latin typeface="Arial" panose="020B0604020202020204" pitchFamily="34" charset="0"/>
                <a:ea typeface="Calibri" panose="020F0502020204030204" pitchFamily="34" charset="0"/>
                <a:cs typeface="Arial" panose="020B0604020202020204" pitchFamily="34" charset="0"/>
              </a:rPr>
              <a:t>r</a:t>
            </a:r>
            <a:r>
              <a:rPr lang="en-US" sz="2800" dirty="0">
                <a:effectLst/>
                <a:latin typeface="Arial" panose="020B0604020202020204" pitchFamily="34" charset="0"/>
                <a:ea typeface="Calibri" panose="020F0502020204030204" pitchFamily="34" charset="0"/>
                <a:cs typeface="Arial" panose="020B0604020202020204" pitchFamily="34" charset="0"/>
              </a:rPr>
              <a:t>esults</a:t>
            </a:r>
            <a:endParaRPr lang="bg-BG" sz="28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745897"/>
            <a:ext cx="11044808" cy="3168056"/>
          </a:xfrm>
        </p:spPr>
        <p:txBody>
          <a:bodyPr/>
          <a:lstStyle/>
          <a:p>
            <a:pPr marL="342900" lvl="0" indent="-342900" algn="just">
              <a:spcBef>
                <a:spcPts val="0"/>
              </a:spcBef>
              <a:spcAft>
                <a:spcPts val="0"/>
              </a:spcAft>
              <a:buFont typeface="Arial" panose="020B0604020202020204" pitchFamily="34" charset="0"/>
              <a:buChar char="•"/>
              <a:tabLst>
                <a:tab pos="457200" algn="l"/>
              </a:tabLst>
            </a:pPr>
            <a:r>
              <a:rPr lang="en-US" dirty="0">
                <a:effectLst/>
                <a:latin typeface="Arial" panose="020B0604020202020204" pitchFamily="34" charset="0"/>
                <a:ea typeface="Calibri" panose="020F0502020204030204" pitchFamily="34" charset="0"/>
                <a:cs typeface="Arial" panose="020B0604020202020204" pitchFamily="34" charset="0"/>
              </a:rPr>
              <a:t>Analysis of the data will help you to identify whether your survey questions have met the objective of the market research.</a:t>
            </a:r>
            <a:endParaRPr lang="bg-BG"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spcBef>
                <a:spcPts val="0"/>
              </a:spcBef>
              <a:spcAft>
                <a:spcPts val="0"/>
              </a:spcAft>
              <a:buFont typeface="Arial" panose="020B0604020202020204" pitchFamily="34" charset="0"/>
              <a:buChar char="•"/>
              <a:tabLst>
                <a:tab pos="457200" algn="l"/>
              </a:tabLst>
            </a:pPr>
            <a:r>
              <a:rPr lang="en-US" dirty="0">
                <a:effectLst/>
                <a:latin typeface="Arial" panose="020B0604020202020204" pitchFamily="34" charset="0"/>
                <a:ea typeface="Calibri" panose="020F0502020204030204" pitchFamily="34" charset="0"/>
                <a:cs typeface="Arial" panose="020B0604020202020204" pitchFamily="34" charset="0"/>
              </a:rPr>
              <a:t>If your questions have not been answered, you may have to conduct further research.</a:t>
            </a:r>
            <a:endParaRPr lang="bg-BG"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spcBef>
                <a:spcPts val="0"/>
              </a:spcBef>
              <a:spcAft>
                <a:spcPts val="0"/>
              </a:spcAft>
              <a:buFont typeface="Arial" panose="020B0604020202020204" pitchFamily="34" charset="0"/>
              <a:buChar char="•"/>
              <a:tabLst>
                <a:tab pos="457200" algn="l"/>
              </a:tabLst>
            </a:pPr>
            <a:r>
              <a:rPr lang="en-US" dirty="0">
                <a:effectLst/>
                <a:latin typeface="Arial" panose="020B0604020202020204" pitchFamily="34" charset="0"/>
                <a:ea typeface="Calibri" panose="020F0502020204030204" pitchFamily="34" charset="0"/>
                <a:cs typeface="Arial" panose="020B0604020202020204" pitchFamily="34" charset="0"/>
              </a:rPr>
              <a:t>After the analysis is complete, you need to present your findings. For a small business, this may be quite informal. You may simply add your findings to your business plan.</a:t>
            </a:r>
            <a:endParaRPr lang="bg-BG"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spcBef>
                <a:spcPts val="0"/>
              </a:spcBef>
              <a:spcAft>
                <a:spcPts val="0"/>
              </a:spcAft>
              <a:buFont typeface="Arial" panose="020B0604020202020204" pitchFamily="34" charset="0"/>
              <a:buChar char="•"/>
              <a:tabLst>
                <a:tab pos="457200" algn="l"/>
              </a:tabLst>
            </a:pPr>
            <a:r>
              <a:rPr lang="en-US" dirty="0">
                <a:effectLst/>
                <a:latin typeface="Arial" panose="020B0604020202020204" pitchFamily="34" charset="0"/>
                <a:ea typeface="Calibri" panose="020F0502020204030204" pitchFamily="34" charset="0"/>
                <a:cs typeface="Arial" panose="020B0604020202020204" pitchFamily="34" charset="0"/>
              </a:rPr>
              <a:t>Your results may prompt you to make changes in your business or marketing plans or change your product or service to meet your customer’s wants or to better compete with your competition.</a:t>
            </a:r>
            <a:endParaRPr lang="bg-BG" dirty="0">
              <a:effectLst/>
              <a:latin typeface="Arial" panose="020B0604020202020204" pitchFamily="34" charset="0"/>
              <a:ea typeface="Calibri" panose="020F0502020204030204" pitchFamily="34" charset="0"/>
              <a:cs typeface="Arial" panose="020B0604020202020204" pitchFamily="34" charset="0"/>
            </a:endParaRPr>
          </a:p>
          <a:p>
            <a:pPr marL="0" lvl="0" indent="0">
              <a:lnSpc>
                <a:spcPct val="107000"/>
              </a:lnSpc>
              <a:spcAft>
                <a:spcPts val="800"/>
              </a:spcAft>
              <a:buNone/>
              <a:tabLst>
                <a:tab pos="457200" algn="l"/>
              </a:tabLst>
            </a:pPr>
            <a:endParaRPr lang="bg-BG"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1" dirty="0"/>
          </a:p>
          <a:p>
            <a:endParaRPr lang="en-US" dirty="0"/>
          </a:p>
        </p:txBody>
      </p:sp>
      <p:pic>
        <p:nvPicPr>
          <p:cNvPr id="4" name="Picture 2" descr="untitled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9812947"/>
      </p:ext>
    </p:extLst>
  </p:cSld>
  <p:clrMapOvr>
    <a:masterClrMapping/>
  </p:clrMapOvr>
  <p:transition spd="slow">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Картина 6" descr="Картина, която съдържа текст, бланки, инструмент за писане, писалка&#10;&#10;Описанието е генерирано автоматично">
            <a:extLst>
              <a:ext uri="{FF2B5EF4-FFF2-40B4-BE49-F238E27FC236}">
                <a16:creationId xmlns:a16="http://schemas.microsoft.com/office/drawing/2014/main" id="{BBBD22B8-BEBA-42CA-A660-4988E6B7AE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3072" y="2780928"/>
            <a:ext cx="5618928" cy="3712977"/>
          </a:xfrm>
          <a:prstGeom prst="rect">
            <a:avLst/>
          </a:prstGeom>
        </p:spPr>
      </p:pic>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Common mistakes</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745897"/>
            <a:ext cx="11044808" cy="3168056"/>
          </a:xfrm>
        </p:spPr>
        <p:txBody>
          <a:bodyPr/>
          <a:lstStyle/>
          <a:p>
            <a:pPr marL="342900" lvl="0" indent="-342900" algn="just">
              <a:spcBef>
                <a:spcPts val="0"/>
              </a:spcBef>
              <a:spcAft>
                <a:spcPts val="0"/>
              </a:spcAft>
              <a:buFont typeface="Arial" panose="020B0604020202020204" pitchFamily="34" charset="0"/>
              <a:buChar char="•"/>
              <a:tabLst>
                <a:tab pos="457200" algn="l"/>
              </a:tabLst>
            </a:pPr>
            <a:r>
              <a:rPr lang="en-US" dirty="0">
                <a:effectLst/>
                <a:latin typeface="Arial" panose="020B0604020202020204" pitchFamily="34" charset="0"/>
                <a:ea typeface="Calibri" panose="020F0502020204030204" pitchFamily="34" charset="0"/>
                <a:cs typeface="Arial" panose="020B0604020202020204" pitchFamily="34" charset="0"/>
              </a:rPr>
              <a:t>Using secondary research only;</a:t>
            </a:r>
            <a:endParaRPr lang="bg-BG"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spcBef>
                <a:spcPts val="0"/>
              </a:spcBef>
              <a:spcAft>
                <a:spcPts val="0"/>
              </a:spcAft>
              <a:buFont typeface="Arial" panose="020B0604020202020204" pitchFamily="34" charset="0"/>
              <a:buChar char="•"/>
              <a:tabLst>
                <a:tab pos="457200" algn="l"/>
              </a:tabLst>
            </a:pPr>
            <a:r>
              <a:rPr lang="en-US" dirty="0">
                <a:effectLst/>
                <a:latin typeface="Arial" panose="020B0604020202020204" pitchFamily="34" charset="0"/>
                <a:ea typeface="Calibri" panose="020F0502020204030204" pitchFamily="34" charset="0"/>
                <a:cs typeface="Arial" panose="020B0604020202020204" pitchFamily="34" charset="0"/>
              </a:rPr>
              <a:t>Using family members only as primary research subjects;</a:t>
            </a:r>
            <a:endParaRPr lang="bg-BG"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spcBef>
                <a:spcPts val="0"/>
              </a:spcBef>
              <a:spcAft>
                <a:spcPts val="0"/>
              </a:spcAft>
              <a:buFont typeface="Arial" panose="020B0604020202020204" pitchFamily="34" charset="0"/>
              <a:buChar char="•"/>
              <a:tabLst>
                <a:tab pos="457200" algn="l"/>
              </a:tabLst>
            </a:pPr>
            <a:r>
              <a:rPr lang="en-US" dirty="0">
                <a:effectLst/>
                <a:latin typeface="Arial" panose="020B0604020202020204" pitchFamily="34" charset="0"/>
                <a:ea typeface="Calibri" panose="020F0502020204030204" pitchFamily="34" charset="0"/>
                <a:cs typeface="Arial" panose="020B0604020202020204" pitchFamily="34" charset="0"/>
              </a:rPr>
              <a:t>Using web search only;</a:t>
            </a:r>
            <a:endParaRPr lang="bg-BG"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spcBef>
                <a:spcPts val="0"/>
              </a:spcBef>
              <a:spcAft>
                <a:spcPts val="0"/>
              </a:spcAft>
              <a:buFont typeface="Arial" panose="020B0604020202020204" pitchFamily="34" charset="0"/>
              <a:buChar char="•"/>
              <a:tabLst>
                <a:tab pos="457200" algn="l"/>
              </a:tabLst>
            </a:pPr>
            <a:r>
              <a:rPr lang="en-US" dirty="0">
                <a:effectLst/>
                <a:latin typeface="Arial" panose="020B0604020202020204" pitchFamily="34" charset="0"/>
                <a:ea typeface="Calibri" panose="020F0502020204030204" pitchFamily="34" charset="0"/>
                <a:cs typeface="Arial" panose="020B0604020202020204" pitchFamily="34" charset="0"/>
              </a:rPr>
              <a:t>Using exploitative market research services.</a:t>
            </a:r>
            <a:endParaRPr lang="bg-BG"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pic>
        <p:nvPicPr>
          <p:cNvPr id="4" name="Picture 2" descr="untitled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458297"/>
      </p:ext>
    </p:extLst>
  </p:cSld>
  <p:clrMapOvr>
    <a:masterClrMapping/>
  </p:clrMapOvr>
  <p:transition spd="slow">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3520" y="1475580"/>
            <a:ext cx="10996656" cy="4876826"/>
          </a:xfrm>
        </p:spPr>
        <p:txBody>
          <a:bodyPr/>
          <a:lstStyle/>
          <a:p>
            <a:pPr marL="0" indent="0">
              <a:buNone/>
            </a:pPr>
            <a:endParaRPr lang="en-US" sz="2000" b="1" u="sng" dirty="0">
              <a:latin typeface="Arial" panose="020B0604020202020204" pitchFamily="34" charset="0"/>
              <a:cs typeface="Arial" panose="020B0604020202020204" pitchFamily="34" charset="0"/>
            </a:endParaRPr>
          </a:p>
          <a:p>
            <a:pPr algn="just">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What is market research?</a:t>
            </a:r>
          </a:p>
          <a:p>
            <a:pPr algn="just">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What are the benefits of market research?</a:t>
            </a:r>
          </a:p>
          <a:p>
            <a:pPr algn="just">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How is market research different from marketing research?</a:t>
            </a:r>
          </a:p>
          <a:p>
            <a:pPr algn="just">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What is the purpose of market research questions?</a:t>
            </a:r>
          </a:p>
          <a:p>
            <a:pPr algn="just">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What are the two main types of market research?</a:t>
            </a:r>
          </a:p>
          <a:p>
            <a:pPr algn="just">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How do you collect the required data in market research?</a:t>
            </a:r>
          </a:p>
          <a:p>
            <a:pPr algn="just">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What are the different methods of data analysis?</a:t>
            </a:r>
          </a:p>
          <a:p>
            <a:pPr algn="just">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What are the common mistakes to avoid in market research?</a:t>
            </a:r>
          </a:p>
          <a:p>
            <a:pPr algn="just">
              <a:spcBef>
                <a:spcPts val="0"/>
              </a:spcBef>
              <a:buFont typeface="Arial" panose="020B0604020202020204" pitchFamily="34" charset="0"/>
              <a:buChar char="•"/>
            </a:pPr>
            <a:r>
              <a:rPr lang="en-US" dirty="0">
                <a:effectLst/>
                <a:latin typeface="Arial" panose="020B0604020202020204" pitchFamily="34" charset="0"/>
                <a:ea typeface="Calibri" panose="020F0502020204030204" pitchFamily="34" charset="0"/>
                <a:cs typeface="Arial" panose="020B0604020202020204" pitchFamily="34" charset="0"/>
              </a:rPr>
              <a:t>What makes my target customer want to buy my product?</a:t>
            </a:r>
            <a:endParaRPr lang="en-GB" b="1" dirty="0">
              <a:latin typeface="Arial" panose="020B0604020202020204" pitchFamily="34" charset="0"/>
              <a:cs typeface="Arial" panose="020B0604020202020204" pitchFamily="34" charset="0"/>
            </a:endParaRPr>
          </a:p>
        </p:txBody>
      </p:sp>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34ED4766-5C26-457B-873A-58B7F164CFB2}"/>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Questions for discussion and tasks</a:t>
            </a:r>
          </a:p>
        </p:txBody>
      </p:sp>
    </p:spTree>
    <p:extLst>
      <p:ext uri="{BB962C8B-B14F-4D97-AF65-F5344CB8AC3E}">
        <p14:creationId xmlns:p14="http://schemas.microsoft.com/office/powerpoint/2010/main" val="4257975106"/>
      </p:ext>
    </p:extLst>
  </p:cSld>
  <p:clrMapOvr>
    <a:masterClrMapping/>
  </p:clrMapOvr>
  <p:transition spd="slow">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54838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AGENDA</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745897"/>
            <a:ext cx="11044808" cy="3168056"/>
          </a:xfrm>
        </p:spPr>
        <p:txBody>
          <a:bodyPr/>
          <a:lstStyle/>
          <a:p>
            <a:r>
              <a:rPr lang="en-US" b="1" u="sng" dirty="0">
                <a:latin typeface="Arial" panose="020B0604020202020204" pitchFamily="34" charset="0"/>
                <a:cs typeface="Arial" panose="020B0604020202020204" pitchFamily="34" charset="0"/>
              </a:rPr>
              <a:t>Market Research</a:t>
            </a:r>
          </a:p>
          <a:p>
            <a:r>
              <a:rPr lang="en-GB" b="1" u="sng" dirty="0">
                <a:latin typeface="Arial" panose="020B0604020202020204" pitchFamily="34" charset="0"/>
                <a:cs typeface="Arial" panose="020B0604020202020204" pitchFamily="34" charset="0"/>
              </a:rPr>
              <a:t>Types of Market Research</a:t>
            </a:r>
          </a:p>
          <a:p>
            <a:r>
              <a:rPr lang="en-US" sz="2400" b="1" u="sng" dirty="0">
                <a:latin typeface="Arial" panose="020B0604020202020204" pitchFamily="34" charset="0"/>
                <a:cs typeface="Arial" panose="020B0604020202020204" pitchFamily="34" charset="0"/>
              </a:rPr>
              <a:t>Questionnaire</a:t>
            </a:r>
            <a:endParaRPr lang="en-GB" b="1" u="sng" dirty="0">
              <a:latin typeface="Arial" panose="020B0604020202020204" pitchFamily="34" charset="0"/>
              <a:cs typeface="Arial" panose="020B0604020202020204" pitchFamily="34" charset="0"/>
            </a:endParaRPr>
          </a:p>
          <a:p>
            <a:r>
              <a:rPr lang="en-GB" b="1" u="sng" dirty="0">
                <a:latin typeface="Arial" panose="020B0604020202020204" pitchFamily="34" charset="0"/>
                <a:cs typeface="Arial" panose="020B0604020202020204" pitchFamily="34" charset="0"/>
              </a:rPr>
              <a:t>Methods of Data Analysis</a:t>
            </a:r>
          </a:p>
          <a:p>
            <a:r>
              <a:rPr lang="en-GB" b="1" u="sng" dirty="0">
                <a:latin typeface="Arial" panose="020B0604020202020204" pitchFamily="34" charset="0"/>
                <a:cs typeface="Arial" panose="020B0604020202020204" pitchFamily="34" charset="0"/>
              </a:rPr>
              <a:t>Implementation of Analysis Results</a:t>
            </a:r>
          </a:p>
          <a:p>
            <a:r>
              <a:rPr lang="en-GB" b="1" u="sng" dirty="0">
                <a:latin typeface="Arial" panose="020B0604020202020204" pitchFamily="34" charset="0"/>
                <a:cs typeface="Arial" panose="020B0604020202020204" pitchFamily="34" charset="0"/>
              </a:rPr>
              <a:t>Common Mistakes</a:t>
            </a:r>
          </a:p>
          <a:p>
            <a:endParaRPr lang="en-US" dirty="0"/>
          </a:p>
        </p:txBody>
      </p:sp>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3804761"/>
      </p:ext>
    </p:extLst>
  </p:cSld>
  <p:clrMapOvr>
    <a:masterClrMapping/>
  </p:clrMapOvr>
  <p:transition spd="slow">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Контейнер за съдържание 6" descr="Картина, която съдържа текст&#10;&#10;Описанието е генерирано автоматично">
            <a:extLst>
              <a:ext uri="{FF2B5EF4-FFF2-40B4-BE49-F238E27FC236}">
                <a16:creationId xmlns:a16="http://schemas.microsoft.com/office/drawing/2014/main" id="{6744DE51-7ABF-4A97-81A4-3B70C9CAD2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76120" y="2142330"/>
            <a:ext cx="4938696" cy="3255570"/>
          </a:xfrm>
          <a:prstGeom prst="rect">
            <a:avLst/>
          </a:prstGeom>
        </p:spPr>
      </p:pic>
      <p:sp>
        <p:nvSpPr>
          <p:cNvPr id="8" name="Title 1">
            <a:extLst>
              <a:ext uri="{FF2B5EF4-FFF2-40B4-BE49-F238E27FC236}">
                <a16:creationId xmlns:a16="http://schemas.microsoft.com/office/drawing/2014/main" id="{16AE7A00-74BE-40F7-91CE-D39D3B067ACD}"/>
              </a:ext>
            </a:extLst>
          </p:cNvPr>
          <p:cNvSpPr>
            <a:spLocks noGrp="1"/>
          </p:cNvSpPr>
          <p:nvPr>
            <p:ph type="title"/>
          </p:nvPr>
        </p:nvSpPr>
        <p:spPr>
          <a:xfrm>
            <a:off x="609600" y="885032"/>
            <a:ext cx="10972800" cy="1027113"/>
          </a:xfrm>
        </p:spPr>
        <p:txBody>
          <a:bodyPr/>
          <a:lstStyle/>
          <a:p>
            <a:pPr lvl="0"/>
            <a:r>
              <a:rPr lang="en-US" sz="2800" dirty="0">
                <a:latin typeface="Arial" panose="020B0604020202020204" pitchFamily="34" charset="0"/>
                <a:cs typeface="Arial" panose="020B0604020202020204" pitchFamily="34" charset="0"/>
              </a:rPr>
              <a:t>Market research definition</a:t>
            </a:r>
          </a:p>
        </p:txBody>
      </p:sp>
      <p:sp>
        <p:nvSpPr>
          <p:cNvPr id="9" name="Content Placeholder 2">
            <a:extLst>
              <a:ext uri="{FF2B5EF4-FFF2-40B4-BE49-F238E27FC236}">
                <a16:creationId xmlns:a16="http://schemas.microsoft.com/office/drawing/2014/main" id="{5370AC3D-1894-4759-8529-D920A55165BA}"/>
              </a:ext>
            </a:extLst>
          </p:cNvPr>
          <p:cNvSpPr>
            <a:spLocks noGrp="1"/>
          </p:cNvSpPr>
          <p:nvPr>
            <p:ph sz="half" idx="1"/>
          </p:nvPr>
        </p:nvSpPr>
        <p:spPr>
          <a:xfrm>
            <a:off x="609600" y="1778198"/>
            <a:ext cx="7070576" cy="3983834"/>
          </a:xfrm>
        </p:spPr>
        <p:txBody>
          <a:bodyPr/>
          <a:lstStyle/>
          <a:p>
            <a:pPr algn="just">
              <a:spcBef>
                <a:spcPts val="0"/>
              </a:spcBef>
            </a:pPr>
            <a:r>
              <a:rPr lang="en-US" sz="2400" b="1" dirty="0">
                <a:latin typeface="Arial" panose="020B0604020202020204" pitchFamily="34" charset="0"/>
                <a:cs typeface="Arial" panose="020B0604020202020204" pitchFamily="34" charset="0"/>
              </a:rPr>
              <a:t>Market research </a:t>
            </a:r>
            <a:r>
              <a:rPr lang="en-US" sz="2400" dirty="0">
                <a:latin typeface="Arial" panose="020B0604020202020204" pitchFamily="34" charset="0"/>
                <a:cs typeface="Arial" panose="020B0604020202020204" pitchFamily="34" charset="0"/>
              </a:rPr>
              <a:t>is the process of collecting and analyzing data or information on a product or service. The results serve as an input to identify which products or services are in demand in the market, how big the market is for those products or services, and who is buying them. It will also tell you who the current competitors are in that market.</a:t>
            </a:r>
          </a:p>
          <a:p>
            <a:pPr marL="265113" indent="0" algn="just">
              <a:spcBef>
                <a:spcPts val="0"/>
              </a:spcBef>
              <a:buNone/>
            </a:pPr>
            <a:r>
              <a:rPr lang="en-US" sz="2400" dirty="0">
                <a:latin typeface="Arial" panose="020B0604020202020204" pitchFamily="34" charset="0"/>
                <a:cs typeface="Arial" panose="020B0604020202020204" pitchFamily="34" charset="0"/>
              </a:rPr>
              <a:t>Market research helps identify target market, set realistic expectations about that market, and consequently can reduce business risks.</a:t>
            </a:r>
          </a:p>
          <a:p>
            <a:pPr marL="265113" indent="0" algn="just">
              <a:spcBef>
                <a:spcPts val="0"/>
              </a:spcBef>
              <a:buNone/>
            </a:pPr>
            <a:endParaRPr lang="en-US" dirty="0">
              <a:latin typeface="Arial" panose="020B0604020202020204" pitchFamily="34" charset="0"/>
              <a:cs typeface="Arial" panose="020B0604020202020204" pitchFamily="34" charset="0"/>
            </a:endParaRPr>
          </a:p>
          <a:p>
            <a:pPr algn="just"/>
            <a:endParaRPr lang="en-GB" b="1" dirty="0"/>
          </a:p>
          <a:p>
            <a:pPr algn="just"/>
            <a:endParaRPr lang="en-US" b="1" dirty="0"/>
          </a:p>
          <a:p>
            <a:pPr algn="just"/>
            <a:endParaRPr lang="en-US" dirty="0"/>
          </a:p>
        </p:txBody>
      </p:sp>
    </p:spTree>
    <p:extLst>
      <p:ext uri="{BB962C8B-B14F-4D97-AF65-F5344CB8AC3E}">
        <p14:creationId xmlns:p14="http://schemas.microsoft.com/office/powerpoint/2010/main" val="2613708578"/>
      </p:ext>
    </p:extLst>
  </p:cSld>
  <p:clrMapOvr>
    <a:masterClrMapping/>
  </p:clrMapOvr>
  <p:transition spd="slow">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Контейнер за съдържание 6" descr="Картина, която съдържа текст&#10;&#10;Описанието е генерирано автоматично">
            <a:extLst>
              <a:ext uri="{FF2B5EF4-FFF2-40B4-BE49-F238E27FC236}">
                <a16:creationId xmlns:a16="http://schemas.microsoft.com/office/drawing/2014/main" id="{602B3158-6A42-4296-BDE2-E5E5FAE48F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28192" y="4221088"/>
            <a:ext cx="4044853" cy="2666352"/>
          </a:xfrm>
          <a:prstGeom prst="rect">
            <a:avLst/>
          </a:prstGeom>
        </p:spPr>
      </p:pic>
      <p:sp>
        <p:nvSpPr>
          <p:cNvPr id="5" name="Content Placeholder 2">
            <a:extLst>
              <a:ext uri="{FF2B5EF4-FFF2-40B4-BE49-F238E27FC236}">
                <a16:creationId xmlns:a16="http://schemas.microsoft.com/office/drawing/2014/main" id="{14B681EA-F059-4FED-8E78-1B440FEF2EA5}"/>
              </a:ext>
            </a:extLst>
          </p:cNvPr>
          <p:cNvSpPr>
            <a:spLocks noGrp="1"/>
          </p:cNvSpPr>
          <p:nvPr>
            <p:ph idx="1"/>
          </p:nvPr>
        </p:nvSpPr>
        <p:spPr>
          <a:xfrm>
            <a:off x="629629" y="1700808"/>
            <a:ext cx="11044808" cy="3168056"/>
          </a:xfrm>
        </p:spPr>
        <p:txBody>
          <a:bodyPr/>
          <a:lstStyle/>
          <a:p>
            <a:pPr marL="0" indent="0" algn="just">
              <a:spcBef>
                <a:spcPts val="0"/>
              </a:spcBef>
              <a:buNone/>
            </a:pPr>
            <a:r>
              <a:rPr lang="en-US" dirty="0">
                <a:latin typeface="Arial" panose="020B0604020202020204" pitchFamily="34" charset="0"/>
                <a:cs typeface="Arial" panose="020B0604020202020204" pitchFamily="34" charset="0"/>
              </a:rPr>
              <a:t>Market research helps to:</a:t>
            </a:r>
          </a:p>
          <a:p>
            <a:pPr algn="just">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Recognize and understand the target market (potential customers) for a product;</a:t>
            </a:r>
          </a:p>
          <a:p>
            <a:pPr algn="just">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Identify the best place for the product;</a:t>
            </a:r>
          </a:p>
          <a:p>
            <a:pPr algn="just">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Analyze competitors;</a:t>
            </a:r>
          </a:p>
          <a:p>
            <a:pPr algn="just">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Identify existing and future threats and opportunities in the market;</a:t>
            </a:r>
          </a:p>
          <a:p>
            <a:pPr algn="just">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Set realistic targets and expectations for sales and growth;</a:t>
            </a:r>
          </a:p>
          <a:p>
            <a:pPr algn="just">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Identify the methods to reduce business risks.</a:t>
            </a:r>
          </a:p>
          <a:p>
            <a:pPr algn="just">
              <a:spcBef>
                <a:spcPts val="0"/>
              </a:spcBef>
            </a:pPr>
            <a:endParaRPr lang="en-GB" b="1" dirty="0">
              <a:latin typeface="Arial" panose="020B0604020202020204" pitchFamily="34" charset="0"/>
              <a:cs typeface="Arial" panose="020B0604020202020204" pitchFamily="34" charset="0"/>
            </a:endParaRPr>
          </a:p>
          <a:p>
            <a:endParaRPr lang="en-US" b="1" dirty="0"/>
          </a:p>
          <a:p>
            <a:endParaRPr lang="en-US" dirty="0"/>
          </a:p>
        </p:txBody>
      </p:sp>
      <p:sp>
        <p:nvSpPr>
          <p:cNvPr id="6" name="Title 1">
            <a:extLst>
              <a:ext uri="{FF2B5EF4-FFF2-40B4-BE49-F238E27FC236}">
                <a16:creationId xmlns:a16="http://schemas.microsoft.com/office/drawing/2014/main" id="{01EBB191-709A-4EF2-BFEE-9451D0450FDF}"/>
              </a:ext>
            </a:extLst>
          </p:cNvPr>
          <p:cNvSpPr>
            <a:spLocks noGrp="1"/>
          </p:cNvSpPr>
          <p:nvPr>
            <p:ph type="title"/>
          </p:nvPr>
        </p:nvSpPr>
        <p:spPr>
          <a:xfrm>
            <a:off x="609600" y="885032"/>
            <a:ext cx="10972800" cy="1027113"/>
          </a:xfrm>
        </p:spPr>
        <p:txBody>
          <a:bodyPr/>
          <a:lstStyle/>
          <a:p>
            <a:pPr lvl="0"/>
            <a:r>
              <a:rPr lang="en-US" sz="2800" dirty="0">
                <a:latin typeface="Arial" panose="020B0604020202020204" pitchFamily="34" charset="0"/>
                <a:cs typeface="Arial" panose="020B0604020202020204" pitchFamily="34" charset="0"/>
              </a:rPr>
              <a:t>Market research definition</a:t>
            </a:r>
          </a:p>
        </p:txBody>
      </p:sp>
    </p:spTree>
    <p:extLst>
      <p:ext uri="{BB962C8B-B14F-4D97-AF65-F5344CB8AC3E}">
        <p14:creationId xmlns:p14="http://schemas.microsoft.com/office/powerpoint/2010/main" val="3515928676"/>
      </p:ext>
    </p:extLst>
  </p:cSld>
  <p:clrMapOvr>
    <a:masterClrMapping/>
  </p:clrMapOvr>
  <p:transition spd="slow">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B41BCF3B-1633-4D87-8D80-9C59FCC46341}"/>
              </a:ext>
            </a:extLst>
          </p:cNvPr>
          <p:cNvSpPr>
            <a:spLocks noGrp="1"/>
          </p:cNvSpPr>
          <p:nvPr>
            <p:ph type="title"/>
          </p:nvPr>
        </p:nvSpPr>
        <p:spPr>
          <a:xfrm>
            <a:off x="609600" y="885032"/>
            <a:ext cx="10972800" cy="1027113"/>
          </a:xfrm>
        </p:spPr>
        <p:txBody>
          <a:bodyPr/>
          <a:lstStyle/>
          <a:p>
            <a:pPr lvl="0"/>
            <a:r>
              <a:rPr lang="en-US" sz="2800" dirty="0">
                <a:latin typeface="Arial" panose="020B0604020202020204" pitchFamily="34" charset="0"/>
                <a:cs typeface="Arial" panose="020B0604020202020204" pitchFamily="34" charset="0"/>
              </a:rPr>
              <a:t>Types of market research</a:t>
            </a:r>
          </a:p>
        </p:txBody>
      </p:sp>
      <p:sp>
        <p:nvSpPr>
          <p:cNvPr id="5" name="Content Placeholder 2">
            <a:extLst>
              <a:ext uri="{FF2B5EF4-FFF2-40B4-BE49-F238E27FC236}">
                <a16:creationId xmlns:a16="http://schemas.microsoft.com/office/drawing/2014/main" id="{E73A48C9-D530-4A0A-989A-3BD7C58041D8}"/>
              </a:ext>
            </a:extLst>
          </p:cNvPr>
          <p:cNvSpPr txBox="1">
            <a:spLocks/>
          </p:cNvSpPr>
          <p:nvPr/>
        </p:nvSpPr>
        <p:spPr>
          <a:xfrm>
            <a:off x="688139" y="1644651"/>
            <a:ext cx="6497905" cy="3301205"/>
          </a:xfrm>
          <a:prstGeom prst="rect">
            <a:avLst/>
          </a:prstGeom>
        </p:spPr>
        <p:txBody>
          <a:bodyPr/>
          <a:lstStyle>
            <a:lvl1pPr marL="257175" indent="-257175"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just">
              <a:spcBef>
                <a:spcPts val="0"/>
              </a:spcBef>
              <a:spcAft>
                <a:spcPts val="0"/>
              </a:spcAft>
              <a:buFont typeface="Arial" panose="020B0604020202020204" pitchFamily="34" charset="0"/>
              <a:buNone/>
              <a:tabLst>
                <a:tab pos="457200" algn="l"/>
              </a:tabLst>
            </a:pPr>
            <a:r>
              <a:rPr lang="en-US" b="1">
                <a:latin typeface="Arial" panose="020B0604020202020204" pitchFamily="34" charset="0"/>
                <a:ea typeface="Calibri" panose="020F0502020204030204" pitchFamily="34" charset="0"/>
                <a:cs typeface="Arial" panose="020B0604020202020204" pitchFamily="34" charset="0"/>
              </a:rPr>
              <a:t>Primary research </a:t>
            </a:r>
            <a:r>
              <a:rPr lang="en-US">
                <a:latin typeface="Arial" panose="020B0604020202020204" pitchFamily="34" charset="0"/>
                <a:ea typeface="Calibri" panose="020F0502020204030204" pitchFamily="34" charset="0"/>
                <a:cs typeface="Arial" panose="020B0604020202020204" pitchFamily="34" charset="0"/>
              </a:rPr>
              <a:t>involves the collection of original data. Data are collected in different ways: </a:t>
            </a:r>
            <a:endParaRPr lang="bg-BG">
              <a:latin typeface="Arial" panose="020B0604020202020204" pitchFamily="34" charset="0"/>
              <a:ea typeface="Calibri" panose="020F0502020204030204" pitchFamily="34" charset="0"/>
              <a:cs typeface="Arial" panose="020B0604020202020204" pitchFamily="34" charset="0"/>
            </a:endParaRPr>
          </a:p>
          <a:p>
            <a:pPr marL="342900" indent="-342900" algn="just">
              <a:spcBef>
                <a:spcPts val="0"/>
              </a:spcBef>
              <a:spcAft>
                <a:spcPts val="0"/>
              </a:spcAft>
              <a:tabLst>
                <a:tab pos="457200" algn="l"/>
              </a:tabLst>
            </a:pPr>
            <a:r>
              <a:rPr lang="en-US">
                <a:latin typeface="Arial" panose="020B0604020202020204" pitchFamily="34" charset="0"/>
                <a:ea typeface="Calibri" panose="020F0502020204030204" pitchFamily="34" charset="0"/>
                <a:cs typeface="Arial" panose="020B0604020202020204" pitchFamily="34" charset="0"/>
              </a:rPr>
              <a:t>Using questionnaire responses. For example, questionnaire sent via mail or telephone;</a:t>
            </a:r>
            <a:endParaRPr lang="bg-BG">
              <a:latin typeface="Arial" panose="020B0604020202020204" pitchFamily="34" charset="0"/>
              <a:ea typeface="Calibri" panose="020F0502020204030204" pitchFamily="34" charset="0"/>
              <a:cs typeface="Arial" panose="020B0604020202020204" pitchFamily="34" charset="0"/>
            </a:endParaRPr>
          </a:p>
          <a:p>
            <a:pPr marL="342900" indent="-342900" algn="just">
              <a:spcBef>
                <a:spcPts val="0"/>
              </a:spcBef>
              <a:spcAft>
                <a:spcPts val="0"/>
              </a:spcAft>
              <a:tabLst>
                <a:tab pos="457200" algn="l"/>
              </a:tabLst>
            </a:pPr>
            <a:r>
              <a:rPr lang="en-US">
                <a:latin typeface="Arial" panose="020B0604020202020204" pitchFamily="34" charset="0"/>
                <a:ea typeface="Calibri" panose="020F0502020204030204" pitchFamily="34" charset="0"/>
                <a:cs typeface="Arial" panose="020B0604020202020204" pitchFamily="34" charset="0"/>
              </a:rPr>
              <a:t>Through customer interviews. For example, face-to-face interview with a specific group;</a:t>
            </a:r>
            <a:endParaRPr lang="bg-BG">
              <a:latin typeface="Arial" panose="020B0604020202020204" pitchFamily="34" charset="0"/>
              <a:ea typeface="Calibri" panose="020F0502020204030204" pitchFamily="34" charset="0"/>
              <a:cs typeface="Arial" panose="020B0604020202020204" pitchFamily="34" charset="0"/>
            </a:endParaRPr>
          </a:p>
          <a:p>
            <a:pPr marL="342900" indent="-342900" algn="just">
              <a:spcBef>
                <a:spcPts val="0"/>
              </a:spcBef>
              <a:spcAft>
                <a:spcPts val="0"/>
              </a:spcAft>
              <a:tabLst>
                <a:tab pos="457200" algn="l"/>
              </a:tabLst>
            </a:pPr>
            <a:r>
              <a:rPr lang="en-US">
                <a:latin typeface="Arial" panose="020B0604020202020204" pitchFamily="34" charset="0"/>
                <a:ea typeface="Calibri" panose="020F0502020204030204" pitchFamily="34" charset="0"/>
                <a:cs typeface="Arial" panose="020B0604020202020204" pitchFamily="34" charset="0"/>
              </a:rPr>
              <a:t>Through customer observations. For example, determining the popular brand by observing sales in a store;</a:t>
            </a:r>
          </a:p>
          <a:p>
            <a:pPr marL="342900" indent="-342900" algn="just">
              <a:spcBef>
                <a:spcPts val="0"/>
              </a:spcBef>
              <a:spcAft>
                <a:spcPts val="0"/>
              </a:spcAft>
              <a:tabLst>
                <a:tab pos="457200" algn="l"/>
              </a:tabLst>
            </a:pPr>
            <a:r>
              <a:rPr lang="en-US">
                <a:latin typeface="Arial" panose="020B0604020202020204" pitchFamily="34" charset="0"/>
                <a:ea typeface="Calibri" panose="020F0502020204030204" pitchFamily="34" charset="0"/>
                <a:cs typeface="Arial" panose="020B0604020202020204" pitchFamily="34" charset="0"/>
              </a:rPr>
              <a:t>Analyzing your own business and sales data. </a:t>
            </a:r>
            <a:endParaRPr lang="bg-BG">
              <a:latin typeface="Arial" panose="020B0604020202020204" pitchFamily="34" charset="0"/>
              <a:cs typeface="Arial" panose="020B0604020202020204" pitchFamily="34" charset="0"/>
            </a:endParaRPr>
          </a:p>
          <a:p>
            <a:pPr marL="342900" indent="-342900" algn="just">
              <a:spcBef>
                <a:spcPts val="0"/>
              </a:spcBef>
              <a:spcAft>
                <a:spcPts val="0"/>
              </a:spcAft>
              <a:tabLst>
                <a:tab pos="457200" algn="l"/>
              </a:tabLst>
            </a:pPr>
            <a:endParaRPr lang="bg-BG">
              <a:latin typeface="Arial" panose="020B0604020202020204" pitchFamily="34" charset="0"/>
              <a:ea typeface="Calibri" panose="020F0502020204030204" pitchFamily="34" charset="0"/>
              <a:cs typeface="Arial" panose="020B0604020202020204" pitchFamily="34" charset="0"/>
            </a:endParaRPr>
          </a:p>
          <a:p>
            <a:pPr algn="just">
              <a:spcBef>
                <a:spcPts val="0"/>
              </a:spcBef>
              <a:spcAft>
                <a:spcPts val="0"/>
              </a:spcAft>
            </a:pPr>
            <a:endParaRPr lang="en-US" b="1">
              <a:latin typeface="Arial" panose="020B0604020202020204" pitchFamily="34" charset="0"/>
              <a:cs typeface="Arial" panose="020B0604020202020204" pitchFamily="34" charset="0"/>
            </a:endParaRPr>
          </a:p>
          <a:p>
            <a:endParaRPr lang="en-US" dirty="0"/>
          </a:p>
        </p:txBody>
      </p:sp>
      <p:pic>
        <p:nvPicPr>
          <p:cNvPr id="6" name="Контейнер за съдържание 8" descr="Картина, която съдържа лице, жена, закрито&#10;&#10;Описанието е генерирано автоматично">
            <a:extLst>
              <a:ext uri="{FF2B5EF4-FFF2-40B4-BE49-F238E27FC236}">
                <a16:creationId xmlns:a16="http://schemas.microsoft.com/office/drawing/2014/main" id="{3E8B906C-B506-4717-A8EE-0B10B6BB3CFC}"/>
              </a:ext>
            </a:extLst>
          </p:cNvPr>
          <p:cNvPicPr>
            <a:picLocks noChangeAspect="1"/>
          </p:cNvPicPr>
          <p:nvPr/>
        </p:nvPicPr>
        <p:blipFill rotWithShape="1">
          <a:blip r:embed="rId3">
            <a:extLst>
              <a:ext uri="{28A0092B-C50C-407E-A947-70E740481C1C}">
                <a14:useLocalDpi xmlns:a14="http://schemas.microsoft.com/office/drawing/2010/main" val="0"/>
              </a:ext>
            </a:extLst>
          </a:blip>
          <a:srcRect r="40236" b="6836"/>
          <a:stretch/>
        </p:blipFill>
        <p:spPr>
          <a:xfrm>
            <a:off x="7293821" y="1728795"/>
            <a:ext cx="4342467" cy="4508518"/>
          </a:xfrm>
          <a:prstGeom prst="rect">
            <a:avLst/>
          </a:prstGeom>
        </p:spPr>
      </p:pic>
    </p:spTree>
    <p:extLst>
      <p:ext uri="{BB962C8B-B14F-4D97-AF65-F5344CB8AC3E}">
        <p14:creationId xmlns:p14="http://schemas.microsoft.com/office/powerpoint/2010/main" val="3628182900"/>
      </p:ext>
    </p:extLst>
  </p:cSld>
  <p:clrMapOvr>
    <a:masterClrMapping/>
  </p:clrMapOvr>
  <p:transition spd="slow">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6D96D5B4-B76A-4382-80E6-2D964366705C}"/>
              </a:ext>
            </a:extLst>
          </p:cNvPr>
          <p:cNvSpPr>
            <a:spLocks noGrp="1"/>
          </p:cNvSpPr>
          <p:nvPr>
            <p:ph type="title"/>
          </p:nvPr>
        </p:nvSpPr>
        <p:spPr>
          <a:xfrm>
            <a:off x="609600" y="885032"/>
            <a:ext cx="10972800" cy="1027113"/>
          </a:xfrm>
        </p:spPr>
        <p:txBody>
          <a:bodyPr/>
          <a:lstStyle/>
          <a:p>
            <a:pPr lvl="0"/>
            <a:r>
              <a:rPr lang="en-US" sz="2800" dirty="0">
                <a:latin typeface="Arial" panose="020B0604020202020204" pitchFamily="34" charset="0"/>
                <a:cs typeface="Arial" panose="020B0604020202020204" pitchFamily="34" charset="0"/>
              </a:rPr>
              <a:t>Types of market research</a:t>
            </a:r>
          </a:p>
        </p:txBody>
      </p:sp>
      <p:sp>
        <p:nvSpPr>
          <p:cNvPr id="5" name="Content Placeholder 2">
            <a:extLst>
              <a:ext uri="{FF2B5EF4-FFF2-40B4-BE49-F238E27FC236}">
                <a16:creationId xmlns:a16="http://schemas.microsoft.com/office/drawing/2014/main" id="{5EF186D5-0DE9-42D8-A5F7-CE2405DBA9DA}"/>
              </a:ext>
            </a:extLst>
          </p:cNvPr>
          <p:cNvSpPr>
            <a:spLocks noGrp="1"/>
          </p:cNvSpPr>
          <p:nvPr>
            <p:ph sz="half" idx="1"/>
          </p:nvPr>
        </p:nvSpPr>
        <p:spPr>
          <a:xfrm>
            <a:off x="695400" y="1700808"/>
            <a:ext cx="5918448" cy="3983834"/>
          </a:xfrm>
        </p:spPr>
        <p:txBody>
          <a:bodyPr/>
          <a:lstStyle/>
          <a:p>
            <a:pPr marL="0" lvl="0" indent="0" algn="just">
              <a:spcBef>
                <a:spcPts val="0"/>
              </a:spcBef>
              <a:spcAft>
                <a:spcPts val="0"/>
              </a:spcAft>
              <a:buNone/>
              <a:tabLst>
                <a:tab pos="457200" algn="l"/>
              </a:tabLst>
            </a:pPr>
            <a:r>
              <a:rPr lang="en-US" sz="2400" b="1" dirty="0">
                <a:effectLst/>
                <a:latin typeface="Arial" panose="020B0604020202020204" pitchFamily="34" charset="0"/>
                <a:ea typeface="Calibri" panose="020F0502020204030204" pitchFamily="34" charset="0"/>
                <a:cs typeface="Arial" panose="020B0604020202020204" pitchFamily="34" charset="0"/>
              </a:rPr>
              <a:t>Secondary research </a:t>
            </a:r>
            <a:r>
              <a:rPr lang="en-US" sz="2400" dirty="0">
                <a:effectLst/>
                <a:latin typeface="Arial" panose="020B0604020202020204" pitchFamily="34" charset="0"/>
                <a:ea typeface="Calibri" panose="020F0502020204030204" pitchFamily="34" charset="0"/>
                <a:cs typeface="Arial" panose="020B0604020202020204" pitchFamily="34" charset="0"/>
              </a:rPr>
              <a:t>involves collecting data from existing data, which have been researched and shared by other sources. </a:t>
            </a:r>
            <a:br>
              <a:rPr lang="en-US" sz="2400" dirty="0">
                <a:effectLst/>
                <a:latin typeface="Arial" panose="020B0604020202020204" pitchFamily="34" charset="0"/>
                <a:ea typeface="Calibri" panose="020F0502020204030204" pitchFamily="34" charset="0"/>
                <a:cs typeface="Arial" panose="020B0604020202020204" pitchFamily="34" charset="0"/>
              </a:rPr>
            </a:br>
            <a:r>
              <a:rPr lang="en-US" sz="2400" dirty="0">
                <a:effectLst/>
                <a:latin typeface="Arial" panose="020B0604020202020204" pitchFamily="34" charset="0"/>
                <a:ea typeface="Calibri" panose="020F0502020204030204" pitchFamily="34" charset="0"/>
                <a:cs typeface="Arial" panose="020B0604020202020204" pitchFamily="34" charset="0"/>
              </a:rPr>
              <a:t>A few sources of secondary data are: </a:t>
            </a:r>
            <a:endParaRPr lang="bg-BG" sz="2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spcBef>
                <a:spcPts val="0"/>
              </a:spcBef>
              <a:spcAft>
                <a:spcPts val="0"/>
              </a:spcAft>
              <a:buFont typeface="Arial" panose="020B0604020202020204" pitchFamily="34" charset="0"/>
              <a:buChar char="•"/>
              <a:tabLst>
                <a:tab pos="457200" algn="l"/>
              </a:tabLst>
            </a:pPr>
            <a:r>
              <a:rPr lang="en-US" sz="2400" dirty="0">
                <a:effectLst/>
                <a:latin typeface="Arial" panose="020B0604020202020204" pitchFamily="34" charset="0"/>
                <a:ea typeface="Calibri" panose="020F0502020204030204" pitchFamily="34" charset="0"/>
                <a:cs typeface="Arial" panose="020B0604020202020204" pitchFamily="34" charset="0"/>
              </a:rPr>
              <a:t>The Consumer Expenditure Survey;</a:t>
            </a:r>
            <a:endParaRPr lang="bg-BG" sz="2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spcBef>
                <a:spcPts val="0"/>
              </a:spcBef>
              <a:spcAft>
                <a:spcPts val="0"/>
              </a:spcAft>
              <a:buFont typeface="Arial" panose="020B0604020202020204" pitchFamily="34" charset="0"/>
              <a:buChar char="•"/>
              <a:tabLst>
                <a:tab pos="457200" algn="l"/>
              </a:tabLst>
            </a:pPr>
            <a:r>
              <a:rPr lang="en-US" sz="2400" dirty="0">
                <a:effectLst/>
                <a:latin typeface="Arial" panose="020B0604020202020204" pitchFamily="34" charset="0"/>
                <a:ea typeface="Calibri" panose="020F0502020204030204" pitchFamily="34" charset="0"/>
                <a:cs typeface="Arial" panose="020B0604020202020204" pitchFamily="34" charset="0"/>
              </a:rPr>
              <a:t>Industry and Trade Outlook;</a:t>
            </a:r>
            <a:endParaRPr lang="bg-BG" sz="2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spcBef>
                <a:spcPts val="0"/>
              </a:spcBef>
              <a:spcAft>
                <a:spcPts val="0"/>
              </a:spcAft>
              <a:buFont typeface="Arial" panose="020B0604020202020204" pitchFamily="34" charset="0"/>
              <a:buChar char="•"/>
              <a:tabLst>
                <a:tab pos="457200" algn="l"/>
              </a:tabLst>
            </a:pPr>
            <a:r>
              <a:rPr lang="en-US" sz="2400" dirty="0">
                <a:effectLst/>
                <a:latin typeface="Arial" panose="020B0604020202020204" pitchFamily="34" charset="0"/>
                <a:ea typeface="Calibri" panose="020F0502020204030204" pitchFamily="34" charset="0"/>
                <a:cs typeface="Arial" panose="020B0604020202020204" pitchFamily="34" charset="0"/>
              </a:rPr>
              <a:t>Trade Associations and Trade Journals;</a:t>
            </a:r>
            <a:endParaRPr lang="bg-BG" sz="2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spcBef>
                <a:spcPts val="0"/>
              </a:spcBef>
              <a:spcAft>
                <a:spcPts val="0"/>
              </a:spcAft>
              <a:buFont typeface="Arial" panose="020B0604020202020204" pitchFamily="34" charset="0"/>
              <a:buChar char="•"/>
              <a:tabLst>
                <a:tab pos="457200" algn="l"/>
              </a:tabLst>
            </a:pPr>
            <a:r>
              <a:rPr lang="en-US" sz="2400" dirty="0">
                <a:effectLst/>
                <a:latin typeface="Arial" panose="020B0604020202020204" pitchFamily="34" charset="0"/>
                <a:ea typeface="Calibri" panose="020F0502020204030204" pitchFamily="34" charset="0"/>
                <a:cs typeface="Arial" panose="020B0604020202020204" pitchFamily="34" charset="0"/>
              </a:rPr>
              <a:t>International Institutions;</a:t>
            </a:r>
          </a:p>
          <a:p>
            <a:pPr marL="342900" lvl="0" indent="-342900" algn="just">
              <a:spcBef>
                <a:spcPts val="0"/>
              </a:spcBef>
              <a:spcAft>
                <a:spcPts val="0"/>
              </a:spcAft>
              <a:buFont typeface="Arial" panose="020B0604020202020204" pitchFamily="34" charset="0"/>
              <a:buChar char="•"/>
              <a:tabLst>
                <a:tab pos="457200" algn="l"/>
              </a:tabLst>
            </a:pPr>
            <a:r>
              <a:rPr lang="en-US" sz="2400" dirty="0">
                <a:latin typeface="Arial" panose="020B0604020202020204" pitchFamily="34" charset="0"/>
                <a:ea typeface="Calibri" panose="020F0502020204030204" pitchFamily="34" charset="0"/>
                <a:cs typeface="Arial" panose="020B0604020202020204" pitchFamily="34" charset="0"/>
              </a:rPr>
              <a:t>Statistics.</a:t>
            </a:r>
            <a:endParaRPr lang="bg-BG" sz="2400"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endParaRPr lang="bg-BG"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Bef>
                <a:spcPts val="0"/>
              </a:spcBef>
              <a:spcAft>
                <a:spcPts val="0"/>
              </a:spcAft>
              <a:buFont typeface="Arial" panose="020B0604020202020204" pitchFamily="34" charset="0"/>
              <a:buChar char="•"/>
              <a:tabLst>
                <a:tab pos="457200" algn="l"/>
              </a:tabLst>
            </a:pPr>
            <a:endParaRPr lang="bg-BG" dirty="0">
              <a:effectLst/>
              <a:latin typeface="Arial" panose="020B0604020202020204" pitchFamily="34" charset="0"/>
              <a:ea typeface="Calibri" panose="020F0502020204030204" pitchFamily="34" charset="0"/>
              <a:cs typeface="Arial" panose="020B0604020202020204" pitchFamily="34" charset="0"/>
            </a:endParaRPr>
          </a:p>
          <a:p>
            <a:pPr algn="just">
              <a:spcBef>
                <a:spcPts val="0"/>
              </a:spcBef>
              <a:spcAft>
                <a:spcPts val="0"/>
              </a:spcAft>
            </a:pPr>
            <a:endParaRPr lang="en-US" b="1" dirty="0">
              <a:latin typeface="Arial" panose="020B0604020202020204" pitchFamily="34" charset="0"/>
              <a:cs typeface="Arial" panose="020B0604020202020204" pitchFamily="34" charset="0"/>
            </a:endParaRPr>
          </a:p>
          <a:p>
            <a:endParaRPr lang="en-US" dirty="0"/>
          </a:p>
        </p:txBody>
      </p:sp>
      <p:pic>
        <p:nvPicPr>
          <p:cNvPr id="6" name="Картина 5" descr="Картина, която съдържа бланки, визитка, векторни графики&#10;&#10;Описанието е генерирано автоматично">
            <a:extLst>
              <a:ext uri="{FF2B5EF4-FFF2-40B4-BE49-F238E27FC236}">
                <a16:creationId xmlns:a16="http://schemas.microsoft.com/office/drawing/2014/main" id="{FBC2B695-AA14-4AEF-84F7-44C2873D35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3600" y="2476897"/>
            <a:ext cx="4572000" cy="3314700"/>
          </a:xfrm>
          <a:prstGeom prst="rect">
            <a:avLst/>
          </a:prstGeom>
        </p:spPr>
      </p:pic>
    </p:spTree>
    <p:extLst>
      <p:ext uri="{BB962C8B-B14F-4D97-AF65-F5344CB8AC3E}">
        <p14:creationId xmlns:p14="http://schemas.microsoft.com/office/powerpoint/2010/main" val="2947865804"/>
      </p:ext>
    </p:extLst>
  </p:cSld>
  <p:clrMapOvr>
    <a:masterClrMapping/>
  </p:clrMapOvr>
  <p:transition spd="slow">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CDD03D5B-F6D9-4B9E-8218-1C1C0095B7B5}"/>
              </a:ext>
            </a:extLst>
          </p:cNvPr>
          <p:cNvSpPr>
            <a:spLocks noGrp="1"/>
          </p:cNvSpPr>
          <p:nvPr>
            <p:ph type="title"/>
          </p:nvPr>
        </p:nvSpPr>
        <p:spPr>
          <a:xfrm>
            <a:off x="609600" y="885032"/>
            <a:ext cx="10972800" cy="1027113"/>
          </a:xfrm>
        </p:spPr>
        <p:txBody>
          <a:bodyPr/>
          <a:lstStyle/>
          <a:p>
            <a:pPr lvl="0"/>
            <a:r>
              <a:rPr lang="en-US" sz="2800" dirty="0">
                <a:latin typeface="Arial" panose="020B0604020202020204" pitchFamily="34" charset="0"/>
                <a:cs typeface="Arial" panose="020B0604020202020204" pitchFamily="34" charset="0"/>
              </a:rPr>
              <a:t>Questionnaire</a:t>
            </a:r>
          </a:p>
        </p:txBody>
      </p:sp>
      <p:sp>
        <p:nvSpPr>
          <p:cNvPr id="5" name="Content Placeholder 2">
            <a:extLst>
              <a:ext uri="{FF2B5EF4-FFF2-40B4-BE49-F238E27FC236}">
                <a16:creationId xmlns:a16="http://schemas.microsoft.com/office/drawing/2014/main" id="{DAE91720-3CB5-4194-9556-85C99AA7A8C0}"/>
              </a:ext>
            </a:extLst>
          </p:cNvPr>
          <p:cNvSpPr>
            <a:spLocks noGrp="1"/>
          </p:cNvSpPr>
          <p:nvPr>
            <p:ph sz="half" idx="1"/>
          </p:nvPr>
        </p:nvSpPr>
        <p:spPr>
          <a:xfrm>
            <a:off x="609600" y="1700808"/>
            <a:ext cx="7430616" cy="3983834"/>
          </a:xfrm>
        </p:spPr>
        <p:txBody>
          <a:bodyPr/>
          <a:lstStyle/>
          <a:p>
            <a:pPr algn="just">
              <a:spcBef>
                <a:spcPts val="0"/>
              </a:spcBef>
            </a:pPr>
            <a:r>
              <a:rPr lang="en-US" sz="2400" dirty="0">
                <a:latin typeface="Arial" panose="020B0604020202020204" pitchFamily="34" charset="0"/>
                <a:cs typeface="Arial" panose="020B0604020202020204" pitchFamily="34" charset="0"/>
              </a:rPr>
              <a:t>Define your research questions. For example, "What makes my target customer want to buy my product?"</a:t>
            </a:r>
          </a:p>
          <a:p>
            <a:pPr algn="just">
              <a:spcBef>
                <a:spcPts val="0"/>
              </a:spcBef>
            </a:pPr>
            <a:r>
              <a:rPr lang="en-US" sz="2400" dirty="0">
                <a:latin typeface="Arial" panose="020B0604020202020204" pitchFamily="34" charset="0"/>
                <a:cs typeface="Arial" panose="020B0604020202020204" pitchFamily="34" charset="0"/>
              </a:rPr>
              <a:t>Develop the questions for the questionnaire to address the research questions. For example, you might include on your questionnaire the question, "I like to buy organic textile products" with a rating scale.</a:t>
            </a:r>
          </a:p>
          <a:p>
            <a:pPr algn="just">
              <a:spcBef>
                <a:spcPts val="0"/>
              </a:spcBef>
            </a:pPr>
            <a:r>
              <a:rPr lang="en-US" sz="2400" dirty="0">
                <a:latin typeface="Arial" panose="020B0604020202020204" pitchFamily="34" charset="0"/>
                <a:cs typeface="Arial" panose="020B0604020202020204" pitchFamily="34" charset="0"/>
              </a:rPr>
              <a:t>Distribute the questionnaire.</a:t>
            </a:r>
          </a:p>
          <a:p>
            <a:endParaRPr lang="en-GB" b="1" dirty="0"/>
          </a:p>
          <a:p>
            <a:endParaRPr lang="en-US" b="1" dirty="0"/>
          </a:p>
          <a:p>
            <a:endParaRPr lang="en-US" dirty="0"/>
          </a:p>
        </p:txBody>
      </p:sp>
      <p:pic>
        <p:nvPicPr>
          <p:cNvPr id="6" name="Контейнер за съдържание 6">
            <a:extLst>
              <a:ext uri="{FF2B5EF4-FFF2-40B4-BE49-F238E27FC236}">
                <a16:creationId xmlns:a16="http://schemas.microsoft.com/office/drawing/2014/main" id="{5B5A54B1-6621-49CB-99D4-48E06BC3F1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4232" y="1673199"/>
            <a:ext cx="3810000" cy="3810000"/>
          </a:xfrm>
          <a:prstGeom prst="rect">
            <a:avLst/>
          </a:prstGeom>
        </p:spPr>
      </p:pic>
    </p:spTree>
    <p:extLst>
      <p:ext uri="{BB962C8B-B14F-4D97-AF65-F5344CB8AC3E}">
        <p14:creationId xmlns:p14="http://schemas.microsoft.com/office/powerpoint/2010/main" val="3350751474"/>
      </p:ext>
    </p:extLst>
  </p:cSld>
  <p:clrMapOvr>
    <a:masterClrMapping/>
  </p:clrMapOvr>
  <p:transition spd="slow">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Questionnaire</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629133"/>
            <a:ext cx="11044808" cy="3168056"/>
          </a:xfrm>
        </p:spPr>
        <p:txBody>
          <a:bodyPr/>
          <a:lstStyle/>
          <a:p>
            <a:pPr marL="0" indent="0" algn="just">
              <a:spcBef>
                <a:spcPts val="0"/>
              </a:spcBef>
              <a:buNone/>
            </a:pPr>
            <a:r>
              <a:rPr lang="en-US" b="1" dirty="0">
                <a:latin typeface="Arial" panose="020B0604020202020204" pitchFamily="34" charset="0"/>
                <a:cs typeface="Arial" panose="020B0604020202020204" pitchFamily="34" charset="0"/>
              </a:rPr>
              <a:t>Structure of the questionnaire</a:t>
            </a:r>
            <a:endParaRPr lang="en-US" dirty="0">
              <a:latin typeface="Arial" panose="020B0604020202020204" pitchFamily="34" charset="0"/>
              <a:cs typeface="Arial" panose="020B0604020202020204" pitchFamily="34" charset="0"/>
            </a:endParaRPr>
          </a:p>
          <a:p>
            <a:pPr algn="just">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Number of questions;</a:t>
            </a:r>
          </a:p>
          <a:p>
            <a:pPr algn="just">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Appropriate questions that match the research objectives;</a:t>
            </a:r>
          </a:p>
          <a:p>
            <a:pPr algn="just">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Logical group of questions;</a:t>
            </a:r>
          </a:p>
          <a:p>
            <a:pPr algn="just">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Flow of questions;</a:t>
            </a:r>
          </a:p>
          <a:p>
            <a:pPr algn="just">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Layout of the questionnaire.</a:t>
            </a:r>
          </a:p>
          <a:p>
            <a:pPr marL="0" indent="0" algn="just">
              <a:spcBef>
                <a:spcPts val="0"/>
              </a:spcBef>
              <a:buNone/>
            </a:pPr>
            <a:r>
              <a:rPr lang="en-US" b="1" dirty="0">
                <a:latin typeface="Arial" panose="020B0604020202020204" pitchFamily="34" charset="0"/>
                <a:cs typeface="Arial" panose="020B0604020202020204" pitchFamily="34" charset="0"/>
              </a:rPr>
              <a:t>Questionnaire Respondents</a:t>
            </a:r>
          </a:p>
          <a:p>
            <a:pPr algn="just">
              <a:spcBef>
                <a:spcPts val="0"/>
              </a:spcBef>
            </a:pPr>
            <a:r>
              <a:rPr lang="en-US" dirty="0">
                <a:latin typeface="Arial" panose="020B0604020202020204" pitchFamily="34" charset="0"/>
                <a:cs typeface="Arial" panose="020B0604020202020204" pitchFamily="34" charset="0"/>
              </a:rPr>
              <a:t>Select respondents based on your target market. If you do not have an idea of who your target market might be, try to get a wide range of respondents.</a:t>
            </a:r>
          </a:p>
          <a:p>
            <a:pPr algn="just">
              <a:spcBef>
                <a:spcPts val="0"/>
              </a:spcBef>
            </a:pPr>
            <a:r>
              <a:rPr lang="en-US" dirty="0">
                <a:latin typeface="Arial" panose="020B0604020202020204" pitchFamily="34" charset="0"/>
                <a:cs typeface="Arial" panose="020B0604020202020204" pitchFamily="34" charset="0"/>
              </a:rPr>
              <a:t>Create relevant questions, based on the respondents’ level of agreement or disagreement with the questions.</a:t>
            </a:r>
          </a:p>
          <a:p>
            <a:pPr marL="0" indent="0" algn="just">
              <a:spcBef>
                <a:spcPts val="0"/>
              </a:spcBef>
              <a:buNone/>
            </a:pPr>
            <a:r>
              <a:rPr lang="en-US" b="1" dirty="0">
                <a:latin typeface="Arial" panose="020B0604020202020204" pitchFamily="34" charset="0"/>
                <a:cs typeface="Arial" panose="020B0604020202020204" pitchFamily="34" charset="0"/>
              </a:rPr>
              <a:t>Grouping Respondents</a:t>
            </a:r>
          </a:p>
          <a:p>
            <a:pPr algn="just">
              <a:spcBef>
                <a:spcPts val="0"/>
              </a:spcBef>
            </a:pPr>
            <a:r>
              <a:rPr lang="en-US" dirty="0">
                <a:latin typeface="Arial" panose="020B0604020202020204" pitchFamily="34" charset="0"/>
                <a:cs typeface="Arial" panose="020B0604020202020204" pitchFamily="34" charset="0"/>
              </a:rPr>
              <a:t>Group the respondents based on age, occupation, and income.</a:t>
            </a:r>
          </a:p>
          <a:p>
            <a:endParaRPr lang="en-GB" b="1" dirty="0"/>
          </a:p>
          <a:p>
            <a:endParaRPr lang="en-US" b="1" dirty="0"/>
          </a:p>
          <a:p>
            <a:endParaRPr lang="en-US" dirty="0"/>
          </a:p>
        </p:txBody>
      </p:sp>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Контейнер за съдържание 6">
            <a:extLst>
              <a:ext uri="{FF2B5EF4-FFF2-40B4-BE49-F238E27FC236}">
                <a16:creationId xmlns:a16="http://schemas.microsoft.com/office/drawing/2014/main" id="{8DC7A4A8-D982-48E7-BD66-56E70B045A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08368" y="1679066"/>
            <a:ext cx="2209800" cy="2209800"/>
          </a:xfrm>
          <a:prstGeom prst="rect">
            <a:avLst/>
          </a:prstGeom>
        </p:spPr>
      </p:pic>
    </p:spTree>
    <p:extLst>
      <p:ext uri="{BB962C8B-B14F-4D97-AF65-F5344CB8AC3E}">
        <p14:creationId xmlns:p14="http://schemas.microsoft.com/office/powerpoint/2010/main" val="2232075227"/>
      </p:ext>
    </p:extLst>
  </p:cSld>
  <p:clrMapOvr>
    <a:masterClrMapping/>
  </p:clrMapOvr>
  <p:transition spd="slow">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Картина 5" descr="Картина, която съдържа текст, визитка&#10;&#10;Описанието е генерирано автоматично">
            <a:extLst>
              <a:ext uri="{FF2B5EF4-FFF2-40B4-BE49-F238E27FC236}">
                <a16:creationId xmlns:a16="http://schemas.microsoft.com/office/drawing/2014/main" id="{EA877E4C-7302-4D4D-BF02-83D6A69C032C}"/>
              </a:ext>
            </a:extLst>
          </p:cNvPr>
          <p:cNvPicPr>
            <a:picLocks noChangeAspect="1"/>
          </p:cNvPicPr>
          <p:nvPr/>
        </p:nvPicPr>
        <p:blipFill rotWithShape="1">
          <a:blip r:embed="rId3">
            <a:extLst>
              <a:ext uri="{28A0092B-C50C-407E-A947-70E740481C1C}">
                <a14:useLocalDpi xmlns:a14="http://schemas.microsoft.com/office/drawing/2010/main" val="0"/>
              </a:ext>
            </a:extLst>
          </a:blip>
          <a:srcRect b="18500"/>
          <a:stretch/>
        </p:blipFill>
        <p:spPr>
          <a:xfrm>
            <a:off x="2711624" y="3075479"/>
            <a:ext cx="6768752" cy="3303229"/>
          </a:xfrm>
          <a:prstGeom prst="rect">
            <a:avLst/>
          </a:prstGeom>
        </p:spPr>
      </p:pic>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Methods of data analysis</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745897"/>
            <a:ext cx="11044808" cy="3168056"/>
          </a:xfrm>
        </p:spPr>
        <p:txBody>
          <a:bodyPr/>
          <a:lstStyle/>
          <a:p>
            <a:pPr marL="342900" lvl="0" indent="-342900" algn="just">
              <a:spcBef>
                <a:spcPts val="0"/>
              </a:spcBef>
              <a:spcAft>
                <a:spcPts val="0"/>
              </a:spcAft>
              <a:buFont typeface="Arial" panose="020B0604020202020204" pitchFamily="34" charset="0"/>
              <a:buChar char="•"/>
              <a:tabLst>
                <a:tab pos="457200" algn="l"/>
              </a:tabLst>
            </a:pPr>
            <a:r>
              <a:rPr lang="en-US" dirty="0">
                <a:latin typeface="Arial" panose="020B0604020202020204" pitchFamily="34" charset="0"/>
                <a:ea typeface="Calibri" panose="020F0502020204030204" pitchFamily="34" charset="0"/>
                <a:cs typeface="Arial" panose="020B0604020202020204" pitchFamily="34" charset="0"/>
              </a:rPr>
              <a:t>M</a:t>
            </a:r>
            <a:r>
              <a:rPr lang="en-US" dirty="0">
                <a:effectLst/>
                <a:latin typeface="Arial" panose="020B0604020202020204" pitchFamily="34" charset="0"/>
                <a:ea typeface="Calibri" panose="020F0502020204030204" pitchFamily="34" charset="0"/>
                <a:cs typeface="Arial" panose="020B0604020202020204" pitchFamily="34" charset="0"/>
              </a:rPr>
              <a:t>ethods for quantitative research - </a:t>
            </a:r>
            <a:r>
              <a:rPr lang="en-US" b="1" dirty="0">
                <a:effectLst/>
                <a:latin typeface="Arial" panose="020B0604020202020204" pitchFamily="34" charset="0"/>
                <a:ea typeface="Calibri" panose="020F0502020204030204" pitchFamily="34" charset="0"/>
                <a:cs typeface="Arial" panose="020B0604020202020204" pitchFamily="34" charset="0"/>
              </a:rPr>
              <a:t>charts, tables, average values, and statistical techniques</a:t>
            </a:r>
            <a:r>
              <a:rPr lang="en-US" dirty="0">
                <a:effectLst/>
                <a:latin typeface="Arial" panose="020B0604020202020204" pitchFamily="34" charset="0"/>
                <a:ea typeface="Calibri" panose="020F0502020204030204" pitchFamily="34" charset="0"/>
                <a:cs typeface="Arial" panose="020B0604020202020204" pitchFamily="34" charset="0"/>
              </a:rPr>
              <a:t>.</a:t>
            </a:r>
            <a:endParaRPr lang="bg-BG"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spcBef>
                <a:spcPts val="0"/>
              </a:spcBef>
              <a:spcAft>
                <a:spcPts val="0"/>
              </a:spcAft>
              <a:buFont typeface="Arial" panose="020B0604020202020204" pitchFamily="34" charset="0"/>
              <a:buChar char="•"/>
              <a:tabLst>
                <a:tab pos="457200" algn="l"/>
              </a:tabLst>
            </a:pPr>
            <a:r>
              <a:rPr lang="en-US" dirty="0">
                <a:latin typeface="Arial" panose="020B0604020202020204" pitchFamily="34" charset="0"/>
                <a:ea typeface="Calibri" panose="020F0502020204030204" pitchFamily="34" charset="0"/>
                <a:cs typeface="Arial" panose="020B0604020202020204" pitchFamily="34" charset="0"/>
              </a:rPr>
              <a:t>M</a:t>
            </a:r>
            <a:r>
              <a:rPr lang="en-US" dirty="0">
                <a:effectLst/>
                <a:latin typeface="Arial" panose="020B0604020202020204" pitchFamily="34" charset="0"/>
                <a:ea typeface="Calibri" panose="020F0502020204030204" pitchFamily="34" charset="0"/>
                <a:cs typeface="Arial" panose="020B0604020202020204" pitchFamily="34" charset="0"/>
              </a:rPr>
              <a:t>ethods for qualitative research</a:t>
            </a:r>
            <a:r>
              <a:rPr lang="en-US" dirty="0">
                <a:latin typeface="Arial" panose="020B0604020202020204" pitchFamily="34" charset="0"/>
                <a:ea typeface="Calibri" panose="020F0502020204030204" pitchFamily="34" charset="0"/>
                <a:cs typeface="Arial" panose="020B0604020202020204" pitchFamily="34" charset="0"/>
              </a:rPr>
              <a:t> - </a:t>
            </a:r>
            <a:r>
              <a:rPr lang="en-US" dirty="0">
                <a:effectLst/>
                <a:latin typeface="Arial" panose="020B0604020202020204" pitchFamily="34" charset="0"/>
                <a:ea typeface="Calibri" panose="020F0502020204030204" pitchFamily="34" charset="0"/>
                <a:cs typeface="Arial" panose="020B0604020202020204" pitchFamily="34" charset="0"/>
              </a:rPr>
              <a:t>the </a:t>
            </a:r>
            <a:r>
              <a:rPr lang="en-US" b="1" dirty="0">
                <a:effectLst/>
                <a:latin typeface="Arial" panose="020B0604020202020204" pitchFamily="34" charset="0"/>
                <a:ea typeface="Calibri" panose="020F0502020204030204" pitchFamily="34" charset="0"/>
                <a:cs typeface="Arial" panose="020B0604020202020204" pitchFamily="34" charset="0"/>
              </a:rPr>
              <a:t>researchers’ interpretation of the results</a:t>
            </a:r>
            <a:r>
              <a:rPr lang="en-US" b="1" dirty="0">
                <a:latin typeface="Arial" panose="020B0604020202020204" pitchFamily="34" charset="0"/>
                <a:ea typeface="Calibri" panose="020F0502020204030204" pitchFamily="34" charset="0"/>
                <a:cs typeface="Arial" panose="020B0604020202020204" pitchFamily="34" charset="0"/>
              </a:rPr>
              <a:t>, </a:t>
            </a:r>
            <a:r>
              <a:rPr lang="en-US" b="1" dirty="0">
                <a:effectLst/>
                <a:latin typeface="Arial" panose="020B0604020202020204" pitchFamily="34" charset="0"/>
                <a:ea typeface="Calibri" panose="020F0502020204030204" pitchFamily="34" charset="0"/>
                <a:cs typeface="Arial" panose="020B0604020202020204" pitchFamily="34" charset="0"/>
              </a:rPr>
              <a:t>Venn diagram,</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b="1" dirty="0">
                <a:effectLst/>
                <a:latin typeface="Arial" panose="020B0604020202020204" pitchFamily="34" charset="0"/>
                <a:ea typeface="Calibri" panose="020F0502020204030204" pitchFamily="34" charset="0"/>
                <a:cs typeface="Arial" panose="020B0604020202020204" pitchFamily="34" charset="0"/>
              </a:rPr>
              <a:t>SWOT analysis.</a:t>
            </a:r>
            <a:endParaRPr lang="en-US" dirty="0"/>
          </a:p>
        </p:txBody>
      </p:sp>
      <p:pic>
        <p:nvPicPr>
          <p:cNvPr id="4" name="Picture 2" descr="untitled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Правоъгълник 6">
            <a:extLst>
              <a:ext uri="{FF2B5EF4-FFF2-40B4-BE49-F238E27FC236}">
                <a16:creationId xmlns:a16="http://schemas.microsoft.com/office/drawing/2014/main" id="{9BDB9FD8-D94D-4E33-8BDF-36EBE3209BC9}"/>
              </a:ext>
            </a:extLst>
          </p:cNvPr>
          <p:cNvSpPr/>
          <p:nvPr/>
        </p:nvSpPr>
        <p:spPr>
          <a:xfrm>
            <a:off x="7608168" y="3210652"/>
            <a:ext cx="2095530" cy="9384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Tree>
    <p:extLst>
      <p:ext uri="{BB962C8B-B14F-4D97-AF65-F5344CB8AC3E}">
        <p14:creationId xmlns:p14="http://schemas.microsoft.com/office/powerpoint/2010/main" val="2841158697"/>
      </p:ext>
    </p:extLst>
  </p:cSld>
  <p:clrMapOvr>
    <a:masterClrMapping/>
  </p:clrMapOvr>
  <p:transition spd="slow">
    <p:pull/>
  </p:transition>
</p:sld>
</file>

<file path=ppt/theme/theme1.xml><?xml version="1.0" encoding="utf-8"?>
<a:theme xmlns:a="http://schemas.openxmlformats.org/drawingml/2006/main" name="ICT-TEX-Course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with info.pptx" id="{C9B4EDE3-46DA-45E1-8BA3-AF33F848E530}" vid="{D3DA44B2-A564-4FAE-B029-2D7C878D20EE}"/>
    </a:ext>
  </a:extLst>
</a:theme>
</file>

<file path=ppt/theme/theme2.xml><?xml version="1.0" encoding="utf-8"?>
<a:theme xmlns:a="http://schemas.openxmlformats.org/drawingml/2006/main" name="Тема на Office">
  <a:themeElements>
    <a:clrScheme name="О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ICT-TEX-Course presentation Template</Template>
  <TotalTime>1174</TotalTime>
  <Words>1288</Words>
  <Application>Microsoft Office PowerPoint</Application>
  <PresentationFormat>Широк екран</PresentationFormat>
  <Paragraphs>104</Paragraphs>
  <Slides>13</Slides>
  <Notes>7</Notes>
  <HiddenSlides>0</HiddenSlides>
  <MMClips>0</MMClips>
  <ScaleCrop>false</ScaleCrop>
  <HeadingPairs>
    <vt:vector size="6" baseType="variant">
      <vt:variant>
        <vt:lpstr>Използвани шрифтове</vt:lpstr>
      </vt:variant>
      <vt:variant>
        <vt:i4>3</vt:i4>
      </vt:variant>
      <vt:variant>
        <vt:lpstr>Тема</vt:lpstr>
      </vt:variant>
      <vt:variant>
        <vt:i4>1</vt:i4>
      </vt:variant>
      <vt:variant>
        <vt:lpstr>Заглавия на слайдовете</vt:lpstr>
      </vt:variant>
      <vt:variant>
        <vt:i4>13</vt:i4>
      </vt:variant>
    </vt:vector>
  </HeadingPairs>
  <TitlesOfParts>
    <vt:vector size="17" baseType="lpstr">
      <vt:lpstr>Arial</vt:lpstr>
      <vt:lpstr>Calibri</vt:lpstr>
      <vt:lpstr>Corbel</vt:lpstr>
      <vt:lpstr>ICT-TEX-Course presentation Template</vt:lpstr>
      <vt:lpstr>Презентация на PowerPoint</vt:lpstr>
      <vt:lpstr>AGENDA</vt:lpstr>
      <vt:lpstr>Market research definition</vt:lpstr>
      <vt:lpstr>Market research definition</vt:lpstr>
      <vt:lpstr>Types of market research</vt:lpstr>
      <vt:lpstr>Types of market research</vt:lpstr>
      <vt:lpstr>Questionnaire</vt:lpstr>
      <vt:lpstr>Questionnaire</vt:lpstr>
      <vt:lpstr>Methods of data analysis</vt:lpstr>
      <vt:lpstr>Implementation of the analysis results</vt:lpstr>
      <vt:lpstr>Common mistakes</vt:lpstr>
      <vt:lpstr>Questions for discussion and tasks</vt:lpstr>
      <vt:lpstr>Презентация на PowerPoint</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TOPICS THAT SHOULD INCLUDE THE PRESENTATION OF EACH PARTNER</dc:title>
  <dc:creator>private</dc:creator>
  <cp:lastModifiedBy>Dimcho Dimov</cp:lastModifiedBy>
  <cp:revision>152</cp:revision>
  <dcterms:created xsi:type="dcterms:W3CDTF">2020-11-18T13:31:09Z</dcterms:created>
  <dcterms:modified xsi:type="dcterms:W3CDTF">2021-06-18T08:50:50Z</dcterms:modified>
</cp:coreProperties>
</file>