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57" r:id="rId3"/>
    <p:sldId id="260" r:id="rId4"/>
    <p:sldId id="262"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301" r:id="rId19"/>
    <p:sldId id="297" r:id="rId20"/>
    <p:sldId id="267" r:id="rId2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62" y="35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ict-tex.eu/"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093156"/>
            <a:ext cx="10363200" cy="1470025"/>
          </a:xfrm>
        </p:spPr>
        <p:txBody>
          <a:bodyPr/>
          <a:lstStyle>
            <a:lvl1pPr>
              <a:defRPr/>
            </a:lvl1pPr>
          </a:lstStyle>
          <a:p>
            <a:r>
              <a:rPr lang="en-US" dirty="0"/>
              <a:t>Course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23BF5E7F-302F-4947-996B-69017E1D9063}"/>
              </a:ext>
            </a:extLst>
          </p:cNvPr>
          <p:cNvSpPr txBox="1">
            <a:spLocks/>
          </p:cNvSpPr>
          <p:nvPr/>
        </p:nvSpPr>
        <p:spPr>
          <a:xfrm>
            <a:off x="767080" y="5567474"/>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9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900" b="1" dirty="0">
              <a:effectLst/>
              <a:latin typeface="Corbel" pitchFamily="34" charset="0"/>
            </a:endParaRPr>
          </a:p>
        </p:txBody>
      </p:sp>
      <p:sp>
        <p:nvSpPr>
          <p:cNvPr id="16" name="Title 1">
            <a:extLst>
              <a:ext uri="{FF2B5EF4-FFF2-40B4-BE49-F238E27FC236}">
                <a16:creationId xmlns:a16="http://schemas.microsoft.com/office/drawing/2014/main" id="{231586BF-CD81-4676-A1F4-FFD2A83A12E6}"/>
              </a:ext>
            </a:extLst>
          </p:cNvPr>
          <p:cNvSpPr txBox="1">
            <a:spLocks/>
          </p:cNvSpPr>
          <p:nvPr/>
        </p:nvSpPr>
        <p:spPr bwMode="auto">
          <a:xfrm>
            <a:off x="640082" y="3738798"/>
            <a:ext cx="1097279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l" rtl="0" eaLnBrk="0" fontAlgn="base" hangingPunct="0">
              <a:spcBef>
                <a:spcPct val="0"/>
              </a:spcBef>
              <a:spcAft>
                <a:spcPct val="0"/>
              </a:spcAft>
              <a:defRPr sz="4400" kern="1200">
                <a:solidFill>
                  <a:srgbClr val="0064F6"/>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defRPr/>
            </a:pPr>
            <a:r>
              <a:rPr lang="en-US" sz="1200" dirty="0">
                <a:latin typeface="+mn-lt"/>
              </a:rPr>
              <a:t>The course is developed under Erasmus+ Program </a:t>
            </a:r>
            <a:r>
              <a:rPr lang="en-US" sz="1200" dirty="0">
                <a:solidFill>
                  <a:srgbClr val="000000"/>
                </a:solidFill>
                <a:latin typeface="+mn-lt"/>
              </a:rPr>
              <a:t>Key Action 2: </a:t>
            </a:r>
            <a:br>
              <a:rPr lang="en-US" sz="1200" dirty="0">
                <a:solidFill>
                  <a:srgbClr val="000000"/>
                </a:solidFill>
                <a:latin typeface="+mn-lt"/>
              </a:rPr>
            </a:br>
            <a:r>
              <a:rPr lang="en-US" sz="1200" dirty="0">
                <a:solidFill>
                  <a:srgbClr val="000000"/>
                </a:solidFill>
                <a:latin typeface="+mn-lt"/>
              </a:rPr>
              <a:t>Cooperation for innovation and the exchange of good practices </a:t>
            </a:r>
            <a:r>
              <a:rPr lang="en-US" sz="1200" dirty="0">
                <a:latin typeface="+mn-lt"/>
              </a:rPr>
              <a:t>Knowledge Alliance</a:t>
            </a:r>
            <a:endParaRPr lang="bg-BG" sz="1200" dirty="0">
              <a:latin typeface="+mn-lt"/>
            </a:endParaRPr>
          </a:p>
        </p:txBody>
      </p:sp>
      <p:sp>
        <p:nvSpPr>
          <p:cNvPr id="17" name="Rectangle 16">
            <a:extLst>
              <a:ext uri="{FF2B5EF4-FFF2-40B4-BE49-F238E27FC236}">
                <a16:creationId xmlns:a16="http://schemas.microsoft.com/office/drawing/2014/main" id="{CBEB3862-9F0B-4373-B400-3B7B449FD83A}"/>
              </a:ext>
            </a:extLst>
          </p:cNvPr>
          <p:cNvSpPr/>
          <p:nvPr/>
        </p:nvSpPr>
        <p:spPr>
          <a:xfrm>
            <a:off x="1173481" y="4630403"/>
            <a:ext cx="10058400" cy="300082"/>
          </a:xfrm>
          <a:prstGeom prst="rect">
            <a:avLst/>
          </a:prstGeom>
        </p:spPr>
        <p:txBody>
          <a:bodyPr wrap="square">
            <a:spAutoFit/>
          </a:bodyPr>
          <a:lstStyle/>
          <a:p>
            <a:pPr algn="ctr">
              <a:defRPr/>
            </a:pPr>
            <a:r>
              <a:rPr lang="en-US" sz="1350" b="1" dirty="0">
                <a:solidFill>
                  <a:srgbClr val="00B0F0"/>
                </a:solidFill>
                <a:latin typeface="Arial" charset="0"/>
                <a:ea typeface="+mj-ea"/>
                <a:cs typeface="+mj-cs"/>
              </a:rPr>
              <a:t>ICT IN TEXTILE AND CLOTHING HIGHER EDUCATION AND BUSINESS</a:t>
            </a:r>
            <a:endParaRPr lang="bg-BG" sz="1350" dirty="0">
              <a:solidFill>
                <a:srgbClr val="00B0F0"/>
              </a:solidFill>
              <a:latin typeface="Arial" charset="0"/>
            </a:endParaRPr>
          </a:p>
        </p:txBody>
      </p:sp>
      <p:sp>
        <p:nvSpPr>
          <p:cNvPr id="18" name="Rectangle 17">
            <a:extLst>
              <a:ext uri="{FF2B5EF4-FFF2-40B4-BE49-F238E27FC236}">
                <a16:creationId xmlns:a16="http://schemas.microsoft.com/office/drawing/2014/main" id="{95F6AF39-28A8-4F70-99BD-0570E6675E43}"/>
              </a:ext>
            </a:extLst>
          </p:cNvPr>
          <p:cNvSpPr/>
          <p:nvPr/>
        </p:nvSpPr>
        <p:spPr>
          <a:xfrm>
            <a:off x="3790475" y="5053142"/>
            <a:ext cx="4824412" cy="276999"/>
          </a:xfrm>
          <a:prstGeom prst="rect">
            <a:avLst/>
          </a:prstGeom>
        </p:spPr>
        <p:txBody>
          <a:bodyPr>
            <a:spAutoFit/>
          </a:bodyPr>
          <a:lstStyle/>
          <a:p>
            <a:pPr>
              <a:defRPr/>
            </a:pPr>
            <a:r>
              <a:rPr lang="en-US" sz="1200"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sz="1350" dirty="0">
              <a:latin typeface="Arial" charset="0"/>
            </a:endParaRPr>
          </a:p>
        </p:txBody>
      </p:sp>
    </p:spTree>
    <p:extLst>
      <p:ext uri="{BB962C8B-B14F-4D97-AF65-F5344CB8AC3E}">
        <p14:creationId xmlns:p14="http://schemas.microsoft.com/office/powerpoint/2010/main" val="382756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239375-DA25-4D5F-A6A1-D61BFA94ED54}"/>
              </a:ext>
            </a:extLst>
          </p:cNvPr>
          <p:cNvSpPr txBox="1">
            <a:spLocks/>
          </p:cNvSpPr>
          <p:nvPr/>
        </p:nvSpPr>
        <p:spPr>
          <a:xfrm>
            <a:off x="609601" y="188913"/>
            <a:ext cx="7497763" cy="863600"/>
          </a:xfrm>
          <a:prstGeom prst="rect">
            <a:avLst/>
          </a:prstGeom>
        </p:spPr>
        <p:txBody>
          <a:bodyPr anchor="ct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2100" dirty="0"/>
              <a:t>CONTACTS</a:t>
            </a:r>
            <a:endParaRPr lang="en-GB" sz="2100" dirty="0"/>
          </a:p>
        </p:txBody>
      </p:sp>
      <p:pic>
        <p:nvPicPr>
          <p:cNvPr id="8" name="Picture 2" descr="E:\Disc D\Knowledge Alliances\Logos\ICTTEX-Logo-v7.png">
            <a:extLst>
              <a:ext uri="{FF2B5EF4-FFF2-40B4-BE49-F238E27FC236}">
                <a16:creationId xmlns:a16="http://schemas.microsoft.com/office/drawing/2014/main" id="{B5B78590-DE9C-4851-A251-69B7173A6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126"/>
          <a:stretch>
            <a:fillRect/>
          </a:stretch>
        </p:blipFill>
        <p:spPr bwMode="auto">
          <a:xfrm>
            <a:off x="9601200" y="4749800"/>
            <a:ext cx="1752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Резултат с изображение за „co-funded by the erasmus+ programme of the european union logo“">
            <a:extLst>
              <a:ext uri="{FF2B5EF4-FFF2-40B4-BE49-F238E27FC236}">
                <a16:creationId xmlns:a16="http://schemas.microsoft.com/office/drawing/2014/main" id="{ADA477D9-EF0C-4831-AADF-99C286B68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12125" b="4472"/>
          <a:stretch>
            <a:fillRect/>
          </a:stretch>
        </p:blipFill>
        <p:spPr bwMode="auto">
          <a:xfrm>
            <a:off x="655639" y="4749803"/>
            <a:ext cx="45624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61EE29E5-E2A3-4430-933E-C4384E062924}"/>
              </a:ext>
            </a:extLst>
          </p:cNvPr>
          <p:cNvSpPr txBox="1">
            <a:spLocks/>
          </p:cNvSpPr>
          <p:nvPr/>
        </p:nvSpPr>
        <p:spPr>
          <a:xfrm>
            <a:off x="723900" y="5962338"/>
            <a:ext cx="10744200" cy="565151"/>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9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900" b="1" dirty="0">
              <a:effectLst/>
              <a:latin typeface="Corbel" pitchFamily="34" charset="0"/>
            </a:endParaRPr>
          </a:p>
        </p:txBody>
      </p:sp>
      <p:sp>
        <p:nvSpPr>
          <p:cNvPr id="12" name="TextBox 11">
            <a:extLst>
              <a:ext uri="{FF2B5EF4-FFF2-40B4-BE49-F238E27FC236}">
                <a16:creationId xmlns:a16="http://schemas.microsoft.com/office/drawing/2014/main" id="{CA4CB5FC-9AA1-4072-9D48-964EF668F36F}"/>
              </a:ext>
            </a:extLst>
          </p:cNvPr>
          <p:cNvSpPr txBox="1"/>
          <p:nvPr/>
        </p:nvSpPr>
        <p:spPr>
          <a:xfrm>
            <a:off x="655637" y="1198250"/>
            <a:ext cx="6735763" cy="2585323"/>
          </a:xfrm>
          <a:prstGeom prst="rect">
            <a:avLst/>
          </a:prstGeom>
          <a:noFill/>
        </p:spPr>
        <p:txBody>
          <a:bodyPr wrap="square">
            <a:spAutoFit/>
          </a:bodyPr>
          <a:lstStyle/>
          <a:p>
            <a:pPr marL="0" indent="0">
              <a:spcBef>
                <a:spcPct val="0"/>
              </a:spcBef>
              <a:buNone/>
            </a:pPr>
            <a:r>
              <a:rPr lang="en-US" altLang="nl-BE" sz="1800" b="1" dirty="0">
                <a:latin typeface="Corbel" panose="020B0503020204020204" pitchFamily="34" charset="0"/>
              </a:rPr>
              <a:t>Coordinator: </a:t>
            </a:r>
          </a:p>
          <a:p>
            <a:pPr marL="0" indent="0">
              <a:spcBef>
                <a:spcPct val="0"/>
              </a:spcBef>
              <a:buNone/>
            </a:pPr>
            <a:r>
              <a:rPr lang="en-US" altLang="nl-BE" sz="1800" dirty="0">
                <a:latin typeface="Corbel" panose="020B0503020204020204" pitchFamily="34" charset="0"/>
              </a:rPr>
              <a:t>Technical University of Sofia</a:t>
            </a:r>
            <a:endParaRPr lang="bg-BG" altLang="nl-BE" sz="1800" dirty="0">
              <a:latin typeface="Corbel" panose="020B0503020204020204" pitchFamily="34" charset="0"/>
            </a:endParaRPr>
          </a:p>
          <a:p>
            <a:pPr marL="0" indent="0">
              <a:spcBef>
                <a:spcPct val="0"/>
              </a:spcBef>
              <a:buNone/>
            </a:pPr>
            <a:r>
              <a:rPr lang="en-US" altLang="nl-BE" sz="1800" dirty="0">
                <a:latin typeface="Corbel" panose="020B0503020204020204" pitchFamily="34" charset="0"/>
              </a:rPr>
              <a:t>Department of Textile Engineering</a:t>
            </a:r>
          </a:p>
          <a:p>
            <a:pPr marL="0" indent="0">
              <a:spcBef>
                <a:spcPct val="0"/>
              </a:spcBef>
              <a:buNone/>
            </a:pPr>
            <a:endParaRPr lang="en-US" altLang="nl-BE" sz="1800" dirty="0">
              <a:latin typeface="Corbel" panose="020B0503020204020204" pitchFamily="34" charset="0"/>
            </a:endParaRPr>
          </a:p>
          <a:p>
            <a:pPr marL="0" indent="0">
              <a:spcBef>
                <a:spcPct val="0"/>
              </a:spcBef>
              <a:buNone/>
            </a:pPr>
            <a:r>
              <a:rPr lang="en-US" altLang="nl-BE" sz="1800" b="1" dirty="0">
                <a:latin typeface="Corbel" panose="020B0503020204020204" pitchFamily="34" charset="0"/>
              </a:rPr>
              <a:t>Project Manager of ICT-TEX:</a:t>
            </a:r>
          </a:p>
          <a:p>
            <a:pPr marL="0" indent="0">
              <a:spcBef>
                <a:spcPct val="0"/>
              </a:spcBef>
              <a:buNone/>
            </a:pPr>
            <a:r>
              <a:rPr lang="en-US" altLang="nl-BE" sz="1800" dirty="0">
                <a:latin typeface="Corbel" panose="020B0503020204020204" pitchFamily="34" charset="0"/>
              </a:rPr>
              <a:t>Prof. Dr. DIANA GERMANOVA-KRASTEVA</a:t>
            </a:r>
            <a:endParaRPr lang="bg-BG" altLang="nl-BE" sz="1800" dirty="0">
              <a:latin typeface="Corbel" panose="020B0503020204020204" pitchFamily="34" charset="0"/>
            </a:endParaRPr>
          </a:p>
          <a:p>
            <a:pPr marL="0" indent="0">
              <a:spcBef>
                <a:spcPct val="0"/>
              </a:spcBef>
              <a:buNone/>
            </a:pPr>
            <a:r>
              <a:rPr lang="bg-BG" altLang="nl-BE" sz="1800" b="1" dirty="0">
                <a:latin typeface="Corbel" panose="020B0503020204020204" pitchFamily="34" charset="0"/>
              </a:rPr>
              <a:t>е-</a:t>
            </a:r>
            <a:r>
              <a:rPr lang="en-US" altLang="nl-BE" sz="1800" b="1" dirty="0">
                <a:latin typeface="Corbel" panose="020B0503020204020204" pitchFamily="34" charset="0"/>
              </a:rPr>
              <a:t>mail</a:t>
            </a:r>
            <a:r>
              <a:rPr lang="en-US" altLang="nl-BE" sz="1800" dirty="0">
                <a:latin typeface="Corbel" panose="020B0503020204020204" pitchFamily="34" charset="0"/>
              </a:rPr>
              <a:t>: dianakra@tu-sofia.bg</a:t>
            </a:r>
          </a:p>
          <a:p>
            <a:pPr marL="0" indent="0">
              <a:spcBef>
                <a:spcPct val="0"/>
              </a:spcBef>
              <a:buNone/>
            </a:pPr>
            <a:endParaRPr lang="en-US" altLang="nl-BE" sz="1800" dirty="0">
              <a:latin typeface="Corbel" panose="020B0503020204020204" pitchFamily="34" charset="0"/>
            </a:endParaRPr>
          </a:p>
          <a:p>
            <a:pPr marL="0" indent="0">
              <a:spcBef>
                <a:spcPct val="0"/>
              </a:spcBef>
              <a:buNone/>
            </a:pPr>
            <a:r>
              <a:rPr lang="en-US" altLang="nl-BE" sz="1800" b="1" dirty="0">
                <a:latin typeface="Corbel" panose="020B0503020204020204" pitchFamily="34" charset="0"/>
              </a:rPr>
              <a:t>Web-site</a:t>
            </a:r>
            <a:r>
              <a:rPr lang="en-US" altLang="nl-BE" sz="1800" dirty="0">
                <a:latin typeface="Corbel" panose="020B0503020204020204" pitchFamily="34" charset="0"/>
              </a:rPr>
              <a:t>: </a:t>
            </a:r>
            <a:r>
              <a:rPr lang="en-US" altLang="nl-BE" sz="1800" dirty="0">
                <a:latin typeface="Corbel" panose="020B0503020204020204" pitchFamily="34" charset="0"/>
                <a:hlinkClick r:id="rId4"/>
              </a:rPr>
              <a:t>ICT-TEX.eu</a:t>
            </a:r>
            <a:endParaRPr lang="en-US" altLang="nl-BE" sz="1800" dirty="0">
              <a:latin typeface="Corbel" panose="020B0503020204020204" pitchFamily="34" charset="0"/>
            </a:endParaRPr>
          </a:p>
        </p:txBody>
      </p:sp>
    </p:spTree>
    <p:extLst>
      <p:ext uri="{BB962C8B-B14F-4D97-AF65-F5344CB8AC3E}">
        <p14:creationId xmlns:p14="http://schemas.microsoft.com/office/powerpoint/2010/main" val="315469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rm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767856"/>
            <a:ext cx="10363200" cy="1470025"/>
          </a:xfrm>
        </p:spPr>
        <p:txBody>
          <a:bodyPr/>
          <a:lstStyle>
            <a:lvl1pPr>
              <a:defRPr sz="4000" b="1" cap="small" baseline="0"/>
            </a:lvl1pPr>
          </a:lstStyle>
          <a:p>
            <a:r>
              <a:rPr lang="en-US" dirty="0"/>
              <a:t>Presentation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23BF5E7F-302F-4947-996B-69017E1D9063}"/>
              </a:ext>
            </a:extLst>
          </p:cNvPr>
          <p:cNvSpPr txBox="1">
            <a:spLocks/>
          </p:cNvSpPr>
          <p:nvPr/>
        </p:nvSpPr>
        <p:spPr>
          <a:xfrm>
            <a:off x="767080" y="5567474"/>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9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900" b="1" dirty="0">
              <a:effectLst/>
              <a:latin typeface="Corbel" pitchFamily="34" charset="0"/>
            </a:endParaRPr>
          </a:p>
        </p:txBody>
      </p:sp>
      <p:sp>
        <p:nvSpPr>
          <p:cNvPr id="17" name="Rectangle 16">
            <a:extLst>
              <a:ext uri="{FF2B5EF4-FFF2-40B4-BE49-F238E27FC236}">
                <a16:creationId xmlns:a16="http://schemas.microsoft.com/office/drawing/2014/main" id="{CBEB3862-9F0B-4373-B400-3B7B449FD83A}"/>
              </a:ext>
            </a:extLst>
          </p:cNvPr>
          <p:cNvSpPr/>
          <p:nvPr/>
        </p:nvSpPr>
        <p:spPr>
          <a:xfrm>
            <a:off x="1127448" y="4801424"/>
            <a:ext cx="10058400" cy="300082"/>
          </a:xfrm>
          <a:prstGeom prst="rect">
            <a:avLst/>
          </a:prstGeom>
        </p:spPr>
        <p:txBody>
          <a:bodyPr wrap="square">
            <a:spAutoFit/>
          </a:bodyPr>
          <a:lstStyle/>
          <a:p>
            <a:pPr algn="ctr">
              <a:defRPr/>
            </a:pPr>
            <a:r>
              <a:rPr lang="en-US" sz="1350" b="1" dirty="0">
                <a:solidFill>
                  <a:srgbClr val="00B0F0"/>
                </a:solidFill>
                <a:latin typeface="Arial" charset="0"/>
                <a:ea typeface="+mj-ea"/>
                <a:cs typeface="+mj-cs"/>
              </a:rPr>
              <a:t>ICT IN TEXTILE AND CLOTHING HIGHER EDUCATION AND BUSINESS</a:t>
            </a:r>
            <a:endParaRPr lang="bg-BG" sz="1350" dirty="0">
              <a:solidFill>
                <a:srgbClr val="00B0F0"/>
              </a:solidFill>
              <a:latin typeface="Arial" charset="0"/>
            </a:endParaRPr>
          </a:p>
        </p:txBody>
      </p:sp>
      <p:sp>
        <p:nvSpPr>
          <p:cNvPr id="18" name="Rectangle 17">
            <a:extLst>
              <a:ext uri="{FF2B5EF4-FFF2-40B4-BE49-F238E27FC236}">
                <a16:creationId xmlns:a16="http://schemas.microsoft.com/office/drawing/2014/main" id="{95F6AF39-28A8-4F70-99BD-0570E6675E43}"/>
              </a:ext>
            </a:extLst>
          </p:cNvPr>
          <p:cNvSpPr/>
          <p:nvPr/>
        </p:nvSpPr>
        <p:spPr>
          <a:xfrm>
            <a:off x="3744442" y="5224163"/>
            <a:ext cx="4824412" cy="276999"/>
          </a:xfrm>
          <a:prstGeom prst="rect">
            <a:avLst/>
          </a:prstGeom>
        </p:spPr>
        <p:txBody>
          <a:bodyPr>
            <a:spAutoFit/>
          </a:bodyPr>
          <a:lstStyle/>
          <a:p>
            <a:pPr>
              <a:defRPr/>
            </a:pPr>
            <a:r>
              <a:rPr lang="en-US" sz="1200"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sz="1350" dirty="0">
              <a:latin typeface="Arial" charset="0"/>
            </a:endParaRPr>
          </a:p>
        </p:txBody>
      </p:sp>
      <p:sp>
        <p:nvSpPr>
          <p:cNvPr id="11" name="Text Placeholder 10">
            <a:extLst>
              <a:ext uri="{FF2B5EF4-FFF2-40B4-BE49-F238E27FC236}">
                <a16:creationId xmlns:a16="http://schemas.microsoft.com/office/drawing/2014/main" id="{33D7147D-4040-4BD7-8813-545A1A92CAB7}"/>
              </a:ext>
            </a:extLst>
          </p:cNvPr>
          <p:cNvSpPr>
            <a:spLocks noGrp="1"/>
          </p:cNvSpPr>
          <p:nvPr>
            <p:ph type="body" sz="quarter" idx="13" hasCustomPrompt="1"/>
          </p:nvPr>
        </p:nvSpPr>
        <p:spPr>
          <a:xfrm>
            <a:off x="914400" y="3501008"/>
            <a:ext cx="10363200" cy="1064319"/>
          </a:xfrm>
        </p:spPr>
        <p:txBody>
          <a:bodyPr/>
          <a:lstStyle>
            <a:lvl1pPr>
              <a:buNone/>
              <a:defRPr lang="en-US" sz="2800" kern="1200" dirty="0" smtClean="0">
                <a:solidFill>
                  <a:srgbClr val="00B0F0"/>
                </a:solidFill>
                <a:latin typeface="+mn-lt"/>
                <a:ea typeface="+mn-ea"/>
                <a:cs typeface="+mn-cs"/>
              </a:defRPr>
            </a:lvl1pPr>
            <a:lvl2pPr>
              <a:buNone/>
              <a:defRPr/>
            </a:lvl2pPr>
          </a:lstStyle>
          <a:p>
            <a:pPr lvl="0"/>
            <a:r>
              <a:rPr lang="en-US" dirty="0"/>
              <a:t>Subtitle…</a:t>
            </a:r>
          </a:p>
          <a:p>
            <a:pPr lvl="0"/>
            <a:endParaRPr lang="en-US" dirty="0"/>
          </a:p>
        </p:txBody>
      </p:sp>
    </p:spTree>
    <p:extLst>
      <p:ext uri="{BB962C8B-B14F-4D97-AF65-F5344CB8AC3E}">
        <p14:creationId xmlns:p14="http://schemas.microsoft.com/office/powerpoint/2010/main" val="166499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6604-E46D-40B1-8880-D7FECF30AA8D}"/>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C8CA1BB3-1F0D-4AC1-A7BE-330114C2CF55}"/>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06D78837-8001-4C8E-98F1-275505FEB712}"/>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8" name="Picture 3" descr="E:\Disc D\Knowledge Alliances\Logos\ICTTEX-Logo-v6.png">
            <a:extLst>
              <a:ext uri="{FF2B5EF4-FFF2-40B4-BE49-F238E27FC236}">
                <a16:creationId xmlns:a16="http://schemas.microsoft.com/office/drawing/2014/main" id="{8446F62B-ABE9-4494-A329-3E22B0000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Резултат с изображение за „co-funded by the erasmus+ programme of the european union logo“">
            <a:extLst>
              <a:ext uri="{FF2B5EF4-FFF2-40B4-BE49-F238E27FC236}">
                <a16:creationId xmlns:a16="http://schemas.microsoft.com/office/drawing/2014/main" id="{D4306D58-B1B1-45EF-AD00-E0ABE8AA1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654325"/>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rgbClr val="00B0F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6C5B9-3711-4273-8949-0963388C3562}"/>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213C411D-70FC-4084-8068-61BD41D19764}"/>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10C3930A-04A8-486E-B0D5-DA24C9E44C5D}"/>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8" name="Picture 3" descr="E:\Disc D\Knowledge Alliances\Logos\ICTTEX-Logo-v6.png">
            <a:extLst>
              <a:ext uri="{FF2B5EF4-FFF2-40B4-BE49-F238E27FC236}">
                <a16:creationId xmlns:a16="http://schemas.microsoft.com/office/drawing/2014/main" id="{667066D8-FC4C-4F53-BC6D-D829EE4D0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Резултат с изображение за „co-funded by the erasmus+ programme of the european union logo“">
            <a:extLst>
              <a:ext uri="{FF2B5EF4-FFF2-40B4-BE49-F238E27FC236}">
                <a16:creationId xmlns:a16="http://schemas.microsoft.com/office/drawing/2014/main" id="{B1CDA603-6F3C-49C2-AF81-A93BE4F3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17926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42330"/>
            <a:ext cx="5384800" cy="39838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42330"/>
            <a:ext cx="5384800" cy="39838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670761A-0EAA-4F33-893E-F70AD0369E41}"/>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6" name="Footer Placeholder 4">
            <a:extLst>
              <a:ext uri="{FF2B5EF4-FFF2-40B4-BE49-F238E27FC236}">
                <a16:creationId xmlns:a16="http://schemas.microsoft.com/office/drawing/2014/main" id="{9D620CA6-9217-49A7-9D4A-A5D959C71F92}"/>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7" name="Slide Number Placeholder 5">
            <a:extLst>
              <a:ext uri="{FF2B5EF4-FFF2-40B4-BE49-F238E27FC236}">
                <a16:creationId xmlns:a16="http://schemas.microsoft.com/office/drawing/2014/main" id="{12C86B75-C438-49F3-A102-FB18CA1E7560}"/>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9" name="Picture 3" descr="E:\Disc D\Knowledge Alliances\Logos\ICTTEX-Logo-v6.png">
            <a:extLst>
              <a:ext uri="{FF2B5EF4-FFF2-40B4-BE49-F238E27FC236}">
                <a16:creationId xmlns:a16="http://schemas.microsoft.com/office/drawing/2014/main" id="{D9EE2860-342D-4F90-AF35-5549BA5E9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4781C366-6094-482F-8303-128BCBBFA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80648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29302"/>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824959"/>
            <a:ext cx="5386917" cy="330120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2048669"/>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824957"/>
            <a:ext cx="5389033" cy="330120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166E057-6874-4543-AF00-D7475BB7CAEA}"/>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8" name="Footer Placeholder 4">
            <a:extLst>
              <a:ext uri="{FF2B5EF4-FFF2-40B4-BE49-F238E27FC236}">
                <a16:creationId xmlns:a16="http://schemas.microsoft.com/office/drawing/2014/main" id="{F6FFA505-8EC6-4A0E-B379-C04598F3EF79}"/>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9" name="Slide Number Placeholder 5">
            <a:extLst>
              <a:ext uri="{FF2B5EF4-FFF2-40B4-BE49-F238E27FC236}">
                <a16:creationId xmlns:a16="http://schemas.microsoft.com/office/drawing/2014/main" id="{2D6C9D80-470A-4749-8744-CC1E1B1308CF}"/>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11" name="Picture 3" descr="E:\Disc D\Knowledge Alliances\Logos\ICTTEX-Logo-v6.png">
            <a:extLst>
              <a:ext uri="{FF2B5EF4-FFF2-40B4-BE49-F238E27FC236}">
                <a16:creationId xmlns:a16="http://schemas.microsoft.com/office/drawing/2014/main" id="{650E6741-6792-4CC4-9276-38308A168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Резултат с изображение за „co-funded by the erasmus+ programme of the european union logo“">
            <a:extLst>
              <a:ext uri="{FF2B5EF4-FFF2-40B4-BE49-F238E27FC236}">
                <a16:creationId xmlns:a16="http://schemas.microsoft.com/office/drawing/2014/main" id="{131E74BB-5FB4-4211-8988-CDAC05912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76175"/>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54089"/>
            <a:ext cx="10972800" cy="1027113"/>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1A82342-1786-43F6-828A-95D01ACF43AB}"/>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4" name="Footer Placeholder 4">
            <a:extLst>
              <a:ext uri="{FF2B5EF4-FFF2-40B4-BE49-F238E27FC236}">
                <a16:creationId xmlns:a16="http://schemas.microsoft.com/office/drawing/2014/main" id="{BB5FB45A-085F-4EF4-9833-D53D1E2ECF4C}"/>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5" name="Slide Number Placeholder 5">
            <a:extLst>
              <a:ext uri="{FF2B5EF4-FFF2-40B4-BE49-F238E27FC236}">
                <a16:creationId xmlns:a16="http://schemas.microsoft.com/office/drawing/2014/main" id="{F414F271-E7F9-4636-9D54-54B583953063}"/>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7" name="Picture 3" descr="E:\Disc D\Knowledge Alliances\Logos\ICTTEX-Logo-v6.png">
            <a:extLst>
              <a:ext uri="{FF2B5EF4-FFF2-40B4-BE49-F238E27FC236}">
                <a16:creationId xmlns:a16="http://schemas.microsoft.com/office/drawing/2014/main" id="{4050A7ED-351D-4772-B6E8-A0FD9727B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Резултат с изображение за „co-funded by the erasmus+ programme of the european union logo“">
            <a:extLst>
              <a:ext uri="{FF2B5EF4-FFF2-40B4-BE49-F238E27FC236}">
                <a16:creationId xmlns:a16="http://schemas.microsoft.com/office/drawing/2014/main" id="{5A72D003-2458-4750-9443-717273592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553121"/>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9DD4B0-B230-4EF9-BB29-E4AA82C61DA7}"/>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3" name="Footer Placeholder 4">
            <a:extLst>
              <a:ext uri="{FF2B5EF4-FFF2-40B4-BE49-F238E27FC236}">
                <a16:creationId xmlns:a16="http://schemas.microsoft.com/office/drawing/2014/main" id="{B01903F4-27D0-4593-ADAE-F4ADB8569ED0}"/>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4" name="Slide Number Placeholder 5">
            <a:extLst>
              <a:ext uri="{FF2B5EF4-FFF2-40B4-BE49-F238E27FC236}">
                <a16:creationId xmlns:a16="http://schemas.microsoft.com/office/drawing/2014/main" id="{131C6108-5E6D-4B73-AFAD-3D3FD818A1C4}"/>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6" name="Picture 3" descr="E:\Disc D\Knowledge Alliances\Logos\ICTTEX-Logo-v6.png">
            <a:extLst>
              <a:ext uri="{FF2B5EF4-FFF2-40B4-BE49-F238E27FC236}">
                <a16:creationId xmlns:a16="http://schemas.microsoft.com/office/drawing/2014/main" id="{FA96DD97-3AC1-41CB-A41F-E4E30360D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Резултат с изображение за „co-funded by the erasmus+ programme of the european union logo“">
            <a:extLst>
              <a:ext uri="{FF2B5EF4-FFF2-40B4-BE49-F238E27FC236}">
                <a16:creationId xmlns:a16="http://schemas.microsoft.com/office/drawing/2014/main" id="{5C2183F7-54DF-451A-93B8-E935726A2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253351"/>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7006" y="1080294"/>
            <a:ext cx="4011084" cy="1162050"/>
          </a:xfrm>
        </p:spPr>
        <p:txBody>
          <a:bodyPr anchor="b"/>
          <a:lstStyle>
            <a:lvl1pPr algn="l">
              <a:defRPr sz="1500" b="1"/>
            </a:lvl1pPr>
          </a:lstStyle>
          <a:p>
            <a:r>
              <a:rPr lang="en-US" dirty="0"/>
              <a:t>Click to edit Master title style</a:t>
            </a:r>
          </a:p>
        </p:txBody>
      </p:sp>
      <p:sp>
        <p:nvSpPr>
          <p:cNvPr id="3" name="Content Placeholder 2"/>
          <p:cNvSpPr>
            <a:spLocks noGrp="1"/>
          </p:cNvSpPr>
          <p:nvPr>
            <p:ph idx="1"/>
          </p:nvPr>
        </p:nvSpPr>
        <p:spPr>
          <a:xfrm>
            <a:off x="4766733" y="1038226"/>
            <a:ext cx="6815667" cy="50879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362200"/>
            <a:ext cx="4011084" cy="376396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CF8FAC0-9C74-416C-AC66-BE6364FEE865}"/>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6" name="Footer Placeholder 4">
            <a:extLst>
              <a:ext uri="{FF2B5EF4-FFF2-40B4-BE49-F238E27FC236}">
                <a16:creationId xmlns:a16="http://schemas.microsoft.com/office/drawing/2014/main" id="{506F9AA2-E16E-4CDE-90B4-070900086BAB}"/>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7" name="Slide Number Placeholder 5">
            <a:extLst>
              <a:ext uri="{FF2B5EF4-FFF2-40B4-BE49-F238E27FC236}">
                <a16:creationId xmlns:a16="http://schemas.microsoft.com/office/drawing/2014/main" id="{58E99897-5C6F-4F2C-A390-D37C17DD0375}"/>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9" name="Picture 3" descr="E:\Disc D\Knowledge Alliances\Logos\ICTTEX-Logo-v6.png">
            <a:extLst>
              <a:ext uri="{FF2B5EF4-FFF2-40B4-BE49-F238E27FC236}">
                <a16:creationId xmlns:a16="http://schemas.microsoft.com/office/drawing/2014/main" id="{F6B1E5AD-02E6-4808-BCA3-AE2D9F746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D566F8F5-59E4-4548-9FE8-26867BB79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688883"/>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1066801"/>
            <a:ext cx="7315200" cy="366077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3A3D0CA-29DF-4605-9249-322AE4A3B9D0}"/>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6" name="Footer Placeholder 4">
            <a:extLst>
              <a:ext uri="{FF2B5EF4-FFF2-40B4-BE49-F238E27FC236}">
                <a16:creationId xmlns:a16="http://schemas.microsoft.com/office/drawing/2014/main" id="{6891D852-EC49-4B0C-825C-6393B0F359A2}"/>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7" name="Slide Number Placeholder 5">
            <a:extLst>
              <a:ext uri="{FF2B5EF4-FFF2-40B4-BE49-F238E27FC236}">
                <a16:creationId xmlns:a16="http://schemas.microsoft.com/office/drawing/2014/main" id="{4C147F2D-3837-480E-896F-2823A86A7DDA}"/>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9" name="Picture 3" descr="E:\Disc D\Knowledge Alliances\Logos\ICTTEX-Logo-v6.png">
            <a:extLst>
              <a:ext uri="{FF2B5EF4-FFF2-40B4-BE49-F238E27FC236}">
                <a16:creationId xmlns:a16="http://schemas.microsoft.com/office/drawing/2014/main" id="{A561259C-E18F-4167-8496-ABE1E6E5D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93846246-06C9-47D1-8C24-C89193F04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32126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BFBC39-3470-453A-ABD7-5868C7BC91F3}"/>
              </a:ext>
            </a:extLst>
          </p:cNvPr>
          <p:cNvSpPr>
            <a:spLocks noGrp="1"/>
          </p:cNvSpPr>
          <p:nvPr>
            <p:ph type="title"/>
          </p:nvPr>
        </p:nvSpPr>
        <p:spPr bwMode="auto">
          <a:xfrm>
            <a:off x="609600" y="885032"/>
            <a:ext cx="109728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endParaRPr lang="en-US" altLang="nl-BE" dirty="0"/>
          </a:p>
        </p:txBody>
      </p:sp>
      <p:sp>
        <p:nvSpPr>
          <p:cNvPr id="1027" name="Text Placeholder 2">
            <a:extLst>
              <a:ext uri="{FF2B5EF4-FFF2-40B4-BE49-F238E27FC236}">
                <a16:creationId xmlns:a16="http://schemas.microsoft.com/office/drawing/2014/main" id="{8C60D217-C3D6-407A-A318-A2A0C848C58B}"/>
              </a:ext>
            </a:extLst>
          </p:cNvPr>
          <p:cNvSpPr>
            <a:spLocks noGrp="1"/>
          </p:cNvSpPr>
          <p:nvPr>
            <p:ph type="body" idx="1"/>
          </p:nvPr>
        </p:nvSpPr>
        <p:spPr bwMode="auto">
          <a:xfrm>
            <a:off x="609600" y="1989136"/>
            <a:ext cx="10972800" cy="413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endParaRPr lang="en-US" altLang="nl-BE" dirty="0"/>
          </a:p>
        </p:txBody>
      </p:sp>
      <p:sp>
        <p:nvSpPr>
          <p:cNvPr id="4" name="Date Placeholder 3">
            <a:extLst>
              <a:ext uri="{FF2B5EF4-FFF2-40B4-BE49-F238E27FC236}">
                <a16:creationId xmlns:a16="http://schemas.microsoft.com/office/drawing/2014/main" id="{81A8C573-89A2-47C2-8530-66109F05F925}"/>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fld id="{2CE5DA2C-7D8D-4BA4-9EFA-B590134B2C13}" type="datetimeFigureOut">
              <a:rPr lang="bg-BG" smtClean="0">
                <a:solidFill>
                  <a:srgbClr val="E7DEC9">
                    <a:shade val="50000"/>
                    <a:satMod val="200000"/>
                  </a:srgbClr>
                </a:solidFill>
              </a:rPr>
              <a:pPr/>
              <a:t>16.12.2020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FD09289D-A5D9-4C5E-8B0A-EE595ADA8FA4}"/>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298C24BB-46E7-4178-B533-0B9625280827}"/>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spTree>
    <p:extLst>
      <p:ext uri="{BB962C8B-B14F-4D97-AF65-F5344CB8AC3E}">
        <p14:creationId xmlns:p14="http://schemas.microsoft.com/office/powerpoint/2010/main" val="8553459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Lst>
  <p:transition spd="slow">
    <p:pull/>
  </p:transition>
  <p:txStyles>
    <p:titleStyle>
      <a:lvl1pPr algn="l" rtl="0" eaLnBrk="1" fontAlgn="base" hangingPunct="1">
        <a:spcBef>
          <a:spcPct val="0"/>
        </a:spcBef>
        <a:spcAft>
          <a:spcPct val="0"/>
        </a:spcAft>
        <a:defRPr sz="3300" kern="1200">
          <a:solidFill>
            <a:srgbClr val="0064F6"/>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A9CB-EC6A-49DD-9BEE-5FCAF647557E}"/>
              </a:ext>
            </a:extLst>
          </p:cNvPr>
          <p:cNvSpPr>
            <a:spLocks noGrp="1"/>
          </p:cNvSpPr>
          <p:nvPr>
            <p:ph type="ctrTitle"/>
          </p:nvPr>
        </p:nvSpPr>
        <p:spPr>
          <a:xfrm>
            <a:off x="914400" y="1767856"/>
            <a:ext cx="8709992" cy="1470025"/>
          </a:xfrm>
        </p:spPr>
        <p:txBody>
          <a:bodyPr/>
          <a:lstStyle/>
          <a:p>
            <a:r>
              <a:rPr lang="en-US" dirty="0"/>
              <a:t>Specialized Cluster and Institute of Apparel and Textile </a:t>
            </a:r>
            <a:r>
              <a:rPr lang="bg-BG" dirty="0"/>
              <a:t>„</a:t>
            </a:r>
            <a:r>
              <a:rPr lang="en-US" dirty="0"/>
              <a:t>Danube</a:t>
            </a:r>
            <a:r>
              <a:rPr lang="bg-BG" dirty="0"/>
              <a:t>”</a:t>
            </a:r>
          </a:p>
        </p:txBody>
      </p:sp>
      <p:sp>
        <p:nvSpPr>
          <p:cNvPr id="12" name="Text Placeholder 11">
            <a:extLst>
              <a:ext uri="{FF2B5EF4-FFF2-40B4-BE49-F238E27FC236}">
                <a16:creationId xmlns:a16="http://schemas.microsoft.com/office/drawing/2014/main" id="{C12F2793-A9E1-478B-B9C3-2828FE0BD0AB}"/>
              </a:ext>
            </a:extLst>
          </p:cNvPr>
          <p:cNvSpPr>
            <a:spLocks noGrp="1"/>
          </p:cNvSpPr>
          <p:nvPr>
            <p:ph type="body" sz="quarter" idx="13"/>
          </p:nvPr>
        </p:nvSpPr>
        <p:spPr>
          <a:xfrm>
            <a:off x="907872" y="3429000"/>
            <a:ext cx="10363200" cy="1064319"/>
          </a:xfrm>
        </p:spPr>
        <p:txBody>
          <a:bodyPr/>
          <a:lstStyle/>
          <a:p>
            <a:pPr lvl="0"/>
            <a:r>
              <a:rPr lang="en-US" dirty="0" smtClean="0"/>
              <a:t>WP 7. Mapping and Clustering Entrepreneurial Skills in TCI</a:t>
            </a:r>
            <a:endParaRPr lang="en-US" dirty="0"/>
          </a:p>
        </p:txBody>
      </p:sp>
      <p:pic>
        <p:nvPicPr>
          <p:cNvPr id="1026"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2" y="2204864"/>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310341"/>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a:t>STOP </a:t>
            </a:r>
            <a:r>
              <a:rPr lang="en-US" dirty="0" smtClean="0"/>
              <a:t>2: </a:t>
            </a:r>
            <a:r>
              <a:rPr lang="en-US" dirty="0"/>
              <a:t>INNOVATION </a:t>
            </a:r>
            <a:r>
              <a:rPr lang="en-GB" dirty="0" smtClean="0"/>
              <a:t>EVALUATION</a:t>
            </a:r>
            <a:endParaRPr lang="en-US" dirty="0"/>
          </a:p>
          <a:p>
            <a:endParaRPr lang="en-US" dirty="0"/>
          </a:p>
          <a:p>
            <a:pPr marL="0" indent="0" algn="just">
              <a:buNone/>
            </a:pPr>
            <a:r>
              <a:rPr lang="en-GB" i="1" dirty="0" smtClean="0"/>
              <a:t>4 Elements of Successful innovation idea:</a:t>
            </a:r>
          </a:p>
          <a:p>
            <a:pPr lvl="1" algn="just"/>
            <a:r>
              <a:rPr lang="en-GB" i="1" dirty="0" smtClean="0"/>
              <a:t>ORIGINALITY</a:t>
            </a:r>
          </a:p>
          <a:p>
            <a:pPr lvl="1" algn="just"/>
            <a:r>
              <a:rPr lang="en-GB" i="1" dirty="0" smtClean="0"/>
              <a:t>WORKABILITY</a:t>
            </a:r>
          </a:p>
          <a:p>
            <a:pPr lvl="1" algn="just"/>
            <a:r>
              <a:rPr lang="en-GB" i="1" dirty="0" smtClean="0"/>
              <a:t>RELEVANCE</a:t>
            </a:r>
          </a:p>
          <a:p>
            <a:pPr lvl="1" algn="just"/>
            <a:r>
              <a:rPr lang="en-GB" i="1" dirty="0" smtClean="0"/>
              <a:t>SPECIFITY </a:t>
            </a:r>
            <a:endParaRPr lang="en-US" i="1"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Картина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2389076"/>
            <a:ext cx="5060730" cy="3337148"/>
          </a:xfrm>
          <a:prstGeom prst="rect">
            <a:avLst/>
          </a:prstGeom>
        </p:spPr>
      </p:pic>
      <p:pic>
        <p:nvPicPr>
          <p:cNvPr id="5" name="Картина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08" y="2389076"/>
            <a:ext cx="5060730" cy="3442041"/>
          </a:xfrm>
          <a:prstGeom prst="rect">
            <a:avLst/>
          </a:prstGeom>
        </p:spPr>
      </p:pic>
      <p:pic>
        <p:nvPicPr>
          <p:cNvPr id="6" name="Картина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016" y="2333008"/>
            <a:ext cx="4752528" cy="4327834"/>
          </a:xfrm>
          <a:prstGeom prst="rect">
            <a:avLst/>
          </a:prstGeom>
        </p:spPr>
      </p:pic>
      <p:pic>
        <p:nvPicPr>
          <p:cNvPr id="7" name="Картина 6"/>
          <p:cNvPicPr>
            <a:picLocks noChangeAspect="1"/>
          </p:cNvPicPr>
          <p:nvPr/>
        </p:nvPicPr>
        <p:blipFill rotWithShape="1">
          <a:blip r:embed="rId6">
            <a:extLst>
              <a:ext uri="{28A0092B-C50C-407E-A947-70E740481C1C}">
                <a14:useLocalDpi xmlns:a14="http://schemas.microsoft.com/office/drawing/2010/main" val="0"/>
              </a:ext>
            </a:extLst>
          </a:blip>
          <a:srcRect l="28628" r="26271"/>
          <a:stretch/>
        </p:blipFill>
        <p:spPr>
          <a:xfrm>
            <a:off x="6201171" y="1912145"/>
            <a:ext cx="5151413" cy="4944964"/>
          </a:xfrm>
          <a:prstGeom prst="rect">
            <a:avLst/>
          </a:prstGeom>
        </p:spPr>
      </p:pic>
    </p:spTree>
    <p:extLst>
      <p:ext uri="{BB962C8B-B14F-4D97-AF65-F5344CB8AC3E}">
        <p14:creationId xmlns:p14="http://schemas.microsoft.com/office/powerpoint/2010/main" val="10816178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a:t>STOP 3</a:t>
            </a:r>
            <a:r>
              <a:rPr lang="en-US" dirty="0" smtClean="0"/>
              <a:t>: </a:t>
            </a:r>
            <a:r>
              <a:rPr lang="en-GB" dirty="0" smtClean="0"/>
              <a:t>PLANNING</a:t>
            </a:r>
            <a:endParaRPr lang="en-US" dirty="0"/>
          </a:p>
          <a:p>
            <a:pPr marL="0" indent="0" algn="just">
              <a:buNone/>
            </a:pPr>
            <a:endParaRPr lang="en-GB" i="1" dirty="0" smtClean="0"/>
          </a:p>
          <a:p>
            <a:pPr marL="0" indent="0" algn="just">
              <a:buNone/>
            </a:pPr>
            <a:r>
              <a:rPr lang="en-GB" i="1" dirty="0" smtClean="0"/>
              <a:t>A plan begins as a fairly simple set of ideas, and then becomes more complex as the business takes shape.</a:t>
            </a:r>
            <a:endParaRPr lang="en-US" i="1"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885115"/>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a:t>STOP 3</a:t>
            </a:r>
            <a:r>
              <a:rPr lang="en-US" dirty="0" smtClean="0"/>
              <a:t>: </a:t>
            </a:r>
            <a:r>
              <a:rPr lang="en-GB" dirty="0" smtClean="0"/>
              <a:t>PLANNING</a:t>
            </a:r>
            <a:endParaRPr lang="en-US" dirty="0"/>
          </a:p>
          <a:p>
            <a:pPr marL="0" indent="0" algn="just">
              <a:buNone/>
            </a:pPr>
            <a:r>
              <a:rPr lang="en-GB" i="1" dirty="0" smtClean="0"/>
              <a:t>Financial </a:t>
            </a:r>
            <a:r>
              <a:rPr lang="en-GB" i="1" dirty="0"/>
              <a:t>plans and </a:t>
            </a:r>
            <a:r>
              <a:rPr lang="en-GB" i="1" dirty="0"/>
              <a:t>SEED </a:t>
            </a:r>
            <a:r>
              <a:rPr lang="en-GB" i="1" dirty="0" smtClean="0"/>
              <a:t>FUNDING</a:t>
            </a:r>
          </a:p>
          <a:p>
            <a:pPr lvl="1" algn="just"/>
            <a:r>
              <a:rPr lang="en-GB" b="1" dirty="0" smtClean="0"/>
              <a:t>Angel Investors</a:t>
            </a:r>
          </a:p>
          <a:p>
            <a:pPr lvl="1" algn="just"/>
            <a:endParaRPr lang="en-GB" b="1" dirty="0" smtClean="0"/>
          </a:p>
          <a:p>
            <a:pPr lvl="1" algn="just"/>
            <a:r>
              <a:rPr lang="en-GB" b="1" dirty="0"/>
              <a:t>State Governments Funds</a:t>
            </a:r>
            <a:endParaRPr lang="en-US" i="1"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Картина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32" y="2080987"/>
            <a:ext cx="1981200" cy="2314575"/>
          </a:xfrm>
          <a:prstGeom prst="rect">
            <a:avLst/>
          </a:prstGeom>
        </p:spPr>
      </p:pic>
      <p:pic>
        <p:nvPicPr>
          <p:cNvPr id="5" name="Картина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7164" y="3429000"/>
            <a:ext cx="3913212" cy="2934909"/>
          </a:xfrm>
          <a:prstGeom prst="rect">
            <a:avLst/>
          </a:prstGeom>
        </p:spPr>
      </p:pic>
    </p:spTree>
    <p:extLst>
      <p:ext uri="{BB962C8B-B14F-4D97-AF65-F5344CB8AC3E}">
        <p14:creationId xmlns:p14="http://schemas.microsoft.com/office/powerpoint/2010/main" val="2352970045"/>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a:t>STOP </a:t>
            </a:r>
            <a:r>
              <a:rPr lang="en-US" dirty="0" smtClean="0"/>
              <a:t>4: </a:t>
            </a:r>
            <a:r>
              <a:rPr lang="en-GB" dirty="0" smtClean="0"/>
              <a:t>BUSINESS LAUNCH</a:t>
            </a:r>
            <a:endParaRPr lang="en-US" dirty="0"/>
          </a:p>
          <a:p>
            <a:pPr marL="0" indent="0" algn="just">
              <a:buNone/>
            </a:pPr>
            <a:endParaRPr lang="en-GB" i="1" dirty="0" smtClean="0"/>
          </a:p>
          <a:p>
            <a:pPr marL="0" indent="0" algn="just">
              <a:buNone/>
            </a:pPr>
            <a:r>
              <a:rPr lang="en-GB" i="1" dirty="0" smtClean="0"/>
              <a:t>The </a:t>
            </a:r>
            <a:r>
              <a:rPr lang="en-GB" i="1" dirty="0"/>
              <a:t>process of choosing the right form of corporate entity and actually creating the venture as a legal entity.</a:t>
            </a:r>
            <a:endParaRPr lang="en-US" i="1"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Картина 3"/>
          <p:cNvPicPr>
            <a:picLocks noChangeAspect="1"/>
          </p:cNvPicPr>
          <p:nvPr/>
        </p:nvPicPr>
        <p:blipFill rotWithShape="1">
          <a:blip r:embed="rId3" cstate="print">
            <a:extLst>
              <a:ext uri="{28A0092B-C50C-407E-A947-70E740481C1C}">
                <a14:useLocalDpi xmlns:a14="http://schemas.microsoft.com/office/drawing/2010/main" val="0"/>
              </a:ext>
            </a:extLst>
          </a:blip>
          <a:srcRect l="24341" r="25546"/>
          <a:stretch/>
        </p:blipFill>
        <p:spPr>
          <a:xfrm>
            <a:off x="609600" y="3861047"/>
            <a:ext cx="11232976" cy="2819243"/>
          </a:xfrm>
          <a:prstGeom prst="rect">
            <a:avLst/>
          </a:prstGeom>
        </p:spPr>
      </p:pic>
    </p:spTree>
    <p:extLst>
      <p:ext uri="{BB962C8B-B14F-4D97-AF65-F5344CB8AC3E}">
        <p14:creationId xmlns:p14="http://schemas.microsoft.com/office/powerpoint/2010/main" val="4172981378"/>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05A8-2923-40DC-9133-DF4307C9A6AD}"/>
              </a:ext>
            </a:extLst>
          </p:cNvPr>
          <p:cNvSpPr>
            <a:spLocks noGrp="1"/>
          </p:cNvSpPr>
          <p:nvPr>
            <p:ph type="title"/>
          </p:nvPr>
        </p:nvSpPr>
        <p:spPr>
          <a:xfrm>
            <a:off x="609600" y="885032"/>
            <a:ext cx="10972800" cy="1027113"/>
          </a:xfrm>
        </p:spPr>
        <p:txBody>
          <a:bodyPr/>
          <a:lstStyle/>
          <a:p>
            <a:pPr lvl="0"/>
            <a:r>
              <a:rPr lang="en-US" dirty="0"/>
              <a:t>Clustering TCI entrepreneurs</a:t>
            </a:r>
          </a:p>
        </p:txBody>
      </p:sp>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09600" y="1989136"/>
            <a:ext cx="10972800" cy="4137028"/>
          </a:xfrm>
        </p:spPr>
        <p:txBody>
          <a:bodyPr/>
          <a:lstStyle/>
          <a:p>
            <a:r>
              <a:rPr lang="en-GB" b="1" dirty="0" smtClean="0"/>
              <a:t>Process of becoming TCI Entrepreneur</a:t>
            </a:r>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7737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Картина 4"/>
          <p:cNvPicPr/>
          <p:nvPr/>
        </p:nvPicPr>
        <p:blipFill>
          <a:blip r:embed="rId3">
            <a:extLst>
              <a:ext uri="{28A0092B-C50C-407E-A947-70E740481C1C}">
                <a14:useLocalDpi xmlns:a14="http://schemas.microsoft.com/office/drawing/2010/main" val="0"/>
              </a:ext>
            </a:extLst>
          </a:blip>
          <a:stretch>
            <a:fillRect/>
          </a:stretch>
        </p:blipFill>
        <p:spPr>
          <a:xfrm>
            <a:off x="632896" y="2420888"/>
            <a:ext cx="11057280" cy="4176464"/>
          </a:xfrm>
          <a:prstGeom prst="rect">
            <a:avLst/>
          </a:prstGeom>
        </p:spPr>
      </p:pic>
    </p:spTree>
    <p:extLst>
      <p:ext uri="{BB962C8B-B14F-4D97-AF65-F5344CB8AC3E}">
        <p14:creationId xmlns:p14="http://schemas.microsoft.com/office/powerpoint/2010/main" val="35438009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05A8-2923-40DC-9133-DF4307C9A6AD}"/>
              </a:ext>
            </a:extLst>
          </p:cNvPr>
          <p:cNvSpPr>
            <a:spLocks noGrp="1"/>
          </p:cNvSpPr>
          <p:nvPr>
            <p:ph type="title"/>
          </p:nvPr>
        </p:nvSpPr>
        <p:spPr>
          <a:xfrm>
            <a:off x="609600" y="885032"/>
            <a:ext cx="10972800" cy="1027113"/>
          </a:xfrm>
        </p:spPr>
        <p:txBody>
          <a:bodyPr/>
          <a:lstStyle/>
          <a:p>
            <a:pPr lvl="0"/>
            <a:r>
              <a:rPr lang="en-US" dirty="0"/>
              <a:t>Clustering TCI entrepreneurs</a:t>
            </a:r>
          </a:p>
        </p:txBody>
      </p:sp>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09600" y="1989136"/>
            <a:ext cx="10972800" cy="4137028"/>
          </a:xfrm>
        </p:spPr>
        <p:txBody>
          <a:bodyPr/>
          <a:lstStyle/>
          <a:p>
            <a:r>
              <a:rPr lang="en-GB" b="1" dirty="0" smtClean="0"/>
              <a:t>Process of becoming TCI Entrepreneur</a:t>
            </a:r>
          </a:p>
          <a:p>
            <a:pPr lvl="1"/>
            <a:r>
              <a:rPr lang="en-GB" b="1" dirty="0" smtClean="0"/>
              <a:t>University entrepreneur</a:t>
            </a:r>
          </a:p>
          <a:p>
            <a:pPr lvl="1"/>
            <a:endParaRPr lang="en-GB" b="1" dirty="0" smtClean="0"/>
          </a:p>
          <a:p>
            <a:pPr lvl="1"/>
            <a:r>
              <a:rPr lang="en-GB" b="1" dirty="0" smtClean="0"/>
              <a:t>Business /internal or external/ entrepreneur</a:t>
            </a:r>
          </a:p>
          <a:p>
            <a:pPr lvl="1"/>
            <a:endParaRPr lang="en-GB" b="1" dirty="0"/>
          </a:p>
          <a:p>
            <a:pPr lvl="1"/>
            <a:r>
              <a:rPr lang="en-GB" b="1" dirty="0" smtClean="0"/>
              <a:t>Social entrepreneur</a:t>
            </a:r>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7737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Картина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313" y="1990694"/>
            <a:ext cx="4921864" cy="1222281"/>
          </a:xfrm>
          <a:prstGeom prst="rect">
            <a:avLst/>
          </a:prstGeom>
        </p:spPr>
      </p:pic>
      <p:pic>
        <p:nvPicPr>
          <p:cNvPr id="7" name="Картина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312" y="3426664"/>
            <a:ext cx="4921863" cy="2766683"/>
          </a:xfrm>
          <a:prstGeom prst="rect">
            <a:avLst/>
          </a:prstGeom>
        </p:spPr>
      </p:pic>
      <p:pic>
        <p:nvPicPr>
          <p:cNvPr id="8" name="Картина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108" y="4077072"/>
            <a:ext cx="2735643" cy="2049092"/>
          </a:xfrm>
          <a:prstGeom prst="rect">
            <a:avLst/>
          </a:prstGeom>
        </p:spPr>
      </p:pic>
    </p:spTree>
    <p:extLst>
      <p:ext uri="{BB962C8B-B14F-4D97-AF65-F5344CB8AC3E}">
        <p14:creationId xmlns:p14="http://schemas.microsoft.com/office/powerpoint/2010/main" val="4970561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anim calcmode="lin" valueType="num">
                                      <p:cBhvr>
                                        <p:cTn id="33" dur="2000" fill="hold"/>
                                        <p:tgtEl>
                                          <p:spTgt spid="8"/>
                                        </p:tgtEl>
                                        <p:attrNameLst>
                                          <p:attrName>ppt_w</p:attrName>
                                        </p:attrNameLst>
                                      </p:cBhvr>
                                      <p:tavLst>
                                        <p:tav tm="0" fmla="#ppt_w*sin(2.5*pi*$)">
                                          <p:val>
                                            <p:fltVal val="0"/>
                                          </p:val>
                                        </p:tav>
                                        <p:tav tm="100000">
                                          <p:val>
                                            <p:fltVal val="1"/>
                                          </p:val>
                                        </p:tav>
                                      </p:tavLst>
                                    </p:anim>
                                    <p:anim calcmode="lin" valueType="num">
                                      <p:cBhvr>
                                        <p:cTn id="3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05A8-2923-40DC-9133-DF4307C9A6AD}"/>
              </a:ext>
            </a:extLst>
          </p:cNvPr>
          <p:cNvSpPr>
            <a:spLocks noGrp="1"/>
          </p:cNvSpPr>
          <p:nvPr>
            <p:ph type="title"/>
          </p:nvPr>
        </p:nvSpPr>
        <p:spPr>
          <a:xfrm>
            <a:off x="609600" y="885032"/>
            <a:ext cx="10972800" cy="1027113"/>
          </a:xfrm>
        </p:spPr>
        <p:txBody>
          <a:bodyPr/>
          <a:lstStyle/>
          <a:p>
            <a:pPr lvl="0"/>
            <a:r>
              <a:rPr lang="en-US" dirty="0"/>
              <a:t>Clustering TCI entrepreneurs</a:t>
            </a:r>
          </a:p>
        </p:txBody>
      </p:sp>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09600" y="1989136"/>
            <a:ext cx="10972800" cy="4137028"/>
          </a:xfrm>
        </p:spPr>
        <p:txBody>
          <a:bodyPr/>
          <a:lstStyle/>
          <a:p>
            <a:r>
              <a:rPr lang="en-GB" b="1" dirty="0" smtClean="0"/>
              <a:t>Process of innovation idea support</a:t>
            </a:r>
          </a:p>
          <a:p>
            <a:endParaRPr lang="en-GB" b="1" dirty="0" smtClean="0"/>
          </a:p>
          <a:p>
            <a:pPr lvl="1"/>
            <a:r>
              <a:rPr lang="en-GB" b="1" dirty="0"/>
              <a:t>NEW MATERIAL RESEARCH CENTRES</a:t>
            </a:r>
            <a:endParaRPr lang="bg-BG" sz="1700" dirty="0"/>
          </a:p>
          <a:p>
            <a:pPr lvl="2"/>
            <a:r>
              <a:rPr lang="en-GB" dirty="0"/>
              <a:t>Textile Research </a:t>
            </a:r>
            <a:r>
              <a:rPr lang="en-GB" dirty="0" smtClean="0"/>
              <a:t>Institute	</a:t>
            </a:r>
          </a:p>
          <a:p>
            <a:pPr lvl="2"/>
            <a:r>
              <a:rPr lang="en-GB" dirty="0"/>
              <a:t>Universities Textile Research Centres (TRC</a:t>
            </a:r>
            <a:r>
              <a:rPr lang="en-GB" dirty="0" smtClean="0"/>
              <a:t>)</a:t>
            </a:r>
          </a:p>
          <a:p>
            <a:pPr lvl="2"/>
            <a:r>
              <a:rPr lang="en-GB" dirty="0"/>
              <a:t>Journals of the Textile </a:t>
            </a:r>
            <a:r>
              <a:rPr lang="en-GB" dirty="0" smtClean="0"/>
              <a:t>industry</a:t>
            </a:r>
          </a:p>
          <a:p>
            <a:pPr lvl="2"/>
            <a:r>
              <a:rPr lang="en-GB" dirty="0"/>
              <a:t>Textile and apparel associations</a:t>
            </a:r>
            <a:endParaRPr lang="en-GB" dirty="0" smtClean="0"/>
          </a:p>
          <a:p>
            <a:pPr lvl="2"/>
            <a:endParaRPr lang="en-GB" b="1" dirty="0" smtClean="0"/>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7737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Картина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791" y="1912145"/>
            <a:ext cx="3600400" cy="2016224"/>
          </a:xfrm>
          <a:prstGeom prst="rect">
            <a:avLst/>
          </a:prstGeom>
        </p:spPr>
      </p:pic>
      <p:pic>
        <p:nvPicPr>
          <p:cNvPr id="10" name="Картина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380" y="4014378"/>
            <a:ext cx="5715000" cy="2647950"/>
          </a:xfrm>
          <a:prstGeom prst="rect">
            <a:avLst/>
          </a:prstGeom>
        </p:spPr>
      </p:pic>
    </p:spTree>
    <p:extLst>
      <p:ext uri="{BB962C8B-B14F-4D97-AF65-F5344CB8AC3E}">
        <p14:creationId xmlns:p14="http://schemas.microsoft.com/office/powerpoint/2010/main" val="16868206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05A8-2923-40DC-9133-DF4307C9A6AD}"/>
              </a:ext>
            </a:extLst>
          </p:cNvPr>
          <p:cNvSpPr>
            <a:spLocks noGrp="1"/>
          </p:cNvSpPr>
          <p:nvPr>
            <p:ph type="title"/>
          </p:nvPr>
        </p:nvSpPr>
        <p:spPr>
          <a:xfrm>
            <a:off x="609600" y="885032"/>
            <a:ext cx="10972800" cy="1027113"/>
          </a:xfrm>
        </p:spPr>
        <p:txBody>
          <a:bodyPr/>
          <a:lstStyle/>
          <a:p>
            <a:pPr lvl="0"/>
            <a:r>
              <a:rPr lang="en-US" dirty="0"/>
              <a:t>Clustering TCI entrepreneurs</a:t>
            </a:r>
          </a:p>
        </p:txBody>
      </p:sp>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09600" y="1989136"/>
            <a:ext cx="10972800" cy="4137028"/>
          </a:xfrm>
        </p:spPr>
        <p:txBody>
          <a:bodyPr/>
          <a:lstStyle/>
          <a:p>
            <a:r>
              <a:rPr lang="en-GB" b="1" dirty="0" smtClean="0"/>
              <a:t>Process of innovation idea support</a:t>
            </a:r>
          </a:p>
          <a:p>
            <a:endParaRPr lang="en-GB" b="1" dirty="0" smtClean="0"/>
          </a:p>
          <a:p>
            <a:pPr lvl="1"/>
            <a:r>
              <a:rPr lang="en-GB" b="1" dirty="0"/>
              <a:t>ENTREPRENEURIAL LEARNING </a:t>
            </a:r>
            <a:endParaRPr lang="en-GB" b="1" dirty="0" smtClean="0"/>
          </a:p>
          <a:p>
            <a:pPr lvl="2"/>
            <a:r>
              <a:rPr lang="en-GB" dirty="0" smtClean="0"/>
              <a:t>University Centres for Entrepreneurship	</a:t>
            </a:r>
          </a:p>
          <a:p>
            <a:pPr lvl="2"/>
            <a:r>
              <a:rPr lang="en-GB" dirty="0" smtClean="0"/>
              <a:t>(in)-Business Innovation Centres </a:t>
            </a:r>
          </a:p>
          <a:p>
            <a:pPr marL="685800" lvl="2" indent="0">
              <a:buNone/>
            </a:pPr>
            <a:endParaRPr lang="en-GB" dirty="0" smtClean="0"/>
          </a:p>
          <a:p>
            <a:pPr lvl="1"/>
            <a:r>
              <a:rPr lang="en-GB" b="1" dirty="0" smtClean="0"/>
              <a:t>TCI START-UP </a:t>
            </a:r>
            <a:r>
              <a:rPr lang="en-GB" b="1" dirty="0"/>
              <a:t>CENTRES</a:t>
            </a:r>
            <a:endParaRPr lang="en-GB" b="1" dirty="0"/>
          </a:p>
          <a:p>
            <a:pPr lvl="2"/>
            <a:r>
              <a:rPr lang="en-GB" dirty="0"/>
              <a:t>Apparel Incubation </a:t>
            </a:r>
            <a:r>
              <a:rPr lang="en-GB" dirty="0" smtClean="0"/>
              <a:t>Centres</a:t>
            </a:r>
            <a:endParaRPr lang="bg-BG" dirty="0"/>
          </a:p>
          <a:p>
            <a:pPr lvl="2"/>
            <a:r>
              <a:rPr lang="en-GB" dirty="0"/>
              <a:t>Textile Start-ups platforms (angel.co/textiles)</a:t>
            </a:r>
            <a:endParaRPr lang="bg-BG" dirty="0"/>
          </a:p>
          <a:p>
            <a:pPr lvl="2"/>
            <a:r>
              <a:rPr lang="en-GB" dirty="0" smtClean="0"/>
              <a:t>Start-up </a:t>
            </a:r>
            <a:r>
              <a:rPr lang="en-GB" dirty="0"/>
              <a:t>Textile Grand Challenge </a:t>
            </a:r>
            <a:r>
              <a:rPr lang="en-GB" dirty="0" smtClean="0"/>
              <a:t>Programs </a:t>
            </a:r>
            <a:r>
              <a:rPr lang="en-GB" dirty="0"/>
              <a:t>support</a:t>
            </a:r>
            <a:endParaRPr lang="bg-BG" dirty="0"/>
          </a:p>
          <a:p>
            <a:pPr lvl="2"/>
            <a:endParaRPr lang="en-GB" b="1" dirty="0" smtClean="0"/>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7737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Картина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086" y="1785463"/>
            <a:ext cx="4345089" cy="2435626"/>
          </a:xfrm>
          <a:prstGeom prst="rect">
            <a:avLst/>
          </a:prstGeom>
        </p:spPr>
      </p:pic>
      <p:pic>
        <p:nvPicPr>
          <p:cNvPr id="7" name="Картина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028" y="4221089"/>
            <a:ext cx="4657147" cy="2619645"/>
          </a:xfrm>
          <a:prstGeom prst="rect">
            <a:avLst/>
          </a:prstGeom>
        </p:spPr>
      </p:pic>
      <p:pic>
        <p:nvPicPr>
          <p:cNvPr id="9" name="Картина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080" y="196304"/>
            <a:ext cx="2023508" cy="1512168"/>
          </a:xfrm>
          <a:prstGeom prst="rect">
            <a:avLst/>
          </a:prstGeom>
        </p:spPr>
      </p:pic>
    </p:spTree>
    <p:extLst>
      <p:ext uri="{BB962C8B-B14F-4D97-AF65-F5344CB8AC3E}">
        <p14:creationId xmlns:p14="http://schemas.microsoft.com/office/powerpoint/2010/main" val="3665608210"/>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A9CB-EC6A-49DD-9BEE-5FCAF647557E}"/>
              </a:ext>
            </a:extLst>
          </p:cNvPr>
          <p:cNvSpPr>
            <a:spLocks noGrp="1"/>
          </p:cNvSpPr>
          <p:nvPr>
            <p:ph type="ctrTitle"/>
          </p:nvPr>
        </p:nvSpPr>
        <p:spPr>
          <a:xfrm>
            <a:off x="914400" y="1767856"/>
            <a:ext cx="8709992" cy="1470025"/>
          </a:xfrm>
        </p:spPr>
        <p:txBody>
          <a:bodyPr/>
          <a:lstStyle/>
          <a:p>
            <a:r>
              <a:rPr lang="en-US" dirty="0"/>
              <a:t>Specialized Cluster and Institute of Apparel and Textile </a:t>
            </a:r>
            <a:r>
              <a:rPr lang="bg-BG" dirty="0"/>
              <a:t>„</a:t>
            </a:r>
            <a:r>
              <a:rPr lang="en-US" dirty="0"/>
              <a:t>Danube</a:t>
            </a:r>
            <a:r>
              <a:rPr lang="bg-BG" dirty="0"/>
              <a:t>”</a:t>
            </a:r>
          </a:p>
        </p:txBody>
      </p:sp>
      <p:sp>
        <p:nvSpPr>
          <p:cNvPr id="12" name="Text Placeholder 11">
            <a:extLst>
              <a:ext uri="{FF2B5EF4-FFF2-40B4-BE49-F238E27FC236}">
                <a16:creationId xmlns:a16="http://schemas.microsoft.com/office/drawing/2014/main" id="{C12F2793-A9E1-478B-B9C3-2828FE0BD0AB}"/>
              </a:ext>
            </a:extLst>
          </p:cNvPr>
          <p:cNvSpPr>
            <a:spLocks noGrp="1"/>
          </p:cNvSpPr>
          <p:nvPr>
            <p:ph type="body" sz="quarter" idx="13"/>
          </p:nvPr>
        </p:nvSpPr>
        <p:spPr>
          <a:xfrm>
            <a:off x="907872" y="3429000"/>
            <a:ext cx="10363200" cy="1064319"/>
          </a:xfrm>
        </p:spPr>
        <p:txBody>
          <a:bodyPr/>
          <a:lstStyle/>
          <a:p>
            <a:pPr lvl="0"/>
            <a:r>
              <a:rPr lang="en-US" dirty="0" smtClean="0"/>
              <a:t>WP 7. Mapping and Clustering Entrepreneurial Skills in TCI</a:t>
            </a:r>
          </a:p>
          <a:p>
            <a:pPr lvl="0" algn="ctr"/>
            <a:r>
              <a:rPr lang="en-US" sz="3600" b="1" dirty="0" smtClean="0">
                <a:solidFill>
                  <a:srgbClr val="FF0000"/>
                </a:solidFill>
                <a:effectLst>
                  <a:outerShdw blurRad="38100" dist="38100" dir="2700000" algn="tl">
                    <a:srgbClr val="000000">
                      <a:alpha val="43137"/>
                    </a:srgbClr>
                  </a:outerShdw>
                </a:effectLst>
              </a:rPr>
              <a:t>DISCUSSION</a:t>
            </a:r>
            <a:endParaRPr lang="en-US" sz="3600" b="1" dirty="0">
              <a:solidFill>
                <a:srgbClr val="FF0000"/>
              </a:solidFill>
              <a:effectLst>
                <a:outerShdw blurRad="38100" dist="38100" dir="2700000" algn="tl">
                  <a:srgbClr val="000000">
                    <a:alpha val="43137"/>
                  </a:srgbClr>
                </a:outerShdw>
              </a:effectLst>
            </a:endParaRPr>
          </a:p>
        </p:txBody>
      </p:sp>
      <p:pic>
        <p:nvPicPr>
          <p:cNvPr id="1026"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2" y="2204864"/>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274303"/>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05A8-2923-40DC-9133-DF4307C9A6AD}"/>
              </a:ext>
            </a:extLst>
          </p:cNvPr>
          <p:cNvSpPr>
            <a:spLocks noGrp="1"/>
          </p:cNvSpPr>
          <p:nvPr>
            <p:ph type="title"/>
          </p:nvPr>
        </p:nvSpPr>
        <p:spPr>
          <a:xfrm>
            <a:off x="609600" y="885032"/>
            <a:ext cx="10972800" cy="1027113"/>
          </a:xfrm>
        </p:spPr>
        <p:txBody>
          <a:bodyPr/>
          <a:lstStyle/>
          <a:p>
            <a:pPr lvl="0"/>
            <a:r>
              <a:rPr lang="en-US" dirty="0" smtClean="0"/>
              <a:t>Next steps ….</a:t>
            </a:r>
            <a:endParaRPr lang="en-US" dirty="0"/>
          </a:p>
        </p:txBody>
      </p:sp>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09600" y="1989136"/>
            <a:ext cx="10972800" cy="4137028"/>
          </a:xfrm>
        </p:spPr>
        <p:txBody>
          <a:bodyPr/>
          <a:lstStyle/>
          <a:p>
            <a:r>
              <a:rPr lang="en-US" b="1" dirty="0" smtClean="0"/>
              <a:t>Case studies on Successful TCI entrepreneurs in EU</a:t>
            </a:r>
          </a:p>
          <a:p>
            <a:endParaRPr lang="en-US" b="1" dirty="0"/>
          </a:p>
          <a:p>
            <a:r>
              <a:rPr lang="en-US" b="1" dirty="0" smtClean="0"/>
              <a:t>Finalizing the Report on Mapping and Clustering TCI Entrepreneurship</a:t>
            </a:r>
          </a:p>
          <a:p>
            <a:endParaRPr lang="en-US" b="1" dirty="0"/>
          </a:p>
          <a:p>
            <a:r>
              <a:rPr lang="en-US" b="1" dirty="0" smtClean="0"/>
              <a:t>Publishing booklet with the report, incl. case studies</a:t>
            </a:r>
            <a:endParaRPr lang="bg-BG" dirty="0"/>
          </a:p>
          <a:p>
            <a:pPr lvl="2"/>
            <a:endParaRPr lang="en-GB" b="1" dirty="0" smtClean="0"/>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7737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716641"/>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85032"/>
            <a:ext cx="10972800" cy="1027113"/>
          </a:xfrm>
        </p:spPr>
        <p:txBody>
          <a:bodyPr>
            <a:normAutofit/>
          </a:bodyPr>
          <a:lstStyle/>
          <a:p>
            <a:r>
              <a:rPr lang="en-US" dirty="0"/>
              <a:t>Agenda</a:t>
            </a:r>
            <a:endParaRPr lang="bg-BG" dirty="0"/>
          </a:p>
        </p:txBody>
      </p:sp>
      <p:sp>
        <p:nvSpPr>
          <p:cNvPr id="5" name="Content Placeholder 2"/>
          <p:cNvSpPr>
            <a:spLocks noGrp="1"/>
          </p:cNvSpPr>
          <p:nvPr>
            <p:ph idx="1"/>
          </p:nvPr>
        </p:nvSpPr>
        <p:spPr>
          <a:xfrm>
            <a:off x="609600" y="1989136"/>
            <a:ext cx="10972800" cy="4137028"/>
          </a:xfrm>
        </p:spPr>
        <p:txBody>
          <a:bodyPr>
            <a:normAutofit/>
          </a:bodyPr>
          <a:lstStyle/>
          <a:p>
            <a:pPr lvl="0"/>
            <a:r>
              <a:rPr lang="en-US" dirty="0" smtClean="0"/>
              <a:t>WP 7. Description</a:t>
            </a:r>
          </a:p>
          <a:p>
            <a:pPr lvl="0"/>
            <a:r>
              <a:rPr lang="en-US" dirty="0" smtClean="0"/>
              <a:t>Entrepreneurs in Textile and Clothing Industry</a:t>
            </a:r>
          </a:p>
          <a:p>
            <a:pPr lvl="0"/>
            <a:r>
              <a:rPr lang="en-US" dirty="0" smtClean="0"/>
              <a:t>The ROAD from business idea to real business</a:t>
            </a:r>
          </a:p>
          <a:p>
            <a:pPr lvl="0"/>
            <a:r>
              <a:rPr lang="en-US" dirty="0" smtClean="0"/>
              <a:t>Clustering TCI entrepreneurs</a:t>
            </a:r>
          </a:p>
          <a:p>
            <a:pPr lvl="0"/>
            <a:r>
              <a:rPr lang="en-US" dirty="0" smtClean="0"/>
              <a:t>Examples of TCI Entrepreneurial Success</a:t>
            </a:r>
          </a:p>
          <a:p>
            <a:pPr lvl="0"/>
            <a:r>
              <a:rPr lang="en-US" dirty="0" smtClean="0"/>
              <a:t>Entrepreneurial Syllabus</a:t>
            </a:r>
          </a:p>
          <a:p>
            <a:pPr lvl="0"/>
            <a:r>
              <a:rPr lang="en-US" dirty="0" smtClean="0"/>
              <a:t>Next steps ….</a:t>
            </a:r>
            <a:endParaRPr lang="en-US" dirty="0"/>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7737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895356"/>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29EA-7328-4651-BC80-EF60BE3D7E1C}"/>
              </a:ext>
            </a:extLst>
          </p:cNvPr>
          <p:cNvSpPr>
            <a:spLocks noGrp="1"/>
          </p:cNvSpPr>
          <p:nvPr>
            <p:ph type="title"/>
          </p:nvPr>
        </p:nvSpPr>
        <p:spPr/>
        <p:txBody>
          <a:bodyPr>
            <a:normAutofit/>
          </a:bodyPr>
          <a:lstStyle/>
          <a:p>
            <a:r>
              <a:rPr lang="en-US" dirty="0"/>
              <a:t>Thank you for your attention</a:t>
            </a:r>
          </a:p>
        </p:txBody>
      </p:sp>
      <p:sp>
        <p:nvSpPr>
          <p:cNvPr id="3" name="Content Placeholder 2">
            <a:extLst>
              <a:ext uri="{FF2B5EF4-FFF2-40B4-BE49-F238E27FC236}">
                <a16:creationId xmlns:a16="http://schemas.microsoft.com/office/drawing/2014/main" id="{0BF210CD-E02A-47A4-83EA-A130FE0FF2E7}"/>
              </a:ext>
            </a:extLst>
          </p:cNvPr>
          <p:cNvSpPr>
            <a:spLocks noGrp="1"/>
          </p:cNvSpPr>
          <p:nvPr>
            <p:ph type="body" idx="1"/>
          </p:nvPr>
        </p:nvSpPr>
        <p:spPr/>
        <p:txBody>
          <a:bodyPr/>
          <a:lstStyle/>
          <a:p>
            <a:endParaRPr lang="en-US" dirty="0"/>
          </a:p>
        </p:txBody>
      </p:sp>
      <p:pic>
        <p:nvPicPr>
          <p:cNvPr id="5"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392" y="2204864"/>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1">
            <a:extLst>
              <a:ext uri="{FF2B5EF4-FFF2-40B4-BE49-F238E27FC236}">
                <a16:creationId xmlns:a16="http://schemas.microsoft.com/office/drawing/2014/main" id="{C12F2793-A9E1-478B-B9C3-2828FE0BD0AB}"/>
              </a:ext>
            </a:extLst>
          </p:cNvPr>
          <p:cNvSpPr txBox="1">
            <a:spLocks/>
          </p:cNvSpPr>
          <p:nvPr/>
        </p:nvSpPr>
        <p:spPr>
          <a:xfrm>
            <a:off x="907872" y="3429000"/>
            <a:ext cx="10363200" cy="1064319"/>
          </a:xfrm>
          <a:prstGeom prst="rect">
            <a:avLst/>
          </a:prstGeom>
        </p:spPr>
        <p:txBody>
          <a:bodyPr/>
          <a:lstStyle>
            <a:lvl1pPr marL="257175" indent="-25717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mtClean="0"/>
              <a:t>WP 7. Mapping and Clustering Entrepreneurial Skills in TCI</a:t>
            </a:r>
            <a:endParaRPr lang="en-US" dirty="0"/>
          </a:p>
        </p:txBody>
      </p:sp>
      <p:sp>
        <p:nvSpPr>
          <p:cNvPr id="7" name="Title 1">
            <a:extLst>
              <a:ext uri="{FF2B5EF4-FFF2-40B4-BE49-F238E27FC236}">
                <a16:creationId xmlns:a16="http://schemas.microsoft.com/office/drawing/2014/main" id="{4014A9CB-EC6A-49DD-9BEE-5FCAF647557E}"/>
              </a:ext>
            </a:extLst>
          </p:cNvPr>
          <p:cNvSpPr txBox="1">
            <a:spLocks/>
          </p:cNvSpPr>
          <p:nvPr/>
        </p:nvSpPr>
        <p:spPr bwMode="auto">
          <a:xfrm>
            <a:off x="914400" y="1767856"/>
            <a:ext cx="870999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000" b="1" kern="1200" cap="all">
                <a:solidFill>
                  <a:srgbClr val="0064F6"/>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en-US" smtClean="0"/>
              <a:t>Specialized Cluster and Institute of Apparel and Textile </a:t>
            </a:r>
            <a:r>
              <a:rPr lang="bg-BG" smtClean="0"/>
              <a:t>„</a:t>
            </a:r>
            <a:r>
              <a:rPr lang="en-US" smtClean="0"/>
              <a:t>Danube</a:t>
            </a:r>
            <a:r>
              <a:rPr lang="bg-BG" smtClean="0"/>
              <a:t>”</a:t>
            </a:r>
            <a:endParaRPr lang="bg-BG" dirty="0"/>
          </a:p>
        </p:txBody>
      </p:sp>
    </p:spTree>
    <p:extLst>
      <p:ext uri="{BB962C8B-B14F-4D97-AF65-F5344CB8AC3E}">
        <p14:creationId xmlns:p14="http://schemas.microsoft.com/office/powerpoint/2010/main" val="3522617665"/>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05A8-2923-40DC-9133-DF4307C9A6AD}"/>
              </a:ext>
            </a:extLst>
          </p:cNvPr>
          <p:cNvSpPr>
            <a:spLocks noGrp="1"/>
          </p:cNvSpPr>
          <p:nvPr>
            <p:ph type="title"/>
          </p:nvPr>
        </p:nvSpPr>
        <p:spPr>
          <a:xfrm>
            <a:off x="609600" y="885032"/>
            <a:ext cx="10972800" cy="1027113"/>
          </a:xfrm>
        </p:spPr>
        <p:txBody>
          <a:bodyPr/>
          <a:lstStyle/>
          <a:p>
            <a:pPr lvl="0"/>
            <a:r>
              <a:rPr lang="en-US" dirty="0"/>
              <a:t>WP 7. Description</a:t>
            </a:r>
          </a:p>
        </p:txBody>
      </p:sp>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09600" y="1989136"/>
            <a:ext cx="10972800" cy="4137028"/>
          </a:xfrm>
        </p:spPr>
        <p:txBody>
          <a:bodyPr/>
          <a:lstStyle/>
          <a:p>
            <a:pPr marL="0" indent="0">
              <a:buNone/>
            </a:pPr>
            <a:r>
              <a:rPr lang="en-GB" dirty="0" smtClean="0"/>
              <a:t>1. Preliminary conditions</a:t>
            </a:r>
          </a:p>
          <a:p>
            <a:r>
              <a:rPr lang="en-GB" dirty="0" smtClean="0"/>
              <a:t>Introduction </a:t>
            </a:r>
            <a:r>
              <a:rPr lang="en-GB" dirty="0"/>
              <a:t>of </a:t>
            </a:r>
            <a:r>
              <a:rPr lang="en-GB" b="1" dirty="0" smtClean="0"/>
              <a:t>INNOVATIONS</a:t>
            </a:r>
            <a:r>
              <a:rPr lang="en-GB" dirty="0" smtClean="0"/>
              <a:t> </a:t>
            </a:r>
            <a:r>
              <a:rPr lang="en-GB" dirty="0"/>
              <a:t>needs additional entrepreneurial skills </a:t>
            </a:r>
            <a:endParaRPr lang="en-GB" dirty="0" smtClean="0"/>
          </a:p>
          <a:p>
            <a:r>
              <a:rPr lang="en-GB" dirty="0"/>
              <a:t>The technological changes </a:t>
            </a:r>
            <a:r>
              <a:rPr lang="en-GB" dirty="0" smtClean="0"/>
              <a:t>means </a:t>
            </a:r>
            <a:r>
              <a:rPr lang="en-GB" dirty="0"/>
              <a:t>more </a:t>
            </a:r>
            <a:r>
              <a:rPr lang="en-GB" b="1" dirty="0" smtClean="0"/>
              <a:t>FREELANCERS WORK</a:t>
            </a:r>
          </a:p>
          <a:p>
            <a:endParaRPr lang="en-GB" sz="1500" b="1" dirty="0"/>
          </a:p>
          <a:p>
            <a:pPr marL="0" indent="0">
              <a:buNone/>
            </a:pPr>
            <a:r>
              <a:rPr lang="en-GB" dirty="0" smtClean="0"/>
              <a:t>2. Knowledge of TCI Entrepreneurial practice </a:t>
            </a:r>
          </a:p>
          <a:p>
            <a:r>
              <a:rPr lang="en-GB" dirty="0" smtClean="0"/>
              <a:t>Identifying the </a:t>
            </a:r>
            <a:r>
              <a:rPr lang="en-GB" b="1" dirty="0" smtClean="0"/>
              <a:t>INNOVATION MODELS </a:t>
            </a:r>
            <a:r>
              <a:rPr lang="en-GB" dirty="0" smtClean="0"/>
              <a:t>and </a:t>
            </a:r>
            <a:r>
              <a:rPr lang="en-GB" dirty="0"/>
              <a:t>entrepreneurial practices in TCI </a:t>
            </a:r>
            <a:endParaRPr lang="en-GB" dirty="0" smtClean="0"/>
          </a:p>
          <a:p>
            <a:r>
              <a:rPr lang="en-GB" dirty="0" smtClean="0"/>
              <a:t>Analysing practices </a:t>
            </a:r>
            <a:r>
              <a:rPr lang="en-GB" dirty="0"/>
              <a:t>of innovations and </a:t>
            </a:r>
            <a:r>
              <a:rPr lang="en-GB" b="1" dirty="0" smtClean="0"/>
              <a:t>ENTREPRENEURSHIP</a:t>
            </a:r>
            <a:r>
              <a:rPr lang="en-GB" dirty="0" smtClean="0"/>
              <a:t> </a:t>
            </a:r>
            <a:r>
              <a:rPr lang="en-GB" dirty="0"/>
              <a:t>inside the TCI </a:t>
            </a:r>
            <a:r>
              <a:rPr lang="en-GB" dirty="0" smtClean="0"/>
              <a:t>businesses</a:t>
            </a:r>
          </a:p>
          <a:p>
            <a:pPr marL="0" indent="0">
              <a:buNone/>
            </a:pPr>
            <a:endParaRPr lang="en-GB" sz="1500" b="1" dirty="0" smtClean="0"/>
          </a:p>
          <a:p>
            <a:pPr marL="0" indent="0">
              <a:buNone/>
            </a:pPr>
            <a:r>
              <a:rPr lang="en-GB" dirty="0" smtClean="0"/>
              <a:t>3. Final result</a:t>
            </a:r>
          </a:p>
          <a:p>
            <a:r>
              <a:rPr lang="en-GB" dirty="0" smtClean="0"/>
              <a:t>Foundation of the next </a:t>
            </a:r>
            <a:r>
              <a:rPr lang="en-GB" dirty="0"/>
              <a:t>steps in </a:t>
            </a:r>
            <a:r>
              <a:rPr lang="en-GB" dirty="0" smtClean="0"/>
              <a:t>TCI </a:t>
            </a:r>
            <a:r>
              <a:rPr lang="en-GB" b="1" dirty="0" smtClean="0"/>
              <a:t>ENTREPRENEURIAL TOOLS </a:t>
            </a:r>
          </a:p>
          <a:p>
            <a:pPr marL="0" indent="0">
              <a:buNone/>
            </a:pPr>
            <a:endParaRPr lang="en-GB" b="1" dirty="0" smtClean="0"/>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7737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10652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smtClean="0"/>
              <a:t>How the TCI Entrepreneur look like ???</a:t>
            </a:r>
            <a:endParaRPr lang="en-US" dirty="0"/>
          </a:p>
        </p:txBody>
      </p:sp>
      <p:pic>
        <p:nvPicPr>
          <p:cNvPr id="4" name="Картина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2780928"/>
            <a:ext cx="2857500" cy="1600200"/>
          </a:xfrm>
          <a:prstGeom prst="rect">
            <a:avLst/>
          </a:prstGeom>
        </p:spPr>
      </p:pic>
      <p:pic>
        <p:nvPicPr>
          <p:cNvPr id="6" name="Картина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304" y="2533278"/>
            <a:ext cx="2466975" cy="1847850"/>
          </a:xfrm>
          <a:prstGeom prst="rect">
            <a:avLst/>
          </a:prstGeom>
        </p:spPr>
      </p:pic>
      <p:pic>
        <p:nvPicPr>
          <p:cNvPr id="7" name="Картина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294" y="2780928"/>
            <a:ext cx="2782615" cy="1592743"/>
          </a:xfrm>
          <a:prstGeom prst="rect">
            <a:avLst/>
          </a:prstGeom>
        </p:spPr>
      </p:pic>
      <p:pic>
        <p:nvPicPr>
          <p:cNvPr id="8" name="Картина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616" y="4725144"/>
            <a:ext cx="2847975" cy="1600200"/>
          </a:xfrm>
          <a:prstGeom prst="rect">
            <a:avLst/>
          </a:prstGeom>
        </p:spPr>
      </p:pic>
      <p:pic>
        <p:nvPicPr>
          <p:cNvPr id="9" name="Картина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2104" y="4725144"/>
            <a:ext cx="2466975" cy="1600200"/>
          </a:xfrm>
          <a:prstGeom prst="rect">
            <a:avLst/>
          </a:prstGeom>
        </p:spPr>
      </p:pic>
      <p:pic>
        <p:nvPicPr>
          <p:cNvPr id="11" name="Picture 2" descr="untitle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8254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smtClean="0"/>
              <a:t>What is the ROAD map?</a:t>
            </a:r>
            <a:endParaRPr lang="en-US"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Картина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36911"/>
            <a:ext cx="3902224" cy="3041891"/>
          </a:xfrm>
          <a:prstGeom prst="rect">
            <a:avLst/>
          </a:prstGeom>
        </p:spPr>
      </p:pic>
      <p:pic>
        <p:nvPicPr>
          <p:cNvPr id="12" name="Картина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636911"/>
            <a:ext cx="4051230" cy="3041891"/>
          </a:xfrm>
          <a:prstGeom prst="rect">
            <a:avLst/>
          </a:prstGeom>
        </p:spPr>
      </p:pic>
      <p:pic>
        <p:nvPicPr>
          <p:cNvPr id="13" name="Картина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542" y="2628683"/>
            <a:ext cx="5274890" cy="3497481"/>
          </a:xfrm>
          <a:prstGeom prst="rect">
            <a:avLst/>
          </a:prstGeom>
        </p:spPr>
      </p:pic>
    </p:spTree>
    <p:extLst>
      <p:ext uri="{BB962C8B-B14F-4D97-AF65-F5344CB8AC3E}">
        <p14:creationId xmlns:p14="http://schemas.microsoft.com/office/powerpoint/2010/main" val="16211034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smtClean="0"/>
              <a:t>STOP 1: INNOVATION IDEA</a:t>
            </a:r>
          </a:p>
          <a:p>
            <a:endParaRPr lang="en-US" dirty="0" smtClean="0"/>
          </a:p>
          <a:p>
            <a:pPr lvl="2"/>
            <a:r>
              <a:rPr lang="en-US" dirty="0"/>
              <a:t>New textile and/or clothing </a:t>
            </a:r>
            <a:r>
              <a:rPr lang="en-US" dirty="0" smtClean="0"/>
              <a:t>design</a:t>
            </a:r>
          </a:p>
          <a:p>
            <a:pPr lvl="2"/>
            <a:endParaRPr lang="bg-BG" sz="1600" dirty="0"/>
          </a:p>
          <a:p>
            <a:pPr lvl="2"/>
            <a:r>
              <a:rPr lang="en-US" dirty="0"/>
              <a:t>New textile fibers or </a:t>
            </a:r>
            <a:r>
              <a:rPr lang="en-US" dirty="0" smtClean="0"/>
              <a:t>materials</a:t>
            </a:r>
          </a:p>
          <a:p>
            <a:pPr lvl="2"/>
            <a:endParaRPr lang="bg-BG" sz="1600" dirty="0"/>
          </a:p>
          <a:p>
            <a:pPr lvl="2"/>
            <a:r>
              <a:rPr lang="en-US" dirty="0" smtClean="0"/>
              <a:t>New textile and/or clothing production instruments, techniques or technologies.</a:t>
            </a:r>
            <a:endParaRPr lang="bg-BG" sz="1600"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Картина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5601" y="2348880"/>
            <a:ext cx="2466975" cy="1847850"/>
          </a:xfrm>
          <a:prstGeom prst="rect">
            <a:avLst/>
          </a:prstGeom>
        </p:spPr>
      </p:pic>
      <p:pic>
        <p:nvPicPr>
          <p:cNvPr id="12" name="Картина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952" y="1914525"/>
            <a:ext cx="2143125" cy="2143125"/>
          </a:xfrm>
          <a:prstGeom prst="rect">
            <a:avLst/>
          </a:prstGeom>
        </p:spPr>
      </p:pic>
      <p:pic>
        <p:nvPicPr>
          <p:cNvPr id="13" name="Картина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952" y="4645776"/>
            <a:ext cx="3815127" cy="2006018"/>
          </a:xfrm>
          <a:prstGeom prst="rect">
            <a:avLst/>
          </a:prstGeom>
        </p:spPr>
      </p:pic>
    </p:spTree>
    <p:extLst>
      <p:ext uri="{BB962C8B-B14F-4D97-AF65-F5344CB8AC3E}">
        <p14:creationId xmlns:p14="http://schemas.microsoft.com/office/powerpoint/2010/main" val="35088200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a:t>STOP 1: INNOVATION </a:t>
            </a:r>
            <a:r>
              <a:rPr lang="en-US" dirty="0" smtClean="0"/>
              <a:t>IDEA</a:t>
            </a:r>
          </a:p>
          <a:p>
            <a:endParaRPr lang="en-US" dirty="0"/>
          </a:p>
          <a:p>
            <a:pPr marL="0" indent="0" algn="just">
              <a:buNone/>
            </a:pPr>
            <a:r>
              <a:rPr lang="en-GB" b="1" i="1" dirty="0" smtClean="0"/>
              <a:t>IDEA</a:t>
            </a:r>
            <a:r>
              <a:rPr lang="en-GB" i="1" dirty="0"/>
              <a:t> to be a description of a need or problem of some constituency coupled with a concept of a possible solution. (A characterization of this phase is still work in process on this site.)</a:t>
            </a:r>
            <a:endParaRPr lang="en-US" i="1"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744617"/>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a:t>STOP 1: INNOVATION </a:t>
            </a:r>
            <a:r>
              <a:rPr lang="en-US" dirty="0" smtClean="0"/>
              <a:t>IDEA</a:t>
            </a:r>
          </a:p>
          <a:p>
            <a:endParaRPr lang="en-US" dirty="0"/>
          </a:p>
          <a:p>
            <a:pPr lvl="1"/>
            <a:r>
              <a:rPr lang="en-GB" b="1" dirty="0"/>
              <a:t>INCREMENTAL INNOVATION</a:t>
            </a:r>
            <a:r>
              <a:rPr lang="en-GB" dirty="0"/>
              <a:t> defines improvement within a given frame of solution “</a:t>
            </a:r>
            <a:r>
              <a:rPr lang="en-GB" b="1" dirty="0"/>
              <a:t>doing better than what we already do</a:t>
            </a:r>
            <a:r>
              <a:rPr lang="en-GB" dirty="0"/>
              <a:t>”. </a:t>
            </a:r>
            <a:endParaRPr lang="en-GB" dirty="0" smtClean="0"/>
          </a:p>
          <a:p>
            <a:pPr lvl="1"/>
            <a:endParaRPr lang="en-GB" dirty="0" smtClean="0"/>
          </a:p>
          <a:p>
            <a:pPr lvl="1"/>
            <a:r>
              <a:rPr lang="en-GB" b="1" dirty="0" smtClean="0"/>
              <a:t>RADICAL </a:t>
            </a:r>
            <a:r>
              <a:rPr lang="en-GB" b="1" dirty="0"/>
              <a:t>INNOVATION</a:t>
            </a:r>
            <a:r>
              <a:rPr lang="en-GB" dirty="0"/>
              <a:t> consists of a larger change or </a:t>
            </a:r>
            <a:r>
              <a:rPr lang="en-GB" dirty="0" smtClean="0"/>
              <a:t>“</a:t>
            </a:r>
            <a:r>
              <a:rPr lang="en-GB" b="1" dirty="0" smtClean="0"/>
              <a:t>doing </a:t>
            </a:r>
            <a:r>
              <a:rPr lang="en-GB" b="1" dirty="0"/>
              <a:t>what we did not do </a:t>
            </a:r>
            <a:r>
              <a:rPr lang="en-GB" b="1" dirty="0" smtClean="0"/>
              <a:t>before</a:t>
            </a:r>
            <a:r>
              <a:rPr lang="en-GB" dirty="0" smtClean="0"/>
              <a:t>”. </a:t>
            </a:r>
            <a:endParaRPr lang="bg-BG"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Картина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81128"/>
            <a:ext cx="2390775" cy="1914525"/>
          </a:xfrm>
          <a:prstGeom prst="rect">
            <a:avLst/>
          </a:prstGeom>
        </p:spPr>
      </p:pic>
    </p:spTree>
    <p:extLst>
      <p:ext uri="{BB962C8B-B14F-4D97-AF65-F5344CB8AC3E}">
        <p14:creationId xmlns:p14="http://schemas.microsoft.com/office/powerpoint/2010/main" val="84763480"/>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261F-7FF3-4877-89DA-EAD72CDE2AB3}"/>
              </a:ext>
            </a:extLst>
          </p:cNvPr>
          <p:cNvSpPr>
            <a:spLocks noGrp="1"/>
          </p:cNvSpPr>
          <p:nvPr>
            <p:ph type="title"/>
          </p:nvPr>
        </p:nvSpPr>
        <p:spPr/>
        <p:txBody>
          <a:bodyPr/>
          <a:lstStyle/>
          <a:p>
            <a:pPr lvl="0"/>
            <a:r>
              <a:rPr lang="en-US" dirty="0"/>
              <a:t>The ROAD from business idea to real business</a:t>
            </a:r>
          </a:p>
        </p:txBody>
      </p:sp>
      <p:sp>
        <p:nvSpPr>
          <p:cNvPr id="3" name="Content Placeholder 2">
            <a:extLst>
              <a:ext uri="{FF2B5EF4-FFF2-40B4-BE49-F238E27FC236}">
                <a16:creationId xmlns:a16="http://schemas.microsoft.com/office/drawing/2014/main" id="{0E3971FC-E781-409A-BDD4-FD160EACE27C}"/>
              </a:ext>
            </a:extLst>
          </p:cNvPr>
          <p:cNvSpPr>
            <a:spLocks noGrp="1"/>
          </p:cNvSpPr>
          <p:nvPr>
            <p:ph idx="1"/>
          </p:nvPr>
        </p:nvSpPr>
        <p:spPr/>
        <p:txBody>
          <a:bodyPr/>
          <a:lstStyle/>
          <a:p>
            <a:r>
              <a:rPr lang="en-US" dirty="0"/>
              <a:t>STOP </a:t>
            </a:r>
            <a:r>
              <a:rPr lang="en-US" dirty="0" smtClean="0"/>
              <a:t>2: </a:t>
            </a:r>
            <a:r>
              <a:rPr lang="en-US" dirty="0"/>
              <a:t>INNOVATION </a:t>
            </a:r>
            <a:r>
              <a:rPr lang="en-GB" dirty="0" smtClean="0"/>
              <a:t>EVALUATION</a:t>
            </a:r>
            <a:endParaRPr lang="en-US" dirty="0"/>
          </a:p>
          <a:p>
            <a:endParaRPr lang="en-US" dirty="0"/>
          </a:p>
          <a:p>
            <a:pPr marL="0" indent="0" algn="just">
              <a:buNone/>
            </a:pPr>
            <a:r>
              <a:rPr lang="en-GB" i="1" dirty="0" smtClean="0"/>
              <a:t>Evaluation is to ask </a:t>
            </a:r>
            <a:r>
              <a:rPr lang="en-GB" i="1" dirty="0"/>
              <a:t>the question of whether there is an opportunity worth investing </a:t>
            </a:r>
            <a:r>
              <a:rPr lang="en-GB" i="1" dirty="0" smtClean="0"/>
              <a:t>in</a:t>
            </a:r>
            <a:r>
              <a:rPr lang="en-GB" dirty="0" smtClean="0"/>
              <a:t>.</a:t>
            </a:r>
            <a:endParaRPr lang="en-US" i="1" dirty="0"/>
          </a:p>
        </p:txBody>
      </p:sp>
      <p:pic>
        <p:nvPicPr>
          <p:cNvPr id="11"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76" y="926161"/>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554323"/>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ICT-TEX-Cours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with info.pptx" id="{C9B4EDE3-46DA-45E1-8BA3-AF33F848E530}" vid="{D3DA44B2-A564-4FAE-B029-2D7C878D20EE}"/>
    </a:ext>
  </a:extLst>
</a:theme>
</file>

<file path=docProps/app.xml><?xml version="1.0" encoding="utf-8"?>
<Properties xmlns="http://schemas.openxmlformats.org/officeDocument/2006/extended-properties" xmlns:vt="http://schemas.openxmlformats.org/officeDocument/2006/docPropsVTypes">
  <Template>ICT-TEX-Course presentation Template</Template>
  <TotalTime>250</TotalTime>
  <Words>516</Words>
  <Application>Microsoft Office PowerPoint</Application>
  <PresentationFormat>Широк екран</PresentationFormat>
  <Paragraphs>109</Paragraphs>
  <Slides>20</Slides>
  <Notes>0</Notes>
  <HiddenSlides>0</HiddenSlides>
  <MMClips>0</MMClips>
  <ScaleCrop>false</ScaleCrop>
  <HeadingPairs>
    <vt:vector size="6" baseType="variant">
      <vt:variant>
        <vt:lpstr>Използвани шрифтове</vt:lpstr>
      </vt:variant>
      <vt:variant>
        <vt:i4>3</vt:i4>
      </vt:variant>
      <vt:variant>
        <vt:lpstr>Тема</vt:lpstr>
      </vt:variant>
      <vt:variant>
        <vt:i4>1</vt:i4>
      </vt:variant>
      <vt:variant>
        <vt:lpstr>Заглавия на слайдовете</vt:lpstr>
      </vt:variant>
      <vt:variant>
        <vt:i4>20</vt:i4>
      </vt:variant>
    </vt:vector>
  </HeadingPairs>
  <TitlesOfParts>
    <vt:vector size="24" baseType="lpstr">
      <vt:lpstr>Arial</vt:lpstr>
      <vt:lpstr>Calibri</vt:lpstr>
      <vt:lpstr>Corbel</vt:lpstr>
      <vt:lpstr>ICT-TEX-Course presentation Template</vt:lpstr>
      <vt:lpstr>Specialized Cluster and Institute of Apparel and Textile „Danube”</vt:lpstr>
      <vt:lpstr>Agenda</vt:lpstr>
      <vt:lpstr>WP 7. Description</vt:lpstr>
      <vt:lpstr>The ROAD from business idea to real business</vt:lpstr>
      <vt:lpstr>The ROAD from business idea to real business</vt:lpstr>
      <vt:lpstr>The ROAD from business idea to real business</vt:lpstr>
      <vt:lpstr>The ROAD from business idea to real business</vt:lpstr>
      <vt:lpstr>The ROAD from business idea to real business</vt:lpstr>
      <vt:lpstr>The ROAD from business idea to real business</vt:lpstr>
      <vt:lpstr>The ROAD from business idea to real business</vt:lpstr>
      <vt:lpstr>The ROAD from business idea to real business</vt:lpstr>
      <vt:lpstr>The ROAD from business idea to real business</vt:lpstr>
      <vt:lpstr>The ROAD from business idea to real business</vt:lpstr>
      <vt:lpstr>Clustering TCI entrepreneurs</vt:lpstr>
      <vt:lpstr>Clustering TCI entrepreneurs</vt:lpstr>
      <vt:lpstr>Clustering TCI entrepreneurs</vt:lpstr>
      <vt:lpstr>Clustering TCI entrepreneurs</vt:lpstr>
      <vt:lpstr>Specialized Cluster and Institute of Apparel and Textile „Danube”</vt:lpstr>
      <vt:lpstr>Next steps ….</vt:lpstr>
      <vt:lpstr>Thank you for your attention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TOPICS THAT SHOULD INCLUDE THE PRESENTATION OF EACH PARTNER</dc:title>
  <dc:creator>private</dc:creator>
  <cp:lastModifiedBy>NIKI SHTEREV</cp:lastModifiedBy>
  <cp:revision>33</cp:revision>
  <dcterms:created xsi:type="dcterms:W3CDTF">2020-11-18T13:31:09Z</dcterms:created>
  <dcterms:modified xsi:type="dcterms:W3CDTF">2020-12-16T07:52:46Z</dcterms:modified>
</cp:coreProperties>
</file>