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3.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09" r:id="rId2"/>
    <p:sldId id="337" r:id="rId3"/>
    <p:sldId id="347" r:id="rId4"/>
    <p:sldId id="349" r:id="rId5"/>
    <p:sldId id="351" r:id="rId6"/>
    <p:sldId id="352" r:id="rId7"/>
    <p:sldId id="299" r:id="rId8"/>
    <p:sldId id="284" r:id="rId9"/>
    <p:sldId id="354" r:id="rId10"/>
    <p:sldId id="336" r:id="rId11"/>
    <p:sldId id="304" r:id="rId12"/>
    <p:sldId id="298" r:id="rId13"/>
    <p:sldId id="335" r:id="rId14"/>
    <p:sldId id="342" r:id="rId15"/>
    <p:sldId id="339" r:id="rId16"/>
    <p:sldId id="340" r:id="rId17"/>
    <p:sldId id="341" r:id="rId18"/>
    <p:sldId id="316" r:id="rId19"/>
    <p:sldId id="323" r:id="rId20"/>
    <p:sldId id="357" r:id="rId21"/>
    <p:sldId id="312" r:id="rId2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FFA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4660"/>
  </p:normalViewPr>
  <p:slideViewPr>
    <p:cSldViewPr>
      <p:cViewPr varScale="1">
        <p:scale>
          <a:sx n="78" d="100"/>
          <a:sy n="78" d="100"/>
        </p:scale>
        <p:origin x="538" y="58"/>
      </p:cViewPr>
      <p:guideLst>
        <p:guide orient="horz" pos="2160"/>
        <p:guide pos="3840"/>
      </p:guideLst>
    </p:cSldViewPr>
  </p:slideViewPr>
  <p:notesTextViewPr>
    <p:cViewPr>
      <p:scale>
        <a:sx n="1" d="1"/>
        <a:sy n="1" d="1"/>
      </p:scale>
      <p:origin x="0" y="0"/>
    </p:cViewPr>
  </p:notesTextViewPr>
  <p:notesViewPr>
    <p:cSldViewPr>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29.5.2021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a:t>
            </a:fld>
            <a:endParaRPr lang="bg-BG" dirty="0"/>
          </a:p>
        </p:txBody>
      </p:sp>
    </p:spTree>
    <p:extLst>
      <p:ext uri="{BB962C8B-B14F-4D97-AF65-F5344CB8AC3E}">
        <p14:creationId xmlns:p14="http://schemas.microsoft.com/office/powerpoint/2010/main" val="2510864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16</a:t>
            </a:fld>
            <a:endParaRPr lang="bg-BG" dirty="0"/>
          </a:p>
        </p:txBody>
      </p:sp>
    </p:spTree>
    <p:extLst>
      <p:ext uri="{BB962C8B-B14F-4D97-AF65-F5344CB8AC3E}">
        <p14:creationId xmlns:p14="http://schemas.microsoft.com/office/powerpoint/2010/main" val="323028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17</a:t>
            </a:fld>
            <a:endParaRPr lang="bg-BG" dirty="0"/>
          </a:p>
        </p:txBody>
      </p:sp>
    </p:spTree>
    <p:extLst>
      <p:ext uri="{BB962C8B-B14F-4D97-AF65-F5344CB8AC3E}">
        <p14:creationId xmlns:p14="http://schemas.microsoft.com/office/powerpoint/2010/main" val="172308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18</a:t>
            </a:fld>
            <a:endParaRPr lang="bg-BG" dirty="0"/>
          </a:p>
        </p:txBody>
      </p:sp>
    </p:spTree>
    <p:extLst>
      <p:ext uri="{BB962C8B-B14F-4D97-AF65-F5344CB8AC3E}">
        <p14:creationId xmlns:p14="http://schemas.microsoft.com/office/powerpoint/2010/main" val="399790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a:t>
            </a:fld>
            <a:endParaRPr lang="bg-BG" dirty="0"/>
          </a:p>
        </p:txBody>
      </p:sp>
    </p:spTree>
    <p:extLst>
      <p:ext uri="{BB962C8B-B14F-4D97-AF65-F5344CB8AC3E}">
        <p14:creationId xmlns:p14="http://schemas.microsoft.com/office/powerpoint/2010/main" val="226081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5</a:t>
            </a:fld>
            <a:endParaRPr lang="bg-BG" dirty="0"/>
          </a:p>
        </p:txBody>
      </p:sp>
    </p:spTree>
    <p:extLst>
      <p:ext uri="{BB962C8B-B14F-4D97-AF65-F5344CB8AC3E}">
        <p14:creationId xmlns:p14="http://schemas.microsoft.com/office/powerpoint/2010/main" val="241283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6</a:t>
            </a:fld>
            <a:endParaRPr lang="bg-BG" dirty="0"/>
          </a:p>
        </p:txBody>
      </p:sp>
    </p:spTree>
    <p:extLst>
      <p:ext uri="{BB962C8B-B14F-4D97-AF65-F5344CB8AC3E}">
        <p14:creationId xmlns:p14="http://schemas.microsoft.com/office/powerpoint/2010/main" val="648729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7</a:t>
            </a:fld>
            <a:endParaRPr lang="bg-BG" dirty="0"/>
          </a:p>
        </p:txBody>
      </p:sp>
    </p:spTree>
    <p:extLst>
      <p:ext uri="{BB962C8B-B14F-4D97-AF65-F5344CB8AC3E}">
        <p14:creationId xmlns:p14="http://schemas.microsoft.com/office/powerpoint/2010/main" val="234879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10</a:t>
            </a:fld>
            <a:endParaRPr lang="bg-BG" dirty="0"/>
          </a:p>
        </p:txBody>
      </p:sp>
    </p:spTree>
    <p:extLst>
      <p:ext uri="{BB962C8B-B14F-4D97-AF65-F5344CB8AC3E}">
        <p14:creationId xmlns:p14="http://schemas.microsoft.com/office/powerpoint/2010/main" val="1369280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11</a:t>
            </a:fld>
            <a:endParaRPr lang="bg-BG" dirty="0"/>
          </a:p>
        </p:txBody>
      </p:sp>
    </p:spTree>
    <p:extLst>
      <p:ext uri="{BB962C8B-B14F-4D97-AF65-F5344CB8AC3E}">
        <p14:creationId xmlns:p14="http://schemas.microsoft.com/office/powerpoint/2010/main" val="2256089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14</a:t>
            </a:fld>
            <a:endParaRPr lang="bg-BG" dirty="0"/>
          </a:p>
        </p:txBody>
      </p:sp>
    </p:spTree>
    <p:extLst>
      <p:ext uri="{BB962C8B-B14F-4D97-AF65-F5344CB8AC3E}">
        <p14:creationId xmlns:p14="http://schemas.microsoft.com/office/powerpoint/2010/main" val="265154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15</a:t>
            </a:fld>
            <a:endParaRPr lang="bg-BG" dirty="0"/>
          </a:p>
        </p:txBody>
      </p:sp>
    </p:spTree>
    <p:extLst>
      <p:ext uri="{BB962C8B-B14F-4D97-AF65-F5344CB8AC3E}">
        <p14:creationId xmlns:p14="http://schemas.microsoft.com/office/powerpoint/2010/main" val="2834034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21.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6"/>
          <p:cNvSpPr txBox="1"/>
          <p:nvPr userDrawn="1"/>
        </p:nvSpPr>
        <p:spPr>
          <a:xfrm>
            <a:off x="581790" y="6356354"/>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12139" y="6375013"/>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074899" y="6370300"/>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70792" y="6370300"/>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29.5.2021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ruity.com/test/300-question-personality-te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personalitylab.org/tests/bfi2_self_pol.htm" TargetMode="External"/><Relationship Id="rId5" Type="http://schemas.openxmlformats.org/officeDocument/2006/relationships/hyperlink" Target="http://www.humanmetrics.com/entrepreneur/quiz" TargetMode="External"/><Relationship Id="rId4" Type="http://schemas.openxmlformats.org/officeDocument/2006/relationships/hyperlink" Target="https://www.bdc.ca/en/articles-tools/entrepreneur-toolkit/business-assessments/entrepreneurial-potential-self-assessmen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A9CB-EC6A-49DD-9BEE-5FCAF647557E}"/>
              </a:ext>
            </a:extLst>
          </p:cNvPr>
          <p:cNvSpPr>
            <a:spLocks noGrp="1"/>
          </p:cNvSpPr>
          <p:nvPr>
            <p:ph type="ctrTitle"/>
          </p:nvPr>
        </p:nvSpPr>
        <p:spPr>
          <a:xfrm>
            <a:off x="0" y="2420888"/>
            <a:ext cx="12192000" cy="1470025"/>
          </a:xfrm>
        </p:spPr>
        <p:txBody>
          <a:bodyPr/>
          <a:lstStyle/>
          <a:p>
            <a:pPr algn="ctr"/>
            <a:r>
              <a:rPr lang="fr-FR" sz="3200" b="1" dirty="0">
                <a:solidFill>
                  <a:srgbClr val="C00000"/>
                </a:solidFill>
                <a:latin typeface="Arial" panose="020B0604020202020204" pitchFamily="34" charset="0"/>
                <a:cs typeface="Arial" panose="020B0604020202020204" pitchFamily="34" charset="0"/>
              </a:rPr>
              <a:t>TOPIC 2. </a:t>
            </a:r>
            <a:r>
              <a:rPr lang="en-US" sz="3200" b="1" dirty="0">
                <a:solidFill>
                  <a:srgbClr val="C00000"/>
                </a:solidFill>
                <a:latin typeface="Arial" panose="020B0604020202020204" pitchFamily="34" charset="0"/>
                <a:cs typeface="Arial" panose="020B0604020202020204" pitchFamily="34" charset="0"/>
              </a:rPr>
              <a:t>ENTREPRENEURIAL SELF-ASSESSMENT</a:t>
            </a:r>
            <a:endParaRPr lang="fr-FR" sz="3200" b="1" dirty="0">
              <a:solidFill>
                <a:srgbClr val="C00000"/>
              </a:solidFill>
              <a:latin typeface="Arial" panose="020B0604020202020204" pitchFamily="34" charset="0"/>
              <a:cs typeface="Arial" panose="020B0604020202020204" pitchFamily="34" charset="0"/>
            </a:endParaRPr>
          </a:p>
        </p:txBody>
      </p:sp>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688879"/>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745897"/>
            <a:ext cx="7718648" cy="3627320"/>
          </a:xfrm>
        </p:spPr>
        <p:txBody>
          <a:bodyPr numCol="2"/>
          <a:lstStyle/>
          <a:p>
            <a:pPr>
              <a:spcBef>
                <a:spcPts val="0"/>
              </a:spcBef>
            </a:pPr>
            <a:r>
              <a:rPr lang="en-US" sz="2000" dirty="0">
                <a:latin typeface="Arial" panose="020B0604020202020204" pitchFamily="34" charset="0"/>
                <a:cs typeface="Arial" panose="020B0604020202020204" pitchFamily="34" charset="0"/>
              </a:rPr>
              <a:t>Innovation and creativity;</a:t>
            </a:r>
          </a:p>
          <a:p>
            <a:pPr>
              <a:spcBef>
                <a:spcPts val="0"/>
              </a:spcBef>
            </a:pPr>
            <a:r>
              <a:rPr lang="en-US" sz="2000" dirty="0">
                <a:latin typeface="Arial" panose="020B0604020202020204" pitchFamily="34" charset="0"/>
                <a:cs typeface="Arial" panose="020B0604020202020204" pitchFamily="34" charset="0"/>
              </a:rPr>
              <a:t>Persistence and resiliency;</a:t>
            </a:r>
          </a:p>
          <a:p>
            <a:pPr>
              <a:spcBef>
                <a:spcPts val="0"/>
              </a:spcBef>
            </a:pPr>
            <a:r>
              <a:rPr lang="en-US" sz="2000" dirty="0">
                <a:latin typeface="Arial" panose="020B0604020202020204" pitchFamily="34" charset="0"/>
                <a:cs typeface="Arial" panose="020B0604020202020204" pitchFamily="34" charset="0"/>
              </a:rPr>
              <a:t>Flexibility;</a:t>
            </a:r>
          </a:p>
          <a:p>
            <a:pPr>
              <a:spcBef>
                <a:spcPts val="0"/>
              </a:spcBef>
              <a:tabLst>
                <a:tab pos="6365875" algn="r"/>
              </a:tabLst>
            </a:pPr>
            <a:r>
              <a:rPr lang="en-US" sz="2000" dirty="0">
                <a:latin typeface="Arial" panose="020B0604020202020204" pitchFamily="34" charset="0"/>
                <a:cs typeface="Arial" panose="020B0604020202020204" pitchFamily="34" charset="0"/>
              </a:rPr>
              <a:t>Openness</a:t>
            </a:r>
            <a:r>
              <a:rPr lang="bg-BG"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a:t>
            </a:r>
            <a:r>
              <a:rPr lang="bg-BG"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experience;</a:t>
            </a:r>
          </a:p>
          <a:p>
            <a:pPr>
              <a:spcBef>
                <a:spcPts val="0"/>
              </a:spcBef>
              <a:tabLst>
                <a:tab pos="6365875" algn="r"/>
              </a:tabLst>
            </a:pPr>
            <a:r>
              <a:rPr lang="en-US" sz="2000" dirty="0">
                <a:latin typeface="Arial" panose="020B0604020202020204" pitchFamily="34" charset="0"/>
                <a:cs typeface="Arial" panose="020B0604020202020204" pitchFamily="34" charset="0"/>
              </a:rPr>
              <a:t>Agreeableness;</a:t>
            </a:r>
          </a:p>
          <a:p>
            <a:pPr>
              <a:spcBef>
                <a:spcPts val="0"/>
              </a:spcBef>
              <a:tabLst>
                <a:tab pos="6365875" algn="r"/>
              </a:tabLst>
            </a:pPr>
            <a:r>
              <a:rPr lang="en-US" sz="2000" dirty="0">
                <a:latin typeface="Arial" panose="020B0604020202020204" pitchFamily="34" charset="0"/>
                <a:cs typeface="Arial" panose="020B0604020202020204" pitchFamily="34" charset="0"/>
              </a:rPr>
              <a:t>Tolerance</a:t>
            </a:r>
            <a:r>
              <a:rPr lang="bg-BG"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towards</a:t>
            </a:r>
            <a:r>
              <a:rPr lang="bg-BG"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ambiguity;</a:t>
            </a:r>
          </a:p>
          <a:p>
            <a:pPr>
              <a:spcBef>
                <a:spcPts val="0"/>
              </a:spcBef>
              <a:tabLst>
                <a:tab pos="6365875" algn="r"/>
              </a:tabLst>
            </a:pPr>
            <a:r>
              <a:rPr lang="en-US" sz="2000" dirty="0">
                <a:latin typeface="Arial" panose="020B0604020202020204" pitchFamily="34" charset="0"/>
                <a:cs typeface="Arial" panose="020B0604020202020204" pitchFamily="34" charset="0"/>
              </a:rPr>
              <a:t>Risk-taking</a:t>
            </a:r>
            <a:r>
              <a:rPr lang="bg-BG"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propensity;</a:t>
            </a:r>
          </a:p>
          <a:p>
            <a:pPr>
              <a:spcBef>
                <a:spcPts val="0"/>
              </a:spcBef>
              <a:tabLst>
                <a:tab pos="6365875" algn="r"/>
              </a:tabLst>
            </a:pPr>
            <a:r>
              <a:rPr lang="en-US" sz="2000" dirty="0">
                <a:latin typeface="Arial" panose="020B0604020202020204" pitchFamily="34" charset="0"/>
                <a:cs typeface="Arial" panose="020B0604020202020204" pitchFamily="34" charset="0"/>
              </a:rPr>
              <a:t>Locus</a:t>
            </a:r>
            <a:r>
              <a:rPr lang="bg-BG"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a:t>
            </a:r>
            <a:r>
              <a:rPr lang="bg-BG"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control;</a:t>
            </a:r>
          </a:p>
          <a:p>
            <a:pPr>
              <a:spcBef>
                <a:spcPts val="0"/>
              </a:spcBef>
              <a:tabLst>
                <a:tab pos="6365875" algn="r"/>
              </a:tabLst>
            </a:pPr>
            <a:r>
              <a:rPr lang="en-US" sz="2000" dirty="0">
                <a:latin typeface="Arial" panose="020B0604020202020204" pitchFamily="34" charset="0"/>
                <a:cs typeface="Arial" panose="020B0604020202020204" pitchFamily="34" charset="0"/>
              </a:rPr>
              <a:t>Self-sufficiency;</a:t>
            </a:r>
          </a:p>
          <a:p>
            <a:pPr>
              <a:spcBef>
                <a:spcPts val="0"/>
              </a:spcBef>
              <a:tabLst>
                <a:tab pos="6365875" algn="r"/>
              </a:tabLst>
            </a:pPr>
            <a:r>
              <a:rPr lang="en-US" sz="2000" dirty="0">
                <a:latin typeface="Arial" panose="020B0604020202020204" pitchFamily="34" charset="0"/>
                <a:cs typeface="Arial" panose="020B0604020202020204" pitchFamily="34" charset="0"/>
              </a:rPr>
              <a:t>Freedom;</a:t>
            </a:r>
          </a:p>
          <a:p>
            <a:pPr>
              <a:spcBef>
                <a:spcPts val="0"/>
              </a:spcBef>
              <a:tabLst>
                <a:tab pos="6365875" algn="r"/>
              </a:tabLst>
            </a:pPr>
            <a:r>
              <a:rPr lang="en-US" sz="2000" dirty="0">
                <a:latin typeface="Arial" panose="020B0604020202020204" pitchFamily="34" charset="0"/>
                <a:cs typeface="Arial" panose="020B0604020202020204" pitchFamily="34" charset="0"/>
              </a:rPr>
              <a:t>Networking</a:t>
            </a:r>
            <a:r>
              <a:rPr lang="bg-BG"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ability;</a:t>
            </a:r>
          </a:p>
          <a:p>
            <a:pPr>
              <a:spcBef>
                <a:spcPts val="0"/>
              </a:spcBef>
              <a:tabLst>
                <a:tab pos="6365875" algn="r"/>
              </a:tabLst>
            </a:pPr>
            <a:r>
              <a:rPr lang="en-US" sz="2000" dirty="0">
                <a:latin typeface="Arial" panose="020B0604020202020204" pitchFamily="34" charset="0"/>
                <a:cs typeface="Arial" panose="020B0604020202020204" pitchFamily="34" charset="0"/>
              </a:rPr>
              <a:t>Passionate;</a:t>
            </a:r>
          </a:p>
          <a:p>
            <a:pPr>
              <a:spcBef>
                <a:spcPts val="0"/>
              </a:spcBef>
              <a:tabLst>
                <a:tab pos="6365875" algn="r"/>
              </a:tabLst>
            </a:pPr>
            <a:r>
              <a:rPr lang="en-US" sz="2000" dirty="0">
                <a:latin typeface="Arial" panose="020B0604020202020204" pitchFamily="34" charset="0"/>
                <a:cs typeface="Arial" panose="020B0604020202020204" pitchFamily="34" charset="0"/>
              </a:rPr>
              <a:t>Resilient;</a:t>
            </a:r>
          </a:p>
          <a:p>
            <a:pPr>
              <a:spcBef>
                <a:spcPts val="0"/>
              </a:spcBef>
              <a:tabLst>
                <a:tab pos="6365875" algn="r"/>
              </a:tabLst>
            </a:pPr>
            <a:r>
              <a:rPr lang="en-US" sz="2000" dirty="0">
                <a:latin typeface="Arial" panose="020B0604020202020204" pitchFamily="34" charset="0"/>
                <a:cs typeface="Arial" panose="020B0604020202020204" pitchFamily="34" charset="0"/>
              </a:rPr>
              <a:t>Self-possessed;</a:t>
            </a:r>
          </a:p>
          <a:p>
            <a:pPr>
              <a:spcBef>
                <a:spcPts val="0"/>
              </a:spcBef>
              <a:tabLst>
                <a:tab pos="6365875" algn="r"/>
              </a:tabLst>
            </a:pPr>
            <a:r>
              <a:rPr lang="en-US" sz="2000" dirty="0">
                <a:latin typeface="Arial" panose="020B0604020202020204" pitchFamily="34" charset="0"/>
                <a:cs typeface="Arial" panose="020B0604020202020204" pitchFamily="34" charset="0"/>
              </a:rPr>
              <a:t>Decisive;</a:t>
            </a:r>
          </a:p>
          <a:p>
            <a:pPr>
              <a:spcBef>
                <a:spcPts val="0"/>
              </a:spcBef>
              <a:tabLst>
                <a:tab pos="6365875" algn="r"/>
              </a:tabLst>
            </a:pPr>
            <a:r>
              <a:rPr lang="en-US" sz="2000" dirty="0">
                <a:latin typeface="Arial" panose="020B0604020202020204" pitchFamily="34" charset="0"/>
                <a:cs typeface="Arial" panose="020B0604020202020204" pitchFamily="34" charset="0"/>
              </a:rPr>
              <a:t>Fearless;</a:t>
            </a:r>
          </a:p>
          <a:p>
            <a:pPr>
              <a:spcBef>
                <a:spcPts val="0"/>
              </a:spcBef>
              <a:tabLst>
                <a:tab pos="6365875" algn="r"/>
              </a:tabLst>
            </a:pPr>
            <a:r>
              <a:rPr lang="en-US" sz="2000" dirty="0">
                <a:latin typeface="Arial" panose="020B0604020202020204" pitchFamily="34" charset="0"/>
                <a:cs typeface="Arial" panose="020B0604020202020204" pitchFamily="34" charset="0"/>
              </a:rPr>
              <a:t>Financially prepared;</a:t>
            </a:r>
          </a:p>
          <a:p>
            <a:pPr>
              <a:spcBef>
                <a:spcPts val="0"/>
              </a:spcBef>
              <a:tabLst>
                <a:tab pos="6365875" algn="r"/>
              </a:tabLst>
            </a:pPr>
            <a:r>
              <a:rPr lang="en-US" sz="2000" dirty="0">
                <a:latin typeface="Arial" panose="020B0604020202020204" pitchFamily="34" charset="0"/>
                <a:cs typeface="Arial" panose="020B0604020202020204" pitchFamily="34" charset="0"/>
              </a:rPr>
              <a:t>Flexible;</a:t>
            </a:r>
          </a:p>
          <a:p>
            <a:pPr>
              <a:spcBef>
                <a:spcPts val="0"/>
              </a:spcBef>
              <a:tabLst>
                <a:tab pos="6365875" algn="r"/>
              </a:tabLst>
            </a:pPr>
            <a:r>
              <a:rPr lang="en-US" sz="2000" dirty="0">
                <a:latin typeface="Arial" panose="020B0604020202020204" pitchFamily="34" charset="0"/>
                <a:cs typeface="Arial" panose="020B0604020202020204" pitchFamily="34" charset="0"/>
              </a:rPr>
              <a:t>Zoom lens-equipped;</a:t>
            </a:r>
          </a:p>
          <a:p>
            <a:pPr>
              <a:spcBef>
                <a:spcPts val="0"/>
              </a:spcBef>
              <a:tabLst>
                <a:tab pos="6365875" algn="r"/>
              </a:tabLst>
            </a:pPr>
            <a:r>
              <a:rPr lang="en-US" sz="2000" dirty="0">
                <a:latin typeface="Arial" panose="020B0604020202020204" pitchFamily="34" charset="0"/>
                <a:cs typeface="Arial" panose="020B0604020202020204" pitchFamily="34" charset="0"/>
              </a:rPr>
              <a:t>Able to sell;</a:t>
            </a:r>
          </a:p>
          <a:p>
            <a:pPr>
              <a:spcBef>
                <a:spcPts val="0"/>
              </a:spcBef>
              <a:tabLst>
                <a:tab pos="6365875" algn="r"/>
              </a:tabLst>
            </a:pPr>
            <a:r>
              <a:rPr lang="en-US" sz="2000" dirty="0">
                <a:latin typeface="Arial" panose="020B0604020202020204" pitchFamily="34" charset="0"/>
                <a:cs typeface="Arial" panose="020B0604020202020204" pitchFamily="34" charset="0"/>
              </a:rPr>
              <a:t>Balanced;</a:t>
            </a:r>
          </a:p>
          <a:p>
            <a:pPr>
              <a:spcBef>
                <a:spcPts val="0"/>
              </a:spcBef>
              <a:tabLst>
                <a:tab pos="6365875" algn="r"/>
              </a:tabLst>
            </a:pPr>
            <a:r>
              <a:rPr lang="en-US" sz="2000" dirty="0">
                <a:latin typeface="Arial" panose="020B0604020202020204" pitchFamily="34" charset="0"/>
                <a:cs typeface="Arial" panose="020B0604020202020204" pitchFamily="34" charset="0"/>
              </a:rPr>
              <a:t>Other.</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Картина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168" y="1745897"/>
            <a:ext cx="4082008" cy="4082008"/>
          </a:xfrm>
          <a:prstGeom prst="rect">
            <a:avLst/>
          </a:prstGeom>
        </p:spPr>
      </p:pic>
      <p:sp>
        <p:nvSpPr>
          <p:cNvPr id="6" name="Title 1">
            <a:extLst>
              <a:ext uri="{FF2B5EF4-FFF2-40B4-BE49-F238E27FC236}">
                <a16:creationId xmlns:a16="http://schemas.microsoft.com/office/drawing/2014/main" id="{E38D0BB7-77A9-46FE-A000-931472890B58}"/>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Entrepreneur’s qualities</a:t>
            </a:r>
          </a:p>
        </p:txBody>
      </p:sp>
    </p:spTree>
    <p:extLst>
      <p:ext uri="{BB962C8B-B14F-4D97-AF65-F5344CB8AC3E}">
        <p14:creationId xmlns:p14="http://schemas.microsoft.com/office/powerpoint/2010/main" val="2658642312"/>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25BF58C3-AF0E-47F3-85DF-02C44C725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264" y="2276872"/>
            <a:ext cx="7537471" cy="4051674"/>
          </a:xfrm>
          <a:prstGeom prst="rect">
            <a:avLst/>
          </a:prstGeom>
        </p:spPr>
      </p:pic>
      <p:sp>
        <p:nvSpPr>
          <p:cNvPr id="7" name="Title 1">
            <a:extLst>
              <a:ext uri="{FF2B5EF4-FFF2-40B4-BE49-F238E27FC236}">
                <a16:creationId xmlns:a16="http://schemas.microsoft.com/office/drawing/2014/main" id="{A3C87E4E-E6F2-4AE3-95A1-D5D9C2809587}"/>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The entrepreneurial mindset</a:t>
            </a:r>
          </a:p>
        </p:txBody>
      </p:sp>
    </p:spTree>
    <p:extLst>
      <p:ext uri="{BB962C8B-B14F-4D97-AF65-F5344CB8AC3E}">
        <p14:creationId xmlns:p14="http://schemas.microsoft.com/office/powerpoint/2010/main" val="3589939068"/>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Картина 9">
            <a:extLst>
              <a:ext uri="{FF2B5EF4-FFF2-40B4-BE49-F238E27FC236}">
                <a16:creationId xmlns:a16="http://schemas.microsoft.com/office/drawing/2014/main" id="{0AC0C012-554C-423E-90D1-7B295AE1E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840" y="1773832"/>
            <a:ext cx="7034336" cy="4033449"/>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340768"/>
            <a:ext cx="5630416" cy="4137028"/>
          </a:xfrm>
        </p:spPr>
        <p:txBody>
          <a:bodyPr/>
          <a:lstStyle/>
          <a:p>
            <a:pPr marL="0" indent="0">
              <a:buNone/>
            </a:pPr>
            <a:endParaRPr lang="en-GB" sz="18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Set new goals;</a:t>
            </a:r>
          </a:p>
          <a:p>
            <a:r>
              <a:rPr lang="en-US" dirty="0">
                <a:latin typeface="Arial" panose="020B0604020202020204" pitchFamily="34" charset="0"/>
                <a:cs typeface="Arial" panose="020B0604020202020204" pitchFamily="34" charset="0"/>
              </a:rPr>
              <a:t>Generate new ideas;</a:t>
            </a:r>
          </a:p>
          <a:p>
            <a:r>
              <a:rPr lang="en-US" dirty="0">
                <a:latin typeface="Arial" panose="020B0604020202020204" pitchFamily="34" charset="0"/>
                <a:cs typeface="Arial" panose="020B0604020202020204" pitchFamily="34" charset="0"/>
              </a:rPr>
              <a:t>Focus on your dream;</a:t>
            </a:r>
          </a:p>
          <a:p>
            <a:r>
              <a:rPr lang="en-US" dirty="0">
                <a:latin typeface="Arial" panose="020B0604020202020204" pitchFamily="34" charset="0"/>
                <a:cs typeface="Arial" panose="020B0604020202020204" pitchFamily="34" charset="0"/>
              </a:rPr>
              <a:t>Stay positive.</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lvl="2"/>
            <a:endParaRPr lang="en-GB" b="1"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6B11FD74-882F-460E-AE41-2753484F05F1}"/>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motivation</a:t>
            </a:r>
          </a:p>
        </p:txBody>
      </p:sp>
    </p:spTree>
    <p:extLst>
      <p:ext uri="{BB962C8B-B14F-4D97-AF65-F5344CB8AC3E}">
        <p14:creationId xmlns:p14="http://schemas.microsoft.com/office/powerpoint/2010/main" val="897043637"/>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id="{80897F90-5BEA-4F53-8CF7-BA23906666D5}"/>
              </a:ext>
            </a:extLst>
          </p:cNvPr>
          <p:cNvPicPr>
            <a:picLocks noChangeAspect="1"/>
          </p:cNvPicPr>
          <p:nvPr/>
        </p:nvPicPr>
        <p:blipFill rotWithShape="1">
          <a:blip r:embed="rId2">
            <a:extLst>
              <a:ext uri="{28A0092B-C50C-407E-A947-70E740481C1C}">
                <a14:useLocalDpi xmlns:a14="http://schemas.microsoft.com/office/drawing/2010/main" val="0"/>
              </a:ext>
            </a:extLst>
          </a:blip>
          <a:srcRect t="13925"/>
          <a:stretch/>
        </p:blipFill>
        <p:spPr>
          <a:xfrm>
            <a:off x="6952264" y="1556792"/>
            <a:ext cx="5056223" cy="4896163"/>
          </a:xfrm>
          <a:prstGeom prst="rect">
            <a:avLst/>
          </a:prstGeom>
        </p:spPr>
      </p:pic>
      <p:sp>
        <p:nvSpPr>
          <p:cNvPr id="8" name="Content Placeholder 2">
            <a:extLst>
              <a:ext uri="{FF2B5EF4-FFF2-40B4-BE49-F238E27FC236}">
                <a16:creationId xmlns:a16="http://schemas.microsoft.com/office/drawing/2014/main" id="{4B24B7C7-E40C-4F9F-85F8-BA212EDA21CC}"/>
              </a:ext>
            </a:extLst>
          </p:cNvPr>
          <p:cNvSpPr>
            <a:spLocks noGrp="1"/>
          </p:cNvSpPr>
          <p:nvPr>
            <p:ph idx="1"/>
          </p:nvPr>
        </p:nvSpPr>
        <p:spPr>
          <a:xfrm>
            <a:off x="695400" y="1745897"/>
            <a:ext cx="6336704" cy="3704980"/>
          </a:xfrm>
        </p:spPr>
        <p:txBody>
          <a:bodyPr/>
          <a:lstStyle/>
          <a:p>
            <a:pPr marL="0" indent="0" algn="just">
              <a:buNone/>
            </a:pPr>
            <a:r>
              <a:rPr lang="en-US" dirty="0">
                <a:latin typeface="Arial" panose="020B0604020202020204" pitchFamily="34" charset="0"/>
                <a:cs typeface="Arial" panose="020B0604020202020204" pitchFamily="34" charset="0"/>
              </a:rPr>
              <a:t>SWOT analysis is an extremely useful technique that allows you to focus on the potential you have for business development, identification and problem solving. You can also use it later to deal with all kinds of situations. The abbreviation SWOT comes from the English words Strengths, Weaknesses, Opportunities and Threats.</a:t>
            </a:r>
            <a:endParaRPr lang="en-GB"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DC92608-F347-482A-AB17-4B5B12CFBE63}"/>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SWOT analysis</a:t>
            </a:r>
          </a:p>
        </p:txBody>
      </p:sp>
      <p:pic>
        <p:nvPicPr>
          <p:cNvPr id="9" name="Picture 2" descr="untitled4">
            <a:extLst>
              <a:ext uri="{FF2B5EF4-FFF2-40B4-BE49-F238E27FC236}">
                <a16:creationId xmlns:a16="http://schemas.microsoft.com/office/drawing/2014/main" id="{760A0DF6-1FBC-44EA-B3CC-CE3E1BDA2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48732"/>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7">
            <a:extLst>
              <a:ext uri="{FF2B5EF4-FFF2-40B4-BE49-F238E27FC236}">
                <a16:creationId xmlns:a16="http://schemas.microsoft.com/office/drawing/2014/main" id="{8AC86C98-FFBC-49FB-9039-5B7367172EAC}"/>
              </a:ext>
            </a:extLst>
          </p:cNvPr>
          <p:cNvSpPr txBox="1"/>
          <p:nvPr/>
        </p:nvSpPr>
        <p:spPr>
          <a:xfrm>
            <a:off x="695400" y="1743825"/>
            <a:ext cx="10081120" cy="3416320"/>
          </a:xfrm>
          <a:prstGeom prst="rect">
            <a:avLst/>
          </a:prstGeom>
          <a:noFill/>
        </p:spPr>
        <p:txBody>
          <a:bodyPr wrap="square" numCol="2" spcCol="14400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Communication skills;</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Abilities;</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Handling time;</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Using resources;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Experience;</a:t>
            </a:r>
          </a:p>
          <a:p>
            <a:pPr marL="342900" indent="-342900">
              <a:buFont typeface="Arial" panose="020B0604020202020204" pitchFamily="34" charset="0"/>
              <a:buChar char="•"/>
            </a:pPr>
            <a:r>
              <a:rPr lang="en-US" sz="2400" dirty="0">
                <a:cs typeface="Arial" panose="020B0604020202020204" pitchFamily="34" charset="0"/>
              </a:rPr>
              <a:t>K</a:t>
            </a:r>
            <a:r>
              <a:rPr lang="en-US" sz="2400" dirty="0">
                <a:latin typeface="Arial" panose="020B0604020202020204" pitchFamily="34" charset="0"/>
                <a:cs typeface="Arial" panose="020B0604020202020204" pitchFamily="34" charset="0"/>
              </a:rPr>
              <a:t>nowledge;</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Networking;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Personal motivation;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Always with new ideas;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Geographical location;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Qualifications;</a:t>
            </a:r>
            <a:endParaRPr lang="en-US" sz="2400" dirty="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Working with IT;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Do you finish everything you do;</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Support from family and friends; </a:t>
            </a:r>
          </a:p>
          <a:p>
            <a:pPr marL="342900" indent="-342900">
              <a:buFont typeface="Arial" panose="020B0604020202020204" pitchFamily="34" charset="0"/>
              <a:buChar char="•"/>
            </a:pPr>
            <a:r>
              <a:rPr lang="en-US" sz="2400" dirty="0">
                <a:cs typeface="Arial" panose="020B0604020202020204" pitchFamily="34" charset="0"/>
              </a:rPr>
              <a:t>Own savings;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a:t>
            </a:r>
            <a:r>
              <a:rPr lang="en-US" sz="2400" dirty="0">
                <a:cs typeface="Arial" panose="020B0604020202020204" pitchFamily="34" charset="0"/>
              </a:rPr>
              <a:t>ther.</a:t>
            </a:r>
            <a:endParaRPr lang="en-GB"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5587F8D-D1FF-4F3A-9CE2-54796AC2990C}"/>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strengths</a:t>
            </a:r>
          </a:p>
        </p:txBody>
      </p:sp>
      <p:pic>
        <p:nvPicPr>
          <p:cNvPr id="3" name="Картина 2" descr="Картина, която съдържа текст, лице, черна дъска, перука&#10;&#10;Описанието е генерирано автоматично">
            <a:extLst>
              <a:ext uri="{FF2B5EF4-FFF2-40B4-BE49-F238E27FC236}">
                <a16:creationId xmlns:a16="http://schemas.microsoft.com/office/drawing/2014/main" id="{FC472D21-696B-4ACC-8E35-DFE9E23194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8740" y="4005064"/>
            <a:ext cx="3949915" cy="2653557"/>
          </a:xfrm>
          <a:prstGeom prst="rect">
            <a:avLst/>
          </a:prstGeom>
        </p:spPr>
      </p:pic>
    </p:spTree>
    <p:extLst>
      <p:ext uri="{BB962C8B-B14F-4D97-AF65-F5344CB8AC3E}">
        <p14:creationId xmlns:p14="http://schemas.microsoft.com/office/powerpoint/2010/main" val="2355519772"/>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descr="Картина, която съдържа стрелка&#10;&#10;Описанието е генерирано автоматично">
            <a:extLst>
              <a:ext uri="{FF2B5EF4-FFF2-40B4-BE49-F238E27FC236}">
                <a16:creationId xmlns:a16="http://schemas.microsoft.com/office/drawing/2014/main" id="{B5D71549-CD48-49D6-9D8D-02B27101B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956" y="3146312"/>
            <a:ext cx="4948220" cy="3711688"/>
          </a:xfrm>
          <a:prstGeom prst="rect">
            <a:avLst/>
          </a:prstGeom>
        </p:spPr>
      </p:pic>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7">
            <a:extLst>
              <a:ext uri="{FF2B5EF4-FFF2-40B4-BE49-F238E27FC236}">
                <a16:creationId xmlns:a16="http://schemas.microsoft.com/office/drawing/2014/main" id="{8AC86C98-FFBC-49FB-9039-5B7367172EAC}"/>
              </a:ext>
            </a:extLst>
          </p:cNvPr>
          <p:cNvSpPr txBox="1"/>
          <p:nvPr/>
        </p:nvSpPr>
        <p:spPr>
          <a:xfrm>
            <a:off x="695400" y="1743825"/>
            <a:ext cx="8784976" cy="3046988"/>
          </a:xfrm>
          <a:prstGeom prst="rect">
            <a:avLst/>
          </a:prstGeom>
          <a:noFill/>
        </p:spPr>
        <p:txBody>
          <a:bodyPr wrap="square" numCol="2" spcCol="144000">
            <a:spAutoFit/>
          </a:bodyPr>
          <a:lstStyle/>
          <a:p>
            <a:pPr marL="342900" lvl="1" indent="-342900">
              <a:buFont typeface="Arial" panose="020B0604020202020204" pitchFamily="34" charset="0"/>
              <a:buChar char="•"/>
              <a:defRPr/>
            </a:pPr>
            <a:r>
              <a:rPr lang="en-US" sz="2400" dirty="0"/>
              <a:t>Personal circumstances; </a:t>
            </a:r>
          </a:p>
          <a:p>
            <a:pPr marL="342900" lvl="1" indent="-342900">
              <a:buFont typeface="Arial" panose="020B0604020202020204" pitchFamily="34" charset="0"/>
              <a:buChar char="•"/>
              <a:defRPr/>
            </a:pPr>
            <a:r>
              <a:rPr lang="en-US" sz="2400" dirty="0"/>
              <a:t>Lack of qualities;</a:t>
            </a:r>
          </a:p>
          <a:p>
            <a:pPr marL="342900" lvl="1" indent="-342900">
              <a:buFont typeface="Arial" panose="020B0604020202020204" pitchFamily="34" charset="0"/>
              <a:buChar char="•"/>
              <a:defRPr/>
            </a:pPr>
            <a:r>
              <a:rPr lang="en-US" sz="2400" dirty="0"/>
              <a:t>Reputation;</a:t>
            </a:r>
          </a:p>
          <a:p>
            <a:pPr marL="342900" lvl="1" indent="-342900">
              <a:buFont typeface="Arial" panose="020B0604020202020204" pitchFamily="34" charset="0"/>
              <a:buChar char="•"/>
              <a:defRPr/>
            </a:pPr>
            <a:r>
              <a:rPr lang="en-US" sz="2400" dirty="0"/>
              <a:t>Vulnerability;</a:t>
            </a:r>
          </a:p>
          <a:p>
            <a:pPr marL="342900" lvl="1" indent="-342900">
              <a:buFont typeface="Arial" panose="020B0604020202020204" pitchFamily="34" charset="0"/>
              <a:buChar char="•"/>
              <a:defRPr/>
            </a:pPr>
            <a:r>
              <a:rPr lang="en-US" sz="2400" dirty="0"/>
              <a:t>Can't work with deadline and under pressure;</a:t>
            </a:r>
          </a:p>
          <a:p>
            <a:pPr marL="342900" lvl="1" indent="-342900">
              <a:buFont typeface="Arial" panose="020B0604020202020204" pitchFamily="34" charset="0"/>
              <a:buChar char="•"/>
              <a:defRPr/>
            </a:pPr>
            <a:r>
              <a:rPr lang="en-US" sz="2400" dirty="0"/>
              <a:t>Lack of finances;</a:t>
            </a:r>
          </a:p>
          <a:p>
            <a:pPr marL="342900" lvl="1" indent="-342900">
              <a:buFont typeface="Arial" panose="020B0604020202020204" pitchFamily="34" charset="0"/>
              <a:buChar char="•"/>
              <a:defRPr/>
            </a:pPr>
            <a:r>
              <a:rPr lang="en-US" sz="2400" dirty="0"/>
              <a:t>Lack of qualifications;</a:t>
            </a:r>
          </a:p>
          <a:p>
            <a:pPr marL="342900" lvl="1" indent="-342900">
              <a:buFont typeface="Arial" panose="020B0604020202020204" pitchFamily="34" charset="0"/>
              <a:buChar char="•"/>
              <a:defRPr/>
            </a:pPr>
            <a:r>
              <a:rPr lang="en-US" sz="2400" dirty="0"/>
              <a:t>Moral qualities, leadership qualities;</a:t>
            </a:r>
          </a:p>
          <a:p>
            <a:pPr marL="342900" lvl="1" indent="-342900">
              <a:buFont typeface="Arial" panose="020B0604020202020204" pitchFamily="34" charset="0"/>
              <a:buChar char="•"/>
              <a:defRPr/>
            </a:pPr>
            <a:r>
              <a:rPr lang="en-US" sz="2400" dirty="0"/>
              <a:t>No support;</a:t>
            </a:r>
          </a:p>
          <a:p>
            <a:pPr marL="342900" lvl="1" indent="-342900">
              <a:buFont typeface="Arial" panose="020B0604020202020204" pitchFamily="34" charset="0"/>
              <a:buChar char="•"/>
              <a:defRPr/>
            </a:pPr>
            <a:r>
              <a:rPr lang="en-US" sz="2400" dirty="0"/>
              <a:t>Find it difficult to work with documentation;</a:t>
            </a:r>
          </a:p>
          <a:p>
            <a:pPr marL="342900" lvl="1" indent="-342900">
              <a:buFont typeface="Arial" panose="020B0604020202020204" pitchFamily="34" charset="0"/>
              <a:buChar char="•"/>
              <a:defRPr/>
            </a:pPr>
            <a:r>
              <a:rPr lang="en-US" sz="2400" dirty="0"/>
              <a:t>Lack of self-confidence</a:t>
            </a:r>
          </a:p>
          <a:p>
            <a:pPr marL="342900" lvl="1" indent="-342900">
              <a:buFont typeface="Arial" panose="020B0604020202020204" pitchFamily="34" charset="0"/>
              <a:buChar char="•"/>
              <a:defRPr/>
            </a:pPr>
            <a:r>
              <a:rPr lang="en-US" sz="2400" dirty="0"/>
              <a:t>Other.</a:t>
            </a:r>
          </a:p>
        </p:txBody>
      </p:sp>
      <p:sp>
        <p:nvSpPr>
          <p:cNvPr id="5" name="Title 1">
            <a:extLst>
              <a:ext uri="{FF2B5EF4-FFF2-40B4-BE49-F238E27FC236}">
                <a16:creationId xmlns:a16="http://schemas.microsoft.com/office/drawing/2014/main" id="{25587F8D-D1FF-4F3A-9CE2-54796AC2990C}"/>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weaknesses</a:t>
            </a:r>
          </a:p>
        </p:txBody>
      </p:sp>
    </p:spTree>
    <p:extLst>
      <p:ext uri="{BB962C8B-B14F-4D97-AF65-F5344CB8AC3E}">
        <p14:creationId xmlns:p14="http://schemas.microsoft.com/office/powerpoint/2010/main" val="3513984886"/>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descr="Картина, която съдържа текст&#10;&#10;Описанието е генерирано автоматично">
            <a:extLst>
              <a:ext uri="{FF2B5EF4-FFF2-40B4-BE49-F238E27FC236}">
                <a16:creationId xmlns:a16="http://schemas.microsoft.com/office/drawing/2014/main" id="{7E5C5198-DDD5-4B6F-994E-34DBDC1B9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908" y="1774267"/>
            <a:ext cx="6599267" cy="4124542"/>
          </a:xfrm>
          <a:prstGeom prst="rect">
            <a:avLst/>
          </a:prstGeom>
        </p:spPr>
      </p:pic>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7">
            <a:extLst>
              <a:ext uri="{FF2B5EF4-FFF2-40B4-BE49-F238E27FC236}">
                <a16:creationId xmlns:a16="http://schemas.microsoft.com/office/drawing/2014/main" id="{8AC86C98-FFBC-49FB-9039-5B7367172EAC}"/>
              </a:ext>
            </a:extLst>
          </p:cNvPr>
          <p:cNvSpPr txBox="1"/>
          <p:nvPr/>
        </p:nvSpPr>
        <p:spPr>
          <a:xfrm>
            <a:off x="695400" y="1743825"/>
            <a:ext cx="8784976" cy="4154984"/>
          </a:xfrm>
          <a:prstGeom prst="rect">
            <a:avLst/>
          </a:prstGeom>
          <a:noFill/>
        </p:spPr>
        <p:txBody>
          <a:bodyPr wrap="square" numCol="2" spcCol="144000">
            <a:spAutoFit/>
          </a:bodyPr>
          <a:lstStyle/>
          <a:p>
            <a:pPr marL="342900" lvl="1" indent="-342900">
              <a:spcBef>
                <a:spcPts val="0"/>
              </a:spcBef>
              <a:buFont typeface="Arial" panose="020B0604020202020204" pitchFamily="34" charset="0"/>
              <a:buChar char="•"/>
              <a:defRPr/>
            </a:pPr>
            <a:r>
              <a:rPr lang="en-US" sz="2400" dirty="0">
                <a:cs typeface="Arial" panose="020B0604020202020204" pitchFamily="34" charset="0"/>
              </a:rPr>
              <a:t>O</a:t>
            </a:r>
            <a:r>
              <a:rPr lang="en-US" sz="2400" dirty="0">
                <a:latin typeface="Arial" panose="020B0604020202020204" pitchFamily="34" charset="0"/>
                <a:cs typeface="Arial" panose="020B0604020202020204" pitchFamily="34" charset="0"/>
              </a:rPr>
              <a:t>ften asked to work for other people;</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Your children have already grown up and will soon leave your home;</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Technological innovation and development;</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New markets, including the Internet;</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Could you move to a new location;</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Do you have friends abroad;</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New training courses and </a:t>
            </a:r>
            <a:r>
              <a:rPr lang="en-US" sz="2400" dirty="0" err="1">
                <a:latin typeface="Arial" panose="020B0604020202020204" pitchFamily="34" charset="0"/>
                <a:cs typeface="Arial" panose="020B0604020202020204" pitchFamily="34" charset="0"/>
              </a:rPr>
              <a:t>programmes</a:t>
            </a:r>
            <a:r>
              <a:rPr lang="en-US" sz="2400" dirty="0">
                <a:latin typeface="Arial" panose="020B0604020202020204" pitchFamily="34" charset="0"/>
                <a:cs typeface="Arial" panose="020B0604020202020204" pitchFamily="34" charset="0"/>
              </a:rPr>
              <a:t>;</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More entertainment;</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Are your friends inviting you to do something new;</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Influence of seasons, weather;</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Need more money to invest;</a:t>
            </a:r>
          </a:p>
          <a:p>
            <a:pPr marL="342900" lvl="1" indent="-342900">
              <a:spcBef>
                <a:spcPts val="0"/>
              </a:spcBef>
              <a:buFont typeface="Arial" panose="020B0604020202020204" pitchFamily="34" charset="0"/>
              <a:buChar char="•"/>
              <a:defRPr/>
            </a:pPr>
            <a:r>
              <a:rPr lang="en-US" sz="2400" dirty="0">
                <a:cs typeface="Arial" panose="020B0604020202020204" pitchFamily="34" charset="0"/>
              </a:rPr>
              <a:t>Other.</a:t>
            </a: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5587F8D-D1FF-4F3A-9CE2-54796AC2990C}"/>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opportunities</a:t>
            </a:r>
          </a:p>
        </p:txBody>
      </p:sp>
    </p:spTree>
    <p:extLst>
      <p:ext uri="{BB962C8B-B14F-4D97-AF65-F5344CB8AC3E}">
        <p14:creationId xmlns:p14="http://schemas.microsoft.com/office/powerpoint/2010/main" val="489186535"/>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7">
            <a:extLst>
              <a:ext uri="{FF2B5EF4-FFF2-40B4-BE49-F238E27FC236}">
                <a16:creationId xmlns:a16="http://schemas.microsoft.com/office/drawing/2014/main" id="{8AC86C98-FFBC-49FB-9039-5B7367172EAC}"/>
              </a:ext>
            </a:extLst>
          </p:cNvPr>
          <p:cNvSpPr txBox="1"/>
          <p:nvPr/>
        </p:nvSpPr>
        <p:spPr>
          <a:xfrm>
            <a:off x="695400" y="1743825"/>
            <a:ext cx="8784976" cy="3046988"/>
          </a:xfrm>
          <a:prstGeom prst="rect">
            <a:avLst/>
          </a:prstGeom>
          <a:noFill/>
        </p:spPr>
        <p:txBody>
          <a:bodyPr wrap="square" numCol="2" spcCol="144000">
            <a:spAutoFit/>
          </a:bodyPr>
          <a:lstStyle/>
          <a:p>
            <a:pPr marL="342900"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Politically - losses from state aid;</a:t>
            </a:r>
          </a:p>
          <a:p>
            <a:pPr marL="342900"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Legislative provisions;</a:t>
            </a:r>
          </a:p>
          <a:p>
            <a:pPr marL="342900"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Impact on the environment; </a:t>
            </a:r>
          </a:p>
          <a:p>
            <a:pPr marL="342900"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IT development - lack of skills;</a:t>
            </a:r>
          </a:p>
          <a:p>
            <a:pPr marL="342900"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Family responsibilities;</a:t>
            </a:r>
          </a:p>
          <a:p>
            <a:pPr marL="342900" indent="-342900">
              <a:spcBef>
                <a:spcPts val="0"/>
              </a:spcBef>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Debts;</a:t>
            </a:r>
          </a:p>
          <a:p>
            <a:pPr marL="342900"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Obstacles - health problems; </a:t>
            </a:r>
          </a:p>
          <a:p>
            <a:pPr marL="342900" indent="-342900">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The weather, the seasons;</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Obstacles of a family nature; </a:t>
            </a:r>
          </a:p>
          <a:p>
            <a:pPr marL="342900" lvl="1" indent="-342900">
              <a:spcBef>
                <a:spcPts val="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Lack of security;</a:t>
            </a:r>
          </a:p>
          <a:p>
            <a:pPr marL="342900" lvl="1" indent="-342900">
              <a:spcBef>
                <a:spcPts val="0"/>
              </a:spcBef>
              <a:buFont typeface="Arial" panose="020B0604020202020204" pitchFamily="34" charset="0"/>
              <a:buChar char="•"/>
              <a:defRPr/>
            </a:pPr>
            <a:r>
              <a:rPr lang="en-US" sz="2400" dirty="0">
                <a:cs typeface="Arial" panose="020B0604020202020204" pitchFamily="34" charset="0"/>
              </a:rPr>
              <a:t>Other.</a:t>
            </a:r>
            <a:endParaRPr lang="en-US" sz="2400" dirty="0"/>
          </a:p>
          <a:p>
            <a:pPr marL="0" lvl="1">
              <a:spcBef>
                <a:spcPts val="0"/>
              </a:spcBef>
              <a:defRPr/>
            </a:pPr>
            <a:endParaRPr lang="en-US"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5587F8D-D1FF-4F3A-9CE2-54796AC2990C}"/>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threats</a:t>
            </a:r>
          </a:p>
        </p:txBody>
      </p:sp>
      <p:pic>
        <p:nvPicPr>
          <p:cNvPr id="7" name="Картина 6">
            <a:extLst>
              <a:ext uri="{FF2B5EF4-FFF2-40B4-BE49-F238E27FC236}">
                <a16:creationId xmlns:a16="http://schemas.microsoft.com/office/drawing/2014/main" id="{E1BF87BD-32A6-4378-940D-A456DCC042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3967" y="4790813"/>
            <a:ext cx="2252633" cy="1877194"/>
          </a:xfrm>
          <a:prstGeom prst="rect">
            <a:avLst/>
          </a:prstGeom>
        </p:spPr>
      </p:pic>
    </p:spTree>
    <p:extLst>
      <p:ext uri="{BB962C8B-B14F-4D97-AF65-F5344CB8AC3E}">
        <p14:creationId xmlns:p14="http://schemas.microsoft.com/office/powerpoint/2010/main" val="3280703978"/>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1" y="1745897"/>
            <a:ext cx="10994776" cy="4137028"/>
          </a:xfrm>
        </p:spPr>
        <p:txBody>
          <a:bodyPr/>
          <a:lstStyle/>
          <a:p>
            <a:pPr marL="0" indent="0" algn="just">
              <a:buNone/>
            </a:pPr>
            <a:r>
              <a:rPr lang="en-US" dirty="0">
                <a:latin typeface="Arial" panose="020B0604020202020204" pitchFamily="34" charset="0"/>
                <a:cs typeface="Arial" panose="020B0604020202020204" pitchFamily="34" charset="0"/>
              </a:rPr>
              <a:t>In the following questionnaires are present questions that will help you understand how confident you are, how you would manage your business and what you need to learn to become better. </a:t>
            </a:r>
          </a:p>
          <a:p>
            <a:pPr marL="0" indent="0" algn="just" fontAlgn="t">
              <a:buNone/>
            </a:pPr>
            <a:r>
              <a:rPr lang="en-US" dirty="0">
                <a:latin typeface="Arial" panose="020B0604020202020204" pitchFamily="34" charset="0"/>
                <a:cs typeface="Arial" panose="020B0604020202020204" pitchFamily="34" charset="0"/>
              </a:rPr>
              <a:t>There are no right or wrong answers, because all people are different! It is important to say exactly what you think so that what you say corresponds exactly to the way you feel.</a:t>
            </a:r>
            <a:endParaRPr lang="en-US" sz="500" dirty="0">
              <a:latin typeface="Arial" panose="020B0604020202020204" pitchFamily="34" charset="0"/>
              <a:cs typeface="Arial" panose="020B0604020202020204" pitchFamily="34" charset="0"/>
            </a:endParaRPr>
          </a:p>
          <a:p>
            <a:pPr marL="0" indent="0" algn="just" fontAlgn="t">
              <a:buNone/>
            </a:pPr>
            <a:r>
              <a:rPr lang="en-US" dirty="0">
                <a:latin typeface="Arial" panose="020B0604020202020204" pitchFamily="34" charset="0"/>
                <a:cs typeface="Arial" panose="020B0604020202020204" pitchFamily="34" charset="0"/>
              </a:rPr>
              <a:t>Answer all questions! </a:t>
            </a:r>
          </a:p>
          <a:p>
            <a:pPr marL="0" indent="0" algn="just" fontAlgn="t">
              <a:buNone/>
            </a:pPr>
            <a:endParaRPr lang="pl-PL" sz="1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1072AF2-3AF9-4109-986D-26D3ACBEFF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a:t>
            </a:r>
          </a:p>
        </p:txBody>
      </p:sp>
      <p:sp>
        <p:nvSpPr>
          <p:cNvPr id="6" name="Content Placeholder 2">
            <a:extLst>
              <a:ext uri="{FF2B5EF4-FFF2-40B4-BE49-F238E27FC236}">
                <a16:creationId xmlns:a16="http://schemas.microsoft.com/office/drawing/2014/main" id="{620712F1-29FB-4846-8F6E-4E734F2A1440}"/>
              </a:ext>
            </a:extLst>
          </p:cNvPr>
          <p:cNvSpPr txBox="1">
            <a:spLocks/>
          </p:cNvSpPr>
          <p:nvPr/>
        </p:nvSpPr>
        <p:spPr bwMode="auto">
          <a:xfrm>
            <a:off x="675696" y="4149080"/>
            <a:ext cx="8891396" cy="237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endParaRPr lang="en-GB" b="1" dirty="0">
              <a:latin typeface="Arial" panose="020B0604020202020204" pitchFamily="34" charset="0"/>
              <a:cs typeface="Arial" panose="020B0604020202020204" pitchFamily="34" charset="0"/>
            </a:endParaRPr>
          </a:p>
          <a:p>
            <a:pPr marL="342900" lvl="2" indent="-342900">
              <a:tabLst>
                <a:tab pos="717550" algn="l"/>
              </a:tabLst>
            </a:pPr>
            <a:r>
              <a:rPr lang="en-US" sz="2000" dirty="0">
                <a:latin typeface="Arial" panose="020B0604020202020204" pitchFamily="34" charset="0"/>
                <a:cs typeface="Arial" panose="020B0604020202020204" pitchFamily="34" charset="0"/>
                <a:hlinkClick r:id="rId4"/>
              </a:rPr>
              <a:t>Self-assessment, test your entrepreneurial potential | BDC.ca</a:t>
            </a:r>
            <a:endParaRPr lang="en-US" sz="2000" b="1" dirty="0">
              <a:latin typeface="Arial" panose="020B0604020202020204" pitchFamily="34" charset="0"/>
              <a:cs typeface="Arial" panose="020B0604020202020204" pitchFamily="34" charset="0"/>
            </a:endParaRPr>
          </a:p>
          <a:p>
            <a:pPr marL="342900" lvl="2" indent="-342900"/>
            <a:r>
              <a:rPr lang="en-US" sz="2000" dirty="0">
                <a:latin typeface="Arial" panose="020B0604020202020204" pitchFamily="34" charset="0"/>
                <a:cs typeface="Arial" panose="020B0604020202020204" pitchFamily="34" charset="0"/>
                <a:hlinkClick r:id="rId5"/>
              </a:rPr>
              <a:t>Entrepreneur Quiz: what business suits your personality? (humanmetrics.com)</a:t>
            </a:r>
            <a:endParaRPr lang="en-US" sz="2000" dirty="0">
              <a:latin typeface="Arial" panose="020B0604020202020204" pitchFamily="34" charset="0"/>
              <a:cs typeface="Arial" panose="020B0604020202020204" pitchFamily="34" charset="0"/>
            </a:endParaRPr>
          </a:p>
          <a:p>
            <a:pPr marL="342900" lvl="2" indent="-342900"/>
            <a:r>
              <a:rPr lang="en-US" sz="2000" dirty="0">
                <a:latin typeface="Arial" panose="020B0604020202020204" pitchFamily="34" charset="0"/>
                <a:cs typeface="Arial" panose="020B0604020202020204" pitchFamily="34" charset="0"/>
                <a:hlinkClick r:id="rId6"/>
              </a:rPr>
              <a:t>Understand Yourself - Personality Test (personalitylab.org)</a:t>
            </a:r>
            <a:endParaRPr lang="en-US" sz="2000" dirty="0">
              <a:latin typeface="Arial" panose="020B0604020202020204" pitchFamily="34" charset="0"/>
              <a:cs typeface="Arial" panose="020B0604020202020204" pitchFamily="34" charset="0"/>
            </a:endParaRPr>
          </a:p>
          <a:p>
            <a:pPr marL="342900" lvl="2" indent="-342900"/>
            <a:r>
              <a:rPr lang="en-US" sz="2000" dirty="0">
                <a:latin typeface="Arial" panose="020B0604020202020204" pitchFamily="34" charset="0"/>
                <a:cs typeface="Arial" panose="020B0604020202020204" pitchFamily="34" charset="0"/>
                <a:hlinkClick r:id="rId7"/>
              </a:rPr>
              <a:t>The 300-Question Personality Test (truity.com)</a:t>
            </a:r>
            <a:endParaRPr lang="pl-PL" sz="2000" dirty="0">
              <a:latin typeface="Arial" panose="020B0604020202020204" pitchFamily="34" charset="0"/>
              <a:cs typeface="Arial" panose="020B0604020202020204" pitchFamily="34" charset="0"/>
            </a:endParaRPr>
          </a:p>
          <a:p>
            <a:pPr marL="0" lvl="2" indent="358775"/>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235082"/>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85706" y="1748059"/>
            <a:ext cx="10996656" cy="4876826"/>
          </a:xfrm>
        </p:spPr>
        <p:txBody>
          <a:bodyPr/>
          <a:lstStyle/>
          <a:p>
            <a:pPr algn="just">
              <a:spcBef>
                <a:spcPts val="0"/>
              </a:spcBef>
            </a:pPr>
            <a:r>
              <a:rPr lang="en-US" dirty="0">
                <a:latin typeface="Arial" panose="020B0604020202020204" pitchFamily="34" charset="0"/>
                <a:cs typeface="Arial" panose="020B0604020202020204" pitchFamily="34" charset="0"/>
              </a:rPr>
              <a:t>What entrepreneurial skills do you think would be necessary  to start a business in the T&amp;C industry?</a:t>
            </a:r>
          </a:p>
          <a:p>
            <a:pPr algn="just">
              <a:spcBef>
                <a:spcPts val="0"/>
              </a:spcBef>
            </a:pPr>
            <a:r>
              <a:rPr lang="en-US" dirty="0">
                <a:latin typeface="Arial" panose="020B0604020202020204" pitchFamily="34" charset="0"/>
                <a:cs typeface="Arial" panose="020B0604020202020204" pitchFamily="34" charset="0"/>
              </a:rPr>
              <a:t>No one is born with all the characteristics needed to be a successful entrepreneur. Make a list of personality traits you already possess. Then focus on the ones you think you need to develop for starting a fashion business. Think about how can you develop them and become a successful entrepreneur?</a:t>
            </a:r>
          </a:p>
          <a:p>
            <a:pPr algn="just">
              <a:spcBef>
                <a:spcPts val="0"/>
              </a:spcBef>
            </a:pPr>
            <a:r>
              <a:rPr lang="en-US" dirty="0">
                <a:latin typeface="Arial" panose="020B0604020202020204" pitchFamily="34" charset="0"/>
                <a:cs typeface="Arial" panose="020B0604020202020204" pitchFamily="34" charset="0"/>
              </a:rPr>
              <a:t>Do you think you have the qualities of the successful entrepreneur?</a:t>
            </a:r>
          </a:p>
          <a:p>
            <a:pPr algn="just">
              <a:spcBef>
                <a:spcPts val="0"/>
              </a:spcBef>
            </a:pPr>
            <a:r>
              <a:rPr lang="en-US" dirty="0">
                <a:latin typeface="Arial" panose="020B0604020202020204" pitchFamily="34" charset="0"/>
                <a:cs typeface="Arial" panose="020B0604020202020204" pitchFamily="34" charset="0"/>
              </a:rPr>
              <a:t>How can learning about entrepreneurship help you to be a better employee?</a:t>
            </a:r>
          </a:p>
          <a:p>
            <a:pPr algn="just">
              <a:spcBef>
                <a:spcPts val="0"/>
              </a:spcBef>
            </a:pPr>
            <a:r>
              <a:rPr lang="en-US" dirty="0">
                <a:latin typeface="Arial" panose="020B0604020202020204" pitchFamily="34" charset="0"/>
                <a:cs typeface="Arial" panose="020B0604020202020204" pitchFamily="34" charset="0"/>
              </a:rPr>
              <a:t>Develop a vision and mission for your life now, as a student. Then develop a vision and mission for your future life. </a:t>
            </a:r>
            <a:endParaRPr lang="en-GB" b="1"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GB" b="1" u="sng" dirty="0">
                <a:latin typeface="Arial" panose="020B0604020202020204" pitchFamily="34" charset="0"/>
                <a:cs typeface="Arial" panose="020B0604020202020204" pitchFamily="34" charset="0"/>
              </a:rPr>
              <a:t>Studying How to Become an Entrepreneur</a:t>
            </a:r>
            <a:endParaRPr lang="en-US" b="1" u="sng"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rPr>
              <a:t>Entrepreneurial Competencies</a:t>
            </a:r>
          </a:p>
          <a:p>
            <a:r>
              <a:rPr lang="en-GB" b="1" u="sng" dirty="0">
                <a:latin typeface="Arial" panose="020B0604020202020204" pitchFamily="34" charset="0"/>
                <a:cs typeface="Arial" panose="020B0604020202020204" pitchFamily="34" charset="0"/>
              </a:rPr>
              <a:t>Entrepreneurial Personality</a:t>
            </a:r>
          </a:p>
          <a:p>
            <a:r>
              <a:rPr lang="en-GB" b="1" u="sng" dirty="0">
                <a:latin typeface="Arial" panose="020B0604020202020204" pitchFamily="34" charset="0"/>
                <a:cs typeface="Arial" panose="020B0604020202020204" pitchFamily="34" charset="0"/>
              </a:rPr>
              <a:t>Entrepreneurial Motivation</a:t>
            </a:r>
          </a:p>
          <a:p>
            <a:r>
              <a:rPr lang="en-GB" b="1" u="sng" dirty="0">
                <a:latin typeface="Arial" panose="020B0604020202020204" pitchFamily="34" charset="0"/>
                <a:cs typeface="Arial" panose="020B0604020202020204" pitchFamily="34" charset="0"/>
              </a:rPr>
              <a:t>Entrepreneurial SWOT Analysis</a:t>
            </a:r>
          </a:p>
          <a:p>
            <a:r>
              <a:rPr lang="en-GB" b="1" u="sng" dirty="0">
                <a:latin typeface="Arial" panose="020B0604020202020204" pitchFamily="34" charset="0"/>
                <a:cs typeface="Arial" panose="020B0604020202020204" pitchFamily="34" charset="0"/>
              </a:rPr>
              <a:t>Entrepreneurial Self-Assessment Tests</a:t>
            </a:r>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847845"/>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85706" y="1628800"/>
            <a:ext cx="10996656" cy="4876826"/>
          </a:xfrm>
        </p:spPr>
        <p:txBody>
          <a:bodyPr/>
          <a:lstStyle/>
          <a:p>
            <a:pPr algn="just">
              <a:spcBef>
                <a:spcPts val="0"/>
              </a:spcBef>
            </a:pPr>
            <a:r>
              <a:rPr lang="en-US" dirty="0">
                <a:latin typeface="Arial" panose="020B0604020202020204" pitchFamily="34" charset="0"/>
                <a:cs typeface="Arial" panose="020B0604020202020204" pitchFamily="34" charset="0"/>
              </a:rPr>
              <a:t>Form a discussion panel to debate whether the rewards of entrepreneurship outweigh the risks. Half of the panel should focus on the rewards of entrepreneurship and the other half on the risks.</a:t>
            </a:r>
          </a:p>
          <a:p>
            <a:pPr algn="just">
              <a:spcBef>
                <a:spcPts val="0"/>
              </a:spcBef>
            </a:pPr>
            <a:r>
              <a:rPr lang="en-US" dirty="0">
                <a:latin typeface="Arial" panose="020B0604020202020204" pitchFamily="34" charset="0"/>
                <a:cs typeface="Arial" panose="020B0604020202020204" pitchFamily="34" charset="0"/>
              </a:rPr>
              <a:t>Do you have the knowledge and the right information for establishment a micro or small business?</a:t>
            </a:r>
          </a:p>
          <a:p>
            <a:pPr algn="just">
              <a:spcBef>
                <a:spcPts val="0"/>
              </a:spcBef>
            </a:pPr>
            <a:r>
              <a:rPr lang="en-US" dirty="0">
                <a:latin typeface="Arial" panose="020B0604020202020204" pitchFamily="34" charset="0"/>
                <a:cs typeface="Arial" panose="020B0604020202020204" pitchFamily="34" charset="0"/>
              </a:rPr>
              <a:t>Why do you think an entrepreneur might choose to keep a business small rather than expand it?</a:t>
            </a:r>
          </a:p>
          <a:p>
            <a:pPr algn="just">
              <a:spcBef>
                <a:spcPts val="0"/>
              </a:spcBef>
            </a:pPr>
            <a:r>
              <a:rPr lang="en-US" dirty="0">
                <a:latin typeface="Arial" panose="020B0604020202020204" pitchFamily="34" charset="0"/>
                <a:cs typeface="Arial" panose="020B0604020202020204" pitchFamily="34" charset="0"/>
              </a:rPr>
              <a:t>Try to arrange an interview with an entrepreneur from your country (if possible in the T&amp;C business) and discuss with him/her the risks and rewards involved in starting his or her business. Ask this individual to share stories of successes and failures. Ask which personal characteristics or skills have contributed most to business success. Then ask what the owner would do differently if starting the business today.</a:t>
            </a:r>
          </a:p>
          <a:p>
            <a:pPr marL="0" lvl="2" indent="0" algn="just">
              <a:spcBef>
                <a:spcPts val="0"/>
              </a:spcBef>
              <a:buNone/>
            </a:pPr>
            <a:endParaRPr lang="en-GB" b="1"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for discussion and tasks</a:t>
            </a:r>
          </a:p>
        </p:txBody>
      </p:sp>
    </p:spTree>
    <p:extLst>
      <p:ext uri="{BB962C8B-B14F-4D97-AF65-F5344CB8AC3E}">
        <p14:creationId xmlns:p14="http://schemas.microsoft.com/office/powerpoint/2010/main" val="3562394577"/>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40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7865"/>
            <a:ext cx="6984776" cy="3927030"/>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Owning a business is</a:t>
            </a:r>
            <a:r>
              <a:rPr lang="bg-BG"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not for everyone. But that is okay because both employees and entrepreneurs are needed in the world of work. Whether or not you choose to become an entrepreneur, the things you will learn in studying entrepreneurship can benefit you in many ways. There are two primary reasons why studying entrepreneurship makes sense, even if you do not plan to be an entrepreneur: </a:t>
            </a:r>
          </a:p>
          <a:p>
            <a:pPr algn="just">
              <a:spcBef>
                <a:spcPts val="0"/>
              </a:spcBef>
            </a:pPr>
            <a:r>
              <a:rPr lang="en-US" dirty="0">
                <a:latin typeface="Arial" panose="020B0604020202020204" pitchFamily="34" charset="0"/>
                <a:cs typeface="Arial" panose="020B0604020202020204" pitchFamily="34" charset="0"/>
              </a:rPr>
              <a:t>you learn to think like an entrepreneur;</a:t>
            </a:r>
          </a:p>
          <a:p>
            <a:pPr algn="just">
              <a:spcBef>
                <a:spcPts val="0"/>
              </a:spcBef>
            </a:pPr>
            <a:r>
              <a:rPr lang="en-US" dirty="0">
                <a:latin typeface="Arial" panose="020B0604020202020204" pitchFamily="34" charset="0"/>
                <a:cs typeface="Arial" panose="020B0604020202020204" pitchFamily="34" charset="0"/>
              </a:rPr>
              <a:t>you develop a vision for your life.</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2C1D9B15-66AB-492F-BA1F-C9D43980EE7E}"/>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Why study entrepreneurship</a:t>
            </a:r>
          </a:p>
        </p:txBody>
      </p:sp>
      <p:pic>
        <p:nvPicPr>
          <p:cNvPr id="7" name="Картина 6" descr="Картина, която съдържа текст, лице&#10;&#10;Описанието е генерирано автоматично">
            <a:extLst>
              <a:ext uri="{FF2B5EF4-FFF2-40B4-BE49-F238E27FC236}">
                <a16:creationId xmlns:a16="http://schemas.microsoft.com/office/drawing/2014/main" id="{B4F25548-C142-4ACF-94E9-A3FDD9900A40}"/>
              </a:ext>
            </a:extLst>
          </p:cNvPr>
          <p:cNvPicPr>
            <a:picLocks noChangeAspect="1"/>
          </p:cNvPicPr>
          <p:nvPr/>
        </p:nvPicPr>
        <p:blipFill rotWithShape="1">
          <a:blip r:embed="rId4">
            <a:extLst>
              <a:ext uri="{28A0092B-C50C-407E-A947-70E740481C1C}">
                <a14:useLocalDpi xmlns:a14="http://schemas.microsoft.com/office/drawing/2010/main" val="0"/>
              </a:ext>
            </a:extLst>
          </a:blip>
          <a:srcRect l="15466" r="12704"/>
          <a:stretch/>
        </p:blipFill>
        <p:spPr>
          <a:xfrm>
            <a:off x="7757720" y="1844824"/>
            <a:ext cx="3891955" cy="4413373"/>
          </a:xfrm>
          <a:prstGeom prst="rect">
            <a:avLst/>
          </a:prstGeom>
        </p:spPr>
      </p:pic>
    </p:spTree>
    <p:extLst>
      <p:ext uri="{BB962C8B-B14F-4D97-AF65-F5344CB8AC3E}">
        <p14:creationId xmlns:p14="http://schemas.microsoft.com/office/powerpoint/2010/main" val="1582763095"/>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7865"/>
            <a:ext cx="10994776" cy="3481335"/>
          </a:xfrm>
        </p:spPr>
        <p:txBody>
          <a:bodyPr/>
          <a:lstStyle/>
          <a:p>
            <a:pPr marL="0" indent="0" algn="just">
              <a:spcBef>
                <a:spcPts val="0"/>
              </a:spcBef>
              <a:buNone/>
            </a:pPr>
            <a:r>
              <a:rPr lang="en-US" sz="2200" dirty="0">
                <a:latin typeface="Arial" panose="020B0604020202020204" pitchFamily="34" charset="0"/>
                <a:cs typeface="Arial" panose="020B0604020202020204" pitchFamily="34" charset="0"/>
              </a:rPr>
              <a:t>Thinking like an entrepreneur and being conscious of how to make a business run more successfully can help you be a better employee. You can treat someone else’s business as if it were yours. Employers often promote these kinds of employees, the ones who think entrepreneurially. Here are three ways to think like an entrepreneur when you are working as an employee:</a:t>
            </a:r>
          </a:p>
          <a:p>
            <a:pPr marL="0" algn="just">
              <a:spcBef>
                <a:spcPts val="0"/>
              </a:spcBef>
            </a:pP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Observe.</a:t>
            </a:r>
            <a:r>
              <a:rPr lang="en-US" sz="2200" dirty="0">
                <a:latin typeface="Arial" panose="020B0604020202020204" pitchFamily="34" charset="0"/>
                <a:cs typeface="Arial" panose="020B0604020202020204" pitchFamily="34" charset="0"/>
              </a:rPr>
              <a:t> Keep on the lookout for chances to learn new skills and accept new responsibilities. Staying aware of what goes on around you can help generate new ideas for business growth. This includes ideas for new products or services that customers may need or want.</a:t>
            </a:r>
          </a:p>
          <a:p>
            <a:pPr marL="0" algn="just">
              <a:spcBef>
                <a:spcPts val="0"/>
              </a:spcBef>
            </a:pPr>
            <a:r>
              <a:rPr lang="en-US" sz="2200" b="1" dirty="0">
                <a:latin typeface="Arial" panose="020B0604020202020204" pitchFamily="34" charset="0"/>
                <a:cs typeface="Arial" panose="020B0604020202020204" pitchFamily="34" charset="0"/>
              </a:rPr>
              <a:t>Listen. </a:t>
            </a:r>
            <a:r>
              <a:rPr lang="en-US" sz="2200" dirty="0">
                <a:latin typeface="Arial" panose="020B0604020202020204" pitchFamily="34" charset="0"/>
                <a:cs typeface="Arial" panose="020B0604020202020204" pitchFamily="34" charset="0"/>
              </a:rPr>
              <a:t>Pay attention to what others have to say. Challenges that other employees are facing may give you ideas for making business improvements.</a:t>
            </a:r>
          </a:p>
          <a:p>
            <a:pPr marL="0" indent="0" algn="just">
              <a:spcBef>
                <a:spcPts val="0"/>
              </a:spcBef>
              <a:buNone/>
            </a:pP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Think.</a:t>
            </a:r>
            <a:r>
              <a:rPr lang="en-US" sz="2200" dirty="0">
                <a:latin typeface="Arial" panose="020B0604020202020204" pitchFamily="34" charset="0"/>
                <a:cs typeface="Arial" panose="020B0604020202020204" pitchFamily="34" charset="0"/>
              </a:rPr>
              <a:t> Instead of complaining about a problem, analyze it. Then suggest possible solutions.</a:t>
            </a:r>
          </a:p>
          <a:p>
            <a:pPr algn="just">
              <a:spcBef>
                <a:spcPts val="0"/>
              </a:spcBef>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2C1D9B15-66AB-492F-BA1F-C9D43980EE7E}"/>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Think like an entrepreneur</a:t>
            </a:r>
          </a:p>
        </p:txBody>
      </p:sp>
    </p:spTree>
    <p:extLst>
      <p:ext uri="{BB962C8B-B14F-4D97-AF65-F5344CB8AC3E}">
        <p14:creationId xmlns:p14="http://schemas.microsoft.com/office/powerpoint/2010/main" val="1604405310"/>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7865"/>
            <a:ext cx="10994776" cy="3481335"/>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More and more businesses today encourage the practice of intrapreneurship.</a:t>
            </a:r>
          </a:p>
          <a:p>
            <a:pPr marL="0" indent="0" algn="just">
              <a:spcBef>
                <a:spcPts val="0"/>
              </a:spcBef>
              <a:buNone/>
            </a:pPr>
            <a:r>
              <a:rPr lang="en-US" dirty="0">
                <a:latin typeface="Arial" panose="020B0604020202020204" pitchFamily="34" charset="0"/>
                <a:cs typeface="Arial" panose="020B0604020202020204" pitchFamily="34" charset="0"/>
              </a:rPr>
              <a:t>That is, they give employees opportunities to be creative and try out new ideas, almost like being an entrepreneur within the company.</a:t>
            </a:r>
          </a:p>
          <a:p>
            <a:pPr algn="just">
              <a:spcBef>
                <a:spcPts val="0"/>
              </a:spcBef>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2C1D9B15-66AB-492F-BA1F-C9D43980EE7E}"/>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Intrapreneurship</a:t>
            </a:r>
          </a:p>
        </p:txBody>
      </p:sp>
      <p:pic>
        <p:nvPicPr>
          <p:cNvPr id="5" name="Картина 4">
            <a:extLst>
              <a:ext uri="{FF2B5EF4-FFF2-40B4-BE49-F238E27FC236}">
                <a16:creationId xmlns:a16="http://schemas.microsoft.com/office/drawing/2014/main" id="{710D6BBC-99DD-4436-9A09-C6BE175B940E}"/>
              </a:ext>
            </a:extLst>
          </p:cNvPr>
          <p:cNvPicPr>
            <a:picLocks noChangeAspect="1"/>
          </p:cNvPicPr>
          <p:nvPr/>
        </p:nvPicPr>
        <p:blipFill rotWithShape="1">
          <a:blip r:embed="rId4">
            <a:extLst>
              <a:ext uri="{28A0092B-C50C-407E-A947-70E740481C1C}">
                <a14:useLocalDpi xmlns:a14="http://schemas.microsoft.com/office/drawing/2010/main" val="0"/>
              </a:ext>
            </a:extLst>
          </a:blip>
          <a:srcRect b="14043"/>
          <a:stretch/>
        </p:blipFill>
        <p:spPr>
          <a:xfrm>
            <a:off x="2045906" y="2924943"/>
            <a:ext cx="8100188" cy="3481335"/>
          </a:xfrm>
          <a:prstGeom prst="rect">
            <a:avLst/>
          </a:prstGeom>
        </p:spPr>
      </p:pic>
      <p:sp>
        <p:nvSpPr>
          <p:cNvPr id="7" name="Текстово поле 6">
            <a:extLst>
              <a:ext uri="{FF2B5EF4-FFF2-40B4-BE49-F238E27FC236}">
                <a16:creationId xmlns:a16="http://schemas.microsoft.com/office/drawing/2014/main" id="{4708DFED-EE9F-40F1-B812-B4C8B36B3497}"/>
              </a:ext>
            </a:extLst>
          </p:cNvPr>
          <p:cNvSpPr txBox="1"/>
          <p:nvPr/>
        </p:nvSpPr>
        <p:spPr>
          <a:xfrm>
            <a:off x="8040216" y="6453336"/>
            <a:ext cx="4010000" cy="261610"/>
          </a:xfrm>
          <a:prstGeom prst="rect">
            <a:avLst/>
          </a:prstGeom>
          <a:noFill/>
        </p:spPr>
        <p:txBody>
          <a:bodyPr wrap="square" rtlCol="0">
            <a:spAutoFit/>
          </a:bodyPr>
          <a:lstStyle/>
          <a:p>
            <a:r>
              <a:rPr lang="en-US" sz="1100" dirty="0"/>
              <a:t>Source: https://mitsloan.mit.edu/</a:t>
            </a:r>
            <a:endParaRPr lang="bg-BG" sz="1100" dirty="0"/>
          </a:p>
        </p:txBody>
      </p:sp>
    </p:spTree>
    <p:extLst>
      <p:ext uri="{BB962C8B-B14F-4D97-AF65-F5344CB8AC3E}">
        <p14:creationId xmlns:p14="http://schemas.microsoft.com/office/powerpoint/2010/main" val="579714479"/>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7865"/>
            <a:ext cx="10994776" cy="3481335"/>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Learning about entrepreneurship often inspires people to develop a vision for their life. A vision is a “picture” of what you want the future to be. </a:t>
            </a:r>
          </a:p>
          <a:p>
            <a:pPr marL="0" indent="0" algn="just">
              <a:spcBef>
                <a:spcPts val="0"/>
              </a:spcBef>
              <a:buNone/>
            </a:pPr>
            <a:endParaRPr lang="en-US" dirty="0">
              <a:latin typeface="Arial" panose="020B0604020202020204" pitchFamily="34" charset="0"/>
              <a:cs typeface="Arial" panose="020B0604020202020204" pitchFamily="34" charset="0"/>
            </a:endParaRPr>
          </a:p>
          <a:p>
            <a:pPr marL="0" algn="just">
              <a:spcBef>
                <a:spcPts val="0"/>
              </a:spcBef>
            </a:pPr>
            <a:r>
              <a:rPr lang="en-US" dirty="0">
                <a:latin typeface="Arial" panose="020B0604020202020204" pitchFamily="34" charset="0"/>
                <a:cs typeface="Arial" panose="020B0604020202020204" pitchFamily="34" charset="0"/>
              </a:rPr>
              <a:t>What kind of life do you want?</a:t>
            </a:r>
          </a:p>
          <a:p>
            <a:pPr marL="0" algn="just">
              <a:spcBef>
                <a:spcPts val="0"/>
              </a:spcBef>
            </a:pPr>
            <a:r>
              <a:rPr lang="en-US" dirty="0">
                <a:latin typeface="Arial" panose="020B0604020202020204" pitchFamily="34" charset="0"/>
                <a:cs typeface="Arial" panose="020B0604020202020204" pitchFamily="34" charset="0"/>
              </a:rPr>
              <a:t>What things are most important to you?</a:t>
            </a:r>
          </a:p>
          <a:p>
            <a:pPr algn="just">
              <a:spcBef>
                <a:spcPts val="0"/>
              </a:spcBef>
            </a:pP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2C1D9B15-66AB-492F-BA1F-C9D43980EE7E}"/>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Develop a vision for your life</a:t>
            </a:r>
          </a:p>
        </p:txBody>
      </p:sp>
      <p:pic>
        <p:nvPicPr>
          <p:cNvPr id="8" name="Картина 7" descr="Картина, която съдържа текст&#10;&#10;Описанието е генерирано автоматично">
            <a:extLst>
              <a:ext uri="{FF2B5EF4-FFF2-40B4-BE49-F238E27FC236}">
                <a16:creationId xmlns:a16="http://schemas.microsoft.com/office/drawing/2014/main" id="{AE9F7115-53B1-4FE6-9A1A-AEE9C02071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024" y="2875632"/>
            <a:ext cx="5140152" cy="2889194"/>
          </a:xfrm>
          <a:prstGeom prst="rect">
            <a:avLst/>
          </a:prstGeom>
        </p:spPr>
      </p:pic>
    </p:spTree>
    <p:extLst>
      <p:ext uri="{BB962C8B-B14F-4D97-AF65-F5344CB8AC3E}">
        <p14:creationId xmlns:p14="http://schemas.microsoft.com/office/powerpoint/2010/main" val="3104717978"/>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773DFAE3-F689-421E-95C0-B0E5E3AD8E46}"/>
              </a:ext>
            </a:extLst>
          </p:cNvPr>
          <p:cNvPicPr>
            <a:picLocks noChangeAspect="1"/>
          </p:cNvPicPr>
          <p:nvPr/>
        </p:nvPicPr>
        <p:blipFill rotWithShape="1">
          <a:blip r:embed="rId3">
            <a:extLst>
              <a:ext uri="{28A0092B-C50C-407E-A947-70E740481C1C}">
                <a14:useLocalDpi xmlns:a14="http://schemas.microsoft.com/office/drawing/2010/main" val="0"/>
              </a:ext>
            </a:extLst>
          </a:blip>
          <a:srcRect l="14890" r="14382"/>
          <a:stretch/>
        </p:blipFill>
        <p:spPr>
          <a:xfrm>
            <a:off x="7756952" y="1497305"/>
            <a:ext cx="3933224" cy="4735028"/>
          </a:xfrm>
          <a:prstGeom prst="rect">
            <a:avLst/>
          </a:prstGeom>
        </p:spPr>
      </p:pic>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7865"/>
            <a:ext cx="7200800" cy="3927030"/>
          </a:xfrm>
        </p:spPr>
        <p:txBody>
          <a:bodyPr/>
          <a:lstStyle/>
          <a:p>
            <a:pPr algn="just">
              <a:spcBef>
                <a:spcPts val="0"/>
              </a:spcBef>
            </a:pPr>
            <a:r>
              <a:rPr lang="en-US" dirty="0">
                <a:latin typeface="Arial" panose="020B0604020202020204" pitchFamily="34" charset="0"/>
                <a:cs typeface="Arial" panose="020B0604020202020204" pitchFamily="34" charset="0"/>
              </a:rPr>
              <a:t>The visual type learners imagine the things they read. For such people learning is easier with pictures, diagrams, demonstrations than with textbooks.</a:t>
            </a:r>
          </a:p>
          <a:p>
            <a:pPr algn="just">
              <a:spcBef>
                <a:spcPts val="0"/>
              </a:spcBef>
            </a:pPr>
            <a:r>
              <a:rPr lang="en-US" dirty="0">
                <a:latin typeface="Arial" panose="020B0604020202020204" pitchFamily="34" charset="0"/>
                <a:cs typeface="Arial" panose="020B0604020202020204" pitchFamily="34" charset="0"/>
              </a:rPr>
              <a:t>The auditory type learners say in their mind the things they read and write about. Such people prefer the new information, which they receive, to reach them orally.</a:t>
            </a:r>
          </a:p>
          <a:p>
            <a:pPr algn="just">
              <a:spcBef>
                <a:spcPts val="0"/>
              </a:spcBef>
            </a:pPr>
            <a:r>
              <a:rPr lang="en-US" dirty="0">
                <a:latin typeface="Arial" panose="020B0604020202020204" pitchFamily="34" charset="0"/>
                <a:cs typeface="Arial" panose="020B0604020202020204" pitchFamily="34" charset="0"/>
              </a:rPr>
              <a:t>Others learn through action - they prefer to learn from their own experience.</a:t>
            </a:r>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2C1D9B15-66AB-492F-BA1F-C9D43980EE7E}"/>
              </a:ext>
            </a:extLst>
          </p:cNvPr>
          <p:cNvSpPr>
            <a:spLocks noGrp="1"/>
          </p:cNvSpPr>
          <p:nvPr>
            <p:ph type="title"/>
          </p:nvPr>
        </p:nvSpPr>
        <p:spPr>
          <a:xfrm>
            <a:off x="695400" y="1097182"/>
            <a:ext cx="9008298" cy="378398"/>
          </a:xfrm>
        </p:spPr>
        <p:txBody>
          <a:bodyPr/>
          <a:lstStyle/>
          <a:p>
            <a:pPr marL="0" indent="0">
              <a:spcBef>
                <a:spcPts val="0"/>
              </a:spcBef>
              <a:buNone/>
            </a:pPr>
            <a:r>
              <a:rPr lang="en-US" sz="2800" dirty="0">
                <a:latin typeface="Arial" panose="020B0604020202020204" pitchFamily="34" charset="0"/>
                <a:cs typeface="Arial" panose="020B0604020202020204" pitchFamily="34" charset="0"/>
              </a:rPr>
              <a:t>Learning styles of entrepreneurs in the TCI</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677107"/>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3783741"/>
            <a:ext cx="10887000" cy="2559111"/>
          </a:xfrm>
        </p:spPr>
        <p:txBody>
          <a:bodyPr/>
          <a:lstStyle/>
          <a:p>
            <a:r>
              <a:rPr lang="en-US" dirty="0">
                <a:latin typeface="Arial" panose="020B0604020202020204" pitchFamily="34" charset="0"/>
                <a:cs typeface="Arial" panose="020B0604020202020204" pitchFamily="34" charset="0"/>
              </a:rPr>
              <a:t>Technical competencies;</a:t>
            </a:r>
          </a:p>
          <a:p>
            <a:r>
              <a:rPr lang="en-US" dirty="0">
                <a:latin typeface="Arial" panose="020B0604020202020204" pitchFamily="34" charset="0"/>
                <a:cs typeface="Arial" panose="020B0604020202020204" pitchFamily="34" charset="0"/>
              </a:rPr>
              <a:t>Business competencies;</a:t>
            </a:r>
          </a:p>
          <a:p>
            <a:r>
              <a:rPr lang="en-US" dirty="0">
                <a:latin typeface="Arial" panose="020B0604020202020204" pitchFamily="34" charset="0"/>
                <a:cs typeface="Arial" panose="020B0604020202020204" pitchFamily="34" charset="0"/>
              </a:rPr>
              <a:t>Entrepreneurial competencies.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08156024-5270-4DD5-A8B7-3355517738FF}"/>
              </a:ext>
            </a:extLst>
          </p:cNvPr>
          <p:cNvPicPr>
            <a:picLocks noChangeAspect="1"/>
          </p:cNvPicPr>
          <p:nvPr/>
        </p:nvPicPr>
        <p:blipFill rotWithShape="1">
          <a:blip r:embed="rId3">
            <a:extLst>
              <a:ext uri="{28A0092B-C50C-407E-A947-70E740481C1C}">
                <a14:useLocalDpi xmlns:a14="http://schemas.microsoft.com/office/drawing/2010/main" val="0"/>
              </a:ext>
            </a:extLst>
          </a:blip>
          <a:srcRect r="7159"/>
          <a:stretch/>
        </p:blipFill>
        <p:spPr>
          <a:xfrm>
            <a:off x="7399442" y="1729915"/>
            <a:ext cx="4608512" cy="4963893"/>
          </a:xfrm>
          <a:prstGeom prst="rect">
            <a:avLst/>
          </a:prstGeom>
        </p:spPr>
      </p:pic>
      <p:sp>
        <p:nvSpPr>
          <p:cNvPr id="5" name="Title 1">
            <a:extLst>
              <a:ext uri="{FF2B5EF4-FFF2-40B4-BE49-F238E27FC236}">
                <a16:creationId xmlns:a16="http://schemas.microsoft.com/office/drawing/2014/main" id="{EF729514-DB9C-439D-9AE8-15EC29D2B87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competency profile</a:t>
            </a:r>
          </a:p>
        </p:txBody>
      </p:sp>
      <p:sp>
        <p:nvSpPr>
          <p:cNvPr id="7" name="Текстово поле 6">
            <a:extLst>
              <a:ext uri="{FF2B5EF4-FFF2-40B4-BE49-F238E27FC236}">
                <a16:creationId xmlns:a16="http://schemas.microsoft.com/office/drawing/2014/main" id="{255D6EE4-8347-4979-8F84-F7B23100D9C5}"/>
              </a:ext>
            </a:extLst>
          </p:cNvPr>
          <p:cNvSpPr txBox="1"/>
          <p:nvPr/>
        </p:nvSpPr>
        <p:spPr>
          <a:xfrm>
            <a:off x="695400" y="1787332"/>
            <a:ext cx="7056784" cy="1938992"/>
          </a:xfrm>
          <a:prstGeom prst="rect">
            <a:avLst/>
          </a:prstGeom>
          <a:noFill/>
        </p:spPr>
        <p:txBody>
          <a:bodyPr wrap="square">
            <a:spAutoFit/>
          </a:bodyPr>
          <a:lstStyle/>
          <a:p>
            <a:pPr marL="0" indent="0" algn="just">
              <a:spcBef>
                <a:spcPts val="0"/>
              </a:spcBef>
              <a:buNone/>
            </a:pPr>
            <a:r>
              <a:rPr lang="en-US" sz="2400" dirty="0">
                <a:latin typeface="Arial" panose="020B0604020202020204" pitchFamily="34" charset="0"/>
                <a:cs typeface="Arial" panose="020B0604020202020204" pitchFamily="34" charset="0"/>
              </a:rPr>
              <a:t>Becoming a successful entrepreneur requires planning, creativity and hard work, and it also involves taking risks. The main entrepreneurial competencies can be divided into three main groups:</a:t>
            </a:r>
          </a:p>
        </p:txBody>
      </p:sp>
    </p:spTree>
    <p:extLst>
      <p:ext uri="{BB962C8B-B14F-4D97-AF65-F5344CB8AC3E}">
        <p14:creationId xmlns:p14="http://schemas.microsoft.com/office/powerpoint/2010/main" val="2704154798"/>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о поле 6">
            <a:extLst>
              <a:ext uri="{FF2B5EF4-FFF2-40B4-BE49-F238E27FC236}">
                <a16:creationId xmlns:a16="http://schemas.microsoft.com/office/drawing/2014/main" id="{255D6EE4-8347-4979-8F84-F7B23100D9C5}"/>
              </a:ext>
            </a:extLst>
          </p:cNvPr>
          <p:cNvSpPr txBox="1"/>
          <p:nvPr/>
        </p:nvSpPr>
        <p:spPr>
          <a:xfrm>
            <a:off x="695400" y="1787332"/>
            <a:ext cx="10994776" cy="4154984"/>
          </a:xfrm>
          <a:prstGeom prst="rect">
            <a:avLst/>
          </a:prstGeom>
          <a:noFill/>
        </p:spPr>
        <p:txBody>
          <a:bodyPr wrap="square">
            <a:spAutoFit/>
          </a:bodyPr>
          <a:lstStyle/>
          <a:p>
            <a:pPr marL="0" indent="0" algn="just">
              <a:buNone/>
            </a:pPr>
            <a:r>
              <a:rPr lang="en-US" sz="2400" dirty="0">
                <a:latin typeface="Arial" panose="020B0604020202020204" pitchFamily="34" charset="0"/>
                <a:cs typeface="Arial" panose="020B0604020202020204" pitchFamily="34" charset="0"/>
              </a:rPr>
              <a:t>A skill is an ability that is learned through training and practice. Some of the basic skills, the entrepreneurs need, are:</a:t>
            </a: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Business Skill</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Understanding how to create and manage a business.</a:t>
            </a: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Communication Skill</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ability to listen well, write well, and speak well.</a:t>
            </a: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Computer Skill</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ability to use technological tools effectively.</a:t>
            </a: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Decision-Making and Problem-Solving Skills</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Knowing how to apply logic, information, and past experiences to new decisions and problems.</a:t>
            </a: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Organizational Skill</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knack of keeping tasks and information in order; the ability to plan well and manage your time.</a:t>
            </a:r>
          </a:p>
          <a:p>
            <a:pPr marL="342900" indent="-342900"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Teamwork Skills</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ability to persuade and motivate people; knowing both how to be a leader and work in a team.</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F729514-DB9C-439D-9AE8-15EC29D2B875}"/>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Entrepreneurial skills</a:t>
            </a:r>
          </a:p>
        </p:txBody>
      </p:sp>
    </p:spTree>
    <p:extLst>
      <p:ext uri="{BB962C8B-B14F-4D97-AF65-F5344CB8AC3E}">
        <p14:creationId xmlns:p14="http://schemas.microsoft.com/office/powerpoint/2010/main" val="1597987713"/>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1020</TotalTime>
  <Words>1425</Words>
  <Application>Microsoft Office PowerPoint</Application>
  <PresentationFormat>Широк екран</PresentationFormat>
  <Paragraphs>164</Paragraphs>
  <Slides>21</Slides>
  <Notes>12</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21</vt:i4>
      </vt:variant>
    </vt:vector>
  </HeadingPairs>
  <TitlesOfParts>
    <vt:vector size="25" baseType="lpstr">
      <vt:lpstr>Arial</vt:lpstr>
      <vt:lpstr>Calibri</vt:lpstr>
      <vt:lpstr>Corbel</vt:lpstr>
      <vt:lpstr>ICT-TEX-Course presentation Template</vt:lpstr>
      <vt:lpstr>TOPIC 2. ENTREPRENEURIAL SELF-ASSESSMENT</vt:lpstr>
      <vt:lpstr>AGENDA</vt:lpstr>
      <vt:lpstr>Why study entrepreneurship</vt:lpstr>
      <vt:lpstr>Think like an entrepreneur</vt:lpstr>
      <vt:lpstr>Intrapreneurship</vt:lpstr>
      <vt:lpstr>Develop a vision for your life</vt:lpstr>
      <vt:lpstr>Learning styles of entrepreneurs in the TCI</vt:lpstr>
      <vt:lpstr>Entrepreneurial competency profile</vt:lpstr>
      <vt:lpstr>Entrepreneurial skills</vt:lpstr>
      <vt:lpstr>Entrepreneur’s qualities</vt:lpstr>
      <vt:lpstr>The entrepreneurial mindset</vt:lpstr>
      <vt:lpstr>Entrepreneurial motivation</vt:lpstr>
      <vt:lpstr>Entrepreneurial SWOT analysis</vt:lpstr>
      <vt:lpstr>Entrepreneurial strengths</vt:lpstr>
      <vt:lpstr>Entrepreneurial weaknesses</vt:lpstr>
      <vt:lpstr>Entrepreneurial opportunities</vt:lpstr>
      <vt:lpstr>Entrepreneurial threats</vt:lpstr>
      <vt:lpstr>Assignment</vt:lpstr>
      <vt:lpstr>Questions for discussion</vt:lpstr>
      <vt:lpstr>Questions for discussion and tasks</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117</cp:revision>
  <dcterms:created xsi:type="dcterms:W3CDTF">2020-11-18T13:31:09Z</dcterms:created>
  <dcterms:modified xsi:type="dcterms:W3CDTF">2021-05-29T12:02:19Z</dcterms:modified>
</cp:coreProperties>
</file>