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media/image28.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6"/>
  </p:notesMasterIdLst>
  <p:sldIdLst>
    <p:sldId id="332" r:id="rId2"/>
    <p:sldId id="345" r:id="rId3"/>
    <p:sldId id="299" r:id="rId4"/>
    <p:sldId id="346" r:id="rId5"/>
    <p:sldId id="339" r:id="rId6"/>
    <p:sldId id="340" r:id="rId7"/>
    <p:sldId id="360" r:id="rId8"/>
    <p:sldId id="361" r:id="rId9"/>
    <p:sldId id="362" r:id="rId10"/>
    <p:sldId id="337" r:id="rId11"/>
    <p:sldId id="344" r:id="rId12"/>
    <p:sldId id="322" r:id="rId13"/>
    <p:sldId id="351" r:id="rId14"/>
    <p:sldId id="348" r:id="rId15"/>
    <p:sldId id="318" r:id="rId16"/>
    <p:sldId id="308" r:id="rId17"/>
    <p:sldId id="319" r:id="rId18"/>
    <p:sldId id="349" r:id="rId19"/>
    <p:sldId id="321" r:id="rId20"/>
    <p:sldId id="352" r:id="rId21"/>
    <p:sldId id="353" r:id="rId22"/>
    <p:sldId id="336" r:id="rId23"/>
    <p:sldId id="323" r:id="rId24"/>
    <p:sldId id="331" r:id="rId25"/>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15361" autoAdjust="0"/>
    <p:restoredTop sz="94660"/>
  </p:normalViewPr>
  <p:slideViewPr>
    <p:cSldViewPr>
      <p:cViewPr varScale="1">
        <p:scale>
          <a:sx n="83" d="100"/>
          <a:sy n="83" d="100"/>
        </p:scale>
        <p:origin x="595" y="6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C4AC0E-6A28-45EE-A576-1B4C8365721A}" type="doc">
      <dgm:prSet loTypeId="urn:microsoft.com/office/officeart/2016/7/layout/BasicLinearProcessNumbered" loCatId="process" qsTypeId="urn:microsoft.com/office/officeart/2005/8/quickstyle/simple2" qsCatId="simple" csTypeId="urn:microsoft.com/office/officeart/2005/8/colors/accent5_2" csCatId="accent5" phldr="1"/>
      <dgm:spPr/>
      <dgm:t>
        <a:bodyPr/>
        <a:lstStyle/>
        <a:p>
          <a:endParaRPr lang="en-US"/>
        </a:p>
      </dgm:t>
    </dgm:pt>
    <dgm:pt modelId="{DC947BB8-EEB5-4F0F-9BB0-E8B492E60E0F}">
      <dgm:prSet custT="1"/>
      <dgm:spPr/>
      <dgm:t>
        <a:bodyPr/>
        <a:lstStyle/>
        <a:p>
          <a:r>
            <a:rPr lang="en-US" sz="1400" b="0" i="0" dirty="0">
              <a:latin typeface="Arial" panose="020B0604020202020204" pitchFamily="34" charset="0"/>
              <a:cs typeface="Arial" panose="020B0604020202020204" pitchFamily="34" charset="0"/>
            </a:rPr>
            <a:t>If the answer is "zero," use the list to determine where you need to develop a strategy for the existing ideas</a:t>
          </a:r>
          <a:endParaRPr lang="en-US" sz="1400" dirty="0">
            <a:latin typeface="Arial" panose="020B0604020202020204" pitchFamily="34" charset="0"/>
            <a:cs typeface="Arial" panose="020B0604020202020204" pitchFamily="34" charset="0"/>
          </a:endParaRPr>
        </a:p>
      </dgm:t>
    </dgm:pt>
    <dgm:pt modelId="{A9C21666-7BFA-4AFE-B68E-2D5150971EC1}" type="parTrans" cxnId="{09F8933B-80C4-4CD3-B1CE-2A864B804B93}">
      <dgm:prSet/>
      <dgm:spPr/>
      <dgm:t>
        <a:bodyPr/>
        <a:lstStyle/>
        <a:p>
          <a:endParaRPr lang="en-US"/>
        </a:p>
      </dgm:t>
    </dgm:pt>
    <dgm:pt modelId="{755D1561-28B3-4FF1-A580-B1D2FECE8949}" type="sibTrans" cxnId="{09F8933B-80C4-4CD3-B1CE-2A864B804B93}">
      <dgm:prSet phldrT="1" phldr="0"/>
      <dgm:spPr/>
      <dgm:t>
        <a:bodyPr/>
        <a:lstStyle/>
        <a:p>
          <a:r>
            <a:rPr lang="en-US"/>
            <a:t>1</a:t>
          </a:r>
          <a:endParaRPr lang="en-US" dirty="0"/>
        </a:p>
      </dgm:t>
    </dgm:pt>
    <dgm:pt modelId="{E34D51F4-511A-4B7B-A71A-8FEDD73BF15D}">
      <dgm:prSet custT="1"/>
      <dgm:spPr/>
      <dgm:t>
        <a:bodyPr/>
        <a:lstStyle/>
        <a:p>
          <a:r>
            <a:rPr lang="en-US" sz="1400" b="0" i="0" dirty="0">
              <a:latin typeface="Arial" panose="020B0604020202020204" pitchFamily="34" charset="0"/>
              <a:cs typeface="Arial" panose="020B0604020202020204" pitchFamily="34" charset="0"/>
            </a:rPr>
            <a:t>If the answer is "more than one," you are faced with a pleasant dilemma: to choose which of all the businesses to start. </a:t>
          </a:r>
          <a:endParaRPr lang="en-US" sz="1400" dirty="0">
            <a:latin typeface="Arial" panose="020B0604020202020204" pitchFamily="34" charset="0"/>
            <a:cs typeface="Arial" panose="020B0604020202020204" pitchFamily="34" charset="0"/>
          </a:endParaRPr>
        </a:p>
      </dgm:t>
    </dgm:pt>
    <dgm:pt modelId="{59313C64-5A30-4601-8FF2-C77684B64F67}" type="parTrans" cxnId="{D1558C5A-7154-4FB7-B755-7EB732828818}">
      <dgm:prSet/>
      <dgm:spPr/>
      <dgm:t>
        <a:bodyPr/>
        <a:lstStyle/>
        <a:p>
          <a:endParaRPr lang="en-US"/>
        </a:p>
      </dgm:t>
    </dgm:pt>
    <dgm:pt modelId="{0C40E8CD-F335-4599-AED4-F4CEFE30CB47}" type="sibTrans" cxnId="{D1558C5A-7154-4FB7-B755-7EB732828818}">
      <dgm:prSet phldrT="2" phldr="0"/>
      <dgm:spPr/>
      <dgm:t>
        <a:bodyPr/>
        <a:lstStyle/>
        <a:p>
          <a:r>
            <a:rPr lang="en-US"/>
            <a:t>2</a:t>
          </a:r>
        </a:p>
      </dgm:t>
    </dgm:pt>
    <dgm:pt modelId="{6CF7BB36-FA63-4DFE-B038-EAC4525ECC59}">
      <dgm:prSet custT="1"/>
      <dgm:spPr/>
      <dgm:t>
        <a:bodyPr/>
        <a:lstStyle/>
        <a:p>
          <a:r>
            <a:rPr lang="en-US" sz="1400" b="0" i="0" dirty="0">
              <a:latin typeface="Arial" panose="020B0604020202020204" pitchFamily="34" charset="0"/>
              <a:cs typeface="Arial" panose="020B0604020202020204" pitchFamily="34" charset="0"/>
            </a:rPr>
            <a:t>If the answer is "one", you've probably found the business that's right for you</a:t>
          </a:r>
          <a:r>
            <a:rPr lang="en-US" sz="1400" b="0" i="0" dirty="0"/>
            <a:t>.</a:t>
          </a:r>
          <a:endParaRPr lang="en-US" sz="1400" dirty="0"/>
        </a:p>
      </dgm:t>
    </dgm:pt>
    <dgm:pt modelId="{037560CC-96D8-4A2D-90C6-F6BE5C8D7418}" type="parTrans" cxnId="{32F7070B-0DEA-42F1-BE78-8987C8B08C6A}">
      <dgm:prSet/>
      <dgm:spPr/>
      <dgm:t>
        <a:bodyPr/>
        <a:lstStyle/>
        <a:p>
          <a:endParaRPr lang="en-US"/>
        </a:p>
      </dgm:t>
    </dgm:pt>
    <dgm:pt modelId="{8B95CB3F-6A2B-47AA-81F1-CA85BC4DD82E}" type="sibTrans" cxnId="{32F7070B-0DEA-42F1-BE78-8987C8B08C6A}">
      <dgm:prSet phldrT="3" phldr="0"/>
      <dgm:spPr/>
      <dgm:t>
        <a:bodyPr/>
        <a:lstStyle/>
        <a:p>
          <a:r>
            <a:rPr lang="en-US"/>
            <a:t>3</a:t>
          </a:r>
        </a:p>
      </dgm:t>
    </dgm:pt>
    <dgm:pt modelId="{125A8AA8-7DDA-471C-A3BD-6C552746257D}" type="pres">
      <dgm:prSet presAssocID="{13C4AC0E-6A28-45EE-A576-1B4C8365721A}" presName="Name0" presStyleCnt="0">
        <dgm:presLayoutVars>
          <dgm:animLvl val="lvl"/>
          <dgm:resizeHandles val="exact"/>
        </dgm:presLayoutVars>
      </dgm:prSet>
      <dgm:spPr/>
    </dgm:pt>
    <dgm:pt modelId="{92781FFD-8BF6-41A8-B353-714B1B9A45C4}" type="pres">
      <dgm:prSet presAssocID="{DC947BB8-EEB5-4F0F-9BB0-E8B492E60E0F}" presName="compositeNode" presStyleCnt="0">
        <dgm:presLayoutVars>
          <dgm:bulletEnabled val="1"/>
        </dgm:presLayoutVars>
      </dgm:prSet>
      <dgm:spPr/>
    </dgm:pt>
    <dgm:pt modelId="{C8C5022F-65FD-441C-92D6-91D08EC103F9}" type="pres">
      <dgm:prSet presAssocID="{DC947BB8-EEB5-4F0F-9BB0-E8B492E60E0F}" presName="bgRect" presStyleLbl="bgAccFollowNode1" presStyleIdx="0" presStyleCnt="3"/>
      <dgm:spPr/>
    </dgm:pt>
    <dgm:pt modelId="{E6EE8CD5-1D38-463D-A09A-C493F61A6C77}" type="pres">
      <dgm:prSet presAssocID="{755D1561-28B3-4FF1-A580-B1D2FECE8949}" presName="sibTransNodeCircle" presStyleLbl="alignNode1" presStyleIdx="0" presStyleCnt="6">
        <dgm:presLayoutVars>
          <dgm:chMax val="0"/>
          <dgm:bulletEnabled/>
        </dgm:presLayoutVars>
      </dgm:prSet>
      <dgm:spPr/>
    </dgm:pt>
    <dgm:pt modelId="{D3DFAAD1-8121-43E6-B2F9-53B92098A8A3}" type="pres">
      <dgm:prSet presAssocID="{DC947BB8-EEB5-4F0F-9BB0-E8B492E60E0F}" presName="bottomLine" presStyleLbl="alignNode1" presStyleIdx="1" presStyleCnt="6">
        <dgm:presLayoutVars/>
      </dgm:prSet>
      <dgm:spPr/>
    </dgm:pt>
    <dgm:pt modelId="{4B7DAF3A-E742-410E-9B56-911C8CFA5D76}" type="pres">
      <dgm:prSet presAssocID="{DC947BB8-EEB5-4F0F-9BB0-E8B492E60E0F}" presName="nodeText" presStyleLbl="bgAccFollowNode1" presStyleIdx="0" presStyleCnt="3">
        <dgm:presLayoutVars>
          <dgm:bulletEnabled val="1"/>
        </dgm:presLayoutVars>
      </dgm:prSet>
      <dgm:spPr/>
    </dgm:pt>
    <dgm:pt modelId="{C0197414-6621-4738-A9C7-30C8080F3D56}" type="pres">
      <dgm:prSet presAssocID="{755D1561-28B3-4FF1-A580-B1D2FECE8949}" presName="sibTrans" presStyleCnt="0"/>
      <dgm:spPr/>
    </dgm:pt>
    <dgm:pt modelId="{745AA76E-AB0A-4797-8A19-FD73D036C0D7}" type="pres">
      <dgm:prSet presAssocID="{E34D51F4-511A-4B7B-A71A-8FEDD73BF15D}" presName="compositeNode" presStyleCnt="0">
        <dgm:presLayoutVars>
          <dgm:bulletEnabled val="1"/>
        </dgm:presLayoutVars>
      </dgm:prSet>
      <dgm:spPr/>
    </dgm:pt>
    <dgm:pt modelId="{61E0022B-E9BD-4E2B-9E11-78392EF4AC59}" type="pres">
      <dgm:prSet presAssocID="{E34D51F4-511A-4B7B-A71A-8FEDD73BF15D}" presName="bgRect" presStyleLbl="bgAccFollowNode1" presStyleIdx="1" presStyleCnt="3"/>
      <dgm:spPr/>
    </dgm:pt>
    <dgm:pt modelId="{40A44777-5047-4262-9DDC-6178C6BA13E8}" type="pres">
      <dgm:prSet presAssocID="{0C40E8CD-F335-4599-AED4-F4CEFE30CB47}" presName="sibTransNodeCircle" presStyleLbl="alignNode1" presStyleIdx="2" presStyleCnt="6">
        <dgm:presLayoutVars>
          <dgm:chMax val="0"/>
          <dgm:bulletEnabled/>
        </dgm:presLayoutVars>
      </dgm:prSet>
      <dgm:spPr/>
    </dgm:pt>
    <dgm:pt modelId="{C714E5E8-3C84-4B7E-BE10-B9ED81B5F09E}" type="pres">
      <dgm:prSet presAssocID="{E34D51F4-511A-4B7B-A71A-8FEDD73BF15D}" presName="bottomLine" presStyleLbl="alignNode1" presStyleIdx="3" presStyleCnt="6">
        <dgm:presLayoutVars/>
      </dgm:prSet>
      <dgm:spPr/>
    </dgm:pt>
    <dgm:pt modelId="{F012B7FB-C8E6-4D65-B6EF-ADEA3A87D91B}" type="pres">
      <dgm:prSet presAssocID="{E34D51F4-511A-4B7B-A71A-8FEDD73BF15D}" presName="nodeText" presStyleLbl="bgAccFollowNode1" presStyleIdx="1" presStyleCnt="3">
        <dgm:presLayoutVars>
          <dgm:bulletEnabled val="1"/>
        </dgm:presLayoutVars>
      </dgm:prSet>
      <dgm:spPr/>
    </dgm:pt>
    <dgm:pt modelId="{9269AF62-05A2-442A-94C3-0E38387500FB}" type="pres">
      <dgm:prSet presAssocID="{0C40E8CD-F335-4599-AED4-F4CEFE30CB47}" presName="sibTrans" presStyleCnt="0"/>
      <dgm:spPr/>
    </dgm:pt>
    <dgm:pt modelId="{1C002E28-C241-498D-AE3E-9B77239051BC}" type="pres">
      <dgm:prSet presAssocID="{6CF7BB36-FA63-4DFE-B038-EAC4525ECC59}" presName="compositeNode" presStyleCnt="0">
        <dgm:presLayoutVars>
          <dgm:bulletEnabled val="1"/>
        </dgm:presLayoutVars>
      </dgm:prSet>
      <dgm:spPr/>
    </dgm:pt>
    <dgm:pt modelId="{A6F412CF-1725-46F5-A0B9-D2FA3150D854}" type="pres">
      <dgm:prSet presAssocID="{6CF7BB36-FA63-4DFE-B038-EAC4525ECC59}" presName="bgRect" presStyleLbl="bgAccFollowNode1" presStyleIdx="2" presStyleCnt="3" custLinFactNeighborX="16368"/>
      <dgm:spPr/>
    </dgm:pt>
    <dgm:pt modelId="{145C002E-830A-4629-AEF7-674E0BC8C442}" type="pres">
      <dgm:prSet presAssocID="{8B95CB3F-6A2B-47AA-81F1-CA85BC4DD82E}" presName="sibTransNodeCircle" presStyleLbl="alignNode1" presStyleIdx="4" presStyleCnt="6">
        <dgm:presLayoutVars>
          <dgm:chMax val="0"/>
          <dgm:bulletEnabled/>
        </dgm:presLayoutVars>
      </dgm:prSet>
      <dgm:spPr/>
    </dgm:pt>
    <dgm:pt modelId="{8950E4D6-324A-40EC-AA75-296AF2215524}" type="pres">
      <dgm:prSet presAssocID="{6CF7BB36-FA63-4DFE-B038-EAC4525ECC59}" presName="bottomLine" presStyleLbl="alignNode1" presStyleIdx="5" presStyleCnt="6">
        <dgm:presLayoutVars/>
      </dgm:prSet>
      <dgm:spPr/>
    </dgm:pt>
    <dgm:pt modelId="{0265CF73-93AC-464C-A821-98A34B937AF0}" type="pres">
      <dgm:prSet presAssocID="{6CF7BB36-FA63-4DFE-B038-EAC4525ECC59}" presName="nodeText" presStyleLbl="bgAccFollowNode1" presStyleIdx="2" presStyleCnt="3">
        <dgm:presLayoutVars>
          <dgm:bulletEnabled val="1"/>
        </dgm:presLayoutVars>
      </dgm:prSet>
      <dgm:spPr/>
    </dgm:pt>
  </dgm:ptLst>
  <dgm:cxnLst>
    <dgm:cxn modelId="{32F7070B-0DEA-42F1-BE78-8987C8B08C6A}" srcId="{13C4AC0E-6A28-45EE-A576-1B4C8365721A}" destId="{6CF7BB36-FA63-4DFE-B038-EAC4525ECC59}" srcOrd="2" destOrd="0" parTransId="{037560CC-96D8-4A2D-90C6-F6BE5C8D7418}" sibTransId="{8B95CB3F-6A2B-47AA-81F1-CA85BC4DD82E}"/>
    <dgm:cxn modelId="{A3F8660D-4DE5-42F7-99A8-D14ECF2847E5}" type="presOf" srcId="{6CF7BB36-FA63-4DFE-B038-EAC4525ECC59}" destId="{A6F412CF-1725-46F5-A0B9-D2FA3150D854}" srcOrd="0" destOrd="0" presId="urn:microsoft.com/office/officeart/2016/7/layout/BasicLinearProcessNumbered"/>
    <dgm:cxn modelId="{0346A528-9836-413B-9CE3-E5828278043D}" type="presOf" srcId="{6CF7BB36-FA63-4DFE-B038-EAC4525ECC59}" destId="{0265CF73-93AC-464C-A821-98A34B937AF0}" srcOrd="1" destOrd="0" presId="urn:microsoft.com/office/officeart/2016/7/layout/BasicLinearProcessNumbered"/>
    <dgm:cxn modelId="{FEDF982C-48FA-4FBC-8EB6-9D48D032E51E}" type="presOf" srcId="{E34D51F4-511A-4B7B-A71A-8FEDD73BF15D}" destId="{F012B7FB-C8E6-4D65-B6EF-ADEA3A87D91B}" srcOrd="1" destOrd="0" presId="urn:microsoft.com/office/officeart/2016/7/layout/BasicLinearProcessNumbered"/>
    <dgm:cxn modelId="{09F8933B-80C4-4CD3-B1CE-2A864B804B93}" srcId="{13C4AC0E-6A28-45EE-A576-1B4C8365721A}" destId="{DC947BB8-EEB5-4F0F-9BB0-E8B492E60E0F}" srcOrd="0" destOrd="0" parTransId="{A9C21666-7BFA-4AFE-B68E-2D5150971EC1}" sibTransId="{755D1561-28B3-4FF1-A580-B1D2FECE8949}"/>
    <dgm:cxn modelId="{2891D05D-A866-4636-8270-0CF6EAA5E1A5}" type="presOf" srcId="{E34D51F4-511A-4B7B-A71A-8FEDD73BF15D}" destId="{61E0022B-E9BD-4E2B-9E11-78392EF4AC59}" srcOrd="0" destOrd="0" presId="urn:microsoft.com/office/officeart/2016/7/layout/BasicLinearProcessNumbered"/>
    <dgm:cxn modelId="{65E62342-EF2A-4DAF-85C6-90DC160772AC}" type="presOf" srcId="{755D1561-28B3-4FF1-A580-B1D2FECE8949}" destId="{E6EE8CD5-1D38-463D-A09A-C493F61A6C77}" srcOrd="0" destOrd="0" presId="urn:microsoft.com/office/officeart/2016/7/layout/BasicLinearProcessNumbered"/>
    <dgm:cxn modelId="{3365FD62-6E0D-4115-AEF0-E15894C6DB41}" type="presOf" srcId="{DC947BB8-EEB5-4F0F-9BB0-E8B492E60E0F}" destId="{4B7DAF3A-E742-410E-9B56-911C8CFA5D76}" srcOrd="1" destOrd="0" presId="urn:microsoft.com/office/officeart/2016/7/layout/BasicLinearProcessNumbered"/>
    <dgm:cxn modelId="{085AFF6B-0EE9-4079-82DA-8807AA9A778D}" type="presOf" srcId="{DC947BB8-EEB5-4F0F-9BB0-E8B492E60E0F}" destId="{C8C5022F-65FD-441C-92D6-91D08EC103F9}" srcOrd="0" destOrd="0" presId="urn:microsoft.com/office/officeart/2016/7/layout/BasicLinearProcessNumbered"/>
    <dgm:cxn modelId="{2191DD58-59FA-4B16-9E3C-2060CEC206B3}" type="presOf" srcId="{8B95CB3F-6A2B-47AA-81F1-CA85BC4DD82E}" destId="{145C002E-830A-4629-AEF7-674E0BC8C442}" srcOrd="0" destOrd="0" presId="urn:microsoft.com/office/officeart/2016/7/layout/BasicLinearProcessNumbered"/>
    <dgm:cxn modelId="{D1558C5A-7154-4FB7-B755-7EB732828818}" srcId="{13C4AC0E-6A28-45EE-A576-1B4C8365721A}" destId="{E34D51F4-511A-4B7B-A71A-8FEDD73BF15D}" srcOrd="1" destOrd="0" parTransId="{59313C64-5A30-4601-8FF2-C77684B64F67}" sibTransId="{0C40E8CD-F335-4599-AED4-F4CEFE30CB47}"/>
    <dgm:cxn modelId="{5481A9A9-6830-4DF6-B2FF-75F44C87D1FF}" type="presOf" srcId="{13C4AC0E-6A28-45EE-A576-1B4C8365721A}" destId="{125A8AA8-7DDA-471C-A3BD-6C552746257D}" srcOrd="0" destOrd="0" presId="urn:microsoft.com/office/officeart/2016/7/layout/BasicLinearProcessNumbered"/>
    <dgm:cxn modelId="{D68E93FE-8A1C-477D-8ED7-A88C9A4FF338}" type="presOf" srcId="{0C40E8CD-F335-4599-AED4-F4CEFE30CB47}" destId="{40A44777-5047-4262-9DDC-6178C6BA13E8}" srcOrd="0" destOrd="0" presId="urn:microsoft.com/office/officeart/2016/7/layout/BasicLinearProcessNumbered"/>
    <dgm:cxn modelId="{89A21007-1ED3-451F-95EC-ECF9F842EF5E}" type="presParOf" srcId="{125A8AA8-7DDA-471C-A3BD-6C552746257D}" destId="{92781FFD-8BF6-41A8-B353-714B1B9A45C4}" srcOrd="0" destOrd="0" presId="urn:microsoft.com/office/officeart/2016/7/layout/BasicLinearProcessNumbered"/>
    <dgm:cxn modelId="{CFDB03B3-539C-4D1E-8C35-C41D428BC0C9}" type="presParOf" srcId="{92781FFD-8BF6-41A8-B353-714B1B9A45C4}" destId="{C8C5022F-65FD-441C-92D6-91D08EC103F9}" srcOrd="0" destOrd="0" presId="urn:microsoft.com/office/officeart/2016/7/layout/BasicLinearProcessNumbered"/>
    <dgm:cxn modelId="{C57736AA-C77D-470C-A8DD-BC7F9B4CB07A}" type="presParOf" srcId="{92781FFD-8BF6-41A8-B353-714B1B9A45C4}" destId="{E6EE8CD5-1D38-463D-A09A-C493F61A6C77}" srcOrd="1" destOrd="0" presId="urn:microsoft.com/office/officeart/2016/7/layout/BasicLinearProcessNumbered"/>
    <dgm:cxn modelId="{607E9060-CD73-4531-A1B8-F62BF3C101C2}" type="presParOf" srcId="{92781FFD-8BF6-41A8-B353-714B1B9A45C4}" destId="{D3DFAAD1-8121-43E6-B2F9-53B92098A8A3}" srcOrd="2" destOrd="0" presId="urn:microsoft.com/office/officeart/2016/7/layout/BasicLinearProcessNumbered"/>
    <dgm:cxn modelId="{B2D167DB-0D9C-4CEB-9852-80A75DBFE890}" type="presParOf" srcId="{92781FFD-8BF6-41A8-B353-714B1B9A45C4}" destId="{4B7DAF3A-E742-410E-9B56-911C8CFA5D76}" srcOrd="3" destOrd="0" presId="urn:microsoft.com/office/officeart/2016/7/layout/BasicLinearProcessNumbered"/>
    <dgm:cxn modelId="{1F1D65E2-DDDF-407D-A5E0-A27EAE60F3F4}" type="presParOf" srcId="{125A8AA8-7DDA-471C-A3BD-6C552746257D}" destId="{C0197414-6621-4738-A9C7-30C8080F3D56}" srcOrd="1" destOrd="0" presId="urn:microsoft.com/office/officeart/2016/7/layout/BasicLinearProcessNumbered"/>
    <dgm:cxn modelId="{0EC19D33-8063-4311-A59F-5853216791DE}" type="presParOf" srcId="{125A8AA8-7DDA-471C-A3BD-6C552746257D}" destId="{745AA76E-AB0A-4797-8A19-FD73D036C0D7}" srcOrd="2" destOrd="0" presId="urn:microsoft.com/office/officeart/2016/7/layout/BasicLinearProcessNumbered"/>
    <dgm:cxn modelId="{4763258A-55FC-4814-9D42-55A9939D5987}" type="presParOf" srcId="{745AA76E-AB0A-4797-8A19-FD73D036C0D7}" destId="{61E0022B-E9BD-4E2B-9E11-78392EF4AC59}" srcOrd="0" destOrd="0" presId="urn:microsoft.com/office/officeart/2016/7/layout/BasicLinearProcessNumbered"/>
    <dgm:cxn modelId="{42BE3637-149E-4B15-B29A-5F0890D59F09}" type="presParOf" srcId="{745AA76E-AB0A-4797-8A19-FD73D036C0D7}" destId="{40A44777-5047-4262-9DDC-6178C6BA13E8}" srcOrd="1" destOrd="0" presId="urn:microsoft.com/office/officeart/2016/7/layout/BasicLinearProcessNumbered"/>
    <dgm:cxn modelId="{012182C8-34EF-4ADC-93C6-6B3F09AF6773}" type="presParOf" srcId="{745AA76E-AB0A-4797-8A19-FD73D036C0D7}" destId="{C714E5E8-3C84-4B7E-BE10-B9ED81B5F09E}" srcOrd="2" destOrd="0" presId="urn:microsoft.com/office/officeart/2016/7/layout/BasicLinearProcessNumbered"/>
    <dgm:cxn modelId="{33BAC5DD-55CD-4F1B-9ED0-D62FD7BEE419}" type="presParOf" srcId="{745AA76E-AB0A-4797-8A19-FD73D036C0D7}" destId="{F012B7FB-C8E6-4D65-B6EF-ADEA3A87D91B}" srcOrd="3" destOrd="0" presId="urn:microsoft.com/office/officeart/2016/7/layout/BasicLinearProcessNumbered"/>
    <dgm:cxn modelId="{28069E4D-A8E4-44CE-97E8-84BC67C6428C}" type="presParOf" srcId="{125A8AA8-7DDA-471C-A3BD-6C552746257D}" destId="{9269AF62-05A2-442A-94C3-0E38387500FB}" srcOrd="3" destOrd="0" presId="urn:microsoft.com/office/officeart/2016/7/layout/BasicLinearProcessNumbered"/>
    <dgm:cxn modelId="{43E5F322-BFBF-4DC1-8149-884BC78E1411}" type="presParOf" srcId="{125A8AA8-7DDA-471C-A3BD-6C552746257D}" destId="{1C002E28-C241-498D-AE3E-9B77239051BC}" srcOrd="4" destOrd="0" presId="urn:microsoft.com/office/officeart/2016/7/layout/BasicLinearProcessNumbered"/>
    <dgm:cxn modelId="{C8B152FE-0F4B-485F-B805-6087ADDA71A5}" type="presParOf" srcId="{1C002E28-C241-498D-AE3E-9B77239051BC}" destId="{A6F412CF-1725-46F5-A0B9-D2FA3150D854}" srcOrd="0" destOrd="0" presId="urn:microsoft.com/office/officeart/2016/7/layout/BasicLinearProcessNumbered"/>
    <dgm:cxn modelId="{11C5851F-CCC7-4A80-B4FD-DD9CFF9C51D0}" type="presParOf" srcId="{1C002E28-C241-498D-AE3E-9B77239051BC}" destId="{145C002E-830A-4629-AEF7-674E0BC8C442}" srcOrd="1" destOrd="0" presId="urn:microsoft.com/office/officeart/2016/7/layout/BasicLinearProcessNumbered"/>
    <dgm:cxn modelId="{C5730D9E-5811-4C58-8814-E0C33306F656}" type="presParOf" srcId="{1C002E28-C241-498D-AE3E-9B77239051BC}" destId="{8950E4D6-324A-40EC-AA75-296AF2215524}" srcOrd="2" destOrd="0" presId="urn:microsoft.com/office/officeart/2016/7/layout/BasicLinearProcessNumbered"/>
    <dgm:cxn modelId="{B1C8CB8C-9365-4C88-9F56-88F004A9B585}" type="presParOf" srcId="{1C002E28-C241-498D-AE3E-9B77239051BC}" destId="{0265CF73-93AC-464C-A821-98A34B937AF0}" srcOrd="3" destOrd="0" presId="urn:microsoft.com/office/officeart/2016/7/layout/BasicLinearProcessNumbered"/>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C5022F-65FD-441C-92D6-91D08EC103F9}">
      <dsp:nvSpPr>
        <dsp:cNvPr id="0" name=""/>
        <dsp:cNvSpPr/>
      </dsp:nvSpPr>
      <dsp:spPr>
        <a:xfrm>
          <a:off x="0" y="0"/>
          <a:ext cx="2368691" cy="2235670"/>
        </a:xfrm>
        <a:prstGeom prst="rect">
          <a:avLst/>
        </a:prstGeom>
        <a:solidFill>
          <a:schemeClr val="accent5">
            <a:alpha val="90000"/>
            <a:tint val="40000"/>
            <a:hueOff val="0"/>
            <a:satOff val="0"/>
            <a:lumOff val="0"/>
            <a:alphaOff val="0"/>
          </a:schemeClr>
        </a:solidFill>
        <a:ln w="25400"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4672" tIns="330200" rIns="184672" bIns="330200" numCol="1" spcCol="1270" anchor="t" anchorCtr="0">
          <a:noAutofit/>
        </a:bodyPr>
        <a:lstStyle/>
        <a:p>
          <a:pPr marL="0" lvl="0" indent="0" algn="l" defTabSz="622300">
            <a:lnSpc>
              <a:spcPct val="90000"/>
            </a:lnSpc>
            <a:spcBef>
              <a:spcPct val="0"/>
            </a:spcBef>
            <a:spcAft>
              <a:spcPct val="35000"/>
            </a:spcAft>
            <a:buNone/>
          </a:pPr>
          <a:r>
            <a:rPr lang="en-US" sz="1400" b="0" i="0" kern="1200" dirty="0">
              <a:latin typeface="Arial" panose="020B0604020202020204" pitchFamily="34" charset="0"/>
              <a:cs typeface="Arial" panose="020B0604020202020204" pitchFamily="34" charset="0"/>
            </a:rPr>
            <a:t>If the answer is "zero," use the list to determine where you need to develop a strategy for the existing ideas</a:t>
          </a:r>
          <a:endParaRPr lang="en-US" sz="1400" kern="1200" dirty="0">
            <a:latin typeface="Arial" panose="020B0604020202020204" pitchFamily="34" charset="0"/>
            <a:cs typeface="Arial" panose="020B0604020202020204" pitchFamily="34" charset="0"/>
          </a:endParaRPr>
        </a:p>
      </dsp:txBody>
      <dsp:txXfrm>
        <a:off x="0" y="849554"/>
        <a:ext cx="2368691" cy="1341402"/>
      </dsp:txXfrm>
    </dsp:sp>
    <dsp:sp modelId="{E6EE8CD5-1D38-463D-A09A-C493F61A6C77}">
      <dsp:nvSpPr>
        <dsp:cNvPr id="0" name=""/>
        <dsp:cNvSpPr/>
      </dsp:nvSpPr>
      <dsp:spPr>
        <a:xfrm>
          <a:off x="848995" y="223566"/>
          <a:ext cx="670701" cy="670701"/>
        </a:xfrm>
        <a:prstGeom prst="ellipse">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52290" tIns="12700" rIns="52290" bIns="12700" numCol="1" spcCol="1270" anchor="ctr" anchorCtr="0">
          <a:noAutofit/>
        </a:bodyPr>
        <a:lstStyle/>
        <a:p>
          <a:pPr marL="0" lvl="0" indent="0" algn="ctr" defTabSz="1422400">
            <a:lnSpc>
              <a:spcPct val="90000"/>
            </a:lnSpc>
            <a:spcBef>
              <a:spcPct val="0"/>
            </a:spcBef>
            <a:spcAft>
              <a:spcPct val="35000"/>
            </a:spcAft>
            <a:buNone/>
          </a:pPr>
          <a:r>
            <a:rPr lang="en-US" sz="3200" kern="1200"/>
            <a:t>1</a:t>
          </a:r>
          <a:endParaRPr lang="en-US" sz="3200" kern="1200" dirty="0"/>
        </a:p>
      </dsp:txBody>
      <dsp:txXfrm>
        <a:off x="947217" y="321788"/>
        <a:ext cx="474257" cy="474257"/>
      </dsp:txXfrm>
    </dsp:sp>
    <dsp:sp modelId="{D3DFAAD1-8121-43E6-B2F9-53B92098A8A3}">
      <dsp:nvSpPr>
        <dsp:cNvPr id="0" name=""/>
        <dsp:cNvSpPr/>
      </dsp:nvSpPr>
      <dsp:spPr>
        <a:xfrm>
          <a:off x="0" y="2235598"/>
          <a:ext cx="2368691" cy="72"/>
        </a:xfrm>
        <a:prstGeom prst="rect">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61E0022B-E9BD-4E2B-9E11-78392EF4AC59}">
      <dsp:nvSpPr>
        <dsp:cNvPr id="0" name=""/>
        <dsp:cNvSpPr/>
      </dsp:nvSpPr>
      <dsp:spPr>
        <a:xfrm>
          <a:off x="2605561" y="0"/>
          <a:ext cx="2368691" cy="2235670"/>
        </a:xfrm>
        <a:prstGeom prst="rect">
          <a:avLst/>
        </a:prstGeom>
        <a:solidFill>
          <a:schemeClr val="accent5">
            <a:alpha val="90000"/>
            <a:tint val="40000"/>
            <a:hueOff val="0"/>
            <a:satOff val="0"/>
            <a:lumOff val="0"/>
            <a:alphaOff val="0"/>
          </a:schemeClr>
        </a:solidFill>
        <a:ln w="25400"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4672" tIns="330200" rIns="184672" bIns="330200" numCol="1" spcCol="1270" anchor="t" anchorCtr="0">
          <a:noAutofit/>
        </a:bodyPr>
        <a:lstStyle/>
        <a:p>
          <a:pPr marL="0" lvl="0" indent="0" algn="l" defTabSz="622300">
            <a:lnSpc>
              <a:spcPct val="90000"/>
            </a:lnSpc>
            <a:spcBef>
              <a:spcPct val="0"/>
            </a:spcBef>
            <a:spcAft>
              <a:spcPct val="35000"/>
            </a:spcAft>
            <a:buNone/>
          </a:pPr>
          <a:r>
            <a:rPr lang="en-US" sz="1400" b="0" i="0" kern="1200" dirty="0">
              <a:latin typeface="Arial" panose="020B0604020202020204" pitchFamily="34" charset="0"/>
              <a:cs typeface="Arial" panose="020B0604020202020204" pitchFamily="34" charset="0"/>
            </a:rPr>
            <a:t>If the answer is "more than one," you are faced with a pleasant dilemma: to choose which of all the businesses to start. </a:t>
          </a:r>
          <a:endParaRPr lang="en-US" sz="1400" kern="1200" dirty="0">
            <a:latin typeface="Arial" panose="020B0604020202020204" pitchFamily="34" charset="0"/>
            <a:cs typeface="Arial" panose="020B0604020202020204" pitchFamily="34" charset="0"/>
          </a:endParaRPr>
        </a:p>
      </dsp:txBody>
      <dsp:txXfrm>
        <a:off x="2605561" y="849554"/>
        <a:ext cx="2368691" cy="1341402"/>
      </dsp:txXfrm>
    </dsp:sp>
    <dsp:sp modelId="{40A44777-5047-4262-9DDC-6178C6BA13E8}">
      <dsp:nvSpPr>
        <dsp:cNvPr id="0" name=""/>
        <dsp:cNvSpPr/>
      </dsp:nvSpPr>
      <dsp:spPr>
        <a:xfrm>
          <a:off x="3454556" y="223566"/>
          <a:ext cx="670701" cy="670701"/>
        </a:xfrm>
        <a:prstGeom prst="ellipse">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52290" tIns="12700" rIns="52290" bIns="12700" numCol="1" spcCol="1270" anchor="ctr" anchorCtr="0">
          <a:noAutofit/>
        </a:bodyPr>
        <a:lstStyle/>
        <a:p>
          <a:pPr marL="0" lvl="0" indent="0" algn="ctr" defTabSz="1422400">
            <a:lnSpc>
              <a:spcPct val="90000"/>
            </a:lnSpc>
            <a:spcBef>
              <a:spcPct val="0"/>
            </a:spcBef>
            <a:spcAft>
              <a:spcPct val="35000"/>
            </a:spcAft>
            <a:buNone/>
          </a:pPr>
          <a:r>
            <a:rPr lang="en-US" sz="3200" kern="1200"/>
            <a:t>2</a:t>
          </a:r>
        </a:p>
      </dsp:txBody>
      <dsp:txXfrm>
        <a:off x="3552778" y="321788"/>
        <a:ext cx="474257" cy="474257"/>
      </dsp:txXfrm>
    </dsp:sp>
    <dsp:sp modelId="{C714E5E8-3C84-4B7E-BE10-B9ED81B5F09E}">
      <dsp:nvSpPr>
        <dsp:cNvPr id="0" name=""/>
        <dsp:cNvSpPr/>
      </dsp:nvSpPr>
      <dsp:spPr>
        <a:xfrm>
          <a:off x="2605561" y="2235598"/>
          <a:ext cx="2368691" cy="72"/>
        </a:xfrm>
        <a:prstGeom prst="rect">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A6F412CF-1725-46F5-A0B9-D2FA3150D854}">
      <dsp:nvSpPr>
        <dsp:cNvPr id="0" name=""/>
        <dsp:cNvSpPr/>
      </dsp:nvSpPr>
      <dsp:spPr>
        <a:xfrm>
          <a:off x="5211122" y="0"/>
          <a:ext cx="2368691" cy="2235670"/>
        </a:xfrm>
        <a:prstGeom prst="rect">
          <a:avLst/>
        </a:prstGeom>
        <a:solidFill>
          <a:schemeClr val="accent5">
            <a:alpha val="90000"/>
            <a:tint val="40000"/>
            <a:hueOff val="0"/>
            <a:satOff val="0"/>
            <a:lumOff val="0"/>
            <a:alphaOff val="0"/>
          </a:schemeClr>
        </a:solidFill>
        <a:ln w="25400"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4672" tIns="330200" rIns="184672" bIns="330200" numCol="1" spcCol="1270" anchor="t" anchorCtr="0">
          <a:noAutofit/>
        </a:bodyPr>
        <a:lstStyle/>
        <a:p>
          <a:pPr marL="0" lvl="0" indent="0" algn="l" defTabSz="622300">
            <a:lnSpc>
              <a:spcPct val="90000"/>
            </a:lnSpc>
            <a:spcBef>
              <a:spcPct val="0"/>
            </a:spcBef>
            <a:spcAft>
              <a:spcPct val="35000"/>
            </a:spcAft>
            <a:buNone/>
          </a:pPr>
          <a:r>
            <a:rPr lang="en-US" sz="1400" b="0" i="0" kern="1200" dirty="0">
              <a:latin typeface="Arial" panose="020B0604020202020204" pitchFamily="34" charset="0"/>
              <a:cs typeface="Arial" panose="020B0604020202020204" pitchFamily="34" charset="0"/>
            </a:rPr>
            <a:t>If the answer is "one", you've probably found the business that's right for you</a:t>
          </a:r>
          <a:r>
            <a:rPr lang="en-US" sz="1400" b="0" i="0" kern="1200" dirty="0"/>
            <a:t>.</a:t>
          </a:r>
          <a:endParaRPr lang="en-US" sz="1400" kern="1200" dirty="0"/>
        </a:p>
      </dsp:txBody>
      <dsp:txXfrm>
        <a:off x="5211122" y="849554"/>
        <a:ext cx="2368691" cy="1341402"/>
      </dsp:txXfrm>
    </dsp:sp>
    <dsp:sp modelId="{145C002E-830A-4629-AEF7-674E0BC8C442}">
      <dsp:nvSpPr>
        <dsp:cNvPr id="0" name=""/>
        <dsp:cNvSpPr/>
      </dsp:nvSpPr>
      <dsp:spPr>
        <a:xfrm>
          <a:off x="6060117" y="223566"/>
          <a:ext cx="670701" cy="670701"/>
        </a:xfrm>
        <a:prstGeom prst="ellipse">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52290" tIns="12700" rIns="52290" bIns="12700" numCol="1" spcCol="1270" anchor="ctr" anchorCtr="0">
          <a:noAutofit/>
        </a:bodyPr>
        <a:lstStyle/>
        <a:p>
          <a:pPr marL="0" lvl="0" indent="0" algn="ctr" defTabSz="1422400">
            <a:lnSpc>
              <a:spcPct val="90000"/>
            </a:lnSpc>
            <a:spcBef>
              <a:spcPct val="0"/>
            </a:spcBef>
            <a:spcAft>
              <a:spcPct val="35000"/>
            </a:spcAft>
            <a:buNone/>
          </a:pPr>
          <a:r>
            <a:rPr lang="en-US" sz="3200" kern="1200"/>
            <a:t>3</a:t>
          </a:r>
        </a:p>
      </dsp:txBody>
      <dsp:txXfrm>
        <a:off x="6158339" y="321788"/>
        <a:ext cx="474257" cy="474257"/>
      </dsp:txXfrm>
    </dsp:sp>
    <dsp:sp modelId="{8950E4D6-324A-40EC-AA75-296AF2215524}">
      <dsp:nvSpPr>
        <dsp:cNvPr id="0" name=""/>
        <dsp:cNvSpPr/>
      </dsp:nvSpPr>
      <dsp:spPr>
        <a:xfrm>
          <a:off x="5211122" y="2235598"/>
          <a:ext cx="2368691" cy="72"/>
        </a:xfrm>
        <a:prstGeom prst="rect">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Контейнер за горния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bg-BG"/>
          </a:p>
        </p:txBody>
      </p:sp>
      <p:sp>
        <p:nvSpPr>
          <p:cNvPr id="3" name="Контейнер за 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15B4F1-EF33-4DD6-9B4E-C4E2B4E6345B}" type="datetimeFigureOut">
              <a:rPr lang="bg-BG" smtClean="0"/>
              <a:t>18.6.2021 г.</a:t>
            </a:fld>
            <a:endParaRPr lang="bg-BG"/>
          </a:p>
        </p:txBody>
      </p:sp>
      <p:sp>
        <p:nvSpPr>
          <p:cNvPr id="4" name="Контейнер за изображение на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bg-BG"/>
          </a:p>
        </p:txBody>
      </p:sp>
      <p:sp>
        <p:nvSpPr>
          <p:cNvPr id="5" name="Контейнер за бележ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bg-BG"/>
              <a:t>Редактиране на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p>
        </p:txBody>
      </p:sp>
      <p:sp>
        <p:nvSpPr>
          <p:cNvPr id="6" name="Контейнер за долния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bg-BG"/>
          </a:p>
        </p:txBody>
      </p:sp>
      <p:sp>
        <p:nvSpPr>
          <p:cNvPr id="7" name="Контейнер за номер на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93452F-BDF9-47C0-81B1-E8BF1EA1E662}" type="slidenum">
              <a:rPr lang="bg-BG" smtClean="0"/>
              <a:t>‹#›</a:t>
            </a:fld>
            <a:endParaRPr lang="bg-BG"/>
          </a:p>
        </p:txBody>
      </p:sp>
    </p:spTree>
    <p:extLst>
      <p:ext uri="{BB962C8B-B14F-4D97-AF65-F5344CB8AC3E}">
        <p14:creationId xmlns:p14="http://schemas.microsoft.com/office/powerpoint/2010/main" val="3018477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bg-BG" dirty="0"/>
          </a:p>
        </p:txBody>
      </p:sp>
      <p:sp>
        <p:nvSpPr>
          <p:cNvPr id="4" name="Контейнер за номер на слайда 3"/>
          <p:cNvSpPr>
            <a:spLocks noGrp="1"/>
          </p:cNvSpPr>
          <p:nvPr>
            <p:ph type="sldNum" sz="quarter" idx="10"/>
          </p:nvPr>
        </p:nvSpPr>
        <p:spPr/>
        <p:txBody>
          <a:bodyPr/>
          <a:lstStyle/>
          <a:p>
            <a:fld id="{CA93452F-BDF9-47C0-81B1-E8BF1EA1E662}" type="slidenum">
              <a:rPr lang="bg-BG" smtClean="0"/>
              <a:t>3</a:t>
            </a:fld>
            <a:endParaRPr lang="bg-BG" dirty="0"/>
          </a:p>
        </p:txBody>
      </p:sp>
    </p:spTree>
    <p:extLst>
      <p:ext uri="{BB962C8B-B14F-4D97-AF65-F5344CB8AC3E}">
        <p14:creationId xmlns:p14="http://schemas.microsoft.com/office/powerpoint/2010/main" val="23487994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bg-BG" dirty="0"/>
          </a:p>
        </p:txBody>
      </p:sp>
      <p:sp>
        <p:nvSpPr>
          <p:cNvPr id="4" name="Контейнер за номер на слайда 3"/>
          <p:cNvSpPr>
            <a:spLocks noGrp="1"/>
          </p:cNvSpPr>
          <p:nvPr>
            <p:ph type="sldNum" sz="quarter" idx="10"/>
          </p:nvPr>
        </p:nvSpPr>
        <p:spPr/>
        <p:txBody>
          <a:bodyPr/>
          <a:lstStyle/>
          <a:p>
            <a:fld id="{CA93452F-BDF9-47C0-81B1-E8BF1EA1E662}" type="slidenum">
              <a:rPr lang="bg-BG" smtClean="0"/>
              <a:t>16</a:t>
            </a:fld>
            <a:endParaRPr lang="bg-BG" dirty="0"/>
          </a:p>
        </p:txBody>
      </p:sp>
    </p:spTree>
    <p:extLst>
      <p:ext uri="{BB962C8B-B14F-4D97-AF65-F5344CB8AC3E}">
        <p14:creationId xmlns:p14="http://schemas.microsoft.com/office/powerpoint/2010/main" val="5464190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bg-BG" dirty="0"/>
          </a:p>
        </p:txBody>
      </p:sp>
      <p:sp>
        <p:nvSpPr>
          <p:cNvPr id="4" name="Контейнер за номер на слайда 3"/>
          <p:cNvSpPr>
            <a:spLocks noGrp="1"/>
          </p:cNvSpPr>
          <p:nvPr>
            <p:ph type="sldNum" sz="quarter" idx="10"/>
          </p:nvPr>
        </p:nvSpPr>
        <p:spPr/>
        <p:txBody>
          <a:bodyPr/>
          <a:lstStyle/>
          <a:p>
            <a:fld id="{CA93452F-BDF9-47C0-81B1-E8BF1EA1E662}" type="slidenum">
              <a:rPr lang="bg-BG" smtClean="0"/>
              <a:t>17</a:t>
            </a:fld>
            <a:endParaRPr lang="bg-BG" dirty="0"/>
          </a:p>
        </p:txBody>
      </p:sp>
    </p:spTree>
    <p:extLst>
      <p:ext uri="{BB962C8B-B14F-4D97-AF65-F5344CB8AC3E}">
        <p14:creationId xmlns:p14="http://schemas.microsoft.com/office/powerpoint/2010/main" val="33891365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bg-BG" dirty="0"/>
          </a:p>
        </p:txBody>
      </p:sp>
      <p:sp>
        <p:nvSpPr>
          <p:cNvPr id="4" name="Контейнер за номер на слайда 3"/>
          <p:cNvSpPr>
            <a:spLocks noGrp="1"/>
          </p:cNvSpPr>
          <p:nvPr>
            <p:ph type="sldNum" sz="quarter" idx="10"/>
          </p:nvPr>
        </p:nvSpPr>
        <p:spPr/>
        <p:txBody>
          <a:bodyPr/>
          <a:lstStyle/>
          <a:p>
            <a:fld id="{CA93452F-BDF9-47C0-81B1-E8BF1EA1E662}" type="slidenum">
              <a:rPr lang="bg-BG" smtClean="0"/>
              <a:t>18</a:t>
            </a:fld>
            <a:endParaRPr lang="bg-BG" dirty="0"/>
          </a:p>
        </p:txBody>
      </p:sp>
    </p:spTree>
    <p:extLst>
      <p:ext uri="{BB962C8B-B14F-4D97-AF65-F5344CB8AC3E}">
        <p14:creationId xmlns:p14="http://schemas.microsoft.com/office/powerpoint/2010/main" val="15823488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bg-BG" dirty="0"/>
          </a:p>
        </p:txBody>
      </p:sp>
      <p:sp>
        <p:nvSpPr>
          <p:cNvPr id="4" name="Контейнер за номер на слайда 3"/>
          <p:cNvSpPr>
            <a:spLocks noGrp="1"/>
          </p:cNvSpPr>
          <p:nvPr>
            <p:ph type="sldNum" sz="quarter" idx="10"/>
          </p:nvPr>
        </p:nvSpPr>
        <p:spPr/>
        <p:txBody>
          <a:bodyPr/>
          <a:lstStyle/>
          <a:p>
            <a:fld id="{CA93452F-BDF9-47C0-81B1-E8BF1EA1E662}" type="slidenum">
              <a:rPr lang="bg-BG" smtClean="0"/>
              <a:t>19</a:t>
            </a:fld>
            <a:endParaRPr lang="bg-BG" dirty="0"/>
          </a:p>
        </p:txBody>
      </p:sp>
    </p:spTree>
    <p:extLst>
      <p:ext uri="{BB962C8B-B14F-4D97-AF65-F5344CB8AC3E}">
        <p14:creationId xmlns:p14="http://schemas.microsoft.com/office/powerpoint/2010/main" val="30647493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bg-BG" dirty="0"/>
          </a:p>
        </p:txBody>
      </p:sp>
      <p:sp>
        <p:nvSpPr>
          <p:cNvPr id="4" name="Контейнер за номер на слайда 3"/>
          <p:cNvSpPr>
            <a:spLocks noGrp="1"/>
          </p:cNvSpPr>
          <p:nvPr>
            <p:ph type="sldNum" sz="quarter" idx="10"/>
          </p:nvPr>
        </p:nvSpPr>
        <p:spPr/>
        <p:txBody>
          <a:bodyPr/>
          <a:lstStyle/>
          <a:p>
            <a:fld id="{CA93452F-BDF9-47C0-81B1-E8BF1EA1E662}" type="slidenum">
              <a:rPr lang="bg-BG" smtClean="0"/>
              <a:t>20</a:t>
            </a:fld>
            <a:endParaRPr lang="bg-BG" dirty="0"/>
          </a:p>
        </p:txBody>
      </p:sp>
    </p:spTree>
    <p:extLst>
      <p:ext uri="{BB962C8B-B14F-4D97-AF65-F5344CB8AC3E}">
        <p14:creationId xmlns:p14="http://schemas.microsoft.com/office/powerpoint/2010/main" val="30166773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bg-BG" dirty="0"/>
          </a:p>
        </p:txBody>
      </p:sp>
      <p:sp>
        <p:nvSpPr>
          <p:cNvPr id="4" name="Контейнер за номер на слайда 3"/>
          <p:cNvSpPr>
            <a:spLocks noGrp="1"/>
          </p:cNvSpPr>
          <p:nvPr>
            <p:ph type="sldNum" sz="quarter" idx="10"/>
          </p:nvPr>
        </p:nvSpPr>
        <p:spPr/>
        <p:txBody>
          <a:bodyPr/>
          <a:lstStyle/>
          <a:p>
            <a:fld id="{CA93452F-BDF9-47C0-81B1-E8BF1EA1E662}" type="slidenum">
              <a:rPr lang="bg-BG" smtClean="0"/>
              <a:t>21</a:t>
            </a:fld>
            <a:endParaRPr lang="bg-BG" dirty="0"/>
          </a:p>
        </p:txBody>
      </p:sp>
    </p:spTree>
    <p:extLst>
      <p:ext uri="{BB962C8B-B14F-4D97-AF65-F5344CB8AC3E}">
        <p14:creationId xmlns:p14="http://schemas.microsoft.com/office/powerpoint/2010/main" val="27786827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bg-BG" dirty="0"/>
          </a:p>
        </p:txBody>
      </p:sp>
      <p:sp>
        <p:nvSpPr>
          <p:cNvPr id="4" name="Контейнер за номер на слайда 3"/>
          <p:cNvSpPr>
            <a:spLocks noGrp="1"/>
          </p:cNvSpPr>
          <p:nvPr>
            <p:ph type="sldNum" sz="quarter" idx="10"/>
          </p:nvPr>
        </p:nvSpPr>
        <p:spPr/>
        <p:txBody>
          <a:bodyPr/>
          <a:lstStyle/>
          <a:p>
            <a:fld id="{CA93452F-BDF9-47C0-81B1-E8BF1EA1E662}" type="slidenum">
              <a:rPr lang="bg-BG" smtClean="0"/>
              <a:t>22</a:t>
            </a:fld>
            <a:endParaRPr lang="bg-BG" dirty="0"/>
          </a:p>
        </p:txBody>
      </p:sp>
    </p:spTree>
    <p:extLst>
      <p:ext uri="{BB962C8B-B14F-4D97-AF65-F5344CB8AC3E}">
        <p14:creationId xmlns:p14="http://schemas.microsoft.com/office/powerpoint/2010/main" val="39500128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bg-BG" dirty="0"/>
          </a:p>
        </p:txBody>
      </p:sp>
      <p:sp>
        <p:nvSpPr>
          <p:cNvPr id="4" name="Контейнер за номер на слайда 3"/>
          <p:cNvSpPr>
            <a:spLocks noGrp="1"/>
          </p:cNvSpPr>
          <p:nvPr>
            <p:ph type="sldNum" sz="quarter" idx="10"/>
          </p:nvPr>
        </p:nvSpPr>
        <p:spPr/>
        <p:txBody>
          <a:bodyPr/>
          <a:lstStyle/>
          <a:p>
            <a:fld id="{CA93452F-BDF9-47C0-81B1-E8BF1EA1E662}" type="slidenum">
              <a:rPr lang="bg-BG" smtClean="0"/>
              <a:t>4</a:t>
            </a:fld>
            <a:endParaRPr lang="bg-BG" dirty="0"/>
          </a:p>
        </p:txBody>
      </p:sp>
    </p:spTree>
    <p:extLst>
      <p:ext uri="{BB962C8B-B14F-4D97-AF65-F5344CB8AC3E}">
        <p14:creationId xmlns:p14="http://schemas.microsoft.com/office/powerpoint/2010/main" val="33040512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bg-BG" dirty="0"/>
          </a:p>
        </p:txBody>
      </p:sp>
      <p:sp>
        <p:nvSpPr>
          <p:cNvPr id="4" name="Контейнер за номер на слайда 3"/>
          <p:cNvSpPr>
            <a:spLocks noGrp="1"/>
          </p:cNvSpPr>
          <p:nvPr>
            <p:ph type="sldNum" sz="quarter" idx="10"/>
          </p:nvPr>
        </p:nvSpPr>
        <p:spPr/>
        <p:txBody>
          <a:bodyPr/>
          <a:lstStyle/>
          <a:p>
            <a:fld id="{CA93452F-BDF9-47C0-81B1-E8BF1EA1E662}" type="slidenum">
              <a:rPr lang="bg-BG" smtClean="0"/>
              <a:t>7</a:t>
            </a:fld>
            <a:endParaRPr lang="bg-BG" dirty="0"/>
          </a:p>
        </p:txBody>
      </p:sp>
    </p:spTree>
    <p:extLst>
      <p:ext uri="{BB962C8B-B14F-4D97-AF65-F5344CB8AC3E}">
        <p14:creationId xmlns:p14="http://schemas.microsoft.com/office/powerpoint/2010/main" val="20092982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bg-BG" dirty="0"/>
          </a:p>
        </p:txBody>
      </p:sp>
      <p:sp>
        <p:nvSpPr>
          <p:cNvPr id="4" name="Контейнер за номер на слайда 3"/>
          <p:cNvSpPr>
            <a:spLocks noGrp="1"/>
          </p:cNvSpPr>
          <p:nvPr>
            <p:ph type="sldNum" sz="quarter" idx="10"/>
          </p:nvPr>
        </p:nvSpPr>
        <p:spPr/>
        <p:txBody>
          <a:bodyPr/>
          <a:lstStyle/>
          <a:p>
            <a:fld id="{CA93452F-BDF9-47C0-81B1-E8BF1EA1E662}" type="slidenum">
              <a:rPr lang="bg-BG" smtClean="0"/>
              <a:t>8</a:t>
            </a:fld>
            <a:endParaRPr lang="bg-BG" dirty="0"/>
          </a:p>
        </p:txBody>
      </p:sp>
    </p:spTree>
    <p:extLst>
      <p:ext uri="{BB962C8B-B14F-4D97-AF65-F5344CB8AC3E}">
        <p14:creationId xmlns:p14="http://schemas.microsoft.com/office/powerpoint/2010/main" val="11762361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bg-BG" dirty="0"/>
          </a:p>
        </p:txBody>
      </p:sp>
      <p:sp>
        <p:nvSpPr>
          <p:cNvPr id="4" name="Контейнер за номер на слайда 3"/>
          <p:cNvSpPr>
            <a:spLocks noGrp="1"/>
          </p:cNvSpPr>
          <p:nvPr>
            <p:ph type="sldNum" sz="quarter" idx="10"/>
          </p:nvPr>
        </p:nvSpPr>
        <p:spPr/>
        <p:txBody>
          <a:bodyPr/>
          <a:lstStyle/>
          <a:p>
            <a:fld id="{CA93452F-BDF9-47C0-81B1-E8BF1EA1E662}" type="slidenum">
              <a:rPr lang="bg-BG" smtClean="0"/>
              <a:t>9</a:t>
            </a:fld>
            <a:endParaRPr lang="bg-BG" dirty="0"/>
          </a:p>
        </p:txBody>
      </p:sp>
    </p:spTree>
    <p:extLst>
      <p:ext uri="{BB962C8B-B14F-4D97-AF65-F5344CB8AC3E}">
        <p14:creationId xmlns:p14="http://schemas.microsoft.com/office/powerpoint/2010/main" val="14988125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bg-BG" dirty="0"/>
          </a:p>
        </p:txBody>
      </p:sp>
      <p:sp>
        <p:nvSpPr>
          <p:cNvPr id="4" name="Контейнер за номер на слайда 3"/>
          <p:cNvSpPr>
            <a:spLocks noGrp="1"/>
          </p:cNvSpPr>
          <p:nvPr>
            <p:ph type="sldNum" sz="quarter" idx="10"/>
          </p:nvPr>
        </p:nvSpPr>
        <p:spPr/>
        <p:txBody>
          <a:bodyPr/>
          <a:lstStyle/>
          <a:p>
            <a:fld id="{CA93452F-BDF9-47C0-81B1-E8BF1EA1E662}" type="slidenum">
              <a:rPr lang="bg-BG" smtClean="0"/>
              <a:t>11</a:t>
            </a:fld>
            <a:endParaRPr lang="bg-BG" dirty="0"/>
          </a:p>
        </p:txBody>
      </p:sp>
    </p:spTree>
    <p:extLst>
      <p:ext uri="{BB962C8B-B14F-4D97-AF65-F5344CB8AC3E}">
        <p14:creationId xmlns:p14="http://schemas.microsoft.com/office/powerpoint/2010/main" val="32509368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bg-BG" dirty="0"/>
          </a:p>
        </p:txBody>
      </p:sp>
      <p:sp>
        <p:nvSpPr>
          <p:cNvPr id="4" name="Контейнер за номер на слайда 3"/>
          <p:cNvSpPr>
            <a:spLocks noGrp="1"/>
          </p:cNvSpPr>
          <p:nvPr>
            <p:ph type="sldNum" sz="quarter" idx="10"/>
          </p:nvPr>
        </p:nvSpPr>
        <p:spPr/>
        <p:txBody>
          <a:bodyPr/>
          <a:lstStyle/>
          <a:p>
            <a:fld id="{CA93452F-BDF9-47C0-81B1-E8BF1EA1E662}" type="slidenum">
              <a:rPr lang="bg-BG" smtClean="0"/>
              <a:t>12</a:t>
            </a:fld>
            <a:endParaRPr lang="bg-BG" dirty="0"/>
          </a:p>
        </p:txBody>
      </p:sp>
    </p:spTree>
    <p:extLst>
      <p:ext uri="{BB962C8B-B14F-4D97-AF65-F5344CB8AC3E}">
        <p14:creationId xmlns:p14="http://schemas.microsoft.com/office/powerpoint/2010/main" val="32033325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bg-BG" dirty="0"/>
          </a:p>
        </p:txBody>
      </p:sp>
      <p:sp>
        <p:nvSpPr>
          <p:cNvPr id="4" name="Контейнер за номер на слайда 3"/>
          <p:cNvSpPr>
            <a:spLocks noGrp="1"/>
          </p:cNvSpPr>
          <p:nvPr>
            <p:ph type="sldNum" sz="quarter" idx="10"/>
          </p:nvPr>
        </p:nvSpPr>
        <p:spPr/>
        <p:txBody>
          <a:bodyPr/>
          <a:lstStyle/>
          <a:p>
            <a:fld id="{CA93452F-BDF9-47C0-81B1-E8BF1EA1E662}" type="slidenum">
              <a:rPr lang="bg-BG" smtClean="0"/>
              <a:t>13</a:t>
            </a:fld>
            <a:endParaRPr lang="bg-BG" dirty="0"/>
          </a:p>
        </p:txBody>
      </p:sp>
    </p:spTree>
    <p:extLst>
      <p:ext uri="{BB962C8B-B14F-4D97-AF65-F5344CB8AC3E}">
        <p14:creationId xmlns:p14="http://schemas.microsoft.com/office/powerpoint/2010/main" val="12767725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bg-BG" dirty="0"/>
          </a:p>
        </p:txBody>
      </p:sp>
      <p:sp>
        <p:nvSpPr>
          <p:cNvPr id="4" name="Контейнер за номер на слайда 3"/>
          <p:cNvSpPr>
            <a:spLocks noGrp="1"/>
          </p:cNvSpPr>
          <p:nvPr>
            <p:ph type="sldNum" sz="quarter" idx="10"/>
          </p:nvPr>
        </p:nvSpPr>
        <p:spPr/>
        <p:txBody>
          <a:bodyPr/>
          <a:lstStyle/>
          <a:p>
            <a:fld id="{CA93452F-BDF9-47C0-81B1-E8BF1EA1E662}" type="slidenum">
              <a:rPr lang="bg-BG" smtClean="0"/>
              <a:t>15</a:t>
            </a:fld>
            <a:endParaRPr lang="bg-BG" dirty="0"/>
          </a:p>
        </p:txBody>
      </p:sp>
    </p:spTree>
    <p:extLst>
      <p:ext uri="{BB962C8B-B14F-4D97-AF65-F5344CB8AC3E}">
        <p14:creationId xmlns:p14="http://schemas.microsoft.com/office/powerpoint/2010/main" val="26162746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hyperlink" Target="https://ict-tex.eu/" TargetMode="Externa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slide" Target="../slides/slide24.xml"/><Relationship Id="rId4" Type="http://schemas.openxmlformats.org/officeDocument/2006/relationships/slide" Target="../slides/slide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093156"/>
            <a:ext cx="10363200" cy="1470025"/>
          </a:xfrm>
        </p:spPr>
        <p:txBody>
          <a:bodyPr/>
          <a:lstStyle>
            <a:lvl1pPr>
              <a:defRPr/>
            </a:lvl1pPr>
          </a:lstStyle>
          <a:p>
            <a:r>
              <a:rPr lang="en-US" dirty="0"/>
              <a:t>Course title goes here</a:t>
            </a:r>
          </a:p>
        </p:txBody>
      </p:sp>
      <p:sp>
        <p:nvSpPr>
          <p:cNvPr id="4" name="Date Placeholder 3">
            <a:extLst>
              <a:ext uri="{FF2B5EF4-FFF2-40B4-BE49-F238E27FC236}">
                <a16:creationId xmlns:a16="http://schemas.microsoft.com/office/drawing/2014/main" id="{A34CCBD6-9464-4D9A-B104-E1A229C5CDFE}"/>
              </a:ext>
            </a:extLst>
          </p:cNvPr>
          <p:cNvSpPr>
            <a:spLocks noGrp="1"/>
          </p:cNvSpPr>
          <p:nvPr>
            <p:ph type="dt" sz="half" idx="10"/>
          </p:nvPr>
        </p:nvSpPr>
        <p:spPr/>
        <p:txBody>
          <a:bodyPr/>
          <a:lstStyle>
            <a:lvl1pPr>
              <a:defRPr/>
            </a:lvl1pPr>
          </a:lstStyle>
          <a:p>
            <a:fld id="{2CE5DA2C-7D8D-4BA4-9EFA-B590134B2C13}" type="datetimeFigureOut">
              <a:rPr lang="bg-BG" smtClean="0">
                <a:solidFill>
                  <a:srgbClr val="E7DEC9">
                    <a:shade val="50000"/>
                    <a:satMod val="200000"/>
                  </a:srgbClr>
                </a:solidFill>
              </a:rPr>
              <a:pPr/>
              <a:t>18.6.2021 г.</a:t>
            </a:fld>
            <a:endParaRPr lang="bg-BG">
              <a:solidFill>
                <a:srgbClr val="E7DEC9">
                  <a:shade val="50000"/>
                  <a:satMod val="200000"/>
                </a:srgbClr>
              </a:solidFill>
            </a:endParaRPr>
          </a:p>
        </p:txBody>
      </p:sp>
      <p:sp>
        <p:nvSpPr>
          <p:cNvPr id="5" name="Footer Placeholder 4">
            <a:extLst>
              <a:ext uri="{FF2B5EF4-FFF2-40B4-BE49-F238E27FC236}">
                <a16:creationId xmlns:a16="http://schemas.microsoft.com/office/drawing/2014/main" id="{96A1A591-9247-4806-9F68-D809657B3A46}"/>
              </a:ext>
            </a:extLst>
          </p:cNvPr>
          <p:cNvSpPr>
            <a:spLocks noGrp="1"/>
          </p:cNvSpPr>
          <p:nvPr>
            <p:ph type="ftr" sz="quarter" idx="11"/>
          </p:nvPr>
        </p:nvSpPr>
        <p:spPr/>
        <p:txBody>
          <a:bodyPr/>
          <a:lstStyle>
            <a:lvl1pPr>
              <a:defRPr/>
            </a:lvl1pPr>
          </a:lstStyle>
          <a:p>
            <a:endParaRPr lang="bg-BG" dirty="0">
              <a:solidFill>
                <a:srgbClr val="E7DEC9">
                  <a:shade val="50000"/>
                  <a:satMod val="200000"/>
                </a:srgbClr>
              </a:solidFill>
            </a:endParaRPr>
          </a:p>
        </p:txBody>
      </p:sp>
      <p:sp>
        <p:nvSpPr>
          <p:cNvPr id="6" name="Slide Number Placeholder 5">
            <a:extLst>
              <a:ext uri="{FF2B5EF4-FFF2-40B4-BE49-F238E27FC236}">
                <a16:creationId xmlns:a16="http://schemas.microsoft.com/office/drawing/2014/main" id="{EE44BBBF-B1B4-44CF-9F96-B7F4C5401CD6}"/>
              </a:ext>
            </a:extLst>
          </p:cNvPr>
          <p:cNvSpPr>
            <a:spLocks noGrp="1"/>
          </p:cNvSpPr>
          <p:nvPr>
            <p:ph type="sldNum" sz="quarter" idx="12"/>
          </p:nvPr>
        </p:nvSpPr>
        <p:spPr/>
        <p:txBody>
          <a:bodyPr/>
          <a:lstStyle>
            <a:lvl1pPr>
              <a:defRPr/>
            </a:lvl1pPr>
          </a:lstStyle>
          <a:p>
            <a:fld id="{D2BC2E45-3626-44D1-9DCE-C7A3C60D7F25}" type="slidenum">
              <a:rPr lang="bg-BG" smtClean="0">
                <a:solidFill>
                  <a:srgbClr val="E7DEC9">
                    <a:shade val="50000"/>
                    <a:satMod val="200000"/>
                  </a:srgbClr>
                </a:solidFill>
              </a:rPr>
              <a:pPr/>
              <a:t>‹#›</a:t>
            </a:fld>
            <a:endParaRPr lang="bg-BG">
              <a:solidFill>
                <a:srgbClr val="E7DEC9">
                  <a:shade val="50000"/>
                  <a:satMod val="200000"/>
                </a:srgbClr>
              </a:solidFill>
            </a:endParaRPr>
          </a:p>
        </p:txBody>
      </p:sp>
      <p:pic>
        <p:nvPicPr>
          <p:cNvPr id="12" name="Picture 3" descr="E:\Disc D\Knowledge Alliances\Logos\ICTTEX-Logo-v6.png">
            <a:extLst>
              <a:ext uri="{FF2B5EF4-FFF2-40B4-BE49-F238E27FC236}">
                <a16:creationId xmlns:a16="http://schemas.microsoft.com/office/drawing/2014/main" id="{748CF3E6-512B-4261-B0C8-AB635F8BB1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3892" b="12691"/>
          <a:stretch>
            <a:fillRect/>
          </a:stretch>
        </p:blipFill>
        <p:spPr bwMode="auto">
          <a:xfrm>
            <a:off x="9382125" y="282578"/>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Резултат с изображение за „co-funded by the erasmus+ programme of the european union logo“">
            <a:extLst>
              <a:ext uri="{FF2B5EF4-FFF2-40B4-BE49-F238E27FC236}">
                <a16:creationId xmlns:a16="http://schemas.microsoft.com/office/drawing/2014/main" id="{5B23C7FD-9EBB-464E-BC6D-B4417F9F6B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 b="4472"/>
          <a:stretch>
            <a:fillRect/>
          </a:stretch>
        </p:blipFill>
        <p:spPr bwMode="auto">
          <a:xfrm>
            <a:off x="762000" y="160338"/>
            <a:ext cx="3335339"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a:extLst>
              <a:ext uri="{FF2B5EF4-FFF2-40B4-BE49-F238E27FC236}">
                <a16:creationId xmlns:a16="http://schemas.microsoft.com/office/drawing/2014/main" id="{23BF5E7F-302F-4947-996B-69017E1D9063}"/>
              </a:ext>
            </a:extLst>
          </p:cNvPr>
          <p:cNvSpPr txBox="1">
            <a:spLocks/>
          </p:cNvSpPr>
          <p:nvPr userDrawn="1"/>
        </p:nvSpPr>
        <p:spPr>
          <a:xfrm>
            <a:off x="767080" y="5567472"/>
            <a:ext cx="10744200" cy="720725"/>
          </a:xfrm>
          <a:prstGeom prst="rect">
            <a:avLst/>
          </a:prstGeom>
        </p:spPr>
        <p:txBody>
          <a:bodyPr anchor="ct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ctr">
              <a:defRPr/>
            </a:pPr>
            <a:r>
              <a:rPr lang="en-US" sz="1200" i="1" dirty="0">
                <a:effectLst/>
                <a:latin typeface="Corbel" pitchFamily="34" charset="0"/>
              </a:rPr>
              <a:t>The information and views set out in this publication are those of the authors and do not necessarily reflect the official opinion of the European Union. Neither the European Union institutions and bodies nor any person acting on their behalf may be held responsible for the use which may be made of the information contained therein.</a:t>
            </a:r>
            <a:endParaRPr lang="en-GB" sz="1200" b="1" dirty="0">
              <a:effectLst/>
              <a:latin typeface="Corbel" pitchFamily="34" charset="0"/>
            </a:endParaRPr>
          </a:p>
        </p:txBody>
      </p:sp>
      <p:sp>
        <p:nvSpPr>
          <p:cNvPr id="10" name="Title 1">
            <a:extLst>
              <a:ext uri="{FF2B5EF4-FFF2-40B4-BE49-F238E27FC236}">
                <a16:creationId xmlns:a16="http://schemas.microsoft.com/office/drawing/2014/main" id="{231586BF-CD81-4676-A1F4-FFD2A83A12E6}"/>
              </a:ext>
            </a:extLst>
          </p:cNvPr>
          <p:cNvSpPr txBox="1">
            <a:spLocks/>
          </p:cNvSpPr>
          <p:nvPr userDrawn="1"/>
        </p:nvSpPr>
        <p:spPr bwMode="auto">
          <a:xfrm>
            <a:off x="640081" y="3738798"/>
            <a:ext cx="10972799"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sz="4400" kern="1200">
                <a:solidFill>
                  <a:srgbClr val="0064F6"/>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spcBef>
                <a:spcPts val="0"/>
              </a:spcBef>
              <a:defRPr/>
            </a:pPr>
            <a:r>
              <a:rPr lang="en-US" sz="1600" dirty="0">
                <a:latin typeface="+mn-lt"/>
              </a:rPr>
              <a:t>The course is developed under Erasmus+ Program </a:t>
            </a:r>
            <a:r>
              <a:rPr lang="en-US" sz="1600" dirty="0">
                <a:solidFill>
                  <a:srgbClr val="000000"/>
                </a:solidFill>
                <a:latin typeface="+mn-lt"/>
              </a:rPr>
              <a:t>Key Action 2: </a:t>
            </a:r>
            <a:br>
              <a:rPr lang="en-US" sz="1600" dirty="0">
                <a:solidFill>
                  <a:srgbClr val="000000"/>
                </a:solidFill>
                <a:latin typeface="+mn-lt"/>
              </a:rPr>
            </a:br>
            <a:r>
              <a:rPr lang="en-US" sz="1600" dirty="0">
                <a:solidFill>
                  <a:srgbClr val="000000"/>
                </a:solidFill>
                <a:latin typeface="+mn-lt"/>
              </a:rPr>
              <a:t>Cooperation for innovation and the exchange of good practices </a:t>
            </a:r>
            <a:r>
              <a:rPr lang="en-US" sz="1600" dirty="0">
                <a:latin typeface="+mn-lt"/>
              </a:rPr>
              <a:t>Knowledge Alliance</a:t>
            </a:r>
            <a:endParaRPr lang="bg-BG" sz="1600" dirty="0">
              <a:latin typeface="+mn-lt"/>
            </a:endParaRPr>
          </a:p>
        </p:txBody>
      </p:sp>
      <p:sp>
        <p:nvSpPr>
          <p:cNvPr id="11" name="Rectangle 16">
            <a:extLst>
              <a:ext uri="{FF2B5EF4-FFF2-40B4-BE49-F238E27FC236}">
                <a16:creationId xmlns:a16="http://schemas.microsoft.com/office/drawing/2014/main" id="{CBEB3862-9F0B-4373-B400-3B7B449FD83A}"/>
              </a:ext>
            </a:extLst>
          </p:cNvPr>
          <p:cNvSpPr/>
          <p:nvPr userDrawn="1"/>
        </p:nvSpPr>
        <p:spPr>
          <a:xfrm>
            <a:off x="1173481" y="4630403"/>
            <a:ext cx="10058400" cy="369332"/>
          </a:xfrm>
          <a:prstGeom prst="rect">
            <a:avLst/>
          </a:prstGeom>
        </p:spPr>
        <p:txBody>
          <a:bodyPr wrap="square">
            <a:spAutoFit/>
          </a:bodyPr>
          <a:lstStyle/>
          <a:p>
            <a:pPr algn="ctr">
              <a:defRPr/>
            </a:pPr>
            <a:r>
              <a:rPr lang="en-US" b="1" dirty="0">
                <a:solidFill>
                  <a:srgbClr val="00B0F0"/>
                </a:solidFill>
                <a:latin typeface="Arial" charset="0"/>
                <a:ea typeface="+mj-ea"/>
                <a:cs typeface="+mj-cs"/>
              </a:rPr>
              <a:t>ICT IN TEXTILE AND CLOTHING HIGHER EDUCATION AND BUSINESS</a:t>
            </a:r>
            <a:endParaRPr lang="bg-BG" dirty="0">
              <a:solidFill>
                <a:srgbClr val="00B0F0"/>
              </a:solidFill>
              <a:latin typeface="Arial" charset="0"/>
            </a:endParaRPr>
          </a:p>
        </p:txBody>
      </p:sp>
      <p:sp>
        <p:nvSpPr>
          <p:cNvPr id="13" name="Rectangle 17">
            <a:extLst>
              <a:ext uri="{FF2B5EF4-FFF2-40B4-BE49-F238E27FC236}">
                <a16:creationId xmlns:a16="http://schemas.microsoft.com/office/drawing/2014/main" id="{95F6AF39-28A8-4F70-99BD-0570E6675E43}"/>
              </a:ext>
            </a:extLst>
          </p:cNvPr>
          <p:cNvSpPr/>
          <p:nvPr userDrawn="1"/>
        </p:nvSpPr>
        <p:spPr>
          <a:xfrm>
            <a:off x="3790475" y="5053140"/>
            <a:ext cx="4824412" cy="338137"/>
          </a:xfrm>
          <a:prstGeom prst="rect">
            <a:avLst/>
          </a:prstGeom>
        </p:spPr>
        <p:txBody>
          <a:bodyPr>
            <a:spAutoFit/>
          </a:bodyPr>
          <a:lstStyle/>
          <a:p>
            <a:pPr>
              <a:defRPr/>
            </a:pPr>
            <a:r>
              <a:rPr lang="en-US" sz="1600" dirty="0">
                <a:solidFill>
                  <a:prstClr val="black"/>
                </a:solidFill>
                <a:effectLst>
                  <a:outerShdw blurRad="50000" dist="30000" dir="5400000" algn="tl" rotWithShape="0">
                    <a:srgbClr val="000000">
                      <a:alpha val="30000"/>
                    </a:srgbClr>
                  </a:outerShdw>
                </a:effectLst>
                <a:latin typeface="Arial" charset="0"/>
                <a:ea typeface="+mj-ea"/>
                <a:cs typeface="+mj-cs"/>
              </a:rPr>
              <a:t>Project Nr. 612248-EPP-1-2019-1-BG-EPPKA2-KA</a:t>
            </a:r>
            <a:endParaRPr lang="bg-BG" dirty="0">
              <a:latin typeface="Arial" charset="0"/>
            </a:endParaRPr>
          </a:p>
        </p:txBody>
      </p:sp>
    </p:spTree>
    <p:extLst>
      <p:ext uri="{BB962C8B-B14F-4D97-AF65-F5344CB8AC3E}">
        <p14:creationId xmlns:p14="http://schemas.microsoft.com/office/powerpoint/2010/main" val="3827565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Last Slid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4239375-DA25-4D5F-A6A1-D61BFA94ED54}"/>
              </a:ext>
            </a:extLst>
          </p:cNvPr>
          <p:cNvSpPr txBox="1">
            <a:spLocks/>
          </p:cNvSpPr>
          <p:nvPr/>
        </p:nvSpPr>
        <p:spPr>
          <a:xfrm>
            <a:off x="609601" y="188913"/>
            <a:ext cx="7497763" cy="863600"/>
          </a:xfrm>
          <a:prstGeom prst="rect">
            <a:avLst/>
          </a:prstGeom>
        </p:spPr>
        <p:txBody>
          <a:bodyPr anchor="ctr"/>
          <a:lstStyle>
            <a:lvl1pPr algn="l" rtl="0" eaLnBrk="1" latinLnBrk="0" hangingPunct="1">
              <a:spcBef>
                <a:spcPct val="0"/>
              </a:spcBef>
              <a:buNone/>
              <a:defRPr kumimoji="0" sz="36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defRPr/>
            </a:pPr>
            <a:r>
              <a:rPr lang="en-US" sz="2900" dirty="0"/>
              <a:t>CONTACTS</a:t>
            </a:r>
            <a:endParaRPr lang="en-GB" sz="2900" dirty="0"/>
          </a:p>
        </p:txBody>
      </p:sp>
      <p:pic>
        <p:nvPicPr>
          <p:cNvPr id="8" name="Picture 2" descr="E:\Disc D\Knowledge Alliances\Logos\ICTTEX-Logo-v7.png">
            <a:extLst>
              <a:ext uri="{FF2B5EF4-FFF2-40B4-BE49-F238E27FC236}">
                <a16:creationId xmlns:a16="http://schemas.microsoft.com/office/drawing/2014/main" id="{B5B78590-DE9C-4851-A251-69B7173A60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13126"/>
          <a:stretch>
            <a:fillRect/>
          </a:stretch>
        </p:blipFill>
        <p:spPr bwMode="auto">
          <a:xfrm>
            <a:off x="9601200" y="4749800"/>
            <a:ext cx="1752600"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Резултат с изображение за „co-funded by the erasmus+ programme of the european union logo“">
            <a:extLst>
              <a:ext uri="{FF2B5EF4-FFF2-40B4-BE49-F238E27FC236}">
                <a16:creationId xmlns:a16="http://schemas.microsoft.com/office/drawing/2014/main" id="{ADA477D9-EF0C-4831-AADF-99C286B688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 r="12125" b="4472"/>
          <a:stretch>
            <a:fillRect/>
          </a:stretch>
        </p:blipFill>
        <p:spPr bwMode="auto">
          <a:xfrm>
            <a:off x="655639" y="4749803"/>
            <a:ext cx="4562475"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a:extLst>
              <a:ext uri="{FF2B5EF4-FFF2-40B4-BE49-F238E27FC236}">
                <a16:creationId xmlns:a16="http://schemas.microsoft.com/office/drawing/2014/main" id="{61EE29E5-E2A3-4430-933E-C4384E062924}"/>
              </a:ext>
            </a:extLst>
          </p:cNvPr>
          <p:cNvSpPr txBox="1">
            <a:spLocks/>
          </p:cNvSpPr>
          <p:nvPr/>
        </p:nvSpPr>
        <p:spPr>
          <a:xfrm>
            <a:off x="723900" y="5962338"/>
            <a:ext cx="10744200" cy="565151"/>
          </a:xfrm>
          <a:prstGeom prst="rect">
            <a:avLst/>
          </a:prstGeom>
        </p:spPr>
        <p:txBody>
          <a:bodyPr anchor="ct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ctr">
              <a:defRPr/>
            </a:pPr>
            <a:r>
              <a:rPr lang="en-US" sz="900" i="1" dirty="0">
                <a:effectLst/>
                <a:latin typeface="Corbel" pitchFamily="34" charset="0"/>
              </a:rPr>
              <a:t>The information and views set out in this publication are those of the authors and do not necessarily reflect the official opinion of the European Union. Neither the European Union institutions and bodies nor any person acting on their behalf may be held responsible for the use which may be made of the information contained therein.</a:t>
            </a:r>
            <a:endParaRPr lang="en-GB" sz="900" b="1" dirty="0">
              <a:effectLst/>
              <a:latin typeface="Corbel" pitchFamily="34" charset="0"/>
            </a:endParaRPr>
          </a:p>
        </p:txBody>
      </p:sp>
      <p:sp>
        <p:nvSpPr>
          <p:cNvPr id="12" name="TextBox 11">
            <a:extLst>
              <a:ext uri="{FF2B5EF4-FFF2-40B4-BE49-F238E27FC236}">
                <a16:creationId xmlns:a16="http://schemas.microsoft.com/office/drawing/2014/main" id="{CA4CB5FC-9AA1-4072-9D48-964EF668F36F}"/>
              </a:ext>
            </a:extLst>
          </p:cNvPr>
          <p:cNvSpPr txBox="1"/>
          <p:nvPr/>
        </p:nvSpPr>
        <p:spPr>
          <a:xfrm>
            <a:off x="655637" y="1198250"/>
            <a:ext cx="6735763" cy="3416320"/>
          </a:xfrm>
          <a:prstGeom prst="rect">
            <a:avLst/>
          </a:prstGeom>
          <a:noFill/>
        </p:spPr>
        <p:txBody>
          <a:bodyPr wrap="square">
            <a:spAutoFit/>
          </a:bodyPr>
          <a:lstStyle/>
          <a:p>
            <a:pPr marL="0" indent="0">
              <a:spcBef>
                <a:spcPct val="0"/>
              </a:spcBef>
              <a:buNone/>
            </a:pPr>
            <a:r>
              <a:rPr lang="en-US" altLang="nl-BE" sz="2400" b="1" dirty="0">
                <a:latin typeface="Corbel" panose="020B0503020204020204" pitchFamily="34" charset="0"/>
              </a:rPr>
              <a:t>Coordinator: </a:t>
            </a:r>
          </a:p>
          <a:p>
            <a:pPr marL="0" indent="0">
              <a:spcBef>
                <a:spcPct val="0"/>
              </a:spcBef>
              <a:buNone/>
            </a:pPr>
            <a:r>
              <a:rPr lang="en-US" altLang="nl-BE" sz="2400" dirty="0">
                <a:latin typeface="Corbel" panose="020B0503020204020204" pitchFamily="34" charset="0"/>
              </a:rPr>
              <a:t>Technical University of Sofia</a:t>
            </a:r>
            <a:endParaRPr lang="bg-BG" altLang="nl-BE" sz="2400" dirty="0">
              <a:latin typeface="Corbel" panose="020B0503020204020204" pitchFamily="34" charset="0"/>
            </a:endParaRPr>
          </a:p>
          <a:p>
            <a:pPr marL="0" indent="0">
              <a:spcBef>
                <a:spcPct val="0"/>
              </a:spcBef>
              <a:buNone/>
            </a:pPr>
            <a:r>
              <a:rPr lang="en-US" altLang="nl-BE" sz="2400" dirty="0">
                <a:latin typeface="Corbel" panose="020B0503020204020204" pitchFamily="34" charset="0"/>
              </a:rPr>
              <a:t>Department of Textile Engineering</a:t>
            </a:r>
          </a:p>
          <a:p>
            <a:pPr marL="0" indent="0">
              <a:spcBef>
                <a:spcPct val="0"/>
              </a:spcBef>
              <a:buNone/>
            </a:pPr>
            <a:endParaRPr lang="en-US" altLang="nl-BE" sz="2400" dirty="0">
              <a:latin typeface="Corbel" panose="020B0503020204020204" pitchFamily="34" charset="0"/>
            </a:endParaRPr>
          </a:p>
          <a:p>
            <a:pPr marL="0" indent="0">
              <a:spcBef>
                <a:spcPct val="0"/>
              </a:spcBef>
              <a:buNone/>
            </a:pPr>
            <a:r>
              <a:rPr lang="en-US" altLang="nl-BE" sz="2400" b="1" dirty="0">
                <a:latin typeface="Corbel" panose="020B0503020204020204" pitchFamily="34" charset="0"/>
              </a:rPr>
              <a:t>Project Manager of ICT-TEX:</a:t>
            </a:r>
          </a:p>
          <a:p>
            <a:pPr marL="0" indent="0">
              <a:spcBef>
                <a:spcPct val="0"/>
              </a:spcBef>
              <a:buNone/>
            </a:pPr>
            <a:r>
              <a:rPr lang="en-US" altLang="nl-BE" sz="2400" dirty="0">
                <a:latin typeface="Corbel" panose="020B0503020204020204" pitchFamily="34" charset="0"/>
              </a:rPr>
              <a:t>assoc. prof. </a:t>
            </a:r>
            <a:r>
              <a:rPr lang="en-US" altLang="nl-BE" sz="2400" b="0" dirty="0">
                <a:latin typeface="Corbel" panose="020B0503020204020204" pitchFamily="34" charset="0"/>
              </a:rPr>
              <a:t>Angel </a:t>
            </a:r>
            <a:r>
              <a:rPr lang="en-US" altLang="nl-BE" sz="2400" b="0" dirty="0" err="1">
                <a:latin typeface="Corbel" panose="020B0503020204020204" pitchFamily="34" charset="0"/>
              </a:rPr>
              <a:t>Terziev</a:t>
            </a:r>
            <a:r>
              <a:rPr lang="en-US" altLang="nl-BE" sz="2400" b="0" dirty="0">
                <a:latin typeface="Corbel" panose="020B0503020204020204" pitchFamily="34" charset="0"/>
              </a:rPr>
              <a:t>, PhD</a:t>
            </a:r>
          </a:p>
          <a:p>
            <a:pPr marL="0" indent="0">
              <a:spcBef>
                <a:spcPct val="0"/>
              </a:spcBef>
              <a:buNone/>
            </a:pPr>
            <a:r>
              <a:rPr lang="en-US" altLang="nl-BE" sz="2400" dirty="0">
                <a:latin typeface="Corbel" panose="020B0503020204020204" pitchFamily="34" charset="0"/>
              </a:rPr>
              <a:t>aterziev@tu-sofia.bg</a:t>
            </a:r>
          </a:p>
          <a:p>
            <a:pPr marL="0" indent="0">
              <a:spcBef>
                <a:spcPct val="0"/>
              </a:spcBef>
              <a:buNone/>
            </a:pPr>
            <a:endParaRPr lang="en-US" altLang="nl-BE" sz="2400" dirty="0">
              <a:latin typeface="Corbel" panose="020B0503020204020204" pitchFamily="34" charset="0"/>
            </a:endParaRPr>
          </a:p>
          <a:p>
            <a:pPr marL="0" indent="0">
              <a:spcBef>
                <a:spcPct val="0"/>
              </a:spcBef>
              <a:buNone/>
            </a:pPr>
            <a:r>
              <a:rPr lang="en-US" altLang="nl-BE" sz="2400" b="1" dirty="0">
                <a:latin typeface="Corbel" panose="020B0503020204020204" pitchFamily="34" charset="0"/>
              </a:rPr>
              <a:t>Web-site</a:t>
            </a:r>
            <a:r>
              <a:rPr lang="en-US" altLang="nl-BE" sz="2400" dirty="0">
                <a:latin typeface="Corbel" panose="020B0503020204020204" pitchFamily="34" charset="0"/>
              </a:rPr>
              <a:t>: </a:t>
            </a:r>
            <a:r>
              <a:rPr lang="en-US" altLang="nl-BE" sz="2400" dirty="0">
                <a:latin typeface="Corbel" panose="020B0503020204020204" pitchFamily="34" charset="0"/>
                <a:hlinkClick r:id="rId4"/>
              </a:rPr>
              <a:t>ICT-TEX.eu</a:t>
            </a:r>
            <a:endParaRPr lang="en-US" altLang="nl-BE" sz="2400" dirty="0">
              <a:latin typeface="Corbel" panose="020B0503020204020204" pitchFamily="34" charset="0"/>
            </a:endParaRPr>
          </a:p>
        </p:txBody>
      </p:sp>
    </p:spTree>
    <p:extLst>
      <p:ext uri="{BB962C8B-B14F-4D97-AF65-F5344CB8AC3E}">
        <p14:creationId xmlns:p14="http://schemas.microsoft.com/office/powerpoint/2010/main" val="31546918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ormal 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1767856"/>
            <a:ext cx="10363200" cy="1470025"/>
          </a:xfrm>
        </p:spPr>
        <p:txBody>
          <a:bodyPr/>
          <a:lstStyle>
            <a:lvl1pPr>
              <a:defRPr sz="4000" b="1" cap="small" baseline="0"/>
            </a:lvl1pPr>
          </a:lstStyle>
          <a:p>
            <a:r>
              <a:rPr lang="en-US" dirty="0"/>
              <a:t>Presentation title goes here</a:t>
            </a:r>
          </a:p>
        </p:txBody>
      </p:sp>
      <p:sp>
        <p:nvSpPr>
          <p:cNvPr id="4" name="Date Placeholder 3">
            <a:extLst>
              <a:ext uri="{FF2B5EF4-FFF2-40B4-BE49-F238E27FC236}">
                <a16:creationId xmlns:a16="http://schemas.microsoft.com/office/drawing/2014/main" id="{A34CCBD6-9464-4D9A-B104-E1A229C5CDFE}"/>
              </a:ext>
            </a:extLst>
          </p:cNvPr>
          <p:cNvSpPr>
            <a:spLocks noGrp="1"/>
          </p:cNvSpPr>
          <p:nvPr>
            <p:ph type="dt" sz="half" idx="10"/>
          </p:nvPr>
        </p:nvSpPr>
        <p:spPr/>
        <p:txBody>
          <a:bodyPr/>
          <a:lstStyle>
            <a:lvl1pPr>
              <a:defRPr/>
            </a:lvl1pPr>
          </a:lstStyle>
          <a:p>
            <a:fld id="{2CE5DA2C-7D8D-4BA4-9EFA-B590134B2C13}" type="datetimeFigureOut">
              <a:rPr lang="bg-BG" smtClean="0">
                <a:solidFill>
                  <a:srgbClr val="E7DEC9">
                    <a:shade val="50000"/>
                    <a:satMod val="200000"/>
                  </a:srgbClr>
                </a:solidFill>
              </a:rPr>
              <a:pPr/>
              <a:t>18.6.2021 г.</a:t>
            </a:fld>
            <a:endParaRPr lang="bg-BG">
              <a:solidFill>
                <a:srgbClr val="E7DEC9">
                  <a:shade val="50000"/>
                  <a:satMod val="200000"/>
                </a:srgbClr>
              </a:solidFill>
            </a:endParaRPr>
          </a:p>
        </p:txBody>
      </p:sp>
      <p:sp>
        <p:nvSpPr>
          <p:cNvPr id="5" name="Footer Placeholder 4">
            <a:extLst>
              <a:ext uri="{FF2B5EF4-FFF2-40B4-BE49-F238E27FC236}">
                <a16:creationId xmlns:a16="http://schemas.microsoft.com/office/drawing/2014/main" id="{96A1A591-9247-4806-9F68-D809657B3A46}"/>
              </a:ext>
            </a:extLst>
          </p:cNvPr>
          <p:cNvSpPr>
            <a:spLocks noGrp="1"/>
          </p:cNvSpPr>
          <p:nvPr>
            <p:ph type="ftr" sz="quarter" idx="11"/>
          </p:nvPr>
        </p:nvSpPr>
        <p:spPr/>
        <p:txBody>
          <a:bodyPr/>
          <a:lstStyle>
            <a:lvl1pPr>
              <a:defRPr/>
            </a:lvl1pPr>
          </a:lstStyle>
          <a:p>
            <a:endParaRPr lang="bg-BG">
              <a:solidFill>
                <a:srgbClr val="E7DEC9">
                  <a:shade val="50000"/>
                  <a:satMod val="200000"/>
                </a:srgbClr>
              </a:solidFill>
            </a:endParaRPr>
          </a:p>
        </p:txBody>
      </p:sp>
      <p:sp>
        <p:nvSpPr>
          <p:cNvPr id="6" name="Slide Number Placeholder 5">
            <a:extLst>
              <a:ext uri="{FF2B5EF4-FFF2-40B4-BE49-F238E27FC236}">
                <a16:creationId xmlns:a16="http://schemas.microsoft.com/office/drawing/2014/main" id="{EE44BBBF-B1B4-44CF-9F96-B7F4C5401CD6}"/>
              </a:ext>
            </a:extLst>
          </p:cNvPr>
          <p:cNvSpPr>
            <a:spLocks noGrp="1"/>
          </p:cNvSpPr>
          <p:nvPr>
            <p:ph type="sldNum" sz="quarter" idx="12"/>
          </p:nvPr>
        </p:nvSpPr>
        <p:spPr/>
        <p:txBody>
          <a:bodyPr/>
          <a:lstStyle>
            <a:lvl1pPr>
              <a:defRPr/>
            </a:lvl1pPr>
          </a:lstStyle>
          <a:p>
            <a:fld id="{D2BC2E45-3626-44D1-9DCE-C7A3C60D7F25}" type="slidenum">
              <a:rPr lang="bg-BG" smtClean="0">
                <a:solidFill>
                  <a:srgbClr val="E7DEC9">
                    <a:shade val="50000"/>
                    <a:satMod val="200000"/>
                  </a:srgbClr>
                </a:solidFill>
              </a:rPr>
              <a:pPr/>
              <a:t>‹#›</a:t>
            </a:fld>
            <a:endParaRPr lang="bg-BG">
              <a:solidFill>
                <a:srgbClr val="E7DEC9">
                  <a:shade val="50000"/>
                  <a:satMod val="200000"/>
                </a:srgbClr>
              </a:solidFill>
            </a:endParaRPr>
          </a:p>
        </p:txBody>
      </p:sp>
      <p:pic>
        <p:nvPicPr>
          <p:cNvPr id="12" name="Picture 3" descr="E:\Disc D\Knowledge Alliances\Logos\ICTTEX-Logo-v6.png">
            <a:extLst>
              <a:ext uri="{FF2B5EF4-FFF2-40B4-BE49-F238E27FC236}">
                <a16:creationId xmlns:a16="http://schemas.microsoft.com/office/drawing/2014/main" id="{748CF3E6-512B-4261-B0C8-AB635F8BB1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3892" b="12691"/>
          <a:stretch>
            <a:fillRect/>
          </a:stretch>
        </p:blipFill>
        <p:spPr bwMode="auto">
          <a:xfrm>
            <a:off x="9382125" y="282578"/>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Резултат с изображение за „co-funded by the erasmus+ programme of the european union logo“">
            <a:extLst>
              <a:ext uri="{FF2B5EF4-FFF2-40B4-BE49-F238E27FC236}">
                <a16:creationId xmlns:a16="http://schemas.microsoft.com/office/drawing/2014/main" id="{5B23C7FD-9EBB-464E-BC6D-B4417F9F6B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 b="4472"/>
          <a:stretch>
            <a:fillRect/>
          </a:stretch>
        </p:blipFill>
        <p:spPr bwMode="auto">
          <a:xfrm>
            <a:off x="762000" y="160338"/>
            <a:ext cx="3335339"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10">
            <a:extLst>
              <a:ext uri="{FF2B5EF4-FFF2-40B4-BE49-F238E27FC236}">
                <a16:creationId xmlns:a16="http://schemas.microsoft.com/office/drawing/2014/main" id="{33D7147D-4040-4BD7-8813-545A1A92CAB7}"/>
              </a:ext>
            </a:extLst>
          </p:cNvPr>
          <p:cNvSpPr>
            <a:spLocks noGrp="1"/>
          </p:cNvSpPr>
          <p:nvPr>
            <p:ph type="body" sz="quarter" idx="13" hasCustomPrompt="1"/>
          </p:nvPr>
        </p:nvSpPr>
        <p:spPr>
          <a:xfrm>
            <a:off x="914400" y="3501008"/>
            <a:ext cx="10363200" cy="1064319"/>
          </a:xfrm>
        </p:spPr>
        <p:txBody>
          <a:bodyPr/>
          <a:lstStyle>
            <a:lvl1pPr>
              <a:buNone/>
              <a:defRPr lang="en-US" sz="2800" kern="1200" dirty="0" smtClean="0">
                <a:solidFill>
                  <a:srgbClr val="00B0F0"/>
                </a:solidFill>
                <a:latin typeface="+mn-lt"/>
                <a:ea typeface="+mn-ea"/>
                <a:cs typeface="+mn-cs"/>
              </a:defRPr>
            </a:lvl1pPr>
            <a:lvl2pPr>
              <a:buNone/>
              <a:defRPr/>
            </a:lvl2pPr>
          </a:lstStyle>
          <a:p>
            <a:pPr lvl="0"/>
            <a:r>
              <a:rPr lang="en-US" dirty="0"/>
              <a:t>Subtitle…</a:t>
            </a:r>
          </a:p>
          <a:p>
            <a:pPr lvl="0"/>
            <a:endParaRPr lang="en-US" dirty="0"/>
          </a:p>
        </p:txBody>
      </p:sp>
    </p:spTree>
    <p:extLst>
      <p:ext uri="{BB962C8B-B14F-4D97-AF65-F5344CB8AC3E}">
        <p14:creationId xmlns:p14="http://schemas.microsoft.com/office/powerpoint/2010/main" val="1664996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C16604-E46D-40B1-8880-D7FECF30AA8D}"/>
              </a:ext>
            </a:extLst>
          </p:cNvPr>
          <p:cNvSpPr>
            <a:spLocks noGrp="1"/>
          </p:cNvSpPr>
          <p:nvPr>
            <p:ph type="dt" sz="half" idx="10"/>
          </p:nvPr>
        </p:nvSpPr>
        <p:spPr/>
        <p:txBody>
          <a:bodyPr/>
          <a:lstStyle>
            <a:lvl1pPr>
              <a:defRPr/>
            </a:lvl1pPr>
          </a:lstStyle>
          <a:p>
            <a:fld id="{2CE5DA2C-7D8D-4BA4-9EFA-B590134B2C13}" type="datetimeFigureOut">
              <a:rPr lang="bg-BG" smtClean="0">
                <a:solidFill>
                  <a:srgbClr val="E7DEC9">
                    <a:shade val="50000"/>
                    <a:satMod val="200000"/>
                  </a:srgbClr>
                </a:solidFill>
              </a:rPr>
              <a:pPr/>
              <a:t>18.6.2021 г.</a:t>
            </a:fld>
            <a:endParaRPr lang="bg-BG">
              <a:solidFill>
                <a:srgbClr val="E7DEC9">
                  <a:shade val="50000"/>
                  <a:satMod val="200000"/>
                </a:srgbClr>
              </a:solidFill>
            </a:endParaRPr>
          </a:p>
        </p:txBody>
      </p:sp>
      <p:sp>
        <p:nvSpPr>
          <p:cNvPr id="5" name="Footer Placeholder 4">
            <a:extLst>
              <a:ext uri="{FF2B5EF4-FFF2-40B4-BE49-F238E27FC236}">
                <a16:creationId xmlns:a16="http://schemas.microsoft.com/office/drawing/2014/main" id="{C8CA1BB3-1F0D-4AC1-A7BE-330114C2CF55}"/>
              </a:ext>
            </a:extLst>
          </p:cNvPr>
          <p:cNvSpPr>
            <a:spLocks noGrp="1"/>
          </p:cNvSpPr>
          <p:nvPr>
            <p:ph type="ftr" sz="quarter" idx="11"/>
          </p:nvPr>
        </p:nvSpPr>
        <p:spPr/>
        <p:txBody>
          <a:bodyPr/>
          <a:lstStyle>
            <a:lvl1pPr>
              <a:defRPr/>
            </a:lvl1pPr>
          </a:lstStyle>
          <a:p>
            <a:endParaRPr lang="bg-BG" dirty="0">
              <a:solidFill>
                <a:srgbClr val="E7DEC9">
                  <a:shade val="50000"/>
                  <a:satMod val="200000"/>
                </a:srgbClr>
              </a:solidFill>
            </a:endParaRPr>
          </a:p>
        </p:txBody>
      </p:sp>
      <p:sp>
        <p:nvSpPr>
          <p:cNvPr id="6" name="Slide Number Placeholder 5">
            <a:extLst>
              <a:ext uri="{FF2B5EF4-FFF2-40B4-BE49-F238E27FC236}">
                <a16:creationId xmlns:a16="http://schemas.microsoft.com/office/drawing/2014/main" id="{06D78837-8001-4C8E-98F1-275505FEB712}"/>
              </a:ext>
            </a:extLst>
          </p:cNvPr>
          <p:cNvSpPr>
            <a:spLocks noGrp="1"/>
          </p:cNvSpPr>
          <p:nvPr>
            <p:ph type="sldNum" sz="quarter" idx="12"/>
          </p:nvPr>
        </p:nvSpPr>
        <p:spPr/>
        <p:txBody>
          <a:bodyPr/>
          <a:lstStyle>
            <a:lvl1pPr>
              <a:defRPr/>
            </a:lvl1pPr>
          </a:lstStyle>
          <a:p>
            <a:fld id="{D2BC2E45-3626-44D1-9DCE-C7A3C60D7F25}" type="slidenum">
              <a:rPr lang="bg-BG" smtClean="0">
                <a:solidFill>
                  <a:srgbClr val="E7DEC9">
                    <a:shade val="50000"/>
                    <a:satMod val="200000"/>
                  </a:srgbClr>
                </a:solidFill>
              </a:rPr>
              <a:pPr/>
              <a:t>‹#›</a:t>
            </a:fld>
            <a:endParaRPr lang="bg-BG">
              <a:solidFill>
                <a:srgbClr val="E7DEC9">
                  <a:shade val="50000"/>
                  <a:satMod val="200000"/>
                </a:srgbClr>
              </a:solidFill>
            </a:endParaRPr>
          </a:p>
        </p:txBody>
      </p:sp>
      <p:pic>
        <p:nvPicPr>
          <p:cNvPr id="8" name="Picture 3" descr="E:\Disc D\Knowledge Alliances\Logos\ICTTEX-Logo-v6.png">
            <a:extLst>
              <a:ext uri="{FF2B5EF4-FFF2-40B4-BE49-F238E27FC236}">
                <a16:creationId xmlns:a16="http://schemas.microsoft.com/office/drawing/2014/main" id="{8446F62B-ABE9-4494-A329-3E22B00006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3892" b="12691"/>
          <a:stretch>
            <a:fillRect/>
          </a:stretch>
        </p:blipFill>
        <p:spPr bwMode="auto">
          <a:xfrm>
            <a:off x="9382125" y="282578"/>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Резултат с изображение за „co-funded by the erasmus+ programme of the european union logo“">
            <a:extLst>
              <a:ext uri="{FF2B5EF4-FFF2-40B4-BE49-F238E27FC236}">
                <a16:creationId xmlns:a16="http://schemas.microsoft.com/office/drawing/2014/main" id="{D4306D58-B1B1-45EF-AD00-E0ABE8AA1A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 b="4472"/>
          <a:stretch>
            <a:fillRect/>
          </a:stretch>
        </p:blipFill>
        <p:spPr bwMode="auto">
          <a:xfrm>
            <a:off x="762000" y="160338"/>
            <a:ext cx="3335339"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Текстово поле 17"/>
          <p:cNvSpPr txBox="1"/>
          <p:nvPr userDrawn="1"/>
        </p:nvSpPr>
        <p:spPr>
          <a:xfrm>
            <a:off x="613621" y="6386518"/>
            <a:ext cx="509464" cy="307777"/>
          </a:xfrm>
          <a:prstGeom prst="rect">
            <a:avLst/>
          </a:prstGeom>
          <a:noFill/>
          <a:ln>
            <a:noFill/>
          </a:ln>
        </p:spPr>
        <p:txBody>
          <a:bodyPr wrap="square" rtlCol="0">
            <a:spAutoFit/>
          </a:bodyPr>
          <a:lstStyle/>
          <a:p>
            <a:r>
              <a:rPr lang="en-US" sz="1400" dirty="0">
                <a:latin typeface="+mn-lt"/>
                <a:cs typeface="Times New Roman" panose="02020603050405020304" pitchFamily="18" charset="0"/>
                <a:hlinkClick r:id="rId4" action="ppaction://hlinksldjump"/>
              </a:rPr>
              <a:t>top</a:t>
            </a:r>
            <a:endParaRPr lang="bg-BG" sz="1400" dirty="0">
              <a:latin typeface="+mn-lt"/>
              <a:cs typeface="Times New Roman" panose="02020603050405020304" pitchFamily="18" charset="0"/>
            </a:endParaRPr>
          </a:p>
        </p:txBody>
      </p:sp>
      <p:sp>
        <p:nvSpPr>
          <p:cNvPr id="19" name="Текстово поле 18"/>
          <p:cNvSpPr txBox="1"/>
          <p:nvPr userDrawn="1"/>
        </p:nvSpPr>
        <p:spPr>
          <a:xfrm>
            <a:off x="1101140" y="6386518"/>
            <a:ext cx="864096" cy="307777"/>
          </a:xfrm>
          <a:prstGeom prst="rect">
            <a:avLst/>
          </a:prstGeom>
          <a:noFill/>
          <a:ln>
            <a:noFill/>
          </a:ln>
        </p:spPr>
        <p:txBody>
          <a:bodyPr wrap="square" rtlCol="0">
            <a:spAutoFit/>
          </a:bodyPr>
          <a:lstStyle/>
          <a:p>
            <a:r>
              <a:rPr lang="en-US" sz="1400" dirty="0">
                <a:latin typeface="+mn-lt"/>
                <a:cs typeface="Times New Roman" panose="02020603050405020304" pitchFamily="18" charset="0"/>
                <a:hlinkClick r:id="" action="ppaction://hlinkshowjump?jump=previousslide"/>
              </a:rPr>
              <a:t>previous</a:t>
            </a:r>
            <a:endParaRPr lang="bg-BG" sz="1400" dirty="0">
              <a:latin typeface="+mn-lt"/>
              <a:cs typeface="Times New Roman" panose="02020603050405020304" pitchFamily="18" charset="0"/>
            </a:endParaRPr>
          </a:p>
        </p:txBody>
      </p:sp>
      <p:sp>
        <p:nvSpPr>
          <p:cNvPr id="20" name="Текстово поле 19"/>
          <p:cNvSpPr txBox="1"/>
          <p:nvPr userDrawn="1"/>
        </p:nvSpPr>
        <p:spPr>
          <a:xfrm>
            <a:off x="2020707" y="6386518"/>
            <a:ext cx="864096" cy="307777"/>
          </a:xfrm>
          <a:prstGeom prst="rect">
            <a:avLst/>
          </a:prstGeom>
          <a:noFill/>
          <a:ln>
            <a:noFill/>
          </a:ln>
        </p:spPr>
        <p:txBody>
          <a:bodyPr wrap="square" rtlCol="0">
            <a:spAutoFit/>
          </a:bodyPr>
          <a:lstStyle/>
          <a:p>
            <a:r>
              <a:rPr lang="en-US" sz="1400" dirty="0">
                <a:latin typeface="+mn-lt"/>
                <a:cs typeface="Times New Roman" panose="02020603050405020304" pitchFamily="18" charset="0"/>
                <a:hlinkClick r:id="" action="ppaction://hlinkshowjump?jump=nextslide"/>
              </a:rPr>
              <a:t>next</a:t>
            </a:r>
            <a:endParaRPr lang="bg-BG" sz="1400" dirty="0">
              <a:latin typeface="+mn-lt"/>
              <a:cs typeface="Times New Roman" panose="02020603050405020304" pitchFamily="18" charset="0"/>
            </a:endParaRPr>
          </a:p>
        </p:txBody>
      </p:sp>
      <p:sp>
        <p:nvSpPr>
          <p:cNvPr id="21" name="Текстово поле 20"/>
          <p:cNvSpPr txBox="1"/>
          <p:nvPr userDrawn="1"/>
        </p:nvSpPr>
        <p:spPr>
          <a:xfrm>
            <a:off x="2676436" y="6391230"/>
            <a:ext cx="864096" cy="307777"/>
          </a:xfrm>
          <a:prstGeom prst="rect">
            <a:avLst/>
          </a:prstGeom>
          <a:noFill/>
          <a:ln>
            <a:noFill/>
          </a:ln>
        </p:spPr>
        <p:txBody>
          <a:bodyPr wrap="square" rtlCol="0">
            <a:spAutoFit/>
          </a:bodyPr>
          <a:lstStyle/>
          <a:p>
            <a:r>
              <a:rPr lang="en-US" sz="1400" dirty="0">
                <a:latin typeface="+mn-lt"/>
                <a:cs typeface="Times New Roman" panose="02020603050405020304" pitchFamily="18" charset="0"/>
                <a:hlinkClick r:id="rId5" action="ppaction://hlinksldjump"/>
              </a:rPr>
              <a:t>bottom</a:t>
            </a:r>
            <a:endParaRPr lang="bg-BG" sz="1400" dirty="0">
              <a:latin typeface="+mn-lt"/>
              <a:cs typeface="Times New Roman" panose="02020603050405020304" pitchFamily="18" charset="0"/>
            </a:endParaRPr>
          </a:p>
        </p:txBody>
      </p:sp>
    </p:spTree>
    <p:extLst>
      <p:ext uri="{BB962C8B-B14F-4D97-AF65-F5344CB8AC3E}">
        <p14:creationId xmlns:p14="http://schemas.microsoft.com/office/powerpoint/2010/main" val="699654325"/>
      </p:ext>
    </p:extLst>
  </p:cSld>
  <p:clrMapOvr>
    <a:masterClrMapping/>
  </p:clrMapOvr>
  <p:transition spd="slow">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solidFill>
                  <a:srgbClr val="00B0F0"/>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266C5B9-3711-4273-8949-0963388C3562}"/>
              </a:ext>
            </a:extLst>
          </p:cNvPr>
          <p:cNvSpPr>
            <a:spLocks noGrp="1"/>
          </p:cNvSpPr>
          <p:nvPr>
            <p:ph type="dt" sz="half" idx="10"/>
          </p:nvPr>
        </p:nvSpPr>
        <p:spPr/>
        <p:txBody>
          <a:bodyPr/>
          <a:lstStyle>
            <a:lvl1pPr>
              <a:defRPr/>
            </a:lvl1pPr>
          </a:lstStyle>
          <a:p>
            <a:fld id="{2CE5DA2C-7D8D-4BA4-9EFA-B590134B2C13}" type="datetimeFigureOut">
              <a:rPr lang="bg-BG" smtClean="0">
                <a:solidFill>
                  <a:srgbClr val="E7DEC9">
                    <a:shade val="50000"/>
                    <a:satMod val="200000"/>
                  </a:srgbClr>
                </a:solidFill>
              </a:rPr>
              <a:pPr/>
              <a:t>18.6.2021 г.</a:t>
            </a:fld>
            <a:endParaRPr lang="bg-BG">
              <a:solidFill>
                <a:srgbClr val="E7DEC9">
                  <a:shade val="50000"/>
                  <a:satMod val="200000"/>
                </a:srgbClr>
              </a:solidFill>
            </a:endParaRPr>
          </a:p>
        </p:txBody>
      </p:sp>
      <p:sp>
        <p:nvSpPr>
          <p:cNvPr id="5" name="Footer Placeholder 4">
            <a:extLst>
              <a:ext uri="{FF2B5EF4-FFF2-40B4-BE49-F238E27FC236}">
                <a16:creationId xmlns:a16="http://schemas.microsoft.com/office/drawing/2014/main" id="{213C411D-70FC-4084-8068-61BD41D19764}"/>
              </a:ext>
            </a:extLst>
          </p:cNvPr>
          <p:cNvSpPr>
            <a:spLocks noGrp="1"/>
          </p:cNvSpPr>
          <p:nvPr>
            <p:ph type="ftr" sz="quarter" idx="11"/>
          </p:nvPr>
        </p:nvSpPr>
        <p:spPr/>
        <p:txBody>
          <a:bodyPr/>
          <a:lstStyle>
            <a:lvl1pPr>
              <a:defRPr/>
            </a:lvl1pPr>
          </a:lstStyle>
          <a:p>
            <a:endParaRPr lang="bg-BG">
              <a:solidFill>
                <a:srgbClr val="E7DEC9">
                  <a:shade val="50000"/>
                  <a:satMod val="200000"/>
                </a:srgbClr>
              </a:solidFill>
            </a:endParaRPr>
          </a:p>
        </p:txBody>
      </p:sp>
      <p:sp>
        <p:nvSpPr>
          <p:cNvPr id="6" name="Slide Number Placeholder 5">
            <a:extLst>
              <a:ext uri="{FF2B5EF4-FFF2-40B4-BE49-F238E27FC236}">
                <a16:creationId xmlns:a16="http://schemas.microsoft.com/office/drawing/2014/main" id="{10C3930A-04A8-486E-B0D5-DA24C9E44C5D}"/>
              </a:ext>
            </a:extLst>
          </p:cNvPr>
          <p:cNvSpPr>
            <a:spLocks noGrp="1"/>
          </p:cNvSpPr>
          <p:nvPr>
            <p:ph type="sldNum" sz="quarter" idx="12"/>
          </p:nvPr>
        </p:nvSpPr>
        <p:spPr/>
        <p:txBody>
          <a:bodyPr/>
          <a:lstStyle>
            <a:lvl1pPr>
              <a:defRPr/>
            </a:lvl1pPr>
          </a:lstStyle>
          <a:p>
            <a:fld id="{D2BC2E45-3626-44D1-9DCE-C7A3C60D7F25}" type="slidenum">
              <a:rPr lang="bg-BG" smtClean="0">
                <a:solidFill>
                  <a:srgbClr val="E7DEC9">
                    <a:shade val="50000"/>
                    <a:satMod val="200000"/>
                  </a:srgbClr>
                </a:solidFill>
              </a:rPr>
              <a:pPr/>
              <a:t>‹#›</a:t>
            </a:fld>
            <a:endParaRPr lang="bg-BG">
              <a:solidFill>
                <a:srgbClr val="E7DEC9">
                  <a:shade val="50000"/>
                  <a:satMod val="200000"/>
                </a:srgbClr>
              </a:solidFill>
            </a:endParaRPr>
          </a:p>
        </p:txBody>
      </p:sp>
      <p:pic>
        <p:nvPicPr>
          <p:cNvPr id="8" name="Picture 3" descr="E:\Disc D\Knowledge Alliances\Logos\ICTTEX-Logo-v6.png">
            <a:extLst>
              <a:ext uri="{FF2B5EF4-FFF2-40B4-BE49-F238E27FC236}">
                <a16:creationId xmlns:a16="http://schemas.microsoft.com/office/drawing/2014/main" id="{667066D8-FC4C-4F53-BC6D-D829EE4D06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3892" b="12691"/>
          <a:stretch>
            <a:fillRect/>
          </a:stretch>
        </p:blipFill>
        <p:spPr bwMode="auto">
          <a:xfrm>
            <a:off x="9382125" y="282578"/>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Резултат с изображение за „co-funded by the erasmus+ programme of the european union logo“">
            <a:extLst>
              <a:ext uri="{FF2B5EF4-FFF2-40B4-BE49-F238E27FC236}">
                <a16:creationId xmlns:a16="http://schemas.microsoft.com/office/drawing/2014/main" id="{B1CDA603-6F3C-49C2-AF81-A93BE4F340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 b="4472"/>
          <a:stretch>
            <a:fillRect/>
          </a:stretch>
        </p:blipFill>
        <p:spPr bwMode="auto">
          <a:xfrm>
            <a:off x="762000" y="160338"/>
            <a:ext cx="3335339"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5179265"/>
      </p:ext>
    </p:extLst>
  </p:cSld>
  <p:clrMapOvr>
    <a:masterClrMapping/>
  </p:clrMapOvr>
  <p:transition spd="slow">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2142330"/>
            <a:ext cx="5384800" cy="398383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2142330"/>
            <a:ext cx="5384800" cy="398383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0670761A-0EAA-4F33-893E-F70AD0369E41}"/>
              </a:ext>
            </a:extLst>
          </p:cNvPr>
          <p:cNvSpPr>
            <a:spLocks noGrp="1"/>
          </p:cNvSpPr>
          <p:nvPr>
            <p:ph type="dt" sz="half" idx="10"/>
          </p:nvPr>
        </p:nvSpPr>
        <p:spPr/>
        <p:txBody>
          <a:bodyPr/>
          <a:lstStyle>
            <a:lvl1pPr>
              <a:defRPr/>
            </a:lvl1pPr>
          </a:lstStyle>
          <a:p>
            <a:fld id="{2CE5DA2C-7D8D-4BA4-9EFA-B590134B2C13}" type="datetimeFigureOut">
              <a:rPr lang="bg-BG" smtClean="0">
                <a:solidFill>
                  <a:srgbClr val="E7DEC9">
                    <a:shade val="50000"/>
                    <a:satMod val="200000"/>
                  </a:srgbClr>
                </a:solidFill>
              </a:rPr>
              <a:pPr/>
              <a:t>18.6.2021 г.</a:t>
            </a:fld>
            <a:endParaRPr lang="bg-BG">
              <a:solidFill>
                <a:srgbClr val="E7DEC9">
                  <a:shade val="50000"/>
                  <a:satMod val="200000"/>
                </a:srgbClr>
              </a:solidFill>
            </a:endParaRPr>
          </a:p>
        </p:txBody>
      </p:sp>
      <p:sp>
        <p:nvSpPr>
          <p:cNvPr id="6" name="Footer Placeholder 4">
            <a:extLst>
              <a:ext uri="{FF2B5EF4-FFF2-40B4-BE49-F238E27FC236}">
                <a16:creationId xmlns:a16="http://schemas.microsoft.com/office/drawing/2014/main" id="{9D620CA6-9217-49A7-9D4A-A5D959C71F92}"/>
              </a:ext>
            </a:extLst>
          </p:cNvPr>
          <p:cNvSpPr>
            <a:spLocks noGrp="1"/>
          </p:cNvSpPr>
          <p:nvPr>
            <p:ph type="ftr" sz="quarter" idx="11"/>
          </p:nvPr>
        </p:nvSpPr>
        <p:spPr/>
        <p:txBody>
          <a:bodyPr/>
          <a:lstStyle>
            <a:lvl1pPr>
              <a:defRPr/>
            </a:lvl1pPr>
          </a:lstStyle>
          <a:p>
            <a:endParaRPr lang="bg-BG">
              <a:solidFill>
                <a:srgbClr val="E7DEC9">
                  <a:shade val="50000"/>
                  <a:satMod val="200000"/>
                </a:srgbClr>
              </a:solidFill>
            </a:endParaRPr>
          </a:p>
        </p:txBody>
      </p:sp>
      <p:sp>
        <p:nvSpPr>
          <p:cNvPr id="7" name="Slide Number Placeholder 5">
            <a:extLst>
              <a:ext uri="{FF2B5EF4-FFF2-40B4-BE49-F238E27FC236}">
                <a16:creationId xmlns:a16="http://schemas.microsoft.com/office/drawing/2014/main" id="{12C86B75-C438-49F3-A102-FB18CA1E7560}"/>
              </a:ext>
            </a:extLst>
          </p:cNvPr>
          <p:cNvSpPr>
            <a:spLocks noGrp="1"/>
          </p:cNvSpPr>
          <p:nvPr>
            <p:ph type="sldNum" sz="quarter" idx="12"/>
          </p:nvPr>
        </p:nvSpPr>
        <p:spPr/>
        <p:txBody>
          <a:bodyPr/>
          <a:lstStyle>
            <a:lvl1pPr>
              <a:defRPr/>
            </a:lvl1pPr>
          </a:lstStyle>
          <a:p>
            <a:fld id="{D2BC2E45-3626-44D1-9DCE-C7A3C60D7F25}" type="slidenum">
              <a:rPr lang="bg-BG" smtClean="0">
                <a:solidFill>
                  <a:srgbClr val="E7DEC9">
                    <a:shade val="50000"/>
                    <a:satMod val="200000"/>
                  </a:srgbClr>
                </a:solidFill>
              </a:rPr>
              <a:pPr/>
              <a:t>‹#›</a:t>
            </a:fld>
            <a:endParaRPr lang="bg-BG">
              <a:solidFill>
                <a:srgbClr val="E7DEC9">
                  <a:shade val="50000"/>
                  <a:satMod val="200000"/>
                </a:srgbClr>
              </a:solidFill>
            </a:endParaRPr>
          </a:p>
        </p:txBody>
      </p:sp>
      <p:pic>
        <p:nvPicPr>
          <p:cNvPr id="9" name="Picture 3" descr="E:\Disc D\Knowledge Alliances\Logos\ICTTEX-Logo-v6.png">
            <a:extLst>
              <a:ext uri="{FF2B5EF4-FFF2-40B4-BE49-F238E27FC236}">
                <a16:creationId xmlns:a16="http://schemas.microsoft.com/office/drawing/2014/main" id="{D9EE2860-342D-4F90-AF35-5549BA5E92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3892" b="12691"/>
          <a:stretch>
            <a:fillRect/>
          </a:stretch>
        </p:blipFill>
        <p:spPr bwMode="auto">
          <a:xfrm>
            <a:off x="9382125" y="282578"/>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Резултат с изображение за „co-funded by the erasmus+ programme of the european union logo“">
            <a:extLst>
              <a:ext uri="{FF2B5EF4-FFF2-40B4-BE49-F238E27FC236}">
                <a16:creationId xmlns:a16="http://schemas.microsoft.com/office/drawing/2014/main" id="{4781C366-6094-482F-8303-128BCBBFA1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 b="4472"/>
          <a:stretch>
            <a:fillRect/>
          </a:stretch>
        </p:blipFill>
        <p:spPr bwMode="auto">
          <a:xfrm>
            <a:off x="762000" y="160338"/>
            <a:ext cx="3335339"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0806481"/>
      </p:ext>
    </p:extLst>
  </p:cSld>
  <p:clrMapOvr>
    <a:masterClrMapping/>
  </p:clrMapOvr>
  <p:transition spd="slow">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2029302"/>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824959"/>
            <a:ext cx="5386917" cy="3301205"/>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69" y="2048669"/>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69" y="2824957"/>
            <a:ext cx="5389033" cy="330120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A166E057-6874-4543-AF00-D7475BB7CAEA}"/>
              </a:ext>
            </a:extLst>
          </p:cNvPr>
          <p:cNvSpPr>
            <a:spLocks noGrp="1"/>
          </p:cNvSpPr>
          <p:nvPr>
            <p:ph type="dt" sz="half" idx="10"/>
          </p:nvPr>
        </p:nvSpPr>
        <p:spPr/>
        <p:txBody>
          <a:bodyPr/>
          <a:lstStyle>
            <a:lvl1pPr>
              <a:defRPr/>
            </a:lvl1pPr>
          </a:lstStyle>
          <a:p>
            <a:fld id="{2CE5DA2C-7D8D-4BA4-9EFA-B590134B2C13}" type="datetimeFigureOut">
              <a:rPr lang="bg-BG" smtClean="0">
                <a:solidFill>
                  <a:srgbClr val="E7DEC9">
                    <a:shade val="50000"/>
                    <a:satMod val="200000"/>
                  </a:srgbClr>
                </a:solidFill>
              </a:rPr>
              <a:pPr/>
              <a:t>18.6.2021 г.</a:t>
            </a:fld>
            <a:endParaRPr lang="bg-BG">
              <a:solidFill>
                <a:srgbClr val="E7DEC9">
                  <a:shade val="50000"/>
                  <a:satMod val="200000"/>
                </a:srgbClr>
              </a:solidFill>
            </a:endParaRPr>
          </a:p>
        </p:txBody>
      </p:sp>
      <p:sp>
        <p:nvSpPr>
          <p:cNvPr id="8" name="Footer Placeholder 4">
            <a:extLst>
              <a:ext uri="{FF2B5EF4-FFF2-40B4-BE49-F238E27FC236}">
                <a16:creationId xmlns:a16="http://schemas.microsoft.com/office/drawing/2014/main" id="{F6FFA505-8EC6-4A0E-B379-C04598F3EF79}"/>
              </a:ext>
            </a:extLst>
          </p:cNvPr>
          <p:cNvSpPr>
            <a:spLocks noGrp="1"/>
          </p:cNvSpPr>
          <p:nvPr>
            <p:ph type="ftr" sz="quarter" idx="11"/>
          </p:nvPr>
        </p:nvSpPr>
        <p:spPr/>
        <p:txBody>
          <a:bodyPr/>
          <a:lstStyle>
            <a:lvl1pPr>
              <a:defRPr/>
            </a:lvl1pPr>
          </a:lstStyle>
          <a:p>
            <a:endParaRPr lang="bg-BG">
              <a:solidFill>
                <a:srgbClr val="E7DEC9">
                  <a:shade val="50000"/>
                  <a:satMod val="200000"/>
                </a:srgbClr>
              </a:solidFill>
            </a:endParaRPr>
          </a:p>
        </p:txBody>
      </p:sp>
      <p:sp>
        <p:nvSpPr>
          <p:cNvPr id="9" name="Slide Number Placeholder 5">
            <a:extLst>
              <a:ext uri="{FF2B5EF4-FFF2-40B4-BE49-F238E27FC236}">
                <a16:creationId xmlns:a16="http://schemas.microsoft.com/office/drawing/2014/main" id="{2D6C9D80-470A-4749-8744-CC1E1B1308CF}"/>
              </a:ext>
            </a:extLst>
          </p:cNvPr>
          <p:cNvSpPr>
            <a:spLocks noGrp="1"/>
          </p:cNvSpPr>
          <p:nvPr>
            <p:ph type="sldNum" sz="quarter" idx="12"/>
          </p:nvPr>
        </p:nvSpPr>
        <p:spPr/>
        <p:txBody>
          <a:bodyPr/>
          <a:lstStyle>
            <a:lvl1pPr>
              <a:defRPr/>
            </a:lvl1pPr>
          </a:lstStyle>
          <a:p>
            <a:fld id="{D2BC2E45-3626-44D1-9DCE-C7A3C60D7F25}" type="slidenum">
              <a:rPr lang="bg-BG" smtClean="0">
                <a:solidFill>
                  <a:srgbClr val="E7DEC9">
                    <a:shade val="50000"/>
                    <a:satMod val="200000"/>
                  </a:srgbClr>
                </a:solidFill>
              </a:rPr>
              <a:pPr/>
              <a:t>‹#›</a:t>
            </a:fld>
            <a:endParaRPr lang="bg-BG">
              <a:solidFill>
                <a:srgbClr val="E7DEC9">
                  <a:shade val="50000"/>
                  <a:satMod val="200000"/>
                </a:srgbClr>
              </a:solidFill>
            </a:endParaRPr>
          </a:p>
        </p:txBody>
      </p:sp>
      <p:pic>
        <p:nvPicPr>
          <p:cNvPr id="11" name="Picture 3" descr="E:\Disc D\Knowledge Alliances\Logos\ICTTEX-Logo-v6.png">
            <a:extLst>
              <a:ext uri="{FF2B5EF4-FFF2-40B4-BE49-F238E27FC236}">
                <a16:creationId xmlns:a16="http://schemas.microsoft.com/office/drawing/2014/main" id="{650E6741-6792-4CC4-9276-38308A168D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3892" b="12691"/>
          <a:stretch>
            <a:fillRect/>
          </a:stretch>
        </p:blipFill>
        <p:spPr bwMode="auto">
          <a:xfrm>
            <a:off x="9382125" y="282578"/>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Резултат с изображение за „co-funded by the erasmus+ programme of the european union logo“">
            <a:extLst>
              <a:ext uri="{FF2B5EF4-FFF2-40B4-BE49-F238E27FC236}">
                <a16:creationId xmlns:a16="http://schemas.microsoft.com/office/drawing/2014/main" id="{131E74BB-5FB4-4211-8988-CDAC05912C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 b="4472"/>
          <a:stretch>
            <a:fillRect/>
          </a:stretch>
        </p:blipFill>
        <p:spPr bwMode="auto">
          <a:xfrm>
            <a:off x="762000" y="160338"/>
            <a:ext cx="3335339"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776175"/>
      </p:ext>
    </p:extLst>
  </p:cSld>
  <p:clrMapOvr>
    <a:masterClrMapping/>
  </p:clrMapOvr>
  <p:transition spd="slow">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954089"/>
            <a:ext cx="10972800" cy="1027113"/>
          </a:xfrm>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E1A82342-1786-43F6-828A-95D01ACF43AB}"/>
              </a:ext>
            </a:extLst>
          </p:cNvPr>
          <p:cNvSpPr>
            <a:spLocks noGrp="1"/>
          </p:cNvSpPr>
          <p:nvPr>
            <p:ph type="dt" sz="half" idx="10"/>
          </p:nvPr>
        </p:nvSpPr>
        <p:spPr/>
        <p:txBody>
          <a:bodyPr/>
          <a:lstStyle>
            <a:lvl1pPr>
              <a:defRPr/>
            </a:lvl1pPr>
          </a:lstStyle>
          <a:p>
            <a:fld id="{2CE5DA2C-7D8D-4BA4-9EFA-B590134B2C13}" type="datetimeFigureOut">
              <a:rPr lang="bg-BG" smtClean="0">
                <a:solidFill>
                  <a:srgbClr val="E7DEC9">
                    <a:shade val="50000"/>
                    <a:satMod val="200000"/>
                  </a:srgbClr>
                </a:solidFill>
              </a:rPr>
              <a:pPr/>
              <a:t>18.6.2021 г.</a:t>
            </a:fld>
            <a:endParaRPr lang="bg-BG">
              <a:solidFill>
                <a:srgbClr val="E7DEC9">
                  <a:shade val="50000"/>
                  <a:satMod val="200000"/>
                </a:srgbClr>
              </a:solidFill>
            </a:endParaRPr>
          </a:p>
        </p:txBody>
      </p:sp>
      <p:sp>
        <p:nvSpPr>
          <p:cNvPr id="4" name="Footer Placeholder 4">
            <a:extLst>
              <a:ext uri="{FF2B5EF4-FFF2-40B4-BE49-F238E27FC236}">
                <a16:creationId xmlns:a16="http://schemas.microsoft.com/office/drawing/2014/main" id="{BB5FB45A-085F-4EF4-9833-D53D1E2ECF4C}"/>
              </a:ext>
            </a:extLst>
          </p:cNvPr>
          <p:cNvSpPr>
            <a:spLocks noGrp="1"/>
          </p:cNvSpPr>
          <p:nvPr>
            <p:ph type="ftr" sz="quarter" idx="11"/>
          </p:nvPr>
        </p:nvSpPr>
        <p:spPr/>
        <p:txBody>
          <a:bodyPr/>
          <a:lstStyle>
            <a:lvl1pPr>
              <a:defRPr/>
            </a:lvl1pPr>
          </a:lstStyle>
          <a:p>
            <a:endParaRPr lang="bg-BG">
              <a:solidFill>
                <a:srgbClr val="E7DEC9">
                  <a:shade val="50000"/>
                  <a:satMod val="200000"/>
                </a:srgbClr>
              </a:solidFill>
            </a:endParaRPr>
          </a:p>
        </p:txBody>
      </p:sp>
      <p:sp>
        <p:nvSpPr>
          <p:cNvPr id="5" name="Slide Number Placeholder 5">
            <a:extLst>
              <a:ext uri="{FF2B5EF4-FFF2-40B4-BE49-F238E27FC236}">
                <a16:creationId xmlns:a16="http://schemas.microsoft.com/office/drawing/2014/main" id="{F414F271-E7F9-4636-9D54-54B583953063}"/>
              </a:ext>
            </a:extLst>
          </p:cNvPr>
          <p:cNvSpPr>
            <a:spLocks noGrp="1"/>
          </p:cNvSpPr>
          <p:nvPr>
            <p:ph type="sldNum" sz="quarter" idx="12"/>
          </p:nvPr>
        </p:nvSpPr>
        <p:spPr/>
        <p:txBody>
          <a:bodyPr/>
          <a:lstStyle>
            <a:lvl1pPr>
              <a:defRPr/>
            </a:lvl1pPr>
          </a:lstStyle>
          <a:p>
            <a:fld id="{D2BC2E45-3626-44D1-9DCE-C7A3C60D7F25}" type="slidenum">
              <a:rPr lang="bg-BG" smtClean="0">
                <a:solidFill>
                  <a:srgbClr val="E7DEC9">
                    <a:shade val="50000"/>
                    <a:satMod val="200000"/>
                  </a:srgbClr>
                </a:solidFill>
              </a:rPr>
              <a:pPr/>
              <a:t>‹#›</a:t>
            </a:fld>
            <a:endParaRPr lang="bg-BG">
              <a:solidFill>
                <a:srgbClr val="E7DEC9">
                  <a:shade val="50000"/>
                  <a:satMod val="200000"/>
                </a:srgbClr>
              </a:solidFill>
            </a:endParaRPr>
          </a:p>
        </p:txBody>
      </p:sp>
      <p:pic>
        <p:nvPicPr>
          <p:cNvPr id="7" name="Picture 3" descr="E:\Disc D\Knowledge Alliances\Logos\ICTTEX-Logo-v6.png">
            <a:extLst>
              <a:ext uri="{FF2B5EF4-FFF2-40B4-BE49-F238E27FC236}">
                <a16:creationId xmlns:a16="http://schemas.microsoft.com/office/drawing/2014/main" id="{4050A7ED-351D-4772-B6E8-A0FD9727BA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3892" b="12691"/>
          <a:stretch>
            <a:fillRect/>
          </a:stretch>
        </p:blipFill>
        <p:spPr bwMode="auto">
          <a:xfrm>
            <a:off x="9382125" y="282578"/>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Резултат с изображение за „co-funded by the erasmus+ programme of the european union logo“">
            <a:extLst>
              <a:ext uri="{FF2B5EF4-FFF2-40B4-BE49-F238E27FC236}">
                <a16:creationId xmlns:a16="http://schemas.microsoft.com/office/drawing/2014/main" id="{5A72D003-2458-4750-9443-7172735927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 b="4472"/>
          <a:stretch>
            <a:fillRect/>
          </a:stretch>
        </p:blipFill>
        <p:spPr bwMode="auto">
          <a:xfrm>
            <a:off x="762000" y="160338"/>
            <a:ext cx="3335339"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4553121"/>
      </p:ext>
    </p:extLst>
  </p:cSld>
  <p:clrMapOvr>
    <a:masterClrMapping/>
  </p:clrMapOvr>
  <p:transition spd="slow">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B99DD4B0-B230-4EF9-BB29-E4AA82C61DA7}"/>
              </a:ext>
            </a:extLst>
          </p:cNvPr>
          <p:cNvSpPr>
            <a:spLocks noGrp="1"/>
          </p:cNvSpPr>
          <p:nvPr>
            <p:ph type="dt" sz="half" idx="10"/>
          </p:nvPr>
        </p:nvSpPr>
        <p:spPr/>
        <p:txBody>
          <a:bodyPr/>
          <a:lstStyle>
            <a:lvl1pPr>
              <a:defRPr/>
            </a:lvl1pPr>
          </a:lstStyle>
          <a:p>
            <a:fld id="{2CE5DA2C-7D8D-4BA4-9EFA-B590134B2C13}" type="datetimeFigureOut">
              <a:rPr lang="bg-BG" smtClean="0">
                <a:solidFill>
                  <a:srgbClr val="E7DEC9">
                    <a:shade val="50000"/>
                    <a:satMod val="200000"/>
                  </a:srgbClr>
                </a:solidFill>
              </a:rPr>
              <a:pPr/>
              <a:t>18.6.2021 г.</a:t>
            </a:fld>
            <a:endParaRPr lang="bg-BG">
              <a:solidFill>
                <a:srgbClr val="E7DEC9">
                  <a:shade val="50000"/>
                  <a:satMod val="200000"/>
                </a:srgbClr>
              </a:solidFill>
            </a:endParaRPr>
          </a:p>
        </p:txBody>
      </p:sp>
      <p:sp>
        <p:nvSpPr>
          <p:cNvPr id="3" name="Footer Placeholder 4">
            <a:extLst>
              <a:ext uri="{FF2B5EF4-FFF2-40B4-BE49-F238E27FC236}">
                <a16:creationId xmlns:a16="http://schemas.microsoft.com/office/drawing/2014/main" id="{B01903F4-27D0-4593-ADAE-F4ADB8569ED0}"/>
              </a:ext>
            </a:extLst>
          </p:cNvPr>
          <p:cNvSpPr>
            <a:spLocks noGrp="1"/>
          </p:cNvSpPr>
          <p:nvPr>
            <p:ph type="ftr" sz="quarter" idx="11"/>
          </p:nvPr>
        </p:nvSpPr>
        <p:spPr/>
        <p:txBody>
          <a:bodyPr/>
          <a:lstStyle>
            <a:lvl1pPr>
              <a:defRPr/>
            </a:lvl1pPr>
          </a:lstStyle>
          <a:p>
            <a:endParaRPr lang="bg-BG">
              <a:solidFill>
                <a:srgbClr val="E7DEC9">
                  <a:shade val="50000"/>
                  <a:satMod val="200000"/>
                </a:srgbClr>
              </a:solidFill>
            </a:endParaRPr>
          </a:p>
        </p:txBody>
      </p:sp>
      <p:sp>
        <p:nvSpPr>
          <p:cNvPr id="4" name="Slide Number Placeholder 5">
            <a:extLst>
              <a:ext uri="{FF2B5EF4-FFF2-40B4-BE49-F238E27FC236}">
                <a16:creationId xmlns:a16="http://schemas.microsoft.com/office/drawing/2014/main" id="{131C6108-5E6D-4B73-AFAD-3D3FD818A1C4}"/>
              </a:ext>
            </a:extLst>
          </p:cNvPr>
          <p:cNvSpPr>
            <a:spLocks noGrp="1"/>
          </p:cNvSpPr>
          <p:nvPr>
            <p:ph type="sldNum" sz="quarter" idx="12"/>
          </p:nvPr>
        </p:nvSpPr>
        <p:spPr/>
        <p:txBody>
          <a:bodyPr/>
          <a:lstStyle>
            <a:lvl1pPr>
              <a:defRPr/>
            </a:lvl1pPr>
          </a:lstStyle>
          <a:p>
            <a:fld id="{D2BC2E45-3626-44D1-9DCE-C7A3C60D7F25}" type="slidenum">
              <a:rPr lang="bg-BG" smtClean="0">
                <a:solidFill>
                  <a:srgbClr val="E7DEC9">
                    <a:shade val="50000"/>
                    <a:satMod val="200000"/>
                  </a:srgbClr>
                </a:solidFill>
              </a:rPr>
              <a:pPr/>
              <a:t>‹#›</a:t>
            </a:fld>
            <a:endParaRPr lang="bg-BG">
              <a:solidFill>
                <a:srgbClr val="E7DEC9">
                  <a:shade val="50000"/>
                  <a:satMod val="200000"/>
                </a:srgbClr>
              </a:solidFill>
            </a:endParaRPr>
          </a:p>
        </p:txBody>
      </p:sp>
      <p:pic>
        <p:nvPicPr>
          <p:cNvPr id="6" name="Picture 3" descr="E:\Disc D\Knowledge Alliances\Logos\ICTTEX-Logo-v6.png">
            <a:extLst>
              <a:ext uri="{FF2B5EF4-FFF2-40B4-BE49-F238E27FC236}">
                <a16:creationId xmlns:a16="http://schemas.microsoft.com/office/drawing/2014/main" id="{FA96DD97-3AC1-41CB-A41F-E4E30360DF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3892" b="12691"/>
          <a:stretch>
            <a:fillRect/>
          </a:stretch>
        </p:blipFill>
        <p:spPr bwMode="auto">
          <a:xfrm>
            <a:off x="9382125" y="282578"/>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Резултат с изображение за „co-funded by the erasmus+ programme of the european union logo“">
            <a:extLst>
              <a:ext uri="{FF2B5EF4-FFF2-40B4-BE49-F238E27FC236}">
                <a16:creationId xmlns:a16="http://schemas.microsoft.com/office/drawing/2014/main" id="{5C2183F7-54DF-451A-93B8-E935726A28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 b="4472"/>
          <a:stretch>
            <a:fillRect/>
          </a:stretch>
        </p:blipFill>
        <p:spPr bwMode="auto">
          <a:xfrm>
            <a:off x="762000" y="160338"/>
            <a:ext cx="3335339"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6253351"/>
      </p:ext>
    </p:extLst>
  </p:cSld>
  <p:clrMapOvr>
    <a:masterClrMapping/>
  </p:clrMapOvr>
  <p:transition spd="slow">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7006" y="1080294"/>
            <a:ext cx="4011084" cy="1162050"/>
          </a:xfrm>
        </p:spPr>
        <p:txBody>
          <a:bodyPr anchor="b"/>
          <a:lstStyle>
            <a:lvl1pPr algn="l">
              <a:defRPr sz="1500" b="1"/>
            </a:lvl1pPr>
          </a:lstStyle>
          <a:p>
            <a:r>
              <a:rPr lang="en-US" dirty="0"/>
              <a:t>Click to edit Master title style</a:t>
            </a:r>
          </a:p>
        </p:txBody>
      </p:sp>
      <p:sp>
        <p:nvSpPr>
          <p:cNvPr id="3" name="Content Placeholder 2"/>
          <p:cNvSpPr>
            <a:spLocks noGrp="1"/>
          </p:cNvSpPr>
          <p:nvPr>
            <p:ph idx="1"/>
          </p:nvPr>
        </p:nvSpPr>
        <p:spPr>
          <a:xfrm>
            <a:off x="4766733" y="1038226"/>
            <a:ext cx="6815667" cy="5087938"/>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2" y="2362200"/>
            <a:ext cx="4011084" cy="3763964"/>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a:extLst>
              <a:ext uri="{FF2B5EF4-FFF2-40B4-BE49-F238E27FC236}">
                <a16:creationId xmlns:a16="http://schemas.microsoft.com/office/drawing/2014/main" id="{1CF8FAC0-9C74-416C-AC66-BE6364FEE865}"/>
              </a:ext>
            </a:extLst>
          </p:cNvPr>
          <p:cNvSpPr>
            <a:spLocks noGrp="1"/>
          </p:cNvSpPr>
          <p:nvPr>
            <p:ph type="dt" sz="half" idx="10"/>
          </p:nvPr>
        </p:nvSpPr>
        <p:spPr/>
        <p:txBody>
          <a:bodyPr/>
          <a:lstStyle>
            <a:lvl1pPr>
              <a:defRPr/>
            </a:lvl1pPr>
          </a:lstStyle>
          <a:p>
            <a:fld id="{2CE5DA2C-7D8D-4BA4-9EFA-B590134B2C13}" type="datetimeFigureOut">
              <a:rPr lang="bg-BG" smtClean="0">
                <a:solidFill>
                  <a:srgbClr val="E7DEC9">
                    <a:shade val="50000"/>
                    <a:satMod val="200000"/>
                  </a:srgbClr>
                </a:solidFill>
              </a:rPr>
              <a:pPr/>
              <a:t>18.6.2021 г.</a:t>
            </a:fld>
            <a:endParaRPr lang="bg-BG">
              <a:solidFill>
                <a:srgbClr val="E7DEC9">
                  <a:shade val="50000"/>
                  <a:satMod val="200000"/>
                </a:srgbClr>
              </a:solidFill>
            </a:endParaRPr>
          </a:p>
        </p:txBody>
      </p:sp>
      <p:sp>
        <p:nvSpPr>
          <p:cNvPr id="6" name="Footer Placeholder 4">
            <a:extLst>
              <a:ext uri="{FF2B5EF4-FFF2-40B4-BE49-F238E27FC236}">
                <a16:creationId xmlns:a16="http://schemas.microsoft.com/office/drawing/2014/main" id="{506F9AA2-E16E-4CDE-90B4-070900086BAB}"/>
              </a:ext>
            </a:extLst>
          </p:cNvPr>
          <p:cNvSpPr>
            <a:spLocks noGrp="1"/>
          </p:cNvSpPr>
          <p:nvPr>
            <p:ph type="ftr" sz="quarter" idx="11"/>
          </p:nvPr>
        </p:nvSpPr>
        <p:spPr/>
        <p:txBody>
          <a:bodyPr/>
          <a:lstStyle>
            <a:lvl1pPr>
              <a:defRPr/>
            </a:lvl1pPr>
          </a:lstStyle>
          <a:p>
            <a:endParaRPr lang="bg-BG">
              <a:solidFill>
                <a:srgbClr val="E7DEC9">
                  <a:shade val="50000"/>
                  <a:satMod val="200000"/>
                </a:srgbClr>
              </a:solidFill>
            </a:endParaRPr>
          </a:p>
        </p:txBody>
      </p:sp>
      <p:sp>
        <p:nvSpPr>
          <p:cNvPr id="7" name="Slide Number Placeholder 5">
            <a:extLst>
              <a:ext uri="{FF2B5EF4-FFF2-40B4-BE49-F238E27FC236}">
                <a16:creationId xmlns:a16="http://schemas.microsoft.com/office/drawing/2014/main" id="{58E99897-5C6F-4F2C-A390-D37C17DD0375}"/>
              </a:ext>
            </a:extLst>
          </p:cNvPr>
          <p:cNvSpPr>
            <a:spLocks noGrp="1"/>
          </p:cNvSpPr>
          <p:nvPr>
            <p:ph type="sldNum" sz="quarter" idx="12"/>
          </p:nvPr>
        </p:nvSpPr>
        <p:spPr/>
        <p:txBody>
          <a:bodyPr/>
          <a:lstStyle>
            <a:lvl1pPr>
              <a:defRPr/>
            </a:lvl1pPr>
          </a:lstStyle>
          <a:p>
            <a:fld id="{D2BC2E45-3626-44D1-9DCE-C7A3C60D7F25}" type="slidenum">
              <a:rPr lang="bg-BG" smtClean="0">
                <a:solidFill>
                  <a:srgbClr val="E7DEC9">
                    <a:shade val="50000"/>
                    <a:satMod val="200000"/>
                  </a:srgbClr>
                </a:solidFill>
              </a:rPr>
              <a:pPr/>
              <a:t>‹#›</a:t>
            </a:fld>
            <a:endParaRPr lang="bg-BG">
              <a:solidFill>
                <a:srgbClr val="E7DEC9">
                  <a:shade val="50000"/>
                  <a:satMod val="200000"/>
                </a:srgbClr>
              </a:solidFill>
            </a:endParaRPr>
          </a:p>
        </p:txBody>
      </p:sp>
      <p:pic>
        <p:nvPicPr>
          <p:cNvPr id="9" name="Picture 3" descr="E:\Disc D\Knowledge Alliances\Logos\ICTTEX-Logo-v6.png">
            <a:extLst>
              <a:ext uri="{FF2B5EF4-FFF2-40B4-BE49-F238E27FC236}">
                <a16:creationId xmlns:a16="http://schemas.microsoft.com/office/drawing/2014/main" id="{F6B1E5AD-02E6-4808-BCA3-AE2D9F746D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3892" b="12691"/>
          <a:stretch>
            <a:fillRect/>
          </a:stretch>
        </p:blipFill>
        <p:spPr bwMode="auto">
          <a:xfrm>
            <a:off x="9382125" y="282578"/>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Резултат с изображение за „co-funded by the erasmus+ programme of the european union logo“">
            <a:extLst>
              <a:ext uri="{FF2B5EF4-FFF2-40B4-BE49-F238E27FC236}">
                <a16:creationId xmlns:a16="http://schemas.microsoft.com/office/drawing/2014/main" id="{D566F8F5-59E4-4548-9FE8-26867BB795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 b="4472"/>
          <a:stretch>
            <a:fillRect/>
          </a:stretch>
        </p:blipFill>
        <p:spPr bwMode="auto">
          <a:xfrm>
            <a:off x="762000" y="160338"/>
            <a:ext cx="3335339"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2688883"/>
      </p:ext>
    </p:extLst>
  </p:cSld>
  <p:clrMapOvr>
    <a:masterClrMapping/>
  </p:clrMapOvr>
  <p:transition spd="slow">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1066801"/>
            <a:ext cx="7315200" cy="366077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a:extLst>
              <a:ext uri="{FF2B5EF4-FFF2-40B4-BE49-F238E27FC236}">
                <a16:creationId xmlns:a16="http://schemas.microsoft.com/office/drawing/2014/main" id="{23A3D0CA-29DF-4605-9249-322AE4A3B9D0}"/>
              </a:ext>
            </a:extLst>
          </p:cNvPr>
          <p:cNvSpPr>
            <a:spLocks noGrp="1"/>
          </p:cNvSpPr>
          <p:nvPr>
            <p:ph type="dt" sz="half" idx="10"/>
          </p:nvPr>
        </p:nvSpPr>
        <p:spPr/>
        <p:txBody>
          <a:bodyPr/>
          <a:lstStyle>
            <a:lvl1pPr>
              <a:defRPr/>
            </a:lvl1pPr>
          </a:lstStyle>
          <a:p>
            <a:fld id="{2CE5DA2C-7D8D-4BA4-9EFA-B590134B2C13}" type="datetimeFigureOut">
              <a:rPr lang="bg-BG" smtClean="0">
                <a:solidFill>
                  <a:srgbClr val="E7DEC9">
                    <a:shade val="50000"/>
                    <a:satMod val="200000"/>
                  </a:srgbClr>
                </a:solidFill>
              </a:rPr>
              <a:pPr/>
              <a:t>18.6.2021 г.</a:t>
            </a:fld>
            <a:endParaRPr lang="bg-BG">
              <a:solidFill>
                <a:srgbClr val="E7DEC9">
                  <a:shade val="50000"/>
                  <a:satMod val="200000"/>
                </a:srgbClr>
              </a:solidFill>
            </a:endParaRPr>
          </a:p>
        </p:txBody>
      </p:sp>
      <p:sp>
        <p:nvSpPr>
          <p:cNvPr id="6" name="Footer Placeholder 4">
            <a:extLst>
              <a:ext uri="{FF2B5EF4-FFF2-40B4-BE49-F238E27FC236}">
                <a16:creationId xmlns:a16="http://schemas.microsoft.com/office/drawing/2014/main" id="{6891D852-EC49-4B0C-825C-6393B0F359A2}"/>
              </a:ext>
            </a:extLst>
          </p:cNvPr>
          <p:cNvSpPr>
            <a:spLocks noGrp="1"/>
          </p:cNvSpPr>
          <p:nvPr>
            <p:ph type="ftr" sz="quarter" idx="11"/>
          </p:nvPr>
        </p:nvSpPr>
        <p:spPr/>
        <p:txBody>
          <a:bodyPr/>
          <a:lstStyle>
            <a:lvl1pPr>
              <a:defRPr/>
            </a:lvl1pPr>
          </a:lstStyle>
          <a:p>
            <a:endParaRPr lang="bg-BG">
              <a:solidFill>
                <a:srgbClr val="E7DEC9">
                  <a:shade val="50000"/>
                  <a:satMod val="200000"/>
                </a:srgbClr>
              </a:solidFill>
            </a:endParaRPr>
          </a:p>
        </p:txBody>
      </p:sp>
      <p:sp>
        <p:nvSpPr>
          <p:cNvPr id="7" name="Slide Number Placeholder 5">
            <a:extLst>
              <a:ext uri="{FF2B5EF4-FFF2-40B4-BE49-F238E27FC236}">
                <a16:creationId xmlns:a16="http://schemas.microsoft.com/office/drawing/2014/main" id="{4C147F2D-3837-480E-896F-2823A86A7DDA}"/>
              </a:ext>
            </a:extLst>
          </p:cNvPr>
          <p:cNvSpPr>
            <a:spLocks noGrp="1"/>
          </p:cNvSpPr>
          <p:nvPr>
            <p:ph type="sldNum" sz="quarter" idx="12"/>
          </p:nvPr>
        </p:nvSpPr>
        <p:spPr/>
        <p:txBody>
          <a:bodyPr/>
          <a:lstStyle>
            <a:lvl1pPr>
              <a:defRPr/>
            </a:lvl1pPr>
          </a:lstStyle>
          <a:p>
            <a:fld id="{D2BC2E45-3626-44D1-9DCE-C7A3C60D7F25}" type="slidenum">
              <a:rPr lang="bg-BG" smtClean="0">
                <a:solidFill>
                  <a:srgbClr val="E7DEC9">
                    <a:shade val="50000"/>
                    <a:satMod val="200000"/>
                  </a:srgbClr>
                </a:solidFill>
              </a:rPr>
              <a:pPr/>
              <a:t>‹#›</a:t>
            </a:fld>
            <a:endParaRPr lang="bg-BG">
              <a:solidFill>
                <a:srgbClr val="E7DEC9">
                  <a:shade val="50000"/>
                  <a:satMod val="200000"/>
                </a:srgbClr>
              </a:solidFill>
            </a:endParaRPr>
          </a:p>
        </p:txBody>
      </p:sp>
      <p:pic>
        <p:nvPicPr>
          <p:cNvPr id="9" name="Picture 3" descr="E:\Disc D\Knowledge Alliances\Logos\ICTTEX-Logo-v6.png">
            <a:extLst>
              <a:ext uri="{FF2B5EF4-FFF2-40B4-BE49-F238E27FC236}">
                <a16:creationId xmlns:a16="http://schemas.microsoft.com/office/drawing/2014/main" id="{A561259C-E18F-4167-8496-ABE1E6E5D1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3892" b="12691"/>
          <a:stretch>
            <a:fillRect/>
          </a:stretch>
        </p:blipFill>
        <p:spPr bwMode="auto">
          <a:xfrm>
            <a:off x="9382125" y="282578"/>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Резултат с изображение за „co-funded by the erasmus+ programme of the european union logo“">
            <a:extLst>
              <a:ext uri="{FF2B5EF4-FFF2-40B4-BE49-F238E27FC236}">
                <a16:creationId xmlns:a16="http://schemas.microsoft.com/office/drawing/2014/main" id="{93846246-06C9-47D1-8C24-C89193F041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 b="4472"/>
          <a:stretch>
            <a:fillRect/>
          </a:stretch>
        </p:blipFill>
        <p:spPr bwMode="auto">
          <a:xfrm>
            <a:off x="762000" y="160338"/>
            <a:ext cx="3335339"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6321267"/>
      </p:ext>
    </p:extLst>
  </p:cSld>
  <p:clrMapOvr>
    <a:masterClrMapping/>
  </p:clrMapOvr>
  <p:transition spd="slow">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D7BFBC39-3470-453A-ABD7-5868C7BC91F3}"/>
              </a:ext>
            </a:extLst>
          </p:cNvPr>
          <p:cNvSpPr>
            <a:spLocks noGrp="1"/>
          </p:cNvSpPr>
          <p:nvPr>
            <p:ph type="title"/>
          </p:nvPr>
        </p:nvSpPr>
        <p:spPr bwMode="auto">
          <a:xfrm>
            <a:off x="609600" y="885032"/>
            <a:ext cx="10972800" cy="102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nl-BE"/>
              <a:t>Click to edit Master title style</a:t>
            </a:r>
            <a:endParaRPr lang="en-US" altLang="nl-BE" dirty="0"/>
          </a:p>
        </p:txBody>
      </p:sp>
      <p:sp>
        <p:nvSpPr>
          <p:cNvPr id="1027" name="Text Placeholder 2">
            <a:extLst>
              <a:ext uri="{FF2B5EF4-FFF2-40B4-BE49-F238E27FC236}">
                <a16:creationId xmlns:a16="http://schemas.microsoft.com/office/drawing/2014/main" id="{8C60D217-C3D6-407A-A318-A2A0C848C58B}"/>
              </a:ext>
            </a:extLst>
          </p:cNvPr>
          <p:cNvSpPr>
            <a:spLocks noGrp="1"/>
          </p:cNvSpPr>
          <p:nvPr>
            <p:ph type="body" idx="1"/>
          </p:nvPr>
        </p:nvSpPr>
        <p:spPr bwMode="auto">
          <a:xfrm>
            <a:off x="609600" y="1989136"/>
            <a:ext cx="10972800" cy="4137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nl-BE" dirty="0"/>
              <a:t>Click to edit Master text styles</a:t>
            </a:r>
          </a:p>
          <a:p>
            <a:pPr lvl="1"/>
            <a:r>
              <a:rPr lang="en-US" altLang="nl-BE" dirty="0"/>
              <a:t>Second level</a:t>
            </a:r>
          </a:p>
          <a:p>
            <a:pPr lvl="2"/>
            <a:r>
              <a:rPr lang="en-US" altLang="nl-BE" dirty="0"/>
              <a:t>Third level</a:t>
            </a:r>
          </a:p>
          <a:p>
            <a:pPr lvl="3"/>
            <a:r>
              <a:rPr lang="en-US" altLang="nl-BE" dirty="0"/>
              <a:t>Fourth level</a:t>
            </a:r>
          </a:p>
          <a:p>
            <a:pPr lvl="4"/>
            <a:r>
              <a:rPr lang="en-US" altLang="nl-BE" dirty="0"/>
              <a:t>Fifth level</a:t>
            </a:r>
          </a:p>
        </p:txBody>
      </p:sp>
      <p:sp>
        <p:nvSpPr>
          <p:cNvPr id="4" name="Date Placeholder 3">
            <a:extLst>
              <a:ext uri="{FF2B5EF4-FFF2-40B4-BE49-F238E27FC236}">
                <a16:creationId xmlns:a16="http://schemas.microsoft.com/office/drawing/2014/main" id="{81A8C573-89A2-47C2-8530-66109F05F925}"/>
              </a:ext>
            </a:extLst>
          </p:cNvPr>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fontAlgn="auto">
              <a:spcBef>
                <a:spcPts val="0"/>
              </a:spcBef>
              <a:spcAft>
                <a:spcPts val="0"/>
              </a:spcAft>
              <a:defRPr sz="900">
                <a:solidFill>
                  <a:schemeClr val="tx1">
                    <a:tint val="75000"/>
                  </a:schemeClr>
                </a:solidFill>
                <a:latin typeface="+mn-lt"/>
              </a:defRPr>
            </a:lvl1pPr>
          </a:lstStyle>
          <a:p>
            <a:fld id="{2CE5DA2C-7D8D-4BA4-9EFA-B590134B2C13}" type="datetimeFigureOut">
              <a:rPr lang="bg-BG" smtClean="0">
                <a:solidFill>
                  <a:srgbClr val="E7DEC9">
                    <a:shade val="50000"/>
                    <a:satMod val="200000"/>
                  </a:srgbClr>
                </a:solidFill>
              </a:rPr>
              <a:pPr/>
              <a:t>18.6.2021 г.</a:t>
            </a:fld>
            <a:endParaRPr lang="bg-BG">
              <a:solidFill>
                <a:srgbClr val="E7DEC9">
                  <a:shade val="50000"/>
                  <a:satMod val="200000"/>
                </a:srgbClr>
              </a:solidFill>
            </a:endParaRPr>
          </a:p>
        </p:txBody>
      </p:sp>
      <p:sp>
        <p:nvSpPr>
          <p:cNvPr id="5" name="Footer Placeholder 4">
            <a:extLst>
              <a:ext uri="{FF2B5EF4-FFF2-40B4-BE49-F238E27FC236}">
                <a16:creationId xmlns:a16="http://schemas.microsoft.com/office/drawing/2014/main" id="{FD09289D-A5D9-4C5E-8B0A-EE595ADA8FA4}"/>
              </a:ext>
            </a:extLst>
          </p:cNvPr>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fontAlgn="auto">
              <a:spcBef>
                <a:spcPts val="0"/>
              </a:spcBef>
              <a:spcAft>
                <a:spcPts val="0"/>
              </a:spcAft>
              <a:defRPr sz="900">
                <a:solidFill>
                  <a:schemeClr val="tx1">
                    <a:tint val="75000"/>
                  </a:schemeClr>
                </a:solidFill>
                <a:latin typeface="+mn-lt"/>
              </a:defRPr>
            </a:lvl1pPr>
          </a:lstStyle>
          <a:p>
            <a:endParaRPr lang="bg-BG">
              <a:solidFill>
                <a:srgbClr val="E7DEC9">
                  <a:shade val="50000"/>
                  <a:satMod val="200000"/>
                </a:srgbClr>
              </a:solidFill>
            </a:endParaRPr>
          </a:p>
        </p:txBody>
      </p:sp>
      <p:sp>
        <p:nvSpPr>
          <p:cNvPr id="6" name="Slide Number Placeholder 5">
            <a:extLst>
              <a:ext uri="{FF2B5EF4-FFF2-40B4-BE49-F238E27FC236}">
                <a16:creationId xmlns:a16="http://schemas.microsoft.com/office/drawing/2014/main" id="{298C24BB-46E7-4178-B533-0B9625280827}"/>
              </a:ext>
            </a:extLst>
          </p:cNvPr>
          <p:cNvSpPr>
            <a:spLocks noGrp="1"/>
          </p:cNvSpPr>
          <p:nvPr>
            <p:ph type="sldNum" sz="quarter" idx="4"/>
          </p:nvPr>
        </p:nvSpPr>
        <p:spPr>
          <a:xfrm>
            <a:off x="8737600" y="6356353"/>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898989"/>
                </a:solidFill>
                <a:latin typeface="Calibri" panose="020F0502020204030204" pitchFamily="34" charset="0"/>
              </a:defRPr>
            </a:lvl1pPr>
          </a:lstStyle>
          <a:p>
            <a:fld id="{D2BC2E45-3626-44D1-9DCE-C7A3C60D7F25}" type="slidenum">
              <a:rPr lang="bg-BG" smtClean="0">
                <a:solidFill>
                  <a:srgbClr val="E7DEC9">
                    <a:shade val="50000"/>
                    <a:satMod val="200000"/>
                  </a:srgbClr>
                </a:solidFill>
              </a:rPr>
              <a:pPr/>
              <a:t>‹#›</a:t>
            </a:fld>
            <a:endParaRPr lang="bg-BG">
              <a:solidFill>
                <a:srgbClr val="E7DEC9">
                  <a:shade val="50000"/>
                  <a:satMod val="200000"/>
                </a:srgbClr>
              </a:solidFill>
            </a:endParaRPr>
          </a:p>
        </p:txBody>
      </p:sp>
    </p:spTree>
    <p:extLst>
      <p:ext uri="{BB962C8B-B14F-4D97-AF65-F5344CB8AC3E}">
        <p14:creationId xmlns:p14="http://schemas.microsoft.com/office/powerpoint/2010/main" val="8553459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4" r:id="rId11"/>
  </p:sldLayoutIdLst>
  <p:transition spd="slow">
    <p:pull/>
  </p:transition>
  <p:txStyles>
    <p:titleStyle>
      <a:lvl1pPr algn="l" rtl="0" eaLnBrk="1" fontAlgn="base" hangingPunct="1">
        <a:spcBef>
          <a:spcPct val="0"/>
        </a:spcBef>
        <a:spcAft>
          <a:spcPct val="0"/>
        </a:spcAft>
        <a:defRPr sz="3300" kern="1200">
          <a:solidFill>
            <a:srgbClr val="0064F6"/>
          </a:solidFill>
          <a:latin typeface="+mj-lt"/>
          <a:ea typeface="+mj-ea"/>
          <a:cs typeface="+mj-cs"/>
        </a:defRPr>
      </a:lvl1pPr>
      <a:lvl2pPr algn="ctr" rtl="0" eaLnBrk="1" fontAlgn="base" hangingPunct="1">
        <a:spcBef>
          <a:spcPct val="0"/>
        </a:spcBef>
        <a:spcAft>
          <a:spcPct val="0"/>
        </a:spcAft>
        <a:defRPr sz="3300">
          <a:solidFill>
            <a:schemeClr val="tx1"/>
          </a:solidFill>
          <a:latin typeface="Calibri" pitchFamily="34" charset="0"/>
        </a:defRPr>
      </a:lvl2pPr>
      <a:lvl3pPr algn="ctr" rtl="0" eaLnBrk="1" fontAlgn="base" hangingPunct="1">
        <a:spcBef>
          <a:spcPct val="0"/>
        </a:spcBef>
        <a:spcAft>
          <a:spcPct val="0"/>
        </a:spcAft>
        <a:defRPr sz="3300">
          <a:solidFill>
            <a:schemeClr val="tx1"/>
          </a:solidFill>
          <a:latin typeface="Calibri" pitchFamily="34" charset="0"/>
        </a:defRPr>
      </a:lvl3pPr>
      <a:lvl4pPr algn="ctr" rtl="0" eaLnBrk="1" fontAlgn="base" hangingPunct="1">
        <a:spcBef>
          <a:spcPct val="0"/>
        </a:spcBef>
        <a:spcAft>
          <a:spcPct val="0"/>
        </a:spcAft>
        <a:defRPr sz="3300">
          <a:solidFill>
            <a:schemeClr val="tx1"/>
          </a:solidFill>
          <a:latin typeface="Calibri" pitchFamily="34" charset="0"/>
        </a:defRPr>
      </a:lvl4pPr>
      <a:lvl5pPr algn="ctr" rtl="0" eaLnBrk="1" fontAlgn="base" hangingPunct="1">
        <a:spcBef>
          <a:spcPct val="0"/>
        </a:spcBef>
        <a:spcAft>
          <a:spcPct val="0"/>
        </a:spcAft>
        <a:defRPr sz="3300">
          <a:solidFill>
            <a:schemeClr val="tx1"/>
          </a:solidFill>
          <a:latin typeface="Calibri" pitchFamily="34" charset="0"/>
        </a:defRPr>
      </a:lvl5pPr>
      <a:lvl6pPr marL="342900" algn="ctr" rtl="0" eaLnBrk="1" fontAlgn="base" hangingPunct="1">
        <a:spcBef>
          <a:spcPct val="0"/>
        </a:spcBef>
        <a:spcAft>
          <a:spcPct val="0"/>
        </a:spcAft>
        <a:defRPr sz="3300">
          <a:solidFill>
            <a:schemeClr val="tx1"/>
          </a:solidFill>
          <a:latin typeface="Calibri" pitchFamily="34" charset="0"/>
        </a:defRPr>
      </a:lvl6pPr>
      <a:lvl7pPr marL="685800" algn="ctr" rtl="0" eaLnBrk="1" fontAlgn="base" hangingPunct="1">
        <a:spcBef>
          <a:spcPct val="0"/>
        </a:spcBef>
        <a:spcAft>
          <a:spcPct val="0"/>
        </a:spcAft>
        <a:defRPr sz="3300">
          <a:solidFill>
            <a:schemeClr val="tx1"/>
          </a:solidFill>
          <a:latin typeface="Calibri" pitchFamily="34" charset="0"/>
        </a:defRPr>
      </a:lvl7pPr>
      <a:lvl8pPr marL="1028700" algn="ctr" rtl="0" eaLnBrk="1" fontAlgn="base" hangingPunct="1">
        <a:spcBef>
          <a:spcPct val="0"/>
        </a:spcBef>
        <a:spcAft>
          <a:spcPct val="0"/>
        </a:spcAft>
        <a:defRPr sz="3300">
          <a:solidFill>
            <a:schemeClr val="tx1"/>
          </a:solidFill>
          <a:latin typeface="Calibri" pitchFamily="34" charset="0"/>
        </a:defRPr>
      </a:lvl8pPr>
      <a:lvl9pPr marL="1371600" algn="ctr" rtl="0" eaLnBrk="1" fontAlgn="base" hangingPunct="1">
        <a:spcBef>
          <a:spcPct val="0"/>
        </a:spcBef>
        <a:spcAft>
          <a:spcPct val="0"/>
        </a:spcAft>
        <a:defRPr sz="3300">
          <a:solidFill>
            <a:schemeClr val="tx1"/>
          </a:solidFill>
          <a:latin typeface="Calibri" pitchFamily="34" charset="0"/>
        </a:defRPr>
      </a:lvl9pPr>
    </p:titleStyle>
    <p:bodyStyle>
      <a:lvl1pPr marL="257175" indent="-257175"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rtl="0" eaLnBrk="1" fontAlgn="base" hangingPunct="1">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rtl="0" eaLnBrk="1" fontAlgn="base" hangingPunct="1">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rtl="0" eaLnBrk="1" fontAlgn="base" hangingPunct="1">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1" fontAlgn="base" hangingPunct="1">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webp"/><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webp"/><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gif"/></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15.webp"/></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jpg"/></Relationships>
</file>

<file path=ppt/slides/_rels/slide1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society30.com/sharing-week/"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4.png"/><Relationship Id="rId4" Type="http://schemas.openxmlformats.org/officeDocument/2006/relationships/hyperlink" Target="http://www.thebluediamondgallery.com/highlighted/e/experience.html"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notesSlide" Target="../notesSlides/notesSlide13.xml"/><Relationship Id="rId7" Type="http://schemas.openxmlformats.org/officeDocument/2006/relationships/diagramQuickStyle" Target="../diagrams/quickStyle1.xml"/><Relationship Id="rId2" Type="http://schemas.openxmlformats.org/officeDocument/2006/relationships/slideLayout" Target="../slideLayouts/slideLayout2.xml"/><Relationship Id="rId1" Type="http://schemas.openxmlformats.org/officeDocument/2006/relationships/video" Target="https://www.youtube.com/embed/QoAOzMTLP5s?feature=oembed" TargetMode="Externa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25.jpeg"/><Relationship Id="rId4" Type="http://schemas.openxmlformats.org/officeDocument/2006/relationships/image" Target="../media/image4.png"/><Relationship Id="rId9" Type="http://schemas.microsoft.com/office/2007/relationships/diagramDrawing" Target="../diagrams/drawing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gif"/></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untitled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a:extLst>
              <a:ext uri="{FF2B5EF4-FFF2-40B4-BE49-F238E27FC236}">
                <a16:creationId xmlns:a16="http://schemas.microsoft.com/office/drawing/2014/main" id="{20782103-46BF-4D81-B29A-114DCC862C90}"/>
              </a:ext>
            </a:extLst>
          </p:cNvPr>
          <p:cNvSpPr txBox="1">
            <a:spLocks/>
          </p:cNvSpPr>
          <p:nvPr/>
        </p:nvSpPr>
        <p:spPr bwMode="auto">
          <a:xfrm>
            <a:off x="0" y="2420888"/>
            <a:ext cx="121920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300" kern="1200">
                <a:solidFill>
                  <a:srgbClr val="0064F6"/>
                </a:solidFill>
                <a:latin typeface="+mj-lt"/>
                <a:ea typeface="+mj-ea"/>
                <a:cs typeface="+mj-cs"/>
              </a:defRPr>
            </a:lvl1pPr>
            <a:lvl2pPr algn="ctr" rtl="0" eaLnBrk="1" fontAlgn="base" hangingPunct="1">
              <a:spcBef>
                <a:spcPct val="0"/>
              </a:spcBef>
              <a:spcAft>
                <a:spcPct val="0"/>
              </a:spcAft>
              <a:defRPr sz="3300">
                <a:solidFill>
                  <a:schemeClr val="tx1"/>
                </a:solidFill>
                <a:latin typeface="Calibri" pitchFamily="34" charset="0"/>
              </a:defRPr>
            </a:lvl2pPr>
            <a:lvl3pPr algn="ctr" rtl="0" eaLnBrk="1" fontAlgn="base" hangingPunct="1">
              <a:spcBef>
                <a:spcPct val="0"/>
              </a:spcBef>
              <a:spcAft>
                <a:spcPct val="0"/>
              </a:spcAft>
              <a:defRPr sz="3300">
                <a:solidFill>
                  <a:schemeClr val="tx1"/>
                </a:solidFill>
                <a:latin typeface="Calibri" pitchFamily="34" charset="0"/>
              </a:defRPr>
            </a:lvl3pPr>
            <a:lvl4pPr algn="ctr" rtl="0" eaLnBrk="1" fontAlgn="base" hangingPunct="1">
              <a:spcBef>
                <a:spcPct val="0"/>
              </a:spcBef>
              <a:spcAft>
                <a:spcPct val="0"/>
              </a:spcAft>
              <a:defRPr sz="3300">
                <a:solidFill>
                  <a:schemeClr val="tx1"/>
                </a:solidFill>
                <a:latin typeface="Calibri" pitchFamily="34" charset="0"/>
              </a:defRPr>
            </a:lvl4pPr>
            <a:lvl5pPr algn="ctr" rtl="0" eaLnBrk="1" fontAlgn="base" hangingPunct="1">
              <a:spcBef>
                <a:spcPct val="0"/>
              </a:spcBef>
              <a:spcAft>
                <a:spcPct val="0"/>
              </a:spcAft>
              <a:defRPr sz="3300">
                <a:solidFill>
                  <a:schemeClr val="tx1"/>
                </a:solidFill>
                <a:latin typeface="Calibri" pitchFamily="34" charset="0"/>
              </a:defRPr>
            </a:lvl5pPr>
            <a:lvl6pPr marL="342900" algn="ctr" rtl="0" eaLnBrk="1" fontAlgn="base" hangingPunct="1">
              <a:spcBef>
                <a:spcPct val="0"/>
              </a:spcBef>
              <a:spcAft>
                <a:spcPct val="0"/>
              </a:spcAft>
              <a:defRPr sz="3300">
                <a:solidFill>
                  <a:schemeClr val="tx1"/>
                </a:solidFill>
                <a:latin typeface="Calibri" pitchFamily="34" charset="0"/>
              </a:defRPr>
            </a:lvl6pPr>
            <a:lvl7pPr marL="685800" algn="ctr" rtl="0" eaLnBrk="1" fontAlgn="base" hangingPunct="1">
              <a:spcBef>
                <a:spcPct val="0"/>
              </a:spcBef>
              <a:spcAft>
                <a:spcPct val="0"/>
              </a:spcAft>
              <a:defRPr sz="3300">
                <a:solidFill>
                  <a:schemeClr val="tx1"/>
                </a:solidFill>
                <a:latin typeface="Calibri" pitchFamily="34" charset="0"/>
              </a:defRPr>
            </a:lvl7pPr>
            <a:lvl8pPr marL="1028700" algn="ctr" rtl="0" eaLnBrk="1" fontAlgn="base" hangingPunct="1">
              <a:spcBef>
                <a:spcPct val="0"/>
              </a:spcBef>
              <a:spcAft>
                <a:spcPct val="0"/>
              </a:spcAft>
              <a:defRPr sz="3300">
                <a:solidFill>
                  <a:schemeClr val="tx1"/>
                </a:solidFill>
                <a:latin typeface="Calibri" pitchFamily="34" charset="0"/>
              </a:defRPr>
            </a:lvl8pPr>
            <a:lvl9pPr marL="1371600" algn="ctr" rtl="0" eaLnBrk="1" fontAlgn="base" hangingPunct="1">
              <a:spcBef>
                <a:spcPct val="0"/>
              </a:spcBef>
              <a:spcAft>
                <a:spcPct val="0"/>
              </a:spcAft>
              <a:defRPr sz="3300">
                <a:solidFill>
                  <a:schemeClr val="tx1"/>
                </a:solidFill>
                <a:latin typeface="Calibri" pitchFamily="34" charset="0"/>
              </a:defRPr>
            </a:lvl9pPr>
          </a:lstStyle>
          <a:p>
            <a:pPr algn="ctr"/>
            <a:r>
              <a:rPr lang="fr-FR" sz="3200" b="1" dirty="0">
                <a:solidFill>
                  <a:srgbClr val="C00000"/>
                </a:solidFill>
                <a:latin typeface="Arial" panose="020B0604020202020204" pitchFamily="34" charset="0"/>
                <a:cs typeface="Arial" panose="020B0604020202020204" pitchFamily="34" charset="0"/>
              </a:rPr>
              <a:t>TOPIC 3. </a:t>
            </a:r>
            <a:r>
              <a:rPr lang="en-US" sz="3200" b="1" dirty="0">
                <a:solidFill>
                  <a:srgbClr val="C00000"/>
                </a:solidFill>
                <a:latin typeface="Arial" panose="020B0604020202020204" pitchFamily="34" charset="0"/>
                <a:cs typeface="Arial" panose="020B0604020202020204" pitchFamily="34" charset="0"/>
              </a:rPr>
              <a:t>MAIN STAGES IN THE ENTREPRENEURIAL PROCESS IN THE TEXTILE AND CLOTHING INDUSTRY</a:t>
            </a:r>
            <a:endParaRPr lang="fr-FR" sz="3200"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44215446"/>
      </p:ext>
    </p:extLst>
  </p:cSld>
  <p:clrMapOvr>
    <a:masterClrMapping/>
  </p:clrMapOvr>
  <p:transition spd="slow">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Картина 9">
            <a:extLst>
              <a:ext uri="{FF2B5EF4-FFF2-40B4-BE49-F238E27FC236}">
                <a16:creationId xmlns:a16="http://schemas.microsoft.com/office/drawing/2014/main" id="{7E3E0786-88CB-468F-97AC-B0F15A929B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58012" y="1971125"/>
            <a:ext cx="6165853" cy="4841776"/>
          </a:xfrm>
          <a:prstGeom prst="rect">
            <a:avLst/>
          </a:prstGeom>
        </p:spPr>
      </p:pic>
      <p:sp>
        <p:nvSpPr>
          <p:cNvPr id="4" name="Content Placeholder 2">
            <a:extLst>
              <a:ext uri="{FF2B5EF4-FFF2-40B4-BE49-F238E27FC236}">
                <a16:creationId xmlns:a16="http://schemas.microsoft.com/office/drawing/2014/main" id="{A89A777C-2B9C-4CA9-A372-07946227DF77}"/>
              </a:ext>
            </a:extLst>
          </p:cNvPr>
          <p:cNvSpPr txBox="1">
            <a:spLocks/>
          </p:cNvSpPr>
          <p:nvPr/>
        </p:nvSpPr>
        <p:spPr bwMode="auto">
          <a:xfrm>
            <a:off x="695400" y="1745896"/>
            <a:ext cx="10972800" cy="4851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57175" indent="-257175"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rtl="0" eaLnBrk="1" fontAlgn="base" hangingPunct="1">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rtl="0" eaLnBrk="1" fontAlgn="base" hangingPunct="1">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rtl="0" eaLnBrk="1" fontAlgn="base" hangingPunct="1">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1" fontAlgn="base" hangingPunct="1">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GB" dirty="0">
                <a:latin typeface="Arial" panose="020B0604020202020204" pitchFamily="34" charset="0"/>
                <a:cs typeface="Arial" panose="020B0604020202020204" pitchFamily="34" charset="0"/>
              </a:rPr>
              <a:t>Brainstorming</a:t>
            </a:r>
            <a:r>
              <a:rPr lang="bg-BG" dirty="0">
                <a:latin typeface="Arial" panose="020B0604020202020204" pitchFamily="34" charset="0"/>
                <a:cs typeface="Arial" panose="020B0604020202020204" pitchFamily="34" charset="0"/>
              </a:rPr>
              <a:t>;</a:t>
            </a:r>
          </a:p>
          <a:p>
            <a:r>
              <a:rPr lang="en-US" dirty="0">
                <a:latin typeface="Arial" panose="020B0604020202020204" pitchFamily="34" charset="0"/>
                <a:cs typeface="Arial" panose="020B0604020202020204" pitchFamily="34" charset="0"/>
              </a:rPr>
              <a:t>Method of association and analogies;</a:t>
            </a:r>
          </a:p>
          <a:p>
            <a:r>
              <a:rPr lang="en-US" dirty="0">
                <a:latin typeface="Arial" panose="020B0604020202020204" pitchFamily="34" charset="0"/>
                <a:cs typeface="Arial" panose="020B0604020202020204" pitchFamily="34" charset="0"/>
              </a:rPr>
              <a:t>Trial and error method;</a:t>
            </a:r>
            <a:endParaRPr lang="bg-BG"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Method of control questions;</a:t>
            </a:r>
          </a:p>
          <a:p>
            <a:r>
              <a:rPr lang="en-US" dirty="0" err="1">
                <a:latin typeface="Arial" panose="020B0604020202020204" pitchFamily="34" charset="0"/>
                <a:cs typeface="Arial" panose="020B0604020202020204" pitchFamily="34" charset="0"/>
              </a:rPr>
              <a:t>Synectic</a:t>
            </a:r>
            <a:r>
              <a:rPr lang="en-US" dirty="0">
                <a:latin typeface="Arial" panose="020B0604020202020204" pitchFamily="34" charset="0"/>
                <a:cs typeface="Arial" panose="020B0604020202020204" pitchFamily="34" charset="0"/>
              </a:rPr>
              <a:t> method;</a:t>
            </a:r>
            <a:endParaRPr lang="bg-BG"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Morphological analysis;</a:t>
            </a:r>
          </a:p>
          <a:p>
            <a:r>
              <a:rPr lang="en-US" dirty="0">
                <a:latin typeface="Arial" panose="020B0604020202020204" pitchFamily="34" charset="0"/>
                <a:cs typeface="Arial" panose="020B0604020202020204" pitchFamily="34" charset="0"/>
              </a:rPr>
              <a:t>Delphi method</a:t>
            </a:r>
          </a:p>
          <a:p>
            <a:r>
              <a:rPr lang="en-US" dirty="0">
                <a:latin typeface="Arial" panose="020B0604020202020204" pitchFamily="34" charset="0"/>
                <a:cs typeface="Arial" panose="020B0604020202020204" pitchFamily="34" charset="0"/>
              </a:rPr>
              <a:t>Focus groups</a:t>
            </a:r>
          </a:p>
          <a:p>
            <a:r>
              <a:rPr lang="en-US" dirty="0">
                <a:latin typeface="Arial" panose="020B0604020202020204" pitchFamily="34" charset="0"/>
                <a:cs typeface="Arial" panose="020B0604020202020204" pitchFamily="34" charset="0"/>
              </a:rPr>
              <a:t>Problem inventory analysis</a:t>
            </a:r>
          </a:p>
          <a:p>
            <a:r>
              <a:rPr lang="pl-PL" dirty="0">
                <a:latin typeface="Arial" panose="020B0604020202020204" pitchFamily="34" charset="0"/>
                <a:cs typeface="Arial" panose="020B0604020202020204" pitchFamily="34" charset="0"/>
              </a:rPr>
              <a:t>Analogous business</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bg-BG" dirty="0">
              <a:latin typeface="Arial" panose="020B0604020202020204" pitchFamily="34" charset="0"/>
              <a:cs typeface="Arial" panose="020B0604020202020204" pitchFamily="34" charset="0"/>
            </a:endParaRPr>
          </a:p>
          <a:p>
            <a:endParaRPr lang="en-GB" b="1" dirty="0">
              <a:latin typeface="Arial" panose="020B0604020202020204" pitchFamily="34" charset="0"/>
              <a:cs typeface="Arial" panose="020B0604020202020204" pitchFamily="34" charset="0"/>
            </a:endParaRPr>
          </a:p>
        </p:txBody>
      </p:sp>
      <p:pic>
        <p:nvPicPr>
          <p:cNvPr id="6" name="Picture 2" descr="untitled4">
            <a:extLst>
              <a:ext uri="{FF2B5EF4-FFF2-40B4-BE49-F238E27FC236}">
                <a16:creationId xmlns:a16="http://schemas.microsoft.com/office/drawing/2014/main" id="{BE65A855-09C7-431F-AD19-EA0FE39E0E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3133B01F-0E3A-4648-8467-D66E56A8301A}"/>
              </a:ext>
            </a:extLst>
          </p:cNvPr>
          <p:cNvSpPr txBox="1">
            <a:spLocks/>
          </p:cNvSpPr>
          <p:nvPr/>
        </p:nvSpPr>
        <p:spPr bwMode="auto">
          <a:xfrm>
            <a:off x="695400" y="1097182"/>
            <a:ext cx="9008298" cy="378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300" kern="1200">
                <a:solidFill>
                  <a:srgbClr val="0064F6"/>
                </a:solidFill>
                <a:latin typeface="+mj-lt"/>
                <a:ea typeface="+mj-ea"/>
                <a:cs typeface="+mj-cs"/>
              </a:defRPr>
            </a:lvl1pPr>
            <a:lvl2pPr algn="ctr" rtl="0" eaLnBrk="1" fontAlgn="base" hangingPunct="1">
              <a:spcBef>
                <a:spcPct val="0"/>
              </a:spcBef>
              <a:spcAft>
                <a:spcPct val="0"/>
              </a:spcAft>
              <a:defRPr sz="3300">
                <a:solidFill>
                  <a:schemeClr val="tx1"/>
                </a:solidFill>
                <a:latin typeface="Calibri" pitchFamily="34" charset="0"/>
              </a:defRPr>
            </a:lvl2pPr>
            <a:lvl3pPr algn="ctr" rtl="0" eaLnBrk="1" fontAlgn="base" hangingPunct="1">
              <a:spcBef>
                <a:spcPct val="0"/>
              </a:spcBef>
              <a:spcAft>
                <a:spcPct val="0"/>
              </a:spcAft>
              <a:defRPr sz="3300">
                <a:solidFill>
                  <a:schemeClr val="tx1"/>
                </a:solidFill>
                <a:latin typeface="Calibri" pitchFamily="34" charset="0"/>
              </a:defRPr>
            </a:lvl3pPr>
            <a:lvl4pPr algn="ctr" rtl="0" eaLnBrk="1" fontAlgn="base" hangingPunct="1">
              <a:spcBef>
                <a:spcPct val="0"/>
              </a:spcBef>
              <a:spcAft>
                <a:spcPct val="0"/>
              </a:spcAft>
              <a:defRPr sz="3300">
                <a:solidFill>
                  <a:schemeClr val="tx1"/>
                </a:solidFill>
                <a:latin typeface="Calibri" pitchFamily="34" charset="0"/>
              </a:defRPr>
            </a:lvl4pPr>
            <a:lvl5pPr algn="ctr" rtl="0" eaLnBrk="1" fontAlgn="base" hangingPunct="1">
              <a:spcBef>
                <a:spcPct val="0"/>
              </a:spcBef>
              <a:spcAft>
                <a:spcPct val="0"/>
              </a:spcAft>
              <a:defRPr sz="3300">
                <a:solidFill>
                  <a:schemeClr val="tx1"/>
                </a:solidFill>
                <a:latin typeface="Calibri" pitchFamily="34" charset="0"/>
              </a:defRPr>
            </a:lvl5pPr>
            <a:lvl6pPr marL="342900" algn="ctr" rtl="0" eaLnBrk="1" fontAlgn="base" hangingPunct="1">
              <a:spcBef>
                <a:spcPct val="0"/>
              </a:spcBef>
              <a:spcAft>
                <a:spcPct val="0"/>
              </a:spcAft>
              <a:defRPr sz="3300">
                <a:solidFill>
                  <a:schemeClr val="tx1"/>
                </a:solidFill>
                <a:latin typeface="Calibri" pitchFamily="34" charset="0"/>
              </a:defRPr>
            </a:lvl6pPr>
            <a:lvl7pPr marL="685800" algn="ctr" rtl="0" eaLnBrk="1" fontAlgn="base" hangingPunct="1">
              <a:spcBef>
                <a:spcPct val="0"/>
              </a:spcBef>
              <a:spcAft>
                <a:spcPct val="0"/>
              </a:spcAft>
              <a:defRPr sz="3300">
                <a:solidFill>
                  <a:schemeClr val="tx1"/>
                </a:solidFill>
                <a:latin typeface="Calibri" pitchFamily="34" charset="0"/>
              </a:defRPr>
            </a:lvl7pPr>
            <a:lvl8pPr marL="1028700" algn="ctr" rtl="0" eaLnBrk="1" fontAlgn="base" hangingPunct="1">
              <a:spcBef>
                <a:spcPct val="0"/>
              </a:spcBef>
              <a:spcAft>
                <a:spcPct val="0"/>
              </a:spcAft>
              <a:defRPr sz="3300">
                <a:solidFill>
                  <a:schemeClr val="tx1"/>
                </a:solidFill>
                <a:latin typeface="Calibri" pitchFamily="34" charset="0"/>
              </a:defRPr>
            </a:lvl8pPr>
            <a:lvl9pPr marL="1371600" algn="ctr" rtl="0" eaLnBrk="1" fontAlgn="base" hangingPunct="1">
              <a:spcBef>
                <a:spcPct val="0"/>
              </a:spcBef>
              <a:spcAft>
                <a:spcPct val="0"/>
              </a:spcAft>
              <a:defRPr sz="3300">
                <a:solidFill>
                  <a:schemeClr val="tx1"/>
                </a:solidFill>
                <a:latin typeface="Calibri" pitchFamily="34" charset="0"/>
              </a:defRPr>
            </a:lvl9pPr>
          </a:lstStyle>
          <a:p>
            <a:r>
              <a:rPr lang="en-GB" sz="2800" dirty="0">
                <a:latin typeface="Arial" panose="020B0604020202020204" pitchFamily="34" charset="0"/>
                <a:cs typeface="Arial" panose="020B0604020202020204" pitchFamily="34" charset="0"/>
              </a:rPr>
              <a:t>Business idea generation methods</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71909590"/>
      </p:ext>
    </p:extLst>
  </p:cSld>
  <p:clrMapOvr>
    <a:masterClrMapping/>
  </p:clrMapOvr>
  <p:transition spd="slow">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Картина 11">
            <a:extLst>
              <a:ext uri="{FF2B5EF4-FFF2-40B4-BE49-F238E27FC236}">
                <a16:creationId xmlns:a16="http://schemas.microsoft.com/office/drawing/2014/main" id="{15EC9D2D-2B97-41A1-8013-14037425CB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4272" y="1373045"/>
            <a:ext cx="3840426" cy="2880320"/>
          </a:xfrm>
          <a:prstGeom prst="rect">
            <a:avLst/>
          </a:prstGeom>
        </p:spPr>
      </p:pic>
      <p:sp>
        <p:nvSpPr>
          <p:cNvPr id="3" name="Content Placeholder 2">
            <a:extLst>
              <a:ext uri="{FF2B5EF4-FFF2-40B4-BE49-F238E27FC236}">
                <a16:creationId xmlns:a16="http://schemas.microsoft.com/office/drawing/2014/main" id="{23973394-7D0E-4C95-A604-7D3706786620}"/>
              </a:ext>
            </a:extLst>
          </p:cNvPr>
          <p:cNvSpPr>
            <a:spLocks noGrp="1"/>
          </p:cNvSpPr>
          <p:nvPr>
            <p:ph idx="1"/>
          </p:nvPr>
        </p:nvSpPr>
        <p:spPr>
          <a:xfrm>
            <a:off x="695400" y="1755404"/>
            <a:ext cx="7056784" cy="4137028"/>
          </a:xfrm>
        </p:spPr>
        <p:txBody>
          <a:bodyPr/>
          <a:lstStyle/>
          <a:p>
            <a:pPr marL="342900" lvl="1" indent="-342900" algn="just">
              <a:spcBef>
                <a:spcPts val="0"/>
              </a:spcBef>
              <a:buFont typeface="Arial" panose="020B0604020202020204" pitchFamily="34" charset="0"/>
              <a:buChar char="•"/>
            </a:pPr>
            <a:r>
              <a:rPr lang="en-US" sz="2000" b="1" dirty="0">
                <a:latin typeface="Arial" panose="020B0604020202020204" pitchFamily="34" charset="0"/>
                <a:cs typeface="Arial" panose="020B0604020202020204" pitchFamily="34" charset="0"/>
              </a:rPr>
              <a:t>Brainstorming</a:t>
            </a:r>
            <a:r>
              <a:rPr lang="en-US" sz="2000" dirty="0">
                <a:latin typeface="Arial" panose="020B0604020202020204" pitchFamily="34" charset="0"/>
                <a:cs typeface="Arial" panose="020B0604020202020204" pitchFamily="34" charset="0"/>
              </a:rPr>
              <a:t> - it is a group method for obtaining new ideas and solutions. It is based on the fact that people can be stimulated to greater creativity by meeting with others and participating in organized group experiences. The characteristics of this method are keeping criticism away; freewheeling of idea, high quantity of ideas, combinations and improvements of ideas. Such type of session should be fun with no scope for domination and inhibition. </a:t>
            </a:r>
          </a:p>
          <a:p>
            <a:pPr marL="342900" lvl="1" indent="-342900" algn="just">
              <a:spcBef>
                <a:spcPts val="0"/>
              </a:spcBef>
              <a:buFont typeface="Arial" panose="020B0604020202020204" pitchFamily="34" charset="0"/>
              <a:buChar char="•"/>
            </a:pPr>
            <a:r>
              <a:rPr lang="en-US" sz="2000" b="1" dirty="0">
                <a:latin typeface="Arial" panose="020B0604020202020204" pitchFamily="34" charset="0"/>
                <a:cs typeface="Arial" panose="020B0604020202020204" pitchFamily="34" charset="0"/>
              </a:rPr>
              <a:t>Focus groups </a:t>
            </a:r>
            <a:r>
              <a:rPr lang="en-US" sz="2000" dirty="0">
                <a:latin typeface="Arial" panose="020B0604020202020204" pitchFamily="34" charset="0"/>
                <a:cs typeface="Arial" panose="020B0604020202020204" pitchFamily="34" charset="0"/>
              </a:rPr>
              <a:t>- these are the groups of individuals providing information in a structural format. A moderator leads a group of people through an open, in-depth discussion rather than simply asking questions to solicit participant response. Such groups form comments in open-end in-depth discussions for a new product area that can result in market success.</a:t>
            </a:r>
            <a:endParaRPr lang="pl-PL" sz="2000" dirty="0">
              <a:latin typeface="Arial" panose="020B0604020202020204" pitchFamily="34" charset="0"/>
              <a:cs typeface="Arial" panose="020B0604020202020204" pitchFamily="34" charset="0"/>
            </a:endParaRPr>
          </a:p>
        </p:txBody>
      </p:sp>
      <p:pic>
        <p:nvPicPr>
          <p:cNvPr id="4" name="Picture 2" descr="untitled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C71F4EBA-9495-47C7-AE18-954E8930541A}"/>
              </a:ext>
            </a:extLst>
          </p:cNvPr>
          <p:cNvSpPr txBox="1">
            <a:spLocks/>
          </p:cNvSpPr>
          <p:nvPr/>
        </p:nvSpPr>
        <p:spPr bwMode="auto">
          <a:xfrm>
            <a:off x="695400" y="1097182"/>
            <a:ext cx="9008298" cy="378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300" kern="1200">
                <a:solidFill>
                  <a:srgbClr val="0064F6"/>
                </a:solidFill>
                <a:latin typeface="+mj-lt"/>
                <a:ea typeface="+mj-ea"/>
                <a:cs typeface="+mj-cs"/>
              </a:defRPr>
            </a:lvl1pPr>
            <a:lvl2pPr algn="ctr" rtl="0" eaLnBrk="1" fontAlgn="base" hangingPunct="1">
              <a:spcBef>
                <a:spcPct val="0"/>
              </a:spcBef>
              <a:spcAft>
                <a:spcPct val="0"/>
              </a:spcAft>
              <a:defRPr sz="3300">
                <a:solidFill>
                  <a:schemeClr val="tx1"/>
                </a:solidFill>
                <a:latin typeface="Calibri" pitchFamily="34" charset="0"/>
              </a:defRPr>
            </a:lvl2pPr>
            <a:lvl3pPr algn="ctr" rtl="0" eaLnBrk="1" fontAlgn="base" hangingPunct="1">
              <a:spcBef>
                <a:spcPct val="0"/>
              </a:spcBef>
              <a:spcAft>
                <a:spcPct val="0"/>
              </a:spcAft>
              <a:defRPr sz="3300">
                <a:solidFill>
                  <a:schemeClr val="tx1"/>
                </a:solidFill>
                <a:latin typeface="Calibri" pitchFamily="34" charset="0"/>
              </a:defRPr>
            </a:lvl3pPr>
            <a:lvl4pPr algn="ctr" rtl="0" eaLnBrk="1" fontAlgn="base" hangingPunct="1">
              <a:spcBef>
                <a:spcPct val="0"/>
              </a:spcBef>
              <a:spcAft>
                <a:spcPct val="0"/>
              </a:spcAft>
              <a:defRPr sz="3300">
                <a:solidFill>
                  <a:schemeClr val="tx1"/>
                </a:solidFill>
                <a:latin typeface="Calibri" pitchFamily="34" charset="0"/>
              </a:defRPr>
            </a:lvl4pPr>
            <a:lvl5pPr algn="ctr" rtl="0" eaLnBrk="1" fontAlgn="base" hangingPunct="1">
              <a:spcBef>
                <a:spcPct val="0"/>
              </a:spcBef>
              <a:spcAft>
                <a:spcPct val="0"/>
              </a:spcAft>
              <a:defRPr sz="3300">
                <a:solidFill>
                  <a:schemeClr val="tx1"/>
                </a:solidFill>
                <a:latin typeface="Calibri" pitchFamily="34" charset="0"/>
              </a:defRPr>
            </a:lvl5pPr>
            <a:lvl6pPr marL="342900" algn="ctr" rtl="0" eaLnBrk="1" fontAlgn="base" hangingPunct="1">
              <a:spcBef>
                <a:spcPct val="0"/>
              </a:spcBef>
              <a:spcAft>
                <a:spcPct val="0"/>
              </a:spcAft>
              <a:defRPr sz="3300">
                <a:solidFill>
                  <a:schemeClr val="tx1"/>
                </a:solidFill>
                <a:latin typeface="Calibri" pitchFamily="34" charset="0"/>
              </a:defRPr>
            </a:lvl6pPr>
            <a:lvl7pPr marL="685800" algn="ctr" rtl="0" eaLnBrk="1" fontAlgn="base" hangingPunct="1">
              <a:spcBef>
                <a:spcPct val="0"/>
              </a:spcBef>
              <a:spcAft>
                <a:spcPct val="0"/>
              </a:spcAft>
              <a:defRPr sz="3300">
                <a:solidFill>
                  <a:schemeClr val="tx1"/>
                </a:solidFill>
                <a:latin typeface="Calibri" pitchFamily="34" charset="0"/>
              </a:defRPr>
            </a:lvl7pPr>
            <a:lvl8pPr marL="1028700" algn="ctr" rtl="0" eaLnBrk="1" fontAlgn="base" hangingPunct="1">
              <a:spcBef>
                <a:spcPct val="0"/>
              </a:spcBef>
              <a:spcAft>
                <a:spcPct val="0"/>
              </a:spcAft>
              <a:defRPr sz="3300">
                <a:solidFill>
                  <a:schemeClr val="tx1"/>
                </a:solidFill>
                <a:latin typeface="Calibri" pitchFamily="34" charset="0"/>
              </a:defRPr>
            </a:lvl8pPr>
            <a:lvl9pPr marL="1371600" algn="ctr" rtl="0" eaLnBrk="1" fontAlgn="base" hangingPunct="1">
              <a:spcBef>
                <a:spcPct val="0"/>
              </a:spcBef>
              <a:spcAft>
                <a:spcPct val="0"/>
              </a:spcAft>
              <a:defRPr sz="3300">
                <a:solidFill>
                  <a:schemeClr val="tx1"/>
                </a:solidFill>
                <a:latin typeface="Calibri" pitchFamily="34" charset="0"/>
              </a:defRPr>
            </a:lvl9pPr>
          </a:lstStyle>
          <a:p>
            <a:r>
              <a:rPr lang="en-GB" sz="2800" dirty="0">
                <a:latin typeface="Arial" panose="020B0604020202020204" pitchFamily="34" charset="0"/>
                <a:cs typeface="Arial" panose="020B0604020202020204" pitchFamily="34" charset="0"/>
              </a:rPr>
              <a:t>Business idea generation methods</a:t>
            </a:r>
            <a:endParaRPr lang="en-US" sz="2800" dirty="0">
              <a:latin typeface="Arial" panose="020B0604020202020204" pitchFamily="34" charset="0"/>
              <a:cs typeface="Arial" panose="020B0604020202020204" pitchFamily="34" charset="0"/>
            </a:endParaRPr>
          </a:p>
        </p:txBody>
      </p:sp>
      <p:pic>
        <p:nvPicPr>
          <p:cNvPr id="16" name="Картина 15" descr="Картина, която съдържа текст, ски&#10;&#10;Описанието е генерирано автоматично">
            <a:extLst>
              <a:ext uri="{FF2B5EF4-FFF2-40B4-BE49-F238E27FC236}">
                <a16:creationId xmlns:a16="http://schemas.microsoft.com/office/drawing/2014/main" id="{2E96F1E6-0086-47CD-98C3-F39010C73A3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5316" b="8581"/>
          <a:stretch/>
        </p:blipFill>
        <p:spPr>
          <a:xfrm>
            <a:off x="8404302" y="4149080"/>
            <a:ext cx="3280508" cy="2356656"/>
          </a:xfrm>
          <a:prstGeom prst="rect">
            <a:avLst/>
          </a:prstGeom>
        </p:spPr>
      </p:pic>
    </p:spTree>
    <p:extLst>
      <p:ext uri="{BB962C8B-B14F-4D97-AF65-F5344CB8AC3E}">
        <p14:creationId xmlns:p14="http://schemas.microsoft.com/office/powerpoint/2010/main" val="3922750799"/>
      </p:ext>
    </p:extLst>
  </p:cSld>
  <p:clrMapOvr>
    <a:masterClrMapping/>
  </p:clrMapOvr>
  <p:transition spd="slow">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untitled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Картина 6"/>
          <p:cNvPicPr>
            <a:picLocks noChangeAspect="1"/>
          </p:cNvPicPr>
          <p:nvPr/>
        </p:nvPicPr>
        <p:blipFill rotWithShape="1">
          <a:blip r:embed="rId4" cstate="print">
            <a:extLst>
              <a:ext uri="{28A0092B-C50C-407E-A947-70E740481C1C}">
                <a14:useLocalDpi xmlns:a14="http://schemas.microsoft.com/office/drawing/2010/main" val="0"/>
              </a:ext>
            </a:extLst>
          </a:blip>
          <a:srcRect l="11077" t="17262" r="9936" b="13117"/>
          <a:stretch/>
        </p:blipFill>
        <p:spPr>
          <a:xfrm>
            <a:off x="1703512" y="1700809"/>
            <a:ext cx="8568952" cy="4248472"/>
          </a:xfrm>
          <a:prstGeom prst="rect">
            <a:avLst/>
          </a:prstGeom>
        </p:spPr>
      </p:pic>
      <p:sp>
        <p:nvSpPr>
          <p:cNvPr id="12" name="Текстово поле 11">
            <a:extLst>
              <a:ext uri="{FF2B5EF4-FFF2-40B4-BE49-F238E27FC236}">
                <a16:creationId xmlns:a16="http://schemas.microsoft.com/office/drawing/2014/main" id="{7B1759CB-FA71-46FA-9093-EEF9A018C298}"/>
              </a:ext>
            </a:extLst>
          </p:cNvPr>
          <p:cNvSpPr txBox="1"/>
          <p:nvPr/>
        </p:nvSpPr>
        <p:spPr>
          <a:xfrm>
            <a:off x="8040216" y="6309320"/>
            <a:ext cx="4010000" cy="430887"/>
          </a:xfrm>
          <a:prstGeom prst="rect">
            <a:avLst/>
          </a:prstGeom>
          <a:noFill/>
        </p:spPr>
        <p:txBody>
          <a:bodyPr wrap="square" rtlCol="0">
            <a:spAutoFit/>
          </a:bodyPr>
          <a:lstStyle/>
          <a:p>
            <a:r>
              <a:rPr lang="en-US" sz="1100" dirty="0"/>
              <a:t>Source: www.collaboard.app/brainstorming-session-more-effective-with-online-whiteboard</a:t>
            </a:r>
            <a:endParaRPr lang="bg-BG" sz="1100" dirty="0"/>
          </a:p>
        </p:txBody>
      </p:sp>
      <p:sp>
        <p:nvSpPr>
          <p:cNvPr id="14" name="Title 1">
            <a:extLst>
              <a:ext uri="{FF2B5EF4-FFF2-40B4-BE49-F238E27FC236}">
                <a16:creationId xmlns:a16="http://schemas.microsoft.com/office/drawing/2014/main" id="{42B5F915-8F40-4184-95CB-0ACD73DFEA59}"/>
              </a:ext>
            </a:extLst>
          </p:cNvPr>
          <p:cNvSpPr txBox="1">
            <a:spLocks/>
          </p:cNvSpPr>
          <p:nvPr/>
        </p:nvSpPr>
        <p:spPr bwMode="auto">
          <a:xfrm>
            <a:off x="695400" y="1097182"/>
            <a:ext cx="9008298" cy="378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300" kern="1200">
                <a:solidFill>
                  <a:srgbClr val="0064F6"/>
                </a:solidFill>
                <a:latin typeface="+mj-lt"/>
                <a:ea typeface="+mj-ea"/>
                <a:cs typeface="+mj-cs"/>
              </a:defRPr>
            </a:lvl1pPr>
            <a:lvl2pPr algn="ctr" rtl="0" eaLnBrk="1" fontAlgn="base" hangingPunct="1">
              <a:spcBef>
                <a:spcPct val="0"/>
              </a:spcBef>
              <a:spcAft>
                <a:spcPct val="0"/>
              </a:spcAft>
              <a:defRPr sz="3300">
                <a:solidFill>
                  <a:schemeClr val="tx1"/>
                </a:solidFill>
                <a:latin typeface="Calibri" pitchFamily="34" charset="0"/>
              </a:defRPr>
            </a:lvl2pPr>
            <a:lvl3pPr algn="ctr" rtl="0" eaLnBrk="1" fontAlgn="base" hangingPunct="1">
              <a:spcBef>
                <a:spcPct val="0"/>
              </a:spcBef>
              <a:spcAft>
                <a:spcPct val="0"/>
              </a:spcAft>
              <a:defRPr sz="3300">
                <a:solidFill>
                  <a:schemeClr val="tx1"/>
                </a:solidFill>
                <a:latin typeface="Calibri" pitchFamily="34" charset="0"/>
              </a:defRPr>
            </a:lvl3pPr>
            <a:lvl4pPr algn="ctr" rtl="0" eaLnBrk="1" fontAlgn="base" hangingPunct="1">
              <a:spcBef>
                <a:spcPct val="0"/>
              </a:spcBef>
              <a:spcAft>
                <a:spcPct val="0"/>
              </a:spcAft>
              <a:defRPr sz="3300">
                <a:solidFill>
                  <a:schemeClr val="tx1"/>
                </a:solidFill>
                <a:latin typeface="Calibri" pitchFamily="34" charset="0"/>
              </a:defRPr>
            </a:lvl4pPr>
            <a:lvl5pPr algn="ctr" rtl="0" eaLnBrk="1" fontAlgn="base" hangingPunct="1">
              <a:spcBef>
                <a:spcPct val="0"/>
              </a:spcBef>
              <a:spcAft>
                <a:spcPct val="0"/>
              </a:spcAft>
              <a:defRPr sz="3300">
                <a:solidFill>
                  <a:schemeClr val="tx1"/>
                </a:solidFill>
                <a:latin typeface="Calibri" pitchFamily="34" charset="0"/>
              </a:defRPr>
            </a:lvl5pPr>
            <a:lvl6pPr marL="342900" algn="ctr" rtl="0" eaLnBrk="1" fontAlgn="base" hangingPunct="1">
              <a:spcBef>
                <a:spcPct val="0"/>
              </a:spcBef>
              <a:spcAft>
                <a:spcPct val="0"/>
              </a:spcAft>
              <a:defRPr sz="3300">
                <a:solidFill>
                  <a:schemeClr val="tx1"/>
                </a:solidFill>
                <a:latin typeface="Calibri" pitchFamily="34" charset="0"/>
              </a:defRPr>
            </a:lvl6pPr>
            <a:lvl7pPr marL="685800" algn="ctr" rtl="0" eaLnBrk="1" fontAlgn="base" hangingPunct="1">
              <a:spcBef>
                <a:spcPct val="0"/>
              </a:spcBef>
              <a:spcAft>
                <a:spcPct val="0"/>
              </a:spcAft>
              <a:defRPr sz="3300">
                <a:solidFill>
                  <a:schemeClr val="tx1"/>
                </a:solidFill>
                <a:latin typeface="Calibri" pitchFamily="34" charset="0"/>
              </a:defRPr>
            </a:lvl7pPr>
            <a:lvl8pPr marL="1028700" algn="ctr" rtl="0" eaLnBrk="1" fontAlgn="base" hangingPunct="1">
              <a:spcBef>
                <a:spcPct val="0"/>
              </a:spcBef>
              <a:spcAft>
                <a:spcPct val="0"/>
              </a:spcAft>
              <a:defRPr sz="3300">
                <a:solidFill>
                  <a:schemeClr val="tx1"/>
                </a:solidFill>
                <a:latin typeface="Calibri" pitchFamily="34" charset="0"/>
              </a:defRPr>
            </a:lvl8pPr>
            <a:lvl9pPr marL="1371600" algn="ctr" rtl="0" eaLnBrk="1" fontAlgn="base" hangingPunct="1">
              <a:spcBef>
                <a:spcPct val="0"/>
              </a:spcBef>
              <a:spcAft>
                <a:spcPct val="0"/>
              </a:spcAft>
              <a:defRPr sz="3300">
                <a:solidFill>
                  <a:schemeClr val="tx1"/>
                </a:solidFill>
                <a:latin typeface="Calibri" pitchFamily="34" charset="0"/>
              </a:defRPr>
            </a:lvl9pPr>
          </a:lstStyle>
          <a:p>
            <a:r>
              <a:rPr lang="en-GB" sz="2800" dirty="0">
                <a:latin typeface="Arial" panose="020B0604020202020204" pitchFamily="34" charset="0"/>
                <a:cs typeface="Arial" panose="020B0604020202020204" pitchFamily="34" charset="0"/>
              </a:rPr>
              <a:t>Brainstorming ideas</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11280681"/>
      </p:ext>
    </p:extLst>
  </p:cSld>
  <p:clrMapOvr>
    <a:masterClrMapping/>
  </p:clrMapOvr>
  <p:transition spd="slow">
    <p:pull/>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973394-7D0E-4C95-A604-7D3706786620}"/>
              </a:ext>
            </a:extLst>
          </p:cNvPr>
          <p:cNvSpPr>
            <a:spLocks noGrp="1"/>
          </p:cNvSpPr>
          <p:nvPr>
            <p:ph idx="1"/>
          </p:nvPr>
        </p:nvSpPr>
        <p:spPr>
          <a:xfrm>
            <a:off x="695400" y="1755404"/>
            <a:ext cx="6912768" cy="3473796"/>
          </a:xfrm>
        </p:spPr>
        <p:txBody>
          <a:bodyPr/>
          <a:lstStyle/>
          <a:p>
            <a:pPr marL="342900" lvl="1" indent="-342900" algn="just">
              <a:spcBef>
                <a:spcPts val="0"/>
              </a:spcBef>
              <a:buFont typeface="Arial" panose="020B0604020202020204" pitchFamily="34" charset="0"/>
              <a:buChar char="•"/>
            </a:pPr>
            <a:r>
              <a:rPr lang="en-US" sz="2000" b="1" dirty="0">
                <a:latin typeface="Arial" panose="020B0604020202020204" pitchFamily="34" charset="0"/>
                <a:cs typeface="Arial" panose="020B0604020202020204" pitchFamily="34" charset="0"/>
              </a:rPr>
              <a:t>Problem inventory analysis </a:t>
            </a:r>
            <a:r>
              <a:rPr lang="en-US" sz="2000" dirty="0">
                <a:latin typeface="Arial" panose="020B0604020202020204" pitchFamily="34" charset="0"/>
                <a:cs typeface="Arial" panose="020B0604020202020204" pitchFamily="34" charset="0"/>
              </a:rPr>
              <a:t>- it is a method for obtaining new ideas and solutions by focusing on problems. This analysis uses individuals in a manner that is analogous to focus groups to generate new product areas. However, instead of generating new ideas, the consumers are provided with list of problems and then they are asked to have discussion over it and it ultimately results in an entirely new product idea.</a:t>
            </a:r>
          </a:p>
          <a:p>
            <a:pPr marL="342900" lvl="1" indent="-342900" algn="just">
              <a:spcBef>
                <a:spcPts val="0"/>
              </a:spcBef>
              <a:buFont typeface="Arial" panose="020B0604020202020204" pitchFamily="34" charset="0"/>
              <a:buChar char="•"/>
            </a:pPr>
            <a:r>
              <a:rPr lang="pl-PL" sz="2000" b="1" dirty="0">
                <a:latin typeface="Arial" panose="020B0604020202020204" pitchFamily="34" charset="0"/>
                <a:cs typeface="Arial" panose="020B0604020202020204" pitchFamily="34" charset="0"/>
              </a:rPr>
              <a:t>Analogous business</a:t>
            </a:r>
            <a:r>
              <a:rPr lang="en-US" sz="2000" b="1" dirty="0">
                <a:latin typeface="Arial" panose="020B0604020202020204" pitchFamily="34" charset="0"/>
                <a:cs typeface="Arial" panose="020B0604020202020204" pitchFamily="34" charset="0"/>
              </a:rPr>
              <a:t> - </a:t>
            </a:r>
            <a:r>
              <a:rPr lang="en-US" sz="2000" dirty="0">
                <a:latin typeface="Arial" panose="020B0604020202020204" pitchFamily="34" charset="0"/>
                <a:cs typeface="Arial" panose="020B0604020202020204" pitchFamily="34" charset="0"/>
              </a:rPr>
              <a:t>in the textile industry, but operating in other geographic markets or outside of the textile industry and which are recognized for their innovation. What kinds of innovation drove them to success? How those innovations are applicable to your industry and company? What could you replicate in your business to create a market opportunity?</a:t>
            </a:r>
          </a:p>
          <a:p>
            <a:pPr marL="342900" lvl="1" indent="-342900" algn="just">
              <a:spcBef>
                <a:spcPts val="0"/>
              </a:spcBef>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p:txBody>
      </p:sp>
      <p:pic>
        <p:nvPicPr>
          <p:cNvPr id="4" name="Picture 2" descr="untitled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C71F4EBA-9495-47C7-AE18-954E8930541A}"/>
              </a:ext>
            </a:extLst>
          </p:cNvPr>
          <p:cNvSpPr txBox="1">
            <a:spLocks/>
          </p:cNvSpPr>
          <p:nvPr/>
        </p:nvSpPr>
        <p:spPr bwMode="auto">
          <a:xfrm>
            <a:off x="695400" y="1097182"/>
            <a:ext cx="9008298" cy="378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300" kern="1200">
                <a:solidFill>
                  <a:srgbClr val="0064F6"/>
                </a:solidFill>
                <a:latin typeface="+mj-lt"/>
                <a:ea typeface="+mj-ea"/>
                <a:cs typeface="+mj-cs"/>
              </a:defRPr>
            </a:lvl1pPr>
            <a:lvl2pPr algn="ctr" rtl="0" eaLnBrk="1" fontAlgn="base" hangingPunct="1">
              <a:spcBef>
                <a:spcPct val="0"/>
              </a:spcBef>
              <a:spcAft>
                <a:spcPct val="0"/>
              </a:spcAft>
              <a:defRPr sz="3300">
                <a:solidFill>
                  <a:schemeClr val="tx1"/>
                </a:solidFill>
                <a:latin typeface="Calibri" pitchFamily="34" charset="0"/>
              </a:defRPr>
            </a:lvl2pPr>
            <a:lvl3pPr algn="ctr" rtl="0" eaLnBrk="1" fontAlgn="base" hangingPunct="1">
              <a:spcBef>
                <a:spcPct val="0"/>
              </a:spcBef>
              <a:spcAft>
                <a:spcPct val="0"/>
              </a:spcAft>
              <a:defRPr sz="3300">
                <a:solidFill>
                  <a:schemeClr val="tx1"/>
                </a:solidFill>
                <a:latin typeface="Calibri" pitchFamily="34" charset="0"/>
              </a:defRPr>
            </a:lvl3pPr>
            <a:lvl4pPr algn="ctr" rtl="0" eaLnBrk="1" fontAlgn="base" hangingPunct="1">
              <a:spcBef>
                <a:spcPct val="0"/>
              </a:spcBef>
              <a:spcAft>
                <a:spcPct val="0"/>
              </a:spcAft>
              <a:defRPr sz="3300">
                <a:solidFill>
                  <a:schemeClr val="tx1"/>
                </a:solidFill>
                <a:latin typeface="Calibri" pitchFamily="34" charset="0"/>
              </a:defRPr>
            </a:lvl4pPr>
            <a:lvl5pPr algn="ctr" rtl="0" eaLnBrk="1" fontAlgn="base" hangingPunct="1">
              <a:spcBef>
                <a:spcPct val="0"/>
              </a:spcBef>
              <a:spcAft>
                <a:spcPct val="0"/>
              </a:spcAft>
              <a:defRPr sz="3300">
                <a:solidFill>
                  <a:schemeClr val="tx1"/>
                </a:solidFill>
                <a:latin typeface="Calibri" pitchFamily="34" charset="0"/>
              </a:defRPr>
            </a:lvl5pPr>
            <a:lvl6pPr marL="342900" algn="ctr" rtl="0" eaLnBrk="1" fontAlgn="base" hangingPunct="1">
              <a:spcBef>
                <a:spcPct val="0"/>
              </a:spcBef>
              <a:spcAft>
                <a:spcPct val="0"/>
              </a:spcAft>
              <a:defRPr sz="3300">
                <a:solidFill>
                  <a:schemeClr val="tx1"/>
                </a:solidFill>
                <a:latin typeface="Calibri" pitchFamily="34" charset="0"/>
              </a:defRPr>
            </a:lvl6pPr>
            <a:lvl7pPr marL="685800" algn="ctr" rtl="0" eaLnBrk="1" fontAlgn="base" hangingPunct="1">
              <a:spcBef>
                <a:spcPct val="0"/>
              </a:spcBef>
              <a:spcAft>
                <a:spcPct val="0"/>
              </a:spcAft>
              <a:defRPr sz="3300">
                <a:solidFill>
                  <a:schemeClr val="tx1"/>
                </a:solidFill>
                <a:latin typeface="Calibri" pitchFamily="34" charset="0"/>
              </a:defRPr>
            </a:lvl7pPr>
            <a:lvl8pPr marL="1028700" algn="ctr" rtl="0" eaLnBrk="1" fontAlgn="base" hangingPunct="1">
              <a:spcBef>
                <a:spcPct val="0"/>
              </a:spcBef>
              <a:spcAft>
                <a:spcPct val="0"/>
              </a:spcAft>
              <a:defRPr sz="3300">
                <a:solidFill>
                  <a:schemeClr val="tx1"/>
                </a:solidFill>
                <a:latin typeface="Calibri" pitchFamily="34" charset="0"/>
              </a:defRPr>
            </a:lvl8pPr>
            <a:lvl9pPr marL="1371600" algn="ctr" rtl="0" eaLnBrk="1" fontAlgn="base" hangingPunct="1">
              <a:spcBef>
                <a:spcPct val="0"/>
              </a:spcBef>
              <a:spcAft>
                <a:spcPct val="0"/>
              </a:spcAft>
              <a:defRPr sz="3300">
                <a:solidFill>
                  <a:schemeClr val="tx1"/>
                </a:solidFill>
                <a:latin typeface="Calibri" pitchFamily="34" charset="0"/>
              </a:defRPr>
            </a:lvl9pPr>
          </a:lstStyle>
          <a:p>
            <a:r>
              <a:rPr lang="en-GB" sz="2800" dirty="0">
                <a:latin typeface="Arial" panose="020B0604020202020204" pitchFamily="34" charset="0"/>
                <a:cs typeface="Arial" panose="020B0604020202020204" pitchFamily="34" charset="0"/>
              </a:rPr>
              <a:t>Business idea generation methods</a:t>
            </a:r>
            <a:endParaRPr lang="en-US" sz="2800" dirty="0">
              <a:latin typeface="Arial" panose="020B0604020202020204" pitchFamily="34" charset="0"/>
              <a:cs typeface="Arial" panose="020B0604020202020204" pitchFamily="34" charset="0"/>
            </a:endParaRPr>
          </a:p>
        </p:txBody>
      </p:sp>
      <p:pic>
        <p:nvPicPr>
          <p:cNvPr id="5" name="Картина 4">
            <a:extLst>
              <a:ext uri="{FF2B5EF4-FFF2-40B4-BE49-F238E27FC236}">
                <a16:creationId xmlns:a16="http://schemas.microsoft.com/office/drawing/2014/main" id="{4D35DAB9-C8CE-44B3-A6D9-BB0B64AEE7F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12812" y="1755404"/>
            <a:ext cx="3877364" cy="2753715"/>
          </a:xfrm>
          <a:prstGeom prst="rect">
            <a:avLst/>
          </a:prstGeom>
        </p:spPr>
      </p:pic>
      <p:pic>
        <p:nvPicPr>
          <p:cNvPr id="7" name="Картина 6" descr="Картина, която съдържа прозорец, лице&#10;&#10;Описанието е генерирано автоматично">
            <a:extLst>
              <a:ext uri="{FF2B5EF4-FFF2-40B4-BE49-F238E27FC236}">
                <a16:creationId xmlns:a16="http://schemas.microsoft.com/office/drawing/2014/main" id="{24CDC3E1-FA22-48EC-8936-DA5D26C54383}"/>
              </a:ext>
            </a:extLst>
          </p:cNvPr>
          <p:cNvPicPr>
            <a:picLocks noChangeAspect="1"/>
          </p:cNvPicPr>
          <p:nvPr/>
        </p:nvPicPr>
        <p:blipFill rotWithShape="1">
          <a:blip r:embed="rId5">
            <a:extLst>
              <a:ext uri="{28A0092B-C50C-407E-A947-70E740481C1C}">
                <a14:useLocalDpi xmlns:a14="http://schemas.microsoft.com/office/drawing/2010/main" val="0"/>
              </a:ext>
            </a:extLst>
          </a:blip>
          <a:srcRect l="17131"/>
          <a:stretch/>
        </p:blipFill>
        <p:spPr>
          <a:xfrm>
            <a:off x="7812812" y="4378181"/>
            <a:ext cx="3877364" cy="2479819"/>
          </a:xfrm>
          <a:prstGeom prst="rect">
            <a:avLst/>
          </a:prstGeom>
        </p:spPr>
      </p:pic>
    </p:spTree>
    <p:extLst>
      <p:ext uri="{BB962C8B-B14F-4D97-AF65-F5344CB8AC3E}">
        <p14:creationId xmlns:p14="http://schemas.microsoft.com/office/powerpoint/2010/main" val="2221725344"/>
      </p:ext>
    </p:extLst>
  </p:cSld>
  <p:clrMapOvr>
    <a:masterClrMapping/>
  </p:clrMapOvr>
  <p:transition spd="slow">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A89A777C-2B9C-4CA9-A372-07946227DF77}"/>
              </a:ext>
            </a:extLst>
          </p:cNvPr>
          <p:cNvSpPr txBox="1">
            <a:spLocks/>
          </p:cNvSpPr>
          <p:nvPr/>
        </p:nvSpPr>
        <p:spPr bwMode="auto">
          <a:xfrm>
            <a:off x="695400" y="1745897"/>
            <a:ext cx="10972800" cy="4137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57175" indent="-257175"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rtl="0" eaLnBrk="1" fontAlgn="base" hangingPunct="1">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rtl="0" eaLnBrk="1" fontAlgn="base" hangingPunct="1">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rtl="0" eaLnBrk="1" fontAlgn="base" hangingPunct="1">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1" fontAlgn="base" hangingPunct="1">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GB" dirty="0">
                <a:latin typeface="Arial" panose="020B0604020202020204" pitchFamily="34" charset="0"/>
                <a:cs typeface="Arial" panose="020B0604020202020204" pitchFamily="34" charset="0"/>
              </a:rPr>
              <a:t>Storyboarding</a:t>
            </a:r>
            <a:r>
              <a:rPr lang="bg-BG" dirty="0">
                <a:latin typeface="Arial" panose="020B0604020202020204" pitchFamily="34" charset="0"/>
                <a:cs typeface="Arial" panose="020B0604020202020204" pitchFamily="34" charset="0"/>
              </a:rPr>
              <a:t>;</a:t>
            </a:r>
          </a:p>
          <a:p>
            <a:r>
              <a:rPr lang="en-US" dirty="0">
                <a:latin typeface="Arial" panose="020B0604020202020204" pitchFamily="34" charset="0"/>
                <a:cs typeface="Arial" panose="020B0604020202020204" pitchFamily="34" charset="0"/>
              </a:rPr>
              <a:t>Mind mapping;</a:t>
            </a:r>
          </a:p>
          <a:p>
            <a:r>
              <a:rPr lang="en-US" dirty="0">
                <a:latin typeface="Arial" panose="020B0604020202020204" pitchFamily="34" charset="0"/>
                <a:cs typeface="Arial" panose="020B0604020202020204" pitchFamily="34" charset="0"/>
              </a:rPr>
              <a:t>Sketching as a group;</a:t>
            </a:r>
            <a:endParaRPr lang="bg-BG"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Creating word banks;</a:t>
            </a:r>
          </a:p>
          <a:p>
            <a:r>
              <a:rPr lang="en-US" dirty="0">
                <a:latin typeface="Arial" panose="020B0604020202020204" pitchFamily="34" charset="0"/>
                <a:cs typeface="Arial" panose="020B0604020202020204" pitchFamily="34" charset="0"/>
              </a:rPr>
              <a:t>Thinking hats technique;</a:t>
            </a:r>
          </a:p>
          <a:p>
            <a:r>
              <a:rPr lang="en-US" dirty="0">
                <a:latin typeface="Arial" panose="020B0604020202020204" pitchFamily="34" charset="0"/>
                <a:cs typeface="Arial" panose="020B0604020202020204" pitchFamily="34" charset="0"/>
              </a:rPr>
              <a:t>Role playing;</a:t>
            </a:r>
          </a:p>
          <a:p>
            <a:r>
              <a:rPr lang="en-US" dirty="0">
                <a:latin typeface="Arial" panose="020B0604020202020204" pitchFamily="34" charset="0"/>
                <a:cs typeface="Arial" panose="020B0604020202020204" pitchFamily="34" charset="0"/>
              </a:rPr>
              <a:t>Reverse thinking.</a:t>
            </a:r>
            <a:endParaRPr lang="en-GB" b="1" dirty="0">
              <a:latin typeface="Arial" panose="020B0604020202020204" pitchFamily="34" charset="0"/>
              <a:cs typeface="Arial" panose="020B0604020202020204" pitchFamily="34" charset="0"/>
            </a:endParaRPr>
          </a:p>
        </p:txBody>
      </p:sp>
      <p:pic>
        <p:nvPicPr>
          <p:cNvPr id="6" name="Picture 2" descr="untitled4">
            <a:extLst>
              <a:ext uri="{FF2B5EF4-FFF2-40B4-BE49-F238E27FC236}">
                <a16:creationId xmlns:a16="http://schemas.microsoft.com/office/drawing/2014/main" id="{BE65A855-09C7-431F-AD19-EA0FE39E0E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3133B01F-0E3A-4648-8467-D66E56A8301A}"/>
              </a:ext>
            </a:extLst>
          </p:cNvPr>
          <p:cNvSpPr txBox="1">
            <a:spLocks/>
          </p:cNvSpPr>
          <p:nvPr/>
        </p:nvSpPr>
        <p:spPr bwMode="auto">
          <a:xfrm>
            <a:off x="695400" y="1097182"/>
            <a:ext cx="9008298" cy="378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300" kern="1200">
                <a:solidFill>
                  <a:srgbClr val="0064F6"/>
                </a:solidFill>
                <a:latin typeface="+mj-lt"/>
                <a:ea typeface="+mj-ea"/>
                <a:cs typeface="+mj-cs"/>
              </a:defRPr>
            </a:lvl1pPr>
            <a:lvl2pPr algn="ctr" rtl="0" eaLnBrk="1" fontAlgn="base" hangingPunct="1">
              <a:spcBef>
                <a:spcPct val="0"/>
              </a:spcBef>
              <a:spcAft>
                <a:spcPct val="0"/>
              </a:spcAft>
              <a:defRPr sz="3300">
                <a:solidFill>
                  <a:schemeClr val="tx1"/>
                </a:solidFill>
                <a:latin typeface="Calibri" pitchFamily="34" charset="0"/>
              </a:defRPr>
            </a:lvl2pPr>
            <a:lvl3pPr algn="ctr" rtl="0" eaLnBrk="1" fontAlgn="base" hangingPunct="1">
              <a:spcBef>
                <a:spcPct val="0"/>
              </a:spcBef>
              <a:spcAft>
                <a:spcPct val="0"/>
              </a:spcAft>
              <a:defRPr sz="3300">
                <a:solidFill>
                  <a:schemeClr val="tx1"/>
                </a:solidFill>
                <a:latin typeface="Calibri" pitchFamily="34" charset="0"/>
              </a:defRPr>
            </a:lvl3pPr>
            <a:lvl4pPr algn="ctr" rtl="0" eaLnBrk="1" fontAlgn="base" hangingPunct="1">
              <a:spcBef>
                <a:spcPct val="0"/>
              </a:spcBef>
              <a:spcAft>
                <a:spcPct val="0"/>
              </a:spcAft>
              <a:defRPr sz="3300">
                <a:solidFill>
                  <a:schemeClr val="tx1"/>
                </a:solidFill>
                <a:latin typeface="Calibri" pitchFamily="34" charset="0"/>
              </a:defRPr>
            </a:lvl4pPr>
            <a:lvl5pPr algn="ctr" rtl="0" eaLnBrk="1" fontAlgn="base" hangingPunct="1">
              <a:spcBef>
                <a:spcPct val="0"/>
              </a:spcBef>
              <a:spcAft>
                <a:spcPct val="0"/>
              </a:spcAft>
              <a:defRPr sz="3300">
                <a:solidFill>
                  <a:schemeClr val="tx1"/>
                </a:solidFill>
                <a:latin typeface="Calibri" pitchFamily="34" charset="0"/>
              </a:defRPr>
            </a:lvl5pPr>
            <a:lvl6pPr marL="342900" algn="ctr" rtl="0" eaLnBrk="1" fontAlgn="base" hangingPunct="1">
              <a:spcBef>
                <a:spcPct val="0"/>
              </a:spcBef>
              <a:spcAft>
                <a:spcPct val="0"/>
              </a:spcAft>
              <a:defRPr sz="3300">
                <a:solidFill>
                  <a:schemeClr val="tx1"/>
                </a:solidFill>
                <a:latin typeface="Calibri" pitchFamily="34" charset="0"/>
              </a:defRPr>
            </a:lvl6pPr>
            <a:lvl7pPr marL="685800" algn="ctr" rtl="0" eaLnBrk="1" fontAlgn="base" hangingPunct="1">
              <a:spcBef>
                <a:spcPct val="0"/>
              </a:spcBef>
              <a:spcAft>
                <a:spcPct val="0"/>
              </a:spcAft>
              <a:defRPr sz="3300">
                <a:solidFill>
                  <a:schemeClr val="tx1"/>
                </a:solidFill>
                <a:latin typeface="Calibri" pitchFamily="34" charset="0"/>
              </a:defRPr>
            </a:lvl7pPr>
            <a:lvl8pPr marL="1028700" algn="ctr" rtl="0" eaLnBrk="1" fontAlgn="base" hangingPunct="1">
              <a:spcBef>
                <a:spcPct val="0"/>
              </a:spcBef>
              <a:spcAft>
                <a:spcPct val="0"/>
              </a:spcAft>
              <a:defRPr sz="3300">
                <a:solidFill>
                  <a:schemeClr val="tx1"/>
                </a:solidFill>
                <a:latin typeface="Calibri" pitchFamily="34" charset="0"/>
              </a:defRPr>
            </a:lvl8pPr>
            <a:lvl9pPr marL="1371600" algn="ctr" rtl="0" eaLnBrk="1" fontAlgn="base" hangingPunct="1">
              <a:spcBef>
                <a:spcPct val="0"/>
              </a:spcBef>
              <a:spcAft>
                <a:spcPct val="0"/>
              </a:spcAft>
              <a:defRPr sz="3300">
                <a:solidFill>
                  <a:schemeClr val="tx1"/>
                </a:solidFill>
                <a:latin typeface="Calibri" pitchFamily="34" charset="0"/>
              </a:defRPr>
            </a:lvl9pPr>
          </a:lstStyle>
          <a:p>
            <a:r>
              <a:rPr lang="en-GB" sz="2800" dirty="0">
                <a:latin typeface="Arial" panose="020B0604020202020204" pitchFamily="34" charset="0"/>
                <a:cs typeface="Arial" panose="020B0604020202020204" pitchFamily="34" charset="0"/>
              </a:rPr>
              <a:t>Business idea generation techniques</a:t>
            </a:r>
            <a:endParaRPr lang="en-US" sz="2800" dirty="0">
              <a:latin typeface="Arial" panose="020B0604020202020204" pitchFamily="34" charset="0"/>
              <a:cs typeface="Arial" panose="020B0604020202020204" pitchFamily="34" charset="0"/>
            </a:endParaRPr>
          </a:p>
        </p:txBody>
      </p:sp>
      <p:pic>
        <p:nvPicPr>
          <p:cNvPr id="8" name="Картина 7" descr="Картина, която съдържа текст&#10;&#10;Описанието е генерирано автоматично">
            <a:extLst>
              <a:ext uri="{FF2B5EF4-FFF2-40B4-BE49-F238E27FC236}">
                <a16:creationId xmlns:a16="http://schemas.microsoft.com/office/drawing/2014/main" id="{BD7E1E24-B81D-4B9F-882C-9DB74F8B1BA1}"/>
              </a:ext>
            </a:extLst>
          </p:cNvPr>
          <p:cNvPicPr>
            <a:picLocks noChangeAspect="1"/>
          </p:cNvPicPr>
          <p:nvPr/>
        </p:nvPicPr>
        <p:blipFill rotWithShape="1">
          <a:blip r:embed="rId3">
            <a:extLst>
              <a:ext uri="{28A0092B-C50C-407E-A947-70E740481C1C}">
                <a14:useLocalDpi xmlns:a14="http://schemas.microsoft.com/office/drawing/2010/main" val="0"/>
              </a:ext>
            </a:extLst>
          </a:blip>
          <a:srcRect l="-349" t="2014" r="349" b="-868"/>
          <a:stretch/>
        </p:blipFill>
        <p:spPr>
          <a:xfrm>
            <a:off x="8257535" y="4545186"/>
            <a:ext cx="3780111" cy="2340198"/>
          </a:xfrm>
          <a:prstGeom prst="rect">
            <a:avLst/>
          </a:prstGeom>
        </p:spPr>
      </p:pic>
      <p:pic>
        <p:nvPicPr>
          <p:cNvPr id="3" name="Картина 2">
            <a:extLst>
              <a:ext uri="{FF2B5EF4-FFF2-40B4-BE49-F238E27FC236}">
                <a16:creationId xmlns:a16="http://schemas.microsoft.com/office/drawing/2014/main" id="{950ABCAA-D327-4073-A10C-11F7E5870EBE}"/>
              </a:ext>
            </a:extLst>
          </p:cNvPr>
          <p:cNvPicPr>
            <a:picLocks noChangeAspect="1"/>
          </p:cNvPicPr>
          <p:nvPr/>
        </p:nvPicPr>
        <p:blipFill rotWithShape="1">
          <a:blip r:embed="rId4">
            <a:extLst>
              <a:ext uri="{28A0092B-C50C-407E-A947-70E740481C1C}">
                <a14:useLocalDpi xmlns:a14="http://schemas.microsoft.com/office/drawing/2010/main" val="0"/>
              </a:ext>
            </a:extLst>
          </a:blip>
          <a:srcRect r="3994"/>
          <a:stretch/>
        </p:blipFill>
        <p:spPr>
          <a:xfrm>
            <a:off x="4511824" y="1844824"/>
            <a:ext cx="3745711" cy="3744416"/>
          </a:xfrm>
          <a:prstGeom prst="rect">
            <a:avLst/>
          </a:prstGeom>
        </p:spPr>
      </p:pic>
      <p:pic>
        <p:nvPicPr>
          <p:cNvPr id="10" name="Картина 9">
            <a:extLst>
              <a:ext uri="{FF2B5EF4-FFF2-40B4-BE49-F238E27FC236}">
                <a16:creationId xmlns:a16="http://schemas.microsoft.com/office/drawing/2014/main" id="{217467CE-D343-40AC-B705-485A291D276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72262" y="1551139"/>
            <a:ext cx="2768354" cy="2768354"/>
          </a:xfrm>
          <a:prstGeom prst="rect">
            <a:avLst/>
          </a:prstGeom>
        </p:spPr>
      </p:pic>
    </p:spTree>
    <p:extLst>
      <p:ext uri="{BB962C8B-B14F-4D97-AF65-F5344CB8AC3E}">
        <p14:creationId xmlns:p14="http://schemas.microsoft.com/office/powerpoint/2010/main" val="3053497827"/>
      </p:ext>
    </p:extLst>
  </p:cSld>
  <p:clrMapOvr>
    <a:masterClrMapping/>
  </p:clrMapOvr>
  <p:transition spd="slow">
    <p:pull/>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8" descr="A picture containing text, map&#10;&#10;Description automatically generated">
            <a:extLst>
              <a:ext uri="{FF2B5EF4-FFF2-40B4-BE49-F238E27FC236}">
                <a16:creationId xmlns:a16="http://schemas.microsoft.com/office/drawing/2014/main" id="{14FAAE43-5100-456F-A4AA-A5327E978BF1}"/>
              </a:ext>
            </a:extLst>
          </p:cNvPr>
          <p:cNvPicPr>
            <a:picLocks noChangeAspect="1"/>
          </p:cNvPicPr>
          <p:nvPr/>
        </p:nvPicPr>
        <p:blipFill>
          <a:blip r:embed="rId3">
            <a:duotone>
              <a:schemeClr val="accent5">
                <a:shade val="45000"/>
                <a:satMod val="135000"/>
              </a:schemeClr>
              <a:prstClr val="white"/>
            </a:duotone>
            <a:extLst>
              <a:ext uri="{837473B0-CC2E-450A-ABE3-18F120FF3D39}">
                <a1611:picAttrSrcUrl xmlns:a1611="http://schemas.microsoft.com/office/drawing/2016/11/main" r:id="rId4"/>
              </a:ext>
            </a:extLst>
          </a:blip>
          <a:stretch>
            <a:fillRect/>
          </a:stretch>
        </p:blipFill>
        <p:spPr>
          <a:xfrm>
            <a:off x="7793988" y="1700808"/>
            <a:ext cx="3896188" cy="2639667"/>
          </a:xfrm>
          <a:prstGeom prst="rect">
            <a:avLst/>
          </a:prstGeom>
          <a:solidFill>
            <a:srgbClr val="002060"/>
          </a:solidFill>
        </p:spPr>
      </p:pic>
      <p:pic>
        <p:nvPicPr>
          <p:cNvPr id="4" name="Picture 2" descr="untitled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DF946B0F-7278-4A11-9637-082FF3A04CA1}"/>
              </a:ext>
            </a:extLst>
          </p:cNvPr>
          <p:cNvSpPr txBox="1">
            <a:spLocks/>
          </p:cNvSpPr>
          <p:nvPr/>
        </p:nvSpPr>
        <p:spPr bwMode="auto">
          <a:xfrm>
            <a:off x="695400" y="1097182"/>
            <a:ext cx="9008298" cy="378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300" kern="1200">
                <a:solidFill>
                  <a:srgbClr val="0064F6"/>
                </a:solidFill>
                <a:latin typeface="+mj-lt"/>
                <a:ea typeface="+mj-ea"/>
                <a:cs typeface="+mj-cs"/>
              </a:defRPr>
            </a:lvl1pPr>
            <a:lvl2pPr algn="ctr" rtl="0" eaLnBrk="1" fontAlgn="base" hangingPunct="1">
              <a:spcBef>
                <a:spcPct val="0"/>
              </a:spcBef>
              <a:spcAft>
                <a:spcPct val="0"/>
              </a:spcAft>
              <a:defRPr sz="3300">
                <a:solidFill>
                  <a:schemeClr val="tx1"/>
                </a:solidFill>
                <a:latin typeface="Calibri" pitchFamily="34" charset="0"/>
              </a:defRPr>
            </a:lvl2pPr>
            <a:lvl3pPr algn="ctr" rtl="0" eaLnBrk="1" fontAlgn="base" hangingPunct="1">
              <a:spcBef>
                <a:spcPct val="0"/>
              </a:spcBef>
              <a:spcAft>
                <a:spcPct val="0"/>
              </a:spcAft>
              <a:defRPr sz="3300">
                <a:solidFill>
                  <a:schemeClr val="tx1"/>
                </a:solidFill>
                <a:latin typeface="Calibri" pitchFamily="34" charset="0"/>
              </a:defRPr>
            </a:lvl3pPr>
            <a:lvl4pPr algn="ctr" rtl="0" eaLnBrk="1" fontAlgn="base" hangingPunct="1">
              <a:spcBef>
                <a:spcPct val="0"/>
              </a:spcBef>
              <a:spcAft>
                <a:spcPct val="0"/>
              </a:spcAft>
              <a:defRPr sz="3300">
                <a:solidFill>
                  <a:schemeClr val="tx1"/>
                </a:solidFill>
                <a:latin typeface="Calibri" pitchFamily="34" charset="0"/>
              </a:defRPr>
            </a:lvl4pPr>
            <a:lvl5pPr algn="ctr" rtl="0" eaLnBrk="1" fontAlgn="base" hangingPunct="1">
              <a:spcBef>
                <a:spcPct val="0"/>
              </a:spcBef>
              <a:spcAft>
                <a:spcPct val="0"/>
              </a:spcAft>
              <a:defRPr sz="3300">
                <a:solidFill>
                  <a:schemeClr val="tx1"/>
                </a:solidFill>
                <a:latin typeface="Calibri" pitchFamily="34" charset="0"/>
              </a:defRPr>
            </a:lvl5pPr>
            <a:lvl6pPr marL="342900" algn="ctr" rtl="0" eaLnBrk="1" fontAlgn="base" hangingPunct="1">
              <a:spcBef>
                <a:spcPct val="0"/>
              </a:spcBef>
              <a:spcAft>
                <a:spcPct val="0"/>
              </a:spcAft>
              <a:defRPr sz="3300">
                <a:solidFill>
                  <a:schemeClr val="tx1"/>
                </a:solidFill>
                <a:latin typeface="Calibri" pitchFamily="34" charset="0"/>
              </a:defRPr>
            </a:lvl6pPr>
            <a:lvl7pPr marL="685800" algn="ctr" rtl="0" eaLnBrk="1" fontAlgn="base" hangingPunct="1">
              <a:spcBef>
                <a:spcPct val="0"/>
              </a:spcBef>
              <a:spcAft>
                <a:spcPct val="0"/>
              </a:spcAft>
              <a:defRPr sz="3300">
                <a:solidFill>
                  <a:schemeClr val="tx1"/>
                </a:solidFill>
                <a:latin typeface="Calibri" pitchFamily="34" charset="0"/>
              </a:defRPr>
            </a:lvl7pPr>
            <a:lvl8pPr marL="1028700" algn="ctr" rtl="0" eaLnBrk="1" fontAlgn="base" hangingPunct="1">
              <a:spcBef>
                <a:spcPct val="0"/>
              </a:spcBef>
              <a:spcAft>
                <a:spcPct val="0"/>
              </a:spcAft>
              <a:defRPr sz="3300">
                <a:solidFill>
                  <a:schemeClr val="tx1"/>
                </a:solidFill>
                <a:latin typeface="Calibri" pitchFamily="34" charset="0"/>
              </a:defRPr>
            </a:lvl8pPr>
            <a:lvl9pPr marL="1371600" algn="ctr" rtl="0" eaLnBrk="1" fontAlgn="base" hangingPunct="1">
              <a:spcBef>
                <a:spcPct val="0"/>
              </a:spcBef>
              <a:spcAft>
                <a:spcPct val="0"/>
              </a:spcAft>
              <a:defRPr sz="3300">
                <a:solidFill>
                  <a:schemeClr val="tx1"/>
                </a:solidFill>
                <a:latin typeface="Calibri" pitchFamily="34" charset="0"/>
              </a:defRPr>
            </a:lvl9pPr>
          </a:lstStyle>
          <a:p>
            <a:r>
              <a:rPr lang="en-GB" sz="2800" dirty="0">
                <a:latin typeface="Arial" panose="020B0604020202020204" pitchFamily="34" charset="0"/>
                <a:cs typeface="Arial" panose="020B0604020202020204" pitchFamily="34" charset="0"/>
              </a:rPr>
              <a:t>Assignment 1</a:t>
            </a:r>
            <a:endParaRPr lang="en-US" sz="2800" dirty="0">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66E4AC7C-58A1-4204-897C-76F659E15413}"/>
              </a:ext>
            </a:extLst>
          </p:cNvPr>
          <p:cNvSpPr txBox="1">
            <a:spLocks/>
          </p:cNvSpPr>
          <p:nvPr/>
        </p:nvSpPr>
        <p:spPr bwMode="auto">
          <a:xfrm>
            <a:off x="730690" y="3462689"/>
            <a:ext cx="6984776" cy="10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300" kern="1200">
                <a:solidFill>
                  <a:srgbClr val="0064F6"/>
                </a:solidFill>
                <a:latin typeface="+mj-lt"/>
                <a:ea typeface="+mj-ea"/>
                <a:cs typeface="+mj-cs"/>
              </a:defRPr>
            </a:lvl1pPr>
            <a:lvl2pPr algn="ctr" rtl="0" eaLnBrk="1" fontAlgn="base" hangingPunct="1">
              <a:spcBef>
                <a:spcPct val="0"/>
              </a:spcBef>
              <a:spcAft>
                <a:spcPct val="0"/>
              </a:spcAft>
              <a:defRPr sz="3300">
                <a:solidFill>
                  <a:schemeClr val="tx1"/>
                </a:solidFill>
                <a:latin typeface="Calibri" pitchFamily="34" charset="0"/>
              </a:defRPr>
            </a:lvl2pPr>
            <a:lvl3pPr algn="ctr" rtl="0" eaLnBrk="1" fontAlgn="base" hangingPunct="1">
              <a:spcBef>
                <a:spcPct val="0"/>
              </a:spcBef>
              <a:spcAft>
                <a:spcPct val="0"/>
              </a:spcAft>
              <a:defRPr sz="3300">
                <a:solidFill>
                  <a:schemeClr val="tx1"/>
                </a:solidFill>
                <a:latin typeface="Calibri" pitchFamily="34" charset="0"/>
              </a:defRPr>
            </a:lvl3pPr>
            <a:lvl4pPr algn="ctr" rtl="0" eaLnBrk="1" fontAlgn="base" hangingPunct="1">
              <a:spcBef>
                <a:spcPct val="0"/>
              </a:spcBef>
              <a:spcAft>
                <a:spcPct val="0"/>
              </a:spcAft>
              <a:defRPr sz="3300">
                <a:solidFill>
                  <a:schemeClr val="tx1"/>
                </a:solidFill>
                <a:latin typeface="Calibri" pitchFamily="34" charset="0"/>
              </a:defRPr>
            </a:lvl4pPr>
            <a:lvl5pPr algn="ctr" rtl="0" eaLnBrk="1" fontAlgn="base" hangingPunct="1">
              <a:spcBef>
                <a:spcPct val="0"/>
              </a:spcBef>
              <a:spcAft>
                <a:spcPct val="0"/>
              </a:spcAft>
              <a:defRPr sz="3300">
                <a:solidFill>
                  <a:schemeClr val="tx1"/>
                </a:solidFill>
                <a:latin typeface="Calibri" pitchFamily="34" charset="0"/>
              </a:defRPr>
            </a:lvl5pPr>
            <a:lvl6pPr marL="342900" algn="ctr" rtl="0" eaLnBrk="1" fontAlgn="base" hangingPunct="1">
              <a:spcBef>
                <a:spcPct val="0"/>
              </a:spcBef>
              <a:spcAft>
                <a:spcPct val="0"/>
              </a:spcAft>
              <a:defRPr sz="3300">
                <a:solidFill>
                  <a:schemeClr val="tx1"/>
                </a:solidFill>
                <a:latin typeface="Calibri" pitchFamily="34" charset="0"/>
              </a:defRPr>
            </a:lvl6pPr>
            <a:lvl7pPr marL="685800" algn="ctr" rtl="0" eaLnBrk="1" fontAlgn="base" hangingPunct="1">
              <a:spcBef>
                <a:spcPct val="0"/>
              </a:spcBef>
              <a:spcAft>
                <a:spcPct val="0"/>
              </a:spcAft>
              <a:defRPr sz="3300">
                <a:solidFill>
                  <a:schemeClr val="tx1"/>
                </a:solidFill>
                <a:latin typeface="Calibri" pitchFamily="34" charset="0"/>
              </a:defRPr>
            </a:lvl7pPr>
            <a:lvl8pPr marL="1028700" algn="ctr" rtl="0" eaLnBrk="1" fontAlgn="base" hangingPunct="1">
              <a:spcBef>
                <a:spcPct val="0"/>
              </a:spcBef>
              <a:spcAft>
                <a:spcPct val="0"/>
              </a:spcAft>
              <a:defRPr sz="3300">
                <a:solidFill>
                  <a:schemeClr val="tx1"/>
                </a:solidFill>
                <a:latin typeface="Calibri" pitchFamily="34" charset="0"/>
              </a:defRPr>
            </a:lvl8pPr>
            <a:lvl9pPr marL="1371600" algn="ctr" rtl="0" eaLnBrk="1" fontAlgn="base" hangingPunct="1">
              <a:spcBef>
                <a:spcPct val="0"/>
              </a:spcBef>
              <a:spcAft>
                <a:spcPct val="0"/>
              </a:spcAft>
              <a:defRPr sz="3300">
                <a:solidFill>
                  <a:schemeClr val="tx1"/>
                </a:solidFill>
                <a:latin typeface="Calibri" pitchFamily="34" charset="0"/>
              </a:defRPr>
            </a:lvl9pPr>
          </a:lstStyle>
          <a:p>
            <a:pPr marL="0" indent="0" algn="just">
              <a:spcBef>
                <a:spcPts val="0"/>
              </a:spcBef>
              <a:buNone/>
            </a:pPr>
            <a:r>
              <a:rPr lang="en-US" sz="2400" dirty="0">
                <a:solidFill>
                  <a:schemeClr val="tx1"/>
                </a:solidFill>
                <a:latin typeface="Arial" panose="020B0604020202020204" pitchFamily="34" charset="0"/>
                <a:cs typeface="Arial" panose="020B0604020202020204" pitchFamily="34" charset="0"/>
              </a:rPr>
              <a:t>Do you already have a T&amp;C business idea? </a:t>
            </a:r>
          </a:p>
          <a:p>
            <a:pPr marL="0" indent="0" algn="just">
              <a:spcBef>
                <a:spcPts val="0"/>
              </a:spcBef>
              <a:buNone/>
            </a:pPr>
            <a:r>
              <a:rPr lang="en-US" sz="2400" dirty="0">
                <a:solidFill>
                  <a:schemeClr val="tx1"/>
                </a:solidFill>
                <a:latin typeface="Arial" panose="020B0604020202020204" pitchFamily="34" charset="0"/>
                <a:cs typeface="Arial" panose="020B0604020202020204" pitchFamily="34" charset="0"/>
              </a:rPr>
              <a:t>Your idea, your values, your way of “seeing” things is a superpower that can launch something remarkable. </a:t>
            </a:r>
          </a:p>
          <a:p>
            <a:pPr marL="342900" indent="-342900" algn="just">
              <a:spcBef>
                <a:spcPts val="0"/>
              </a:spcBef>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Using one of the above methods, generate three T&amp;C business ideas that best suit your personality.</a:t>
            </a:r>
          </a:p>
          <a:p>
            <a:pPr marL="342900" indent="-342900" algn="just">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Generate an idea for a new fashion brand, depending on your interest, competency and experience, working in a team of two or three persons and present your idea to the other teams.</a:t>
            </a:r>
          </a:p>
          <a:p>
            <a:pPr algn="just"/>
            <a:endParaRPr lang="en-US" sz="2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20974504"/>
      </p:ext>
    </p:extLst>
  </p:cSld>
  <p:clrMapOvr>
    <a:masterClrMapping/>
  </p:clrMapOvr>
  <p:transition spd="slow">
    <p:pull/>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Картина 7">
            <a:extLst>
              <a:ext uri="{FF2B5EF4-FFF2-40B4-BE49-F238E27FC236}">
                <a16:creationId xmlns:a16="http://schemas.microsoft.com/office/drawing/2014/main" id="{0F3AF9C0-D7DF-4A62-8DBB-540FA1B42EBD}"/>
              </a:ext>
            </a:extLst>
          </p:cNvPr>
          <p:cNvPicPr>
            <a:picLocks noChangeAspect="1"/>
          </p:cNvPicPr>
          <p:nvPr/>
        </p:nvPicPr>
        <p:blipFill rotWithShape="1">
          <a:blip r:embed="rId3">
            <a:extLst>
              <a:ext uri="{28A0092B-C50C-407E-A947-70E740481C1C}">
                <a14:useLocalDpi xmlns:a14="http://schemas.microsoft.com/office/drawing/2010/main" val="0"/>
              </a:ext>
            </a:extLst>
          </a:blip>
          <a:srcRect l="27089" t="8879" r="27718" b="5861"/>
          <a:stretch/>
        </p:blipFill>
        <p:spPr>
          <a:xfrm>
            <a:off x="4080127" y="764704"/>
            <a:ext cx="4179269" cy="5913522"/>
          </a:xfrm>
          <a:prstGeom prst="rect">
            <a:avLst/>
          </a:prstGeom>
        </p:spPr>
      </p:pic>
      <p:pic>
        <p:nvPicPr>
          <p:cNvPr id="4" name="Picture 2" descr="untitled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Групиране 8">
            <a:extLst>
              <a:ext uri="{FF2B5EF4-FFF2-40B4-BE49-F238E27FC236}">
                <a16:creationId xmlns:a16="http://schemas.microsoft.com/office/drawing/2014/main" id="{B8F78096-77A7-47FD-A200-96F183E1D82F}"/>
              </a:ext>
            </a:extLst>
          </p:cNvPr>
          <p:cNvGrpSpPr/>
          <p:nvPr/>
        </p:nvGrpSpPr>
        <p:grpSpPr>
          <a:xfrm>
            <a:off x="1220081" y="2335362"/>
            <a:ext cx="10017741" cy="2749822"/>
            <a:chOff x="1220081" y="2054088"/>
            <a:chExt cx="10017741" cy="2749822"/>
          </a:xfrm>
        </p:grpSpPr>
        <p:sp>
          <p:nvSpPr>
            <p:cNvPr id="10" name="Свободна форма: фигура 9">
              <a:extLst>
                <a:ext uri="{FF2B5EF4-FFF2-40B4-BE49-F238E27FC236}">
                  <a16:creationId xmlns:a16="http://schemas.microsoft.com/office/drawing/2014/main" id="{E05780A8-A898-4AC6-AD1F-0A4FF90821F3}"/>
                </a:ext>
              </a:extLst>
            </p:cNvPr>
            <p:cNvSpPr/>
            <p:nvPr/>
          </p:nvSpPr>
          <p:spPr>
            <a:xfrm>
              <a:off x="1220081" y="2054088"/>
              <a:ext cx="2291518" cy="2749822"/>
            </a:xfrm>
            <a:custGeom>
              <a:avLst/>
              <a:gdLst>
                <a:gd name="connsiteX0" fmla="*/ 0 w 2291518"/>
                <a:gd name="connsiteY0" fmla="*/ 0 h 2749822"/>
                <a:gd name="connsiteX1" fmla="*/ 2291518 w 2291518"/>
                <a:gd name="connsiteY1" fmla="*/ 0 h 2749822"/>
                <a:gd name="connsiteX2" fmla="*/ 2291518 w 2291518"/>
                <a:gd name="connsiteY2" fmla="*/ 2749822 h 2749822"/>
                <a:gd name="connsiteX3" fmla="*/ 0 w 2291518"/>
                <a:gd name="connsiteY3" fmla="*/ 2749822 h 2749822"/>
                <a:gd name="connsiteX4" fmla="*/ 0 w 2291518"/>
                <a:gd name="connsiteY4" fmla="*/ 0 h 27498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1518" h="2749822">
                  <a:moveTo>
                    <a:pt x="0" y="0"/>
                  </a:moveTo>
                  <a:lnTo>
                    <a:pt x="2291518" y="0"/>
                  </a:lnTo>
                  <a:lnTo>
                    <a:pt x="2291518" y="2749822"/>
                  </a:lnTo>
                  <a:lnTo>
                    <a:pt x="0" y="2749822"/>
                  </a:lnTo>
                  <a:lnTo>
                    <a:pt x="0" y="0"/>
                  </a:lnTo>
                  <a:close/>
                </a:path>
              </a:pathLst>
            </a:custGeom>
            <a:solidFill>
              <a:schemeClr val="accent2">
                <a:lumMod val="75000"/>
              </a:schemeClr>
            </a:solidFill>
            <a:ln>
              <a:noFill/>
            </a:ln>
            <a:effectLst/>
          </p:spPr>
          <p:style>
            <a:lnRef idx="2">
              <a:scrgbClr r="0" g="0" b="0"/>
            </a:lnRef>
            <a:fillRef idx="1">
              <a:scrgbClr r="0" g="0" b="0"/>
            </a:fillRef>
            <a:effectRef idx="1">
              <a:scrgbClr r="0" g="0" b="0"/>
            </a:effectRef>
            <a:fontRef idx="minor">
              <a:schemeClr val="lt1"/>
            </a:fontRef>
          </p:style>
          <p:txBody>
            <a:bodyPr spcFirstLastPara="0" vert="horz" wrap="square" lIns="226351" tIns="1099929" rIns="226351" bIns="330200" numCol="1" spcCol="1270" anchor="t" anchorCtr="0">
              <a:noAutofit/>
            </a:bodyPr>
            <a:lstStyle/>
            <a:p>
              <a:pPr marL="0" lvl="0" indent="0" algn="l" defTabSz="1022350">
                <a:lnSpc>
                  <a:spcPct val="90000"/>
                </a:lnSpc>
                <a:spcBef>
                  <a:spcPct val="0"/>
                </a:spcBef>
                <a:spcAft>
                  <a:spcPct val="35000"/>
                </a:spcAft>
                <a:buNone/>
              </a:pPr>
              <a:r>
                <a:rPr lang="en-US" sz="2300" b="0" i="0" kern="1200" dirty="0">
                  <a:latin typeface="Arial" panose="020B0604020202020204" pitchFamily="34" charset="0"/>
                  <a:cs typeface="Arial" panose="020B0604020202020204" pitchFamily="34" charset="0"/>
                </a:rPr>
                <a:t>Considering the viability of the idea </a:t>
              </a:r>
              <a:endParaRPr lang="en-US" sz="2300" kern="1200" dirty="0">
                <a:latin typeface="Arial" panose="020B0604020202020204" pitchFamily="34" charset="0"/>
                <a:cs typeface="Arial" panose="020B0604020202020204" pitchFamily="34" charset="0"/>
              </a:endParaRPr>
            </a:p>
          </p:txBody>
        </p:sp>
        <p:sp>
          <p:nvSpPr>
            <p:cNvPr id="11" name="Свободна форма: фигура 10">
              <a:extLst>
                <a:ext uri="{FF2B5EF4-FFF2-40B4-BE49-F238E27FC236}">
                  <a16:creationId xmlns:a16="http://schemas.microsoft.com/office/drawing/2014/main" id="{C7C6F51D-E06D-4D2B-B9E0-06B7A040DD04}"/>
                </a:ext>
              </a:extLst>
            </p:cNvPr>
            <p:cNvSpPr/>
            <p:nvPr/>
          </p:nvSpPr>
          <p:spPr>
            <a:xfrm>
              <a:off x="1419168" y="2054088"/>
              <a:ext cx="2291518" cy="1099929"/>
            </a:xfrm>
            <a:custGeom>
              <a:avLst/>
              <a:gdLst>
                <a:gd name="connsiteX0" fmla="*/ 0 w 2291518"/>
                <a:gd name="connsiteY0" fmla="*/ 0 h 1099929"/>
                <a:gd name="connsiteX1" fmla="*/ 2291518 w 2291518"/>
                <a:gd name="connsiteY1" fmla="*/ 0 h 1099929"/>
                <a:gd name="connsiteX2" fmla="*/ 2291518 w 2291518"/>
                <a:gd name="connsiteY2" fmla="*/ 1099929 h 1099929"/>
                <a:gd name="connsiteX3" fmla="*/ 0 w 2291518"/>
                <a:gd name="connsiteY3" fmla="*/ 1099929 h 1099929"/>
                <a:gd name="connsiteX4" fmla="*/ 0 w 2291518"/>
                <a:gd name="connsiteY4" fmla="*/ 0 h 10999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1518" h="1099929">
                  <a:moveTo>
                    <a:pt x="0" y="0"/>
                  </a:moveTo>
                  <a:lnTo>
                    <a:pt x="2291518" y="0"/>
                  </a:lnTo>
                  <a:lnTo>
                    <a:pt x="2291518" y="1099929"/>
                  </a:lnTo>
                  <a:lnTo>
                    <a:pt x="0" y="1099929"/>
                  </a:lnTo>
                  <a:lnTo>
                    <a:pt x="0" y="0"/>
                  </a:lnTo>
                  <a:close/>
                </a:path>
              </a:pathLst>
            </a:custGeom>
            <a:noFill/>
            <a:ln>
              <a:noFill/>
            </a:ln>
            <a:sp3d/>
          </p:spPr>
          <p:style>
            <a:lnRef idx="2">
              <a:scrgbClr r="0" g="0" b="0"/>
            </a:lnRef>
            <a:fillRef idx="1">
              <a:scrgbClr r="0" g="0" b="0"/>
            </a:fillRef>
            <a:effectRef idx="1">
              <a:schemeClr val="accent2">
                <a:hueOff val="0"/>
                <a:satOff val="0"/>
                <a:lumOff val="0"/>
                <a:alphaOff val="0"/>
              </a:schemeClr>
            </a:effectRef>
            <a:fontRef idx="minor">
              <a:schemeClr val="lt1"/>
            </a:fontRef>
          </p:style>
          <p:txBody>
            <a:bodyPr spcFirstLastPara="0" vert="horz" wrap="square" lIns="226351" tIns="165100" rIns="226351" bIns="165100" numCol="1" spcCol="1270" anchor="ctr" anchorCtr="0">
              <a:noAutofit/>
            </a:bodyPr>
            <a:lstStyle/>
            <a:p>
              <a:pPr marL="0" lvl="0" indent="0" algn="l" defTabSz="2444750">
                <a:lnSpc>
                  <a:spcPct val="90000"/>
                </a:lnSpc>
                <a:spcBef>
                  <a:spcPct val="0"/>
                </a:spcBef>
                <a:spcAft>
                  <a:spcPct val="35000"/>
                </a:spcAft>
                <a:buNone/>
              </a:pPr>
              <a:r>
                <a:rPr lang="en-US" sz="5500" kern="1200"/>
                <a:t>01</a:t>
              </a:r>
            </a:p>
          </p:txBody>
        </p:sp>
        <p:sp>
          <p:nvSpPr>
            <p:cNvPr id="12" name="Свободна форма: фигура 11">
              <a:extLst>
                <a:ext uri="{FF2B5EF4-FFF2-40B4-BE49-F238E27FC236}">
                  <a16:creationId xmlns:a16="http://schemas.microsoft.com/office/drawing/2014/main" id="{D5CF6A9F-227C-4D29-80FD-ED5D03D64595}"/>
                </a:ext>
              </a:extLst>
            </p:cNvPr>
            <p:cNvSpPr/>
            <p:nvPr/>
          </p:nvSpPr>
          <p:spPr>
            <a:xfrm>
              <a:off x="3794465" y="2054088"/>
              <a:ext cx="2291518" cy="2749822"/>
            </a:xfrm>
            <a:custGeom>
              <a:avLst/>
              <a:gdLst>
                <a:gd name="connsiteX0" fmla="*/ 0 w 2291518"/>
                <a:gd name="connsiteY0" fmla="*/ 0 h 2749822"/>
                <a:gd name="connsiteX1" fmla="*/ 2291518 w 2291518"/>
                <a:gd name="connsiteY1" fmla="*/ 0 h 2749822"/>
                <a:gd name="connsiteX2" fmla="*/ 2291518 w 2291518"/>
                <a:gd name="connsiteY2" fmla="*/ 2749822 h 2749822"/>
                <a:gd name="connsiteX3" fmla="*/ 0 w 2291518"/>
                <a:gd name="connsiteY3" fmla="*/ 2749822 h 2749822"/>
                <a:gd name="connsiteX4" fmla="*/ 0 w 2291518"/>
                <a:gd name="connsiteY4" fmla="*/ 0 h 27498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1518" h="2749822">
                  <a:moveTo>
                    <a:pt x="0" y="0"/>
                  </a:moveTo>
                  <a:lnTo>
                    <a:pt x="2291518" y="0"/>
                  </a:lnTo>
                  <a:lnTo>
                    <a:pt x="2291518" y="2749822"/>
                  </a:lnTo>
                  <a:lnTo>
                    <a:pt x="0" y="2749822"/>
                  </a:lnTo>
                  <a:lnTo>
                    <a:pt x="0" y="0"/>
                  </a:lnTo>
                  <a:close/>
                </a:path>
              </a:pathLst>
            </a:custGeom>
            <a:solidFill>
              <a:schemeClr val="accent1">
                <a:lumMod val="40000"/>
                <a:lumOff val="60000"/>
                <a:alpha val="69000"/>
              </a:schemeClr>
            </a:solidFill>
            <a:ln>
              <a:noFill/>
            </a:ln>
            <a:effectLst/>
          </p:spPr>
          <p:style>
            <a:lnRef idx="2">
              <a:scrgbClr r="0" g="0" b="0"/>
            </a:lnRef>
            <a:fillRef idx="1">
              <a:scrgbClr r="0" g="0" b="0"/>
            </a:fillRef>
            <a:effectRef idx="1">
              <a:scrgbClr r="0" g="0" b="0"/>
            </a:effectRef>
            <a:fontRef idx="minor">
              <a:schemeClr val="lt1"/>
            </a:fontRef>
          </p:style>
          <p:txBody>
            <a:bodyPr spcFirstLastPara="0" vert="horz" wrap="square" lIns="226351" tIns="1099929" rIns="226351" bIns="330200" numCol="1" spcCol="1270" anchor="t" anchorCtr="0">
              <a:noAutofit/>
            </a:bodyPr>
            <a:lstStyle/>
            <a:p>
              <a:pPr marL="0" lvl="0" indent="0" algn="l" defTabSz="1022350">
                <a:lnSpc>
                  <a:spcPct val="90000"/>
                </a:lnSpc>
                <a:spcBef>
                  <a:spcPct val="0"/>
                </a:spcBef>
                <a:spcAft>
                  <a:spcPct val="35000"/>
                </a:spcAft>
                <a:buNone/>
              </a:pPr>
              <a:r>
                <a:rPr lang="en-US" sz="2300" b="0" i="0" kern="1200" dirty="0">
                  <a:latin typeface="Arial" panose="020B0604020202020204" pitchFamily="34" charset="0"/>
                  <a:cs typeface="Arial" panose="020B0604020202020204" pitchFamily="34" charset="0"/>
                </a:rPr>
                <a:t>Selecting one of the best business ideas </a:t>
              </a:r>
              <a:endParaRPr lang="en-US" sz="2300" kern="1200" dirty="0">
                <a:solidFill>
                  <a:schemeClr val="tx1"/>
                </a:solidFill>
                <a:latin typeface="Arial" panose="020B0604020202020204" pitchFamily="34" charset="0"/>
                <a:cs typeface="Arial" panose="020B0604020202020204" pitchFamily="34" charset="0"/>
              </a:endParaRPr>
            </a:p>
          </p:txBody>
        </p:sp>
        <p:sp>
          <p:nvSpPr>
            <p:cNvPr id="13" name="Свободна форма: фигура 12">
              <a:extLst>
                <a:ext uri="{FF2B5EF4-FFF2-40B4-BE49-F238E27FC236}">
                  <a16:creationId xmlns:a16="http://schemas.microsoft.com/office/drawing/2014/main" id="{C7F2EBB1-54E7-4098-9ECC-D9189AE4C029}"/>
                </a:ext>
              </a:extLst>
            </p:cNvPr>
            <p:cNvSpPr/>
            <p:nvPr/>
          </p:nvSpPr>
          <p:spPr>
            <a:xfrm>
              <a:off x="3894009" y="2054088"/>
              <a:ext cx="2291518" cy="1099929"/>
            </a:xfrm>
            <a:custGeom>
              <a:avLst/>
              <a:gdLst>
                <a:gd name="connsiteX0" fmla="*/ 0 w 2291518"/>
                <a:gd name="connsiteY0" fmla="*/ 0 h 1099929"/>
                <a:gd name="connsiteX1" fmla="*/ 2291518 w 2291518"/>
                <a:gd name="connsiteY1" fmla="*/ 0 h 1099929"/>
                <a:gd name="connsiteX2" fmla="*/ 2291518 w 2291518"/>
                <a:gd name="connsiteY2" fmla="*/ 1099929 h 1099929"/>
                <a:gd name="connsiteX3" fmla="*/ 0 w 2291518"/>
                <a:gd name="connsiteY3" fmla="*/ 1099929 h 1099929"/>
                <a:gd name="connsiteX4" fmla="*/ 0 w 2291518"/>
                <a:gd name="connsiteY4" fmla="*/ 0 h 10999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1518" h="1099929">
                  <a:moveTo>
                    <a:pt x="0" y="0"/>
                  </a:moveTo>
                  <a:lnTo>
                    <a:pt x="2291518" y="0"/>
                  </a:lnTo>
                  <a:lnTo>
                    <a:pt x="2291518" y="1099929"/>
                  </a:lnTo>
                  <a:lnTo>
                    <a:pt x="0" y="1099929"/>
                  </a:lnTo>
                  <a:lnTo>
                    <a:pt x="0" y="0"/>
                  </a:lnTo>
                  <a:close/>
                </a:path>
              </a:pathLst>
            </a:custGeom>
            <a:noFill/>
            <a:ln>
              <a:noFill/>
            </a:ln>
            <a:sp3d/>
          </p:spPr>
          <p:style>
            <a:lnRef idx="2">
              <a:scrgbClr r="0" g="0" b="0"/>
            </a:lnRef>
            <a:fillRef idx="1">
              <a:scrgbClr r="0" g="0" b="0"/>
            </a:fillRef>
            <a:effectRef idx="1">
              <a:schemeClr val="accent2">
                <a:hueOff val="1560506"/>
                <a:satOff val="-1946"/>
                <a:lumOff val="458"/>
                <a:alphaOff val="0"/>
              </a:schemeClr>
            </a:effectRef>
            <a:fontRef idx="minor">
              <a:schemeClr val="lt1"/>
            </a:fontRef>
          </p:style>
          <p:txBody>
            <a:bodyPr spcFirstLastPara="0" vert="horz" wrap="square" lIns="226351" tIns="165100" rIns="226351" bIns="165100" numCol="1" spcCol="1270" anchor="ctr" anchorCtr="0">
              <a:noAutofit/>
            </a:bodyPr>
            <a:lstStyle/>
            <a:p>
              <a:pPr marL="0" lvl="0" indent="0" algn="l" defTabSz="2444750">
                <a:lnSpc>
                  <a:spcPct val="90000"/>
                </a:lnSpc>
                <a:spcBef>
                  <a:spcPct val="0"/>
                </a:spcBef>
                <a:spcAft>
                  <a:spcPct val="35000"/>
                </a:spcAft>
                <a:buNone/>
              </a:pPr>
              <a:r>
                <a:rPr lang="en-US" sz="5500" kern="1200"/>
                <a:t>02</a:t>
              </a:r>
              <a:endParaRPr lang="en-US" sz="5500" kern="1200" dirty="0"/>
            </a:p>
          </p:txBody>
        </p:sp>
        <p:sp>
          <p:nvSpPr>
            <p:cNvPr id="14" name="Свободна форма: фигура 13">
              <a:extLst>
                <a:ext uri="{FF2B5EF4-FFF2-40B4-BE49-F238E27FC236}">
                  <a16:creationId xmlns:a16="http://schemas.microsoft.com/office/drawing/2014/main" id="{ED466120-783B-4EF2-81CE-1B4D18DAEF8C}"/>
                </a:ext>
              </a:extLst>
            </p:cNvPr>
            <p:cNvSpPr/>
            <p:nvPr/>
          </p:nvSpPr>
          <p:spPr>
            <a:xfrm>
              <a:off x="6368849" y="2054707"/>
              <a:ext cx="2292916" cy="2748585"/>
            </a:xfrm>
            <a:custGeom>
              <a:avLst/>
              <a:gdLst>
                <a:gd name="connsiteX0" fmla="*/ 0 w 2292916"/>
                <a:gd name="connsiteY0" fmla="*/ 0 h 2748585"/>
                <a:gd name="connsiteX1" fmla="*/ 2292916 w 2292916"/>
                <a:gd name="connsiteY1" fmla="*/ 0 h 2748585"/>
                <a:gd name="connsiteX2" fmla="*/ 2292916 w 2292916"/>
                <a:gd name="connsiteY2" fmla="*/ 2748585 h 2748585"/>
                <a:gd name="connsiteX3" fmla="*/ 0 w 2292916"/>
                <a:gd name="connsiteY3" fmla="*/ 2748585 h 2748585"/>
                <a:gd name="connsiteX4" fmla="*/ 0 w 2292916"/>
                <a:gd name="connsiteY4" fmla="*/ 0 h 2748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2916" h="2748585">
                  <a:moveTo>
                    <a:pt x="0" y="0"/>
                  </a:moveTo>
                  <a:lnTo>
                    <a:pt x="2292916" y="0"/>
                  </a:lnTo>
                  <a:lnTo>
                    <a:pt x="2292916" y="2748585"/>
                  </a:lnTo>
                  <a:lnTo>
                    <a:pt x="0" y="2748585"/>
                  </a:lnTo>
                  <a:lnTo>
                    <a:pt x="0" y="0"/>
                  </a:lnTo>
                  <a:close/>
                </a:path>
              </a:pathLst>
            </a:custGeom>
            <a:solidFill>
              <a:srgbClr val="002060">
                <a:alpha val="64000"/>
              </a:srgbClr>
            </a:solidFill>
            <a:ln>
              <a:noFill/>
            </a:ln>
            <a:effectLst/>
          </p:spPr>
          <p:style>
            <a:lnRef idx="2">
              <a:scrgbClr r="0" g="0" b="0"/>
            </a:lnRef>
            <a:fillRef idx="1">
              <a:scrgbClr r="0" g="0" b="0"/>
            </a:fillRef>
            <a:effectRef idx="1">
              <a:scrgbClr r="0" g="0" b="0"/>
            </a:effectRef>
            <a:fontRef idx="minor">
              <a:schemeClr val="lt1"/>
            </a:fontRef>
          </p:style>
          <p:txBody>
            <a:bodyPr spcFirstLastPara="0" vert="horz" wrap="square" lIns="226351" tIns="1099434" rIns="226351" bIns="330200" numCol="1" spcCol="1270" anchor="t" anchorCtr="0">
              <a:noAutofit/>
            </a:bodyPr>
            <a:lstStyle/>
            <a:p>
              <a:pPr marL="0" lvl="0" indent="0" algn="l" defTabSz="1022350">
                <a:lnSpc>
                  <a:spcPct val="90000"/>
                </a:lnSpc>
                <a:spcBef>
                  <a:spcPct val="0"/>
                </a:spcBef>
                <a:spcAft>
                  <a:spcPct val="35000"/>
                </a:spcAft>
                <a:buNone/>
              </a:pPr>
              <a:r>
                <a:rPr lang="en-US" sz="2300" b="0" i="0" kern="1200" dirty="0">
                  <a:latin typeface="Arial" panose="020B0604020202020204" pitchFamily="34" charset="0"/>
                  <a:cs typeface="Arial" panose="020B0604020202020204" pitchFamily="34" charset="0"/>
                </a:rPr>
                <a:t>SWOT - analysis of the best business idea </a:t>
              </a:r>
              <a:endParaRPr lang="en-US" sz="2300" kern="1200" dirty="0">
                <a:latin typeface="Arial" panose="020B0604020202020204" pitchFamily="34" charset="0"/>
                <a:cs typeface="Arial" panose="020B0604020202020204" pitchFamily="34" charset="0"/>
              </a:endParaRPr>
            </a:p>
          </p:txBody>
        </p:sp>
        <p:sp>
          <p:nvSpPr>
            <p:cNvPr id="15" name="Свободна форма: фигура 14">
              <a:extLst>
                <a:ext uri="{FF2B5EF4-FFF2-40B4-BE49-F238E27FC236}">
                  <a16:creationId xmlns:a16="http://schemas.microsoft.com/office/drawing/2014/main" id="{94D1C4CC-5470-46EF-9923-85084CB47FA8}"/>
                </a:ext>
              </a:extLst>
            </p:cNvPr>
            <p:cNvSpPr/>
            <p:nvPr/>
          </p:nvSpPr>
          <p:spPr>
            <a:xfrm>
              <a:off x="6369548" y="2054088"/>
              <a:ext cx="2291518" cy="1099929"/>
            </a:xfrm>
            <a:custGeom>
              <a:avLst/>
              <a:gdLst>
                <a:gd name="connsiteX0" fmla="*/ 0 w 2291518"/>
                <a:gd name="connsiteY0" fmla="*/ 0 h 1099929"/>
                <a:gd name="connsiteX1" fmla="*/ 2291518 w 2291518"/>
                <a:gd name="connsiteY1" fmla="*/ 0 h 1099929"/>
                <a:gd name="connsiteX2" fmla="*/ 2291518 w 2291518"/>
                <a:gd name="connsiteY2" fmla="*/ 1099929 h 1099929"/>
                <a:gd name="connsiteX3" fmla="*/ 0 w 2291518"/>
                <a:gd name="connsiteY3" fmla="*/ 1099929 h 1099929"/>
                <a:gd name="connsiteX4" fmla="*/ 0 w 2291518"/>
                <a:gd name="connsiteY4" fmla="*/ 0 h 10999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1518" h="1099929">
                  <a:moveTo>
                    <a:pt x="0" y="0"/>
                  </a:moveTo>
                  <a:lnTo>
                    <a:pt x="2291518" y="0"/>
                  </a:lnTo>
                  <a:lnTo>
                    <a:pt x="2291518" y="1099929"/>
                  </a:lnTo>
                  <a:lnTo>
                    <a:pt x="0" y="1099929"/>
                  </a:lnTo>
                  <a:lnTo>
                    <a:pt x="0" y="0"/>
                  </a:lnTo>
                  <a:close/>
                </a:path>
              </a:pathLst>
            </a:custGeom>
            <a:noFill/>
            <a:ln>
              <a:noFill/>
            </a:ln>
            <a:sp3d/>
          </p:spPr>
          <p:style>
            <a:lnRef idx="2">
              <a:scrgbClr r="0" g="0" b="0"/>
            </a:lnRef>
            <a:fillRef idx="1">
              <a:scrgbClr r="0" g="0" b="0"/>
            </a:fillRef>
            <a:effectRef idx="1">
              <a:schemeClr val="accent2">
                <a:hueOff val="3121013"/>
                <a:satOff val="-3893"/>
                <a:lumOff val="915"/>
                <a:alphaOff val="0"/>
              </a:schemeClr>
            </a:effectRef>
            <a:fontRef idx="minor">
              <a:schemeClr val="lt1"/>
            </a:fontRef>
          </p:style>
          <p:txBody>
            <a:bodyPr spcFirstLastPara="0" vert="horz" wrap="square" lIns="226351" tIns="165100" rIns="226351" bIns="165100" numCol="1" spcCol="1270" anchor="ctr" anchorCtr="0">
              <a:noAutofit/>
            </a:bodyPr>
            <a:lstStyle/>
            <a:p>
              <a:pPr marL="0" lvl="0" indent="0" algn="l" defTabSz="2444750">
                <a:lnSpc>
                  <a:spcPct val="90000"/>
                </a:lnSpc>
                <a:spcBef>
                  <a:spcPct val="0"/>
                </a:spcBef>
                <a:spcAft>
                  <a:spcPct val="35000"/>
                </a:spcAft>
                <a:buNone/>
              </a:pPr>
              <a:r>
                <a:rPr lang="en-US" sz="5500" kern="1200"/>
                <a:t>03</a:t>
              </a:r>
              <a:endParaRPr lang="en-US" sz="5500" kern="1200" dirty="0"/>
            </a:p>
          </p:txBody>
        </p:sp>
        <p:sp>
          <p:nvSpPr>
            <p:cNvPr id="16" name="Свободна форма: фигура 15">
              <a:extLst>
                <a:ext uri="{FF2B5EF4-FFF2-40B4-BE49-F238E27FC236}">
                  <a16:creationId xmlns:a16="http://schemas.microsoft.com/office/drawing/2014/main" id="{F845DCF8-551E-44B0-96D4-0DFCF5FC5A6F}"/>
                </a:ext>
              </a:extLst>
            </p:cNvPr>
            <p:cNvSpPr/>
            <p:nvPr/>
          </p:nvSpPr>
          <p:spPr>
            <a:xfrm>
              <a:off x="8944631" y="2054088"/>
              <a:ext cx="2293191" cy="2748585"/>
            </a:xfrm>
            <a:custGeom>
              <a:avLst/>
              <a:gdLst>
                <a:gd name="connsiteX0" fmla="*/ 0 w 2293191"/>
                <a:gd name="connsiteY0" fmla="*/ 0 h 2748585"/>
                <a:gd name="connsiteX1" fmla="*/ 2293191 w 2293191"/>
                <a:gd name="connsiteY1" fmla="*/ 0 h 2748585"/>
                <a:gd name="connsiteX2" fmla="*/ 2293191 w 2293191"/>
                <a:gd name="connsiteY2" fmla="*/ 2748585 h 2748585"/>
                <a:gd name="connsiteX3" fmla="*/ 0 w 2293191"/>
                <a:gd name="connsiteY3" fmla="*/ 2748585 h 2748585"/>
                <a:gd name="connsiteX4" fmla="*/ 0 w 2293191"/>
                <a:gd name="connsiteY4" fmla="*/ 0 h 2748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3191" h="2748585">
                  <a:moveTo>
                    <a:pt x="0" y="0"/>
                  </a:moveTo>
                  <a:lnTo>
                    <a:pt x="2293191" y="0"/>
                  </a:lnTo>
                  <a:lnTo>
                    <a:pt x="2293191" y="2748585"/>
                  </a:lnTo>
                  <a:lnTo>
                    <a:pt x="0" y="2748585"/>
                  </a:lnTo>
                  <a:lnTo>
                    <a:pt x="0" y="0"/>
                  </a:lnTo>
                  <a:close/>
                </a:path>
              </a:pathLst>
            </a:custGeom>
            <a:solidFill>
              <a:srgbClr val="FFC000"/>
            </a:solidFill>
            <a:ln>
              <a:noFill/>
            </a:ln>
            <a:effectLst/>
          </p:spPr>
          <p:style>
            <a:lnRef idx="2">
              <a:scrgbClr r="0" g="0" b="0"/>
            </a:lnRef>
            <a:fillRef idx="1">
              <a:scrgbClr r="0" g="0" b="0"/>
            </a:fillRef>
            <a:effectRef idx="1">
              <a:scrgbClr r="0" g="0" b="0"/>
            </a:effectRef>
            <a:fontRef idx="minor">
              <a:schemeClr val="lt1"/>
            </a:fontRef>
          </p:style>
          <p:txBody>
            <a:bodyPr spcFirstLastPara="0" vert="horz" wrap="square" lIns="226351" tIns="1099434" rIns="226351" bIns="330200" numCol="1" spcCol="1270" anchor="t" anchorCtr="0">
              <a:noAutofit/>
            </a:bodyPr>
            <a:lstStyle/>
            <a:p>
              <a:pPr marL="0" lvl="0" indent="0" algn="l" defTabSz="1022350">
                <a:lnSpc>
                  <a:spcPct val="90000"/>
                </a:lnSpc>
                <a:spcBef>
                  <a:spcPct val="0"/>
                </a:spcBef>
                <a:spcAft>
                  <a:spcPct val="35000"/>
                </a:spcAft>
                <a:buNone/>
              </a:pPr>
              <a:r>
                <a:rPr lang="pl-PL" sz="2300" b="0" i="0" kern="1200" dirty="0">
                  <a:latin typeface="Arial" panose="020B0604020202020204" pitchFamily="34" charset="0"/>
                  <a:cs typeface="Arial" panose="020B0604020202020204" pitchFamily="34" charset="0"/>
                </a:rPr>
                <a:t>Final decision </a:t>
              </a:r>
              <a:endParaRPr lang="en-US" sz="2300" kern="1200" dirty="0">
                <a:solidFill>
                  <a:schemeClr val="tx1"/>
                </a:solidFill>
                <a:latin typeface="Arial" panose="020B0604020202020204" pitchFamily="34" charset="0"/>
                <a:cs typeface="Arial" panose="020B0604020202020204" pitchFamily="34" charset="0"/>
              </a:endParaRPr>
            </a:p>
          </p:txBody>
        </p:sp>
        <p:sp>
          <p:nvSpPr>
            <p:cNvPr id="17" name="Свободна форма: фигура 16">
              <a:extLst>
                <a:ext uri="{FF2B5EF4-FFF2-40B4-BE49-F238E27FC236}">
                  <a16:creationId xmlns:a16="http://schemas.microsoft.com/office/drawing/2014/main" id="{CB478148-D5BD-46D9-8DA9-4F524B7D2CBA}"/>
                </a:ext>
              </a:extLst>
            </p:cNvPr>
            <p:cNvSpPr/>
            <p:nvPr/>
          </p:nvSpPr>
          <p:spPr>
            <a:xfrm>
              <a:off x="8845923" y="2054088"/>
              <a:ext cx="2291518" cy="1099929"/>
            </a:xfrm>
            <a:custGeom>
              <a:avLst/>
              <a:gdLst>
                <a:gd name="connsiteX0" fmla="*/ 0 w 2291518"/>
                <a:gd name="connsiteY0" fmla="*/ 0 h 1099929"/>
                <a:gd name="connsiteX1" fmla="*/ 2291518 w 2291518"/>
                <a:gd name="connsiteY1" fmla="*/ 0 h 1099929"/>
                <a:gd name="connsiteX2" fmla="*/ 2291518 w 2291518"/>
                <a:gd name="connsiteY2" fmla="*/ 1099929 h 1099929"/>
                <a:gd name="connsiteX3" fmla="*/ 0 w 2291518"/>
                <a:gd name="connsiteY3" fmla="*/ 1099929 h 1099929"/>
                <a:gd name="connsiteX4" fmla="*/ 0 w 2291518"/>
                <a:gd name="connsiteY4" fmla="*/ 0 h 10999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1518" h="1099929">
                  <a:moveTo>
                    <a:pt x="0" y="0"/>
                  </a:moveTo>
                  <a:lnTo>
                    <a:pt x="2291518" y="0"/>
                  </a:lnTo>
                  <a:lnTo>
                    <a:pt x="2291518" y="1099929"/>
                  </a:lnTo>
                  <a:lnTo>
                    <a:pt x="0" y="1099929"/>
                  </a:lnTo>
                  <a:lnTo>
                    <a:pt x="0" y="0"/>
                  </a:lnTo>
                  <a:close/>
                </a:path>
              </a:pathLst>
            </a:custGeom>
            <a:noFill/>
            <a:ln>
              <a:noFill/>
            </a:ln>
            <a:sp3d/>
          </p:spPr>
          <p:style>
            <a:lnRef idx="2">
              <a:scrgbClr r="0" g="0" b="0"/>
            </a:lnRef>
            <a:fillRef idx="1">
              <a:scrgbClr r="0" g="0" b="0"/>
            </a:fillRef>
            <a:effectRef idx="1">
              <a:schemeClr val="accent2">
                <a:hueOff val="4681519"/>
                <a:satOff val="-5839"/>
                <a:lumOff val="1373"/>
                <a:alphaOff val="0"/>
              </a:schemeClr>
            </a:effectRef>
            <a:fontRef idx="minor">
              <a:schemeClr val="lt1"/>
            </a:fontRef>
          </p:style>
          <p:txBody>
            <a:bodyPr spcFirstLastPara="0" vert="horz" wrap="square" lIns="226351" tIns="165100" rIns="226351" bIns="165100" numCol="1" spcCol="1270" anchor="ctr" anchorCtr="0">
              <a:noAutofit/>
            </a:bodyPr>
            <a:lstStyle/>
            <a:p>
              <a:pPr marL="0" lvl="0" indent="0" algn="l" defTabSz="2444750">
                <a:lnSpc>
                  <a:spcPct val="90000"/>
                </a:lnSpc>
                <a:spcBef>
                  <a:spcPct val="0"/>
                </a:spcBef>
                <a:spcAft>
                  <a:spcPct val="35000"/>
                </a:spcAft>
                <a:buNone/>
              </a:pPr>
              <a:r>
                <a:rPr lang="en-US" sz="5500" kern="1200"/>
                <a:t>04</a:t>
              </a:r>
            </a:p>
          </p:txBody>
        </p:sp>
      </p:grpSp>
      <p:sp>
        <p:nvSpPr>
          <p:cNvPr id="5" name="Title 1">
            <a:extLst>
              <a:ext uri="{FF2B5EF4-FFF2-40B4-BE49-F238E27FC236}">
                <a16:creationId xmlns:a16="http://schemas.microsoft.com/office/drawing/2014/main" id="{D6F19C23-7432-4F04-A12D-E3470D518E68}"/>
              </a:ext>
            </a:extLst>
          </p:cNvPr>
          <p:cNvSpPr txBox="1">
            <a:spLocks/>
          </p:cNvSpPr>
          <p:nvPr/>
        </p:nvSpPr>
        <p:spPr bwMode="auto">
          <a:xfrm>
            <a:off x="695400" y="1097182"/>
            <a:ext cx="9008298" cy="378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300" kern="1200">
                <a:solidFill>
                  <a:srgbClr val="0064F6"/>
                </a:solidFill>
                <a:latin typeface="+mj-lt"/>
                <a:ea typeface="+mj-ea"/>
                <a:cs typeface="+mj-cs"/>
              </a:defRPr>
            </a:lvl1pPr>
            <a:lvl2pPr algn="ctr" rtl="0" eaLnBrk="1" fontAlgn="base" hangingPunct="1">
              <a:spcBef>
                <a:spcPct val="0"/>
              </a:spcBef>
              <a:spcAft>
                <a:spcPct val="0"/>
              </a:spcAft>
              <a:defRPr sz="3300">
                <a:solidFill>
                  <a:schemeClr val="tx1"/>
                </a:solidFill>
                <a:latin typeface="Calibri" pitchFamily="34" charset="0"/>
              </a:defRPr>
            </a:lvl2pPr>
            <a:lvl3pPr algn="ctr" rtl="0" eaLnBrk="1" fontAlgn="base" hangingPunct="1">
              <a:spcBef>
                <a:spcPct val="0"/>
              </a:spcBef>
              <a:spcAft>
                <a:spcPct val="0"/>
              </a:spcAft>
              <a:defRPr sz="3300">
                <a:solidFill>
                  <a:schemeClr val="tx1"/>
                </a:solidFill>
                <a:latin typeface="Calibri" pitchFamily="34" charset="0"/>
              </a:defRPr>
            </a:lvl3pPr>
            <a:lvl4pPr algn="ctr" rtl="0" eaLnBrk="1" fontAlgn="base" hangingPunct="1">
              <a:spcBef>
                <a:spcPct val="0"/>
              </a:spcBef>
              <a:spcAft>
                <a:spcPct val="0"/>
              </a:spcAft>
              <a:defRPr sz="3300">
                <a:solidFill>
                  <a:schemeClr val="tx1"/>
                </a:solidFill>
                <a:latin typeface="Calibri" pitchFamily="34" charset="0"/>
              </a:defRPr>
            </a:lvl4pPr>
            <a:lvl5pPr algn="ctr" rtl="0" eaLnBrk="1" fontAlgn="base" hangingPunct="1">
              <a:spcBef>
                <a:spcPct val="0"/>
              </a:spcBef>
              <a:spcAft>
                <a:spcPct val="0"/>
              </a:spcAft>
              <a:defRPr sz="3300">
                <a:solidFill>
                  <a:schemeClr val="tx1"/>
                </a:solidFill>
                <a:latin typeface="Calibri" pitchFamily="34" charset="0"/>
              </a:defRPr>
            </a:lvl5pPr>
            <a:lvl6pPr marL="342900" algn="ctr" rtl="0" eaLnBrk="1" fontAlgn="base" hangingPunct="1">
              <a:spcBef>
                <a:spcPct val="0"/>
              </a:spcBef>
              <a:spcAft>
                <a:spcPct val="0"/>
              </a:spcAft>
              <a:defRPr sz="3300">
                <a:solidFill>
                  <a:schemeClr val="tx1"/>
                </a:solidFill>
                <a:latin typeface="Calibri" pitchFamily="34" charset="0"/>
              </a:defRPr>
            </a:lvl6pPr>
            <a:lvl7pPr marL="685800" algn="ctr" rtl="0" eaLnBrk="1" fontAlgn="base" hangingPunct="1">
              <a:spcBef>
                <a:spcPct val="0"/>
              </a:spcBef>
              <a:spcAft>
                <a:spcPct val="0"/>
              </a:spcAft>
              <a:defRPr sz="3300">
                <a:solidFill>
                  <a:schemeClr val="tx1"/>
                </a:solidFill>
                <a:latin typeface="Calibri" pitchFamily="34" charset="0"/>
              </a:defRPr>
            </a:lvl7pPr>
            <a:lvl8pPr marL="1028700" algn="ctr" rtl="0" eaLnBrk="1" fontAlgn="base" hangingPunct="1">
              <a:spcBef>
                <a:spcPct val="0"/>
              </a:spcBef>
              <a:spcAft>
                <a:spcPct val="0"/>
              </a:spcAft>
              <a:defRPr sz="3300">
                <a:solidFill>
                  <a:schemeClr val="tx1"/>
                </a:solidFill>
                <a:latin typeface="Calibri" pitchFamily="34" charset="0"/>
              </a:defRPr>
            </a:lvl8pPr>
            <a:lvl9pPr marL="1371600" algn="ctr" rtl="0" eaLnBrk="1" fontAlgn="base" hangingPunct="1">
              <a:spcBef>
                <a:spcPct val="0"/>
              </a:spcBef>
              <a:spcAft>
                <a:spcPct val="0"/>
              </a:spcAft>
              <a:defRPr sz="3300">
                <a:solidFill>
                  <a:schemeClr val="tx1"/>
                </a:solidFill>
                <a:latin typeface="Calibri" pitchFamily="34" charset="0"/>
              </a:defRPr>
            </a:lvl9pPr>
          </a:lstStyle>
          <a:p>
            <a:r>
              <a:rPr lang="en-GB" sz="2800" dirty="0">
                <a:latin typeface="Arial" panose="020B0604020202020204" pitchFamily="34" charset="0"/>
                <a:cs typeface="Arial" panose="020B0604020202020204" pitchFamily="34" charset="0"/>
              </a:rPr>
              <a:t>Business idea evaluation and selection</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1151927"/>
      </p:ext>
    </p:extLst>
  </p:cSld>
  <p:clrMapOvr>
    <a:masterClrMapping/>
  </p:clrMapOvr>
  <p:transition spd="slow">
    <p:pull/>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8" descr="A screenshot of a cell phone&#10;&#10;Description automatically generated">
            <a:extLst>
              <a:ext uri="{FF2B5EF4-FFF2-40B4-BE49-F238E27FC236}">
                <a16:creationId xmlns:a16="http://schemas.microsoft.com/office/drawing/2014/main" id="{1B89DB96-CF1D-48AD-A90D-DECFB4C62206}"/>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374779" y="2924944"/>
            <a:ext cx="5315397" cy="3642208"/>
          </a:xfrm>
          <a:prstGeom prst="rect">
            <a:avLst/>
          </a:prstGeom>
        </p:spPr>
      </p:pic>
      <p:sp>
        <p:nvSpPr>
          <p:cNvPr id="3" name="Content Placeholder 2">
            <a:extLst>
              <a:ext uri="{FF2B5EF4-FFF2-40B4-BE49-F238E27FC236}">
                <a16:creationId xmlns:a16="http://schemas.microsoft.com/office/drawing/2014/main" id="{23973394-7D0E-4C95-A604-7D3706786620}"/>
              </a:ext>
            </a:extLst>
          </p:cNvPr>
          <p:cNvSpPr>
            <a:spLocks noGrp="1"/>
          </p:cNvSpPr>
          <p:nvPr>
            <p:ph idx="1"/>
          </p:nvPr>
        </p:nvSpPr>
        <p:spPr>
          <a:xfrm>
            <a:off x="695400" y="1745897"/>
            <a:ext cx="6350496" cy="4137028"/>
          </a:xfrm>
        </p:spPr>
        <p:txBody>
          <a:bodyPr/>
          <a:lstStyle/>
          <a:p>
            <a:r>
              <a:rPr lang="en-US" sz="2400" dirty="0">
                <a:latin typeface="Arial" panose="020B0604020202020204" pitchFamily="34" charset="0"/>
                <a:cs typeface="Arial" panose="020B0604020202020204" pitchFamily="34" charset="0"/>
              </a:rPr>
              <a:t>How familiar are you with this area?</a:t>
            </a:r>
          </a:p>
          <a:p>
            <a:r>
              <a:rPr lang="en-US" sz="2400" dirty="0">
                <a:latin typeface="Arial" panose="020B0604020202020204" pitchFamily="34" charset="0"/>
                <a:cs typeface="Arial" panose="020B0604020202020204" pitchFamily="34" charset="0"/>
              </a:rPr>
              <a:t>Will you have to spend extra time and money to learn how to do business? </a:t>
            </a:r>
          </a:p>
          <a:p>
            <a:r>
              <a:rPr lang="en-US" sz="2400" dirty="0">
                <a:latin typeface="Arial" panose="020B0604020202020204" pitchFamily="34" charset="0"/>
                <a:cs typeface="Arial" panose="020B0604020202020204" pitchFamily="34" charset="0"/>
              </a:rPr>
              <a:t>Will you get a partner? </a:t>
            </a:r>
          </a:p>
          <a:p>
            <a:r>
              <a:rPr lang="en-US" sz="2400" dirty="0">
                <a:latin typeface="Arial" panose="020B0604020202020204" pitchFamily="34" charset="0"/>
                <a:cs typeface="Arial" panose="020B0604020202020204" pitchFamily="34" charset="0"/>
              </a:rPr>
              <a:t>Have you worked or owned such a business?</a:t>
            </a:r>
          </a:p>
          <a:p>
            <a:r>
              <a:rPr lang="en-US" sz="2400" dirty="0">
                <a:latin typeface="Arial" panose="020B0604020202020204" pitchFamily="34" charset="0"/>
                <a:cs typeface="Arial" panose="020B0604020202020204" pitchFamily="34" charset="0"/>
              </a:rPr>
              <a:t>To what extent is personal experience crucial for business? </a:t>
            </a:r>
            <a:endParaRPr lang="en-GB" sz="2400" b="1" u="sng" dirty="0">
              <a:latin typeface="Arial" panose="020B0604020202020204" pitchFamily="34" charset="0"/>
              <a:cs typeface="Arial" panose="020B0604020202020204" pitchFamily="34" charset="0"/>
            </a:endParaRPr>
          </a:p>
        </p:txBody>
      </p:sp>
      <p:pic>
        <p:nvPicPr>
          <p:cNvPr id="4" name="Picture 2" descr="untitled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17699808-0572-4B9E-BA70-E04B7EC511DB}"/>
              </a:ext>
            </a:extLst>
          </p:cNvPr>
          <p:cNvSpPr txBox="1">
            <a:spLocks/>
          </p:cNvSpPr>
          <p:nvPr/>
        </p:nvSpPr>
        <p:spPr bwMode="auto">
          <a:xfrm>
            <a:off x="695400" y="1097182"/>
            <a:ext cx="9008298" cy="378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300" kern="1200">
                <a:solidFill>
                  <a:srgbClr val="0064F6"/>
                </a:solidFill>
                <a:latin typeface="+mj-lt"/>
                <a:ea typeface="+mj-ea"/>
                <a:cs typeface="+mj-cs"/>
              </a:defRPr>
            </a:lvl1pPr>
            <a:lvl2pPr algn="ctr" rtl="0" eaLnBrk="1" fontAlgn="base" hangingPunct="1">
              <a:spcBef>
                <a:spcPct val="0"/>
              </a:spcBef>
              <a:spcAft>
                <a:spcPct val="0"/>
              </a:spcAft>
              <a:defRPr sz="3300">
                <a:solidFill>
                  <a:schemeClr val="tx1"/>
                </a:solidFill>
                <a:latin typeface="Calibri" pitchFamily="34" charset="0"/>
              </a:defRPr>
            </a:lvl2pPr>
            <a:lvl3pPr algn="ctr" rtl="0" eaLnBrk="1" fontAlgn="base" hangingPunct="1">
              <a:spcBef>
                <a:spcPct val="0"/>
              </a:spcBef>
              <a:spcAft>
                <a:spcPct val="0"/>
              </a:spcAft>
              <a:defRPr sz="3300">
                <a:solidFill>
                  <a:schemeClr val="tx1"/>
                </a:solidFill>
                <a:latin typeface="Calibri" pitchFamily="34" charset="0"/>
              </a:defRPr>
            </a:lvl3pPr>
            <a:lvl4pPr algn="ctr" rtl="0" eaLnBrk="1" fontAlgn="base" hangingPunct="1">
              <a:spcBef>
                <a:spcPct val="0"/>
              </a:spcBef>
              <a:spcAft>
                <a:spcPct val="0"/>
              </a:spcAft>
              <a:defRPr sz="3300">
                <a:solidFill>
                  <a:schemeClr val="tx1"/>
                </a:solidFill>
                <a:latin typeface="Calibri" pitchFamily="34" charset="0"/>
              </a:defRPr>
            </a:lvl4pPr>
            <a:lvl5pPr algn="ctr" rtl="0" eaLnBrk="1" fontAlgn="base" hangingPunct="1">
              <a:spcBef>
                <a:spcPct val="0"/>
              </a:spcBef>
              <a:spcAft>
                <a:spcPct val="0"/>
              </a:spcAft>
              <a:defRPr sz="3300">
                <a:solidFill>
                  <a:schemeClr val="tx1"/>
                </a:solidFill>
                <a:latin typeface="Calibri" pitchFamily="34" charset="0"/>
              </a:defRPr>
            </a:lvl5pPr>
            <a:lvl6pPr marL="342900" algn="ctr" rtl="0" eaLnBrk="1" fontAlgn="base" hangingPunct="1">
              <a:spcBef>
                <a:spcPct val="0"/>
              </a:spcBef>
              <a:spcAft>
                <a:spcPct val="0"/>
              </a:spcAft>
              <a:defRPr sz="3300">
                <a:solidFill>
                  <a:schemeClr val="tx1"/>
                </a:solidFill>
                <a:latin typeface="Calibri" pitchFamily="34" charset="0"/>
              </a:defRPr>
            </a:lvl6pPr>
            <a:lvl7pPr marL="685800" algn="ctr" rtl="0" eaLnBrk="1" fontAlgn="base" hangingPunct="1">
              <a:spcBef>
                <a:spcPct val="0"/>
              </a:spcBef>
              <a:spcAft>
                <a:spcPct val="0"/>
              </a:spcAft>
              <a:defRPr sz="3300">
                <a:solidFill>
                  <a:schemeClr val="tx1"/>
                </a:solidFill>
                <a:latin typeface="Calibri" pitchFamily="34" charset="0"/>
              </a:defRPr>
            </a:lvl7pPr>
            <a:lvl8pPr marL="1028700" algn="ctr" rtl="0" eaLnBrk="1" fontAlgn="base" hangingPunct="1">
              <a:spcBef>
                <a:spcPct val="0"/>
              </a:spcBef>
              <a:spcAft>
                <a:spcPct val="0"/>
              </a:spcAft>
              <a:defRPr sz="3300">
                <a:solidFill>
                  <a:schemeClr val="tx1"/>
                </a:solidFill>
                <a:latin typeface="Calibri" pitchFamily="34" charset="0"/>
              </a:defRPr>
            </a:lvl8pPr>
            <a:lvl9pPr marL="1371600" algn="ctr" rtl="0" eaLnBrk="1" fontAlgn="base" hangingPunct="1">
              <a:spcBef>
                <a:spcPct val="0"/>
              </a:spcBef>
              <a:spcAft>
                <a:spcPct val="0"/>
              </a:spcAft>
              <a:defRPr sz="3300">
                <a:solidFill>
                  <a:schemeClr val="tx1"/>
                </a:solidFill>
                <a:latin typeface="Calibri" pitchFamily="34" charset="0"/>
              </a:defRPr>
            </a:lvl9pPr>
          </a:lstStyle>
          <a:p>
            <a:r>
              <a:rPr lang="en-GB" sz="2800" dirty="0">
                <a:latin typeface="Arial" panose="020B0604020202020204" pitchFamily="34" charset="0"/>
                <a:cs typeface="Arial" panose="020B0604020202020204" pitchFamily="34" charset="0"/>
              </a:rPr>
              <a:t>Checklist for selecting ideas</a:t>
            </a:r>
            <a:endParaRPr lang="en-US" sz="2800" dirty="0">
              <a:latin typeface="Arial" panose="020B0604020202020204" pitchFamily="34" charset="0"/>
              <a:cs typeface="Arial" panose="020B0604020202020204" pitchFamily="34" charset="0"/>
            </a:endParaRPr>
          </a:p>
        </p:txBody>
      </p:sp>
      <p:pic>
        <p:nvPicPr>
          <p:cNvPr id="6" name="Картина 5">
            <a:extLst>
              <a:ext uri="{FF2B5EF4-FFF2-40B4-BE49-F238E27FC236}">
                <a16:creationId xmlns:a16="http://schemas.microsoft.com/office/drawing/2014/main" id="{4F0812AF-FBDF-4E30-BA9F-520BADF9501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33855" y="908720"/>
            <a:ext cx="2520280" cy="2520280"/>
          </a:xfrm>
          <a:prstGeom prst="rect">
            <a:avLst/>
          </a:prstGeom>
        </p:spPr>
      </p:pic>
    </p:spTree>
    <p:extLst>
      <p:ext uri="{BB962C8B-B14F-4D97-AF65-F5344CB8AC3E}">
        <p14:creationId xmlns:p14="http://schemas.microsoft.com/office/powerpoint/2010/main" val="2620931036"/>
      </p:ext>
    </p:extLst>
  </p:cSld>
  <p:clrMapOvr>
    <a:masterClrMapping/>
  </p:clrMapOvr>
  <p:transition spd="slow">
    <p:pull/>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973394-7D0E-4C95-A604-7D3706786620}"/>
              </a:ext>
            </a:extLst>
          </p:cNvPr>
          <p:cNvSpPr>
            <a:spLocks noGrp="1"/>
          </p:cNvSpPr>
          <p:nvPr>
            <p:ph idx="1"/>
          </p:nvPr>
        </p:nvSpPr>
        <p:spPr>
          <a:xfrm>
            <a:off x="695400" y="1745897"/>
            <a:ext cx="5400600" cy="4137028"/>
          </a:xfrm>
        </p:spPr>
        <p:txBody>
          <a:bodyPr/>
          <a:lstStyle/>
          <a:p>
            <a:pPr algn="just"/>
            <a:r>
              <a:rPr lang="en-US" sz="2400" dirty="0">
                <a:latin typeface="Arial" panose="020B0604020202020204" pitchFamily="34" charset="0"/>
                <a:cs typeface="Arial" panose="020B0604020202020204" pitchFamily="34" charset="0"/>
              </a:rPr>
              <a:t>Assess the costs of starting a business and the barriers to competition that may exist. </a:t>
            </a:r>
          </a:p>
          <a:p>
            <a:pPr algn="just"/>
            <a:r>
              <a:rPr lang="en-US" sz="2400" dirty="0">
                <a:latin typeface="Arial" panose="020B0604020202020204" pitchFamily="34" charset="0"/>
                <a:cs typeface="Arial" panose="020B0604020202020204" pitchFamily="34" charset="0"/>
              </a:rPr>
              <a:t>Does the idea require relatively little investment, but if there are already others who perform it?</a:t>
            </a:r>
          </a:p>
          <a:p>
            <a:pPr algn="just"/>
            <a:r>
              <a:rPr lang="en-US" sz="2400" dirty="0">
                <a:latin typeface="Arial" panose="020B0604020202020204" pitchFamily="34" charset="0"/>
                <a:cs typeface="Arial" panose="020B0604020202020204" pitchFamily="34" charset="0"/>
              </a:rPr>
              <a:t>You need to differentiate your product or service from others that are already in business. </a:t>
            </a:r>
            <a:endParaRPr lang="en-GB" sz="2400" dirty="0">
              <a:latin typeface="Arial" panose="020B0604020202020204" pitchFamily="34" charset="0"/>
              <a:cs typeface="Arial" panose="020B0604020202020204" pitchFamily="34" charset="0"/>
            </a:endParaRPr>
          </a:p>
        </p:txBody>
      </p:sp>
      <p:pic>
        <p:nvPicPr>
          <p:cNvPr id="4" name="Picture 2" descr="untitled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17699808-0572-4B9E-BA70-E04B7EC511DB}"/>
              </a:ext>
            </a:extLst>
          </p:cNvPr>
          <p:cNvSpPr txBox="1">
            <a:spLocks/>
          </p:cNvSpPr>
          <p:nvPr/>
        </p:nvSpPr>
        <p:spPr bwMode="auto">
          <a:xfrm>
            <a:off x="695400" y="1097182"/>
            <a:ext cx="9008298" cy="378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300" kern="1200">
                <a:solidFill>
                  <a:srgbClr val="0064F6"/>
                </a:solidFill>
                <a:latin typeface="+mj-lt"/>
                <a:ea typeface="+mj-ea"/>
                <a:cs typeface="+mj-cs"/>
              </a:defRPr>
            </a:lvl1pPr>
            <a:lvl2pPr algn="ctr" rtl="0" eaLnBrk="1" fontAlgn="base" hangingPunct="1">
              <a:spcBef>
                <a:spcPct val="0"/>
              </a:spcBef>
              <a:spcAft>
                <a:spcPct val="0"/>
              </a:spcAft>
              <a:defRPr sz="3300">
                <a:solidFill>
                  <a:schemeClr val="tx1"/>
                </a:solidFill>
                <a:latin typeface="Calibri" pitchFamily="34" charset="0"/>
              </a:defRPr>
            </a:lvl2pPr>
            <a:lvl3pPr algn="ctr" rtl="0" eaLnBrk="1" fontAlgn="base" hangingPunct="1">
              <a:spcBef>
                <a:spcPct val="0"/>
              </a:spcBef>
              <a:spcAft>
                <a:spcPct val="0"/>
              </a:spcAft>
              <a:defRPr sz="3300">
                <a:solidFill>
                  <a:schemeClr val="tx1"/>
                </a:solidFill>
                <a:latin typeface="Calibri" pitchFamily="34" charset="0"/>
              </a:defRPr>
            </a:lvl3pPr>
            <a:lvl4pPr algn="ctr" rtl="0" eaLnBrk="1" fontAlgn="base" hangingPunct="1">
              <a:spcBef>
                <a:spcPct val="0"/>
              </a:spcBef>
              <a:spcAft>
                <a:spcPct val="0"/>
              </a:spcAft>
              <a:defRPr sz="3300">
                <a:solidFill>
                  <a:schemeClr val="tx1"/>
                </a:solidFill>
                <a:latin typeface="Calibri" pitchFamily="34" charset="0"/>
              </a:defRPr>
            </a:lvl4pPr>
            <a:lvl5pPr algn="ctr" rtl="0" eaLnBrk="1" fontAlgn="base" hangingPunct="1">
              <a:spcBef>
                <a:spcPct val="0"/>
              </a:spcBef>
              <a:spcAft>
                <a:spcPct val="0"/>
              </a:spcAft>
              <a:defRPr sz="3300">
                <a:solidFill>
                  <a:schemeClr val="tx1"/>
                </a:solidFill>
                <a:latin typeface="Calibri" pitchFamily="34" charset="0"/>
              </a:defRPr>
            </a:lvl5pPr>
            <a:lvl6pPr marL="342900" algn="ctr" rtl="0" eaLnBrk="1" fontAlgn="base" hangingPunct="1">
              <a:spcBef>
                <a:spcPct val="0"/>
              </a:spcBef>
              <a:spcAft>
                <a:spcPct val="0"/>
              </a:spcAft>
              <a:defRPr sz="3300">
                <a:solidFill>
                  <a:schemeClr val="tx1"/>
                </a:solidFill>
                <a:latin typeface="Calibri" pitchFamily="34" charset="0"/>
              </a:defRPr>
            </a:lvl6pPr>
            <a:lvl7pPr marL="685800" algn="ctr" rtl="0" eaLnBrk="1" fontAlgn="base" hangingPunct="1">
              <a:spcBef>
                <a:spcPct val="0"/>
              </a:spcBef>
              <a:spcAft>
                <a:spcPct val="0"/>
              </a:spcAft>
              <a:defRPr sz="3300">
                <a:solidFill>
                  <a:schemeClr val="tx1"/>
                </a:solidFill>
                <a:latin typeface="Calibri" pitchFamily="34" charset="0"/>
              </a:defRPr>
            </a:lvl7pPr>
            <a:lvl8pPr marL="1028700" algn="ctr" rtl="0" eaLnBrk="1" fontAlgn="base" hangingPunct="1">
              <a:spcBef>
                <a:spcPct val="0"/>
              </a:spcBef>
              <a:spcAft>
                <a:spcPct val="0"/>
              </a:spcAft>
              <a:defRPr sz="3300">
                <a:solidFill>
                  <a:schemeClr val="tx1"/>
                </a:solidFill>
                <a:latin typeface="Calibri" pitchFamily="34" charset="0"/>
              </a:defRPr>
            </a:lvl8pPr>
            <a:lvl9pPr marL="1371600" algn="ctr" rtl="0" eaLnBrk="1" fontAlgn="base" hangingPunct="1">
              <a:spcBef>
                <a:spcPct val="0"/>
              </a:spcBef>
              <a:spcAft>
                <a:spcPct val="0"/>
              </a:spcAft>
              <a:defRPr sz="3300">
                <a:solidFill>
                  <a:schemeClr val="tx1"/>
                </a:solidFill>
                <a:latin typeface="Calibri" pitchFamily="34" charset="0"/>
              </a:defRPr>
            </a:lvl9pPr>
          </a:lstStyle>
          <a:p>
            <a:r>
              <a:rPr lang="en-GB" sz="2800" dirty="0">
                <a:latin typeface="Arial" panose="020B0604020202020204" pitchFamily="34" charset="0"/>
                <a:cs typeface="Arial" panose="020B0604020202020204" pitchFamily="34" charset="0"/>
              </a:rPr>
              <a:t>Checklist for selecting ideas</a:t>
            </a:r>
            <a:endParaRPr lang="en-US" sz="2800" dirty="0">
              <a:latin typeface="Arial" panose="020B0604020202020204" pitchFamily="34" charset="0"/>
              <a:cs typeface="Arial" panose="020B0604020202020204" pitchFamily="34" charset="0"/>
            </a:endParaRPr>
          </a:p>
        </p:txBody>
      </p:sp>
      <p:pic>
        <p:nvPicPr>
          <p:cNvPr id="7" name="Картина 6">
            <a:extLst>
              <a:ext uri="{FF2B5EF4-FFF2-40B4-BE49-F238E27FC236}">
                <a16:creationId xmlns:a16="http://schemas.microsoft.com/office/drawing/2014/main" id="{B5AB4466-2F53-43F6-B2B8-874DA89FDE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31424" y="1302648"/>
            <a:ext cx="2520280" cy="2520280"/>
          </a:xfrm>
          <a:prstGeom prst="rect">
            <a:avLst/>
          </a:prstGeom>
        </p:spPr>
      </p:pic>
      <p:pic>
        <p:nvPicPr>
          <p:cNvPr id="8" name="Картина 7" descr="Картина, която съдържа текст&#10;&#10;Описанието е генерирано автоматично">
            <a:extLst>
              <a:ext uri="{FF2B5EF4-FFF2-40B4-BE49-F238E27FC236}">
                <a16:creationId xmlns:a16="http://schemas.microsoft.com/office/drawing/2014/main" id="{1D6FABAC-97DB-42F8-A55A-696EDF3B641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86994" y="2636912"/>
            <a:ext cx="5324006" cy="3922018"/>
          </a:xfrm>
          <a:prstGeom prst="rect">
            <a:avLst/>
          </a:prstGeom>
        </p:spPr>
      </p:pic>
    </p:spTree>
    <p:extLst>
      <p:ext uri="{BB962C8B-B14F-4D97-AF65-F5344CB8AC3E}">
        <p14:creationId xmlns:p14="http://schemas.microsoft.com/office/powerpoint/2010/main" val="2425466269"/>
      </p:ext>
    </p:extLst>
  </p:cSld>
  <p:clrMapOvr>
    <a:masterClrMapping/>
  </p:clrMapOvr>
  <p:transition spd="slow">
    <p:pull/>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untitled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Content Placeholder 2">
            <a:extLst>
              <a:ext uri="{FF2B5EF4-FFF2-40B4-BE49-F238E27FC236}">
                <a16:creationId xmlns:a16="http://schemas.microsoft.com/office/drawing/2014/main" id="{89566F71-81E6-4464-A8E4-B216FB241406}"/>
              </a:ext>
            </a:extLst>
          </p:cNvPr>
          <p:cNvGraphicFramePr>
            <a:graphicFrameLocks/>
          </p:cNvGraphicFramePr>
          <p:nvPr>
            <p:extLst>
              <p:ext uri="{D42A27DB-BD31-4B8C-83A1-F6EECF244321}">
                <p14:modId xmlns:p14="http://schemas.microsoft.com/office/powerpoint/2010/main" val="3753099244"/>
              </p:ext>
            </p:extLst>
          </p:nvPr>
        </p:nvGraphicFramePr>
        <p:xfrm>
          <a:off x="551384" y="2763543"/>
          <a:ext cx="7579814" cy="223567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8" name="Online Media 10" title="Business Model Canvas Explained">
            <a:hlinkClick r:id="" action="ppaction://media"/>
            <a:extLst>
              <a:ext uri="{FF2B5EF4-FFF2-40B4-BE49-F238E27FC236}">
                <a16:creationId xmlns:a16="http://schemas.microsoft.com/office/drawing/2014/main" id="{33FA048A-17B0-43AB-8871-32EA7C1844ED}"/>
              </a:ext>
            </a:extLst>
          </p:cNvPr>
          <p:cNvPicPr>
            <a:picLocks noRot="1" noChangeAspect="1"/>
          </p:cNvPicPr>
          <p:nvPr>
            <a:videoFile r:link="rId1"/>
          </p:nvPr>
        </p:nvPicPr>
        <p:blipFill>
          <a:blip r:embed="rId10"/>
          <a:stretch>
            <a:fillRect/>
          </a:stretch>
        </p:blipFill>
        <p:spPr bwMode="auto">
          <a:xfrm>
            <a:off x="8354451" y="2763543"/>
            <a:ext cx="3718213" cy="2235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43D04942-0D3B-42BC-BBEC-385E26B4614B}"/>
              </a:ext>
            </a:extLst>
          </p:cNvPr>
          <p:cNvSpPr txBox="1">
            <a:spLocks/>
          </p:cNvSpPr>
          <p:nvPr/>
        </p:nvSpPr>
        <p:spPr bwMode="auto">
          <a:xfrm>
            <a:off x="695400" y="1097182"/>
            <a:ext cx="9008298" cy="378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300" kern="1200">
                <a:solidFill>
                  <a:srgbClr val="0064F6"/>
                </a:solidFill>
                <a:latin typeface="+mj-lt"/>
                <a:ea typeface="+mj-ea"/>
                <a:cs typeface="+mj-cs"/>
              </a:defRPr>
            </a:lvl1pPr>
            <a:lvl2pPr algn="ctr" rtl="0" eaLnBrk="1" fontAlgn="base" hangingPunct="1">
              <a:spcBef>
                <a:spcPct val="0"/>
              </a:spcBef>
              <a:spcAft>
                <a:spcPct val="0"/>
              </a:spcAft>
              <a:defRPr sz="3300">
                <a:solidFill>
                  <a:schemeClr val="tx1"/>
                </a:solidFill>
                <a:latin typeface="Calibri" pitchFamily="34" charset="0"/>
              </a:defRPr>
            </a:lvl2pPr>
            <a:lvl3pPr algn="ctr" rtl="0" eaLnBrk="1" fontAlgn="base" hangingPunct="1">
              <a:spcBef>
                <a:spcPct val="0"/>
              </a:spcBef>
              <a:spcAft>
                <a:spcPct val="0"/>
              </a:spcAft>
              <a:defRPr sz="3300">
                <a:solidFill>
                  <a:schemeClr val="tx1"/>
                </a:solidFill>
                <a:latin typeface="Calibri" pitchFamily="34" charset="0"/>
              </a:defRPr>
            </a:lvl3pPr>
            <a:lvl4pPr algn="ctr" rtl="0" eaLnBrk="1" fontAlgn="base" hangingPunct="1">
              <a:spcBef>
                <a:spcPct val="0"/>
              </a:spcBef>
              <a:spcAft>
                <a:spcPct val="0"/>
              </a:spcAft>
              <a:defRPr sz="3300">
                <a:solidFill>
                  <a:schemeClr val="tx1"/>
                </a:solidFill>
                <a:latin typeface="Calibri" pitchFamily="34" charset="0"/>
              </a:defRPr>
            </a:lvl4pPr>
            <a:lvl5pPr algn="ctr" rtl="0" eaLnBrk="1" fontAlgn="base" hangingPunct="1">
              <a:spcBef>
                <a:spcPct val="0"/>
              </a:spcBef>
              <a:spcAft>
                <a:spcPct val="0"/>
              </a:spcAft>
              <a:defRPr sz="3300">
                <a:solidFill>
                  <a:schemeClr val="tx1"/>
                </a:solidFill>
                <a:latin typeface="Calibri" pitchFamily="34" charset="0"/>
              </a:defRPr>
            </a:lvl5pPr>
            <a:lvl6pPr marL="342900" algn="ctr" rtl="0" eaLnBrk="1" fontAlgn="base" hangingPunct="1">
              <a:spcBef>
                <a:spcPct val="0"/>
              </a:spcBef>
              <a:spcAft>
                <a:spcPct val="0"/>
              </a:spcAft>
              <a:defRPr sz="3300">
                <a:solidFill>
                  <a:schemeClr val="tx1"/>
                </a:solidFill>
                <a:latin typeface="Calibri" pitchFamily="34" charset="0"/>
              </a:defRPr>
            </a:lvl6pPr>
            <a:lvl7pPr marL="685800" algn="ctr" rtl="0" eaLnBrk="1" fontAlgn="base" hangingPunct="1">
              <a:spcBef>
                <a:spcPct val="0"/>
              </a:spcBef>
              <a:spcAft>
                <a:spcPct val="0"/>
              </a:spcAft>
              <a:defRPr sz="3300">
                <a:solidFill>
                  <a:schemeClr val="tx1"/>
                </a:solidFill>
                <a:latin typeface="Calibri" pitchFamily="34" charset="0"/>
              </a:defRPr>
            </a:lvl7pPr>
            <a:lvl8pPr marL="1028700" algn="ctr" rtl="0" eaLnBrk="1" fontAlgn="base" hangingPunct="1">
              <a:spcBef>
                <a:spcPct val="0"/>
              </a:spcBef>
              <a:spcAft>
                <a:spcPct val="0"/>
              </a:spcAft>
              <a:defRPr sz="3300">
                <a:solidFill>
                  <a:schemeClr val="tx1"/>
                </a:solidFill>
                <a:latin typeface="Calibri" pitchFamily="34" charset="0"/>
              </a:defRPr>
            </a:lvl8pPr>
            <a:lvl9pPr marL="1371600" algn="ctr" rtl="0" eaLnBrk="1" fontAlgn="base" hangingPunct="1">
              <a:spcBef>
                <a:spcPct val="0"/>
              </a:spcBef>
              <a:spcAft>
                <a:spcPct val="0"/>
              </a:spcAft>
              <a:defRPr sz="3300">
                <a:solidFill>
                  <a:schemeClr val="tx1"/>
                </a:solidFill>
                <a:latin typeface="Calibri" pitchFamily="34" charset="0"/>
              </a:defRPr>
            </a:lvl9pPr>
          </a:lstStyle>
          <a:p>
            <a:r>
              <a:rPr lang="en-GB" sz="2800" dirty="0">
                <a:latin typeface="Arial" panose="020B0604020202020204" pitchFamily="34" charset="0"/>
                <a:cs typeface="Arial" panose="020B0604020202020204" pitchFamily="34" charset="0"/>
              </a:rPr>
              <a:t>Entrepreneurial idea selection canvas </a:t>
            </a:r>
            <a:endParaRPr lang="en-US" sz="2800" dirty="0">
              <a:latin typeface="Arial" panose="020B0604020202020204" pitchFamily="34" charset="0"/>
              <a:cs typeface="Arial" panose="020B0604020202020204" pitchFamily="34" charset="0"/>
            </a:endParaRPr>
          </a:p>
        </p:txBody>
      </p:sp>
      <p:sp>
        <p:nvSpPr>
          <p:cNvPr id="9" name="Content Placeholder 2">
            <a:extLst>
              <a:ext uri="{FF2B5EF4-FFF2-40B4-BE49-F238E27FC236}">
                <a16:creationId xmlns:a16="http://schemas.microsoft.com/office/drawing/2014/main" id="{A94FB7F3-B3FD-4D4C-9582-100EAB65FC24}"/>
              </a:ext>
            </a:extLst>
          </p:cNvPr>
          <p:cNvSpPr txBox="1">
            <a:spLocks/>
          </p:cNvSpPr>
          <p:nvPr/>
        </p:nvSpPr>
        <p:spPr bwMode="auto">
          <a:xfrm>
            <a:off x="705771" y="1745897"/>
            <a:ext cx="6350496" cy="4137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57175" indent="-257175"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rtl="0" eaLnBrk="1" fontAlgn="base" hangingPunct="1">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rtl="0" eaLnBrk="1" fontAlgn="base" hangingPunct="1">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rtl="0" eaLnBrk="1" fontAlgn="base" hangingPunct="1">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1" fontAlgn="base" hangingPunct="1">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None/>
            </a:pPr>
            <a:r>
              <a:rPr lang="en-US" dirty="0">
                <a:latin typeface="Arial" panose="020B0604020202020204" pitchFamily="34" charset="0"/>
                <a:cs typeface="Arial" panose="020B0604020202020204" pitchFamily="34" charset="0"/>
              </a:rPr>
              <a:t>How many ideas can you choose? </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59011174"/>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8"/>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8"/>
                                        </p:tgtEl>
                                      </p:cBhvr>
                                    </p:cmd>
                                  </p:childTnLst>
                                </p:cTn>
                              </p:par>
                            </p:childTnLst>
                          </p:cTn>
                        </p:par>
                      </p:childTnLst>
                    </p:cTn>
                  </p:par>
                </p:childTnLst>
              </p:cTn>
              <p:nextCondLst>
                <p:cond evt="onClick" delay="0">
                  <p:tgtEl>
                    <p:spTgt spid="8"/>
                  </p:tgtEl>
                </p:cond>
              </p:nextCondLst>
            </p:seq>
            <p:video>
              <p:cMediaNode vol="80000">
                <p:cTn id="12" fill="hold" display="0">
                  <p:stCondLst>
                    <p:cond delay="indefinite"/>
                  </p:stCondLst>
                </p:cTn>
                <p:tgtEl>
                  <p:spTgt spid="8"/>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405A8-2923-40DC-9133-DF4307C9A6AD}"/>
              </a:ext>
            </a:extLst>
          </p:cNvPr>
          <p:cNvSpPr>
            <a:spLocks noGrp="1"/>
          </p:cNvSpPr>
          <p:nvPr>
            <p:ph type="title"/>
          </p:nvPr>
        </p:nvSpPr>
        <p:spPr>
          <a:xfrm>
            <a:off x="695400" y="1097182"/>
            <a:ext cx="9008298" cy="378398"/>
          </a:xfrm>
        </p:spPr>
        <p:txBody>
          <a:bodyPr/>
          <a:lstStyle/>
          <a:p>
            <a:pPr lvl="0"/>
            <a:r>
              <a:rPr lang="en-US" sz="2800" dirty="0">
                <a:latin typeface="Arial" panose="020B0604020202020204" pitchFamily="34" charset="0"/>
                <a:cs typeface="Arial" panose="020B0604020202020204" pitchFamily="34" charset="0"/>
              </a:rPr>
              <a:t>AGENDA</a:t>
            </a:r>
          </a:p>
        </p:txBody>
      </p:sp>
      <p:sp>
        <p:nvSpPr>
          <p:cNvPr id="3" name="Content Placeholder 2">
            <a:extLst>
              <a:ext uri="{FF2B5EF4-FFF2-40B4-BE49-F238E27FC236}">
                <a16:creationId xmlns:a16="http://schemas.microsoft.com/office/drawing/2014/main" id="{23973394-7D0E-4C95-A604-7D3706786620}"/>
              </a:ext>
            </a:extLst>
          </p:cNvPr>
          <p:cNvSpPr>
            <a:spLocks noGrp="1"/>
          </p:cNvSpPr>
          <p:nvPr>
            <p:ph idx="1"/>
          </p:nvPr>
        </p:nvSpPr>
        <p:spPr>
          <a:xfrm>
            <a:off x="695400" y="1745897"/>
            <a:ext cx="11044808" cy="3168056"/>
          </a:xfrm>
        </p:spPr>
        <p:txBody>
          <a:bodyPr/>
          <a:lstStyle/>
          <a:p>
            <a:r>
              <a:rPr lang="en-US" b="1" u="sng" dirty="0">
                <a:latin typeface="Arial" panose="020B0604020202020204" pitchFamily="34" charset="0"/>
                <a:cs typeface="Arial" panose="020B0604020202020204" pitchFamily="34" charset="0"/>
              </a:rPr>
              <a:t>Entrepreneurial Process in the TCI</a:t>
            </a:r>
          </a:p>
          <a:p>
            <a:r>
              <a:rPr lang="en-US" b="1" u="sng" dirty="0">
                <a:latin typeface="Arial" panose="020B0604020202020204" pitchFamily="34" charset="0"/>
                <a:cs typeface="Arial" panose="020B0604020202020204" pitchFamily="34" charset="0"/>
              </a:rPr>
              <a:t>Entrepreneurship Business Idea Generation for the TCI</a:t>
            </a:r>
          </a:p>
          <a:p>
            <a:r>
              <a:rPr lang="en-GB" b="1" u="sng" dirty="0">
                <a:latin typeface="Arial" panose="020B0604020202020204" pitchFamily="34" charset="0"/>
                <a:cs typeface="Arial" panose="020B0604020202020204" pitchFamily="34" charset="0"/>
              </a:rPr>
              <a:t>Business Idea Evaluation and Selection</a:t>
            </a:r>
          </a:p>
          <a:p>
            <a:endParaRPr lang="en-GB" b="1" dirty="0"/>
          </a:p>
          <a:p>
            <a:endParaRPr lang="en-US" b="1" dirty="0"/>
          </a:p>
          <a:p>
            <a:endParaRPr lang="en-US" dirty="0"/>
          </a:p>
        </p:txBody>
      </p:sp>
      <p:pic>
        <p:nvPicPr>
          <p:cNvPr id="4" name="Picture 2" descr="untitled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0414906"/>
      </p:ext>
    </p:extLst>
  </p:cSld>
  <p:clrMapOvr>
    <a:masterClrMapping/>
  </p:clrMapOvr>
  <p:transition spd="slow">
    <p:pull/>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untitled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Картина 4"/>
          <p:cNvPicPr>
            <a:picLocks noChangeAspect="1"/>
          </p:cNvPicPr>
          <p:nvPr/>
        </p:nvPicPr>
        <p:blipFill rotWithShape="1">
          <a:blip r:embed="rId4">
            <a:extLst>
              <a:ext uri="{28A0092B-C50C-407E-A947-70E740481C1C}">
                <a14:useLocalDpi xmlns:a14="http://schemas.microsoft.com/office/drawing/2010/main" val="0"/>
              </a:ext>
            </a:extLst>
          </a:blip>
          <a:srcRect l="3391" t="11540" r="3391" b="7934"/>
          <a:stretch/>
        </p:blipFill>
        <p:spPr>
          <a:xfrm>
            <a:off x="2063552" y="1556792"/>
            <a:ext cx="7229715" cy="4590861"/>
          </a:xfrm>
          <a:prstGeom prst="rect">
            <a:avLst/>
          </a:prstGeom>
        </p:spPr>
      </p:pic>
      <p:sp>
        <p:nvSpPr>
          <p:cNvPr id="6" name="Title 1">
            <a:extLst>
              <a:ext uri="{FF2B5EF4-FFF2-40B4-BE49-F238E27FC236}">
                <a16:creationId xmlns:a16="http://schemas.microsoft.com/office/drawing/2014/main" id="{5E2ED81E-B883-4C3F-B34F-EEA75F9E990D}"/>
              </a:ext>
            </a:extLst>
          </p:cNvPr>
          <p:cNvSpPr txBox="1">
            <a:spLocks/>
          </p:cNvSpPr>
          <p:nvPr/>
        </p:nvSpPr>
        <p:spPr bwMode="auto">
          <a:xfrm>
            <a:off x="695400" y="1097182"/>
            <a:ext cx="9008298" cy="378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300" kern="1200">
                <a:solidFill>
                  <a:srgbClr val="0064F6"/>
                </a:solidFill>
                <a:latin typeface="+mj-lt"/>
                <a:ea typeface="+mj-ea"/>
                <a:cs typeface="+mj-cs"/>
              </a:defRPr>
            </a:lvl1pPr>
            <a:lvl2pPr algn="ctr" rtl="0" eaLnBrk="1" fontAlgn="base" hangingPunct="1">
              <a:spcBef>
                <a:spcPct val="0"/>
              </a:spcBef>
              <a:spcAft>
                <a:spcPct val="0"/>
              </a:spcAft>
              <a:defRPr sz="3300">
                <a:solidFill>
                  <a:schemeClr val="tx1"/>
                </a:solidFill>
                <a:latin typeface="Calibri" pitchFamily="34" charset="0"/>
              </a:defRPr>
            </a:lvl2pPr>
            <a:lvl3pPr algn="ctr" rtl="0" eaLnBrk="1" fontAlgn="base" hangingPunct="1">
              <a:spcBef>
                <a:spcPct val="0"/>
              </a:spcBef>
              <a:spcAft>
                <a:spcPct val="0"/>
              </a:spcAft>
              <a:defRPr sz="3300">
                <a:solidFill>
                  <a:schemeClr val="tx1"/>
                </a:solidFill>
                <a:latin typeface="Calibri" pitchFamily="34" charset="0"/>
              </a:defRPr>
            </a:lvl3pPr>
            <a:lvl4pPr algn="ctr" rtl="0" eaLnBrk="1" fontAlgn="base" hangingPunct="1">
              <a:spcBef>
                <a:spcPct val="0"/>
              </a:spcBef>
              <a:spcAft>
                <a:spcPct val="0"/>
              </a:spcAft>
              <a:defRPr sz="3300">
                <a:solidFill>
                  <a:schemeClr val="tx1"/>
                </a:solidFill>
                <a:latin typeface="Calibri" pitchFamily="34" charset="0"/>
              </a:defRPr>
            </a:lvl4pPr>
            <a:lvl5pPr algn="ctr" rtl="0" eaLnBrk="1" fontAlgn="base" hangingPunct="1">
              <a:spcBef>
                <a:spcPct val="0"/>
              </a:spcBef>
              <a:spcAft>
                <a:spcPct val="0"/>
              </a:spcAft>
              <a:defRPr sz="3300">
                <a:solidFill>
                  <a:schemeClr val="tx1"/>
                </a:solidFill>
                <a:latin typeface="Calibri" pitchFamily="34" charset="0"/>
              </a:defRPr>
            </a:lvl5pPr>
            <a:lvl6pPr marL="342900" algn="ctr" rtl="0" eaLnBrk="1" fontAlgn="base" hangingPunct="1">
              <a:spcBef>
                <a:spcPct val="0"/>
              </a:spcBef>
              <a:spcAft>
                <a:spcPct val="0"/>
              </a:spcAft>
              <a:defRPr sz="3300">
                <a:solidFill>
                  <a:schemeClr val="tx1"/>
                </a:solidFill>
                <a:latin typeface="Calibri" pitchFamily="34" charset="0"/>
              </a:defRPr>
            </a:lvl6pPr>
            <a:lvl7pPr marL="685800" algn="ctr" rtl="0" eaLnBrk="1" fontAlgn="base" hangingPunct="1">
              <a:spcBef>
                <a:spcPct val="0"/>
              </a:spcBef>
              <a:spcAft>
                <a:spcPct val="0"/>
              </a:spcAft>
              <a:defRPr sz="3300">
                <a:solidFill>
                  <a:schemeClr val="tx1"/>
                </a:solidFill>
                <a:latin typeface="Calibri" pitchFamily="34" charset="0"/>
              </a:defRPr>
            </a:lvl7pPr>
            <a:lvl8pPr marL="1028700" algn="ctr" rtl="0" eaLnBrk="1" fontAlgn="base" hangingPunct="1">
              <a:spcBef>
                <a:spcPct val="0"/>
              </a:spcBef>
              <a:spcAft>
                <a:spcPct val="0"/>
              </a:spcAft>
              <a:defRPr sz="3300">
                <a:solidFill>
                  <a:schemeClr val="tx1"/>
                </a:solidFill>
                <a:latin typeface="Calibri" pitchFamily="34" charset="0"/>
              </a:defRPr>
            </a:lvl8pPr>
            <a:lvl9pPr marL="1371600" algn="ctr" rtl="0" eaLnBrk="1" fontAlgn="base" hangingPunct="1">
              <a:spcBef>
                <a:spcPct val="0"/>
              </a:spcBef>
              <a:spcAft>
                <a:spcPct val="0"/>
              </a:spcAft>
              <a:defRPr sz="3300">
                <a:solidFill>
                  <a:schemeClr val="tx1"/>
                </a:solidFill>
                <a:latin typeface="Calibri" pitchFamily="34" charset="0"/>
              </a:defRPr>
            </a:lvl9pPr>
          </a:lstStyle>
          <a:p>
            <a:r>
              <a:rPr lang="en-GB" sz="2800" dirty="0">
                <a:latin typeface="Arial" panose="020B0604020202020204" pitchFamily="34" charset="0"/>
                <a:cs typeface="Arial" panose="020B0604020202020204" pitchFamily="34" charset="0"/>
              </a:rPr>
              <a:t>Business model canvas</a:t>
            </a:r>
            <a:endParaRPr lang="en-US" sz="2800" dirty="0">
              <a:latin typeface="Arial" panose="020B0604020202020204" pitchFamily="34" charset="0"/>
              <a:cs typeface="Arial" panose="020B0604020202020204" pitchFamily="34" charset="0"/>
            </a:endParaRPr>
          </a:p>
        </p:txBody>
      </p:sp>
      <p:sp>
        <p:nvSpPr>
          <p:cNvPr id="7" name="Текстово поле 6">
            <a:extLst>
              <a:ext uri="{FF2B5EF4-FFF2-40B4-BE49-F238E27FC236}">
                <a16:creationId xmlns:a16="http://schemas.microsoft.com/office/drawing/2014/main" id="{D92074B7-F1D4-429D-AC78-BE494F8CAC5A}"/>
              </a:ext>
            </a:extLst>
          </p:cNvPr>
          <p:cNvSpPr txBox="1"/>
          <p:nvPr/>
        </p:nvSpPr>
        <p:spPr>
          <a:xfrm>
            <a:off x="8040216" y="6453336"/>
            <a:ext cx="4010000" cy="261610"/>
          </a:xfrm>
          <a:prstGeom prst="rect">
            <a:avLst/>
          </a:prstGeom>
          <a:noFill/>
        </p:spPr>
        <p:txBody>
          <a:bodyPr wrap="square" rtlCol="0">
            <a:spAutoFit/>
          </a:bodyPr>
          <a:lstStyle/>
          <a:p>
            <a:r>
              <a:rPr lang="en-US" sz="1100" dirty="0"/>
              <a:t>Source: www.strategyzer.com</a:t>
            </a:r>
            <a:endParaRPr lang="bg-BG" sz="1100" dirty="0"/>
          </a:p>
        </p:txBody>
      </p:sp>
    </p:spTree>
    <p:extLst>
      <p:ext uri="{BB962C8B-B14F-4D97-AF65-F5344CB8AC3E}">
        <p14:creationId xmlns:p14="http://schemas.microsoft.com/office/powerpoint/2010/main" val="1358023145"/>
      </p:ext>
    </p:extLst>
  </p:cSld>
  <p:clrMapOvr>
    <a:masterClrMapping/>
  </p:clrMapOvr>
  <p:transition spd="slow">
    <p:pull/>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Контейнер за съдържание 5">
            <a:extLst>
              <a:ext uri="{FF2B5EF4-FFF2-40B4-BE49-F238E27FC236}">
                <a16:creationId xmlns:a16="http://schemas.microsoft.com/office/drawing/2014/main" id="{3E54D5CE-AE9A-4C9B-AA6D-1B3F6584AD61}"/>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1532"/>
          <a:stretch/>
        </p:blipFill>
        <p:spPr>
          <a:xfrm>
            <a:off x="3071664" y="827595"/>
            <a:ext cx="5331240" cy="5421290"/>
          </a:xfrm>
        </p:spPr>
      </p:pic>
      <p:pic>
        <p:nvPicPr>
          <p:cNvPr id="4" name="Picture 2" descr="untitled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5E2ED81E-B883-4C3F-B34F-EEA75F9E990D}"/>
              </a:ext>
            </a:extLst>
          </p:cNvPr>
          <p:cNvSpPr txBox="1">
            <a:spLocks/>
          </p:cNvSpPr>
          <p:nvPr/>
        </p:nvSpPr>
        <p:spPr bwMode="auto">
          <a:xfrm>
            <a:off x="695400" y="1263836"/>
            <a:ext cx="4032448" cy="387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300" kern="1200">
                <a:solidFill>
                  <a:srgbClr val="0064F6"/>
                </a:solidFill>
                <a:latin typeface="+mj-lt"/>
                <a:ea typeface="+mj-ea"/>
                <a:cs typeface="+mj-cs"/>
              </a:defRPr>
            </a:lvl1pPr>
            <a:lvl2pPr algn="ctr" rtl="0" eaLnBrk="1" fontAlgn="base" hangingPunct="1">
              <a:spcBef>
                <a:spcPct val="0"/>
              </a:spcBef>
              <a:spcAft>
                <a:spcPct val="0"/>
              </a:spcAft>
              <a:defRPr sz="3300">
                <a:solidFill>
                  <a:schemeClr val="tx1"/>
                </a:solidFill>
                <a:latin typeface="Calibri" pitchFamily="34" charset="0"/>
              </a:defRPr>
            </a:lvl2pPr>
            <a:lvl3pPr algn="ctr" rtl="0" eaLnBrk="1" fontAlgn="base" hangingPunct="1">
              <a:spcBef>
                <a:spcPct val="0"/>
              </a:spcBef>
              <a:spcAft>
                <a:spcPct val="0"/>
              </a:spcAft>
              <a:defRPr sz="3300">
                <a:solidFill>
                  <a:schemeClr val="tx1"/>
                </a:solidFill>
                <a:latin typeface="Calibri" pitchFamily="34" charset="0"/>
              </a:defRPr>
            </a:lvl3pPr>
            <a:lvl4pPr algn="ctr" rtl="0" eaLnBrk="1" fontAlgn="base" hangingPunct="1">
              <a:spcBef>
                <a:spcPct val="0"/>
              </a:spcBef>
              <a:spcAft>
                <a:spcPct val="0"/>
              </a:spcAft>
              <a:defRPr sz="3300">
                <a:solidFill>
                  <a:schemeClr val="tx1"/>
                </a:solidFill>
                <a:latin typeface="Calibri" pitchFamily="34" charset="0"/>
              </a:defRPr>
            </a:lvl4pPr>
            <a:lvl5pPr algn="ctr" rtl="0" eaLnBrk="1" fontAlgn="base" hangingPunct="1">
              <a:spcBef>
                <a:spcPct val="0"/>
              </a:spcBef>
              <a:spcAft>
                <a:spcPct val="0"/>
              </a:spcAft>
              <a:defRPr sz="3300">
                <a:solidFill>
                  <a:schemeClr val="tx1"/>
                </a:solidFill>
                <a:latin typeface="Calibri" pitchFamily="34" charset="0"/>
              </a:defRPr>
            </a:lvl5pPr>
            <a:lvl6pPr marL="342900" algn="ctr" rtl="0" eaLnBrk="1" fontAlgn="base" hangingPunct="1">
              <a:spcBef>
                <a:spcPct val="0"/>
              </a:spcBef>
              <a:spcAft>
                <a:spcPct val="0"/>
              </a:spcAft>
              <a:defRPr sz="3300">
                <a:solidFill>
                  <a:schemeClr val="tx1"/>
                </a:solidFill>
                <a:latin typeface="Calibri" pitchFamily="34" charset="0"/>
              </a:defRPr>
            </a:lvl6pPr>
            <a:lvl7pPr marL="685800" algn="ctr" rtl="0" eaLnBrk="1" fontAlgn="base" hangingPunct="1">
              <a:spcBef>
                <a:spcPct val="0"/>
              </a:spcBef>
              <a:spcAft>
                <a:spcPct val="0"/>
              </a:spcAft>
              <a:defRPr sz="3300">
                <a:solidFill>
                  <a:schemeClr val="tx1"/>
                </a:solidFill>
                <a:latin typeface="Calibri" pitchFamily="34" charset="0"/>
              </a:defRPr>
            </a:lvl7pPr>
            <a:lvl8pPr marL="1028700" algn="ctr" rtl="0" eaLnBrk="1" fontAlgn="base" hangingPunct="1">
              <a:spcBef>
                <a:spcPct val="0"/>
              </a:spcBef>
              <a:spcAft>
                <a:spcPct val="0"/>
              </a:spcAft>
              <a:defRPr sz="3300">
                <a:solidFill>
                  <a:schemeClr val="tx1"/>
                </a:solidFill>
                <a:latin typeface="Calibri" pitchFamily="34" charset="0"/>
              </a:defRPr>
            </a:lvl8pPr>
            <a:lvl9pPr marL="1371600" algn="ctr" rtl="0" eaLnBrk="1" fontAlgn="base" hangingPunct="1">
              <a:spcBef>
                <a:spcPct val="0"/>
              </a:spcBef>
              <a:spcAft>
                <a:spcPct val="0"/>
              </a:spcAft>
              <a:defRPr sz="3300">
                <a:solidFill>
                  <a:schemeClr val="tx1"/>
                </a:solidFill>
                <a:latin typeface="Calibri" pitchFamily="34" charset="0"/>
              </a:defRPr>
            </a:lvl9pPr>
          </a:lstStyle>
          <a:p>
            <a:r>
              <a:rPr lang="en-GB" sz="2800" dirty="0">
                <a:latin typeface="Arial" panose="020B0604020202020204" pitchFamily="34" charset="0"/>
                <a:cs typeface="Arial" panose="020B0604020202020204" pitchFamily="34" charset="0"/>
              </a:rPr>
              <a:t>Business mandala canvas</a:t>
            </a:r>
            <a:endParaRPr lang="en-US" sz="2800" dirty="0">
              <a:latin typeface="Arial" panose="020B0604020202020204" pitchFamily="34" charset="0"/>
              <a:cs typeface="Arial" panose="020B0604020202020204" pitchFamily="34" charset="0"/>
            </a:endParaRPr>
          </a:p>
        </p:txBody>
      </p:sp>
      <p:sp>
        <p:nvSpPr>
          <p:cNvPr id="7" name="Текстово поле 6">
            <a:extLst>
              <a:ext uri="{FF2B5EF4-FFF2-40B4-BE49-F238E27FC236}">
                <a16:creationId xmlns:a16="http://schemas.microsoft.com/office/drawing/2014/main" id="{D92074B7-F1D4-429D-AC78-BE494F8CAC5A}"/>
              </a:ext>
            </a:extLst>
          </p:cNvPr>
          <p:cNvSpPr txBox="1"/>
          <p:nvPr/>
        </p:nvSpPr>
        <p:spPr>
          <a:xfrm>
            <a:off x="8040216" y="6453336"/>
            <a:ext cx="4010000" cy="261610"/>
          </a:xfrm>
          <a:prstGeom prst="rect">
            <a:avLst/>
          </a:prstGeom>
          <a:noFill/>
        </p:spPr>
        <p:txBody>
          <a:bodyPr wrap="square" rtlCol="0">
            <a:spAutoFit/>
          </a:bodyPr>
          <a:lstStyle/>
          <a:p>
            <a:r>
              <a:rPr lang="en-US" sz="1100" dirty="0"/>
              <a:t>Source: www.thebusinessinstitute.eu</a:t>
            </a:r>
            <a:endParaRPr lang="bg-BG" sz="1100" dirty="0"/>
          </a:p>
        </p:txBody>
      </p:sp>
    </p:spTree>
    <p:extLst>
      <p:ext uri="{BB962C8B-B14F-4D97-AF65-F5344CB8AC3E}">
        <p14:creationId xmlns:p14="http://schemas.microsoft.com/office/powerpoint/2010/main" val="3041390632"/>
      </p:ext>
    </p:extLst>
  </p:cSld>
  <p:clrMapOvr>
    <a:masterClrMapping/>
  </p:clrMapOvr>
  <p:transition spd="slow">
    <p:pull/>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untitled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F0DEF018-E6B4-4126-92EA-D9387E19381B}"/>
              </a:ext>
            </a:extLst>
          </p:cNvPr>
          <p:cNvSpPr txBox="1">
            <a:spLocks/>
          </p:cNvSpPr>
          <p:nvPr/>
        </p:nvSpPr>
        <p:spPr bwMode="auto">
          <a:xfrm>
            <a:off x="695400" y="1097182"/>
            <a:ext cx="9008298" cy="378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300" kern="1200">
                <a:solidFill>
                  <a:srgbClr val="0064F6"/>
                </a:solidFill>
                <a:latin typeface="+mj-lt"/>
                <a:ea typeface="+mj-ea"/>
                <a:cs typeface="+mj-cs"/>
              </a:defRPr>
            </a:lvl1pPr>
            <a:lvl2pPr algn="ctr" rtl="0" eaLnBrk="1" fontAlgn="base" hangingPunct="1">
              <a:spcBef>
                <a:spcPct val="0"/>
              </a:spcBef>
              <a:spcAft>
                <a:spcPct val="0"/>
              </a:spcAft>
              <a:defRPr sz="3300">
                <a:solidFill>
                  <a:schemeClr val="tx1"/>
                </a:solidFill>
                <a:latin typeface="Calibri" pitchFamily="34" charset="0"/>
              </a:defRPr>
            </a:lvl2pPr>
            <a:lvl3pPr algn="ctr" rtl="0" eaLnBrk="1" fontAlgn="base" hangingPunct="1">
              <a:spcBef>
                <a:spcPct val="0"/>
              </a:spcBef>
              <a:spcAft>
                <a:spcPct val="0"/>
              </a:spcAft>
              <a:defRPr sz="3300">
                <a:solidFill>
                  <a:schemeClr val="tx1"/>
                </a:solidFill>
                <a:latin typeface="Calibri" pitchFamily="34" charset="0"/>
              </a:defRPr>
            </a:lvl3pPr>
            <a:lvl4pPr algn="ctr" rtl="0" eaLnBrk="1" fontAlgn="base" hangingPunct="1">
              <a:spcBef>
                <a:spcPct val="0"/>
              </a:spcBef>
              <a:spcAft>
                <a:spcPct val="0"/>
              </a:spcAft>
              <a:defRPr sz="3300">
                <a:solidFill>
                  <a:schemeClr val="tx1"/>
                </a:solidFill>
                <a:latin typeface="Calibri" pitchFamily="34" charset="0"/>
              </a:defRPr>
            </a:lvl4pPr>
            <a:lvl5pPr algn="ctr" rtl="0" eaLnBrk="1" fontAlgn="base" hangingPunct="1">
              <a:spcBef>
                <a:spcPct val="0"/>
              </a:spcBef>
              <a:spcAft>
                <a:spcPct val="0"/>
              </a:spcAft>
              <a:defRPr sz="3300">
                <a:solidFill>
                  <a:schemeClr val="tx1"/>
                </a:solidFill>
                <a:latin typeface="Calibri" pitchFamily="34" charset="0"/>
              </a:defRPr>
            </a:lvl5pPr>
            <a:lvl6pPr marL="342900" algn="ctr" rtl="0" eaLnBrk="1" fontAlgn="base" hangingPunct="1">
              <a:spcBef>
                <a:spcPct val="0"/>
              </a:spcBef>
              <a:spcAft>
                <a:spcPct val="0"/>
              </a:spcAft>
              <a:defRPr sz="3300">
                <a:solidFill>
                  <a:schemeClr val="tx1"/>
                </a:solidFill>
                <a:latin typeface="Calibri" pitchFamily="34" charset="0"/>
              </a:defRPr>
            </a:lvl6pPr>
            <a:lvl7pPr marL="685800" algn="ctr" rtl="0" eaLnBrk="1" fontAlgn="base" hangingPunct="1">
              <a:spcBef>
                <a:spcPct val="0"/>
              </a:spcBef>
              <a:spcAft>
                <a:spcPct val="0"/>
              </a:spcAft>
              <a:defRPr sz="3300">
                <a:solidFill>
                  <a:schemeClr val="tx1"/>
                </a:solidFill>
                <a:latin typeface="Calibri" pitchFamily="34" charset="0"/>
              </a:defRPr>
            </a:lvl7pPr>
            <a:lvl8pPr marL="1028700" algn="ctr" rtl="0" eaLnBrk="1" fontAlgn="base" hangingPunct="1">
              <a:spcBef>
                <a:spcPct val="0"/>
              </a:spcBef>
              <a:spcAft>
                <a:spcPct val="0"/>
              </a:spcAft>
              <a:defRPr sz="3300">
                <a:solidFill>
                  <a:schemeClr val="tx1"/>
                </a:solidFill>
                <a:latin typeface="Calibri" pitchFamily="34" charset="0"/>
              </a:defRPr>
            </a:lvl8pPr>
            <a:lvl9pPr marL="1371600" algn="ctr" rtl="0" eaLnBrk="1" fontAlgn="base" hangingPunct="1">
              <a:spcBef>
                <a:spcPct val="0"/>
              </a:spcBef>
              <a:spcAft>
                <a:spcPct val="0"/>
              </a:spcAft>
              <a:defRPr sz="3300">
                <a:solidFill>
                  <a:schemeClr val="tx1"/>
                </a:solidFill>
                <a:latin typeface="Calibri" pitchFamily="34" charset="0"/>
              </a:defRPr>
            </a:lvl9pPr>
          </a:lstStyle>
          <a:p>
            <a:r>
              <a:rPr lang="en-GB" sz="2800" dirty="0">
                <a:latin typeface="Arial" panose="020B0604020202020204" pitchFamily="34" charset="0"/>
                <a:cs typeface="Arial" panose="020B0604020202020204" pitchFamily="34" charset="0"/>
              </a:rPr>
              <a:t>Assignment 2. SWOT  - analysis</a:t>
            </a:r>
            <a:endParaRPr lang="en-US" sz="2800" dirty="0">
              <a:latin typeface="Arial" panose="020B0604020202020204" pitchFamily="34" charset="0"/>
              <a:cs typeface="Arial" panose="020B0604020202020204" pitchFamily="34" charset="0"/>
            </a:endParaRPr>
          </a:p>
        </p:txBody>
      </p:sp>
      <p:sp>
        <p:nvSpPr>
          <p:cNvPr id="7" name="Content Placeholder 2">
            <a:extLst>
              <a:ext uri="{FF2B5EF4-FFF2-40B4-BE49-F238E27FC236}">
                <a16:creationId xmlns:a16="http://schemas.microsoft.com/office/drawing/2014/main" id="{C5DB48C1-338C-43E0-82BD-F11FBF22DE44}"/>
              </a:ext>
            </a:extLst>
          </p:cNvPr>
          <p:cNvSpPr>
            <a:spLocks noGrp="1"/>
          </p:cNvSpPr>
          <p:nvPr>
            <p:ph idx="1"/>
          </p:nvPr>
        </p:nvSpPr>
        <p:spPr>
          <a:xfrm>
            <a:off x="717511" y="1745897"/>
            <a:ext cx="6234753" cy="4137028"/>
          </a:xfrm>
        </p:spPr>
        <p:txBody>
          <a:bodyPr/>
          <a:lstStyle/>
          <a:p>
            <a:pPr marL="0" indent="0" algn="just">
              <a:buNone/>
            </a:pPr>
            <a:r>
              <a:rPr lang="en-US" sz="2400" dirty="0">
                <a:latin typeface="Arial" panose="020B0604020202020204" pitchFamily="34" charset="0"/>
                <a:cs typeface="Arial" panose="020B0604020202020204" pitchFamily="34" charset="0"/>
              </a:rPr>
              <a:t>Make a SWOT analysis of your TCI business idea. List the strengths, the weaknesses, the opportunities and the threats and assess them. Evaluate your idea as a business opportunity.</a:t>
            </a:r>
          </a:p>
        </p:txBody>
      </p:sp>
      <p:pic>
        <p:nvPicPr>
          <p:cNvPr id="6" name="Картина 5">
            <a:extLst>
              <a:ext uri="{FF2B5EF4-FFF2-40B4-BE49-F238E27FC236}">
                <a16:creationId xmlns:a16="http://schemas.microsoft.com/office/drawing/2014/main" id="{8FF26F79-5C97-4D89-9311-EBD293632F5F}"/>
              </a:ext>
            </a:extLst>
          </p:cNvPr>
          <p:cNvPicPr>
            <a:picLocks noChangeAspect="1"/>
          </p:cNvPicPr>
          <p:nvPr/>
        </p:nvPicPr>
        <p:blipFill rotWithShape="1">
          <a:blip r:embed="rId4">
            <a:extLst>
              <a:ext uri="{28A0092B-C50C-407E-A947-70E740481C1C}">
                <a14:useLocalDpi xmlns:a14="http://schemas.microsoft.com/office/drawing/2010/main" val="0"/>
              </a:ext>
            </a:extLst>
          </a:blip>
          <a:srcRect t="13925"/>
          <a:stretch/>
        </p:blipFill>
        <p:spPr>
          <a:xfrm>
            <a:off x="6952264" y="1556792"/>
            <a:ext cx="5056223" cy="4896163"/>
          </a:xfrm>
          <a:prstGeom prst="rect">
            <a:avLst/>
          </a:prstGeom>
        </p:spPr>
      </p:pic>
      <p:sp>
        <p:nvSpPr>
          <p:cNvPr id="8" name="Текстово поле 7">
            <a:extLst>
              <a:ext uri="{FF2B5EF4-FFF2-40B4-BE49-F238E27FC236}">
                <a16:creationId xmlns:a16="http://schemas.microsoft.com/office/drawing/2014/main" id="{5999FE6C-CE64-43D1-9BA6-C586564EA668}"/>
              </a:ext>
            </a:extLst>
          </p:cNvPr>
          <p:cNvSpPr txBox="1"/>
          <p:nvPr/>
        </p:nvSpPr>
        <p:spPr>
          <a:xfrm>
            <a:off x="8040216" y="6453336"/>
            <a:ext cx="4010000" cy="261610"/>
          </a:xfrm>
          <a:prstGeom prst="rect">
            <a:avLst/>
          </a:prstGeom>
          <a:noFill/>
        </p:spPr>
        <p:txBody>
          <a:bodyPr wrap="square" rtlCol="0">
            <a:spAutoFit/>
          </a:bodyPr>
          <a:lstStyle/>
          <a:p>
            <a:r>
              <a:rPr lang="en-US" sz="1100" dirty="0"/>
              <a:t>Source: www.en.wikipedia.org/</a:t>
            </a:r>
            <a:endParaRPr lang="bg-BG" sz="1100" dirty="0"/>
          </a:p>
        </p:txBody>
      </p:sp>
    </p:spTree>
    <p:extLst>
      <p:ext uri="{BB962C8B-B14F-4D97-AF65-F5344CB8AC3E}">
        <p14:creationId xmlns:p14="http://schemas.microsoft.com/office/powerpoint/2010/main" val="1833806606"/>
      </p:ext>
    </p:extLst>
  </p:cSld>
  <p:clrMapOvr>
    <a:masterClrMapping/>
  </p:clrMapOvr>
  <p:transition spd="slow">
    <p:pull/>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973394-7D0E-4C95-A604-7D3706786620}"/>
              </a:ext>
            </a:extLst>
          </p:cNvPr>
          <p:cNvSpPr>
            <a:spLocks noGrp="1"/>
          </p:cNvSpPr>
          <p:nvPr>
            <p:ph idx="1"/>
          </p:nvPr>
        </p:nvSpPr>
        <p:spPr>
          <a:xfrm>
            <a:off x="693520" y="1360486"/>
            <a:ext cx="10996656" cy="4876826"/>
          </a:xfrm>
        </p:spPr>
        <p:txBody>
          <a:bodyPr/>
          <a:lstStyle/>
          <a:p>
            <a:pPr marL="0" indent="0">
              <a:buNone/>
            </a:pPr>
            <a:endParaRPr lang="en-US" sz="2100" b="1" u="sng" dirty="0">
              <a:latin typeface="Arial" panose="020B0604020202020204" pitchFamily="34" charset="0"/>
              <a:cs typeface="Arial" panose="020B0604020202020204" pitchFamily="34" charset="0"/>
            </a:endParaRPr>
          </a:p>
          <a:p>
            <a:pPr marL="0" algn="just">
              <a:spcBef>
                <a:spcPts val="0"/>
              </a:spcBef>
            </a:pPr>
            <a:r>
              <a:rPr lang="en-US" dirty="0">
                <a:latin typeface="Arial" panose="020B0604020202020204" pitchFamily="34" charset="0"/>
                <a:cs typeface="Arial" panose="020B0604020202020204" pitchFamily="34" charset="0"/>
              </a:rPr>
              <a:t>What is the entrepreneurial pathway from the idea to its growth?</a:t>
            </a:r>
          </a:p>
          <a:p>
            <a:pPr marL="0" algn="just">
              <a:spcBef>
                <a:spcPts val="0"/>
              </a:spcBef>
            </a:pPr>
            <a:r>
              <a:rPr lang="en-US" dirty="0">
                <a:latin typeface="Arial" panose="020B0604020202020204" pitchFamily="34" charset="0"/>
                <a:cs typeface="Arial" panose="020B0604020202020204" pitchFamily="34" charset="0"/>
              </a:rPr>
              <a:t>What are the main elements of the Timmons’ model?</a:t>
            </a:r>
          </a:p>
          <a:p>
            <a:pPr marL="0" algn="just">
              <a:spcBef>
                <a:spcPts val="0"/>
              </a:spcBef>
            </a:pPr>
            <a:r>
              <a:rPr lang="en-US" dirty="0">
                <a:latin typeface="Arial" panose="020B0604020202020204" pitchFamily="34" charset="0"/>
                <a:cs typeface="Arial" panose="020B0604020202020204" pitchFamily="34" charset="0"/>
              </a:rPr>
              <a:t>How to generate more business ideas?</a:t>
            </a:r>
          </a:p>
          <a:p>
            <a:pPr marL="0" algn="just">
              <a:spcBef>
                <a:spcPts val="0"/>
              </a:spcBef>
            </a:pPr>
            <a:r>
              <a:rPr lang="en-US" dirty="0">
                <a:latin typeface="Arial" panose="020B0604020202020204" pitchFamily="34" charset="0"/>
                <a:cs typeface="Arial" panose="020B0604020202020204" pitchFamily="34" charset="0"/>
              </a:rPr>
              <a:t>What techniques for generating business ideas do you know?</a:t>
            </a:r>
          </a:p>
          <a:p>
            <a:pPr marL="0" algn="just">
              <a:spcBef>
                <a:spcPts val="0"/>
              </a:spcBef>
            </a:pPr>
            <a:r>
              <a:rPr lang="en-US" dirty="0">
                <a:latin typeface="Arial" panose="020B0604020202020204" pitchFamily="34" charset="0"/>
                <a:cs typeface="Arial" panose="020B0604020202020204" pitchFamily="34" charset="0"/>
              </a:rPr>
              <a:t>How to select appropriate ideas?</a:t>
            </a:r>
          </a:p>
          <a:p>
            <a:pPr marL="255600" algn="just">
              <a:spcBef>
                <a:spcPts val="0"/>
              </a:spcBef>
            </a:pPr>
            <a:r>
              <a:rPr lang="en-US" dirty="0">
                <a:latin typeface="Arial" panose="020B0604020202020204" pitchFamily="34" charset="0"/>
                <a:cs typeface="Arial" panose="020B0604020202020204" pitchFamily="34" charset="0"/>
              </a:rPr>
              <a:t>Make a list of at least 5 interests. What do you enjoy doing? What industry do you know a lot about? Which of those interests can you benefit from in your new T&amp;C business?</a:t>
            </a:r>
          </a:p>
          <a:p>
            <a:pPr marL="255600" algn="just">
              <a:spcBef>
                <a:spcPts val="0"/>
              </a:spcBef>
            </a:pPr>
            <a:r>
              <a:rPr lang="en-US" dirty="0">
                <a:latin typeface="Arial" panose="020B0604020202020204" pitchFamily="34" charset="0"/>
                <a:cs typeface="Arial" panose="020B0604020202020204" pitchFamily="34" charset="0"/>
              </a:rPr>
              <a:t>Make a list of at least 5 things you’re good at. What are you great at doing? What comes easily to you? Which of those skills can you apply in your new T&amp;C business?</a:t>
            </a:r>
            <a:endParaRPr lang="en-GB" b="1" dirty="0">
              <a:latin typeface="Arial" panose="020B0604020202020204" pitchFamily="34" charset="0"/>
              <a:cs typeface="Arial" panose="020B0604020202020204" pitchFamily="34" charset="0"/>
            </a:endParaRPr>
          </a:p>
          <a:p>
            <a:pPr marL="685800" lvl="2" indent="0">
              <a:buNone/>
            </a:pPr>
            <a:endParaRPr lang="en-GB" b="1" dirty="0"/>
          </a:p>
        </p:txBody>
      </p:sp>
      <p:pic>
        <p:nvPicPr>
          <p:cNvPr id="4" name="Picture 2" descr="untitled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34ED4766-5C26-457B-873A-58B7F164CFB2}"/>
              </a:ext>
            </a:extLst>
          </p:cNvPr>
          <p:cNvSpPr>
            <a:spLocks noGrp="1"/>
          </p:cNvSpPr>
          <p:nvPr>
            <p:ph type="title"/>
          </p:nvPr>
        </p:nvSpPr>
        <p:spPr>
          <a:xfrm>
            <a:off x="695400" y="1097182"/>
            <a:ext cx="9008298" cy="378398"/>
          </a:xfrm>
        </p:spPr>
        <p:txBody>
          <a:bodyPr/>
          <a:lstStyle/>
          <a:p>
            <a:pPr lvl="0"/>
            <a:r>
              <a:rPr lang="en-US" sz="2800" dirty="0">
                <a:latin typeface="Arial" panose="020B0604020202020204" pitchFamily="34" charset="0"/>
                <a:cs typeface="Arial" panose="020B0604020202020204" pitchFamily="34" charset="0"/>
              </a:rPr>
              <a:t>Questions for discussion</a:t>
            </a:r>
            <a:r>
              <a:rPr lang="bg-BG" sz="2800" dirty="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and tasks</a:t>
            </a:r>
          </a:p>
        </p:txBody>
      </p:sp>
    </p:spTree>
    <p:extLst>
      <p:ext uri="{BB962C8B-B14F-4D97-AF65-F5344CB8AC3E}">
        <p14:creationId xmlns:p14="http://schemas.microsoft.com/office/powerpoint/2010/main" val="4257975106"/>
      </p:ext>
    </p:extLst>
  </p:cSld>
  <p:clrMapOvr>
    <a:masterClrMapping/>
  </p:clrMapOvr>
  <p:transition spd="slow">
    <p:pull/>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49151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973394-7D0E-4C95-A604-7D3706786620}"/>
              </a:ext>
            </a:extLst>
          </p:cNvPr>
          <p:cNvSpPr>
            <a:spLocks noGrp="1"/>
          </p:cNvSpPr>
          <p:nvPr>
            <p:ph idx="1"/>
          </p:nvPr>
        </p:nvSpPr>
        <p:spPr>
          <a:xfrm>
            <a:off x="695400" y="1745681"/>
            <a:ext cx="6552728" cy="4137028"/>
          </a:xfrm>
        </p:spPr>
        <p:txBody>
          <a:bodyPr/>
          <a:lstStyle/>
          <a:p>
            <a:pPr marL="457200" indent="-457200" algn="just">
              <a:spcBef>
                <a:spcPts val="600"/>
              </a:spcBef>
              <a:buAutoNum type="arabicPeriod"/>
            </a:pPr>
            <a:r>
              <a:rPr lang="en-US" sz="2000" b="1" dirty="0">
                <a:latin typeface="Arial" panose="020B0604020202020204" pitchFamily="34" charset="0"/>
                <a:cs typeface="Arial" panose="020B0604020202020204" pitchFamily="34" charset="0"/>
              </a:rPr>
              <a:t>Idea generation</a:t>
            </a:r>
            <a:r>
              <a:rPr lang="en-US" sz="2000" dirty="0">
                <a:latin typeface="Arial" panose="020B0604020202020204" pitchFamily="34" charset="0"/>
                <a:cs typeface="Arial" panose="020B0604020202020204" pitchFamily="34" charset="0"/>
              </a:rPr>
              <a:t>:</a:t>
            </a:r>
            <a:r>
              <a:rPr lang="en-US" sz="2000" b="1"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every new venture begins with an idea. In our context, we take an idea to be a description of a need or problem of some constituency coupled with a concept of a possible solution.</a:t>
            </a:r>
          </a:p>
          <a:p>
            <a:pPr marL="457200" indent="-457200" algn="just">
              <a:spcBef>
                <a:spcPts val="0"/>
              </a:spcBef>
              <a:buAutoNum type="arabicPeriod"/>
            </a:pPr>
            <a:r>
              <a:rPr lang="en-US" sz="2000" b="1" dirty="0">
                <a:latin typeface="Arial" panose="020B0604020202020204" pitchFamily="34" charset="0"/>
                <a:cs typeface="Arial" panose="020B0604020202020204" pitchFamily="34" charset="0"/>
              </a:rPr>
              <a:t>Opportunity evaluation</a:t>
            </a:r>
            <a:r>
              <a:rPr lang="en-US" sz="2000" dirty="0">
                <a:latin typeface="Arial" panose="020B0604020202020204" pitchFamily="34" charset="0"/>
                <a:cs typeface="Arial" panose="020B0604020202020204" pitchFamily="34" charset="0"/>
              </a:rPr>
              <a:t>: this is the step where you ask the question of whether there is an opportunity worth investing in. Investment is principally capital, whether from individuals in the company or from outside investors, and the time and energy of a set of people. But you should also consider other assets such as intellectual property, personal relationships, physical property, etc. </a:t>
            </a:r>
          </a:p>
        </p:txBody>
      </p:sp>
      <p:pic>
        <p:nvPicPr>
          <p:cNvPr id="4" name="Picture 2" descr="untitled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BD3D555C-72AC-4F27-9CC4-81E5986E74F2}"/>
              </a:ext>
            </a:extLst>
          </p:cNvPr>
          <p:cNvSpPr txBox="1">
            <a:spLocks/>
          </p:cNvSpPr>
          <p:nvPr/>
        </p:nvSpPr>
        <p:spPr bwMode="auto">
          <a:xfrm>
            <a:off x="695400" y="1429860"/>
            <a:ext cx="9008298" cy="563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300" kern="1200">
                <a:solidFill>
                  <a:srgbClr val="0064F6"/>
                </a:solidFill>
                <a:latin typeface="+mj-lt"/>
                <a:ea typeface="+mj-ea"/>
                <a:cs typeface="+mj-cs"/>
              </a:defRPr>
            </a:lvl1pPr>
            <a:lvl2pPr algn="ctr" rtl="0" eaLnBrk="1" fontAlgn="base" hangingPunct="1">
              <a:spcBef>
                <a:spcPct val="0"/>
              </a:spcBef>
              <a:spcAft>
                <a:spcPct val="0"/>
              </a:spcAft>
              <a:defRPr sz="3300">
                <a:solidFill>
                  <a:schemeClr val="tx1"/>
                </a:solidFill>
                <a:latin typeface="Calibri" pitchFamily="34" charset="0"/>
              </a:defRPr>
            </a:lvl2pPr>
            <a:lvl3pPr algn="ctr" rtl="0" eaLnBrk="1" fontAlgn="base" hangingPunct="1">
              <a:spcBef>
                <a:spcPct val="0"/>
              </a:spcBef>
              <a:spcAft>
                <a:spcPct val="0"/>
              </a:spcAft>
              <a:defRPr sz="3300">
                <a:solidFill>
                  <a:schemeClr val="tx1"/>
                </a:solidFill>
                <a:latin typeface="Calibri" pitchFamily="34" charset="0"/>
              </a:defRPr>
            </a:lvl3pPr>
            <a:lvl4pPr algn="ctr" rtl="0" eaLnBrk="1" fontAlgn="base" hangingPunct="1">
              <a:spcBef>
                <a:spcPct val="0"/>
              </a:spcBef>
              <a:spcAft>
                <a:spcPct val="0"/>
              </a:spcAft>
              <a:defRPr sz="3300">
                <a:solidFill>
                  <a:schemeClr val="tx1"/>
                </a:solidFill>
                <a:latin typeface="Calibri" pitchFamily="34" charset="0"/>
              </a:defRPr>
            </a:lvl4pPr>
            <a:lvl5pPr algn="ctr" rtl="0" eaLnBrk="1" fontAlgn="base" hangingPunct="1">
              <a:spcBef>
                <a:spcPct val="0"/>
              </a:spcBef>
              <a:spcAft>
                <a:spcPct val="0"/>
              </a:spcAft>
              <a:defRPr sz="3300">
                <a:solidFill>
                  <a:schemeClr val="tx1"/>
                </a:solidFill>
                <a:latin typeface="Calibri" pitchFamily="34" charset="0"/>
              </a:defRPr>
            </a:lvl5pPr>
            <a:lvl6pPr marL="342900" algn="ctr" rtl="0" eaLnBrk="1" fontAlgn="base" hangingPunct="1">
              <a:spcBef>
                <a:spcPct val="0"/>
              </a:spcBef>
              <a:spcAft>
                <a:spcPct val="0"/>
              </a:spcAft>
              <a:defRPr sz="3300">
                <a:solidFill>
                  <a:schemeClr val="tx1"/>
                </a:solidFill>
                <a:latin typeface="Calibri" pitchFamily="34" charset="0"/>
              </a:defRPr>
            </a:lvl6pPr>
            <a:lvl7pPr marL="685800" algn="ctr" rtl="0" eaLnBrk="1" fontAlgn="base" hangingPunct="1">
              <a:spcBef>
                <a:spcPct val="0"/>
              </a:spcBef>
              <a:spcAft>
                <a:spcPct val="0"/>
              </a:spcAft>
              <a:defRPr sz="3300">
                <a:solidFill>
                  <a:schemeClr val="tx1"/>
                </a:solidFill>
                <a:latin typeface="Calibri" pitchFamily="34" charset="0"/>
              </a:defRPr>
            </a:lvl7pPr>
            <a:lvl8pPr marL="1028700" algn="ctr" rtl="0" eaLnBrk="1" fontAlgn="base" hangingPunct="1">
              <a:spcBef>
                <a:spcPct val="0"/>
              </a:spcBef>
              <a:spcAft>
                <a:spcPct val="0"/>
              </a:spcAft>
              <a:defRPr sz="3300">
                <a:solidFill>
                  <a:schemeClr val="tx1"/>
                </a:solidFill>
                <a:latin typeface="Calibri" pitchFamily="34" charset="0"/>
              </a:defRPr>
            </a:lvl8pPr>
            <a:lvl9pPr marL="1371600" algn="ctr" rtl="0" eaLnBrk="1" fontAlgn="base" hangingPunct="1">
              <a:spcBef>
                <a:spcPct val="0"/>
              </a:spcBef>
              <a:spcAft>
                <a:spcPct val="0"/>
              </a:spcAft>
              <a:defRPr sz="3300">
                <a:solidFill>
                  <a:schemeClr val="tx1"/>
                </a:solidFill>
                <a:latin typeface="Calibri" pitchFamily="34" charset="0"/>
              </a:defRPr>
            </a:lvl9pPr>
          </a:lstStyle>
          <a:p>
            <a:r>
              <a:rPr lang="en-GB" sz="2800" dirty="0">
                <a:latin typeface="Arial" panose="020B0604020202020204" pitchFamily="34" charset="0"/>
                <a:cs typeface="Arial" panose="020B0604020202020204" pitchFamily="34" charset="0"/>
              </a:rPr>
              <a:t>Entrepreneurial process: from the idea to its growth</a:t>
            </a:r>
          </a:p>
          <a:p>
            <a:r>
              <a:rPr lang="en-GB" sz="2800" dirty="0">
                <a:latin typeface="Arial" panose="020B0604020202020204" pitchFamily="34" charset="0"/>
                <a:cs typeface="Arial" panose="020B0604020202020204" pitchFamily="34" charset="0"/>
              </a:rPr>
              <a:t>Stages of the entrepreneurial process</a:t>
            </a:r>
          </a:p>
          <a:p>
            <a:endParaRPr lang="en-GB" sz="2800" dirty="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p:txBody>
      </p:sp>
      <p:pic>
        <p:nvPicPr>
          <p:cNvPr id="10" name="Картина 9">
            <a:extLst>
              <a:ext uri="{FF2B5EF4-FFF2-40B4-BE49-F238E27FC236}">
                <a16:creationId xmlns:a16="http://schemas.microsoft.com/office/drawing/2014/main" id="{1A0C5603-8ABE-4860-BC3D-2537239DE3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75807" y="1912230"/>
            <a:ext cx="4350107" cy="1728192"/>
          </a:xfrm>
          <a:prstGeom prst="rect">
            <a:avLst/>
          </a:prstGeom>
        </p:spPr>
      </p:pic>
      <p:pic>
        <p:nvPicPr>
          <p:cNvPr id="6" name="Картина 5" descr="Картина, която съдържа графична колекция&#10;&#10;Описанието е генерирано автоматично">
            <a:extLst>
              <a:ext uri="{FF2B5EF4-FFF2-40B4-BE49-F238E27FC236}">
                <a16:creationId xmlns:a16="http://schemas.microsoft.com/office/drawing/2014/main" id="{E939DB8C-EA51-44B1-BAA5-BF7BDE564A2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80476" y="3851844"/>
            <a:ext cx="4345438" cy="2274565"/>
          </a:xfrm>
          <a:prstGeom prst="rect">
            <a:avLst/>
          </a:prstGeom>
        </p:spPr>
      </p:pic>
    </p:spTree>
    <p:extLst>
      <p:ext uri="{BB962C8B-B14F-4D97-AF65-F5344CB8AC3E}">
        <p14:creationId xmlns:p14="http://schemas.microsoft.com/office/powerpoint/2010/main" val="1098677107"/>
      </p:ext>
    </p:extLst>
  </p:cSld>
  <p:clrMapOvr>
    <a:masterClrMapping/>
  </p:clrMapOvr>
  <p:transition spd="slow">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973394-7D0E-4C95-A604-7D3706786620}"/>
              </a:ext>
            </a:extLst>
          </p:cNvPr>
          <p:cNvSpPr>
            <a:spLocks noGrp="1"/>
          </p:cNvSpPr>
          <p:nvPr>
            <p:ph idx="1"/>
          </p:nvPr>
        </p:nvSpPr>
        <p:spPr>
          <a:xfrm>
            <a:off x="695400" y="1484784"/>
            <a:ext cx="7272808" cy="3776988"/>
          </a:xfrm>
        </p:spPr>
        <p:txBody>
          <a:bodyPr/>
          <a:lstStyle/>
          <a:p>
            <a:pPr marL="457200" lvl="1" indent="-457200" algn="just">
              <a:spcBef>
                <a:spcPts val="0"/>
              </a:spcBef>
              <a:buFont typeface="+mj-lt"/>
              <a:buAutoNum type="arabicPeriod" startAt="3"/>
              <a:defRPr/>
            </a:pPr>
            <a:r>
              <a:rPr lang="en-US" sz="2000" b="1" dirty="0">
                <a:latin typeface="Arial" panose="020B0604020202020204" pitchFamily="34" charset="0"/>
                <a:cs typeface="Arial" panose="020B0604020202020204" pitchFamily="34" charset="0"/>
              </a:rPr>
              <a:t>Planning</a:t>
            </a:r>
            <a:r>
              <a:rPr lang="en-US" sz="2000" dirty="0">
                <a:latin typeface="Arial" panose="020B0604020202020204" pitchFamily="34" charset="0"/>
                <a:cs typeface="Arial" panose="020B0604020202020204" pitchFamily="34" charset="0"/>
              </a:rPr>
              <a:t>: You need a plan for how to capitalize on that opportunity. A plan begins as a fairly simple set of ideas and then becomes more complex as the business takes shape. In the planning phase you will need to create two things: strategy and operating plan.</a:t>
            </a:r>
          </a:p>
          <a:p>
            <a:pPr marL="457200" lvl="1" indent="-457200" algn="just">
              <a:spcBef>
                <a:spcPts val="0"/>
              </a:spcBef>
              <a:buFont typeface="+mj-lt"/>
              <a:buAutoNum type="arabicPeriod" startAt="3"/>
              <a:defRPr/>
            </a:pPr>
            <a:r>
              <a:rPr lang="en-US" sz="2000" b="1" dirty="0">
                <a:latin typeface="Arial" panose="020B0604020202020204" pitchFamily="34" charset="0"/>
                <a:cs typeface="Arial" panose="020B0604020202020204" pitchFamily="34" charset="0"/>
              </a:rPr>
              <a:t>Company formation/launch</a:t>
            </a:r>
            <a:r>
              <a:rPr lang="en-US" sz="2000" dirty="0">
                <a:latin typeface="Arial" panose="020B0604020202020204" pitchFamily="34" charset="0"/>
                <a:cs typeface="Arial" panose="020B0604020202020204" pitchFamily="34" charset="0"/>
              </a:rPr>
              <a:t>: Once there is a sufficiently compelling opportunity and a plan, the entrepreneurial team will go through the process of choosing the right form of corporate entity and actually creating the venture as a legal entity.</a:t>
            </a:r>
          </a:p>
          <a:p>
            <a:pPr marL="457200" lvl="1" indent="-457200" algn="just">
              <a:spcBef>
                <a:spcPts val="0"/>
              </a:spcBef>
              <a:buFont typeface="+mj-lt"/>
              <a:buAutoNum type="arabicPeriod" startAt="3"/>
              <a:defRPr/>
            </a:pPr>
            <a:r>
              <a:rPr lang="en-US" sz="2000" b="1" dirty="0">
                <a:latin typeface="Arial" panose="020B0604020202020204" pitchFamily="34" charset="0"/>
                <a:cs typeface="Arial" panose="020B0604020202020204" pitchFamily="34" charset="0"/>
              </a:rPr>
              <a:t>Growth</a:t>
            </a:r>
            <a:r>
              <a:rPr lang="en-US" sz="2000" dirty="0">
                <a:latin typeface="Arial" panose="020B0604020202020204" pitchFamily="34" charset="0"/>
                <a:cs typeface="Arial" panose="020B0604020202020204" pitchFamily="34" charset="0"/>
              </a:rPr>
              <a:t>: After launch, the company works toward creating its product or service, generating revenue and moving toward sustainable performance. The emphasis shifts from planning to execution. At this point, you continue to ask questions but spend more of your time carrying out your plans.</a:t>
            </a:r>
          </a:p>
          <a:p>
            <a:pPr marL="0" indent="0" algn="just">
              <a:buNone/>
            </a:pPr>
            <a:endParaRPr lang="en-GB" sz="2100" b="1" dirty="0">
              <a:latin typeface="Arial" panose="020B0604020202020204" pitchFamily="34" charset="0"/>
              <a:cs typeface="Arial" panose="020B0604020202020204" pitchFamily="34" charset="0"/>
            </a:endParaRPr>
          </a:p>
        </p:txBody>
      </p:sp>
      <p:pic>
        <p:nvPicPr>
          <p:cNvPr id="4" name="Picture 2" descr="untitled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Картина 4">
            <a:extLst>
              <a:ext uri="{FF2B5EF4-FFF2-40B4-BE49-F238E27FC236}">
                <a16:creationId xmlns:a16="http://schemas.microsoft.com/office/drawing/2014/main" id="{E920ECEB-578E-4981-9574-0D48BD4D14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53971" y="1988840"/>
            <a:ext cx="3993012" cy="3993012"/>
          </a:xfrm>
          <a:prstGeom prst="rect">
            <a:avLst/>
          </a:prstGeom>
        </p:spPr>
      </p:pic>
      <p:sp>
        <p:nvSpPr>
          <p:cNvPr id="9" name="TextBox 8"/>
          <p:cNvSpPr txBox="1"/>
          <p:nvPr/>
        </p:nvSpPr>
        <p:spPr>
          <a:xfrm>
            <a:off x="695400" y="872202"/>
            <a:ext cx="8496944" cy="523220"/>
          </a:xfrm>
          <a:prstGeom prst="rect">
            <a:avLst/>
          </a:prstGeom>
          <a:noFill/>
        </p:spPr>
        <p:txBody>
          <a:bodyPr wrap="square" rtlCol="0">
            <a:spAutoFit/>
          </a:bodyPr>
          <a:lstStyle/>
          <a:p>
            <a:r>
              <a:rPr lang="en-US" sz="2800" dirty="0">
                <a:solidFill>
                  <a:srgbClr val="0064F6"/>
                </a:solidFill>
                <a:ea typeface="+mj-ea"/>
                <a:cs typeface="Arial" panose="020B0604020202020204" pitchFamily="34" charset="0"/>
              </a:rPr>
              <a:t>Stages of the entrepreneurial process</a:t>
            </a:r>
          </a:p>
        </p:txBody>
      </p:sp>
    </p:spTree>
    <p:extLst>
      <p:ext uri="{BB962C8B-B14F-4D97-AF65-F5344CB8AC3E}">
        <p14:creationId xmlns:p14="http://schemas.microsoft.com/office/powerpoint/2010/main" val="2166865984"/>
      </p:ext>
    </p:extLst>
  </p:cSld>
  <p:clrMapOvr>
    <a:masterClrMapping/>
  </p:clrMapOvr>
  <p:transition spd="slow">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Картина 4">
            <a:extLst>
              <a:ext uri="{FF2B5EF4-FFF2-40B4-BE49-F238E27FC236}">
                <a16:creationId xmlns:a16="http://schemas.microsoft.com/office/drawing/2014/main" id="{D6EDA9FD-D8D4-4ED1-8F55-C8187B7170F2}"/>
              </a:ext>
            </a:extLst>
          </p:cNvPr>
          <p:cNvPicPr>
            <a:picLocks noChangeAspect="1"/>
          </p:cNvPicPr>
          <p:nvPr/>
        </p:nvPicPr>
        <p:blipFill rotWithShape="1">
          <a:blip r:embed="rId2">
            <a:extLst>
              <a:ext uri="{28A0092B-C50C-407E-A947-70E740481C1C}">
                <a14:useLocalDpi xmlns:a14="http://schemas.microsoft.com/office/drawing/2010/main" val="0"/>
              </a:ext>
            </a:extLst>
          </a:blip>
          <a:srcRect b="11111"/>
          <a:stretch/>
        </p:blipFill>
        <p:spPr>
          <a:xfrm>
            <a:off x="2999656" y="980728"/>
            <a:ext cx="6419000" cy="4608511"/>
          </a:xfrm>
          <a:prstGeom prst="rect">
            <a:avLst/>
          </a:prstGeom>
        </p:spPr>
      </p:pic>
      <p:sp>
        <p:nvSpPr>
          <p:cNvPr id="7" name="Текстово поле 6">
            <a:extLst>
              <a:ext uri="{FF2B5EF4-FFF2-40B4-BE49-F238E27FC236}">
                <a16:creationId xmlns:a16="http://schemas.microsoft.com/office/drawing/2014/main" id="{764F1002-9628-49AA-8A03-C90E5D0CBC4F}"/>
              </a:ext>
            </a:extLst>
          </p:cNvPr>
          <p:cNvSpPr txBox="1"/>
          <p:nvPr/>
        </p:nvSpPr>
        <p:spPr>
          <a:xfrm>
            <a:off x="0" y="5661248"/>
            <a:ext cx="12192000" cy="461665"/>
          </a:xfrm>
          <a:prstGeom prst="rect">
            <a:avLst/>
          </a:prstGeom>
          <a:noFill/>
        </p:spPr>
        <p:txBody>
          <a:bodyPr wrap="square" rtlCol="0">
            <a:spAutoFit/>
          </a:bodyPr>
          <a:lstStyle/>
          <a:p>
            <a:pPr algn="ctr"/>
            <a:r>
              <a:rPr lang="en-US" sz="2400" dirty="0"/>
              <a:t>Timmons’ model of the entrepreneurial process</a:t>
            </a:r>
            <a:endParaRPr lang="bg-BG" sz="2400" dirty="0"/>
          </a:p>
        </p:txBody>
      </p:sp>
      <p:pic>
        <p:nvPicPr>
          <p:cNvPr id="8" name="Picture 2" descr="untitled4">
            <a:extLst>
              <a:ext uri="{FF2B5EF4-FFF2-40B4-BE49-F238E27FC236}">
                <a16:creationId xmlns:a16="http://schemas.microsoft.com/office/drawing/2014/main" id="{35124D43-73F9-4378-A52F-95AEB65F8D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Текстово поле 5">
            <a:extLst>
              <a:ext uri="{FF2B5EF4-FFF2-40B4-BE49-F238E27FC236}">
                <a16:creationId xmlns:a16="http://schemas.microsoft.com/office/drawing/2014/main" id="{C47AB7EE-6869-4071-AD54-935B5EB746D9}"/>
              </a:ext>
            </a:extLst>
          </p:cNvPr>
          <p:cNvSpPr txBox="1"/>
          <p:nvPr/>
        </p:nvSpPr>
        <p:spPr>
          <a:xfrm>
            <a:off x="8040216" y="6453336"/>
            <a:ext cx="4010000" cy="261610"/>
          </a:xfrm>
          <a:prstGeom prst="rect">
            <a:avLst/>
          </a:prstGeom>
          <a:noFill/>
        </p:spPr>
        <p:txBody>
          <a:bodyPr wrap="square" rtlCol="0">
            <a:spAutoFit/>
          </a:bodyPr>
          <a:lstStyle/>
          <a:p>
            <a:r>
              <a:rPr lang="en-US" sz="1100" dirty="0"/>
              <a:t>Source: www.venturefounders.com</a:t>
            </a:r>
            <a:endParaRPr lang="bg-BG" sz="1100" dirty="0"/>
          </a:p>
        </p:txBody>
      </p:sp>
    </p:spTree>
    <p:extLst>
      <p:ext uri="{BB962C8B-B14F-4D97-AF65-F5344CB8AC3E}">
        <p14:creationId xmlns:p14="http://schemas.microsoft.com/office/powerpoint/2010/main" val="98478787"/>
      </p:ext>
    </p:extLst>
  </p:cSld>
  <p:clrMapOvr>
    <a:masterClrMapping/>
  </p:clrMapOvr>
  <p:transition spd="slow">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Текстово поле 6">
            <a:extLst>
              <a:ext uri="{FF2B5EF4-FFF2-40B4-BE49-F238E27FC236}">
                <a16:creationId xmlns:a16="http://schemas.microsoft.com/office/drawing/2014/main" id="{764F1002-9628-49AA-8A03-C90E5D0CBC4F}"/>
              </a:ext>
            </a:extLst>
          </p:cNvPr>
          <p:cNvSpPr txBox="1"/>
          <p:nvPr/>
        </p:nvSpPr>
        <p:spPr>
          <a:xfrm>
            <a:off x="0" y="5661248"/>
            <a:ext cx="12192000" cy="461665"/>
          </a:xfrm>
          <a:prstGeom prst="rect">
            <a:avLst/>
          </a:prstGeom>
          <a:noFill/>
        </p:spPr>
        <p:txBody>
          <a:bodyPr wrap="square" rtlCol="0">
            <a:spAutoFit/>
          </a:bodyPr>
          <a:lstStyle/>
          <a:p>
            <a:pPr algn="ctr"/>
            <a:r>
              <a:rPr lang="en-US" sz="2400" dirty="0"/>
              <a:t>Stanford </a:t>
            </a:r>
            <a:r>
              <a:rPr lang="en-US" sz="2400" dirty="0" err="1"/>
              <a:t>d.school’s</a:t>
            </a:r>
            <a:r>
              <a:rPr lang="en-US" sz="2400" dirty="0"/>
              <a:t> design thinking process</a:t>
            </a:r>
            <a:endParaRPr lang="bg-BG" sz="2400" dirty="0"/>
          </a:p>
        </p:txBody>
      </p:sp>
      <p:pic>
        <p:nvPicPr>
          <p:cNvPr id="8" name="Picture 2" descr="untitled4">
            <a:extLst>
              <a:ext uri="{FF2B5EF4-FFF2-40B4-BE49-F238E27FC236}">
                <a16:creationId xmlns:a16="http://schemas.microsoft.com/office/drawing/2014/main" id="{35124D43-73F9-4378-A52F-95AEB65F8D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Картина 2" descr="Картина, която съдържа текст, екранна снимка, визитка&#10;&#10;Описанието е генерирано автоматично">
            <a:extLst>
              <a:ext uri="{FF2B5EF4-FFF2-40B4-BE49-F238E27FC236}">
                <a16:creationId xmlns:a16="http://schemas.microsoft.com/office/drawing/2014/main" id="{8532C819-4BC3-4A8A-A907-344502E485BE}"/>
              </a:ext>
            </a:extLst>
          </p:cNvPr>
          <p:cNvPicPr>
            <a:picLocks noChangeAspect="1"/>
          </p:cNvPicPr>
          <p:nvPr/>
        </p:nvPicPr>
        <p:blipFill rotWithShape="1">
          <a:blip r:embed="rId3">
            <a:extLst>
              <a:ext uri="{28A0092B-C50C-407E-A947-70E740481C1C}">
                <a14:useLocalDpi xmlns:a14="http://schemas.microsoft.com/office/drawing/2010/main" val="0"/>
              </a:ext>
            </a:extLst>
          </a:blip>
          <a:srcRect l="3031" t="14171" r="2007" b="2574"/>
          <a:stretch/>
        </p:blipFill>
        <p:spPr>
          <a:xfrm>
            <a:off x="2099556" y="1556792"/>
            <a:ext cx="7992888" cy="3996444"/>
          </a:xfrm>
          <a:prstGeom prst="rect">
            <a:avLst/>
          </a:prstGeom>
        </p:spPr>
      </p:pic>
      <p:sp>
        <p:nvSpPr>
          <p:cNvPr id="2" name="Текстово поле 1">
            <a:extLst>
              <a:ext uri="{FF2B5EF4-FFF2-40B4-BE49-F238E27FC236}">
                <a16:creationId xmlns:a16="http://schemas.microsoft.com/office/drawing/2014/main" id="{379B9CF0-1CA2-4544-918B-71EFE332FA27}"/>
              </a:ext>
            </a:extLst>
          </p:cNvPr>
          <p:cNvSpPr txBox="1"/>
          <p:nvPr/>
        </p:nvSpPr>
        <p:spPr>
          <a:xfrm>
            <a:off x="2207568" y="5229200"/>
            <a:ext cx="2808312" cy="369332"/>
          </a:xfrm>
          <a:prstGeom prst="rect">
            <a:avLst/>
          </a:prstGeom>
          <a:solidFill>
            <a:schemeClr val="bg1"/>
          </a:solidFill>
        </p:spPr>
        <p:txBody>
          <a:bodyPr wrap="square" rtlCol="0">
            <a:spAutoFit/>
          </a:bodyPr>
          <a:lstStyle/>
          <a:p>
            <a:endParaRPr lang="bg-BG" dirty="0"/>
          </a:p>
        </p:txBody>
      </p:sp>
      <p:sp>
        <p:nvSpPr>
          <p:cNvPr id="6" name="Текстово поле 5">
            <a:extLst>
              <a:ext uri="{FF2B5EF4-FFF2-40B4-BE49-F238E27FC236}">
                <a16:creationId xmlns:a16="http://schemas.microsoft.com/office/drawing/2014/main" id="{E9BB8CB5-D1CD-45F7-8B9D-DFC163726952}"/>
              </a:ext>
            </a:extLst>
          </p:cNvPr>
          <p:cNvSpPr txBox="1"/>
          <p:nvPr/>
        </p:nvSpPr>
        <p:spPr>
          <a:xfrm>
            <a:off x="8040216" y="6213212"/>
            <a:ext cx="4010000" cy="430887"/>
          </a:xfrm>
          <a:prstGeom prst="rect">
            <a:avLst/>
          </a:prstGeom>
          <a:noFill/>
        </p:spPr>
        <p:txBody>
          <a:bodyPr wrap="square" rtlCol="0">
            <a:spAutoFit/>
          </a:bodyPr>
          <a:lstStyle/>
          <a:p>
            <a:r>
              <a:rPr lang="en-US" sz="1100" dirty="0"/>
              <a:t>Source: www.researchgate.net/figure/Stanford-dschool-Design-Thinking-Process-Schmarzo-2017_fig2_338741533</a:t>
            </a:r>
            <a:endParaRPr lang="bg-BG" sz="1100" dirty="0"/>
          </a:p>
        </p:txBody>
      </p:sp>
    </p:spTree>
    <p:extLst>
      <p:ext uri="{BB962C8B-B14F-4D97-AF65-F5344CB8AC3E}">
        <p14:creationId xmlns:p14="http://schemas.microsoft.com/office/powerpoint/2010/main" val="237522644"/>
      </p:ext>
    </p:extLst>
  </p:cSld>
  <p:clrMapOvr>
    <a:masterClrMapping/>
  </p:clrMapOvr>
  <p:transition spd="slow">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973394-7D0E-4C95-A604-7D3706786620}"/>
              </a:ext>
            </a:extLst>
          </p:cNvPr>
          <p:cNvSpPr>
            <a:spLocks noGrp="1"/>
          </p:cNvSpPr>
          <p:nvPr>
            <p:ph idx="1"/>
          </p:nvPr>
        </p:nvSpPr>
        <p:spPr>
          <a:xfrm>
            <a:off x="695400" y="1484784"/>
            <a:ext cx="10994776" cy="2736304"/>
          </a:xfrm>
        </p:spPr>
        <p:txBody>
          <a:bodyPr/>
          <a:lstStyle/>
          <a:p>
            <a:pPr marL="0" algn="just">
              <a:spcBef>
                <a:spcPts val="0"/>
              </a:spcBef>
            </a:pPr>
            <a:r>
              <a:rPr lang="en-US" b="1" dirty="0">
                <a:latin typeface="Arial" panose="020B0604020202020204" pitchFamily="34" charset="0"/>
                <a:cs typeface="Arial" panose="020B0604020202020204" pitchFamily="34" charset="0"/>
              </a:rPr>
              <a:t>What are your passions and skills?</a:t>
            </a:r>
            <a:endParaRPr lang="en-US" dirty="0">
              <a:latin typeface="Arial" panose="020B0604020202020204" pitchFamily="34" charset="0"/>
              <a:cs typeface="Arial" panose="020B0604020202020204" pitchFamily="34" charset="0"/>
            </a:endParaRPr>
          </a:p>
          <a:p>
            <a:pPr marL="0" indent="0" algn="just">
              <a:spcBef>
                <a:spcPts val="0"/>
              </a:spcBef>
              <a:buNone/>
            </a:pPr>
            <a:r>
              <a:rPr lang="en-US" dirty="0">
                <a:latin typeface="Arial" panose="020B0604020202020204" pitchFamily="34" charset="0"/>
                <a:cs typeface="Arial" panose="020B0604020202020204" pitchFamily="34" charset="0"/>
              </a:rPr>
              <a:t>You will be the engine behind your idea. If this is your first business, you will soon realize that there are ups and downs, and you’ll realize how hard you have to work to succeed. Your passion will make your work easier. It will make you endure the downs, and it will help you push through the tough periods. What passions do you have that can be related to the apparel industry? Are you a skier? Do you love sportswear? Are you streetwear obsessed? You will work 24/7 on your business, and if your passion doesn’t lie here, you should then not start with the idea. </a:t>
            </a:r>
          </a:p>
          <a:p>
            <a:pPr marL="0" indent="0" algn="just">
              <a:spcBef>
                <a:spcPts val="0"/>
              </a:spcBef>
              <a:buNone/>
            </a:pPr>
            <a:r>
              <a:rPr lang="en-US" dirty="0">
                <a:latin typeface="Arial" panose="020B0604020202020204" pitchFamily="34" charset="0"/>
                <a:cs typeface="Arial" panose="020B0604020202020204" pitchFamily="34" charset="0"/>
              </a:rPr>
              <a:t>Trust your gut feeling. You know deep down inside what you want to do. Trust your intuition!</a:t>
            </a:r>
          </a:p>
          <a:p>
            <a:pPr marL="0" indent="0" algn="just">
              <a:buNone/>
            </a:pPr>
            <a:endParaRPr lang="en-GB" sz="2100" b="1" dirty="0">
              <a:latin typeface="Arial" panose="020B0604020202020204" pitchFamily="34" charset="0"/>
              <a:cs typeface="Arial" panose="020B0604020202020204" pitchFamily="34" charset="0"/>
            </a:endParaRPr>
          </a:p>
        </p:txBody>
      </p:sp>
      <p:pic>
        <p:nvPicPr>
          <p:cNvPr id="4" name="Picture 2" descr="untitled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695400" y="872202"/>
            <a:ext cx="8496944" cy="523220"/>
          </a:xfrm>
          <a:prstGeom prst="rect">
            <a:avLst/>
          </a:prstGeom>
          <a:noFill/>
        </p:spPr>
        <p:txBody>
          <a:bodyPr wrap="square" rtlCol="0">
            <a:spAutoFit/>
          </a:bodyPr>
          <a:lstStyle/>
          <a:p>
            <a:r>
              <a:rPr lang="en-US" sz="2800" dirty="0">
                <a:solidFill>
                  <a:srgbClr val="0064F6"/>
                </a:solidFill>
                <a:ea typeface="+mj-ea"/>
                <a:cs typeface="Arial" panose="020B0604020202020204" pitchFamily="34" charset="0"/>
              </a:rPr>
              <a:t>Your business idea</a:t>
            </a:r>
          </a:p>
        </p:txBody>
      </p:sp>
    </p:spTree>
    <p:extLst>
      <p:ext uri="{BB962C8B-B14F-4D97-AF65-F5344CB8AC3E}">
        <p14:creationId xmlns:p14="http://schemas.microsoft.com/office/powerpoint/2010/main" val="1087761643"/>
      </p:ext>
    </p:extLst>
  </p:cSld>
  <p:clrMapOvr>
    <a:masterClrMapping/>
  </p:clrMapOvr>
  <p:transition spd="slow">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973394-7D0E-4C95-A604-7D3706786620}"/>
              </a:ext>
            </a:extLst>
          </p:cNvPr>
          <p:cNvSpPr>
            <a:spLocks noGrp="1"/>
          </p:cNvSpPr>
          <p:nvPr>
            <p:ph idx="1"/>
          </p:nvPr>
        </p:nvSpPr>
        <p:spPr>
          <a:xfrm>
            <a:off x="695400" y="1484784"/>
            <a:ext cx="7272808" cy="3776988"/>
          </a:xfrm>
        </p:spPr>
        <p:txBody>
          <a:bodyPr/>
          <a:lstStyle/>
          <a:p>
            <a:pPr marL="0" algn="just">
              <a:spcBef>
                <a:spcPts val="0"/>
              </a:spcBef>
            </a:pPr>
            <a:r>
              <a:rPr lang="en-US" b="1" dirty="0">
                <a:latin typeface="Arial" panose="020B0604020202020204" pitchFamily="34" charset="0"/>
                <a:cs typeface="Arial" panose="020B0604020202020204" pitchFamily="34" charset="0"/>
              </a:rPr>
              <a:t>What are you interested in?</a:t>
            </a:r>
          </a:p>
          <a:p>
            <a:pPr marL="0" indent="0" algn="just">
              <a:spcBef>
                <a:spcPts val="0"/>
              </a:spcBef>
              <a:buNone/>
            </a:pPr>
            <a:r>
              <a:rPr lang="en-US" dirty="0">
                <a:latin typeface="Arial" panose="020B0604020202020204" pitchFamily="34" charset="0"/>
                <a:cs typeface="Arial" panose="020B0604020202020204" pitchFamily="34" charset="0"/>
              </a:rPr>
              <a:t>Often times the best ideas come from doing what you enjoy most - which is why personal passions or hobbies often lead to rewarding businesses. Do you have a special talent or skill that could be an idea generator? Even minor interests can lead to innovation.</a:t>
            </a:r>
          </a:p>
          <a:p>
            <a:pPr marL="0" algn="just">
              <a:spcBef>
                <a:spcPts val="0"/>
              </a:spcBef>
            </a:pPr>
            <a:r>
              <a:rPr lang="en-US" b="1" dirty="0">
                <a:latin typeface="Arial" panose="020B0604020202020204" pitchFamily="34" charset="0"/>
                <a:cs typeface="Arial" panose="020B0604020202020204" pitchFamily="34" charset="0"/>
              </a:rPr>
              <a:t>What do you have to offer?</a:t>
            </a:r>
          </a:p>
          <a:p>
            <a:pPr marL="0" indent="0" algn="just">
              <a:spcBef>
                <a:spcPts val="0"/>
              </a:spcBef>
              <a:buNone/>
            </a:pPr>
            <a:r>
              <a:rPr lang="en-US" dirty="0">
                <a:latin typeface="Arial" panose="020B0604020202020204" pitchFamily="34" charset="0"/>
                <a:cs typeface="Arial" panose="020B0604020202020204" pitchFamily="34" charset="0"/>
              </a:rPr>
              <a:t>In addition to doing what you enjoy, ask yourself what aspects of your work do you do well and what you do not do so well. Knowing what you can offer and in which areas you excel are essential to building a business.</a:t>
            </a:r>
          </a:p>
          <a:p>
            <a:pPr marL="0" indent="0" algn="just">
              <a:buNone/>
            </a:pPr>
            <a:endParaRPr lang="en-GB" sz="2100" b="1" dirty="0">
              <a:latin typeface="Arial" panose="020B0604020202020204" pitchFamily="34" charset="0"/>
              <a:cs typeface="Arial" panose="020B0604020202020204" pitchFamily="34" charset="0"/>
            </a:endParaRPr>
          </a:p>
        </p:txBody>
      </p:sp>
      <p:pic>
        <p:nvPicPr>
          <p:cNvPr id="4" name="Picture 2" descr="untitled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695400" y="872202"/>
            <a:ext cx="8496944" cy="523220"/>
          </a:xfrm>
          <a:prstGeom prst="rect">
            <a:avLst/>
          </a:prstGeom>
          <a:noFill/>
        </p:spPr>
        <p:txBody>
          <a:bodyPr wrap="square" rtlCol="0">
            <a:spAutoFit/>
          </a:bodyPr>
          <a:lstStyle/>
          <a:p>
            <a:r>
              <a:rPr lang="en-US" sz="2800" dirty="0">
                <a:solidFill>
                  <a:srgbClr val="0064F6"/>
                </a:solidFill>
                <a:ea typeface="+mj-ea"/>
                <a:cs typeface="Arial" panose="020B0604020202020204" pitchFamily="34" charset="0"/>
              </a:rPr>
              <a:t>Your business idea</a:t>
            </a:r>
          </a:p>
        </p:txBody>
      </p:sp>
      <p:pic>
        <p:nvPicPr>
          <p:cNvPr id="5" name="Картина 4">
            <a:extLst>
              <a:ext uri="{FF2B5EF4-FFF2-40B4-BE49-F238E27FC236}">
                <a16:creationId xmlns:a16="http://schemas.microsoft.com/office/drawing/2014/main" id="{2287D388-C817-43F8-8777-692BBE95E0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28772" y="1772816"/>
            <a:ext cx="4263228" cy="4263228"/>
          </a:xfrm>
          <a:prstGeom prst="rect">
            <a:avLst/>
          </a:prstGeom>
        </p:spPr>
      </p:pic>
      <p:sp>
        <p:nvSpPr>
          <p:cNvPr id="7" name="Текстово поле 6">
            <a:extLst>
              <a:ext uri="{FF2B5EF4-FFF2-40B4-BE49-F238E27FC236}">
                <a16:creationId xmlns:a16="http://schemas.microsoft.com/office/drawing/2014/main" id="{871E8681-EB8A-4263-B781-074EF33D2818}"/>
              </a:ext>
            </a:extLst>
          </p:cNvPr>
          <p:cNvSpPr txBox="1"/>
          <p:nvPr/>
        </p:nvSpPr>
        <p:spPr>
          <a:xfrm>
            <a:off x="8040216" y="6453336"/>
            <a:ext cx="4010000" cy="261610"/>
          </a:xfrm>
          <a:prstGeom prst="rect">
            <a:avLst/>
          </a:prstGeom>
          <a:noFill/>
        </p:spPr>
        <p:txBody>
          <a:bodyPr wrap="square" rtlCol="0">
            <a:spAutoFit/>
          </a:bodyPr>
          <a:lstStyle/>
          <a:p>
            <a:r>
              <a:rPr lang="en-US" sz="1100" dirty="0"/>
              <a:t>Source: www.reddit.com</a:t>
            </a:r>
            <a:endParaRPr lang="bg-BG" sz="1100" dirty="0"/>
          </a:p>
        </p:txBody>
      </p:sp>
    </p:spTree>
    <p:extLst>
      <p:ext uri="{BB962C8B-B14F-4D97-AF65-F5344CB8AC3E}">
        <p14:creationId xmlns:p14="http://schemas.microsoft.com/office/powerpoint/2010/main" val="3095134513"/>
      </p:ext>
    </p:extLst>
  </p:cSld>
  <p:clrMapOvr>
    <a:masterClrMapping/>
  </p:clrMapOvr>
  <p:transition spd="slow">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973394-7D0E-4C95-A604-7D3706786620}"/>
              </a:ext>
            </a:extLst>
          </p:cNvPr>
          <p:cNvSpPr>
            <a:spLocks noGrp="1"/>
          </p:cNvSpPr>
          <p:nvPr>
            <p:ph idx="1"/>
          </p:nvPr>
        </p:nvSpPr>
        <p:spPr>
          <a:xfrm>
            <a:off x="695400" y="1340768"/>
            <a:ext cx="10994776" cy="3776988"/>
          </a:xfrm>
        </p:spPr>
        <p:txBody>
          <a:bodyPr/>
          <a:lstStyle/>
          <a:p>
            <a:pPr marL="0" algn="just">
              <a:spcBef>
                <a:spcPts val="0"/>
              </a:spcBef>
            </a:pPr>
            <a:r>
              <a:rPr lang="en-US" b="1" dirty="0">
                <a:latin typeface="Arial" panose="020B0604020202020204" pitchFamily="34" charset="0"/>
                <a:cs typeface="Arial" panose="020B0604020202020204" pitchFamily="34" charset="0"/>
              </a:rPr>
              <a:t>What values do you want to run your business by?</a:t>
            </a:r>
          </a:p>
          <a:p>
            <a:pPr marL="0" indent="0" algn="just">
              <a:spcBef>
                <a:spcPts val="0"/>
              </a:spcBef>
              <a:buNone/>
            </a:pPr>
            <a:r>
              <a:rPr lang="en-US" dirty="0">
                <a:latin typeface="Arial" panose="020B0604020202020204" pitchFamily="34" charset="0"/>
                <a:cs typeface="Arial" panose="020B0604020202020204" pitchFamily="34" charset="0"/>
              </a:rPr>
              <a:t>The apparel market is extremely saturated. Today’s customers buy brands based on values and what they stand for.  </a:t>
            </a:r>
          </a:p>
          <a:p>
            <a:pPr marL="0" algn="just">
              <a:spcBef>
                <a:spcPts val="0"/>
              </a:spcBef>
            </a:pPr>
            <a:r>
              <a:rPr lang="en-US" b="1" dirty="0">
                <a:latin typeface="Arial" panose="020B0604020202020204" pitchFamily="34" charset="0"/>
                <a:cs typeface="Arial" panose="020B0604020202020204" pitchFamily="34" charset="0"/>
              </a:rPr>
              <a:t>What do you want?</a:t>
            </a:r>
          </a:p>
          <a:p>
            <a:pPr marL="0" indent="0" algn="just">
              <a:spcBef>
                <a:spcPts val="0"/>
              </a:spcBef>
              <a:buNone/>
            </a:pPr>
            <a:r>
              <a:rPr lang="en-US" dirty="0">
                <a:latin typeface="Arial" panose="020B0604020202020204" pitchFamily="34" charset="0"/>
                <a:cs typeface="Arial" panose="020B0604020202020204" pitchFamily="34" charset="0"/>
              </a:rPr>
              <a:t>One of the most important considerations when planning a business is pinpointing what you want to get out of it. Whether it is making money, working with and creating something you’re passionate about, or just being your own boss - it’s important to know whether your business idea will give you the life you want.</a:t>
            </a:r>
          </a:p>
          <a:p>
            <a:pPr marL="0" algn="just">
              <a:spcBef>
                <a:spcPts val="0"/>
              </a:spcBef>
            </a:pPr>
            <a:r>
              <a:rPr lang="en-US" b="1" dirty="0">
                <a:latin typeface="Arial" panose="020B0604020202020204" pitchFamily="34" charset="0"/>
                <a:cs typeface="Arial" panose="020B0604020202020204" pitchFamily="34" charset="0"/>
              </a:rPr>
              <a:t>What are current market and consumer trends?</a:t>
            </a:r>
          </a:p>
          <a:p>
            <a:pPr marL="0" indent="0" algn="just">
              <a:spcBef>
                <a:spcPts val="0"/>
              </a:spcBef>
              <a:buNone/>
            </a:pPr>
            <a:r>
              <a:rPr lang="en-US" dirty="0">
                <a:latin typeface="Arial" panose="020B0604020202020204" pitchFamily="34" charset="0"/>
                <a:cs typeface="Arial" panose="020B0604020202020204" pitchFamily="34" charset="0"/>
              </a:rPr>
              <a:t>Successful entrepreneurs are always on the lookout for new opportunities in the market. While these ideas don't always have to stem from what you already do, it certainly helps if you can combine what's hot with your existing know-how, expertise, or passion in life.</a:t>
            </a:r>
          </a:p>
          <a:p>
            <a:pPr marL="0" indent="0" algn="just">
              <a:buNone/>
            </a:pPr>
            <a:endParaRPr lang="en-GB" sz="2100" b="1" dirty="0">
              <a:latin typeface="Arial" panose="020B0604020202020204" pitchFamily="34" charset="0"/>
              <a:cs typeface="Arial" panose="020B0604020202020204" pitchFamily="34" charset="0"/>
            </a:endParaRPr>
          </a:p>
        </p:txBody>
      </p:sp>
      <p:pic>
        <p:nvPicPr>
          <p:cNvPr id="4" name="Picture 2" descr="untitled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695400" y="872202"/>
            <a:ext cx="8496944" cy="523220"/>
          </a:xfrm>
          <a:prstGeom prst="rect">
            <a:avLst/>
          </a:prstGeom>
          <a:noFill/>
        </p:spPr>
        <p:txBody>
          <a:bodyPr wrap="square" rtlCol="0">
            <a:spAutoFit/>
          </a:bodyPr>
          <a:lstStyle/>
          <a:p>
            <a:r>
              <a:rPr lang="en-US" sz="2800" dirty="0">
                <a:solidFill>
                  <a:srgbClr val="0064F6"/>
                </a:solidFill>
                <a:ea typeface="+mj-ea"/>
                <a:cs typeface="Arial" panose="020B0604020202020204" pitchFamily="34" charset="0"/>
              </a:rPr>
              <a:t>Your business idea</a:t>
            </a:r>
          </a:p>
        </p:txBody>
      </p:sp>
    </p:spTree>
    <p:extLst>
      <p:ext uri="{BB962C8B-B14F-4D97-AF65-F5344CB8AC3E}">
        <p14:creationId xmlns:p14="http://schemas.microsoft.com/office/powerpoint/2010/main" val="4124296935"/>
      </p:ext>
    </p:extLst>
  </p:cSld>
  <p:clrMapOvr>
    <a:masterClrMapping/>
  </p:clrMapOvr>
  <p:transition spd="slow">
    <p:pull/>
  </p:transition>
</p:sld>
</file>

<file path=ppt/theme/theme1.xml><?xml version="1.0" encoding="utf-8"?>
<a:theme xmlns:a="http://schemas.openxmlformats.org/drawingml/2006/main" name="ICT-TEX-Course 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 with info.pptx" id="{C9B4EDE3-46DA-45E1-8BA3-AF33F848E530}" vid="{D3DA44B2-A564-4FAE-B029-2D7C878D20EE}"/>
    </a:ext>
  </a:extLst>
</a:theme>
</file>

<file path=ppt/theme/theme2.xml><?xml version="1.0" encoding="utf-8"?>
<a:theme xmlns:a="http://schemas.openxmlformats.org/drawingml/2006/main" name="Тема на Office">
  <a:themeElements>
    <a:clrScheme name="О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О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О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ICT-TEX-Course presentation Template</Template>
  <TotalTime>1158</TotalTime>
  <Words>1649</Words>
  <Application>Microsoft Office PowerPoint</Application>
  <PresentationFormat>Широк екран</PresentationFormat>
  <Paragraphs>127</Paragraphs>
  <Slides>24</Slides>
  <Notes>16</Notes>
  <HiddenSlides>0</HiddenSlides>
  <MMClips>1</MMClips>
  <ScaleCrop>false</ScaleCrop>
  <HeadingPairs>
    <vt:vector size="6" baseType="variant">
      <vt:variant>
        <vt:lpstr>Използвани шрифтове</vt:lpstr>
      </vt:variant>
      <vt:variant>
        <vt:i4>3</vt:i4>
      </vt:variant>
      <vt:variant>
        <vt:lpstr>Тема</vt:lpstr>
      </vt:variant>
      <vt:variant>
        <vt:i4>1</vt:i4>
      </vt:variant>
      <vt:variant>
        <vt:lpstr>Заглавия на слайдовете</vt:lpstr>
      </vt:variant>
      <vt:variant>
        <vt:i4>24</vt:i4>
      </vt:variant>
    </vt:vector>
  </HeadingPairs>
  <TitlesOfParts>
    <vt:vector size="28" baseType="lpstr">
      <vt:lpstr>Arial</vt:lpstr>
      <vt:lpstr>Calibri</vt:lpstr>
      <vt:lpstr>Corbel</vt:lpstr>
      <vt:lpstr>ICT-TEX-Course presentation Template</vt:lpstr>
      <vt:lpstr>Презентация на PowerPoint</vt:lpstr>
      <vt:lpstr>AGENDA</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Questions for discussion and tasks</vt:lpstr>
      <vt:lpstr>Презентация на PowerPoint</vt:lpstr>
    </vt:vector>
  </TitlesOfParts>
  <Company>Grizli777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 TOPICS THAT SHOULD INCLUDE THE PRESENTATION OF EACH PARTNER</dc:title>
  <dc:creator>private</dc:creator>
  <cp:lastModifiedBy>Dimcho Dimov</cp:lastModifiedBy>
  <cp:revision>144</cp:revision>
  <dcterms:created xsi:type="dcterms:W3CDTF">2020-11-18T13:31:09Z</dcterms:created>
  <dcterms:modified xsi:type="dcterms:W3CDTF">2021-06-18T08:42:58Z</dcterms:modified>
</cp:coreProperties>
</file>