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382" r:id="rId2"/>
    <p:sldId id="335" r:id="rId3"/>
    <p:sldId id="410" r:id="rId4"/>
    <p:sldId id="414" r:id="rId5"/>
    <p:sldId id="416" r:id="rId6"/>
    <p:sldId id="415" r:id="rId7"/>
    <p:sldId id="400" r:id="rId8"/>
    <p:sldId id="435" r:id="rId9"/>
    <p:sldId id="387" r:id="rId10"/>
    <p:sldId id="437" r:id="rId11"/>
    <p:sldId id="389" r:id="rId12"/>
    <p:sldId id="399" r:id="rId13"/>
    <p:sldId id="436" r:id="rId14"/>
    <p:sldId id="412" r:id="rId15"/>
    <p:sldId id="422" r:id="rId16"/>
    <p:sldId id="423" r:id="rId17"/>
    <p:sldId id="411" r:id="rId18"/>
    <p:sldId id="426" r:id="rId19"/>
    <p:sldId id="413" r:id="rId20"/>
    <p:sldId id="438" r:id="rId21"/>
    <p:sldId id="383" r:id="rId22"/>
    <p:sldId id="405" r:id="rId23"/>
    <p:sldId id="417" r:id="rId24"/>
    <p:sldId id="348" r:id="rId25"/>
    <p:sldId id="409" r:id="rId26"/>
    <p:sldId id="427" r:id="rId27"/>
    <p:sldId id="374" r:id="rId28"/>
    <p:sldId id="396" r:id="rId29"/>
    <p:sldId id="429" r:id="rId30"/>
    <p:sldId id="430" r:id="rId31"/>
    <p:sldId id="431" r:id="rId32"/>
    <p:sldId id="434" r:id="rId33"/>
    <p:sldId id="395" r:id="rId34"/>
    <p:sldId id="428" r:id="rId35"/>
    <p:sldId id="359" r:id="rId36"/>
    <p:sldId id="394" r:id="rId37"/>
    <p:sldId id="391" r:id="rId38"/>
    <p:sldId id="371" r:id="rId39"/>
    <p:sldId id="323" r:id="rId40"/>
    <p:sldId id="386"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78" d="100"/>
          <a:sy n="78" d="100"/>
        </p:scale>
        <p:origin x="78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21</a:t>
            </a:fld>
            <a:endParaRPr lang="bg-BG" dirty="0"/>
          </a:p>
        </p:txBody>
      </p:sp>
    </p:spTree>
    <p:extLst>
      <p:ext uri="{BB962C8B-B14F-4D97-AF65-F5344CB8AC3E}">
        <p14:creationId xmlns:p14="http://schemas.microsoft.com/office/powerpoint/2010/main" val="166169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T&amp;C sector is substantially buyer-driven (i.e. retailing sector) while few parts of the complex supply chain are producer driven (yarn, fabrics, traditional handloom products). T&amp;C manufacturing industry uses higher number of subcontracting activities among all manufacturing and engineering industries.</a:t>
            </a:r>
            <a:endParaRPr lang="bg-BG"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22</a:t>
            </a:fld>
            <a:endParaRPr lang="bg-BG"/>
          </a:p>
        </p:txBody>
      </p:sp>
    </p:spTree>
    <p:extLst>
      <p:ext uri="{BB962C8B-B14F-4D97-AF65-F5344CB8AC3E}">
        <p14:creationId xmlns:p14="http://schemas.microsoft.com/office/powerpoint/2010/main" val="95440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24</a:t>
            </a:fld>
            <a:endParaRPr lang="bg-BG" dirty="0"/>
          </a:p>
        </p:txBody>
      </p:sp>
    </p:spTree>
    <p:extLst>
      <p:ext uri="{BB962C8B-B14F-4D97-AF65-F5344CB8AC3E}">
        <p14:creationId xmlns:p14="http://schemas.microsoft.com/office/powerpoint/2010/main" val="58451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27</a:t>
            </a:fld>
            <a:endParaRPr lang="bg-BG" dirty="0"/>
          </a:p>
        </p:txBody>
      </p:sp>
    </p:spTree>
    <p:extLst>
      <p:ext uri="{BB962C8B-B14F-4D97-AF65-F5344CB8AC3E}">
        <p14:creationId xmlns:p14="http://schemas.microsoft.com/office/powerpoint/2010/main" val="15383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29</a:t>
            </a:fld>
            <a:endParaRPr lang="bg-BG" dirty="0"/>
          </a:p>
        </p:txBody>
      </p:sp>
    </p:spTree>
    <p:extLst>
      <p:ext uri="{BB962C8B-B14F-4D97-AF65-F5344CB8AC3E}">
        <p14:creationId xmlns:p14="http://schemas.microsoft.com/office/powerpoint/2010/main" val="3685688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40.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openscienceasap.org/wp-content/uploads/2013/10/Gereffi_1999_Commodity-chains1.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web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searchgate.net/publication/242348933_Lean_or_agile_a_solution_for_supply_chain_management_in_the_textiles_and_clothing_industry_International_Journal_of_Operations_and_Production_Management_242_151-170"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searchgate.net/publication/242348933_Lean_or_agile_a_solution_for_supply_chain_management_in_the_textiles_and_clothing_industry_International_Journal_of_Operations_and_Production_Management_242_151-17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latform.ict-tex.eu/pluginfile.php/1533/mod_resource/content/1/In-depth%20assessment%20of%20the%20situation%20of%20the%20textile%20and%20clothing%20sector%20in%20the%20EU%20and%20prospects.pdf."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omo.nl/wp-content/uploads/2015/09/Hidden-subcontracting.pdf"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js.cnr.ncsu.edu/index.php/JTATM/article/viewFile/1080/724"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EE1139-00D1-4C75-B77B-48E00B2D3BD3}"/>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7. VALUE AND SUBCONTRACTING CHAINS </a:t>
            </a:r>
            <a:r>
              <a:rPr lang="en-US" sz="3200" b="1" dirty="0">
                <a:solidFill>
                  <a:srgbClr val="C00000"/>
                </a:solidFill>
                <a:latin typeface="Arial" panose="020B0604020202020204" pitchFamily="34" charset="0"/>
                <a:cs typeface="Arial" panose="020B0604020202020204" pitchFamily="34" charset="0"/>
              </a:rPr>
              <a:t>IN THE TEXTILE AND CLOTHING INDUSTRY</a:t>
            </a:r>
            <a:endParaRPr lang="fr-FR" sz="3200" b="1" dirty="0">
              <a:solidFill>
                <a:srgbClr val="C00000"/>
              </a:solidFill>
              <a:latin typeface="Arial" panose="020B0604020202020204" pitchFamily="34" charset="0"/>
              <a:cs typeface="Arial" panose="020B0604020202020204" pitchFamily="34" charset="0"/>
            </a:endParaRP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45224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5FE26BA-00DF-4264-A440-483D2888D8D0}"/>
              </a:ext>
            </a:extLst>
          </p:cNvPr>
          <p:cNvSpPr txBox="1">
            <a:spLocks/>
          </p:cNvSpPr>
          <p:nvPr/>
        </p:nvSpPr>
        <p:spPr bwMode="auto">
          <a:xfrm>
            <a:off x="702987" y="1974135"/>
            <a:ext cx="11013464"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pPr>
            <a:r>
              <a:rPr lang="en-US" dirty="0">
                <a:latin typeface="Arial" panose="020B0604020202020204" pitchFamily="34" charset="0"/>
                <a:cs typeface="Arial" panose="020B0604020202020204" pitchFamily="34" charset="0"/>
              </a:rPr>
              <a:t>Lack of capacity. </a:t>
            </a:r>
          </a:p>
          <a:p>
            <a:pPr algn="just">
              <a:spcBef>
                <a:spcPts val="0"/>
              </a:spcBef>
            </a:pPr>
            <a:r>
              <a:rPr lang="en-US" dirty="0">
                <a:latin typeface="Arial" panose="020B0604020202020204" pitchFamily="34" charset="0"/>
                <a:cs typeface="Arial" panose="020B0604020202020204" pitchFamily="34" charset="0"/>
              </a:rPr>
              <a:t>Poor production planning.</a:t>
            </a:r>
          </a:p>
          <a:p>
            <a:pPr algn="just">
              <a:spcBef>
                <a:spcPts val="0"/>
              </a:spcBef>
            </a:pPr>
            <a:r>
              <a:rPr lang="en-US" dirty="0">
                <a:latin typeface="Arial" panose="020B0604020202020204" pitchFamily="34" charset="0"/>
                <a:cs typeface="Arial" panose="020B0604020202020204" pitchFamily="34" charset="0"/>
              </a:rPr>
              <a:t>Late arrival of inputs.</a:t>
            </a:r>
          </a:p>
          <a:p>
            <a:pPr algn="just">
              <a:spcBef>
                <a:spcPts val="0"/>
              </a:spcBef>
            </a:pPr>
            <a:r>
              <a:rPr lang="en-US" dirty="0">
                <a:latin typeface="Arial" panose="020B0604020202020204" pitchFamily="34" charset="0"/>
                <a:cs typeface="Arial" panose="020B0604020202020204" pitchFamily="34" charset="0"/>
              </a:rPr>
              <a:t>Money speaks.</a:t>
            </a:r>
          </a:p>
          <a:p>
            <a:pPr algn="just">
              <a:spcBef>
                <a:spcPts val="0"/>
              </a:spcBef>
            </a:pPr>
            <a:r>
              <a:rPr lang="en-US" dirty="0">
                <a:latin typeface="Arial" panose="020B0604020202020204" pitchFamily="34" charset="0"/>
                <a:cs typeface="Arial" panose="020B0604020202020204" pitchFamily="34" charset="0"/>
              </a:rPr>
              <a:t>Worker actions.</a:t>
            </a:r>
          </a:p>
        </p:txBody>
      </p:sp>
      <p:sp>
        <p:nvSpPr>
          <p:cNvPr id="5" name="Title 1">
            <a:extLst>
              <a:ext uri="{FF2B5EF4-FFF2-40B4-BE49-F238E27FC236}">
                <a16:creationId xmlns:a16="http://schemas.microsoft.com/office/drawing/2014/main" id="{3BB9279E-BF4A-46FA-B7D4-51FCD9EB135B}"/>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Reasons for existing subcontracting business in the T&amp;C industry. Suppliers needs: </a:t>
            </a:r>
          </a:p>
        </p:txBody>
      </p:sp>
      <p:pic>
        <p:nvPicPr>
          <p:cNvPr id="6" name="Контейнер за съдържание 8" descr="Картина, която съдържа закрито, лице, болнична стая, стая&#10;&#10;Описанието е генерирано автоматично">
            <a:extLst>
              <a:ext uri="{FF2B5EF4-FFF2-40B4-BE49-F238E27FC236}">
                <a16:creationId xmlns:a16="http://schemas.microsoft.com/office/drawing/2014/main" id="{B173034F-6FC4-495A-9C1F-BF4F67372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719" y="2173195"/>
            <a:ext cx="5384800" cy="3587623"/>
          </a:xfrm>
          <a:prstGeom prst="rect">
            <a:avLst/>
          </a:prstGeom>
        </p:spPr>
      </p:pic>
    </p:spTree>
    <p:extLst>
      <p:ext uri="{BB962C8B-B14F-4D97-AF65-F5344CB8AC3E}">
        <p14:creationId xmlns:p14="http://schemas.microsoft.com/office/powerpoint/2010/main" val="2777218701"/>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745897"/>
            <a:ext cx="11013464"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 the T&amp;C industry, large, high wage firms tend to play the role of the parent firm, and small, low wage firms the role of subcontractor.</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subcontracting relations in the T&amp;C industry seem to be short-term relationships. Long-term, specialization (and supplier) subcontracting seems to be quite important in the engineering industry.</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Subcontract offering firms tend to produce final products and spend more on advertisement activities than other firms.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Foreign firms do not help in establishing a network of small subcontractors. Subcontracting flourishes where many firms are located in the same region.</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subcontracted factories and workplaces are not formally part of the buyer’s supply chain and thus corporate social compliance audits do not take place there. </a:t>
            </a:r>
          </a:p>
          <a:p>
            <a:pPr marL="342900" lvl="1" indent="-342900" algn="just">
              <a:spcBef>
                <a:spcPts val="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Subcontracting characteristics</a:t>
            </a:r>
          </a:p>
        </p:txBody>
      </p:sp>
    </p:spTree>
    <p:extLst>
      <p:ext uri="{BB962C8B-B14F-4D97-AF65-F5344CB8AC3E}">
        <p14:creationId xmlns:p14="http://schemas.microsoft.com/office/powerpoint/2010/main" val="1138284960"/>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8F28F6B3-4B20-48EF-A035-EF99C5AA4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Контейнер за съдържание 2">
            <a:extLst>
              <a:ext uri="{FF2B5EF4-FFF2-40B4-BE49-F238E27FC236}">
                <a16:creationId xmlns:a16="http://schemas.microsoft.com/office/drawing/2014/main" id="{DB0AEFD3-27E2-49CE-97EB-7D61647364D0}"/>
              </a:ext>
            </a:extLst>
          </p:cNvPr>
          <p:cNvSpPr>
            <a:spLocks noGrp="1"/>
          </p:cNvSpPr>
          <p:nvPr>
            <p:ph idx="1"/>
          </p:nvPr>
        </p:nvSpPr>
        <p:spPr>
          <a:xfrm>
            <a:off x="839416" y="1556792"/>
            <a:ext cx="10396736" cy="4137028"/>
          </a:xfrm>
        </p:spPr>
        <p:txBody>
          <a:bodyPr/>
          <a:lstStyle/>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 subcontractor sets up a factory with </a:t>
            </a:r>
            <a:r>
              <a:rPr lang="en-US" u="none" strike="noStrike" dirty="0">
                <a:effectLst/>
                <a:latin typeface="Arial" panose="020B0604020202020204" pitchFamily="34" charset="0"/>
                <a:ea typeface="Times New Roman" panose="02020603050405020304" pitchFamily="18" charset="0"/>
                <a:cs typeface="Arial" panose="020B0604020202020204" pitchFamily="34" charset="0"/>
              </a:rPr>
              <a:t>sewing machines</a:t>
            </a:r>
            <a:r>
              <a:rPr lang="en-US" dirty="0">
                <a:effectLst/>
                <a:latin typeface="Arial" panose="020B0604020202020204" pitchFamily="34" charset="0"/>
                <a:ea typeface="Times New Roman" panose="02020603050405020304" pitchFamily="18" charset="0"/>
                <a:cs typeface="Arial" panose="020B0604020202020204" pitchFamily="34" charset="0"/>
              </a:rPr>
              <a:t> and contact with exporters for work. They show their expertise in products and facility they have to exporters and possible clients.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Garment exporters contact with subcontractors in their location, show their samples to subcontractors and fix price per piece for making garment (in most cases – stitching only).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Subcontractor gets cutting from exporters instead of fabrics.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All trims and accessories are normally provided by exporters. If required, trims can be purchased by subcontractors. And expenses are billed to the exporters.</a:t>
            </a:r>
          </a:p>
          <a:p>
            <a:pPr marL="0" lvl="0" indent="0" algn="just" fontAlgn="base">
              <a:spcBef>
                <a:spcPts val="0"/>
              </a:spcBef>
              <a:spcAft>
                <a:spcPts val="0"/>
              </a:spcAft>
              <a:buSzPts val="1000"/>
              <a:buNone/>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bg-BG" dirty="0">
              <a:effectLst/>
              <a:latin typeface="Arial" panose="020B0604020202020204" pitchFamily="34" charset="0"/>
              <a:ea typeface="Calibri" panose="020F0502020204030204" pitchFamily="34" charset="0"/>
              <a:cs typeface="Arial" panose="020B0604020202020204" pitchFamily="34" charset="0"/>
            </a:endParaRPr>
          </a:p>
          <a:p>
            <a:endParaRPr lang="bg-BG" dirty="0"/>
          </a:p>
        </p:txBody>
      </p:sp>
      <p:sp>
        <p:nvSpPr>
          <p:cNvPr id="5" name="Title 1">
            <a:extLst>
              <a:ext uri="{FF2B5EF4-FFF2-40B4-BE49-F238E27FC236}">
                <a16:creationId xmlns:a16="http://schemas.microsoft.com/office/drawing/2014/main" id="{F2BF3C85-A595-4F68-872A-140E22082173}"/>
              </a:ext>
            </a:extLst>
          </p:cNvPr>
          <p:cNvSpPr txBox="1">
            <a:spLocks/>
          </p:cNvSpPr>
          <p:nvPr/>
        </p:nvSpPr>
        <p:spPr bwMode="auto">
          <a:xfrm>
            <a:off x="695400" y="813234"/>
            <a:ext cx="9008298" cy="5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Workflow of subcontracting business in T&amp;C industry</a:t>
            </a:r>
          </a:p>
        </p:txBody>
      </p:sp>
    </p:spTree>
    <p:extLst>
      <p:ext uri="{BB962C8B-B14F-4D97-AF65-F5344CB8AC3E}">
        <p14:creationId xmlns:p14="http://schemas.microsoft.com/office/powerpoint/2010/main" val="326490315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Контейнер за съдържание 2">
            <a:extLst>
              <a:ext uri="{FF2B5EF4-FFF2-40B4-BE49-F238E27FC236}">
                <a16:creationId xmlns:a16="http://schemas.microsoft.com/office/drawing/2014/main" id="{A6DEDC84-1166-4266-BD7F-14DD2C9DE125}"/>
              </a:ext>
            </a:extLst>
          </p:cNvPr>
          <p:cNvSpPr txBox="1">
            <a:spLocks/>
          </p:cNvSpPr>
          <p:nvPr/>
        </p:nvSpPr>
        <p:spPr>
          <a:xfrm>
            <a:off x="551384" y="1844824"/>
            <a:ext cx="7156614" cy="2664296"/>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just">
              <a:spcBef>
                <a:spcPts val="0"/>
              </a:spcBef>
              <a:spcAft>
                <a:spcPts val="0"/>
              </a:spcAft>
              <a:buSzPts val="1000"/>
              <a:buFont typeface="Symbol" panose="05050102010706020507" pitchFamily="18" charset="2"/>
              <a:buChar char=""/>
              <a:tabLst>
                <a:tab pos="457200" algn="l"/>
              </a:tabLst>
            </a:pPr>
            <a:r>
              <a:rPr lang="en-US">
                <a:latin typeface="Arial" panose="020B0604020202020204" pitchFamily="34" charset="0"/>
                <a:ea typeface="Times New Roman" panose="02020603050405020304" pitchFamily="18" charset="0"/>
                <a:cs typeface="Arial" panose="020B0604020202020204" pitchFamily="34" charset="0"/>
              </a:rPr>
              <a:t>Subcontractor stitches garments. A partial garment stitch or complete garment stitching is done. Subcontractors employ pieces rate operators for sewing. Stitching quality is checked by quality assurance team from the export house. </a:t>
            </a:r>
            <a:endParaRPr lang="bg-BG">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buSzPts val="1000"/>
              <a:buFont typeface="Symbol" panose="05050102010706020507" pitchFamily="18" charset="2"/>
              <a:buChar char=""/>
              <a:tabLst>
                <a:tab pos="457200" algn="l"/>
              </a:tabLst>
            </a:pPr>
            <a:r>
              <a:rPr lang="en-US">
                <a:latin typeface="Arial" panose="020B0604020202020204" pitchFamily="34" charset="0"/>
                <a:ea typeface="Times New Roman" panose="02020603050405020304" pitchFamily="18" charset="0"/>
                <a:cs typeface="Arial" panose="020B0604020202020204" pitchFamily="34" charset="0"/>
              </a:rPr>
              <a:t>Stitched garments are sent back to the exporter after inspection. </a:t>
            </a:r>
            <a:endParaRPr lang="bg-BG">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buSzPts val="1000"/>
              <a:buFont typeface="Symbol" panose="05050102010706020507" pitchFamily="18" charset="2"/>
              <a:buChar char=""/>
              <a:tabLst>
                <a:tab pos="457200" algn="l"/>
              </a:tabLst>
            </a:pPr>
            <a:r>
              <a:rPr lang="en-US">
                <a:latin typeface="Arial" panose="020B0604020202020204" pitchFamily="34" charset="0"/>
                <a:ea typeface="Times New Roman" panose="02020603050405020304" pitchFamily="18" charset="0"/>
                <a:cs typeface="Arial" panose="020B0604020202020204" pitchFamily="34" charset="0"/>
              </a:rPr>
              <a:t>Exporters check quantity received and product quality. </a:t>
            </a:r>
            <a:endParaRPr lang="bg-BG">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buSzPts val="1000"/>
              <a:buFont typeface="Symbol" panose="05050102010706020507" pitchFamily="18" charset="2"/>
              <a:buChar char=""/>
              <a:tabLst>
                <a:tab pos="457200" algn="l"/>
              </a:tabLst>
            </a:pPr>
            <a:r>
              <a:rPr lang="en-US">
                <a:latin typeface="Arial" panose="020B0604020202020204" pitchFamily="34" charset="0"/>
                <a:ea typeface="Times New Roman" panose="02020603050405020304" pitchFamily="18" charset="0"/>
                <a:cs typeface="Arial" panose="020B0604020202020204" pitchFamily="34" charset="0"/>
              </a:rPr>
              <a:t>Subcontractor generate invoice for each order.</a:t>
            </a:r>
            <a:endParaRPr lang="bg-BG">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buSzPts val="1000"/>
              <a:buFont typeface="Symbol" panose="05050102010706020507" pitchFamily="18" charset="2"/>
              <a:buChar char=""/>
              <a:tabLst>
                <a:tab pos="457200" algn="l"/>
              </a:tabLst>
            </a:pPr>
            <a:r>
              <a:rPr lang="en-US">
                <a:latin typeface="Arial" panose="020B0604020202020204" pitchFamily="34" charset="0"/>
                <a:ea typeface="Times New Roman" panose="02020603050405020304" pitchFamily="18" charset="0"/>
                <a:cs typeface="Arial" panose="020B0604020202020204" pitchFamily="34" charset="0"/>
              </a:rPr>
              <a:t>Subcontractors receive payment for their work.</a:t>
            </a:r>
            <a:endParaRPr lang="bg-BG">
              <a:latin typeface="Arial" panose="020B0604020202020204" pitchFamily="34" charset="0"/>
              <a:ea typeface="Calibri" panose="020F0502020204030204" pitchFamily="34" charset="0"/>
              <a:cs typeface="Arial" panose="020B0604020202020204" pitchFamily="34" charset="0"/>
            </a:endParaRPr>
          </a:p>
          <a:p>
            <a:endParaRPr lang="bg-BG" dirty="0"/>
          </a:p>
        </p:txBody>
      </p:sp>
      <p:pic>
        <p:nvPicPr>
          <p:cNvPr id="9" name="Контейнер за съдържание 9" descr="Картина, която съдържа карта&#10;&#10;Описанието е генерирано автоматично">
            <a:extLst>
              <a:ext uri="{FF2B5EF4-FFF2-40B4-BE49-F238E27FC236}">
                <a16:creationId xmlns:a16="http://schemas.microsoft.com/office/drawing/2014/main" id="{A727EB3D-FD1E-4AAD-8C89-1EDD2E9E1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9574" y="1988840"/>
            <a:ext cx="4195559" cy="2796357"/>
          </a:xfrm>
          <a:prstGeom prst="rect">
            <a:avLst/>
          </a:prstGeom>
        </p:spPr>
      </p:pic>
      <p:sp>
        <p:nvSpPr>
          <p:cNvPr id="10" name="Title 1">
            <a:extLst>
              <a:ext uri="{FF2B5EF4-FFF2-40B4-BE49-F238E27FC236}">
                <a16:creationId xmlns:a16="http://schemas.microsoft.com/office/drawing/2014/main" id="{F4EF0A23-968A-4AD4-A7BC-2CB869E96654}"/>
              </a:ext>
            </a:extLst>
          </p:cNvPr>
          <p:cNvSpPr txBox="1">
            <a:spLocks/>
          </p:cNvSpPr>
          <p:nvPr/>
        </p:nvSpPr>
        <p:spPr bwMode="auto">
          <a:xfrm>
            <a:off x="695400" y="813234"/>
            <a:ext cx="9008298" cy="5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Workflow of subcontracting business in T&amp;C industry</a:t>
            </a:r>
          </a:p>
        </p:txBody>
      </p:sp>
    </p:spTree>
    <p:extLst>
      <p:ext uri="{BB962C8B-B14F-4D97-AF65-F5344CB8AC3E}">
        <p14:creationId xmlns:p14="http://schemas.microsoft.com/office/powerpoint/2010/main" val="376583154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B7D8F30-8DF2-4456-AD97-1745A938DFF6}"/>
              </a:ext>
            </a:extLst>
          </p:cNvPr>
          <p:cNvSpPr>
            <a:spLocks noGrp="1"/>
          </p:cNvSpPr>
          <p:nvPr>
            <p:ph idx="1"/>
          </p:nvPr>
        </p:nvSpPr>
        <p:spPr>
          <a:xfrm>
            <a:off x="699627" y="1745897"/>
            <a:ext cx="10972800" cy="4137028"/>
          </a:xfrm>
        </p:spPr>
        <p:txBody>
          <a:bodyPr/>
          <a:lstStyle/>
          <a:p>
            <a:pPr algn="just">
              <a:spcBef>
                <a:spcPts val="0"/>
              </a:spcBef>
            </a:pPr>
            <a:r>
              <a:rPr lang="en-US" b="1" dirty="0">
                <a:effectLst/>
                <a:latin typeface="Arial" panose="020B0604020202020204" pitchFamily="34" charset="0"/>
                <a:cs typeface="Arial" panose="020B0604020202020204" pitchFamily="34" charset="0"/>
              </a:rPr>
              <a:t>Product subcontracting</a:t>
            </a:r>
            <a:r>
              <a:rPr lang="en-US" dirty="0">
                <a:effectLst/>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Principal firm contracts out complete products to subcontractor but performs marketing and sales functions. Complete apparel subcontracting by retailers/brands/buying houses is one of the common examples in the textile industry.</a:t>
            </a:r>
            <a:r>
              <a:rPr lang="en-US" dirty="0">
                <a:latin typeface="Arial" panose="020B0604020202020204" pitchFamily="34" charset="0"/>
                <a:cs typeface="Arial" panose="020B0604020202020204" pitchFamily="34" charset="0"/>
              </a:rPr>
              <a:t> </a:t>
            </a:r>
          </a:p>
          <a:p>
            <a:pPr marL="265113" indent="0" algn="just">
              <a:spcBef>
                <a:spcPts val="0"/>
              </a:spcBef>
              <a:buNone/>
            </a:pPr>
            <a:r>
              <a:rPr lang="en-US" dirty="0">
                <a:effectLst/>
                <a:latin typeface="Arial" panose="020B0604020202020204" pitchFamily="34" charset="0"/>
                <a:cs typeface="Arial" panose="020B0604020202020204" pitchFamily="34" charset="0"/>
              </a:rPr>
              <a:t>In selecting ‘subcontractor’, the most principal firms place greater emphasis on that subcontractor produces high quality products, cheaply in a given time. Other criteria are soundness of management, ability to chase delivery times, ability to offer quality assurance, ability to develop technology and planning and proposal capability.</a:t>
            </a:r>
          </a:p>
          <a:p>
            <a:pPr marL="265113" indent="0" algn="just">
              <a:spcBef>
                <a:spcPts val="0"/>
              </a:spcBef>
              <a:buNone/>
            </a:pPr>
            <a:r>
              <a:rPr lang="en-US" dirty="0">
                <a:latin typeface="Arial" panose="020B0604020202020204" pitchFamily="34" charset="0"/>
                <a:cs typeface="Arial" panose="020B0604020202020204" pitchFamily="34" charset="0"/>
              </a:rPr>
              <a:t>In apparel supply chain garment exporters receive original contract from apparel brands, international buyers or retailers. These export houses get their excess production done from subcontractors.</a:t>
            </a:r>
          </a:p>
          <a:p>
            <a:pPr marL="0" indent="0" algn="just">
              <a:spcBef>
                <a:spcPts val="0"/>
              </a:spcBef>
              <a:buNone/>
            </a:pPr>
            <a:endParaRPr lang="en-US" dirty="0">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Subcontracting types</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935929"/>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B7D8F30-8DF2-4456-AD97-1745A938DFF6}"/>
              </a:ext>
            </a:extLst>
          </p:cNvPr>
          <p:cNvSpPr>
            <a:spLocks noGrp="1"/>
          </p:cNvSpPr>
          <p:nvPr>
            <p:ph idx="1"/>
          </p:nvPr>
        </p:nvSpPr>
        <p:spPr>
          <a:xfrm>
            <a:off x="699627" y="1556792"/>
            <a:ext cx="10972800" cy="4326133"/>
          </a:xfrm>
        </p:spPr>
        <p:txBody>
          <a:bodyPr/>
          <a:lstStyle/>
          <a:p>
            <a:pPr algn="just">
              <a:spcBef>
                <a:spcPts val="0"/>
              </a:spcBef>
            </a:pPr>
            <a:r>
              <a:rPr lang="en-US" sz="2400" b="1" dirty="0">
                <a:effectLst/>
                <a:latin typeface="Arial" panose="020B0604020202020204" pitchFamily="34" charset="0"/>
                <a:ea typeface="Times New Roman" panose="02020603050405020304" pitchFamily="18" charset="0"/>
                <a:cs typeface="Arial" panose="020B0604020202020204" pitchFamily="34" charset="0"/>
              </a:rPr>
              <a:t>Export garment manufacturers:</a:t>
            </a:r>
            <a:r>
              <a:rPr lang="en-US" sz="2400" dirty="0">
                <a:effectLst/>
                <a:latin typeface="Arial" panose="020B0604020202020204" pitchFamily="34" charset="0"/>
                <a:ea typeface="Times New Roman" panose="02020603050405020304" pitchFamily="18" charset="0"/>
                <a:cs typeface="Arial" panose="020B0604020202020204" pitchFamily="34" charset="0"/>
              </a:rPr>
              <a:t> In pick seasons garment exporters book orders more than their own production capacity. In such situation, they look for subcontractors to get production done. In this business process, many times exporters get production done at lower cost than it would cost then by producing in-house.</a:t>
            </a:r>
          </a:p>
          <a:p>
            <a:pPr algn="just">
              <a:spcBef>
                <a:spcPts val="0"/>
              </a:spcBef>
            </a:pPr>
            <a:r>
              <a:rPr lang="en-US" sz="2400" b="1" dirty="0">
                <a:effectLst/>
                <a:latin typeface="Arial" panose="020B0604020202020204" pitchFamily="34" charset="0"/>
                <a:ea typeface="Times New Roman" panose="02020603050405020304" pitchFamily="18" charset="0"/>
                <a:cs typeface="Arial" panose="020B0604020202020204" pitchFamily="34" charset="0"/>
              </a:rPr>
              <a:t>Brands</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Domestic brands those don't have their own manufacturing facility, give cut-make-pack orders to subcontractors. Fabric and trims are sourced by brands and given to subcontractors.</a:t>
            </a:r>
          </a:p>
          <a:p>
            <a:pPr algn="just">
              <a:spcBef>
                <a:spcPts val="0"/>
              </a:spcBef>
            </a:pPr>
            <a:r>
              <a:rPr lang="en-US" sz="2400" b="1" dirty="0">
                <a:effectLst/>
                <a:latin typeface="Arial" panose="020B0604020202020204" pitchFamily="34" charset="0"/>
                <a:ea typeface="Times New Roman" panose="02020603050405020304" pitchFamily="18" charset="0"/>
                <a:cs typeface="Arial" panose="020B0604020202020204" pitchFamily="34" charset="0"/>
              </a:rPr>
              <a:t>Designers</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Designers need small quantity of garments in particular designs. They prefer sourcing fabrics and accessories by their own. They just need to stitching work by others. So they reach to subcontractors.</a:t>
            </a:r>
          </a:p>
          <a:p>
            <a:pPr marL="0" indent="0" algn="just">
              <a:spcBef>
                <a:spcPts val="0"/>
              </a:spcBef>
              <a:buNone/>
            </a:pPr>
            <a:br>
              <a:rPr lang="en-US" sz="2400" dirty="0">
                <a:solidFill>
                  <a:srgbClr val="656565"/>
                </a:solidFill>
                <a:effectLst/>
                <a:latin typeface="Segoe UI" panose="020B0502040204020203" pitchFamily="34" charset="0"/>
                <a:ea typeface="Times New Roman" panose="02020603050405020304" pitchFamily="18" charset="0"/>
              </a:rPr>
            </a:br>
            <a:endParaRPr lang="bg-BG" dirty="0"/>
          </a:p>
        </p:txBody>
      </p:sp>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Subcontracting types</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38275"/>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B7D8F30-8DF2-4456-AD97-1745A938DFF6}"/>
              </a:ext>
            </a:extLst>
          </p:cNvPr>
          <p:cNvSpPr>
            <a:spLocks noGrp="1"/>
          </p:cNvSpPr>
          <p:nvPr>
            <p:ph idx="1"/>
          </p:nvPr>
        </p:nvSpPr>
        <p:spPr>
          <a:xfrm>
            <a:off x="699627" y="1745897"/>
            <a:ext cx="10972800" cy="4137028"/>
          </a:xfrm>
        </p:spPr>
        <p:txBody>
          <a:bodyPr/>
          <a:lstStyle/>
          <a:p>
            <a:pPr algn="just">
              <a:spcBef>
                <a:spcPts val="0"/>
              </a:spcBef>
            </a:pPr>
            <a:r>
              <a:rPr lang="en-US" b="1" dirty="0">
                <a:latin typeface="Arial" panose="020B0604020202020204" pitchFamily="34" charset="0"/>
              </a:rPr>
              <a:t>Subcontractors or manufacturers: </a:t>
            </a:r>
            <a:r>
              <a:rPr lang="en-US" dirty="0">
                <a:latin typeface="Arial" panose="020B0604020202020204" pitchFamily="34" charset="0"/>
              </a:rPr>
              <a:t>producers able to fulfill the orders on time according to the wishes and needs of the customer in the requested quality. </a:t>
            </a:r>
          </a:p>
          <a:p>
            <a:pPr marL="265113" indent="0" algn="just">
              <a:spcBef>
                <a:spcPts val="0"/>
              </a:spcBef>
              <a:buNone/>
            </a:pPr>
            <a:r>
              <a:rPr lang="en-US" dirty="0">
                <a:latin typeface="Arial" panose="020B0604020202020204" pitchFamily="34" charset="0"/>
              </a:rPr>
              <a:t>In the T&amp;C industry, a subcontracting unit is a factory that mainly does garment stitching work. They do not need to set-up other facilities and staffs for layer cutting, garment finishing, and packing activities. </a:t>
            </a:r>
          </a:p>
          <a:p>
            <a:pPr marL="265113" indent="0" algn="just">
              <a:spcBef>
                <a:spcPts val="0"/>
              </a:spcBef>
              <a:buNone/>
            </a:pPr>
            <a:r>
              <a:rPr lang="en-US" dirty="0">
                <a:latin typeface="Arial" panose="020B0604020202020204" pitchFamily="34" charset="0"/>
              </a:rPr>
              <a:t>An export house can also work as a subcontractor. When an export house doesn't get enough direct business they take work from other export houses. So there is no fix definition that sub-contractors only sew garments. They can take subcontracting work from cutting to packing, provided they have in-house facilities for these. </a:t>
            </a:r>
          </a:p>
        </p:txBody>
      </p:sp>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Subcontracting types</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948708"/>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B7D8F30-8DF2-4456-AD97-1745A938DFF6}"/>
              </a:ext>
            </a:extLst>
          </p:cNvPr>
          <p:cNvSpPr>
            <a:spLocks noGrp="1"/>
          </p:cNvSpPr>
          <p:nvPr>
            <p:ph idx="1"/>
          </p:nvPr>
        </p:nvSpPr>
        <p:spPr>
          <a:xfrm>
            <a:off x="699627" y="1745897"/>
            <a:ext cx="10972800" cy="4137028"/>
          </a:xfrm>
        </p:spPr>
        <p:txBody>
          <a:bodyPr/>
          <a:lstStyle/>
          <a:p>
            <a:pPr>
              <a:spcBef>
                <a:spcPts val="0"/>
              </a:spcBef>
            </a:pPr>
            <a:r>
              <a:rPr lang="en-US" b="1" dirty="0">
                <a:latin typeface="Arial" panose="020B0604020202020204" pitchFamily="34" charset="0"/>
                <a:cs typeface="Arial" panose="020B0604020202020204" pitchFamily="34" charset="0"/>
              </a:rPr>
              <a:t>Specialist subcontracting: </a:t>
            </a:r>
            <a:r>
              <a:rPr lang="en-US" dirty="0">
                <a:latin typeface="Arial" panose="020B0604020202020204" pitchFamily="34" charset="0"/>
                <a:cs typeface="Arial" panose="020B0604020202020204" pitchFamily="34" charset="0"/>
              </a:rPr>
              <a:t>This type of subcontractor usually has specialized machinery or equipment and skilled labors to undertake complex and precision tasks. </a:t>
            </a:r>
          </a:p>
          <a:p>
            <a:pPr marL="265113" indent="0">
              <a:spcBef>
                <a:spcPts val="0"/>
              </a:spcBef>
              <a:buNone/>
            </a:pPr>
            <a:r>
              <a:rPr lang="en-US" dirty="0">
                <a:latin typeface="Arial" panose="020B0604020202020204" pitchFamily="34" charset="0"/>
                <a:cs typeface="Arial" panose="020B0604020202020204" pitchFamily="34" charset="0"/>
              </a:rPr>
              <a:t>Some specialist activities in the apparels like </a:t>
            </a:r>
            <a:r>
              <a:rPr lang="en-US" b="1" dirty="0">
                <a:latin typeface="Arial" panose="020B0604020202020204" pitchFamily="34" charset="0"/>
                <a:cs typeface="Arial" panose="020B0604020202020204" pitchFamily="34" charset="0"/>
              </a:rPr>
              <a:t>printing, embroidery, stone effects, brushing, normal wash, enzyme wash, hand stitch, and special stitches </a:t>
            </a:r>
            <a:r>
              <a:rPr lang="en-US" dirty="0">
                <a:latin typeface="Arial" panose="020B0604020202020204" pitchFamily="34" charset="0"/>
                <a:cs typeface="Arial" panose="020B0604020202020204" pitchFamily="34" charset="0"/>
              </a:rPr>
              <a:t>etc., are subcontracted to small firms/subcontractor.</a:t>
            </a:r>
          </a:p>
          <a:p>
            <a:pPr marL="265113" indent="0">
              <a:spcBef>
                <a:spcPts val="0"/>
              </a:spcBef>
              <a:buNone/>
            </a:pPr>
            <a:r>
              <a:rPr lang="en-US" b="1" dirty="0">
                <a:latin typeface="Arial" panose="020B0604020202020204" pitchFamily="34" charset="0"/>
                <a:cs typeface="Arial" panose="020B0604020202020204" pitchFamily="34" charset="0"/>
              </a:rPr>
              <a:t>CAD CAM Services </a:t>
            </a:r>
            <a:r>
              <a:rPr lang="en-US" dirty="0">
                <a:latin typeface="Arial" panose="020B0604020202020204" pitchFamily="34" charset="0"/>
                <a:cs typeface="Arial" panose="020B0604020202020204" pitchFamily="34" charset="0"/>
              </a:rPr>
              <a:t>offer solutions to some common problems such as</a:t>
            </a:r>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806450" indent="-452438"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Problem with opening a pattern because of incompatibility of the software. </a:t>
            </a:r>
          </a:p>
          <a:p>
            <a:pPr marL="806450" indent="-452438"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Problem with graduation. </a:t>
            </a:r>
          </a:p>
          <a:p>
            <a:pPr marL="806450" indent="-452438"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If you just need to line or multiply markers and do not have the proper technique (for example plotters).</a:t>
            </a:r>
          </a:p>
          <a:p>
            <a:pPr algn="just">
              <a:spcBef>
                <a:spcPts val="0"/>
              </a:spcBef>
            </a:pPr>
            <a:endParaRPr lang="en-US" dirty="0">
              <a:latin typeface="Arial" panose="020B0604020202020204" pitchFamily="34" charset="0"/>
              <a:cs typeface="Arial" panose="020B0604020202020204" pitchFamily="34" charset="0"/>
            </a:endParaRPr>
          </a:p>
          <a:p>
            <a:pPr marL="0" indent="0" algn="just">
              <a:spcBef>
                <a:spcPts val="0"/>
              </a:spcBef>
              <a:buNone/>
            </a:pPr>
            <a:endParaRPr lang="en-US" sz="2400" dirty="0">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Subcontracting types</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660378"/>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B7D8F30-8DF2-4456-AD97-1745A938DFF6}"/>
              </a:ext>
            </a:extLst>
          </p:cNvPr>
          <p:cNvSpPr>
            <a:spLocks noGrp="1"/>
          </p:cNvSpPr>
          <p:nvPr>
            <p:ph idx="1"/>
          </p:nvPr>
        </p:nvSpPr>
        <p:spPr>
          <a:xfrm>
            <a:off x="699627" y="1745897"/>
            <a:ext cx="10972800" cy="4137028"/>
          </a:xfrm>
        </p:spPr>
        <p:txBody>
          <a:bodyPr/>
          <a:lstStyle/>
          <a:p>
            <a:pPr algn="just">
              <a:spcBef>
                <a:spcPts val="0"/>
              </a:spcBef>
            </a:pPr>
            <a:r>
              <a:rPr lang="en-US" b="1" dirty="0">
                <a:latin typeface="Arial" panose="020B0604020202020204" pitchFamily="34" charset="0"/>
                <a:cs typeface="Arial" panose="020B0604020202020204" pitchFamily="34" charset="0"/>
              </a:rPr>
              <a:t>Suppliers of machinery and equipment: </a:t>
            </a:r>
            <a:r>
              <a:rPr lang="en-US" dirty="0">
                <a:latin typeface="Arial" panose="020B0604020202020204" pitchFamily="34" charset="0"/>
                <a:cs typeface="Arial" panose="020B0604020202020204" pitchFamily="34" charset="0"/>
              </a:rPr>
              <a:t>Manufacturers can obtain the specific machinery or equipment. As manufacturer you can buy or rent (if necessary to execute a specific order, for example) a particular machine or equipment. </a:t>
            </a:r>
          </a:p>
          <a:p>
            <a:pPr algn="just">
              <a:spcBef>
                <a:spcPts val="0"/>
              </a:spcBef>
            </a:pPr>
            <a:r>
              <a:rPr lang="en-US" b="1" dirty="0">
                <a:latin typeface="Arial" panose="020B0604020202020204" pitchFamily="34" charset="0"/>
                <a:cs typeface="Arial" panose="020B0604020202020204" pitchFamily="34" charset="0"/>
              </a:rPr>
              <a:t>Supplier of basic (fabrics, lining) or auxiliary materials (buttons, threads, accessories etc.): </a:t>
            </a:r>
            <a:r>
              <a:rPr lang="en-US" dirty="0">
                <a:latin typeface="Arial" panose="020B0604020202020204" pitchFamily="34" charset="0"/>
                <a:cs typeface="Arial" panose="020B0604020202020204" pitchFamily="34" charset="0"/>
              </a:rPr>
              <a:t>The producers need to purchase materials for their production from different type of suppliers - large and established manufacturers, as well as from smaller or retailers, according to the needs.</a:t>
            </a:r>
          </a:p>
          <a:p>
            <a:pPr marL="0" indent="0" algn="just">
              <a:spcBef>
                <a:spcPts val="0"/>
              </a:spcBef>
              <a:buNone/>
            </a:pPr>
            <a:endParaRPr lang="en-US" dirty="0">
              <a:latin typeface="Arial" panose="020B0604020202020204" pitchFamily="34" charset="0"/>
              <a:cs typeface="Arial" panose="020B0604020202020204" pitchFamily="34" charset="0"/>
            </a:endParaRPr>
          </a:p>
          <a:p>
            <a:pPr marL="0" indent="0" algn="just">
              <a:spcBef>
                <a:spcPts val="0"/>
              </a:spcBef>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lgn="just">
              <a:spcBef>
                <a:spcPts val="0"/>
              </a:spcBef>
              <a:buNone/>
            </a:pPr>
            <a:endParaRPr lang="en-US" sz="2400" dirty="0">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Subcontracting types</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47527"/>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B7D8F30-8DF2-4456-AD97-1745A938DFF6}"/>
              </a:ext>
            </a:extLst>
          </p:cNvPr>
          <p:cNvSpPr>
            <a:spLocks noGrp="1"/>
          </p:cNvSpPr>
          <p:nvPr>
            <p:ph idx="1"/>
          </p:nvPr>
        </p:nvSpPr>
        <p:spPr>
          <a:xfrm>
            <a:off x="699627" y="1745897"/>
            <a:ext cx="10972800" cy="4137028"/>
          </a:xfrm>
        </p:spPr>
        <p:txBody>
          <a:bodyPr/>
          <a:lstStyle/>
          <a:p>
            <a:pPr algn="just">
              <a:spcBef>
                <a:spcPts val="0"/>
              </a:spcBef>
            </a:pPr>
            <a:r>
              <a:rPr lang="en-US" b="1" dirty="0">
                <a:latin typeface="Arial" panose="020B0604020202020204" pitchFamily="34" charset="0"/>
                <a:cs typeface="Arial" panose="020B0604020202020204" pitchFamily="34" charset="0"/>
              </a:rPr>
              <a:t>Bloggers, Influencers, Models </a:t>
            </a:r>
            <a:r>
              <a:rPr lang="en-US" dirty="0">
                <a:latin typeface="Arial" panose="020B0604020202020204" pitchFamily="34" charset="0"/>
                <a:cs typeface="Arial" panose="020B0604020202020204" pitchFamily="34" charset="0"/>
              </a:rPr>
              <a:t>through which companies can present their collections of various fashion shows and events, promote their brand on social networks, as well as present their products the best way when advertising them.</a:t>
            </a:r>
          </a:p>
          <a:p>
            <a:pPr algn="just">
              <a:spcBef>
                <a:spcPts val="0"/>
              </a:spcBef>
            </a:pPr>
            <a:r>
              <a:rPr lang="en-US" b="1" dirty="0">
                <a:latin typeface="Arial" panose="020B0604020202020204" pitchFamily="34" charset="0"/>
                <a:cs typeface="Arial" panose="020B0604020202020204" pitchFamily="34" charset="0"/>
              </a:rPr>
              <a:t>Designers, Modelers Or Studios </a:t>
            </a:r>
            <a:r>
              <a:rPr lang="en-US" dirty="0">
                <a:latin typeface="Arial" panose="020B0604020202020204" pitchFamily="34" charset="0"/>
                <a:cs typeface="Arial" panose="020B0604020202020204" pitchFamily="34" charset="0"/>
              </a:rPr>
              <a:t>with whose help companies can realize their new collections.</a:t>
            </a:r>
          </a:p>
          <a:p>
            <a:pPr algn="just">
              <a:spcBef>
                <a:spcPts val="0"/>
              </a:spcBef>
            </a:pPr>
            <a:r>
              <a:rPr lang="en-US" b="1" dirty="0">
                <a:latin typeface="Arial" panose="020B0604020202020204" pitchFamily="34" charset="0"/>
                <a:cs typeface="Arial" panose="020B0604020202020204" pitchFamily="34" charset="0"/>
              </a:rPr>
              <a:t>Logistics:</a:t>
            </a:r>
            <a:r>
              <a:rPr lang="en-US" dirty="0">
                <a:latin typeface="Arial" panose="020B0604020202020204" pitchFamily="34" charset="0"/>
                <a:cs typeface="Arial" panose="020B0604020202020204" pitchFamily="34" charset="0"/>
              </a:rPr>
              <a:t> Services of courier and transport companies offered nationally and internationally.</a:t>
            </a:r>
          </a:p>
          <a:p>
            <a:pPr algn="just">
              <a:spcBef>
                <a:spcPts val="0"/>
              </a:spcBef>
            </a:pPr>
            <a:r>
              <a:rPr lang="en-US" b="1" dirty="0">
                <a:latin typeface="Arial" panose="020B0604020202020204" pitchFamily="34" charset="0"/>
                <a:cs typeface="Arial" panose="020B0604020202020204" pitchFamily="34" charset="0"/>
              </a:rPr>
              <a:t>Outsourcing (external services): </a:t>
            </a:r>
            <a:r>
              <a:rPr lang="en-US" dirty="0">
                <a:latin typeface="Arial" panose="020B0604020202020204" pitchFamily="34" charset="0"/>
                <a:cs typeface="Arial" panose="020B0604020202020204" pitchFamily="34" charset="0"/>
              </a:rPr>
              <a:t>They offer various administrative, legal, consulting or marketing services in the field of fashion like </a:t>
            </a:r>
            <a:r>
              <a:rPr lang="en-US" b="1" dirty="0">
                <a:latin typeface="Arial" panose="020B0604020202020204" pitchFamily="34" charset="0"/>
                <a:cs typeface="Arial" panose="020B0604020202020204" pitchFamily="34" charset="0"/>
              </a:rPr>
              <a:t>Lawyers, Notaries, Fashion Consultants and Studios, Marketing Agencies, Catering, Printers </a:t>
            </a:r>
            <a:r>
              <a:rPr lang="en-US" dirty="0">
                <a:latin typeface="Arial" panose="020B0604020202020204" pitchFamily="34" charset="0"/>
                <a:cs typeface="Arial" panose="020B0604020202020204" pitchFamily="34" charset="0"/>
              </a:rPr>
              <a:t>and more.</a:t>
            </a:r>
          </a:p>
          <a:p>
            <a:pPr marL="0" indent="0" algn="just">
              <a:spcBef>
                <a:spcPts val="0"/>
              </a:spcBef>
              <a:buNone/>
            </a:pPr>
            <a:endParaRPr lang="en-US" dirty="0">
              <a:latin typeface="Arial" panose="020B0604020202020204" pitchFamily="34" charset="0"/>
              <a:cs typeface="Arial" panose="020B0604020202020204" pitchFamily="34" charset="0"/>
            </a:endParaRPr>
          </a:p>
          <a:p>
            <a:pPr marL="0" indent="0" algn="just">
              <a:spcBef>
                <a:spcPts val="0"/>
              </a:spcBef>
              <a:buNone/>
            </a:pPr>
            <a:endParaRPr lang="en-US" sz="2400" dirty="0">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Subcontracting types</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540929"/>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Value Chain in TCI</a:t>
            </a:r>
          </a:p>
          <a:p>
            <a:r>
              <a:rPr lang="en-US" b="1" u="sng" dirty="0">
                <a:latin typeface="Arial" panose="020B0604020202020204" pitchFamily="34" charset="0"/>
                <a:cs typeface="Arial" panose="020B0604020202020204" pitchFamily="34" charset="0"/>
              </a:rPr>
              <a:t>Subcontracting Chain in TCI</a:t>
            </a:r>
          </a:p>
          <a:p>
            <a:r>
              <a:rPr lang="en-GB" b="1" u="sng" dirty="0">
                <a:latin typeface="Arial" panose="020B0604020202020204" pitchFamily="34" charset="0"/>
                <a:cs typeface="Arial" panose="020B0604020202020204" pitchFamily="34" charset="0"/>
              </a:rPr>
              <a:t>Supply </a:t>
            </a:r>
            <a:r>
              <a:rPr lang="en-US" b="1" u="sng" dirty="0">
                <a:latin typeface="Arial" panose="020B0604020202020204" pitchFamily="34" charset="0"/>
                <a:cs typeface="Arial" panose="020B0604020202020204" pitchFamily="34" charset="0"/>
              </a:rPr>
              <a:t>C</a:t>
            </a:r>
            <a:r>
              <a:rPr lang="en-GB" b="1" u="sng" dirty="0" err="1">
                <a:latin typeface="Arial" panose="020B0604020202020204" pitchFamily="34" charset="0"/>
                <a:cs typeface="Arial" panose="020B0604020202020204" pitchFamily="34" charset="0"/>
              </a:rPr>
              <a:t>hain</a:t>
            </a:r>
            <a:r>
              <a:rPr lang="en-GB" b="1" u="sng" dirty="0">
                <a:latin typeface="Arial" panose="020B0604020202020204" pitchFamily="34" charset="0"/>
                <a:cs typeface="Arial" panose="020B0604020202020204" pitchFamily="34" charset="0"/>
              </a:rPr>
              <a:t> in TCI</a:t>
            </a:r>
          </a:p>
          <a:p>
            <a:pPr marL="0" indent="0">
              <a:buNone/>
            </a:pPr>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727"/>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Картина 2">
            <a:extLst>
              <a:ext uri="{FF2B5EF4-FFF2-40B4-BE49-F238E27FC236}">
                <a16:creationId xmlns:a16="http://schemas.microsoft.com/office/drawing/2014/main" id="{9931CB3E-22FA-4E2F-B276-99E407D53B88}"/>
              </a:ext>
            </a:extLst>
          </p:cNvPr>
          <p:cNvPicPr>
            <a:picLocks noChangeAspect="1"/>
          </p:cNvPicPr>
          <p:nvPr/>
        </p:nvPicPr>
        <p:blipFill rotWithShape="1">
          <a:blip r:embed="rId3"/>
          <a:srcRect l="40550" t="38450" r="26966" b="22659"/>
          <a:stretch/>
        </p:blipFill>
        <p:spPr>
          <a:xfrm>
            <a:off x="455843" y="3429000"/>
            <a:ext cx="4490759" cy="3024336"/>
          </a:xfrm>
          <a:prstGeom prst="rect">
            <a:avLst/>
          </a:prstGeom>
        </p:spPr>
      </p:pic>
      <p:sp>
        <p:nvSpPr>
          <p:cNvPr id="5" name="Content Placeholder 2">
            <a:extLst>
              <a:ext uri="{FF2B5EF4-FFF2-40B4-BE49-F238E27FC236}">
                <a16:creationId xmlns:a16="http://schemas.microsoft.com/office/drawing/2014/main" id="{16AD6E44-B7B1-4816-B4FD-14E4AFD8E0DD}"/>
              </a:ext>
            </a:extLst>
          </p:cNvPr>
          <p:cNvSpPr>
            <a:spLocks noGrp="1"/>
          </p:cNvSpPr>
          <p:nvPr>
            <p:ph idx="1"/>
          </p:nvPr>
        </p:nvSpPr>
        <p:spPr>
          <a:xfrm>
            <a:off x="609600" y="1989136"/>
            <a:ext cx="10972800" cy="4137028"/>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Is subcontracting good enough? See the given examples of textile or garment subcontracting: </a:t>
            </a:r>
            <a:r>
              <a:rPr lang="en-US" dirty="0">
                <a:effectLst/>
                <a:latin typeface="Arial" panose="020B0604020202020204" pitchFamily="34" charset="0"/>
                <a:cs typeface="Arial" panose="020B0604020202020204" pitchFamily="34" charset="0"/>
                <a:hlinkClick r:id="rId4"/>
              </a:rPr>
              <a:t>International trade and industrial upgrading in </a:t>
            </a:r>
            <a:r>
              <a:rPr lang="en-US" dirty="0" err="1">
                <a:effectLst/>
                <a:latin typeface="Arial" panose="020B0604020202020204" pitchFamily="34" charset="0"/>
                <a:cs typeface="Arial" panose="020B0604020202020204" pitchFamily="34" charset="0"/>
                <a:hlinkClick r:id="rId4"/>
              </a:rPr>
              <a:t>theapparel</a:t>
            </a:r>
            <a:r>
              <a:rPr lang="en-US" dirty="0">
                <a:effectLst/>
                <a:latin typeface="Arial" panose="020B0604020202020204" pitchFamily="34" charset="0"/>
                <a:cs typeface="Arial" panose="020B0604020202020204" pitchFamily="34" charset="0"/>
                <a:hlinkClick r:id="rId4"/>
              </a:rPr>
              <a:t> commodity chain</a:t>
            </a:r>
            <a:r>
              <a:rPr lang="en-US" dirty="0">
                <a:latin typeface="Arial" panose="020B0604020202020204" pitchFamily="34" charset="0"/>
                <a:cs typeface="Arial" panose="020B0604020202020204" pitchFamily="34" charset="0"/>
              </a:rPr>
              <a:t>. Think about the positive and negative sides of each flow (arrow) of them.</a:t>
            </a:r>
            <a:endParaRPr lang="en-GB"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646C2B9-3C9D-455C-A591-BB855FB8C6F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1</a:t>
            </a:r>
          </a:p>
        </p:txBody>
      </p:sp>
      <p:sp>
        <p:nvSpPr>
          <p:cNvPr id="7" name="Текстово поле 6">
            <a:extLst>
              <a:ext uri="{FF2B5EF4-FFF2-40B4-BE49-F238E27FC236}">
                <a16:creationId xmlns:a16="http://schemas.microsoft.com/office/drawing/2014/main" id="{89C16696-A124-433C-9767-0E4F46EB3634}"/>
              </a:ext>
            </a:extLst>
          </p:cNvPr>
          <p:cNvSpPr txBox="1"/>
          <p:nvPr/>
        </p:nvSpPr>
        <p:spPr>
          <a:xfrm>
            <a:off x="9203813" y="5473042"/>
            <a:ext cx="2532344" cy="369332"/>
          </a:xfrm>
          <a:prstGeom prst="rect">
            <a:avLst/>
          </a:prstGeom>
          <a:noFill/>
        </p:spPr>
        <p:txBody>
          <a:bodyPr wrap="square" rtlCol="0">
            <a:spAutoFit/>
          </a:bodyPr>
          <a:lstStyle/>
          <a:p>
            <a:r>
              <a:rPr lang="en-US" dirty="0"/>
              <a:t>Something negative</a:t>
            </a:r>
            <a:endParaRPr lang="bg-BG" dirty="0"/>
          </a:p>
        </p:txBody>
      </p:sp>
      <p:sp>
        <p:nvSpPr>
          <p:cNvPr id="8" name="Текстово поле 7">
            <a:extLst>
              <a:ext uri="{FF2B5EF4-FFF2-40B4-BE49-F238E27FC236}">
                <a16:creationId xmlns:a16="http://schemas.microsoft.com/office/drawing/2014/main" id="{987939D1-E009-431B-96FA-860C8C7A590B}"/>
              </a:ext>
            </a:extLst>
          </p:cNvPr>
          <p:cNvSpPr txBox="1"/>
          <p:nvPr/>
        </p:nvSpPr>
        <p:spPr>
          <a:xfrm>
            <a:off x="5519936" y="5473042"/>
            <a:ext cx="3816424" cy="369332"/>
          </a:xfrm>
          <a:prstGeom prst="rect">
            <a:avLst/>
          </a:prstGeom>
          <a:noFill/>
        </p:spPr>
        <p:txBody>
          <a:bodyPr wrap="square" rtlCol="0">
            <a:spAutoFit/>
          </a:bodyPr>
          <a:lstStyle/>
          <a:p>
            <a:r>
              <a:rPr lang="en-US" dirty="0"/>
              <a:t>Something positive</a:t>
            </a:r>
            <a:endParaRPr lang="bg-BG" dirty="0"/>
          </a:p>
        </p:txBody>
      </p:sp>
      <p:pic>
        <p:nvPicPr>
          <p:cNvPr id="9" name="Картина 8">
            <a:extLst>
              <a:ext uri="{FF2B5EF4-FFF2-40B4-BE49-F238E27FC236}">
                <a16:creationId xmlns:a16="http://schemas.microsoft.com/office/drawing/2014/main" id="{A7C7408E-495B-4CD3-88B1-D5F0647609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7057" y="5399183"/>
            <a:ext cx="1566781" cy="522261"/>
          </a:xfrm>
          <a:prstGeom prst="rect">
            <a:avLst/>
          </a:prstGeom>
        </p:spPr>
      </p:pic>
    </p:spTree>
    <p:extLst>
      <p:ext uri="{BB962C8B-B14F-4D97-AF65-F5344CB8AC3E}">
        <p14:creationId xmlns:p14="http://schemas.microsoft.com/office/powerpoint/2010/main" val="910456707"/>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663188"/>
            <a:ext cx="8870776" cy="1027113"/>
          </a:xfrm>
        </p:spPr>
        <p:txBody>
          <a:bodyPr/>
          <a:lstStyle/>
          <a:p>
            <a:pPr marL="0" indent="0" algn="just">
              <a:spcBef>
                <a:spcPts val="0"/>
              </a:spcBef>
              <a:buNone/>
            </a:pPr>
            <a:r>
              <a:rPr lang="en-US" sz="2800" dirty="0">
                <a:latin typeface="Arial" panose="020B0604020202020204" pitchFamily="34" charset="0"/>
                <a:cs typeface="Arial" panose="020B0604020202020204" pitchFamily="34" charset="0"/>
              </a:rPr>
              <a:t>Upgrading in global value in textile and apparel sector:</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484784"/>
            <a:ext cx="10972800" cy="4137028"/>
          </a:xfrm>
        </p:spPr>
        <p:txBody>
          <a:bodyPr/>
          <a:lstStyle/>
          <a:p>
            <a:pPr marL="354013" lvl="1" indent="-354013"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Leverage the subcontracting system</a:t>
            </a:r>
            <a:r>
              <a:rPr lang="en-US" sz="2400" dirty="0">
                <a:latin typeface="Arial" panose="020B0604020202020204" pitchFamily="34" charset="0"/>
                <a:cs typeface="Arial" panose="020B0604020202020204" pitchFamily="34" charset="0"/>
              </a:rPr>
              <a:t> based on </a:t>
            </a:r>
            <a:r>
              <a:rPr lang="pl-PL" sz="2400" dirty="0">
                <a:latin typeface="Arial" panose="020B0604020202020204" pitchFamily="34" charset="0"/>
                <a:cs typeface="Arial" panose="020B0604020202020204" pitchFamily="34" charset="0"/>
              </a:rPr>
              <a:t>building FOB capacities</a:t>
            </a:r>
            <a:r>
              <a:rPr lang="en-US" sz="2400" dirty="0">
                <a:latin typeface="Arial" panose="020B0604020202020204" pitchFamily="34" charset="0"/>
                <a:cs typeface="Arial" panose="020B0604020202020204" pitchFamily="34" charset="0"/>
              </a:rPr>
              <a:t> of large and medium enterprises and developing direct buyer relationships on CMT basis where possible for small enterprises.</a:t>
            </a:r>
          </a:p>
          <a:p>
            <a:pPr marL="354013" lvl="1" indent="-354013"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Invest in design and branding capacities.</a:t>
            </a:r>
          </a:p>
          <a:p>
            <a:pPr marL="354013" lvl="1" indent="-354013"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Invest in sourcing and supply chain management capacities with a focus on regional sourcing.</a:t>
            </a:r>
          </a:p>
          <a:p>
            <a:pPr marL="354013" lvl="1" indent="-354013"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Boost efforts for market diversification and remove the weak coordination of these efforts.</a:t>
            </a:r>
          </a:p>
          <a:p>
            <a:pPr marL="354013" lvl="1" indent="-354013" algn="just">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Support product diversification</a:t>
            </a:r>
            <a:r>
              <a:rPr lang="en-US" sz="2400" dirty="0">
                <a:latin typeface="Arial" panose="020B0604020202020204" pitchFamily="34" charset="0"/>
                <a:cs typeface="Arial" panose="020B0604020202020204" pitchFamily="34" charset="0"/>
              </a:rPr>
              <a:t>.</a:t>
            </a:r>
          </a:p>
          <a:p>
            <a:pPr marL="354013" lvl="1" indent="-354013"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Boost efforts to promote regional value chains as a higher ability to export regionally could also help firms to expand into new markets. </a:t>
            </a:r>
          </a:p>
          <a:p>
            <a:pPr marL="354013" lvl="1" indent="-354013"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Promote social upgrading and environmental sustainability.</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166593"/>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Контейнер за съдържание 2">
            <a:extLst>
              <a:ext uri="{FF2B5EF4-FFF2-40B4-BE49-F238E27FC236}">
                <a16:creationId xmlns:a16="http://schemas.microsoft.com/office/drawing/2014/main" id="{8AC76AA9-F565-42D3-A05B-53CDBA5C7464}"/>
              </a:ext>
            </a:extLst>
          </p:cNvPr>
          <p:cNvSpPr txBox="1">
            <a:spLocks/>
          </p:cNvSpPr>
          <p:nvPr/>
        </p:nvSpPr>
        <p:spPr bwMode="auto">
          <a:xfrm>
            <a:off x="695400" y="1745897"/>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buNone/>
            </a:pPr>
            <a:endParaRPr lang="en-US" dirty="0">
              <a:latin typeface="Arial" panose="020B0604020202020204" pitchFamily="34" charset="0"/>
            </a:endParaRPr>
          </a:p>
        </p:txBody>
      </p:sp>
      <p:pic>
        <p:nvPicPr>
          <p:cNvPr id="5" name="Контейнер за съдържание 4">
            <a:extLst>
              <a:ext uri="{FF2B5EF4-FFF2-40B4-BE49-F238E27FC236}">
                <a16:creationId xmlns:a16="http://schemas.microsoft.com/office/drawing/2014/main" id="{B1AD772F-6179-4555-9142-0B5EFBC11B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9368" y="2206597"/>
            <a:ext cx="10253264" cy="3744416"/>
          </a:xfrm>
        </p:spPr>
      </p:pic>
      <p:pic>
        <p:nvPicPr>
          <p:cNvPr id="6" name="Picture 2" descr="untitled4">
            <a:extLst>
              <a:ext uri="{FF2B5EF4-FFF2-40B4-BE49-F238E27FC236}">
                <a16:creationId xmlns:a16="http://schemas.microsoft.com/office/drawing/2014/main" id="{BA4C3BEB-DDDE-41F9-8680-3F8DDC142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D4777AD-F925-4871-A869-A79605D841C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Supply chain</a:t>
            </a:r>
          </a:p>
        </p:txBody>
      </p:sp>
      <p:sp>
        <p:nvSpPr>
          <p:cNvPr id="10" name="Текстово поле 9">
            <a:extLst>
              <a:ext uri="{FF2B5EF4-FFF2-40B4-BE49-F238E27FC236}">
                <a16:creationId xmlns:a16="http://schemas.microsoft.com/office/drawing/2014/main" id="{C7882B5A-7DB6-4F3D-85FC-B4D792616511}"/>
              </a:ext>
            </a:extLst>
          </p:cNvPr>
          <p:cNvSpPr txBox="1"/>
          <p:nvPr/>
        </p:nvSpPr>
        <p:spPr>
          <a:xfrm>
            <a:off x="8040216" y="6453336"/>
            <a:ext cx="4010000" cy="430887"/>
          </a:xfrm>
          <a:prstGeom prst="rect">
            <a:avLst/>
          </a:prstGeom>
          <a:noFill/>
        </p:spPr>
        <p:txBody>
          <a:bodyPr wrap="square" rtlCol="0">
            <a:spAutoFit/>
          </a:bodyPr>
          <a:lstStyle/>
          <a:p>
            <a:r>
              <a:rPr lang="en-US" sz="1100" dirty="0"/>
              <a:t>Source: </a:t>
            </a:r>
            <a:r>
              <a:rPr lang="bg-BG" sz="1100" dirty="0"/>
              <a:t>https://www.textiletoday.com.bd/subcontracting-in-textile-and-clothing-sector-in-bangladesh/</a:t>
            </a:r>
          </a:p>
        </p:txBody>
      </p:sp>
    </p:spTree>
    <p:extLst>
      <p:ext uri="{BB962C8B-B14F-4D97-AF65-F5344CB8AC3E}">
        <p14:creationId xmlns:p14="http://schemas.microsoft.com/office/powerpoint/2010/main" val="4169543050"/>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ntitled4">
            <a:extLst>
              <a:ext uri="{FF2B5EF4-FFF2-40B4-BE49-F238E27FC236}">
                <a16:creationId xmlns:a16="http://schemas.microsoft.com/office/drawing/2014/main" id="{BA4C3BEB-DDDE-41F9-8680-3F8DDC142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D4777AD-F925-4871-A869-A79605D841C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Supply chain</a:t>
            </a:r>
          </a:p>
        </p:txBody>
      </p:sp>
      <p:pic>
        <p:nvPicPr>
          <p:cNvPr id="7" name="Контейнер за съдържание 4">
            <a:extLst>
              <a:ext uri="{FF2B5EF4-FFF2-40B4-BE49-F238E27FC236}">
                <a16:creationId xmlns:a16="http://schemas.microsoft.com/office/drawing/2014/main" id="{F331B622-DFE5-4A35-A6B0-C1DE45333B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3672" y="1132408"/>
            <a:ext cx="6736114" cy="5248920"/>
          </a:xfrm>
        </p:spPr>
      </p:pic>
      <p:sp>
        <p:nvSpPr>
          <p:cNvPr id="10" name="Текстово поле 9">
            <a:extLst>
              <a:ext uri="{FF2B5EF4-FFF2-40B4-BE49-F238E27FC236}">
                <a16:creationId xmlns:a16="http://schemas.microsoft.com/office/drawing/2014/main" id="{770FD2D3-7C3E-4126-8920-32D37F6E8C10}"/>
              </a:ext>
            </a:extLst>
          </p:cNvPr>
          <p:cNvSpPr txBox="1"/>
          <p:nvPr/>
        </p:nvSpPr>
        <p:spPr>
          <a:xfrm>
            <a:off x="8040216" y="6453336"/>
            <a:ext cx="4010000" cy="430887"/>
          </a:xfrm>
          <a:prstGeom prst="rect">
            <a:avLst/>
          </a:prstGeom>
          <a:noFill/>
        </p:spPr>
        <p:txBody>
          <a:bodyPr wrap="square" rtlCol="0">
            <a:spAutoFit/>
          </a:bodyPr>
          <a:lstStyle/>
          <a:p>
            <a:r>
              <a:rPr lang="en-US" sz="1100" dirty="0"/>
              <a:t>Source: </a:t>
            </a:r>
            <a:r>
              <a:rPr lang="bg-BG" sz="1100" dirty="0"/>
              <a:t>https://www.textiletoday.com.bd/subcontracting-in-textile-and-clothing-sector-in-bangladesh/</a:t>
            </a:r>
          </a:p>
        </p:txBody>
      </p:sp>
    </p:spTree>
    <p:extLst>
      <p:ext uri="{BB962C8B-B14F-4D97-AF65-F5344CB8AC3E}">
        <p14:creationId xmlns:p14="http://schemas.microsoft.com/office/powerpoint/2010/main" val="1262279604"/>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222388"/>
            <a:ext cx="8870776" cy="1027113"/>
          </a:xfrm>
        </p:spPr>
        <p:txBody>
          <a:bodyPr/>
          <a:lstStyle/>
          <a:p>
            <a:r>
              <a:rPr lang="en-US" sz="2800" dirty="0">
                <a:latin typeface="Arial" panose="020B0604020202020204" pitchFamily="34" charset="0"/>
                <a:cs typeface="Arial" panose="020B0604020202020204" pitchFamily="34" charset="0"/>
              </a:rPr>
              <a:t>Flat supply chain diagram</a:t>
            </a:r>
            <a:br>
              <a:rPr lang="en-GB" b="1" dirty="0"/>
            </a:br>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816" y="2152866"/>
            <a:ext cx="9136367" cy="3816424"/>
          </a:xfrm>
          <a:prstGeom prst="rect">
            <a:avLst/>
          </a:prstGeom>
        </p:spPr>
      </p:pic>
    </p:spTree>
    <p:extLst>
      <p:ext uri="{BB962C8B-B14F-4D97-AF65-F5344CB8AC3E}">
        <p14:creationId xmlns:p14="http://schemas.microsoft.com/office/powerpoint/2010/main" val="3909327261"/>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FF101E00-E931-44C9-9169-048F83A580F6}"/>
              </a:ext>
            </a:extLst>
          </p:cNvPr>
          <p:cNvPicPr>
            <a:picLocks noChangeAspect="1"/>
          </p:cNvPicPr>
          <p:nvPr/>
        </p:nvPicPr>
        <p:blipFill rotWithShape="1">
          <a:blip r:embed="rId2">
            <a:extLst>
              <a:ext uri="{28A0092B-C50C-407E-A947-70E740481C1C}">
                <a14:useLocalDpi xmlns:a14="http://schemas.microsoft.com/office/drawing/2010/main" val="0"/>
              </a:ext>
            </a:extLst>
          </a:blip>
          <a:srcRect t="17762"/>
          <a:stretch/>
        </p:blipFill>
        <p:spPr>
          <a:xfrm>
            <a:off x="479376" y="1700808"/>
            <a:ext cx="11441138" cy="4137028"/>
          </a:xfrm>
          <a:prstGeom prst="rect">
            <a:avLst/>
          </a:prstGeom>
        </p:spPr>
      </p:pic>
      <p:sp>
        <p:nvSpPr>
          <p:cNvPr id="6" name="Текстово поле 5">
            <a:extLst>
              <a:ext uri="{FF2B5EF4-FFF2-40B4-BE49-F238E27FC236}">
                <a16:creationId xmlns:a16="http://schemas.microsoft.com/office/drawing/2014/main" id="{0DC19AE7-45CF-45C8-93D3-99435ACB24AE}"/>
              </a:ext>
            </a:extLst>
          </p:cNvPr>
          <p:cNvSpPr txBox="1"/>
          <p:nvPr/>
        </p:nvSpPr>
        <p:spPr>
          <a:xfrm>
            <a:off x="8040216" y="6453336"/>
            <a:ext cx="4010000" cy="430887"/>
          </a:xfrm>
          <a:prstGeom prst="rect">
            <a:avLst/>
          </a:prstGeom>
          <a:noFill/>
        </p:spPr>
        <p:txBody>
          <a:bodyPr wrap="square" rtlCol="0">
            <a:spAutoFit/>
          </a:bodyPr>
          <a:lstStyle/>
          <a:p>
            <a:r>
              <a:rPr lang="en-US" sz="1100" dirty="0"/>
              <a:t>Source: i1.wp.com</a:t>
            </a:r>
            <a:endParaRPr lang="en-US" sz="1100" b="1" dirty="0"/>
          </a:p>
          <a:p>
            <a:endParaRPr lang="bg-BG" sz="1100" dirty="0"/>
          </a:p>
        </p:txBody>
      </p:sp>
      <p:pic>
        <p:nvPicPr>
          <p:cNvPr id="7" name="Picture 2" descr="untitled4">
            <a:extLst>
              <a:ext uri="{FF2B5EF4-FFF2-40B4-BE49-F238E27FC236}">
                <a16:creationId xmlns:a16="http://schemas.microsoft.com/office/drawing/2014/main" id="{A3DE8B5D-04E0-4EC6-BB9A-4FD24E701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6C8870C5-0EED-45B3-96B3-6EA747AB9BB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Supply chain management</a:t>
            </a:r>
          </a:p>
        </p:txBody>
      </p:sp>
    </p:spTree>
    <p:extLst>
      <p:ext uri="{BB962C8B-B14F-4D97-AF65-F5344CB8AC3E}">
        <p14:creationId xmlns:p14="http://schemas.microsoft.com/office/powerpoint/2010/main" val="2038879139"/>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2"/>
          <a:stretch>
            <a:fillRect/>
          </a:stretch>
        </p:blipFill>
        <p:spPr>
          <a:xfrm>
            <a:off x="4583832" y="1931939"/>
            <a:ext cx="6914401" cy="3924334"/>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Entrepreneurial networks and short supply chains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4622304" cy="4137028"/>
          </a:xfrm>
        </p:spPr>
        <p:txBody>
          <a:bodyPr/>
          <a:lstStyle/>
          <a:p>
            <a:r>
              <a:rPr lang="en-US" dirty="0">
                <a:latin typeface="Arial" panose="020B0604020202020204" pitchFamily="34" charset="0"/>
                <a:cs typeface="Arial" panose="020B0604020202020204" pitchFamily="34" charset="0"/>
              </a:rPr>
              <a:t>A supply network is defined as a set of inter-connected supply chains, embodying the flow of goods and services from original sources to end customers.</a:t>
            </a:r>
            <a:endParaRPr lang="bg-BG" dirty="0">
              <a:latin typeface="Arial" panose="020B0604020202020204" pitchFamily="34" charset="0"/>
              <a:cs typeface="Arial" panose="020B0604020202020204" pitchFamily="34" charset="0"/>
            </a:endParaRPr>
          </a:p>
          <a:p>
            <a:pPr>
              <a:tabLst>
                <a:tab pos="4752975" algn="r"/>
                <a:tab pos="9601200" algn="ctr"/>
              </a:tabLst>
            </a:pPr>
            <a:endParaRPr lang="en-GB" b="1"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Текстово поле 5">
            <a:extLst>
              <a:ext uri="{FF2B5EF4-FFF2-40B4-BE49-F238E27FC236}">
                <a16:creationId xmlns:a16="http://schemas.microsoft.com/office/drawing/2014/main" id="{92AEB971-05E5-413E-97AC-F7900DEB3C93}"/>
              </a:ext>
            </a:extLst>
          </p:cNvPr>
          <p:cNvSpPr txBox="1"/>
          <p:nvPr/>
        </p:nvSpPr>
        <p:spPr>
          <a:xfrm>
            <a:off x="8040216" y="6453336"/>
            <a:ext cx="4010000" cy="600164"/>
          </a:xfrm>
          <a:prstGeom prst="rect">
            <a:avLst/>
          </a:prstGeom>
          <a:noFill/>
        </p:spPr>
        <p:txBody>
          <a:bodyPr wrap="square" rtlCol="0">
            <a:spAutoFit/>
          </a:bodyPr>
          <a:lstStyle/>
          <a:p>
            <a:r>
              <a:rPr lang="en-US" sz="1100" dirty="0"/>
              <a:t>Source: Operations network of the focal firm (modified from Zheng et al. 1999). </a:t>
            </a:r>
          </a:p>
          <a:p>
            <a:endParaRPr lang="bg-BG" sz="1100" dirty="0"/>
          </a:p>
        </p:txBody>
      </p:sp>
    </p:spTree>
    <p:extLst>
      <p:ext uri="{BB962C8B-B14F-4D97-AF65-F5344CB8AC3E}">
        <p14:creationId xmlns:p14="http://schemas.microsoft.com/office/powerpoint/2010/main" val="1231479081"/>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rotWithShape="1">
          <a:blip r:embed="rId3"/>
          <a:srcRect t="-1" r="-12324" b="-15964"/>
          <a:stretch/>
        </p:blipFill>
        <p:spPr>
          <a:xfrm>
            <a:off x="2603612" y="1745896"/>
            <a:ext cx="6984776" cy="4707439"/>
          </a:xfrm>
          <a:prstGeom prst="rect">
            <a:avLst/>
          </a:prstGeom>
        </p:spPr>
      </p:pic>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DDCDA0E-476A-453A-A57B-4E07522320F8}"/>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Typical short supply chains</a:t>
            </a:r>
          </a:p>
        </p:txBody>
      </p:sp>
    </p:spTree>
    <p:extLst>
      <p:ext uri="{BB962C8B-B14F-4D97-AF65-F5344CB8AC3E}">
        <p14:creationId xmlns:p14="http://schemas.microsoft.com/office/powerpoint/2010/main" val="3137603964"/>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745897"/>
            <a:ext cx="11013464"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Lack of significant impact or outreach in initiatives focused on women’s participation as work force (80 – 90 % in most garment factories are women).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Workers’ rights remains a concern despite many initiatives (mainly led by or in collaboration with ILO) in the past two decades.</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Too many audits, often with confusing requirements from different buyers, resulting in high costs for producers.</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Lack of transparency across the chain is a major issue.</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Environmental issues (water use, waste, energy) are overshadowed.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Lack of clarity as to which initiative the factory should sign up to and what the added benefit could be compared to others. </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Price is still the determining factory for most buyers.</a:t>
            </a:r>
          </a:p>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Why short supply chain</a:t>
            </a:r>
          </a:p>
        </p:txBody>
      </p:sp>
    </p:spTree>
    <p:extLst>
      <p:ext uri="{BB962C8B-B14F-4D97-AF65-F5344CB8AC3E}">
        <p14:creationId xmlns:p14="http://schemas.microsoft.com/office/powerpoint/2010/main" val="2182702481"/>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id="{94ED9FEE-BA72-488F-8BF0-BE4959F362CF}"/>
              </a:ext>
            </a:extLst>
          </p:cNvPr>
          <p:cNvSpPr>
            <a:spLocks noGrp="1"/>
          </p:cNvSpPr>
          <p:nvPr>
            <p:ph type="title"/>
          </p:nvPr>
        </p:nvSpPr>
        <p:spPr>
          <a:xfrm>
            <a:off x="695400" y="869850"/>
            <a:ext cx="8979024" cy="1027113"/>
          </a:xfrm>
        </p:spPr>
        <p:txBody>
          <a:bodyPr/>
          <a:lstStyle/>
          <a:p>
            <a:r>
              <a:rPr lang="en-US" sz="2800" dirty="0">
                <a:latin typeface="Arial" panose="020B0604020202020204" pitchFamily="34" charset="0"/>
                <a:cs typeface="Arial" panose="020B0604020202020204" pitchFamily="34" charset="0"/>
              </a:rPr>
              <a:t>Easy steps for establishment short supply chain in textile</a:t>
            </a:r>
            <a:br>
              <a:rPr lang="en-US" sz="3600" b="1" dirty="0">
                <a:latin typeface="Arial" panose="020B0604020202020204" pitchFamily="34" charset="0"/>
                <a:cs typeface="Arial" panose="020B0604020202020204" pitchFamily="34" charset="0"/>
              </a:rPr>
            </a:br>
            <a:endParaRPr lang="bg-BG" dirty="0"/>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407368" y="1383407"/>
            <a:ext cx="10972800" cy="4680520"/>
          </a:xfrm>
        </p:spPr>
        <p:txBody>
          <a:bodyPr/>
          <a:lstStyle/>
          <a:p>
            <a:pPr marL="342900" lvl="1" indent="0" algn="just">
              <a:spcBef>
                <a:spcPts val="0"/>
              </a:spcBef>
              <a:buNone/>
            </a:pPr>
            <a:r>
              <a:rPr lang="en-US" sz="2200" b="1" dirty="0">
                <a:latin typeface="Arial" panose="020B0604020202020204" pitchFamily="34" charset="0"/>
                <a:cs typeface="Arial" panose="020B0604020202020204" pitchFamily="34" charset="0"/>
              </a:rPr>
              <a:t>Step 1: Planting and Harvesting the Raw Materials. </a:t>
            </a:r>
          </a:p>
          <a:p>
            <a:pPr marL="342900" lvl="1" indent="0" algn="just">
              <a:spcBef>
                <a:spcPts val="0"/>
              </a:spcBef>
              <a:buNone/>
            </a:pPr>
            <a:r>
              <a:rPr lang="en-US" sz="2200" b="1" dirty="0">
                <a:latin typeface="Arial" panose="020B0604020202020204" pitchFamily="34" charset="0"/>
                <a:cs typeface="Arial" panose="020B0604020202020204" pitchFamily="34" charset="0"/>
              </a:rPr>
              <a:t>Step 2: Weaving the Fiber Into Cloth.</a:t>
            </a:r>
          </a:p>
          <a:p>
            <a:pPr marL="342900" lvl="1" indent="0" algn="just">
              <a:spcBef>
                <a:spcPts val="0"/>
              </a:spcBef>
              <a:buNone/>
            </a:pPr>
            <a:r>
              <a:rPr lang="en-US" sz="2200" b="1" dirty="0">
                <a:latin typeface="Arial" panose="020B0604020202020204" pitchFamily="34" charset="0"/>
                <a:cs typeface="Arial" panose="020B0604020202020204" pitchFamily="34" charset="0"/>
              </a:rPr>
              <a:t>Step 3: Finishing and Shipping the Cloth to Distributors Purification and Pre-Finishing:</a:t>
            </a:r>
          </a:p>
          <a:p>
            <a:pPr lvl="2" algn="just" fontAlgn="t">
              <a:spcBef>
                <a:spcPts val="0"/>
              </a:spcBef>
            </a:pPr>
            <a:r>
              <a:rPr lang="en-US" sz="2200" b="1" dirty="0">
                <a:latin typeface="Arial" panose="020B0604020202020204" pitchFamily="34" charset="0"/>
                <a:cs typeface="Arial" panose="020B0604020202020204" pitchFamily="34" charset="0"/>
              </a:rPr>
              <a:t>Raising</a:t>
            </a:r>
            <a:r>
              <a:rPr lang="en-US" sz="2200" dirty="0">
                <a:latin typeface="Arial" panose="020B0604020202020204" pitchFamily="34" charset="0"/>
                <a:cs typeface="Arial" panose="020B0604020202020204" pitchFamily="34" charset="0"/>
              </a:rPr>
              <a:t>: A machine with thousands of tiny, sharp teeth runs over the cloth to pluck surface fibers, adding fuzziness and warmth to the final product.</a:t>
            </a:r>
          </a:p>
          <a:p>
            <a:pPr lvl="2" algn="just" fontAlgn="t">
              <a:spcBef>
                <a:spcPts val="0"/>
              </a:spcBef>
            </a:pPr>
            <a:r>
              <a:rPr lang="en-US" sz="2200" b="1" dirty="0">
                <a:latin typeface="Arial" panose="020B0604020202020204" pitchFamily="34" charset="0"/>
                <a:cs typeface="Arial" panose="020B0604020202020204" pitchFamily="34" charset="0"/>
              </a:rPr>
              <a:t>Calendaring</a:t>
            </a:r>
            <a:r>
              <a:rPr lang="en-US" sz="2200" dirty="0">
                <a:latin typeface="Arial" panose="020B0604020202020204" pitchFamily="34" charset="0"/>
                <a:cs typeface="Arial" panose="020B0604020202020204" pitchFamily="34" charset="0"/>
              </a:rPr>
              <a:t>: The fabric travels between different types of heated rollers to produce the desired textural effects.</a:t>
            </a:r>
          </a:p>
          <a:p>
            <a:pPr lvl="2" algn="just" fontAlgn="t">
              <a:spcBef>
                <a:spcPts val="0"/>
              </a:spcBef>
            </a:pPr>
            <a:r>
              <a:rPr lang="en-US" sz="2200" b="1" dirty="0">
                <a:latin typeface="Arial" panose="020B0604020202020204" pitchFamily="34" charset="0"/>
                <a:cs typeface="Arial" panose="020B0604020202020204" pitchFamily="34" charset="0"/>
              </a:rPr>
              <a:t>Chemical Finishing</a:t>
            </a:r>
            <a:r>
              <a:rPr lang="en-US" sz="2200" dirty="0">
                <a:latin typeface="Arial" panose="020B0604020202020204" pitchFamily="34" charset="0"/>
                <a:cs typeface="Arial" panose="020B0604020202020204" pitchFamily="34" charset="0"/>
              </a:rPr>
              <a:t>: Chemical treatments can add wrinkle-resistant, flame-retardant, and anti-microbial properties.</a:t>
            </a:r>
          </a:p>
          <a:p>
            <a:pPr lvl="2" algn="just" fontAlgn="t">
              <a:spcBef>
                <a:spcPts val="0"/>
              </a:spcBef>
            </a:pPr>
            <a:r>
              <a:rPr lang="en-US" sz="2200" b="1" dirty="0" err="1">
                <a:latin typeface="Arial" panose="020B0604020202020204" pitchFamily="34" charset="0"/>
                <a:cs typeface="Arial" panose="020B0604020202020204" pitchFamily="34" charset="0"/>
              </a:rPr>
              <a:t>Sanforization</a:t>
            </a:r>
            <a:r>
              <a:rPr lang="en-US" sz="2200" dirty="0">
                <a:latin typeface="Arial" panose="020B0604020202020204" pitchFamily="34" charset="0"/>
                <a:cs typeface="Arial" panose="020B0604020202020204" pitchFamily="34" charset="0"/>
              </a:rPr>
              <a:t>: pre-shrinking cotton, ensuring that garments won’t come out of the dryer half their original size.</a:t>
            </a:r>
            <a:endParaRPr lang="en-US" sz="2200" b="1" dirty="0">
              <a:latin typeface="Arial" panose="020B0604020202020204" pitchFamily="34" charset="0"/>
              <a:cs typeface="Arial" panose="020B0604020202020204" pitchFamily="34" charset="0"/>
            </a:endParaRPr>
          </a:p>
          <a:p>
            <a:pPr marL="342900" lvl="1" indent="0" algn="just">
              <a:spcBef>
                <a:spcPts val="0"/>
              </a:spcBef>
              <a:buNone/>
            </a:pPr>
            <a:r>
              <a:rPr lang="en-US" sz="2200" b="1" dirty="0">
                <a:latin typeface="Arial" panose="020B0604020202020204" pitchFamily="34" charset="0"/>
                <a:cs typeface="Arial" panose="020B0604020202020204" pitchFamily="34" charset="0"/>
              </a:rPr>
              <a:t>Step 4: Producing the Garments.</a:t>
            </a:r>
          </a:p>
          <a:p>
            <a:pPr marL="342900" lvl="1" indent="0" algn="just">
              <a:spcBef>
                <a:spcPts val="0"/>
              </a:spcBef>
              <a:buNone/>
            </a:pPr>
            <a:r>
              <a:rPr lang="en-US" sz="2200" b="1" dirty="0">
                <a:latin typeface="Arial" panose="020B0604020202020204" pitchFamily="34" charset="0"/>
                <a:cs typeface="Arial" panose="020B0604020202020204" pitchFamily="34" charset="0"/>
              </a:rPr>
              <a:t>Step 5: Shipping Finished Products to The Warehouse.</a:t>
            </a:r>
          </a:p>
          <a:p>
            <a:pPr marL="342900" lvl="1" indent="0" algn="just">
              <a:spcBef>
                <a:spcPts val="0"/>
              </a:spcBef>
              <a:buNone/>
            </a:pPr>
            <a:r>
              <a:rPr lang="en-US" sz="2200" b="1" dirty="0">
                <a:latin typeface="Arial" panose="020B0604020202020204" pitchFamily="34" charset="0"/>
                <a:cs typeface="Arial" panose="020B0604020202020204" pitchFamily="34" charset="0"/>
              </a:rPr>
              <a:t>Step 6: Distribution From Warehouse to Storefront.</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700138"/>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a:extLst>
              <a:ext uri="{FF2B5EF4-FFF2-40B4-BE49-F238E27FC236}">
                <a16:creationId xmlns:a16="http://schemas.microsoft.com/office/drawing/2014/main" id="{118AE4CA-5DAD-40F0-841D-5743C32B1CCD}"/>
              </a:ext>
            </a:extLst>
          </p:cNvPr>
          <p:cNvSpPr/>
          <p:nvPr/>
        </p:nvSpPr>
        <p:spPr>
          <a:xfrm>
            <a:off x="954777" y="2996952"/>
            <a:ext cx="4493151" cy="3312368"/>
          </a:xfrm>
          <a:prstGeom prst="rect">
            <a:avLst/>
          </a:prstGeom>
          <a:solidFill>
            <a:srgbClr val="107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9" name="Контейнер за съдържание 4">
            <a:extLst>
              <a:ext uri="{FF2B5EF4-FFF2-40B4-BE49-F238E27FC236}">
                <a16:creationId xmlns:a16="http://schemas.microsoft.com/office/drawing/2014/main" id="{EF90A9D7-89DB-46B7-ADAE-AD0E60235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4776" y="2996952"/>
            <a:ext cx="4493151" cy="332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Контейнер за съдържание 2">
            <a:extLst>
              <a:ext uri="{FF2B5EF4-FFF2-40B4-BE49-F238E27FC236}">
                <a16:creationId xmlns:a16="http://schemas.microsoft.com/office/drawing/2014/main" id="{2B7D8F30-8DF2-4456-AD97-1745A938DFF6}"/>
              </a:ext>
            </a:extLst>
          </p:cNvPr>
          <p:cNvSpPr>
            <a:spLocks noGrp="1"/>
          </p:cNvSpPr>
          <p:nvPr>
            <p:ph idx="1"/>
          </p:nvPr>
        </p:nvSpPr>
        <p:spPr>
          <a:xfrm>
            <a:off x="695400" y="1745897"/>
            <a:ext cx="10972800" cy="4137028"/>
          </a:xfrm>
        </p:spPr>
        <p:txBody>
          <a:bodyPr/>
          <a:lstStyle/>
          <a:p>
            <a:pPr algn="just"/>
            <a:r>
              <a:rPr lang="en-US" b="1" dirty="0">
                <a:effectLst/>
                <a:latin typeface="Arial" panose="020B0604020202020204" pitchFamily="34" charset="0"/>
              </a:rPr>
              <a:t>Value chain</a:t>
            </a:r>
            <a:r>
              <a:rPr lang="en-US" dirty="0">
                <a:effectLst/>
                <a:latin typeface="Arial" panose="020B0604020202020204" pitchFamily="34" charset="0"/>
              </a:rPr>
              <a:t>: All activities and </a:t>
            </a:r>
            <a:r>
              <a:rPr lang="en-US" dirty="0" err="1">
                <a:effectLst/>
                <a:latin typeface="Arial" panose="020B0604020202020204" pitchFamily="34" charset="0"/>
              </a:rPr>
              <a:t>organisations</a:t>
            </a:r>
            <a:r>
              <a:rPr lang="en-US" dirty="0">
                <a:effectLst/>
                <a:latin typeface="Arial" panose="020B0604020202020204" pitchFamily="34" charset="0"/>
              </a:rPr>
              <a:t>, associated with the flow and transformation of goods from the raw materials stage through to the end user, as well as the associated information flows.</a:t>
            </a:r>
          </a:p>
        </p:txBody>
      </p:sp>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Value chain definition</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онтейнер за съдържание 4">
            <a:extLst>
              <a:ext uri="{FF2B5EF4-FFF2-40B4-BE49-F238E27FC236}">
                <a16:creationId xmlns:a16="http://schemas.microsoft.com/office/drawing/2014/main" id="{8A6125AA-6953-4A02-BE22-EE691880B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333198" y="2636912"/>
            <a:ext cx="4294355"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7">
            <a:extLst>
              <a:ext uri="{FF2B5EF4-FFF2-40B4-BE49-F238E27FC236}">
                <a16:creationId xmlns:a16="http://schemas.microsoft.com/office/drawing/2014/main" id="{66B54913-1BF5-4DD0-BD38-F1C59BEC9E75}"/>
              </a:ext>
            </a:extLst>
          </p:cNvPr>
          <p:cNvSpPr txBox="1"/>
          <p:nvPr/>
        </p:nvSpPr>
        <p:spPr>
          <a:xfrm>
            <a:off x="8040216" y="6453336"/>
            <a:ext cx="4010000" cy="261610"/>
          </a:xfrm>
          <a:prstGeom prst="rect">
            <a:avLst/>
          </a:prstGeom>
          <a:noFill/>
        </p:spPr>
        <p:txBody>
          <a:bodyPr wrap="square" rtlCol="0">
            <a:spAutoFit/>
          </a:bodyPr>
          <a:lstStyle/>
          <a:p>
            <a:r>
              <a:rPr lang="en-US" sz="1100" dirty="0"/>
              <a:t>Source: </a:t>
            </a:r>
            <a:r>
              <a:rPr lang="bg-BG" sz="1100" dirty="0"/>
              <a:t>www.oneplanetnetwork.org</a:t>
            </a:r>
          </a:p>
        </p:txBody>
      </p:sp>
    </p:spTree>
    <p:extLst>
      <p:ext uri="{BB962C8B-B14F-4D97-AF65-F5344CB8AC3E}">
        <p14:creationId xmlns:p14="http://schemas.microsoft.com/office/powerpoint/2010/main" val="3682299669"/>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2</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lgn="just">
              <a:buNone/>
            </a:pPr>
            <a:r>
              <a:rPr lang="en-GB" dirty="0">
                <a:latin typeface="Arial" panose="020B0604020202020204" pitchFamily="34" charset="0"/>
                <a:cs typeface="Arial" panose="020B0604020202020204" pitchFamily="34" charset="0"/>
              </a:rPr>
              <a:t>Look at the positioning of the new trends of textile solution for supply chain: </a:t>
            </a:r>
            <a:r>
              <a:rPr lang="en-US" sz="2400" dirty="0">
                <a:latin typeface="Arial" panose="020B0604020202020204" pitchFamily="34" charset="0"/>
                <a:cs typeface="Arial" panose="020B0604020202020204" pitchFamily="34" charset="0"/>
                <a:hlinkClick r:id="rId2"/>
              </a:rPr>
              <a:t>Lean or agile a solution for supply chain management in the textiles and clothing industry?</a:t>
            </a:r>
            <a:r>
              <a:rPr lang="en-GB" dirty="0">
                <a:latin typeface="Arial" panose="020B0604020202020204" pitchFamily="34" charset="0"/>
                <a:cs typeface="Arial" panose="020B0604020202020204" pitchFamily="34" charset="0"/>
              </a:rPr>
              <a:t>. Discuss on risks and benefits of such networking?</a:t>
            </a:r>
          </a:p>
          <a:p>
            <a:pPr marL="4038600" indent="-4038600" algn="just">
              <a:buNone/>
            </a:pPr>
            <a:r>
              <a:rPr lang="en-GB" dirty="0">
                <a:latin typeface="Arial" panose="020B0604020202020204" pitchFamily="34" charset="0"/>
                <a:cs typeface="Arial" panose="020B0604020202020204" pitchFamily="34" charset="0"/>
              </a:rPr>
              <a:t>	Agile supply chain - </a:t>
            </a:r>
            <a:r>
              <a:rPr lang="en-US" dirty="0">
                <a:latin typeface="Arial" panose="020B0604020202020204" pitchFamily="34" charset="0"/>
                <a:cs typeface="Arial" panose="020B0604020202020204" pitchFamily="34" charset="0"/>
              </a:rPr>
              <a:t>It is market sensitive with the ability to respond to actual real time changes in demand.</a:t>
            </a:r>
            <a:endParaRPr lang="en-GB" dirty="0">
              <a:latin typeface="Arial" panose="020B0604020202020204" pitchFamily="34" charset="0"/>
              <a:cs typeface="Arial" panose="020B0604020202020204" pitchFamily="34" charset="0"/>
            </a:endParaRPr>
          </a:p>
          <a:p>
            <a:pPr marL="4038600" indent="-4038600" algn="just">
              <a:buNone/>
            </a:pPr>
            <a:r>
              <a:rPr lang="en-GB" dirty="0">
                <a:latin typeface="Arial" panose="020B0604020202020204" pitchFamily="34" charset="0"/>
                <a:cs typeface="Arial" panose="020B0604020202020204" pitchFamily="34" charset="0"/>
              </a:rPr>
              <a:t>	Lean supply chain - </a:t>
            </a:r>
            <a:r>
              <a:rPr lang="en-US" dirty="0">
                <a:latin typeface="Arial" panose="020B0604020202020204" pitchFamily="34" charset="0"/>
                <a:cs typeface="Arial" panose="020B0604020202020204" pitchFamily="34" charset="0"/>
              </a:rPr>
              <a:t>The focus of lean supply management is the elimination of all waste, including time, to enable a level schedule to be established.</a:t>
            </a:r>
            <a:endParaRPr lang="en-GB" dirty="0">
              <a:latin typeface="Arial" panose="020B0604020202020204" pitchFamily="34" charset="0"/>
              <a:cs typeface="Arial" panose="020B0604020202020204" pitchFamily="34" charset="0"/>
            </a:endParaRPr>
          </a:p>
          <a:p>
            <a:pPr marL="0" indent="0">
              <a:buNone/>
            </a:pPr>
            <a:endParaRPr lang="en-GB"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аво съединение 7"/>
          <p:cNvCxnSpPr/>
          <p:nvPr/>
        </p:nvCxnSpPr>
        <p:spPr>
          <a:xfrm>
            <a:off x="839416" y="3397617"/>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аво съединение 8"/>
          <p:cNvCxnSpPr/>
          <p:nvPr/>
        </p:nvCxnSpPr>
        <p:spPr>
          <a:xfrm>
            <a:off x="839416" y="4738406"/>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Текстово поле 12"/>
          <p:cNvSpPr txBox="1"/>
          <p:nvPr/>
        </p:nvSpPr>
        <p:spPr>
          <a:xfrm>
            <a:off x="3610590" y="4576823"/>
            <a:ext cx="1368152" cy="323165"/>
          </a:xfrm>
          <a:prstGeom prst="rect">
            <a:avLst/>
          </a:prstGeom>
          <a:noFill/>
        </p:spPr>
        <p:txBody>
          <a:bodyPr wrap="square" rtlCol="0">
            <a:spAutoFit/>
          </a:bodyPr>
          <a:lstStyle/>
          <a:p>
            <a:r>
              <a:rPr lang="en-US" sz="1500" dirty="0"/>
              <a:t>benefits</a:t>
            </a:r>
            <a:endParaRPr lang="bg-BG" sz="1500" dirty="0"/>
          </a:p>
        </p:txBody>
      </p:sp>
      <p:sp>
        <p:nvSpPr>
          <p:cNvPr id="14" name="Текстово поле 13"/>
          <p:cNvSpPr txBox="1"/>
          <p:nvPr/>
        </p:nvSpPr>
        <p:spPr>
          <a:xfrm>
            <a:off x="-731761" y="5609096"/>
            <a:ext cx="1571177" cy="323165"/>
          </a:xfrm>
          <a:prstGeom prst="rect">
            <a:avLst/>
          </a:prstGeom>
          <a:noFill/>
        </p:spPr>
        <p:txBody>
          <a:bodyPr wrap="square" rtlCol="0">
            <a:spAutoFit/>
          </a:bodyPr>
          <a:lstStyle/>
          <a:p>
            <a:pPr algn="r"/>
            <a:r>
              <a:rPr lang="en-US" sz="1500" dirty="0"/>
              <a:t>risk</a:t>
            </a:r>
            <a:endParaRPr lang="bg-BG" sz="1500" dirty="0"/>
          </a:p>
        </p:txBody>
      </p:sp>
      <p:pic>
        <p:nvPicPr>
          <p:cNvPr id="17" name="Картина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581" y="3794715"/>
            <a:ext cx="431293" cy="457201"/>
          </a:xfrm>
          <a:prstGeom prst="rect">
            <a:avLst/>
          </a:prstGeom>
        </p:spPr>
      </p:pic>
      <p:pic>
        <p:nvPicPr>
          <p:cNvPr id="18" name="Картина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4068" y="3794715"/>
            <a:ext cx="431293" cy="457201"/>
          </a:xfrm>
          <a:prstGeom prst="rect">
            <a:avLst/>
          </a:prstGeom>
        </p:spPr>
      </p:pic>
      <p:pic>
        <p:nvPicPr>
          <p:cNvPr id="19" name="Картина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38" y="4832969"/>
            <a:ext cx="431293" cy="457201"/>
          </a:xfrm>
          <a:prstGeom prst="rect">
            <a:avLst/>
          </a:prstGeom>
        </p:spPr>
      </p:pic>
      <p:pic>
        <p:nvPicPr>
          <p:cNvPr id="20" name="Картина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111" y="5410495"/>
            <a:ext cx="431293" cy="457201"/>
          </a:xfrm>
          <a:prstGeom prst="rect">
            <a:avLst/>
          </a:prstGeom>
        </p:spPr>
      </p:pic>
      <p:pic>
        <p:nvPicPr>
          <p:cNvPr id="21" name="Картина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33" y="4165327"/>
            <a:ext cx="431293" cy="457201"/>
          </a:xfrm>
          <a:prstGeom prst="rect">
            <a:avLst/>
          </a:prstGeom>
        </p:spPr>
      </p:pic>
    </p:spTree>
    <p:extLst>
      <p:ext uri="{BB962C8B-B14F-4D97-AF65-F5344CB8AC3E}">
        <p14:creationId xmlns:p14="http://schemas.microsoft.com/office/powerpoint/2010/main" val="2829854259"/>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lgn="just">
              <a:buNone/>
            </a:pPr>
            <a:r>
              <a:rPr lang="en-GB" dirty="0">
                <a:latin typeface="Arial" panose="020B0604020202020204" pitchFamily="34" charset="0"/>
                <a:cs typeface="Arial" panose="020B0604020202020204" pitchFamily="34" charset="0"/>
              </a:rPr>
              <a:t>Look at the cases and discuss on risks and benefits of the solution for supply chain networking?</a:t>
            </a:r>
          </a:p>
          <a:p>
            <a:pPr marL="0" indent="0" algn="just">
              <a:buNone/>
            </a:pPr>
            <a:r>
              <a:rPr lang="en-US" b="1" dirty="0">
                <a:latin typeface="Arial" panose="020B0604020202020204" pitchFamily="34" charset="0"/>
                <a:cs typeface="Arial" panose="020B0604020202020204" pitchFamily="34" charset="0"/>
              </a:rPr>
              <a:t>Company 1 </a:t>
            </a:r>
            <a:r>
              <a:rPr lang="en-US" dirty="0">
                <a:latin typeface="Arial" panose="020B0604020202020204" pitchFamily="34" charset="0"/>
                <a:cs typeface="Arial" panose="020B0604020202020204" pitchFamily="34" charset="0"/>
              </a:rPr>
              <a:t>is a UK-based SME supplying womenswear and has been operating since 1968 with 16 employees. The business started primarily as a wholesale and cash and carry business, but over the last four to five years has increasingly developed its own garment ranges. The product ranges consist of womenswear for the fashion mass market. With the shift to own manufacture the company has had to invest in design skills, and currently has four full time design employees. </a:t>
            </a:r>
            <a:endParaRPr lang="en-GB"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D8C1A74C-71D6-40C6-911B-7F23281C72C2}"/>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3</a:t>
            </a:r>
          </a:p>
        </p:txBody>
      </p:sp>
    </p:spTree>
    <p:extLst>
      <p:ext uri="{BB962C8B-B14F-4D97-AF65-F5344CB8AC3E}">
        <p14:creationId xmlns:p14="http://schemas.microsoft.com/office/powerpoint/2010/main" val="1822958292"/>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781633"/>
            <a:ext cx="10972800" cy="4137028"/>
          </a:xfrm>
        </p:spPr>
        <p:txBody>
          <a:bodyPr/>
          <a:lstStyle/>
          <a:p>
            <a:pPr marL="0" indent="0" algn="just">
              <a:buNone/>
            </a:pPr>
            <a:r>
              <a:rPr lang="pl-PL" b="1" dirty="0">
                <a:latin typeface="Arial" panose="020B0604020202020204" pitchFamily="34" charset="0"/>
                <a:cs typeface="Arial" panose="020B0604020202020204" pitchFamily="34" charset="0"/>
              </a:rPr>
              <a:t>Company 2</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a:t>
            </a:r>
            <a:r>
              <a:rPr lang="pl-PL" dirty="0">
                <a:latin typeface="Arial" panose="020B0604020202020204" pitchFamily="34" charset="0"/>
                <a:cs typeface="Arial" panose="020B0604020202020204" pitchFamily="34" charset="0"/>
              </a:rPr>
              <a:t> fibre producer</a:t>
            </a:r>
            <a:r>
              <a:rPr lang="en-US" dirty="0">
                <a:latin typeface="Arial" panose="020B0604020202020204" pitchFamily="34" charset="0"/>
                <a:cs typeface="Arial" panose="020B0604020202020204" pitchFamily="34" charset="0"/>
              </a:rPr>
              <a:t> that has production facilities in Germany, The Netherlands, the UK, the USA, Brazil, Italy and Poland. It produces </a:t>
            </a:r>
            <a:r>
              <a:rPr lang="en-US" dirty="0" err="1">
                <a:latin typeface="Arial" panose="020B0604020202020204" pitchFamily="34" charset="0"/>
                <a:cs typeface="Arial" panose="020B0604020202020204" pitchFamily="34" charset="0"/>
              </a:rPr>
              <a:t>fibres</a:t>
            </a:r>
            <a:r>
              <a:rPr lang="en-US" dirty="0">
                <a:latin typeface="Arial" panose="020B0604020202020204" pitchFamily="34" charset="0"/>
                <a:cs typeface="Arial" panose="020B0604020202020204" pitchFamily="34" charset="0"/>
              </a:rPr>
              <a:t> and has a number of well-known brands in the marketplace. Company 2 has found that competition has intensified in the sector in recent years, and trading conditions are more difficult. It has had to focus on added value products, as it was unable to remain competitive by supplying commodity products, as other countries, such as Turkey and China, are able to produce these much more cheaply. However, it recognizes that now these countries are also able to produce technically complex products, so again competition is getting tougher.</a:t>
            </a:r>
          </a:p>
          <a:p>
            <a:pPr marL="0" indent="0" algn="just">
              <a:spcBef>
                <a:spcPts val="1200"/>
              </a:spcBef>
              <a:buNone/>
            </a:pPr>
            <a:r>
              <a:rPr lang="en-US" b="1" dirty="0">
                <a:latin typeface="Arial" panose="020B0604020202020204" pitchFamily="34" charset="0"/>
                <a:cs typeface="Arial" panose="020B0604020202020204" pitchFamily="34" charset="0"/>
              </a:rPr>
              <a:t>Read the whole information for the two companies </a:t>
            </a:r>
            <a:r>
              <a:rPr lang="en-GB" b="1" dirty="0">
                <a:latin typeface="Arial" panose="020B0604020202020204" pitchFamily="34" charset="0"/>
                <a:cs typeface="Arial" panose="020B0604020202020204" pitchFamily="34" charset="0"/>
              </a:rPr>
              <a:t>on pages 158 and 160 of the article: </a:t>
            </a:r>
            <a:r>
              <a:rPr lang="en-US" sz="2400" b="1" dirty="0">
                <a:latin typeface="Arial" panose="020B0604020202020204" pitchFamily="34" charset="0"/>
                <a:cs typeface="Arial" panose="020B0604020202020204" pitchFamily="34" charset="0"/>
                <a:hlinkClick r:id="rId2"/>
              </a:rPr>
              <a:t>Lean or agile a solution for supply chain management in the textiles and clothing industry?</a:t>
            </a:r>
            <a:r>
              <a:rPr lang="en-GB"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B99D9DE-FD0F-4123-9338-236349B58B4B}"/>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3</a:t>
            </a:r>
          </a:p>
        </p:txBody>
      </p:sp>
    </p:spTree>
    <p:extLst>
      <p:ext uri="{BB962C8B-B14F-4D97-AF65-F5344CB8AC3E}">
        <p14:creationId xmlns:p14="http://schemas.microsoft.com/office/powerpoint/2010/main" val="2115193453"/>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745897"/>
            <a:ext cx="11013464"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The textile industry hotspots</a:t>
            </a:r>
          </a:p>
        </p:txBody>
      </p:sp>
      <p:pic>
        <p:nvPicPr>
          <p:cNvPr id="5" name="Картина 4">
            <a:extLst>
              <a:ext uri="{FF2B5EF4-FFF2-40B4-BE49-F238E27FC236}">
                <a16:creationId xmlns:a16="http://schemas.microsoft.com/office/drawing/2014/main" id="{1660B1E4-DEB9-47DD-AB59-32083173F38F}"/>
              </a:ext>
            </a:extLst>
          </p:cNvPr>
          <p:cNvPicPr>
            <a:picLocks noChangeAspect="1"/>
          </p:cNvPicPr>
          <p:nvPr/>
        </p:nvPicPr>
        <p:blipFill rotWithShape="1">
          <a:blip r:embed="rId3"/>
          <a:srcRect l="1835" t="25158" r="917" b="2354"/>
          <a:stretch/>
        </p:blipFill>
        <p:spPr>
          <a:xfrm>
            <a:off x="888320" y="1971125"/>
            <a:ext cx="10415360" cy="3680400"/>
          </a:xfrm>
          <a:prstGeom prst="rect">
            <a:avLst/>
          </a:prstGeom>
        </p:spPr>
      </p:pic>
    </p:spTree>
    <p:extLst>
      <p:ext uri="{BB962C8B-B14F-4D97-AF65-F5344CB8AC3E}">
        <p14:creationId xmlns:p14="http://schemas.microsoft.com/office/powerpoint/2010/main" val="1958291210"/>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3974232" cy="4137028"/>
          </a:xfrm>
        </p:spPr>
        <p:txBody>
          <a:bodyPr/>
          <a:lstStyle/>
          <a:p>
            <a:pPr marL="0" indent="0">
              <a:buNone/>
            </a:pPr>
            <a:r>
              <a:rPr lang="en-GB" dirty="0">
                <a:latin typeface="Arial" panose="020B0604020202020204" pitchFamily="34" charset="0"/>
                <a:cs typeface="Arial" panose="020B0604020202020204" pitchFamily="34" charset="0"/>
              </a:rPr>
              <a:t>Where is European T&amp;C subcontracting in compresence with the other world?</a:t>
            </a:r>
          </a:p>
          <a:p>
            <a:pPr marL="0" indent="0">
              <a:buNone/>
            </a:pPr>
            <a:r>
              <a:rPr lang="en-GB" dirty="0">
                <a:latin typeface="Arial" panose="020B0604020202020204" pitchFamily="34" charset="0"/>
                <a:cs typeface="Arial" panose="020B0604020202020204" pitchFamily="34" charset="0"/>
              </a:rPr>
              <a:t>See the given examples of textile or garment subcontracting</a:t>
            </a:r>
            <a:r>
              <a:rPr lang="en-US" dirty="0">
                <a:latin typeface="Arial" panose="020B0604020202020204" pitchFamily="34" charset="0"/>
                <a:cs typeface="Arial" panose="020B0604020202020204" pitchFamily="34" charset="0"/>
              </a:rPr>
              <a:t>. Explain the positive and negative trends of all over the world subcontracting</a:t>
            </a:r>
            <a:r>
              <a:rPr lang="en-US" dirty="0"/>
              <a:t>.</a:t>
            </a:r>
            <a:endParaRPr lang="en-GB"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F7BEC66-2769-4EB2-A189-A155FB4AB9D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4</a:t>
            </a:r>
          </a:p>
        </p:txBody>
      </p:sp>
      <p:pic>
        <p:nvPicPr>
          <p:cNvPr id="7" name="Картина 6">
            <a:extLst>
              <a:ext uri="{FF2B5EF4-FFF2-40B4-BE49-F238E27FC236}">
                <a16:creationId xmlns:a16="http://schemas.microsoft.com/office/drawing/2014/main" id="{69D18D64-20E7-430F-A77D-CD7C5ECDC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80" y="1899323"/>
            <a:ext cx="6761052" cy="4365104"/>
          </a:xfrm>
          <a:prstGeom prst="rect">
            <a:avLst/>
          </a:prstGeom>
        </p:spPr>
      </p:pic>
      <p:sp>
        <p:nvSpPr>
          <p:cNvPr id="13" name="Текстово поле 12">
            <a:extLst>
              <a:ext uri="{FF2B5EF4-FFF2-40B4-BE49-F238E27FC236}">
                <a16:creationId xmlns:a16="http://schemas.microsoft.com/office/drawing/2014/main" id="{65E60D81-3517-4E32-A9EF-0557173D5E1F}"/>
              </a:ext>
            </a:extLst>
          </p:cNvPr>
          <p:cNvSpPr txBox="1"/>
          <p:nvPr/>
        </p:nvSpPr>
        <p:spPr>
          <a:xfrm>
            <a:off x="8040216" y="6453336"/>
            <a:ext cx="4010000" cy="430887"/>
          </a:xfrm>
          <a:prstGeom prst="rect">
            <a:avLst/>
          </a:prstGeom>
          <a:noFill/>
        </p:spPr>
        <p:txBody>
          <a:bodyPr wrap="square" rtlCol="0">
            <a:spAutoFit/>
          </a:bodyPr>
          <a:lstStyle/>
          <a:p>
            <a:r>
              <a:rPr lang="en-US" sz="1100" dirty="0"/>
              <a:t>Source: </a:t>
            </a:r>
            <a:r>
              <a:rPr lang="bg-BG" sz="1100" dirty="0"/>
              <a:t>www.</a:t>
            </a:r>
            <a:r>
              <a:rPr lang="en-US" sz="1100" dirty="0" err="1"/>
              <a:t>howmuch.netarticles</a:t>
            </a:r>
            <a:r>
              <a:rPr lang="en-US" sz="1100" dirty="0"/>
              <a:t>/articles/world-map-clothing-exports</a:t>
            </a:r>
            <a:endParaRPr lang="bg-BG" sz="1100" dirty="0"/>
          </a:p>
        </p:txBody>
      </p:sp>
    </p:spTree>
    <p:extLst>
      <p:ext uri="{BB962C8B-B14F-4D97-AF65-F5344CB8AC3E}">
        <p14:creationId xmlns:p14="http://schemas.microsoft.com/office/powerpoint/2010/main" val="4016815697"/>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5</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algn="just"/>
            <a:r>
              <a:rPr lang="en-GB" dirty="0">
                <a:latin typeface="Arial" panose="020B0604020202020204" pitchFamily="34" charset="0"/>
                <a:cs typeface="Arial" panose="020B0604020202020204" pitchFamily="34" charset="0"/>
              </a:rPr>
              <a:t>Look at the positioning of the main textile regions in Europe </a:t>
            </a:r>
            <a:r>
              <a:rPr lang="en-GB"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a:t>
            </a:r>
            <a:r>
              <a:rPr lang="en-US"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N-DEPTH ASSESSMENT OF THE SITUATION OF THE T&amp;C SECTOR IN THE EU AND PROSPECTS</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Discuss on risks and benefits of such networking?</a:t>
            </a:r>
          </a:p>
          <a:p>
            <a:pPr marL="0" indent="0">
              <a:buNone/>
            </a:pPr>
            <a:r>
              <a:rPr lang="en-GB" dirty="0">
                <a:latin typeface="Arial" panose="020B0604020202020204" pitchFamily="34" charset="0"/>
                <a:cs typeface="Arial" panose="020B0604020202020204" pitchFamily="34" charset="0"/>
              </a:rPr>
              <a:t>.</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аво съединение 7"/>
          <p:cNvCxnSpPr/>
          <p:nvPr/>
        </p:nvCxnSpPr>
        <p:spPr>
          <a:xfrm>
            <a:off x="839416" y="3397617"/>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аво съединение 8"/>
          <p:cNvCxnSpPr/>
          <p:nvPr/>
        </p:nvCxnSpPr>
        <p:spPr>
          <a:xfrm>
            <a:off x="839416" y="4738406"/>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Текстово поле 12"/>
          <p:cNvSpPr txBox="1"/>
          <p:nvPr/>
        </p:nvSpPr>
        <p:spPr>
          <a:xfrm>
            <a:off x="3610590" y="4576823"/>
            <a:ext cx="1368152" cy="323165"/>
          </a:xfrm>
          <a:prstGeom prst="rect">
            <a:avLst/>
          </a:prstGeom>
          <a:noFill/>
        </p:spPr>
        <p:txBody>
          <a:bodyPr wrap="square" rtlCol="0">
            <a:spAutoFit/>
          </a:bodyPr>
          <a:lstStyle/>
          <a:p>
            <a:r>
              <a:rPr lang="en-US" sz="1500" dirty="0"/>
              <a:t>benefits</a:t>
            </a:r>
            <a:endParaRPr lang="bg-BG" sz="1500" dirty="0"/>
          </a:p>
        </p:txBody>
      </p:sp>
      <p:sp>
        <p:nvSpPr>
          <p:cNvPr id="14" name="Текстово поле 13"/>
          <p:cNvSpPr txBox="1"/>
          <p:nvPr/>
        </p:nvSpPr>
        <p:spPr>
          <a:xfrm>
            <a:off x="-731761" y="5609096"/>
            <a:ext cx="1571177" cy="323165"/>
          </a:xfrm>
          <a:prstGeom prst="rect">
            <a:avLst/>
          </a:prstGeom>
          <a:noFill/>
        </p:spPr>
        <p:txBody>
          <a:bodyPr wrap="square" rtlCol="0">
            <a:spAutoFit/>
          </a:bodyPr>
          <a:lstStyle/>
          <a:p>
            <a:pPr algn="r"/>
            <a:r>
              <a:rPr lang="en-US" sz="1500" dirty="0"/>
              <a:t>risk</a:t>
            </a:r>
            <a:endParaRPr lang="bg-BG" sz="1500" dirty="0"/>
          </a:p>
        </p:txBody>
      </p:sp>
      <p:pic>
        <p:nvPicPr>
          <p:cNvPr id="17" name="Картина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581" y="3794715"/>
            <a:ext cx="431293" cy="457201"/>
          </a:xfrm>
          <a:prstGeom prst="rect">
            <a:avLst/>
          </a:prstGeom>
        </p:spPr>
      </p:pic>
      <p:pic>
        <p:nvPicPr>
          <p:cNvPr id="18" name="Картина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4068" y="3794715"/>
            <a:ext cx="431293" cy="457201"/>
          </a:xfrm>
          <a:prstGeom prst="rect">
            <a:avLst/>
          </a:prstGeom>
        </p:spPr>
      </p:pic>
      <p:pic>
        <p:nvPicPr>
          <p:cNvPr id="19" name="Картина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38" y="4832969"/>
            <a:ext cx="431293" cy="457201"/>
          </a:xfrm>
          <a:prstGeom prst="rect">
            <a:avLst/>
          </a:prstGeom>
        </p:spPr>
      </p:pic>
      <p:pic>
        <p:nvPicPr>
          <p:cNvPr id="20" name="Картина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111" y="5410495"/>
            <a:ext cx="431293" cy="457201"/>
          </a:xfrm>
          <a:prstGeom prst="rect">
            <a:avLst/>
          </a:prstGeom>
        </p:spPr>
      </p:pic>
      <p:pic>
        <p:nvPicPr>
          <p:cNvPr id="21" name="Картина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33" y="4165327"/>
            <a:ext cx="431293" cy="457201"/>
          </a:xfrm>
          <a:prstGeom prst="rect">
            <a:avLst/>
          </a:prstGeom>
        </p:spPr>
      </p:pic>
      <p:graphicFrame>
        <p:nvGraphicFramePr>
          <p:cNvPr id="6" name="Таблица 5"/>
          <p:cNvGraphicFramePr>
            <a:graphicFrameLocks noGrp="1"/>
          </p:cNvGraphicFramePr>
          <p:nvPr/>
        </p:nvGraphicFramePr>
        <p:xfrm>
          <a:off x="5087889" y="3400731"/>
          <a:ext cx="6783676" cy="2998327"/>
        </p:xfrm>
        <a:graphic>
          <a:graphicData uri="http://schemas.openxmlformats.org/drawingml/2006/table">
            <a:tbl>
              <a:tblPr>
                <a:tableStyleId>{2D5ABB26-0587-4C30-8999-92F81FD0307C}</a:tableStyleId>
              </a:tblPr>
              <a:tblGrid>
                <a:gridCol w="1695350">
                  <a:extLst>
                    <a:ext uri="{9D8B030D-6E8A-4147-A177-3AD203B41FA5}">
                      <a16:colId xmlns:a16="http://schemas.microsoft.com/office/drawing/2014/main" val="2854247940"/>
                    </a:ext>
                  </a:extLst>
                </a:gridCol>
                <a:gridCol w="1696109">
                  <a:extLst>
                    <a:ext uri="{9D8B030D-6E8A-4147-A177-3AD203B41FA5}">
                      <a16:colId xmlns:a16="http://schemas.microsoft.com/office/drawing/2014/main" val="1372467904"/>
                    </a:ext>
                  </a:extLst>
                </a:gridCol>
                <a:gridCol w="1695350">
                  <a:extLst>
                    <a:ext uri="{9D8B030D-6E8A-4147-A177-3AD203B41FA5}">
                      <a16:colId xmlns:a16="http://schemas.microsoft.com/office/drawing/2014/main" val="4131322577"/>
                    </a:ext>
                  </a:extLst>
                </a:gridCol>
                <a:gridCol w="1696867">
                  <a:extLst>
                    <a:ext uri="{9D8B030D-6E8A-4147-A177-3AD203B41FA5}">
                      <a16:colId xmlns:a16="http://schemas.microsoft.com/office/drawing/2014/main" val="549509202"/>
                    </a:ext>
                  </a:extLst>
                </a:gridCol>
              </a:tblGrid>
              <a:tr h="300909">
                <a:tc>
                  <a:txBody>
                    <a:bodyPr/>
                    <a:lstStyle/>
                    <a:p>
                      <a:pPr algn="ctr">
                        <a:lnSpc>
                          <a:spcPct val="107000"/>
                        </a:lnSpc>
                        <a:spcAft>
                          <a:spcPts val="0"/>
                        </a:spcAft>
                      </a:pPr>
                      <a:r>
                        <a:rPr lang="en-GB" sz="1200" dirty="0">
                          <a:effectLst/>
                        </a:rPr>
                        <a:t> </a:t>
                      </a:r>
                      <a:endParaRPr lang="bg-BG"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Northern Europe</a:t>
                      </a:r>
                      <a:endParaRPr lang="bg-BG"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Southern Europe</a:t>
                      </a:r>
                      <a:endParaRPr lang="bg-BG"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Eastern Europe</a:t>
                      </a:r>
                      <a:endParaRPr lang="bg-BG"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92964882"/>
                  </a:ext>
                </a:extLst>
              </a:tr>
              <a:tr h="933788">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Research and Development </a:t>
                      </a:r>
                      <a:endParaRPr lang="bg-BG"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Nordrhein-Westfalen, Germany </a:t>
                      </a:r>
                      <a:endParaRPr lang="bg-BG" sz="1200" dirty="0">
                        <a:effectLst/>
                        <a:latin typeface="Arial" panose="020B0604020202020204" pitchFamily="34" charset="0"/>
                        <a:cs typeface="Arial" panose="020B0604020202020204" pitchFamily="34" charset="0"/>
                      </a:endParaRPr>
                    </a:p>
                    <a:p>
                      <a:pPr>
                        <a:lnSpc>
                          <a:spcPct val="107000"/>
                        </a:lnSpc>
                        <a:spcAft>
                          <a:spcPts val="0"/>
                        </a:spcAft>
                      </a:pPr>
                      <a:r>
                        <a:rPr lang="en-GB" sz="1200" dirty="0">
                          <a:effectLst/>
                          <a:latin typeface="Arial" panose="020B0604020202020204" pitchFamily="34" charset="0"/>
                          <a:cs typeface="Arial" panose="020B0604020202020204" pitchFamily="34" charset="0"/>
                        </a:rPr>
                        <a:t>Nord Pas de Calais, France </a:t>
                      </a:r>
                      <a:endParaRPr lang="bg-BG" sz="1200" dirty="0">
                        <a:effectLst/>
                        <a:latin typeface="Arial" panose="020B0604020202020204" pitchFamily="34" charset="0"/>
                        <a:cs typeface="Arial" panose="020B0604020202020204" pitchFamily="34" charset="0"/>
                      </a:endParaRPr>
                    </a:p>
                    <a:p>
                      <a:pPr>
                        <a:lnSpc>
                          <a:spcPct val="107000"/>
                        </a:lnSpc>
                        <a:spcAft>
                          <a:spcPts val="0"/>
                        </a:spcAft>
                      </a:pPr>
                      <a:r>
                        <a:rPr lang="en-GB" sz="1200" dirty="0">
                          <a:effectLst/>
                          <a:latin typeface="Arial" panose="020B0604020202020204" pitchFamily="34" charset="0"/>
                          <a:cs typeface="Arial" panose="020B0604020202020204" pitchFamily="34" charset="0"/>
                        </a:rPr>
                        <a:t>North West England, UK</a:t>
                      </a:r>
                      <a:endParaRPr lang="bg-BG"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Lombardi</a:t>
                      </a:r>
                    </a:p>
                    <a:p>
                      <a:pPr>
                        <a:lnSpc>
                          <a:spcPct val="107000"/>
                        </a:lnSpc>
                        <a:spcAft>
                          <a:spcPts val="0"/>
                        </a:spcAft>
                      </a:pPr>
                      <a:r>
                        <a:rPr lang="en-GB" sz="1200" dirty="0">
                          <a:effectLst/>
                          <a:latin typeface="Arial" panose="020B0604020202020204" pitchFamily="34" charset="0"/>
                          <a:cs typeface="Arial" panose="020B0604020202020204" pitchFamily="34" charset="0"/>
                        </a:rPr>
                        <a:t>a and Biella, Italy </a:t>
                      </a:r>
                      <a:endParaRPr lang="bg-BG"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Lodzkie, Poland </a:t>
                      </a:r>
                      <a:endParaRPr lang="bg-BG"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23496126"/>
                  </a:ext>
                </a:extLst>
              </a:tr>
              <a:tr h="745368">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Education</a:t>
                      </a:r>
                      <a:endParaRPr lang="bg-BG"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London, UK </a:t>
                      </a:r>
                      <a:endParaRPr lang="bg-BG" sz="1200">
                        <a:effectLst/>
                        <a:latin typeface="Arial" panose="020B0604020202020204" pitchFamily="34" charset="0"/>
                        <a:cs typeface="Arial" panose="020B0604020202020204" pitchFamily="34" charset="0"/>
                      </a:endParaRPr>
                    </a:p>
                    <a:p>
                      <a:pPr>
                        <a:lnSpc>
                          <a:spcPct val="107000"/>
                        </a:lnSpc>
                        <a:spcAft>
                          <a:spcPts val="0"/>
                        </a:spcAft>
                      </a:pPr>
                      <a:r>
                        <a:rPr lang="en-GB" sz="1200">
                          <a:effectLst/>
                          <a:latin typeface="Arial" panose="020B0604020202020204" pitchFamily="34" charset="0"/>
                          <a:cs typeface="Arial" panose="020B0604020202020204" pitchFamily="34" charset="0"/>
                        </a:rPr>
                        <a:t>West France </a:t>
                      </a:r>
                      <a:endParaRPr lang="bg-BG" sz="1200">
                        <a:effectLst/>
                        <a:latin typeface="Arial" panose="020B0604020202020204" pitchFamily="34" charset="0"/>
                        <a:cs typeface="Arial" panose="020B0604020202020204" pitchFamily="34" charset="0"/>
                      </a:endParaRPr>
                    </a:p>
                    <a:p>
                      <a:pPr>
                        <a:lnSpc>
                          <a:spcPct val="107000"/>
                        </a:lnSpc>
                        <a:spcAft>
                          <a:spcPts val="0"/>
                        </a:spcAft>
                      </a:pPr>
                      <a:r>
                        <a:rPr lang="en-GB" sz="1200">
                          <a:effectLst/>
                          <a:latin typeface="Arial" panose="020B0604020202020204" pitchFamily="34" charset="0"/>
                          <a:cs typeface="Arial" panose="020B0604020202020204" pitchFamily="34" charset="0"/>
                        </a:rPr>
                        <a:t>Nordrhein-Westfalen, Germany </a:t>
                      </a:r>
                      <a:endParaRPr lang="bg-BG"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 </a:t>
                      </a:r>
                      <a:endParaRPr lang="bg-BG"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 </a:t>
                      </a:r>
                      <a:endParaRPr lang="bg-BG"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0567595"/>
                  </a:ext>
                </a:extLst>
              </a:tr>
              <a:tr h="745368">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Innovation </a:t>
                      </a:r>
                      <a:endParaRPr lang="bg-BG"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Baden-Württemberg, Germany </a:t>
                      </a:r>
                      <a:endParaRPr lang="bg-BG"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Lombardia and Piemonte, Italy </a:t>
                      </a:r>
                      <a:endParaRPr lang="bg-BG" sz="1200">
                        <a:effectLst/>
                        <a:latin typeface="Arial" panose="020B0604020202020204" pitchFamily="34" charset="0"/>
                        <a:cs typeface="Arial" panose="020B0604020202020204" pitchFamily="34" charset="0"/>
                      </a:endParaRPr>
                    </a:p>
                    <a:p>
                      <a:pPr>
                        <a:lnSpc>
                          <a:spcPct val="107000"/>
                        </a:lnSpc>
                        <a:spcAft>
                          <a:spcPts val="0"/>
                        </a:spcAft>
                      </a:pPr>
                      <a:r>
                        <a:rPr lang="en-GB" sz="1200">
                          <a:effectLst/>
                          <a:latin typeface="Arial" panose="020B0604020202020204" pitchFamily="34" charset="0"/>
                          <a:cs typeface="Arial" panose="020B0604020202020204" pitchFamily="34" charset="0"/>
                        </a:rPr>
                        <a:t>North Portugal and Galicia, Spain </a:t>
                      </a:r>
                      <a:endParaRPr lang="bg-BG"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Romania </a:t>
                      </a:r>
                      <a:endParaRPr lang="bg-BG" sz="1200" dirty="0">
                        <a:effectLst/>
                        <a:latin typeface="Arial" panose="020B0604020202020204" pitchFamily="34" charset="0"/>
                        <a:cs typeface="Arial" panose="020B0604020202020204" pitchFamily="34" charset="0"/>
                      </a:endParaRPr>
                    </a:p>
                    <a:p>
                      <a:pPr>
                        <a:lnSpc>
                          <a:spcPct val="107000"/>
                        </a:lnSpc>
                        <a:spcAft>
                          <a:spcPts val="0"/>
                        </a:spcAft>
                      </a:pPr>
                      <a:r>
                        <a:rPr lang="en-GB" sz="1200" dirty="0">
                          <a:effectLst/>
                          <a:latin typeface="Arial" panose="020B0604020202020204" pitchFamily="34" charset="0"/>
                          <a:cs typeface="Arial" panose="020B0604020202020204" pitchFamily="34" charset="0"/>
                        </a:rPr>
                        <a:t>Slovenia </a:t>
                      </a:r>
                      <a:endParaRPr lang="bg-BG"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3068094"/>
                  </a:ext>
                </a:extLst>
              </a:tr>
            </a:tbl>
          </a:graphicData>
        </a:graphic>
      </p:graphicFrame>
    </p:spTree>
    <p:extLst>
      <p:ext uri="{BB962C8B-B14F-4D97-AF65-F5344CB8AC3E}">
        <p14:creationId xmlns:p14="http://schemas.microsoft.com/office/powerpoint/2010/main" val="2376105740"/>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709433" y="694804"/>
            <a:ext cx="9008298" cy="113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The textile industry supply chains, trade logistics and developing countries</a:t>
            </a:r>
          </a:p>
        </p:txBody>
      </p:sp>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709433" y="1710753"/>
            <a:ext cx="11013464" cy="451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The COVID-19 outbreak led to production stops in China first, followed by closures of shops elsewhere around the world.</a:t>
            </a:r>
          </a:p>
          <a:p>
            <a:pPr marL="342900" lvl="1" indent="-342900"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Network, the body, which brings together representatives of the producing associations from Bangladesh, Cambodia, China, Myanmar, Pakistan and Vietnam, released a joint statement on the issue. It urged brands and retailers to consider the impact that their purchasing decisions during the coronavirus pandemic could have on workers and small businesses in the supply chain and, therefore, to </a:t>
            </a:r>
            <a:r>
              <a:rPr lang="en-US" sz="2200" dirty="0" err="1">
                <a:latin typeface="Arial" panose="020B0604020202020204" pitchFamily="34" charset="0"/>
                <a:cs typeface="Arial" panose="020B0604020202020204" pitchFamily="34" charset="0"/>
              </a:rPr>
              <a:t>honour</a:t>
            </a:r>
            <a:r>
              <a:rPr lang="en-US" sz="2200" dirty="0">
                <a:latin typeface="Arial" panose="020B0604020202020204" pitchFamily="34" charset="0"/>
                <a:cs typeface="Arial" panose="020B0604020202020204" pitchFamily="34" charset="0"/>
              </a:rPr>
              <a:t> their contracts with their suppliers.</a:t>
            </a:r>
          </a:p>
          <a:p>
            <a:pPr marL="342900" lvl="1" indent="-342900"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One of the concerns in this respect is that production of fashion goods could be moved away to other sourcing countries that are resuming activities faster in the Asian region or that are closer to retailers to diversify their supply chain risk. Governments in developed countries around the world are implementing unprecedented actions to ease the effect on their economies from measures put in place to limit the spread of the pandemic.</a:t>
            </a:r>
            <a:endParaRPr lang="en-US" sz="2200" b="1" dirty="0">
              <a:latin typeface="Arial" panose="020B0604020202020204" pitchFamily="34" charset="0"/>
              <a:cs typeface="Arial" panose="020B0604020202020204" pitchFamily="34" charset="0"/>
            </a:endParaRPr>
          </a:p>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037466"/>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745897"/>
            <a:ext cx="11013464"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buNone/>
            </a:pPr>
            <a:r>
              <a:rPr lang="en-GB" dirty="0">
                <a:latin typeface="Arial" panose="020B0604020202020204" pitchFamily="34" charset="0"/>
                <a:cs typeface="Arial" panose="020B0604020202020204" pitchFamily="34" charset="0"/>
              </a:rPr>
              <a:t>See the given examples of textile or garment subcontracting </a:t>
            </a:r>
            <a:r>
              <a:rPr lang="pl-PL" dirty="0">
                <a:latin typeface="Arial" panose="020B0604020202020204" pitchFamily="34" charset="0"/>
                <a:cs typeface="Arial" panose="020B0604020202020204" pitchFamily="34" charset="0"/>
                <a:hlinkClick r:id="rId2"/>
              </a:rPr>
              <a:t>Hidden-subcontracting.pdf (somo.nl)</a:t>
            </a:r>
            <a:r>
              <a:rPr lang="en-US" dirty="0">
                <a:latin typeface="Arial" panose="020B0604020202020204" pitchFamily="34" charset="0"/>
                <a:cs typeface="Arial" panose="020B0604020202020204" pitchFamily="34" charset="0"/>
              </a:rPr>
              <a:t>. Think about the positive and negative sides of subcontracting.</a:t>
            </a:r>
          </a:p>
          <a:p>
            <a:pPr marL="0" indent="0" algn="just">
              <a:buNone/>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Текстово поле 4">
            <a:extLst>
              <a:ext uri="{FF2B5EF4-FFF2-40B4-BE49-F238E27FC236}">
                <a16:creationId xmlns:a16="http://schemas.microsoft.com/office/drawing/2014/main" id="{2C10F5AC-FE85-4A38-9E01-BF7C35639CC2}"/>
              </a:ext>
            </a:extLst>
          </p:cNvPr>
          <p:cNvSpPr txBox="1"/>
          <p:nvPr/>
        </p:nvSpPr>
        <p:spPr>
          <a:xfrm>
            <a:off x="9492440" y="4797152"/>
            <a:ext cx="1728192" cy="646331"/>
          </a:xfrm>
          <a:prstGeom prst="rect">
            <a:avLst/>
          </a:prstGeom>
          <a:noFill/>
        </p:spPr>
        <p:txBody>
          <a:bodyPr wrap="square" rtlCol="0">
            <a:spAutoFit/>
          </a:bodyPr>
          <a:lstStyle/>
          <a:p>
            <a:r>
              <a:rPr lang="en-US" dirty="0"/>
              <a:t>Something negative</a:t>
            </a:r>
            <a:endParaRPr lang="bg-BG" dirty="0"/>
          </a:p>
        </p:txBody>
      </p:sp>
      <p:sp>
        <p:nvSpPr>
          <p:cNvPr id="8" name="Текстово поле 7">
            <a:extLst>
              <a:ext uri="{FF2B5EF4-FFF2-40B4-BE49-F238E27FC236}">
                <a16:creationId xmlns:a16="http://schemas.microsoft.com/office/drawing/2014/main" id="{2669CF10-1CF4-4C03-AC4F-8C2BD16174CC}"/>
              </a:ext>
            </a:extLst>
          </p:cNvPr>
          <p:cNvSpPr txBox="1"/>
          <p:nvPr/>
        </p:nvSpPr>
        <p:spPr>
          <a:xfrm>
            <a:off x="1443492" y="4796061"/>
            <a:ext cx="1944216" cy="646331"/>
          </a:xfrm>
          <a:prstGeom prst="rect">
            <a:avLst/>
          </a:prstGeom>
          <a:noFill/>
        </p:spPr>
        <p:txBody>
          <a:bodyPr wrap="square" rtlCol="0">
            <a:spAutoFit/>
          </a:bodyPr>
          <a:lstStyle/>
          <a:p>
            <a:r>
              <a:rPr lang="en-US" dirty="0"/>
              <a:t>Something positive</a:t>
            </a:r>
            <a:endParaRPr lang="bg-BG" dirty="0"/>
          </a:p>
        </p:txBody>
      </p:sp>
      <p:pic>
        <p:nvPicPr>
          <p:cNvPr id="9" name="Картина 8">
            <a:extLst>
              <a:ext uri="{FF2B5EF4-FFF2-40B4-BE49-F238E27FC236}">
                <a16:creationId xmlns:a16="http://schemas.microsoft.com/office/drawing/2014/main" id="{19F7269A-5CA6-45BF-9D9C-5464AEA06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708" y="4077072"/>
            <a:ext cx="5416584" cy="1805528"/>
          </a:xfrm>
          <a:prstGeom prst="rect">
            <a:avLst/>
          </a:prstGeom>
        </p:spPr>
      </p:pic>
      <p:sp>
        <p:nvSpPr>
          <p:cNvPr id="10" name="Title 1">
            <a:extLst>
              <a:ext uri="{FF2B5EF4-FFF2-40B4-BE49-F238E27FC236}">
                <a16:creationId xmlns:a16="http://schemas.microsoft.com/office/drawing/2014/main" id="{3F0CEE7C-ECC0-4915-B2FA-6C0CEC2C31A6}"/>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6</a:t>
            </a:r>
          </a:p>
        </p:txBody>
      </p:sp>
    </p:spTree>
    <p:extLst>
      <p:ext uri="{BB962C8B-B14F-4D97-AF65-F5344CB8AC3E}">
        <p14:creationId xmlns:p14="http://schemas.microsoft.com/office/powerpoint/2010/main" val="3630374183"/>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64312" cy="4137028"/>
          </a:xfrm>
        </p:spPr>
        <p:txBody>
          <a:bodyPr/>
          <a:lstStyle/>
          <a:p>
            <a:pPr marL="0" lvl="1" indent="0" algn="just">
              <a:spcBef>
                <a:spcPts val="0"/>
              </a:spcBef>
              <a:buNone/>
            </a:pPr>
            <a:r>
              <a:rPr lang="en-GB" sz="2400" dirty="0">
                <a:latin typeface="Arial" panose="020B0604020202020204" pitchFamily="34" charset="0"/>
                <a:cs typeface="Arial" panose="020B0604020202020204" pitchFamily="34" charset="0"/>
              </a:rPr>
              <a:t>Look at the P&amp;G and Wal-Mart supply chain model in the article - </a:t>
            </a:r>
            <a:r>
              <a:rPr lang="en-US" sz="2400" dirty="0">
                <a:latin typeface="Arial" panose="020B0604020202020204" pitchFamily="34" charset="0"/>
                <a:cs typeface="Arial" panose="020B0604020202020204" pitchFamily="34" charset="0"/>
                <a:hlinkClick r:id="rId2"/>
              </a:rPr>
              <a:t>Textile and Apparel Supply Chains for the 21st Century (ncsu.edu)</a:t>
            </a:r>
            <a:r>
              <a:rPr lang="en-US" sz="2400" dirty="0">
                <a:latin typeface="Arial" panose="020B0604020202020204" pitchFamily="34" charset="0"/>
                <a:cs typeface="Arial" panose="020B0604020202020204" pitchFamily="34" charset="0"/>
              </a:rPr>
              <a:t>.</a:t>
            </a:r>
            <a:endParaRPr lang="bg-BG" sz="2400" dirty="0">
              <a:latin typeface="Arial" panose="020B0604020202020204" pitchFamily="34" charset="0"/>
              <a:cs typeface="Arial" panose="020B0604020202020204" pitchFamily="34" charset="0"/>
            </a:endParaRPr>
          </a:p>
          <a:p>
            <a:pPr marL="0" lvl="1" indent="0" algn="just">
              <a:spcBef>
                <a:spcPts val="0"/>
              </a:spcBef>
              <a:buNone/>
            </a:pPr>
            <a:r>
              <a:rPr lang="en-GB" sz="2400" dirty="0">
                <a:latin typeface="Arial" panose="020B0604020202020204" pitchFamily="34" charset="0"/>
                <a:cs typeface="Arial" panose="020B0604020202020204" pitchFamily="34" charset="0"/>
              </a:rPr>
              <a:t>Discuss on risks and benefits of such networking?</a:t>
            </a:r>
          </a:p>
          <a:p>
            <a:pPr marL="0" lvl="1" indent="0">
              <a:spcBef>
                <a:spcPts val="0"/>
              </a:spcBef>
              <a:buNone/>
            </a:pP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Право съединение 16">
            <a:extLst>
              <a:ext uri="{FF2B5EF4-FFF2-40B4-BE49-F238E27FC236}">
                <a16:creationId xmlns:a16="http://schemas.microsoft.com/office/drawing/2014/main" id="{F2CF0109-81AA-4B08-BC7E-58FD6DEF8E08}"/>
              </a:ext>
            </a:extLst>
          </p:cNvPr>
          <p:cNvCxnSpPr/>
          <p:nvPr/>
        </p:nvCxnSpPr>
        <p:spPr>
          <a:xfrm>
            <a:off x="4426817" y="3630660"/>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аво съединение 17">
            <a:extLst>
              <a:ext uri="{FF2B5EF4-FFF2-40B4-BE49-F238E27FC236}">
                <a16:creationId xmlns:a16="http://schemas.microsoft.com/office/drawing/2014/main" id="{4A7480D3-626C-4BF3-A5FC-1F1BB09B7DD5}"/>
              </a:ext>
            </a:extLst>
          </p:cNvPr>
          <p:cNvCxnSpPr/>
          <p:nvPr/>
        </p:nvCxnSpPr>
        <p:spPr>
          <a:xfrm>
            <a:off x="4426817" y="4971449"/>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Текстово поле 18">
            <a:extLst>
              <a:ext uri="{FF2B5EF4-FFF2-40B4-BE49-F238E27FC236}">
                <a16:creationId xmlns:a16="http://schemas.microsoft.com/office/drawing/2014/main" id="{C3A92696-ABEC-4FC5-9A7C-DEC6360547A9}"/>
              </a:ext>
            </a:extLst>
          </p:cNvPr>
          <p:cNvSpPr txBox="1"/>
          <p:nvPr/>
        </p:nvSpPr>
        <p:spPr>
          <a:xfrm>
            <a:off x="7197991" y="4809866"/>
            <a:ext cx="1368152" cy="323165"/>
          </a:xfrm>
          <a:prstGeom prst="rect">
            <a:avLst/>
          </a:prstGeom>
          <a:noFill/>
        </p:spPr>
        <p:txBody>
          <a:bodyPr wrap="square" rtlCol="0">
            <a:spAutoFit/>
          </a:bodyPr>
          <a:lstStyle/>
          <a:p>
            <a:r>
              <a:rPr lang="en-US" sz="1500" dirty="0"/>
              <a:t>benefits</a:t>
            </a:r>
            <a:endParaRPr lang="bg-BG" sz="1500" dirty="0"/>
          </a:p>
        </p:txBody>
      </p:sp>
      <p:sp>
        <p:nvSpPr>
          <p:cNvPr id="20" name="Текстово поле 19">
            <a:extLst>
              <a:ext uri="{FF2B5EF4-FFF2-40B4-BE49-F238E27FC236}">
                <a16:creationId xmlns:a16="http://schemas.microsoft.com/office/drawing/2014/main" id="{A6C03B5A-3243-4FA7-8E03-9BB38D882670}"/>
              </a:ext>
            </a:extLst>
          </p:cNvPr>
          <p:cNvSpPr txBox="1"/>
          <p:nvPr/>
        </p:nvSpPr>
        <p:spPr>
          <a:xfrm>
            <a:off x="2855640" y="5842139"/>
            <a:ext cx="1571177" cy="323165"/>
          </a:xfrm>
          <a:prstGeom prst="rect">
            <a:avLst/>
          </a:prstGeom>
          <a:noFill/>
        </p:spPr>
        <p:txBody>
          <a:bodyPr wrap="square" rtlCol="0">
            <a:spAutoFit/>
          </a:bodyPr>
          <a:lstStyle/>
          <a:p>
            <a:pPr algn="r"/>
            <a:r>
              <a:rPr lang="en-US" sz="1500" dirty="0"/>
              <a:t>risk</a:t>
            </a:r>
            <a:endParaRPr lang="bg-BG" sz="1500" dirty="0"/>
          </a:p>
        </p:txBody>
      </p:sp>
      <p:pic>
        <p:nvPicPr>
          <p:cNvPr id="21" name="Картина 20">
            <a:extLst>
              <a:ext uri="{FF2B5EF4-FFF2-40B4-BE49-F238E27FC236}">
                <a16:creationId xmlns:a16="http://schemas.microsoft.com/office/drawing/2014/main" id="{7B02E392-6243-4ED1-BB0C-7B53AA85F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982" y="4027758"/>
            <a:ext cx="431293" cy="457201"/>
          </a:xfrm>
          <a:prstGeom prst="rect">
            <a:avLst/>
          </a:prstGeom>
        </p:spPr>
      </p:pic>
      <p:pic>
        <p:nvPicPr>
          <p:cNvPr id="22" name="Картина 21">
            <a:extLst>
              <a:ext uri="{FF2B5EF4-FFF2-40B4-BE49-F238E27FC236}">
                <a16:creationId xmlns:a16="http://schemas.microsoft.com/office/drawing/2014/main" id="{17BA0BD7-05D9-49E4-A2C6-4C69FF6E5D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469" y="4027758"/>
            <a:ext cx="431293" cy="457201"/>
          </a:xfrm>
          <a:prstGeom prst="rect">
            <a:avLst/>
          </a:prstGeom>
        </p:spPr>
      </p:pic>
      <p:pic>
        <p:nvPicPr>
          <p:cNvPr id="23" name="Картина 22">
            <a:extLst>
              <a:ext uri="{FF2B5EF4-FFF2-40B4-BE49-F238E27FC236}">
                <a16:creationId xmlns:a16="http://schemas.microsoft.com/office/drawing/2014/main" id="{AAA977B4-23C3-4296-85AF-C4EBE5B5A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739" y="5066012"/>
            <a:ext cx="431293" cy="457201"/>
          </a:xfrm>
          <a:prstGeom prst="rect">
            <a:avLst/>
          </a:prstGeom>
        </p:spPr>
      </p:pic>
      <p:pic>
        <p:nvPicPr>
          <p:cNvPr id="24" name="Картина 23">
            <a:extLst>
              <a:ext uri="{FF2B5EF4-FFF2-40B4-BE49-F238E27FC236}">
                <a16:creationId xmlns:a16="http://schemas.microsoft.com/office/drawing/2014/main" id="{2B06A516-00A4-4D06-9AC1-8AD2DF083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512" y="5643538"/>
            <a:ext cx="431293" cy="457201"/>
          </a:xfrm>
          <a:prstGeom prst="rect">
            <a:avLst/>
          </a:prstGeom>
        </p:spPr>
      </p:pic>
      <p:pic>
        <p:nvPicPr>
          <p:cNvPr id="25" name="Картина 24">
            <a:extLst>
              <a:ext uri="{FF2B5EF4-FFF2-40B4-BE49-F238E27FC236}">
                <a16:creationId xmlns:a16="http://schemas.microsoft.com/office/drawing/2014/main" id="{46F34C28-9E6D-4827-B12C-68A0BA424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834" y="4398370"/>
            <a:ext cx="431293" cy="457201"/>
          </a:xfrm>
          <a:prstGeom prst="rect">
            <a:avLst/>
          </a:prstGeom>
        </p:spPr>
      </p:pic>
      <p:sp>
        <p:nvSpPr>
          <p:cNvPr id="13" name="Title 1">
            <a:extLst>
              <a:ext uri="{FF2B5EF4-FFF2-40B4-BE49-F238E27FC236}">
                <a16:creationId xmlns:a16="http://schemas.microsoft.com/office/drawing/2014/main" id="{B9A0B39A-0EEE-443D-9455-7D57B3EB694C}"/>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7</a:t>
            </a:r>
          </a:p>
        </p:txBody>
      </p:sp>
    </p:spTree>
    <p:extLst>
      <p:ext uri="{BB962C8B-B14F-4D97-AF65-F5344CB8AC3E}">
        <p14:creationId xmlns:p14="http://schemas.microsoft.com/office/powerpoint/2010/main" val="2938026456"/>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What is a value chain for TCI?</a:t>
            </a:r>
          </a:p>
          <a:p>
            <a:pPr algn="just"/>
            <a:r>
              <a:rPr lang="en-US" dirty="0">
                <a:latin typeface="Arial" panose="020B0604020202020204" pitchFamily="34" charset="0"/>
                <a:cs typeface="Arial" panose="020B0604020202020204" pitchFamily="34" charset="0"/>
              </a:rPr>
              <a:t>What is subcontracting?</a:t>
            </a:r>
            <a:endParaRPr lang="en-US" sz="2400"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What are the main reasons for existence of subcontracting?</a:t>
            </a:r>
          </a:p>
          <a:p>
            <a:pPr algn="just"/>
            <a:r>
              <a:rPr lang="en-US" dirty="0">
                <a:latin typeface="Arial" panose="020B0604020202020204" pitchFamily="34" charset="0"/>
                <a:cs typeface="Arial" panose="020B0604020202020204" pitchFamily="34" charset="0"/>
              </a:rPr>
              <a:t>What types of subcontracting do you know?</a:t>
            </a:r>
          </a:p>
          <a:p>
            <a:pPr algn="just"/>
            <a:r>
              <a:rPr lang="en-US" dirty="0">
                <a:latin typeface="Arial" panose="020B0604020202020204" pitchFamily="34" charset="0"/>
                <a:cs typeface="Arial" panose="020B0604020202020204" pitchFamily="34" charset="0"/>
              </a:rPr>
              <a:t>Looking at the different players in the subcontracting chain there will you place your T&amp;C business idea? </a:t>
            </a:r>
          </a:p>
          <a:p>
            <a:pPr algn="just"/>
            <a:r>
              <a:rPr lang="en-US" dirty="0">
                <a:latin typeface="Arial" panose="020B0604020202020204" pitchFamily="34" charset="0"/>
                <a:cs typeface="Arial" panose="020B0604020202020204" pitchFamily="34" charset="0"/>
              </a:rPr>
              <a:t>Make a list of apparel manufacturers you know and another list of apparel retailers that you know. Which brands and trademarks do these firms use? Do they make primarily fashion or basic products? How do the products differ? </a:t>
            </a:r>
          </a:p>
          <a:p>
            <a:pPr algn="just"/>
            <a:r>
              <a:rPr lang="en-US" sz="2400" dirty="0">
                <a:latin typeface="Arial" panose="020B0604020202020204" pitchFamily="34" charset="0"/>
                <a:cs typeface="Arial" panose="020B0604020202020204" pitchFamily="34" charset="0"/>
              </a:rPr>
              <a:t>Which countries are the main source for subcontracting in the T&amp;C industry?</a:t>
            </a:r>
          </a:p>
          <a:p>
            <a:pPr algn="just"/>
            <a:r>
              <a:rPr lang="en-US" dirty="0">
                <a:latin typeface="Arial" panose="020B0604020202020204" pitchFamily="34" charset="0"/>
                <a:cs typeface="Arial" panose="020B0604020202020204" pitchFamily="34" charset="0"/>
              </a:rPr>
              <a:t>What are the advantages of the short supply chain?</a:t>
            </a:r>
          </a:p>
          <a:p>
            <a:pPr lvl="1"/>
            <a:endParaRPr lang="en-US" b="1" dirty="0">
              <a:highlight>
                <a:srgbClr val="FFFF00"/>
              </a:highlight>
              <a:latin typeface="Arial" panose="020B060402020202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Textile, apparel and footwear value chain</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онтейнер за съдържание 4" descr="Картина, която съдържа текст&#10;&#10;Описанието е генерирано автоматично">
            <a:extLst>
              <a:ext uri="{FF2B5EF4-FFF2-40B4-BE49-F238E27FC236}">
                <a16:creationId xmlns:a16="http://schemas.microsoft.com/office/drawing/2014/main" id="{9EC4D633-49B9-43C8-9C12-6BE5AB9A3D91}"/>
              </a:ext>
            </a:extLst>
          </p:cNvPr>
          <p:cNvPicPr>
            <a:picLocks noChangeAspect="1"/>
          </p:cNvPicPr>
          <p:nvPr/>
        </p:nvPicPr>
        <p:blipFill rotWithShape="1">
          <a:blip r:embed="rId3">
            <a:extLst>
              <a:ext uri="{28A0092B-C50C-407E-A947-70E740481C1C}">
                <a14:useLocalDpi xmlns:a14="http://schemas.microsoft.com/office/drawing/2010/main" val="0"/>
              </a:ext>
            </a:extLst>
          </a:blip>
          <a:srcRect t="7065"/>
          <a:stretch/>
        </p:blipFill>
        <p:spPr bwMode="auto">
          <a:xfrm>
            <a:off x="2621614" y="1475580"/>
            <a:ext cx="6948772" cy="484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a:extLst>
              <a:ext uri="{FF2B5EF4-FFF2-40B4-BE49-F238E27FC236}">
                <a16:creationId xmlns:a16="http://schemas.microsoft.com/office/drawing/2014/main" id="{B0FC4C75-6C6E-40E1-9F6A-3C07F5A2E26D}"/>
              </a:ext>
            </a:extLst>
          </p:cNvPr>
          <p:cNvSpPr txBox="1"/>
          <p:nvPr/>
        </p:nvSpPr>
        <p:spPr>
          <a:xfrm>
            <a:off x="8040216" y="6453336"/>
            <a:ext cx="4010000" cy="261610"/>
          </a:xfrm>
          <a:prstGeom prst="rect">
            <a:avLst/>
          </a:prstGeom>
          <a:noFill/>
        </p:spPr>
        <p:txBody>
          <a:bodyPr wrap="square" rtlCol="0">
            <a:spAutoFit/>
          </a:bodyPr>
          <a:lstStyle/>
          <a:p>
            <a:r>
              <a:rPr lang="en-US" sz="1100" dirty="0"/>
              <a:t>Source: www.sharedvaluechain.com</a:t>
            </a:r>
            <a:endParaRPr lang="bg-BG" sz="1100" dirty="0"/>
          </a:p>
        </p:txBody>
      </p:sp>
      <p:sp>
        <p:nvSpPr>
          <p:cNvPr id="10" name="Правоъгълник 9">
            <a:extLst>
              <a:ext uri="{FF2B5EF4-FFF2-40B4-BE49-F238E27FC236}">
                <a16:creationId xmlns:a16="http://schemas.microsoft.com/office/drawing/2014/main" id="{96C86249-C0B8-430E-916A-F747992C8B5E}"/>
              </a:ext>
            </a:extLst>
          </p:cNvPr>
          <p:cNvSpPr/>
          <p:nvPr/>
        </p:nvSpPr>
        <p:spPr>
          <a:xfrm>
            <a:off x="2488302" y="6031135"/>
            <a:ext cx="1879506" cy="37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756585169"/>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3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Картина 8">
            <a:extLst>
              <a:ext uri="{FF2B5EF4-FFF2-40B4-BE49-F238E27FC236}">
                <a16:creationId xmlns:a16="http://schemas.microsoft.com/office/drawing/2014/main" id="{0C3BFB01-4559-4EDE-99BD-906032D66207}"/>
              </a:ext>
            </a:extLst>
          </p:cNvPr>
          <p:cNvPicPr>
            <a:picLocks noChangeAspect="1"/>
          </p:cNvPicPr>
          <p:nvPr/>
        </p:nvPicPr>
        <p:blipFill rotWithShape="1">
          <a:blip r:embed="rId2">
            <a:extLst>
              <a:ext uri="{28A0092B-C50C-407E-A947-70E740481C1C}">
                <a14:useLocalDpi xmlns:a14="http://schemas.microsoft.com/office/drawing/2010/main" val="0"/>
              </a:ext>
            </a:extLst>
          </a:blip>
          <a:srcRect b="8144"/>
          <a:stretch/>
        </p:blipFill>
        <p:spPr>
          <a:xfrm>
            <a:off x="1271464" y="1492142"/>
            <a:ext cx="10004944" cy="4936962"/>
          </a:xfrm>
          <a:prstGeom prst="rect">
            <a:avLst/>
          </a:prstGeom>
        </p:spPr>
      </p:pic>
      <p:pic>
        <p:nvPicPr>
          <p:cNvPr id="10" name="Picture 2" descr="untitled4">
            <a:extLst>
              <a:ext uri="{FF2B5EF4-FFF2-40B4-BE49-F238E27FC236}">
                <a16:creationId xmlns:a16="http://schemas.microsoft.com/office/drawing/2014/main" id="{6A71AF3E-2147-426A-B3B3-8586AC75A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о поле 10">
            <a:extLst>
              <a:ext uri="{FF2B5EF4-FFF2-40B4-BE49-F238E27FC236}">
                <a16:creationId xmlns:a16="http://schemas.microsoft.com/office/drawing/2014/main" id="{21881808-E77B-4735-AC01-9BDF1C2D9362}"/>
              </a:ext>
            </a:extLst>
          </p:cNvPr>
          <p:cNvSpPr txBox="1"/>
          <p:nvPr/>
        </p:nvSpPr>
        <p:spPr>
          <a:xfrm>
            <a:off x="8040216" y="6453336"/>
            <a:ext cx="4010000" cy="261610"/>
          </a:xfrm>
          <a:prstGeom prst="rect">
            <a:avLst/>
          </a:prstGeom>
          <a:noFill/>
        </p:spPr>
        <p:txBody>
          <a:bodyPr wrap="square" rtlCol="0">
            <a:spAutoFit/>
          </a:bodyPr>
          <a:lstStyle/>
          <a:p>
            <a:r>
              <a:rPr lang="en-US" sz="1100" dirty="0"/>
              <a:t>Source: www.cdn.corporate.walmart.com</a:t>
            </a:r>
            <a:endParaRPr lang="bg-BG" sz="1100" dirty="0"/>
          </a:p>
        </p:txBody>
      </p:sp>
      <p:sp>
        <p:nvSpPr>
          <p:cNvPr id="5" name="Текстово поле 3">
            <a:extLst>
              <a:ext uri="{FF2B5EF4-FFF2-40B4-BE49-F238E27FC236}">
                <a16:creationId xmlns:a16="http://schemas.microsoft.com/office/drawing/2014/main" id="{90B545A4-4FBF-4317-83BC-3952AD38AE96}"/>
              </a:ext>
            </a:extLst>
          </p:cNvPr>
          <p:cNvSpPr txBox="1"/>
          <p:nvPr/>
        </p:nvSpPr>
        <p:spPr>
          <a:xfrm>
            <a:off x="4991100" y="3298195"/>
            <a:ext cx="2209800" cy="2616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100" dirty="0"/>
              <a:t>Source: </a:t>
            </a:r>
            <a:r>
              <a:rPr lang="en-US" sz="1100" dirty="0" err="1"/>
              <a:t>Euratex</a:t>
            </a:r>
            <a:endParaRPr lang="bg-BG" sz="1100" dirty="0"/>
          </a:p>
        </p:txBody>
      </p:sp>
    </p:spTree>
    <p:extLst>
      <p:ext uri="{BB962C8B-B14F-4D97-AF65-F5344CB8AC3E}">
        <p14:creationId xmlns:p14="http://schemas.microsoft.com/office/powerpoint/2010/main" val="674267104"/>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онтейнер за съдържание 4">
            <a:extLst>
              <a:ext uri="{FF2B5EF4-FFF2-40B4-BE49-F238E27FC236}">
                <a16:creationId xmlns:a16="http://schemas.microsoft.com/office/drawing/2014/main" id="{81398870-7781-4CA2-8030-FB1598CB71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0839" y="1006159"/>
            <a:ext cx="7640146" cy="5303161"/>
          </a:xfrm>
        </p:spPr>
      </p:pic>
      <p:sp>
        <p:nvSpPr>
          <p:cNvPr id="8" name="Текстово поле 7">
            <a:extLst>
              <a:ext uri="{FF2B5EF4-FFF2-40B4-BE49-F238E27FC236}">
                <a16:creationId xmlns:a16="http://schemas.microsoft.com/office/drawing/2014/main" id="{F380D681-6BCB-4BA0-B09A-809A6125F021}"/>
              </a:ext>
            </a:extLst>
          </p:cNvPr>
          <p:cNvSpPr txBox="1"/>
          <p:nvPr/>
        </p:nvSpPr>
        <p:spPr>
          <a:xfrm>
            <a:off x="8040216" y="6453336"/>
            <a:ext cx="4010000" cy="430887"/>
          </a:xfrm>
          <a:prstGeom prst="rect">
            <a:avLst/>
          </a:prstGeom>
          <a:noFill/>
        </p:spPr>
        <p:txBody>
          <a:bodyPr wrap="square" rtlCol="0">
            <a:spAutoFit/>
          </a:bodyPr>
          <a:lstStyle/>
          <a:p>
            <a:r>
              <a:rPr lang="en-US" sz="1100" dirty="0"/>
              <a:t>Source: </a:t>
            </a:r>
            <a:r>
              <a:rPr lang="bg-BG" sz="1100" dirty="0"/>
              <a:t>www.researchgate.net/figure/Textile-Apparel-Value-Chain_fig1_290435588</a:t>
            </a:r>
          </a:p>
        </p:txBody>
      </p:sp>
    </p:spTree>
    <p:extLst>
      <p:ext uri="{BB962C8B-B14F-4D97-AF65-F5344CB8AC3E}">
        <p14:creationId xmlns:p14="http://schemas.microsoft.com/office/powerpoint/2010/main" val="4270346591"/>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2B7D8F30-8DF2-4456-AD97-1745A938DFF6}"/>
              </a:ext>
            </a:extLst>
          </p:cNvPr>
          <p:cNvSpPr>
            <a:spLocks noGrp="1"/>
          </p:cNvSpPr>
          <p:nvPr>
            <p:ph idx="1"/>
          </p:nvPr>
        </p:nvSpPr>
        <p:spPr>
          <a:xfrm>
            <a:off x="699627" y="1745897"/>
            <a:ext cx="10972800" cy="4137028"/>
          </a:xfrm>
        </p:spPr>
        <p:txBody>
          <a:bodyPr/>
          <a:lstStyle/>
          <a:p>
            <a:pPr algn="just">
              <a:spcBef>
                <a:spcPts val="0"/>
              </a:spcBef>
            </a:pPr>
            <a:r>
              <a:rPr lang="en-US" b="1" dirty="0">
                <a:effectLst/>
                <a:latin typeface="Arial" panose="020B0604020202020204" pitchFamily="34" charset="0"/>
              </a:rPr>
              <a:t>Subcontracting</a:t>
            </a:r>
            <a:r>
              <a:rPr lang="en-US" dirty="0">
                <a:effectLst/>
                <a:latin typeface="Arial" panose="020B0604020202020204" pitchFamily="34" charset="0"/>
              </a:rPr>
              <a:t>: Business arrangement by which one firm (the contractor or "principal"), contracts with another firm (the "subcontractor"), for a given production cycle, one or more aspects of production design, processing, manufacture, construction or maintenance work.</a:t>
            </a:r>
          </a:p>
          <a:p>
            <a:pPr algn="just">
              <a:spcBef>
                <a:spcPts val="0"/>
              </a:spcBef>
            </a:pPr>
            <a:r>
              <a:rPr lang="en-US" dirty="0">
                <a:effectLst/>
                <a:latin typeface="Arial" panose="020B0604020202020204" pitchFamily="34" charset="0"/>
              </a:rPr>
              <a:t> </a:t>
            </a:r>
            <a:r>
              <a:rPr lang="en-US" b="1" dirty="0">
                <a:latin typeface="Arial" panose="020B0604020202020204" pitchFamily="34" charset="0"/>
                <a:cs typeface="Arial" panose="020B0604020202020204" pitchFamily="34" charset="0"/>
              </a:rPr>
              <a:t>Subcontract manufacturing</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process by which a subcontractor performs all or part of the manufacture of the principal’s product, to customized specification (of varying detail) provided by the principal. </a:t>
            </a:r>
          </a:p>
          <a:p>
            <a:pPr algn="just">
              <a:spcBef>
                <a:spcPts val="0"/>
              </a:spcBef>
            </a:pPr>
            <a:r>
              <a:rPr lang="en-US" b="1" dirty="0">
                <a:latin typeface="Arial" panose="020B0604020202020204" pitchFamily="34" charset="0"/>
                <a:cs typeface="Arial" panose="020B0604020202020204" pitchFamily="34" charset="0"/>
              </a:rPr>
              <a:t>A subcontracting chain</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 part of total supply chain from raw materials to finished products including subcontractors. The subcontracting chain is responsible for manufacturing activities on a long-term basis.</a:t>
            </a:r>
          </a:p>
          <a:p>
            <a:pPr algn="just">
              <a:spcBef>
                <a:spcPts val="0"/>
              </a:spcBef>
            </a:pPr>
            <a:endParaRPr lang="en-US" dirty="0">
              <a:effectLst/>
              <a:latin typeface="Arial" panose="020B0604020202020204" pitchFamily="34" charset="0"/>
            </a:endParaRPr>
          </a:p>
        </p:txBody>
      </p:sp>
      <p:sp>
        <p:nvSpPr>
          <p:cNvPr id="4" name="Title 1">
            <a:extLst>
              <a:ext uri="{FF2B5EF4-FFF2-40B4-BE49-F238E27FC236}">
                <a16:creationId xmlns:a16="http://schemas.microsoft.com/office/drawing/2014/main" id="{D8856F55-AB3A-441F-BBF6-C2940919558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Subcontracting definition</a:t>
            </a:r>
          </a:p>
        </p:txBody>
      </p:sp>
      <p:pic>
        <p:nvPicPr>
          <p:cNvPr id="5" name="Picture 2" descr="untitled4">
            <a:extLst>
              <a:ext uri="{FF2B5EF4-FFF2-40B4-BE49-F238E27FC236}">
                <a16:creationId xmlns:a16="http://schemas.microsoft.com/office/drawing/2014/main" id="{38FEA6E9-45F7-4E63-BDF9-BB74BC26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861297"/>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2992446-C04B-49EB-AF1A-104B3AA9394F}"/>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Definitions</a:t>
            </a:r>
          </a:p>
        </p:txBody>
      </p:sp>
      <p:sp>
        <p:nvSpPr>
          <p:cNvPr id="5" name="Контейнер за съдържание 2">
            <a:extLst>
              <a:ext uri="{FF2B5EF4-FFF2-40B4-BE49-F238E27FC236}">
                <a16:creationId xmlns:a16="http://schemas.microsoft.com/office/drawing/2014/main" id="{5E594C3A-4C77-4F38-ADEB-CDFCB2907980}"/>
              </a:ext>
            </a:extLst>
          </p:cNvPr>
          <p:cNvSpPr>
            <a:spLocks noGrp="1"/>
          </p:cNvSpPr>
          <p:nvPr>
            <p:ph sz="half" idx="1"/>
          </p:nvPr>
        </p:nvSpPr>
        <p:spPr>
          <a:xfrm>
            <a:off x="609600" y="2142330"/>
            <a:ext cx="5558408" cy="3983834"/>
          </a:xfrm>
        </p:spPr>
        <p:txBody>
          <a:bodyPr/>
          <a:lstStyle/>
          <a:p>
            <a:pPr algn="just">
              <a:spcBef>
                <a:spcPts val="0"/>
              </a:spcBef>
            </a:pPr>
            <a:r>
              <a:rPr lang="en-US" b="1" dirty="0">
                <a:effectLst/>
                <a:latin typeface="Arial" panose="020B0604020202020204" pitchFamily="34" charset="0"/>
              </a:rPr>
              <a:t>Subcontractor</a:t>
            </a:r>
            <a:r>
              <a:rPr lang="en-US" dirty="0">
                <a:latin typeface="Arial" panose="020B0604020202020204" pitchFamily="34" charset="0"/>
              </a:rPr>
              <a:t>: T</a:t>
            </a:r>
            <a:r>
              <a:rPr lang="en-US" dirty="0">
                <a:effectLst/>
                <a:latin typeface="Arial" panose="020B0604020202020204" pitchFamily="34" charset="0"/>
              </a:rPr>
              <a:t>he enterprise that is contracted by a contractor for the production design, processing, manufacture</a:t>
            </a:r>
            <a:r>
              <a:rPr lang="en-US" dirty="0">
                <a:latin typeface="Arial" panose="020B0604020202020204" pitchFamily="34" charset="0"/>
              </a:rPr>
              <a:t>, construction or maintenance work. </a:t>
            </a:r>
          </a:p>
          <a:p>
            <a:pPr algn="just">
              <a:spcBef>
                <a:spcPts val="0"/>
              </a:spcBef>
            </a:pPr>
            <a:r>
              <a:rPr lang="en-US" b="1" dirty="0">
                <a:latin typeface="Arial" panose="020B0604020202020204" pitchFamily="34" charset="0"/>
                <a:cs typeface="Arial" panose="020B0604020202020204" pitchFamily="34" charset="0"/>
              </a:rPr>
              <a:t>Contractual agreement</a:t>
            </a:r>
            <a:r>
              <a:rPr lang="en-US" dirty="0">
                <a:latin typeface="Arial" panose="020B0604020202020204" pitchFamily="34" charset="0"/>
                <a:cs typeface="Arial" panose="020B0604020202020204" pitchFamily="34" charset="0"/>
              </a:rPr>
              <a:t> to manufacture textile products usually states the quantity, type, quality, deadline, and price for which the subcontractor must deliver.</a:t>
            </a:r>
            <a:r>
              <a:rPr lang="en-US" dirty="0">
                <a:latin typeface="Arial" panose="020B0604020202020204" pitchFamily="34" charset="0"/>
              </a:rPr>
              <a:t> </a:t>
            </a:r>
          </a:p>
          <a:p>
            <a:pPr algn="just">
              <a:spcBef>
                <a:spcPts val="0"/>
              </a:spcBef>
            </a:pPr>
            <a:endParaRPr lang="bg-BG" dirty="0">
              <a:latin typeface="Arial" panose="020B0604020202020204" pitchFamily="34" charset="0"/>
              <a:cs typeface="Arial" panose="020B0604020202020204" pitchFamily="34" charset="0"/>
            </a:endParaRPr>
          </a:p>
        </p:txBody>
      </p:sp>
      <p:pic>
        <p:nvPicPr>
          <p:cNvPr id="6" name="Контейнер за съдържание 6" descr="Картина, която съдържа текст, риза&#10;&#10;Описанието е генерирано автоматично">
            <a:extLst>
              <a:ext uri="{FF2B5EF4-FFF2-40B4-BE49-F238E27FC236}">
                <a16:creationId xmlns:a16="http://schemas.microsoft.com/office/drawing/2014/main" id="{1D0F73C2-1332-4AAE-AA26-5E61210D7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457" y="2141538"/>
            <a:ext cx="3347085" cy="3984625"/>
          </a:xfrm>
          <a:prstGeom prst="rect">
            <a:avLst/>
          </a:prstGeom>
        </p:spPr>
      </p:pic>
    </p:spTree>
    <p:extLst>
      <p:ext uri="{BB962C8B-B14F-4D97-AF65-F5344CB8AC3E}">
        <p14:creationId xmlns:p14="http://schemas.microsoft.com/office/powerpoint/2010/main" val="4115514604"/>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745897"/>
            <a:ext cx="11013464"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pPr>
            <a:r>
              <a:rPr lang="pl-PL" dirty="0">
                <a:latin typeface="Arial" panose="020B0604020202020204" pitchFamily="34" charset="0"/>
                <a:cs typeface="Arial" panose="020B0604020202020204" pitchFamily="34" charset="0"/>
              </a:rPr>
              <a:t>Very short lead times</a:t>
            </a:r>
            <a:r>
              <a:rPr lang="en-US" dirty="0">
                <a:latin typeface="Arial" panose="020B0604020202020204" pitchFamily="34" charset="0"/>
                <a:cs typeface="Arial" panose="020B0604020202020204" pitchFamily="34" charset="0"/>
              </a:rPr>
              <a:t> as the time factor is increasingly important in the fashion industry.</a:t>
            </a:r>
          </a:p>
          <a:p>
            <a:pPr algn="just">
              <a:spcBef>
                <a:spcPts val="0"/>
              </a:spcBef>
            </a:pPr>
            <a:r>
              <a:rPr lang="en-US" dirty="0">
                <a:latin typeface="Arial" panose="020B0604020202020204" pitchFamily="34" charset="0"/>
                <a:cs typeface="Arial" panose="020B0604020202020204" pitchFamily="34" charset="0"/>
              </a:rPr>
              <a:t>Uncertainty of order volume round the year; </a:t>
            </a:r>
          </a:p>
          <a:p>
            <a:pPr algn="just">
              <a:spcBef>
                <a:spcPts val="0"/>
              </a:spcBef>
            </a:pPr>
            <a:r>
              <a:rPr lang="en-US" dirty="0">
                <a:latin typeface="Arial" panose="020B0604020202020204" pitchFamily="34" charset="0"/>
                <a:cs typeface="Arial" panose="020B0604020202020204" pitchFamily="34" charset="0"/>
              </a:rPr>
              <a:t>Getting control over manufacturing cost;</a:t>
            </a:r>
          </a:p>
          <a:p>
            <a:pPr algn="just">
              <a:spcBef>
                <a:spcPts val="0"/>
              </a:spcBef>
            </a:pPr>
            <a:r>
              <a:rPr lang="en-US" dirty="0">
                <a:latin typeface="Arial" panose="020B0604020202020204" pitchFamily="34" charset="0"/>
                <a:cs typeface="Arial" panose="020B0604020202020204" pitchFamily="34" charset="0"/>
              </a:rPr>
              <a:t>Keep away </a:t>
            </a:r>
            <a:r>
              <a:rPr lang="en-US" dirty="0" err="1">
                <a:latin typeface="Arial" panose="020B0604020202020204" pitchFamily="34" charset="0"/>
                <a:cs typeface="Arial" panose="020B0604020202020204" pitchFamily="34" charset="0"/>
              </a:rPr>
              <a:t>labour</a:t>
            </a:r>
            <a:r>
              <a:rPr lang="en-US" dirty="0">
                <a:latin typeface="Arial" panose="020B0604020202020204" pitchFamily="34" charset="0"/>
                <a:cs typeface="Arial" panose="020B0604020202020204" pitchFamily="34" charset="0"/>
              </a:rPr>
              <a:t> issues;</a:t>
            </a:r>
          </a:p>
          <a:p>
            <a:pPr algn="just">
              <a:spcBef>
                <a:spcPts val="0"/>
              </a:spcBef>
            </a:pPr>
            <a:r>
              <a:rPr lang="pl-PL" dirty="0">
                <a:latin typeface="Arial" panose="020B0604020202020204" pitchFamily="34" charset="0"/>
                <a:cs typeface="Arial" panose="020B0604020202020204" pitchFamily="34" charset="0"/>
              </a:rPr>
              <a:t>Last-minute changes</a:t>
            </a:r>
            <a:r>
              <a:rPr lang="en-US" dirty="0">
                <a:latin typeface="Arial" panose="020B0604020202020204" pitchFamily="34" charset="0"/>
                <a:cs typeface="Arial" panose="020B0604020202020204" pitchFamily="34" charset="0"/>
              </a:rPr>
              <a:t> as buyers may change designs, production volumes and production schedules;</a:t>
            </a:r>
          </a:p>
          <a:p>
            <a:pPr algn="just">
              <a:spcBef>
                <a:spcPts val="0"/>
              </a:spcBef>
            </a:pPr>
            <a:r>
              <a:rPr lang="en-US" dirty="0">
                <a:latin typeface="Arial" panose="020B0604020202020204" pitchFamily="34" charset="0"/>
                <a:cs typeface="Arial" panose="020B0604020202020204" pitchFamily="34" charset="0"/>
              </a:rPr>
              <a:t>Lack of knowledge about the supplier’s production schedule/capacity as the most famous brands and retailers have spread production over hundreds or even thousands of suppliers;</a:t>
            </a:r>
          </a:p>
          <a:p>
            <a:pPr algn="just">
              <a:spcBef>
                <a:spcPts val="0"/>
              </a:spcBef>
            </a:pPr>
            <a:r>
              <a:rPr lang="pl-PL" dirty="0">
                <a:latin typeface="Arial" panose="020B0604020202020204" pitchFamily="34" charset="0"/>
                <a:cs typeface="Arial" panose="020B0604020202020204" pitchFamily="34" charset="0"/>
              </a:rPr>
              <a:t>Inadequate monitoring</a:t>
            </a:r>
            <a:r>
              <a:rPr lang="en-US" dirty="0">
                <a:latin typeface="Arial" panose="020B0604020202020204" pitchFamily="34" charset="0"/>
                <a:cs typeface="Arial" panose="020B0604020202020204" pitchFamily="34" charset="0"/>
              </a:rPr>
              <a:t> as the fashion industry rarely inspects their suppliers’ factories.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Reasons for existing subcontracting business in the T&amp;C industry. Buyers’ demands: </a:t>
            </a:r>
          </a:p>
        </p:txBody>
      </p:sp>
    </p:spTree>
    <p:extLst>
      <p:ext uri="{BB962C8B-B14F-4D97-AF65-F5344CB8AC3E}">
        <p14:creationId xmlns:p14="http://schemas.microsoft.com/office/powerpoint/2010/main" val="2304778674"/>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2262</TotalTime>
  <Words>2934</Words>
  <Application>Microsoft Office PowerPoint</Application>
  <PresentationFormat>Широк екран</PresentationFormat>
  <Paragraphs>199</Paragraphs>
  <Slides>40</Slides>
  <Notes>5</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40</vt:i4>
      </vt:variant>
    </vt:vector>
  </HeadingPairs>
  <TitlesOfParts>
    <vt:vector size="46" baseType="lpstr">
      <vt:lpstr>Arial</vt:lpstr>
      <vt:lpstr>Calibri</vt:lpstr>
      <vt:lpstr>Corbel</vt:lpstr>
      <vt:lpstr>Segoe UI</vt:lpstr>
      <vt:lpstr>Symbol</vt:lpstr>
      <vt:lpstr>ICT-TEX-Course presentation Template</vt:lpstr>
      <vt:lpstr>Презентация на PowerPoint</vt:lpstr>
      <vt:lpstr>AGENDA</vt:lpstr>
      <vt:lpstr>Value chain definition</vt:lpstr>
      <vt:lpstr>Textile, apparel and footwear value chain</vt:lpstr>
      <vt:lpstr>Презентация на PowerPoint</vt:lpstr>
      <vt:lpstr>Презентация на PowerPoint</vt:lpstr>
      <vt:lpstr>Subcontracting definition</vt:lpstr>
      <vt:lpstr>Definitions</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Subcontracting types</vt:lpstr>
      <vt:lpstr>Subcontracting types</vt:lpstr>
      <vt:lpstr>Subcontracting types</vt:lpstr>
      <vt:lpstr>Subcontracting types</vt:lpstr>
      <vt:lpstr>Subcontracting types</vt:lpstr>
      <vt:lpstr>Subcontracting types</vt:lpstr>
      <vt:lpstr>Assignment 1</vt:lpstr>
      <vt:lpstr>Upgrading in global value in textile and apparel sector:</vt:lpstr>
      <vt:lpstr>Supply chain</vt:lpstr>
      <vt:lpstr>Supply chain</vt:lpstr>
      <vt:lpstr>Flat supply chain diagram </vt:lpstr>
      <vt:lpstr>Supply chain management</vt:lpstr>
      <vt:lpstr>Entrepreneurial networks and short supply chains</vt:lpstr>
      <vt:lpstr>Презентация на PowerPoint</vt:lpstr>
      <vt:lpstr>Презентация на PowerPoint</vt:lpstr>
      <vt:lpstr>Easy steps for establishment short supply chain in textile </vt:lpstr>
      <vt:lpstr>Assignment 2</vt:lpstr>
      <vt:lpstr>Assignment 3</vt:lpstr>
      <vt:lpstr>Assignment 3</vt:lpstr>
      <vt:lpstr>Презентация на PowerPoint</vt:lpstr>
      <vt:lpstr>Assignment 4</vt:lpstr>
      <vt:lpstr>Assignment 5</vt:lpstr>
      <vt:lpstr>Презентация на PowerPoint</vt:lpstr>
      <vt:lpstr>Презентация на PowerPoint</vt:lpstr>
      <vt:lpstr>Презентация на PowerPoint</vt:lpstr>
      <vt:lpstr>Questions for discussion</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192</cp:revision>
  <dcterms:created xsi:type="dcterms:W3CDTF">2020-11-18T13:31:09Z</dcterms:created>
  <dcterms:modified xsi:type="dcterms:W3CDTF">2021-06-18T10:18:13Z</dcterms:modified>
</cp:coreProperties>
</file>