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331" r:id="rId2"/>
    <p:sldId id="336" r:id="rId3"/>
    <p:sldId id="354" r:id="rId4"/>
    <p:sldId id="299" r:id="rId5"/>
    <p:sldId id="308" r:id="rId6"/>
    <p:sldId id="317" r:id="rId7"/>
    <p:sldId id="273" r:id="rId8"/>
    <p:sldId id="318" r:id="rId9"/>
    <p:sldId id="349" r:id="rId10"/>
    <p:sldId id="338" r:id="rId11"/>
    <p:sldId id="350" r:id="rId12"/>
    <p:sldId id="360" r:id="rId13"/>
    <p:sldId id="340" r:id="rId14"/>
    <p:sldId id="344" r:id="rId15"/>
    <p:sldId id="345" r:id="rId16"/>
    <p:sldId id="357" r:id="rId17"/>
    <p:sldId id="352" r:id="rId18"/>
    <p:sldId id="341" r:id="rId19"/>
    <p:sldId id="343" r:id="rId20"/>
    <p:sldId id="342" r:id="rId21"/>
    <p:sldId id="325" r:id="rId22"/>
    <p:sldId id="358" r:id="rId23"/>
    <p:sldId id="359" r:id="rId24"/>
    <p:sldId id="326" r:id="rId25"/>
    <p:sldId id="327" r:id="rId26"/>
    <p:sldId id="355" r:id="rId27"/>
    <p:sldId id="323" r:id="rId28"/>
    <p:sldId id="356" r:id="rId29"/>
    <p:sldId id="334"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89" autoAdjust="0"/>
  </p:normalViewPr>
  <p:slideViewPr>
    <p:cSldViewPr>
      <p:cViewPr varScale="1">
        <p:scale>
          <a:sx n="67" d="100"/>
          <a:sy n="67" d="100"/>
        </p:scale>
        <p:origin x="1190" y="67"/>
      </p:cViewPr>
      <p:guideLst>
        <p:guide orient="horz" pos="206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3D7E4-E89E-4978-AF1C-60BD4BE7E85A}"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D4BD3974-ACAE-4D41-ABF6-12013BC932C9}">
      <dgm:prSet/>
      <dgm:spPr>
        <a:solidFill>
          <a:srgbClr val="002060"/>
        </a:solidFill>
      </dgm:spPr>
      <dgm:t>
        <a:bodyPr/>
        <a:lstStyle/>
        <a:p>
          <a:r>
            <a:rPr lang="en-US" b="0" i="0" dirty="0">
              <a:latin typeface="Arial" panose="020B0604020202020204" pitchFamily="34" charset="0"/>
              <a:cs typeface="Arial" panose="020B0604020202020204" pitchFamily="34" charset="0"/>
            </a:rPr>
            <a:t>For the success or failure of a business idea, the choice of legal form is not the most crucial, but in some cases it can lead to a small difference that tilts the scales in one direction or another. </a:t>
          </a:r>
          <a:endParaRPr lang="en-US" dirty="0">
            <a:latin typeface="Arial" panose="020B0604020202020204" pitchFamily="34" charset="0"/>
            <a:cs typeface="Arial" panose="020B0604020202020204" pitchFamily="34" charset="0"/>
          </a:endParaRPr>
        </a:p>
      </dgm:t>
    </dgm:pt>
    <dgm:pt modelId="{319E27EC-EB3B-4372-80EB-925C6E7ADE09}" type="parTrans" cxnId="{3668591A-FDB4-4197-B14D-DEBB3E06DF87}">
      <dgm:prSet/>
      <dgm:spPr/>
      <dgm:t>
        <a:bodyPr/>
        <a:lstStyle/>
        <a:p>
          <a:endParaRPr lang="en-US"/>
        </a:p>
      </dgm:t>
    </dgm:pt>
    <dgm:pt modelId="{A08D3DCA-0D67-401E-B1C9-BB1C1C258D01}" type="sibTrans" cxnId="{3668591A-FDB4-4197-B14D-DEBB3E06DF87}">
      <dgm:prSet/>
      <dgm:spPr>
        <a:solidFill>
          <a:srgbClr val="002060"/>
        </a:solidFill>
      </dgm:spPr>
      <dgm:t>
        <a:bodyPr/>
        <a:lstStyle/>
        <a:p>
          <a:endParaRPr lang="en-US"/>
        </a:p>
      </dgm:t>
    </dgm:pt>
    <dgm:pt modelId="{1E7D4223-469B-4B5F-8BA2-FCC9E3787D77}">
      <dgm:prSet/>
      <dgm:spPr>
        <a:solidFill>
          <a:srgbClr val="FFC000"/>
        </a:solidFill>
      </dgm:spPr>
      <dgm:t>
        <a:bodyPr/>
        <a:lstStyle/>
        <a:p>
          <a:r>
            <a:rPr lang="pl-PL" b="0" i="0" dirty="0">
              <a:latin typeface="Arial" panose="020B0604020202020204" pitchFamily="34" charset="0"/>
              <a:cs typeface="Arial" panose="020B0604020202020204" pitchFamily="34" charset="0"/>
            </a:rPr>
            <a:t>For better professional judgment, entrepreneurs usually use qualified professionals </a:t>
          </a:r>
          <a:endParaRPr lang="en-US" dirty="0">
            <a:solidFill>
              <a:schemeClr val="tx1"/>
            </a:solidFill>
            <a:latin typeface="Arial" panose="020B0604020202020204" pitchFamily="34" charset="0"/>
            <a:cs typeface="Arial" panose="020B0604020202020204" pitchFamily="34" charset="0"/>
          </a:endParaRPr>
        </a:p>
      </dgm:t>
    </dgm:pt>
    <dgm:pt modelId="{A88E1CF5-3ECE-4AA7-97A9-C4A4C43581F5}" type="parTrans" cxnId="{3BE2ACAD-69A6-4DFE-BB00-759987BC2961}">
      <dgm:prSet/>
      <dgm:spPr/>
      <dgm:t>
        <a:bodyPr/>
        <a:lstStyle/>
        <a:p>
          <a:endParaRPr lang="en-US"/>
        </a:p>
      </dgm:t>
    </dgm:pt>
    <dgm:pt modelId="{E225CC41-CDED-456E-9DD7-994E827C5F7E}" type="sibTrans" cxnId="{3BE2ACAD-69A6-4DFE-BB00-759987BC2961}">
      <dgm:prSet/>
      <dgm:spPr/>
      <dgm:t>
        <a:bodyPr/>
        <a:lstStyle/>
        <a:p>
          <a:endParaRPr lang="en-US"/>
        </a:p>
      </dgm:t>
    </dgm:pt>
    <dgm:pt modelId="{DB96F32E-FC20-46B4-AB4F-30332786768F}" type="pres">
      <dgm:prSet presAssocID="{EE43D7E4-E89E-4978-AF1C-60BD4BE7E85A}" presName="diagram" presStyleCnt="0">
        <dgm:presLayoutVars>
          <dgm:dir/>
          <dgm:resizeHandles/>
        </dgm:presLayoutVars>
      </dgm:prSet>
      <dgm:spPr/>
    </dgm:pt>
    <dgm:pt modelId="{E9924E75-310D-4E80-AA74-52008925C91F}" type="pres">
      <dgm:prSet presAssocID="{D4BD3974-ACAE-4D41-ABF6-12013BC932C9}" presName="firstNode" presStyleLbl="node1" presStyleIdx="0" presStyleCnt="2">
        <dgm:presLayoutVars>
          <dgm:bulletEnabled val="1"/>
        </dgm:presLayoutVars>
      </dgm:prSet>
      <dgm:spPr/>
    </dgm:pt>
    <dgm:pt modelId="{9127A92E-E8E4-44C6-BDDA-F1E30C6E11B2}" type="pres">
      <dgm:prSet presAssocID="{A08D3DCA-0D67-401E-B1C9-BB1C1C258D01}" presName="sibTrans" presStyleLbl="sibTrans2D1" presStyleIdx="0" presStyleCnt="1"/>
      <dgm:spPr/>
    </dgm:pt>
    <dgm:pt modelId="{4DE50F75-1152-4A59-B94E-218554AF299E}" type="pres">
      <dgm:prSet presAssocID="{1E7D4223-469B-4B5F-8BA2-FCC9E3787D77}" presName="lastNode" presStyleLbl="node1" presStyleIdx="1" presStyleCnt="2">
        <dgm:presLayoutVars>
          <dgm:bulletEnabled val="1"/>
        </dgm:presLayoutVars>
      </dgm:prSet>
      <dgm:spPr/>
    </dgm:pt>
  </dgm:ptLst>
  <dgm:cxnLst>
    <dgm:cxn modelId="{92618011-0D50-41CA-AB5F-103AED16B6AF}" type="presOf" srcId="{1E7D4223-469B-4B5F-8BA2-FCC9E3787D77}" destId="{4DE50F75-1152-4A59-B94E-218554AF299E}" srcOrd="0" destOrd="0" presId="urn:microsoft.com/office/officeart/2005/8/layout/bProcess2"/>
    <dgm:cxn modelId="{3668591A-FDB4-4197-B14D-DEBB3E06DF87}" srcId="{EE43D7E4-E89E-4978-AF1C-60BD4BE7E85A}" destId="{D4BD3974-ACAE-4D41-ABF6-12013BC932C9}" srcOrd="0" destOrd="0" parTransId="{319E27EC-EB3B-4372-80EB-925C6E7ADE09}" sibTransId="{A08D3DCA-0D67-401E-B1C9-BB1C1C258D01}"/>
    <dgm:cxn modelId="{94503C27-93A7-48F9-819D-9AD1E3F00083}" type="presOf" srcId="{D4BD3974-ACAE-4D41-ABF6-12013BC932C9}" destId="{E9924E75-310D-4E80-AA74-52008925C91F}" srcOrd="0" destOrd="0" presId="urn:microsoft.com/office/officeart/2005/8/layout/bProcess2"/>
    <dgm:cxn modelId="{330B2A57-5F83-496B-B42B-5D422AF42DB8}" type="presOf" srcId="{EE43D7E4-E89E-4978-AF1C-60BD4BE7E85A}" destId="{DB96F32E-FC20-46B4-AB4F-30332786768F}" srcOrd="0" destOrd="0" presId="urn:microsoft.com/office/officeart/2005/8/layout/bProcess2"/>
    <dgm:cxn modelId="{3BE2ACAD-69A6-4DFE-BB00-759987BC2961}" srcId="{EE43D7E4-E89E-4978-AF1C-60BD4BE7E85A}" destId="{1E7D4223-469B-4B5F-8BA2-FCC9E3787D77}" srcOrd="1" destOrd="0" parTransId="{A88E1CF5-3ECE-4AA7-97A9-C4A4C43581F5}" sibTransId="{E225CC41-CDED-456E-9DD7-994E827C5F7E}"/>
    <dgm:cxn modelId="{5890B4B1-3799-4C21-86F3-9CCD11E90DC1}" type="presOf" srcId="{A08D3DCA-0D67-401E-B1C9-BB1C1C258D01}" destId="{9127A92E-E8E4-44C6-BDDA-F1E30C6E11B2}" srcOrd="0" destOrd="0" presId="urn:microsoft.com/office/officeart/2005/8/layout/bProcess2"/>
    <dgm:cxn modelId="{84EED7A7-C29D-4213-BEBA-0D01EA76DFA3}" type="presParOf" srcId="{DB96F32E-FC20-46B4-AB4F-30332786768F}" destId="{E9924E75-310D-4E80-AA74-52008925C91F}" srcOrd="0" destOrd="0" presId="urn:microsoft.com/office/officeart/2005/8/layout/bProcess2"/>
    <dgm:cxn modelId="{4DA342E1-D340-4D47-BEC4-B99BA33C2B28}" type="presParOf" srcId="{DB96F32E-FC20-46B4-AB4F-30332786768F}" destId="{9127A92E-E8E4-44C6-BDDA-F1E30C6E11B2}" srcOrd="1" destOrd="0" presId="urn:microsoft.com/office/officeart/2005/8/layout/bProcess2"/>
    <dgm:cxn modelId="{8AD2429C-8FC0-4586-9942-42D18C6C5113}" type="presParOf" srcId="{DB96F32E-FC20-46B4-AB4F-30332786768F}" destId="{4DE50F75-1152-4A59-B94E-218554AF299E}" srcOrd="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2613C-B943-4DFC-994F-8071BF8E52E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2D05124-8822-4729-A26C-B3973E98BDB3}">
      <dgm:prSet/>
      <dgm:spPr/>
      <dgm:t>
        <a:bodyPr/>
        <a:lstStyle/>
        <a:p>
          <a:r>
            <a:rPr lang="pl-PL" b="0" i="0" dirty="0"/>
            <a:t>Sole trader</a:t>
          </a:r>
          <a:endParaRPr lang="en-US" dirty="0"/>
        </a:p>
      </dgm:t>
    </dgm:pt>
    <dgm:pt modelId="{C06B1467-C56C-4ABC-BCAB-B31F709E436F}" type="parTrans" cxnId="{E42983DD-AAF3-4B2E-8C97-CCA5002006A1}">
      <dgm:prSet/>
      <dgm:spPr/>
      <dgm:t>
        <a:bodyPr/>
        <a:lstStyle/>
        <a:p>
          <a:endParaRPr lang="en-US"/>
        </a:p>
      </dgm:t>
    </dgm:pt>
    <dgm:pt modelId="{9BEAFFDD-4E1E-4C18-A108-5A834AF9977E}" type="sibTrans" cxnId="{E42983DD-AAF3-4B2E-8C97-CCA5002006A1}">
      <dgm:prSet/>
      <dgm:spPr/>
      <dgm:t>
        <a:bodyPr/>
        <a:lstStyle/>
        <a:p>
          <a:endParaRPr lang="en-US"/>
        </a:p>
      </dgm:t>
    </dgm:pt>
    <dgm:pt modelId="{DDE849F5-F57A-4759-BBAF-4FD7D257E29A}">
      <dgm:prSet/>
      <dgm:spPr/>
      <dgm:t>
        <a:bodyPr/>
        <a:lstStyle/>
        <a:p>
          <a:r>
            <a:rPr lang="pl-PL" b="0" i="0" dirty="0"/>
            <a:t>General partnership</a:t>
          </a:r>
          <a:endParaRPr lang="en-US" dirty="0"/>
        </a:p>
      </dgm:t>
    </dgm:pt>
    <dgm:pt modelId="{50F59904-4DE5-492E-AA3C-F4FD56CCCF8A}" type="parTrans" cxnId="{9BD8DE93-BC70-40DD-900F-9492BE3C21D8}">
      <dgm:prSet/>
      <dgm:spPr/>
      <dgm:t>
        <a:bodyPr/>
        <a:lstStyle/>
        <a:p>
          <a:endParaRPr lang="en-US"/>
        </a:p>
      </dgm:t>
    </dgm:pt>
    <dgm:pt modelId="{6AA95284-4683-4284-887B-9B7BA7FA9EEA}" type="sibTrans" cxnId="{9BD8DE93-BC70-40DD-900F-9492BE3C21D8}">
      <dgm:prSet/>
      <dgm:spPr/>
      <dgm:t>
        <a:bodyPr/>
        <a:lstStyle/>
        <a:p>
          <a:endParaRPr lang="en-US"/>
        </a:p>
      </dgm:t>
    </dgm:pt>
    <dgm:pt modelId="{23C75B24-0F30-4BDA-9847-8A2C5C1DED8D}">
      <dgm:prSet/>
      <dgm:spPr/>
      <dgm:t>
        <a:bodyPr/>
        <a:lstStyle/>
        <a:p>
          <a:r>
            <a:rPr lang="pl-PL" b="0" i="0" dirty="0"/>
            <a:t>Limited partnership</a:t>
          </a:r>
          <a:endParaRPr lang="en-US" dirty="0"/>
        </a:p>
      </dgm:t>
    </dgm:pt>
    <dgm:pt modelId="{9665BF29-6DD5-4903-A08D-34614E12FA1D}" type="parTrans" cxnId="{0F3FA175-F449-4597-A4D8-699AC20351FD}">
      <dgm:prSet/>
      <dgm:spPr/>
      <dgm:t>
        <a:bodyPr/>
        <a:lstStyle/>
        <a:p>
          <a:endParaRPr lang="en-US"/>
        </a:p>
      </dgm:t>
    </dgm:pt>
    <dgm:pt modelId="{3BCA2219-BB3A-40DA-B1F4-202E9FCA097C}" type="sibTrans" cxnId="{0F3FA175-F449-4597-A4D8-699AC20351FD}">
      <dgm:prSet/>
      <dgm:spPr/>
      <dgm:t>
        <a:bodyPr/>
        <a:lstStyle/>
        <a:p>
          <a:endParaRPr lang="en-US"/>
        </a:p>
      </dgm:t>
    </dgm:pt>
    <dgm:pt modelId="{AED3F8CF-FD03-4B9D-B490-12E12EB1892C}">
      <dgm:prSet/>
      <dgm:spPr/>
      <dgm:t>
        <a:bodyPr/>
        <a:lstStyle/>
        <a:p>
          <a:r>
            <a:rPr lang="pl-PL" b="0" i="0" dirty="0"/>
            <a:t>Limited Liability Company - Ltd.</a:t>
          </a:r>
          <a:endParaRPr lang="en-US" dirty="0">
            <a:solidFill>
              <a:schemeClr val="tx1"/>
            </a:solidFill>
          </a:endParaRPr>
        </a:p>
      </dgm:t>
    </dgm:pt>
    <dgm:pt modelId="{0024BA0D-FEFA-42B9-84BB-831AE0537F74}" type="parTrans" cxnId="{C2BB001E-E051-4E66-83F9-CB226E2153B8}">
      <dgm:prSet/>
      <dgm:spPr/>
      <dgm:t>
        <a:bodyPr/>
        <a:lstStyle/>
        <a:p>
          <a:endParaRPr lang="en-US"/>
        </a:p>
      </dgm:t>
    </dgm:pt>
    <dgm:pt modelId="{A660A33C-9F3F-4342-8C81-A6F8D443DCE6}" type="sibTrans" cxnId="{C2BB001E-E051-4E66-83F9-CB226E2153B8}">
      <dgm:prSet/>
      <dgm:spPr/>
      <dgm:t>
        <a:bodyPr/>
        <a:lstStyle/>
        <a:p>
          <a:endParaRPr lang="en-US"/>
        </a:p>
      </dgm:t>
    </dgm:pt>
    <dgm:pt modelId="{9BDCBC01-FBB2-47BF-A028-BF18DF085F0A}">
      <dgm:prSet/>
      <dgm:spPr/>
      <dgm:t>
        <a:bodyPr/>
        <a:lstStyle/>
        <a:p>
          <a:r>
            <a:rPr lang="pl-PL" b="0" i="0" dirty="0"/>
            <a:t>Joint-stock company</a:t>
          </a:r>
          <a:endParaRPr lang="en-US" dirty="0">
            <a:solidFill>
              <a:schemeClr val="tx1"/>
            </a:solidFill>
          </a:endParaRPr>
        </a:p>
      </dgm:t>
    </dgm:pt>
    <dgm:pt modelId="{19BA7879-A859-48BF-99C6-4CC836CFD47C}" type="parTrans" cxnId="{09B80CDA-CD22-4AAA-AE46-435D140F9E63}">
      <dgm:prSet/>
      <dgm:spPr/>
      <dgm:t>
        <a:bodyPr/>
        <a:lstStyle/>
        <a:p>
          <a:endParaRPr lang="en-US"/>
        </a:p>
      </dgm:t>
    </dgm:pt>
    <dgm:pt modelId="{DB161B62-201D-4799-8ADC-42E185A4E235}" type="sibTrans" cxnId="{09B80CDA-CD22-4AAA-AE46-435D140F9E63}">
      <dgm:prSet/>
      <dgm:spPr/>
      <dgm:t>
        <a:bodyPr/>
        <a:lstStyle/>
        <a:p>
          <a:endParaRPr lang="en-US"/>
        </a:p>
      </dgm:t>
    </dgm:pt>
    <dgm:pt modelId="{59AE02AD-3005-4E81-8D76-5935A1ED3ED0}">
      <dgm:prSet/>
      <dgm:spPr/>
      <dgm:t>
        <a:bodyPr/>
        <a:lstStyle/>
        <a:p>
          <a:r>
            <a:rPr lang="pl-PL" b="0" i="0" dirty="0"/>
            <a:t>Limited partnership with shares </a:t>
          </a:r>
          <a:endParaRPr lang="en-US" dirty="0"/>
        </a:p>
      </dgm:t>
    </dgm:pt>
    <dgm:pt modelId="{EE7335E0-390A-4F86-BB67-233CCFBCFCB6}" type="parTrans" cxnId="{69849C96-83F1-469F-BEBD-FAC9EA5AB627}">
      <dgm:prSet/>
      <dgm:spPr/>
      <dgm:t>
        <a:bodyPr/>
        <a:lstStyle/>
        <a:p>
          <a:endParaRPr lang="en-US"/>
        </a:p>
      </dgm:t>
    </dgm:pt>
    <dgm:pt modelId="{1A92284B-D752-4415-BE0B-7076B54D77CB}" type="sibTrans" cxnId="{69849C96-83F1-469F-BEBD-FAC9EA5AB627}">
      <dgm:prSet/>
      <dgm:spPr/>
      <dgm:t>
        <a:bodyPr/>
        <a:lstStyle/>
        <a:p>
          <a:endParaRPr lang="en-US"/>
        </a:p>
      </dgm:t>
    </dgm:pt>
    <dgm:pt modelId="{8A888694-48BE-4864-85A7-E2912C4C3059}" type="pres">
      <dgm:prSet presAssocID="{FCE2613C-B943-4DFC-994F-8071BF8E52E6}" presName="diagram" presStyleCnt="0">
        <dgm:presLayoutVars>
          <dgm:dir/>
          <dgm:resizeHandles val="exact"/>
        </dgm:presLayoutVars>
      </dgm:prSet>
      <dgm:spPr/>
    </dgm:pt>
    <dgm:pt modelId="{DF68F95C-EC20-48BA-A6FB-A24FF874A5A6}" type="pres">
      <dgm:prSet presAssocID="{12D05124-8822-4729-A26C-B3973E98BDB3}" presName="node" presStyleLbl="node1" presStyleIdx="0" presStyleCnt="6" custLinFactNeighborY="300">
        <dgm:presLayoutVars>
          <dgm:bulletEnabled val="1"/>
        </dgm:presLayoutVars>
      </dgm:prSet>
      <dgm:spPr/>
    </dgm:pt>
    <dgm:pt modelId="{6C044B4A-ED36-4485-9277-A3D61DBA3F7F}" type="pres">
      <dgm:prSet presAssocID="{9BEAFFDD-4E1E-4C18-A108-5A834AF9977E}" presName="sibTrans" presStyleCnt="0"/>
      <dgm:spPr/>
    </dgm:pt>
    <dgm:pt modelId="{00CE72DB-A3B2-4B54-9F24-C0E4280175BE}" type="pres">
      <dgm:prSet presAssocID="{DDE849F5-F57A-4759-BBAF-4FD7D257E29A}" presName="node" presStyleLbl="node1" presStyleIdx="1" presStyleCnt="6">
        <dgm:presLayoutVars>
          <dgm:bulletEnabled val="1"/>
        </dgm:presLayoutVars>
      </dgm:prSet>
      <dgm:spPr/>
    </dgm:pt>
    <dgm:pt modelId="{04E781B4-34C8-4070-9BD6-B849BB4A33FF}" type="pres">
      <dgm:prSet presAssocID="{6AA95284-4683-4284-887B-9B7BA7FA9EEA}" presName="sibTrans" presStyleCnt="0"/>
      <dgm:spPr/>
    </dgm:pt>
    <dgm:pt modelId="{EA4971C7-1509-4455-B824-0F00299F1B9D}" type="pres">
      <dgm:prSet presAssocID="{23C75B24-0F30-4BDA-9847-8A2C5C1DED8D}" presName="node" presStyleLbl="node1" presStyleIdx="2" presStyleCnt="6">
        <dgm:presLayoutVars>
          <dgm:bulletEnabled val="1"/>
        </dgm:presLayoutVars>
      </dgm:prSet>
      <dgm:spPr/>
    </dgm:pt>
    <dgm:pt modelId="{815BBA93-583F-4799-85D2-34E6274556F3}" type="pres">
      <dgm:prSet presAssocID="{3BCA2219-BB3A-40DA-B1F4-202E9FCA097C}" presName="sibTrans" presStyleCnt="0"/>
      <dgm:spPr/>
    </dgm:pt>
    <dgm:pt modelId="{5B9E5075-D5AF-49DA-BAEC-FAB75F57B686}" type="pres">
      <dgm:prSet presAssocID="{AED3F8CF-FD03-4B9D-B490-12E12EB1892C}" presName="node" presStyleLbl="node1" presStyleIdx="3" presStyleCnt="6">
        <dgm:presLayoutVars>
          <dgm:bulletEnabled val="1"/>
        </dgm:presLayoutVars>
      </dgm:prSet>
      <dgm:spPr/>
    </dgm:pt>
    <dgm:pt modelId="{E8624144-7AEA-4395-88E3-3FE5359EB89A}" type="pres">
      <dgm:prSet presAssocID="{A660A33C-9F3F-4342-8C81-A6F8D443DCE6}" presName="sibTrans" presStyleCnt="0"/>
      <dgm:spPr/>
    </dgm:pt>
    <dgm:pt modelId="{65F23466-2ED1-4464-BC45-7E875EF58EE5}" type="pres">
      <dgm:prSet presAssocID="{9BDCBC01-FBB2-47BF-A028-BF18DF085F0A}" presName="node" presStyleLbl="node1" presStyleIdx="4" presStyleCnt="6">
        <dgm:presLayoutVars>
          <dgm:bulletEnabled val="1"/>
        </dgm:presLayoutVars>
      </dgm:prSet>
      <dgm:spPr/>
    </dgm:pt>
    <dgm:pt modelId="{9C7F063C-99E3-41DB-8E9F-73513B11C309}" type="pres">
      <dgm:prSet presAssocID="{DB161B62-201D-4799-8ADC-42E185A4E235}" presName="sibTrans" presStyleCnt="0"/>
      <dgm:spPr/>
    </dgm:pt>
    <dgm:pt modelId="{1F271D4F-6706-439E-ABF9-8437B326B50C}" type="pres">
      <dgm:prSet presAssocID="{59AE02AD-3005-4E81-8D76-5935A1ED3ED0}" presName="node" presStyleLbl="node1" presStyleIdx="5" presStyleCnt="6">
        <dgm:presLayoutVars>
          <dgm:bulletEnabled val="1"/>
        </dgm:presLayoutVars>
      </dgm:prSet>
      <dgm:spPr/>
    </dgm:pt>
  </dgm:ptLst>
  <dgm:cxnLst>
    <dgm:cxn modelId="{C2BB001E-E051-4E66-83F9-CB226E2153B8}" srcId="{FCE2613C-B943-4DFC-994F-8071BF8E52E6}" destId="{AED3F8CF-FD03-4B9D-B490-12E12EB1892C}" srcOrd="3" destOrd="0" parTransId="{0024BA0D-FEFA-42B9-84BB-831AE0537F74}" sibTransId="{A660A33C-9F3F-4342-8C81-A6F8D443DCE6}"/>
    <dgm:cxn modelId="{56618B3F-D3C7-4466-AC9D-5A0050D349F2}" type="presOf" srcId="{12D05124-8822-4729-A26C-B3973E98BDB3}" destId="{DF68F95C-EC20-48BA-A6FB-A24FF874A5A6}" srcOrd="0" destOrd="0" presId="urn:microsoft.com/office/officeart/2005/8/layout/default"/>
    <dgm:cxn modelId="{D218F273-884E-4068-A4BE-4D4B59B509D4}" type="presOf" srcId="{59AE02AD-3005-4E81-8D76-5935A1ED3ED0}" destId="{1F271D4F-6706-439E-ABF9-8437B326B50C}" srcOrd="0" destOrd="0" presId="urn:microsoft.com/office/officeart/2005/8/layout/default"/>
    <dgm:cxn modelId="{158D3174-15C8-4138-B55A-378E2C4FD5CD}" type="presOf" srcId="{9BDCBC01-FBB2-47BF-A028-BF18DF085F0A}" destId="{65F23466-2ED1-4464-BC45-7E875EF58EE5}" srcOrd="0" destOrd="0" presId="urn:microsoft.com/office/officeart/2005/8/layout/default"/>
    <dgm:cxn modelId="{0F3FA175-F449-4597-A4D8-699AC20351FD}" srcId="{FCE2613C-B943-4DFC-994F-8071BF8E52E6}" destId="{23C75B24-0F30-4BDA-9847-8A2C5C1DED8D}" srcOrd="2" destOrd="0" parTransId="{9665BF29-6DD5-4903-A08D-34614E12FA1D}" sibTransId="{3BCA2219-BB3A-40DA-B1F4-202E9FCA097C}"/>
    <dgm:cxn modelId="{FA3A9157-C849-47A8-A75E-D7C0693F3FB4}" type="presOf" srcId="{AED3F8CF-FD03-4B9D-B490-12E12EB1892C}" destId="{5B9E5075-D5AF-49DA-BAEC-FAB75F57B686}" srcOrd="0" destOrd="0" presId="urn:microsoft.com/office/officeart/2005/8/layout/default"/>
    <dgm:cxn modelId="{9BD8DE93-BC70-40DD-900F-9492BE3C21D8}" srcId="{FCE2613C-B943-4DFC-994F-8071BF8E52E6}" destId="{DDE849F5-F57A-4759-BBAF-4FD7D257E29A}" srcOrd="1" destOrd="0" parTransId="{50F59904-4DE5-492E-AA3C-F4FD56CCCF8A}" sibTransId="{6AA95284-4683-4284-887B-9B7BA7FA9EEA}"/>
    <dgm:cxn modelId="{69849C96-83F1-469F-BEBD-FAC9EA5AB627}" srcId="{FCE2613C-B943-4DFC-994F-8071BF8E52E6}" destId="{59AE02AD-3005-4E81-8D76-5935A1ED3ED0}" srcOrd="5" destOrd="0" parTransId="{EE7335E0-390A-4F86-BB67-233CCFBCFCB6}" sibTransId="{1A92284B-D752-4415-BE0B-7076B54D77CB}"/>
    <dgm:cxn modelId="{5A59BDB9-A31E-4378-9B28-9D1C648FF3E1}" type="presOf" srcId="{DDE849F5-F57A-4759-BBAF-4FD7D257E29A}" destId="{00CE72DB-A3B2-4B54-9F24-C0E4280175BE}" srcOrd="0" destOrd="0" presId="urn:microsoft.com/office/officeart/2005/8/layout/default"/>
    <dgm:cxn modelId="{C90C6ECC-4E7E-4A31-86FF-07872B264B98}" type="presOf" srcId="{FCE2613C-B943-4DFC-994F-8071BF8E52E6}" destId="{8A888694-48BE-4864-85A7-E2912C4C3059}" srcOrd="0" destOrd="0" presId="urn:microsoft.com/office/officeart/2005/8/layout/default"/>
    <dgm:cxn modelId="{09B80CDA-CD22-4AAA-AE46-435D140F9E63}" srcId="{FCE2613C-B943-4DFC-994F-8071BF8E52E6}" destId="{9BDCBC01-FBB2-47BF-A028-BF18DF085F0A}" srcOrd="4" destOrd="0" parTransId="{19BA7879-A859-48BF-99C6-4CC836CFD47C}" sibTransId="{DB161B62-201D-4799-8ADC-42E185A4E235}"/>
    <dgm:cxn modelId="{E42983DD-AAF3-4B2E-8C97-CCA5002006A1}" srcId="{FCE2613C-B943-4DFC-994F-8071BF8E52E6}" destId="{12D05124-8822-4729-A26C-B3973E98BDB3}" srcOrd="0" destOrd="0" parTransId="{C06B1467-C56C-4ABC-BCAB-B31F709E436F}" sibTransId="{9BEAFFDD-4E1E-4C18-A108-5A834AF9977E}"/>
    <dgm:cxn modelId="{AF50F6DE-243D-439B-9C98-1D324E85AECB}" type="presOf" srcId="{23C75B24-0F30-4BDA-9847-8A2C5C1DED8D}" destId="{EA4971C7-1509-4455-B824-0F00299F1B9D}" srcOrd="0" destOrd="0" presId="urn:microsoft.com/office/officeart/2005/8/layout/default"/>
    <dgm:cxn modelId="{FF4EDBA9-8604-4A1A-95FE-8B9E904B62FA}" type="presParOf" srcId="{8A888694-48BE-4864-85A7-E2912C4C3059}" destId="{DF68F95C-EC20-48BA-A6FB-A24FF874A5A6}" srcOrd="0" destOrd="0" presId="urn:microsoft.com/office/officeart/2005/8/layout/default"/>
    <dgm:cxn modelId="{B25DFCA0-0A1C-4244-84CF-44FD7B51C76F}" type="presParOf" srcId="{8A888694-48BE-4864-85A7-E2912C4C3059}" destId="{6C044B4A-ED36-4485-9277-A3D61DBA3F7F}" srcOrd="1" destOrd="0" presId="urn:microsoft.com/office/officeart/2005/8/layout/default"/>
    <dgm:cxn modelId="{3F79922A-A61A-42F6-B969-254077DBB12C}" type="presParOf" srcId="{8A888694-48BE-4864-85A7-E2912C4C3059}" destId="{00CE72DB-A3B2-4B54-9F24-C0E4280175BE}" srcOrd="2" destOrd="0" presId="urn:microsoft.com/office/officeart/2005/8/layout/default"/>
    <dgm:cxn modelId="{1C10DAE9-DEA2-478E-808E-F5139C502D97}" type="presParOf" srcId="{8A888694-48BE-4864-85A7-E2912C4C3059}" destId="{04E781B4-34C8-4070-9BD6-B849BB4A33FF}" srcOrd="3" destOrd="0" presId="urn:microsoft.com/office/officeart/2005/8/layout/default"/>
    <dgm:cxn modelId="{48C8AFC1-8510-4F27-9DA3-73877CA62D64}" type="presParOf" srcId="{8A888694-48BE-4864-85A7-E2912C4C3059}" destId="{EA4971C7-1509-4455-B824-0F00299F1B9D}" srcOrd="4" destOrd="0" presId="urn:microsoft.com/office/officeart/2005/8/layout/default"/>
    <dgm:cxn modelId="{90ED0843-0DC5-44DA-ADAF-AC0AD3EB5236}" type="presParOf" srcId="{8A888694-48BE-4864-85A7-E2912C4C3059}" destId="{815BBA93-583F-4799-85D2-34E6274556F3}" srcOrd="5" destOrd="0" presId="urn:microsoft.com/office/officeart/2005/8/layout/default"/>
    <dgm:cxn modelId="{92CA6753-C4F3-4D82-B117-CFA82C87F0C3}" type="presParOf" srcId="{8A888694-48BE-4864-85A7-E2912C4C3059}" destId="{5B9E5075-D5AF-49DA-BAEC-FAB75F57B686}" srcOrd="6" destOrd="0" presId="urn:microsoft.com/office/officeart/2005/8/layout/default"/>
    <dgm:cxn modelId="{DFE55C5B-940E-4074-B56F-246837BA09D3}" type="presParOf" srcId="{8A888694-48BE-4864-85A7-E2912C4C3059}" destId="{E8624144-7AEA-4395-88E3-3FE5359EB89A}" srcOrd="7" destOrd="0" presId="urn:microsoft.com/office/officeart/2005/8/layout/default"/>
    <dgm:cxn modelId="{DD8F490D-053D-4203-8604-C13E6E066E02}" type="presParOf" srcId="{8A888694-48BE-4864-85A7-E2912C4C3059}" destId="{65F23466-2ED1-4464-BC45-7E875EF58EE5}" srcOrd="8" destOrd="0" presId="urn:microsoft.com/office/officeart/2005/8/layout/default"/>
    <dgm:cxn modelId="{4B65319A-E69B-41A6-860B-750062728F11}" type="presParOf" srcId="{8A888694-48BE-4864-85A7-E2912C4C3059}" destId="{9C7F063C-99E3-41DB-8E9F-73513B11C309}" srcOrd="9" destOrd="0" presId="urn:microsoft.com/office/officeart/2005/8/layout/default"/>
    <dgm:cxn modelId="{63498DB8-2383-4288-83D3-5E490D0CFB0E}" type="presParOf" srcId="{8A888694-48BE-4864-85A7-E2912C4C3059}" destId="{1F271D4F-6706-439E-ABF9-8437B326B50C}"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24E75-310D-4E80-AA74-52008925C91F}">
      <dsp:nvSpPr>
        <dsp:cNvPr id="0" name=""/>
        <dsp:cNvSpPr/>
      </dsp:nvSpPr>
      <dsp:spPr>
        <a:xfrm>
          <a:off x="816253" y="327"/>
          <a:ext cx="3274601" cy="3274601"/>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dirty="0">
              <a:latin typeface="Arial" panose="020B0604020202020204" pitchFamily="34" charset="0"/>
              <a:cs typeface="Arial" panose="020B0604020202020204" pitchFamily="34" charset="0"/>
            </a:rPr>
            <a:t>For the success or failure of a business idea, the choice of legal form is not the most crucial, but in some cases it can lead to a small difference that tilts the scales in one direction or another. </a:t>
          </a:r>
          <a:endParaRPr lang="en-US" sz="1700" kern="1200" dirty="0">
            <a:latin typeface="Arial" panose="020B0604020202020204" pitchFamily="34" charset="0"/>
            <a:cs typeface="Arial" panose="020B0604020202020204" pitchFamily="34" charset="0"/>
          </a:endParaRPr>
        </a:p>
      </dsp:txBody>
      <dsp:txXfrm>
        <a:off x="1295807" y="479881"/>
        <a:ext cx="2315493" cy="2315493"/>
      </dsp:txXfrm>
    </dsp:sp>
    <dsp:sp modelId="{9127A92E-E8E4-44C6-BDDA-F1E30C6E11B2}">
      <dsp:nvSpPr>
        <dsp:cNvPr id="0" name=""/>
        <dsp:cNvSpPr/>
      </dsp:nvSpPr>
      <dsp:spPr>
        <a:xfrm rot="5400000">
          <a:off x="4361009" y="1203743"/>
          <a:ext cx="1146110" cy="867769"/>
        </a:xfrm>
        <a:prstGeom prst="triangle">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4DE50F75-1152-4A59-B94E-218554AF299E}">
      <dsp:nvSpPr>
        <dsp:cNvPr id="0" name=""/>
        <dsp:cNvSpPr/>
      </dsp:nvSpPr>
      <dsp:spPr>
        <a:xfrm>
          <a:off x="5728155" y="327"/>
          <a:ext cx="3274601" cy="327460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b="0" i="0" kern="1200" dirty="0">
              <a:latin typeface="Arial" panose="020B0604020202020204" pitchFamily="34" charset="0"/>
              <a:cs typeface="Arial" panose="020B0604020202020204" pitchFamily="34" charset="0"/>
            </a:rPr>
            <a:t>For better professional judgment, entrepreneurs usually use qualified professionals </a:t>
          </a:r>
          <a:endParaRPr lang="en-US" sz="1700" kern="1200" dirty="0">
            <a:solidFill>
              <a:schemeClr val="tx1"/>
            </a:solidFill>
            <a:latin typeface="Arial" panose="020B0604020202020204" pitchFamily="34" charset="0"/>
            <a:cs typeface="Arial" panose="020B0604020202020204" pitchFamily="34" charset="0"/>
          </a:endParaRPr>
        </a:p>
      </dsp:txBody>
      <dsp:txXfrm>
        <a:off x="6207709" y="479881"/>
        <a:ext cx="2315493" cy="2315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8F95C-EC20-48BA-A6FB-A24FF874A5A6}">
      <dsp:nvSpPr>
        <dsp:cNvPr id="0" name=""/>
        <dsp:cNvSpPr/>
      </dsp:nvSpPr>
      <dsp:spPr>
        <a:xfrm>
          <a:off x="611674" y="6179"/>
          <a:ext cx="2565531" cy="15393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b="0" i="0" kern="1200" dirty="0"/>
            <a:t>Sole trader</a:t>
          </a:r>
          <a:endParaRPr lang="en-US" sz="3000" kern="1200" dirty="0"/>
        </a:p>
      </dsp:txBody>
      <dsp:txXfrm>
        <a:off x="611674" y="6179"/>
        <a:ext cx="2565531" cy="1539318"/>
      </dsp:txXfrm>
    </dsp:sp>
    <dsp:sp modelId="{00CE72DB-A3B2-4B54-9F24-C0E4280175BE}">
      <dsp:nvSpPr>
        <dsp:cNvPr id="0" name=""/>
        <dsp:cNvSpPr/>
      </dsp:nvSpPr>
      <dsp:spPr>
        <a:xfrm>
          <a:off x="3433758" y="1561"/>
          <a:ext cx="2565531" cy="1539318"/>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b="0" i="0" kern="1200" dirty="0"/>
            <a:t>General partnership</a:t>
          </a:r>
          <a:endParaRPr lang="en-US" sz="3000" kern="1200" dirty="0"/>
        </a:p>
      </dsp:txBody>
      <dsp:txXfrm>
        <a:off x="3433758" y="1561"/>
        <a:ext cx="2565531" cy="1539318"/>
      </dsp:txXfrm>
    </dsp:sp>
    <dsp:sp modelId="{EA4971C7-1509-4455-B824-0F00299F1B9D}">
      <dsp:nvSpPr>
        <dsp:cNvPr id="0" name=""/>
        <dsp:cNvSpPr/>
      </dsp:nvSpPr>
      <dsp:spPr>
        <a:xfrm>
          <a:off x="6255842" y="1561"/>
          <a:ext cx="2565531" cy="1539318"/>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b="0" i="0" kern="1200" dirty="0"/>
            <a:t>Limited partnership</a:t>
          </a:r>
          <a:endParaRPr lang="en-US" sz="3000" kern="1200" dirty="0"/>
        </a:p>
      </dsp:txBody>
      <dsp:txXfrm>
        <a:off x="6255842" y="1561"/>
        <a:ext cx="2565531" cy="1539318"/>
      </dsp:txXfrm>
    </dsp:sp>
    <dsp:sp modelId="{5B9E5075-D5AF-49DA-BAEC-FAB75F57B686}">
      <dsp:nvSpPr>
        <dsp:cNvPr id="0" name=""/>
        <dsp:cNvSpPr/>
      </dsp:nvSpPr>
      <dsp:spPr>
        <a:xfrm>
          <a:off x="611674" y="1797433"/>
          <a:ext cx="2565531" cy="1539318"/>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b="0" i="0" kern="1200" dirty="0"/>
            <a:t>Limited Liability Company - Ltd.</a:t>
          </a:r>
          <a:endParaRPr lang="en-US" sz="3000" kern="1200" dirty="0">
            <a:solidFill>
              <a:schemeClr val="tx1"/>
            </a:solidFill>
          </a:endParaRPr>
        </a:p>
      </dsp:txBody>
      <dsp:txXfrm>
        <a:off x="611674" y="1797433"/>
        <a:ext cx="2565531" cy="1539318"/>
      </dsp:txXfrm>
    </dsp:sp>
    <dsp:sp modelId="{65F23466-2ED1-4464-BC45-7E875EF58EE5}">
      <dsp:nvSpPr>
        <dsp:cNvPr id="0" name=""/>
        <dsp:cNvSpPr/>
      </dsp:nvSpPr>
      <dsp:spPr>
        <a:xfrm>
          <a:off x="3433758" y="1797433"/>
          <a:ext cx="2565531" cy="1539318"/>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b="0" i="0" kern="1200" dirty="0"/>
            <a:t>Joint-stock company</a:t>
          </a:r>
          <a:endParaRPr lang="en-US" sz="3000" kern="1200" dirty="0">
            <a:solidFill>
              <a:schemeClr val="tx1"/>
            </a:solidFill>
          </a:endParaRPr>
        </a:p>
      </dsp:txBody>
      <dsp:txXfrm>
        <a:off x="3433758" y="1797433"/>
        <a:ext cx="2565531" cy="1539318"/>
      </dsp:txXfrm>
    </dsp:sp>
    <dsp:sp modelId="{1F271D4F-6706-439E-ABF9-8437B326B50C}">
      <dsp:nvSpPr>
        <dsp:cNvPr id="0" name=""/>
        <dsp:cNvSpPr/>
      </dsp:nvSpPr>
      <dsp:spPr>
        <a:xfrm>
          <a:off x="6255842" y="1797433"/>
          <a:ext cx="2565531" cy="153931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b="0" i="0" kern="1200" dirty="0"/>
            <a:t>Limited partnership with shares </a:t>
          </a:r>
          <a:endParaRPr lang="en-US" sz="3000" kern="1200" dirty="0"/>
        </a:p>
      </dsp:txBody>
      <dsp:txXfrm>
        <a:off x="6255842" y="1797433"/>
        <a:ext cx="2565531" cy="15393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a:t>
            </a:fld>
            <a:endParaRPr lang="bg-BG" dirty="0"/>
          </a:p>
        </p:txBody>
      </p:sp>
    </p:spTree>
    <p:extLst>
      <p:ext uri="{BB962C8B-B14F-4D97-AF65-F5344CB8AC3E}">
        <p14:creationId xmlns:p14="http://schemas.microsoft.com/office/powerpoint/2010/main" val="234879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19</a:t>
            </a:fld>
            <a:endParaRPr lang="bg-BG" dirty="0"/>
          </a:p>
        </p:txBody>
      </p:sp>
    </p:spTree>
    <p:extLst>
      <p:ext uri="{BB962C8B-B14F-4D97-AF65-F5344CB8AC3E}">
        <p14:creationId xmlns:p14="http://schemas.microsoft.com/office/powerpoint/2010/main" val="241705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20</a:t>
            </a:fld>
            <a:endParaRPr lang="bg-BG" dirty="0"/>
          </a:p>
        </p:txBody>
      </p:sp>
    </p:spTree>
    <p:extLst>
      <p:ext uri="{BB962C8B-B14F-4D97-AF65-F5344CB8AC3E}">
        <p14:creationId xmlns:p14="http://schemas.microsoft.com/office/powerpoint/2010/main" val="1828565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21</a:t>
            </a:fld>
            <a:endParaRPr lang="bg-BG" dirty="0"/>
          </a:p>
        </p:txBody>
      </p:sp>
    </p:spTree>
    <p:extLst>
      <p:ext uri="{BB962C8B-B14F-4D97-AF65-F5344CB8AC3E}">
        <p14:creationId xmlns:p14="http://schemas.microsoft.com/office/powerpoint/2010/main" val="1714708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24</a:t>
            </a:fld>
            <a:endParaRPr lang="bg-BG" dirty="0"/>
          </a:p>
        </p:txBody>
      </p:sp>
    </p:spTree>
    <p:extLst>
      <p:ext uri="{BB962C8B-B14F-4D97-AF65-F5344CB8AC3E}">
        <p14:creationId xmlns:p14="http://schemas.microsoft.com/office/powerpoint/2010/main" val="305058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25</a:t>
            </a:fld>
            <a:endParaRPr lang="bg-BG" dirty="0"/>
          </a:p>
        </p:txBody>
      </p:sp>
    </p:spTree>
    <p:extLst>
      <p:ext uri="{BB962C8B-B14F-4D97-AF65-F5344CB8AC3E}">
        <p14:creationId xmlns:p14="http://schemas.microsoft.com/office/powerpoint/2010/main" val="721411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26</a:t>
            </a:fld>
            <a:endParaRPr lang="bg-BG" dirty="0"/>
          </a:p>
        </p:txBody>
      </p:sp>
    </p:spTree>
    <p:extLst>
      <p:ext uri="{BB962C8B-B14F-4D97-AF65-F5344CB8AC3E}">
        <p14:creationId xmlns:p14="http://schemas.microsoft.com/office/powerpoint/2010/main" val="255988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5</a:t>
            </a:fld>
            <a:endParaRPr lang="bg-BG" dirty="0"/>
          </a:p>
        </p:txBody>
      </p:sp>
    </p:spTree>
    <p:extLst>
      <p:ext uri="{BB962C8B-B14F-4D97-AF65-F5344CB8AC3E}">
        <p14:creationId xmlns:p14="http://schemas.microsoft.com/office/powerpoint/2010/main" val="54641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6</a:t>
            </a:fld>
            <a:endParaRPr lang="bg-BG" dirty="0"/>
          </a:p>
        </p:txBody>
      </p:sp>
    </p:spTree>
    <p:extLst>
      <p:ext uri="{BB962C8B-B14F-4D97-AF65-F5344CB8AC3E}">
        <p14:creationId xmlns:p14="http://schemas.microsoft.com/office/powerpoint/2010/main" val="408095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8</a:t>
            </a:fld>
            <a:endParaRPr lang="bg-BG" dirty="0"/>
          </a:p>
        </p:txBody>
      </p:sp>
    </p:spTree>
    <p:extLst>
      <p:ext uri="{BB962C8B-B14F-4D97-AF65-F5344CB8AC3E}">
        <p14:creationId xmlns:p14="http://schemas.microsoft.com/office/powerpoint/2010/main" val="307703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10</a:t>
            </a:fld>
            <a:endParaRPr lang="bg-BG" dirty="0"/>
          </a:p>
        </p:txBody>
      </p:sp>
    </p:spTree>
    <p:extLst>
      <p:ext uri="{BB962C8B-B14F-4D97-AF65-F5344CB8AC3E}">
        <p14:creationId xmlns:p14="http://schemas.microsoft.com/office/powerpoint/2010/main" val="121374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13</a:t>
            </a:fld>
            <a:endParaRPr lang="bg-BG" dirty="0"/>
          </a:p>
        </p:txBody>
      </p:sp>
    </p:spTree>
    <p:extLst>
      <p:ext uri="{BB962C8B-B14F-4D97-AF65-F5344CB8AC3E}">
        <p14:creationId xmlns:p14="http://schemas.microsoft.com/office/powerpoint/2010/main" val="61391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15</a:t>
            </a:fld>
            <a:endParaRPr lang="bg-BG"/>
          </a:p>
        </p:txBody>
      </p:sp>
    </p:spTree>
    <p:extLst>
      <p:ext uri="{BB962C8B-B14F-4D97-AF65-F5344CB8AC3E}">
        <p14:creationId xmlns:p14="http://schemas.microsoft.com/office/powerpoint/2010/main" val="383838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lnSpc>
                <a:spcPct val="120000"/>
              </a:lnSpc>
              <a:spcBef>
                <a:spcPts val="0"/>
              </a:spcBef>
              <a:buNone/>
            </a:pPr>
            <a:r>
              <a:rPr lang="en-US" sz="1200" dirty="0">
                <a:latin typeface="Arial" panose="020B0604020202020204" pitchFamily="34" charset="0"/>
                <a:cs typeface="Arial" panose="020B0604020202020204" pitchFamily="34" charset="0"/>
              </a:rPr>
              <a:t>The entrepreneur will face a variety of legal risks with the operation of the business, both internal and external. While it is not possible to be prepared for all issues that could come up, the entrepreneur should analyze the business operation and take steps to minimize potential risks. </a:t>
            </a:r>
          </a:p>
          <a:p>
            <a:pPr marL="0" indent="0" algn="just">
              <a:lnSpc>
                <a:spcPct val="120000"/>
              </a:lnSpc>
              <a:spcBef>
                <a:spcPts val="0"/>
              </a:spcBef>
              <a:buNone/>
            </a:pPr>
            <a:r>
              <a:rPr lang="en-US" sz="1200" b="1" dirty="0">
                <a:latin typeface="Arial" panose="020B0604020202020204" pitchFamily="34" charset="0"/>
                <a:cs typeface="Arial" panose="020B0604020202020204" pitchFamily="34" charset="0"/>
              </a:rPr>
              <a:t>Direct customer legal action:</a:t>
            </a:r>
          </a:p>
          <a:p>
            <a:pPr algn="just">
              <a:lnSpc>
                <a:spcPct val="12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Avoid conflicts of interest;</a:t>
            </a:r>
          </a:p>
          <a:p>
            <a:pPr algn="just">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Be careful of what you say and do;</a:t>
            </a:r>
          </a:p>
          <a:p>
            <a:pPr algn="just">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Have a good lawyer available to help with decisions before they cause problems;</a:t>
            </a:r>
          </a:p>
          <a:p>
            <a:pPr algn="just">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Separate your personal assets from the business;</a:t>
            </a:r>
          </a:p>
          <a:p>
            <a:pPr algn="just">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Make sure you have adequate liability insurance;</a:t>
            </a:r>
          </a:p>
          <a:p>
            <a:pPr algn="just">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Make sure your critical data is protected and backed up.</a:t>
            </a:r>
          </a:p>
          <a:p>
            <a:pPr marL="0" indent="0" algn="just">
              <a:lnSpc>
                <a:spcPct val="120000"/>
              </a:lnSpc>
              <a:spcBef>
                <a:spcPts val="0"/>
              </a:spcBef>
              <a:buNone/>
            </a:pPr>
            <a:endParaRPr lang="en-US" sz="12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US" sz="1200" b="1" dirty="0">
                <a:latin typeface="Arial" panose="020B0604020202020204" pitchFamily="34" charset="0"/>
                <a:cs typeface="Arial" panose="020B0604020202020204" pitchFamily="34" charset="0"/>
              </a:rPr>
              <a:t>Disputes with partners, employees, and suppliers:</a:t>
            </a:r>
          </a:p>
          <a:p>
            <a:pPr algn="just">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Document all agreements;</a:t>
            </a:r>
          </a:p>
          <a:p>
            <a:pPr algn="just">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Be alert for signs of trouble.</a:t>
            </a:r>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17</a:t>
            </a:fld>
            <a:endParaRPr lang="bg-BG"/>
          </a:p>
        </p:txBody>
      </p:sp>
    </p:spTree>
    <p:extLst>
      <p:ext uri="{BB962C8B-B14F-4D97-AF65-F5344CB8AC3E}">
        <p14:creationId xmlns:p14="http://schemas.microsoft.com/office/powerpoint/2010/main" val="145831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18</a:t>
            </a:fld>
            <a:endParaRPr lang="bg-BG" dirty="0"/>
          </a:p>
        </p:txBody>
      </p:sp>
    </p:spTree>
    <p:extLst>
      <p:ext uri="{BB962C8B-B14F-4D97-AF65-F5344CB8AC3E}">
        <p14:creationId xmlns:p14="http://schemas.microsoft.com/office/powerpoint/2010/main" val="3648288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9.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630033" y="6368045"/>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84534" y="6385026"/>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135733" y="6382957"/>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72375" y="6382957"/>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web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ismea.ec.europa.eu/index_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growth/smes/sme-strategy/start-up-procedures_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c.europa.eu/growth/smes/supporting-entrepreneurship/insolvency-prevention-second-chance_en" TargetMode="External"/><Relationship Id="rId4" Type="http://schemas.openxmlformats.org/officeDocument/2006/relationships/hyperlink" Target="https://ec.europa.eu/growth/smes/supporting-entrepreneurship/transfer-business_en"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eif.org/" TargetMode="External"/><Relationship Id="rId3" Type="http://schemas.openxmlformats.org/officeDocument/2006/relationships/hyperlink" Target="http://ec.europa.eu/programmes/horizon2020/" TargetMode="External"/><Relationship Id="rId7" Type="http://schemas.openxmlformats.org/officeDocument/2006/relationships/hyperlink" Target="http://ec.europa.eu/regional_policy/en/funding/" TargetMode="External"/><Relationship Id="rId2" Type="http://schemas.openxmlformats.org/officeDocument/2006/relationships/hyperlink" Target="https://ec.europa.eu/growth/access-to-finance/cosme-financial-instruments_en" TargetMode="External"/><Relationship Id="rId1" Type="http://schemas.openxmlformats.org/officeDocument/2006/relationships/slideLayout" Target="../slideLayouts/slideLayout2.xml"/><Relationship Id="rId6" Type="http://schemas.openxmlformats.org/officeDocument/2006/relationships/hyperlink" Target="http://younginnovator.eu/startupeuroperoadshow/" TargetMode="External"/><Relationship Id="rId11" Type="http://schemas.openxmlformats.org/officeDocument/2006/relationships/image" Target="../media/image4.png"/><Relationship Id="rId5" Type="http://schemas.openxmlformats.org/officeDocument/2006/relationships/hyperlink" Target="https://ec.europa.eu/digital-single-market/startup-europe" TargetMode="External"/><Relationship Id="rId10" Type="http://schemas.openxmlformats.org/officeDocument/2006/relationships/hyperlink" Target="https://ec.europa.eu/growth/smes/support/sme-week_en" TargetMode="External"/><Relationship Id="rId4" Type="http://schemas.openxmlformats.org/officeDocument/2006/relationships/hyperlink" Target="http://een.ec.europa.eu/" TargetMode="External"/><Relationship Id="rId9" Type="http://schemas.openxmlformats.org/officeDocument/2006/relationships/hyperlink" Target="http://www.eib.europa.eu/"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c.europa.eu/docsroom/documents/13881/attachments/3/translations" TargetMode="External"/><Relationship Id="rId3" Type="http://schemas.openxmlformats.org/officeDocument/2006/relationships/hyperlink" Target="https://ec.europa.eu/growth/smes/promoting-entrepreneurship/support/education_en" TargetMode="External"/><Relationship Id="rId7" Type="http://schemas.openxmlformats.org/officeDocument/2006/relationships/hyperlink" Target="https://ec.europa.eu/growth/industry/policy/digital-transformation_en" TargetMode="External"/><Relationship Id="rId12" Type="http://schemas.openxmlformats.org/officeDocument/2006/relationships/image" Target="../media/image4.png"/><Relationship Id="rId2" Type="http://schemas.openxmlformats.org/officeDocument/2006/relationships/hyperlink" Target="https://ec.europa.eu/growth/smes/promoting-entrepreneurship_en" TargetMode="External"/><Relationship Id="rId1" Type="http://schemas.openxmlformats.org/officeDocument/2006/relationships/slideLayout" Target="../slideLayouts/slideLayout2.xml"/><Relationship Id="rId6" Type="http://schemas.openxmlformats.org/officeDocument/2006/relationships/hyperlink" Target="https://ec.europa.eu/growth/smes/promoting-entrepreneurship/we-work-for/seniors_en" TargetMode="External"/><Relationship Id="rId11" Type="http://schemas.openxmlformats.org/officeDocument/2006/relationships/hyperlink" Target="https://ec.europa.eu/growth/sectors/tourism/support-business_en" TargetMode="External"/><Relationship Id="rId5" Type="http://schemas.openxmlformats.org/officeDocument/2006/relationships/hyperlink" Target="https://ec.europa.eu/growth/smes/promoting-entrepreneurship/we-work-for/women_en" TargetMode="External"/><Relationship Id="rId10" Type="http://schemas.openxmlformats.org/officeDocument/2006/relationships/hyperlink" Target="https://ec.europa.eu/growth/industry_en#competitiveness" TargetMode="External"/><Relationship Id="rId4" Type="http://schemas.openxmlformats.org/officeDocument/2006/relationships/hyperlink" Target="https://ec.europa.eu/growth/smes/promoting-entrepreneurship/support/erasmus-young-entrepreneurs_en" TargetMode="External"/><Relationship Id="rId9" Type="http://schemas.openxmlformats.org/officeDocument/2006/relationships/hyperlink" Target="https://ec.europa.eu/growth/smes/business-friendly-environment_e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rasmus-entrepreneurs.eu/index.php?lan=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BAAE6B3B-2550-496B-B2F8-71FCA4CC0AD2}"/>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8. </a:t>
            </a:r>
            <a:r>
              <a:rPr lang="en-US" sz="3200" b="1" dirty="0">
                <a:solidFill>
                  <a:srgbClr val="C00000"/>
                </a:solidFill>
                <a:latin typeface="Arial" panose="020B0604020202020204" pitchFamily="34" charset="0"/>
                <a:cs typeface="Arial" panose="020B0604020202020204" pitchFamily="34" charset="0"/>
              </a:rPr>
              <a:t>REGULATION, REGISTRATION AND SUPPORT OF THE ENTREPRENEURIAL ACTIVITY IN THE TEXTILE AND CLOTHING INDUSTRY</a:t>
            </a:r>
            <a:endParaRPr lang="fr-FR"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491027"/>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72816"/>
            <a:ext cx="10887000" cy="4137028"/>
          </a:xfrm>
        </p:spPr>
        <p:txBody>
          <a:bodyPr/>
          <a:lstStyle/>
          <a:p>
            <a:pPr marL="0" indent="0">
              <a:buNone/>
            </a:pPr>
            <a:r>
              <a:rPr lang="en-GB" b="1" dirty="0">
                <a:latin typeface="Arial" panose="020B0604020202020204" pitchFamily="34" charset="0"/>
                <a:cs typeface="Arial" panose="020B0604020202020204" pitchFamily="34" charset="0"/>
              </a:rPr>
              <a:t>Partnership</a:t>
            </a:r>
          </a:p>
          <a:p>
            <a:pPr algn="just">
              <a:spcBef>
                <a:spcPts val="600"/>
              </a:spcBef>
            </a:pPr>
            <a:r>
              <a:rPr lang="en-US" dirty="0">
                <a:latin typeface="Arial" panose="020B0604020202020204" pitchFamily="34" charset="0"/>
                <a:cs typeface="Arial" panose="020B0604020202020204" pitchFamily="34" charset="0"/>
              </a:rPr>
              <a:t>the partners are jointly and severally liable;</a:t>
            </a:r>
          </a:p>
          <a:p>
            <a:pPr algn="just">
              <a:spcBef>
                <a:spcPts val="0"/>
              </a:spcBef>
            </a:pPr>
            <a:r>
              <a:rPr lang="en-US" dirty="0">
                <a:latin typeface="Arial" panose="020B0604020202020204" pitchFamily="34" charset="0"/>
                <a:cs typeface="Arial" panose="020B0604020202020204" pitchFamily="34" charset="0"/>
              </a:rPr>
              <a:t>no restriction on the type of founding persons;</a:t>
            </a:r>
          </a:p>
          <a:p>
            <a:pPr algn="just">
              <a:spcBef>
                <a:spcPts val="0"/>
              </a:spcBef>
            </a:pPr>
            <a:r>
              <a:rPr lang="en-US" dirty="0">
                <a:latin typeface="Arial" panose="020B0604020202020204" pitchFamily="34" charset="0"/>
                <a:cs typeface="Arial" panose="020B0604020202020204" pitchFamily="34" charset="0"/>
              </a:rPr>
              <a:t>is not solely responsible for its obligations;</a:t>
            </a:r>
          </a:p>
          <a:p>
            <a:pPr algn="just">
              <a:spcBef>
                <a:spcPts val="0"/>
              </a:spcBef>
            </a:pPr>
            <a:r>
              <a:rPr lang="en-US" dirty="0">
                <a:latin typeface="Arial" panose="020B0604020202020204" pitchFamily="34" charset="0"/>
                <a:cs typeface="Arial" panose="020B0604020202020204" pitchFamily="34" charset="0"/>
              </a:rPr>
              <a:t>the responsibility belongs to the partners;</a:t>
            </a:r>
          </a:p>
          <a:p>
            <a:pPr algn="just">
              <a:spcBef>
                <a:spcPts val="0"/>
              </a:spcBef>
            </a:pPr>
            <a:r>
              <a:rPr lang="en-US" dirty="0">
                <a:latin typeface="Arial" panose="020B0604020202020204" pitchFamily="34" charset="0"/>
                <a:cs typeface="Arial" panose="020B0604020202020204" pitchFamily="34" charset="0"/>
              </a:rPr>
              <a:t>no relationship between the size and value of the </a:t>
            </a:r>
          </a:p>
          <a:p>
            <a:pPr marL="0" indent="0" algn="just">
              <a:spcBef>
                <a:spcPts val="0"/>
              </a:spcBef>
              <a:buNone/>
            </a:pPr>
            <a:r>
              <a:rPr lang="en-US" dirty="0">
                <a:latin typeface="Arial" panose="020B0604020202020204" pitchFamily="34" charset="0"/>
                <a:cs typeface="Arial" panose="020B0604020202020204" pitchFamily="34" charset="0"/>
              </a:rPr>
              <a:t>   company and the size of its liability; </a:t>
            </a:r>
          </a:p>
          <a:p>
            <a:pPr algn="just">
              <a:spcBef>
                <a:spcPts val="0"/>
              </a:spcBef>
            </a:pPr>
            <a:r>
              <a:rPr lang="en-US" dirty="0">
                <a:latin typeface="Arial" panose="020B0604020202020204" pitchFamily="34" charset="0"/>
                <a:cs typeface="Arial" panose="020B0604020202020204" pitchFamily="34" charset="0"/>
              </a:rPr>
              <a:t>the personal property of each partner is a variable that affects liability without being able to monitor it. </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743549DC-2055-491E-BA0D-736575DE27A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Types of business structures</a:t>
            </a:r>
          </a:p>
        </p:txBody>
      </p:sp>
      <p:pic>
        <p:nvPicPr>
          <p:cNvPr id="5" name="Picture 4"/>
          <p:cNvPicPr>
            <a:picLocks noChangeAspect="1"/>
          </p:cNvPicPr>
          <p:nvPr/>
        </p:nvPicPr>
        <p:blipFill>
          <a:blip r:embed="rId4"/>
          <a:stretch>
            <a:fillRect/>
          </a:stretch>
        </p:blipFill>
        <p:spPr>
          <a:xfrm>
            <a:off x="8041839" y="1772816"/>
            <a:ext cx="3523793" cy="2347163"/>
          </a:xfrm>
          <a:prstGeom prst="rect">
            <a:avLst/>
          </a:prstGeom>
        </p:spPr>
      </p:pic>
    </p:spTree>
    <p:extLst>
      <p:ext uri="{BB962C8B-B14F-4D97-AF65-F5344CB8AC3E}">
        <p14:creationId xmlns:p14="http://schemas.microsoft.com/office/powerpoint/2010/main" val="2251508026"/>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28D6655-D458-444B-A28A-89C6692ACDBC}"/>
              </a:ext>
            </a:extLst>
          </p:cNvPr>
          <p:cNvSpPr>
            <a:spLocks noGrp="1"/>
          </p:cNvSpPr>
          <p:nvPr>
            <p:ph idx="1"/>
          </p:nvPr>
        </p:nvSpPr>
        <p:spPr>
          <a:xfrm>
            <a:off x="692021" y="1809148"/>
            <a:ext cx="10972800" cy="4137028"/>
          </a:xfrm>
        </p:spPr>
        <p:txBody>
          <a:bodyPr>
            <a:normAutofit fontScale="25000" lnSpcReduction="20000"/>
          </a:bodyPr>
          <a:lstStyle/>
          <a:p>
            <a:pPr algn="just">
              <a:lnSpc>
                <a:spcPct val="120000"/>
              </a:lnSpc>
              <a:spcBef>
                <a:spcPts val="0"/>
              </a:spcBef>
            </a:pPr>
            <a:r>
              <a:rPr lang="en-US" sz="9600" b="1" dirty="0">
                <a:latin typeface="Arial" panose="020B0604020202020204" pitchFamily="34" charset="0"/>
                <a:cs typeface="Arial" panose="020B0604020202020204" pitchFamily="34" charset="0"/>
              </a:rPr>
              <a:t>Limited liability company (Ltd.) </a:t>
            </a:r>
            <a:r>
              <a:rPr lang="en-US" sz="9600" dirty="0">
                <a:latin typeface="Arial" panose="020B0604020202020204" pitchFamily="34" charset="0"/>
                <a:cs typeface="Arial" panose="020B0604020202020204" pitchFamily="34" charset="0"/>
              </a:rPr>
              <a:t>is a flexible form of enterprise that blends elements of partnership and corporate structures. It is a legal form of company that provides limited liability to its owners in the vast majority of jurisdictions. The "owners" of a Ltd. are referred to as "members." The members can consist of a single individual (one owner), two or more individuals, corporations, other Ltd., and even other entities. Unlike shareholders in a corporation, Ltd. is not taxed as a separate business entity. Instead, all profits and losses are "passed through" the business to each member. Ltd. members report profits and losses on their personal tax returns, just like the owners of a partnership would.</a:t>
            </a:r>
            <a:endParaRPr lang="bg-BG" sz="9600" dirty="0">
              <a:latin typeface="Arial" panose="020B0604020202020204" pitchFamily="34" charset="0"/>
              <a:cs typeface="Arial" panose="020B0604020202020204" pitchFamily="34" charset="0"/>
            </a:endParaRPr>
          </a:p>
        </p:txBody>
      </p:sp>
      <p:pic>
        <p:nvPicPr>
          <p:cNvPr id="5" name="Picture 2" descr="untitled4">
            <a:extLst>
              <a:ext uri="{FF2B5EF4-FFF2-40B4-BE49-F238E27FC236}">
                <a16:creationId xmlns:a16="http://schemas.microsoft.com/office/drawing/2014/main" id="{E8F8D246-D953-4B6A-94E4-1A5F1B4C4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14DC2155-FE76-4FE5-92A4-71F19A9B32FA}"/>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Types of business structures</a:t>
            </a:r>
          </a:p>
        </p:txBody>
      </p:sp>
    </p:spTree>
    <p:extLst>
      <p:ext uri="{BB962C8B-B14F-4D97-AF65-F5344CB8AC3E}">
        <p14:creationId xmlns:p14="http://schemas.microsoft.com/office/powerpoint/2010/main" val="3344118313"/>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ntitled4">
            <a:extLst>
              <a:ext uri="{FF2B5EF4-FFF2-40B4-BE49-F238E27FC236}">
                <a16:creationId xmlns:a16="http://schemas.microsoft.com/office/drawing/2014/main" id="{E8F8D246-D953-4B6A-94E4-1A5F1B4C4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Контейнер за съдържание 5">
            <a:extLst>
              <a:ext uri="{FF2B5EF4-FFF2-40B4-BE49-F238E27FC236}">
                <a16:creationId xmlns:a16="http://schemas.microsoft.com/office/drawing/2014/main" id="{238A54E6-C060-4A7B-AFD7-9B318441FB23}"/>
              </a:ext>
            </a:extLst>
          </p:cNvPr>
          <p:cNvSpPr>
            <a:spLocks noGrp="1"/>
          </p:cNvSpPr>
          <p:nvPr>
            <p:ph idx="1"/>
          </p:nvPr>
        </p:nvSpPr>
        <p:spPr/>
        <p:txBody>
          <a:bodyPr/>
          <a:lstStyle/>
          <a:p>
            <a:endParaRPr lang="bg-BG"/>
          </a:p>
        </p:txBody>
      </p:sp>
      <p:sp>
        <p:nvSpPr>
          <p:cNvPr id="11" name="Заглавие 10">
            <a:extLst>
              <a:ext uri="{FF2B5EF4-FFF2-40B4-BE49-F238E27FC236}">
                <a16:creationId xmlns:a16="http://schemas.microsoft.com/office/drawing/2014/main" id="{BD0E2A0C-74A7-4178-9262-018B322BB968}"/>
              </a:ext>
            </a:extLst>
          </p:cNvPr>
          <p:cNvSpPr>
            <a:spLocks noGrp="1"/>
          </p:cNvSpPr>
          <p:nvPr>
            <p:ph type="title"/>
          </p:nvPr>
        </p:nvSpPr>
        <p:spPr/>
        <p:txBody>
          <a:bodyPr/>
          <a:lstStyle/>
          <a:p>
            <a:endParaRPr lang="bg-BG"/>
          </a:p>
        </p:txBody>
      </p:sp>
      <p:sp>
        <p:nvSpPr>
          <p:cNvPr id="12" name="Title 1">
            <a:extLst>
              <a:ext uri="{FF2B5EF4-FFF2-40B4-BE49-F238E27FC236}">
                <a16:creationId xmlns:a16="http://schemas.microsoft.com/office/drawing/2014/main" id="{09C43EF2-C9C4-4E0D-8BA5-25BA78B5310F}"/>
              </a:ext>
            </a:extLst>
          </p:cNvPr>
          <p:cNvSpPr txBox="1">
            <a:spLocks/>
          </p:cNvSpPr>
          <p:nvPr/>
        </p:nvSpPr>
        <p:spPr bwMode="auto">
          <a:xfrm>
            <a:off x="622600" y="922032"/>
            <a:ext cx="4011084"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a:latin typeface="Arial" panose="020B0604020202020204" pitchFamily="34" charset="0"/>
                <a:cs typeface="Arial" panose="020B0604020202020204" pitchFamily="34" charset="0"/>
              </a:rPr>
              <a:t>Types of business structures</a:t>
            </a:r>
            <a:endParaRPr lang="en-US" sz="280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0D4C59A6-C328-4A0F-BADC-BC00FB1C286E}"/>
              </a:ext>
            </a:extLst>
          </p:cNvPr>
          <p:cNvSpPr txBox="1">
            <a:spLocks/>
          </p:cNvSpPr>
          <p:nvPr/>
        </p:nvSpPr>
        <p:spPr bwMode="auto">
          <a:xfrm>
            <a:off x="4766733" y="1196752"/>
            <a:ext cx="6815667" cy="49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b="1">
                <a:latin typeface="Arial" panose="020B0604020202020204" pitchFamily="34" charset="0"/>
                <a:cs typeface="Arial" panose="020B0604020202020204" pitchFamily="34" charset="0"/>
              </a:rPr>
              <a:t>Limited liability company</a:t>
            </a:r>
            <a:endParaRPr lang="bg-BG" b="1">
              <a:latin typeface="Arial" panose="020B0604020202020204" pitchFamily="34" charset="0"/>
              <a:cs typeface="Arial" panose="020B0604020202020204" pitchFamily="34" charset="0"/>
            </a:endParaRPr>
          </a:p>
          <a:p>
            <a:pPr algn="just">
              <a:spcBef>
                <a:spcPts val="600"/>
              </a:spcBef>
            </a:pPr>
            <a:r>
              <a:rPr lang="en-US">
                <a:latin typeface="Arial" panose="020B0604020202020204" pitchFamily="34" charset="0"/>
                <a:cs typeface="Arial" panose="020B0604020202020204" pitchFamily="34" charset="0"/>
              </a:rPr>
              <a:t>the management is performed by the general meeting (GM);</a:t>
            </a:r>
          </a:p>
          <a:p>
            <a:pPr algn="just">
              <a:spcBef>
                <a:spcPts val="0"/>
              </a:spcBef>
            </a:pPr>
            <a:r>
              <a:rPr lang="en-US">
                <a:latin typeface="Arial" panose="020B0604020202020204" pitchFamily="34" charset="0"/>
                <a:cs typeface="Arial" panose="020B0604020202020204" pitchFamily="34" charset="0"/>
              </a:rPr>
              <a:t>each partner has as many votes as the number of shares in the capital;</a:t>
            </a:r>
          </a:p>
          <a:p>
            <a:pPr algn="just">
              <a:spcBef>
                <a:spcPts val="0"/>
              </a:spcBef>
            </a:pPr>
            <a:r>
              <a:rPr lang="en-US">
                <a:latin typeface="Arial" panose="020B0604020202020204" pitchFamily="34" charset="0"/>
                <a:cs typeface="Arial" panose="020B0604020202020204" pitchFamily="34" charset="0"/>
              </a:rPr>
              <a:t>the management is carried out by a manager, appointed by GM; </a:t>
            </a:r>
          </a:p>
          <a:p>
            <a:pPr algn="just">
              <a:spcBef>
                <a:spcPts val="0"/>
              </a:spcBef>
            </a:pPr>
            <a:r>
              <a:rPr lang="en-US">
                <a:latin typeface="Arial" panose="020B0604020202020204" pitchFamily="34" charset="0"/>
                <a:cs typeface="Arial" panose="020B0604020202020204" pitchFamily="34" charset="0"/>
              </a:rPr>
              <a:t>relatively fast registration;</a:t>
            </a:r>
          </a:p>
          <a:p>
            <a:pPr algn="just">
              <a:spcBef>
                <a:spcPts val="0"/>
              </a:spcBef>
            </a:pPr>
            <a:r>
              <a:rPr lang="en-US">
                <a:latin typeface="Arial" panose="020B0604020202020204" pitchFamily="34" charset="0"/>
                <a:cs typeface="Arial" panose="020B0604020202020204" pitchFamily="34" charset="0"/>
              </a:rPr>
              <a:t>not very high set-up costs;</a:t>
            </a:r>
          </a:p>
          <a:p>
            <a:pPr algn="just">
              <a:spcBef>
                <a:spcPts val="0"/>
              </a:spcBef>
            </a:pPr>
            <a:r>
              <a:rPr lang="en-US">
                <a:latin typeface="Arial" panose="020B0604020202020204" pitchFamily="34" charset="0"/>
                <a:cs typeface="Arial" panose="020B0604020202020204" pitchFamily="34" charset="0"/>
              </a:rPr>
              <a:t>the rights of the partners are defined in the company’s agreement;</a:t>
            </a:r>
          </a:p>
          <a:p>
            <a:pPr algn="just">
              <a:spcBef>
                <a:spcPts val="0"/>
              </a:spcBef>
            </a:pPr>
            <a:r>
              <a:rPr lang="en-US">
                <a:latin typeface="Arial" panose="020B0604020202020204" pitchFamily="34" charset="0"/>
                <a:cs typeface="Arial" panose="020B0604020202020204" pitchFamily="34" charset="0"/>
              </a:rPr>
              <a:t>precisely determines the rights, obligations and responsibilities of the partners.</a:t>
            </a:r>
            <a:endParaRPr lang="en-US" dirty="0">
              <a:latin typeface="Arial" panose="020B0604020202020204" pitchFamily="34" charset="0"/>
              <a:cs typeface="Arial" panose="020B0604020202020204" pitchFamily="34" charset="0"/>
            </a:endParaRPr>
          </a:p>
        </p:txBody>
      </p:sp>
      <p:pic>
        <p:nvPicPr>
          <p:cNvPr id="14" name="Картина 13" descr="Картина, която съдържа текст&#10;&#10;Описанието е генерирано автоматично">
            <a:extLst>
              <a:ext uri="{FF2B5EF4-FFF2-40B4-BE49-F238E27FC236}">
                <a16:creationId xmlns:a16="http://schemas.microsoft.com/office/drawing/2014/main" id="{EBF0EF5B-520B-4426-B472-3EE8F09E8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29" y="2348880"/>
            <a:ext cx="4536504" cy="3024336"/>
          </a:xfrm>
          <a:prstGeom prst="rect">
            <a:avLst/>
          </a:prstGeom>
        </p:spPr>
      </p:pic>
    </p:spTree>
    <p:extLst>
      <p:ext uri="{BB962C8B-B14F-4D97-AF65-F5344CB8AC3E}">
        <p14:creationId xmlns:p14="http://schemas.microsoft.com/office/powerpoint/2010/main" val="757474147"/>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72816"/>
            <a:ext cx="10887000" cy="4137028"/>
          </a:xfrm>
        </p:spPr>
        <p:txBody>
          <a:bodyPr/>
          <a:lstStyle/>
          <a:p>
            <a:pPr marL="0" lvl="0" indent="0">
              <a:buNone/>
            </a:pPr>
            <a:r>
              <a:rPr lang="en-US" b="1" dirty="0">
                <a:latin typeface="Arial" panose="020B0604020202020204" pitchFamily="34" charset="0"/>
                <a:cs typeface="Arial" panose="020B0604020202020204" pitchFamily="34" charset="0"/>
              </a:rPr>
              <a:t>Joint</a:t>
            </a:r>
            <a:r>
              <a:rPr lang="pl-PL"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stock company</a:t>
            </a:r>
          </a:p>
          <a:p>
            <a:pPr algn="just">
              <a:spcBef>
                <a:spcPts val="600"/>
              </a:spcBef>
            </a:pPr>
            <a:r>
              <a:rPr lang="en-US" dirty="0">
                <a:latin typeface="Arial" panose="020B0604020202020204" pitchFamily="34" charset="0"/>
                <a:cs typeface="Arial" panose="020B0604020202020204" pitchFamily="34" charset="0"/>
              </a:rPr>
              <a:t>established by a statute;</a:t>
            </a:r>
          </a:p>
          <a:p>
            <a:pPr algn="just">
              <a:spcBef>
                <a:spcPts val="0"/>
              </a:spcBef>
            </a:pPr>
            <a:r>
              <a:rPr lang="en-US" dirty="0">
                <a:latin typeface="Arial" panose="020B0604020202020204" pitchFamily="34" charset="0"/>
                <a:cs typeface="Arial" panose="020B0604020202020204" pitchFamily="34" charset="0"/>
              </a:rPr>
              <a:t>capital is divided into equal parts called shares;</a:t>
            </a:r>
          </a:p>
          <a:p>
            <a:pPr algn="just">
              <a:spcBef>
                <a:spcPts val="0"/>
              </a:spcBef>
            </a:pPr>
            <a:r>
              <a:rPr lang="en-US" dirty="0">
                <a:latin typeface="Arial" panose="020B0604020202020204" pitchFamily="34" charset="0"/>
                <a:cs typeface="Arial" panose="020B0604020202020204" pitchFamily="34" charset="0"/>
              </a:rPr>
              <a:t>the shareholders are not required personally to </a:t>
            </a:r>
          </a:p>
          <a:p>
            <a:pPr marL="0" indent="0" algn="just">
              <a:spcBef>
                <a:spcPts val="0"/>
              </a:spcBef>
              <a:buNone/>
            </a:pPr>
            <a:r>
              <a:rPr lang="en-US" dirty="0">
                <a:latin typeface="Arial" panose="020B0604020202020204" pitchFamily="34" charset="0"/>
                <a:cs typeface="Arial" panose="020B0604020202020204" pitchFamily="34" charset="0"/>
              </a:rPr>
              <a:t>   participate in the activities; </a:t>
            </a:r>
          </a:p>
          <a:p>
            <a:pPr algn="just">
              <a:spcBef>
                <a:spcPts val="0"/>
              </a:spcBef>
            </a:pPr>
            <a:r>
              <a:rPr lang="en-US" dirty="0">
                <a:latin typeface="Arial" panose="020B0604020202020204" pitchFamily="34" charset="0"/>
                <a:cs typeface="Arial" panose="020B0604020202020204" pitchFamily="34" charset="0"/>
              </a:rPr>
              <a:t>presupposes the accumulation of huge capital.</a:t>
            </a:r>
          </a:p>
          <a:p>
            <a:pPr algn="just">
              <a:spcBef>
                <a:spcPts val="0"/>
              </a:spcBef>
            </a:pPr>
            <a:endParaRPr lang="en-US" dirty="0">
              <a:latin typeface="Arial" panose="020B0604020202020204" pitchFamily="34" charset="0"/>
              <a:cs typeface="Arial" panose="020B0604020202020204" pitchFamily="34" charset="0"/>
            </a:endParaRPr>
          </a:p>
          <a:p>
            <a:pPr marL="0" indent="0" algn="just">
              <a:spcBef>
                <a:spcPts val="0"/>
              </a:spcBef>
              <a:buNone/>
            </a:pPr>
            <a:r>
              <a:rPr lang="en-US" sz="2400" b="1" dirty="0">
                <a:latin typeface="Arial" panose="020B0604020202020204" pitchFamily="34" charset="0"/>
                <a:cs typeface="Arial" panose="020B0604020202020204" pitchFamily="34" charset="0"/>
              </a:rPr>
              <a:t>Other legal business entities </a:t>
            </a:r>
            <a:r>
              <a:rPr lang="en-US" sz="2400" dirty="0">
                <a:latin typeface="Arial" panose="020B0604020202020204" pitchFamily="34" charset="0"/>
                <a:cs typeface="Arial" panose="020B0604020202020204" pitchFamily="34" charset="0"/>
              </a:rPr>
              <a:t>include corporations, non-profits, and cooperatives. If you are unsure which business structure is best for your business, seek advice from a lawyer who specializes in business structures.</a:t>
            </a:r>
          </a:p>
          <a:p>
            <a:pPr algn="just">
              <a:spcBef>
                <a:spcPts val="0"/>
              </a:spcBef>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0D5555D-6B8D-4017-B7BC-559320D3F01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Types of business structures</a:t>
            </a:r>
          </a:p>
        </p:txBody>
      </p:sp>
      <p:pic>
        <p:nvPicPr>
          <p:cNvPr id="7" name="Картина 6">
            <a:extLst>
              <a:ext uri="{FF2B5EF4-FFF2-40B4-BE49-F238E27FC236}">
                <a16:creationId xmlns:a16="http://schemas.microsoft.com/office/drawing/2014/main" id="{F20C64D0-C9CC-440D-A12E-B33D11AE52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0247" y="1700808"/>
            <a:ext cx="4061397" cy="2708920"/>
          </a:xfrm>
          <a:prstGeom prst="rect">
            <a:avLst/>
          </a:prstGeom>
        </p:spPr>
      </p:pic>
    </p:spTree>
    <p:extLst>
      <p:ext uri="{BB962C8B-B14F-4D97-AF65-F5344CB8AC3E}">
        <p14:creationId xmlns:p14="http://schemas.microsoft.com/office/powerpoint/2010/main" val="1162258006"/>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79FB3AA9-281D-434C-AD6E-4BC1B0ACC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341" y="1481904"/>
            <a:ext cx="6697318" cy="4387345"/>
          </a:xfrm>
          <a:prstGeom prst="rect">
            <a:avLst/>
          </a:prstGeom>
        </p:spPr>
      </p:pic>
      <p:sp>
        <p:nvSpPr>
          <p:cNvPr id="8" name="Title 1">
            <a:extLst>
              <a:ext uri="{FF2B5EF4-FFF2-40B4-BE49-F238E27FC236}">
                <a16:creationId xmlns:a16="http://schemas.microsoft.com/office/drawing/2014/main" id="{46ACE7BA-3885-4D7F-845E-877D341E748C}"/>
              </a:ext>
            </a:extLst>
          </p:cNvPr>
          <p:cNvSpPr>
            <a:spLocks noGrp="1"/>
          </p:cNvSpPr>
          <p:nvPr>
            <p:ph type="title"/>
          </p:nvPr>
        </p:nvSpPr>
        <p:spPr>
          <a:xfrm>
            <a:off x="695400" y="1097182"/>
            <a:ext cx="9008298" cy="378398"/>
          </a:xfrm>
        </p:spPr>
        <p:txBody>
          <a:bodyPr/>
          <a:lstStyle/>
          <a:p>
            <a:pPr lvl="0"/>
            <a:r>
              <a:rPr lang="en-US" sz="2800" dirty="0" err="1">
                <a:latin typeface="Arial" panose="020B0604020202020204" pitchFamily="34" charset="0"/>
                <a:cs typeface="Arial" panose="020B0604020202020204" pitchFamily="34" charset="0"/>
              </a:rPr>
              <a:t>Organisational</a:t>
            </a:r>
            <a:r>
              <a:rPr lang="en-US" sz="2800" dirty="0">
                <a:latin typeface="Arial" panose="020B0604020202020204" pitchFamily="34" charset="0"/>
                <a:cs typeface="Arial" panose="020B0604020202020204" pitchFamily="34" charset="0"/>
              </a:rPr>
              <a:t> structure</a:t>
            </a:r>
          </a:p>
        </p:txBody>
      </p:sp>
      <p:pic>
        <p:nvPicPr>
          <p:cNvPr id="9" name="Picture 2" descr="untitled4">
            <a:extLst>
              <a:ext uri="{FF2B5EF4-FFF2-40B4-BE49-F238E27FC236}">
                <a16:creationId xmlns:a16="http://schemas.microsoft.com/office/drawing/2014/main" id="{23A14032-D3C0-498E-9697-7F73DB3C9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627392"/>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9DFD1-E084-4198-B9F0-C3AAEA204905}"/>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Registration</a:t>
            </a:r>
          </a:p>
        </p:txBody>
      </p:sp>
      <p:pic>
        <p:nvPicPr>
          <p:cNvPr id="6" name="Picture 2" descr="untitled4">
            <a:extLst>
              <a:ext uri="{FF2B5EF4-FFF2-40B4-BE49-F238E27FC236}">
                <a16:creationId xmlns:a16="http://schemas.microsoft.com/office/drawing/2014/main" id="{AFBA406E-ED3F-4AEE-B739-270DEAD77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a:extLst>
              <a:ext uri="{FF2B5EF4-FFF2-40B4-BE49-F238E27FC236}">
                <a16:creationId xmlns:a16="http://schemas.microsoft.com/office/drawing/2014/main" id="{976353D2-0DF7-43AB-AAB9-9586CFEA0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100" y="1426759"/>
            <a:ext cx="2209800" cy="1969879"/>
          </a:xfrm>
          <a:prstGeom prst="rect">
            <a:avLst/>
          </a:prstGeom>
        </p:spPr>
      </p:pic>
      <p:pic>
        <p:nvPicPr>
          <p:cNvPr id="10" name="Картина 9">
            <a:extLst>
              <a:ext uri="{FF2B5EF4-FFF2-40B4-BE49-F238E27FC236}">
                <a16:creationId xmlns:a16="http://schemas.microsoft.com/office/drawing/2014/main" id="{0A1DDCAD-D29C-4FB4-BBCC-E8D3F637C64F}"/>
              </a:ext>
            </a:extLst>
          </p:cNvPr>
          <p:cNvPicPr>
            <a:picLocks noChangeAspect="1"/>
          </p:cNvPicPr>
          <p:nvPr/>
        </p:nvPicPr>
        <p:blipFill rotWithShape="1">
          <a:blip r:embed="rId5">
            <a:extLst>
              <a:ext uri="{28A0092B-C50C-407E-A947-70E740481C1C}">
                <a14:useLocalDpi xmlns:a14="http://schemas.microsoft.com/office/drawing/2010/main" val="0"/>
              </a:ext>
            </a:extLst>
          </a:blip>
          <a:srcRect b="68236"/>
          <a:stretch/>
        </p:blipFill>
        <p:spPr>
          <a:xfrm>
            <a:off x="5858841" y="2770900"/>
            <a:ext cx="7803555" cy="1944216"/>
          </a:xfrm>
          <a:prstGeom prst="rect">
            <a:avLst/>
          </a:prstGeom>
        </p:spPr>
      </p:pic>
      <p:pic>
        <p:nvPicPr>
          <p:cNvPr id="11" name="Картина 10">
            <a:extLst>
              <a:ext uri="{FF2B5EF4-FFF2-40B4-BE49-F238E27FC236}">
                <a16:creationId xmlns:a16="http://schemas.microsoft.com/office/drawing/2014/main" id="{C6450C77-7F78-4393-97E5-06FCF256708B}"/>
              </a:ext>
            </a:extLst>
          </p:cNvPr>
          <p:cNvPicPr>
            <a:picLocks noChangeAspect="1"/>
          </p:cNvPicPr>
          <p:nvPr/>
        </p:nvPicPr>
        <p:blipFill rotWithShape="1">
          <a:blip r:embed="rId5">
            <a:extLst>
              <a:ext uri="{28A0092B-C50C-407E-A947-70E740481C1C}">
                <a14:useLocalDpi xmlns:a14="http://schemas.microsoft.com/office/drawing/2010/main" val="0"/>
              </a:ext>
            </a:extLst>
          </a:blip>
          <a:srcRect l="43553" t="49561" r="44469" b="34119"/>
          <a:stretch/>
        </p:blipFill>
        <p:spPr>
          <a:xfrm>
            <a:off x="6456047" y="3707019"/>
            <a:ext cx="1489706" cy="1592031"/>
          </a:xfrm>
          <a:prstGeom prst="rect">
            <a:avLst/>
          </a:prstGeom>
        </p:spPr>
      </p:pic>
      <p:pic>
        <p:nvPicPr>
          <p:cNvPr id="13" name="Картина 12">
            <a:extLst>
              <a:ext uri="{FF2B5EF4-FFF2-40B4-BE49-F238E27FC236}">
                <a16:creationId xmlns:a16="http://schemas.microsoft.com/office/drawing/2014/main" id="{065B6788-12EF-4326-A3FB-DDB977F4C014}"/>
              </a:ext>
            </a:extLst>
          </p:cNvPr>
          <p:cNvPicPr>
            <a:picLocks noChangeAspect="1"/>
          </p:cNvPicPr>
          <p:nvPr/>
        </p:nvPicPr>
        <p:blipFill rotWithShape="1">
          <a:blip r:embed="rId6">
            <a:extLst>
              <a:ext uri="{28A0092B-C50C-407E-A947-70E740481C1C}">
                <a14:useLocalDpi xmlns:a14="http://schemas.microsoft.com/office/drawing/2010/main" val="0"/>
              </a:ext>
            </a:extLst>
          </a:blip>
          <a:srcRect r="68976" b="47967"/>
          <a:stretch/>
        </p:blipFill>
        <p:spPr>
          <a:xfrm>
            <a:off x="311126" y="2422281"/>
            <a:ext cx="3458446" cy="2338669"/>
          </a:xfrm>
          <a:prstGeom prst="rect">
            <a:avLst/>
          </a:prstGeom>
        </p:spPr>
      </p:pic>
      <p:pic>
        <p:nvPicPr>
          <p:cNvPr id="14" name="Картина 13">
            <a:extLst>
              <a:ext uri="{FF2B5EF4-FFF2-40B4-BE49-F238E27FC236}">
                <a16:creationId xmlns:a16="http://schemas.microsoft.com/office/drawing/2014/main" id="{C93856E6-2E06-424B-B845-DE823C22F447}"/>
              </a:ext>
            </a:extLst>
          </p:cNvPr>
          <p:cNvPicPr>
            <a:picLocks noChangeAspect="1"/>
          </p:cNvPicPr>
          <p:nvPr/>
        </p:nvPicPr>
        <p:blipFill rotWithShape="1">
          <a:blip r:embed="rId6">
            <a:extLst>
              <a:ext uri="{28A0092B-C50C-407E-A947-70E740481C1C}">
                <a14:useLocalDpi xmlns:a14="http://schemas.microsoft.com/office/drawing/2010/main" val="0"/>
              </a:ext>
            </a:extLst>
          </a:blip>
          <a:srcRect l="39346" r="37163" b="47967"/>
          <a:stretch/>
        </p:blipFill>
        <p:spPr>
          <a:xfrm>
            <a:off x="3672402" y="3707018"/>
            <a:ext cx="2063552" cy="1842897"/>
          </a:xfrm>
          <a:prstGeom prst="rect">
            <a:avLst/>
          </a:prstGeom>
        </p:spPr>
      </p:pic>
    </p:spTree>
    <p:extLst>
      <p:ext uri="{BB962C8B-B14F-4D97-AF65-F5344CB8AC3E}">
        <p14:creationId xmlns:p14="http://schemas.microsoft.com/office/powerpoint/2010/main" val="2355417069"/>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онтейнер за съдържание 4" descr="Картина, която съдържа текст&#10;&#10;Описанието е генерирано автоматично">
            <a:extLst>
              <a:ext uri="{FF2B5EF4-FFF2-40B4-BE49-F238E27FC236}">
                <a16:creationId xmlns:a16="http://schemas.microsoft.com/office/drawing/2014/main" id="{95A62D38-A5AD-4D02-B340-39428076EC2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78" t="79717" r="4878" b="6880"/>
          <a:stretch/>
        </p:blipFill>
        <p:spPr>
          <a:xfrm>
            <a:off x="5967373" y="3797408"/>
            <a:ext cx="4609414" cy="1711455"/>
          </a:xfrm>
        </p:spPr>
      </p:pic>
      <p:pic>
        <p:nvPicPr>
          <p:cNvPr id="6" name="Контейнер за съдържание 4" descr="Картина, която съдържа текст&#10;&#10;Описанието е генерирано автоматично">
            <a:extLst>
              <a:ext uri="{FF2B5EF4-FFF2-40B4-BE49-F238E27FC236}">
                <a16:creationId xmlns:a16="http://schemas.microsoft.com/office/drawing/2014/main" id="{4F04856A-4E4C-473B-821E-054D5BD34474}"/>
              </a:ext>
            </a:extLst>
          </p:cNvPr>
          <p:cNvPicPr>
            <a:picLocks noChangeAspect="1"/>
          </p:cNvPicPr>
          <p:nvPr/>
        </p:nvPicPr>
        <p:blipFill rotWithShape="1">
          <a:blip r:embed="rId2">
            <a:extLst>
              <a:ext uri="{28A0092B-C50C-407E-A947-70E740481C1C}">
                <a14:useLocalDpi xmlns:a14="http://schemas.microsoft.com/office/drawing/2010/main" val="0"/>
              </a:ext>
            </a:extLst>
          </a:blip>
          <a:srcRect l="7317" t="48780" r="4878" b="37304"/>
          <a:stretch/>
        </p:blipFill>
        <p:spPr bwMode="auto">
          <a:xfrm>
            <a:off x="725362" y="4653136"/>
            <a:ext cx="4531792" cy="179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онтейнер за съдържание 4" descr="Картина, която съдържа текст&#10;&#10;Описанието е генерирано автоматично">
            <a:extLst>
              <a:ext uri="{FF2B5EF4-FFF2-40B4-BE49-F238E27FC236}">
                <a16:creationId xmlns:a16="http://schemas.microsoft.com/office/drawing/2014/main" id="{EDF84F1C-C6E3-4FCB-AEE2-25253A2CB054}"/>
              </a:ext>
            </a:extLst>
          </p:cNvPr>
          <p:cNvPicPr>
            <a:picLocks noChangeAspect="1"/>
          </p:cNvPicPr>
          <p:nvPr/>
        </p:nvPicPr>
        <p:blipFill rotWithShape="1">
          <a:blip r:embed="rId2">
            <a:extLst>
              <a:ext uri="{28A0092B-C50C-407E-A947-70E740481C1C}">
                <a14:useLocalDpi xmlns:a14="http://schemas.microsoft.com/office/drawing/2010/main" val="0"/>
              </a:ext>
            </a:extLst>
          </a:blip>
          <a:srcRect l="5161" t="33397" r="5163" b="53663"/>
          <a:stretch/>
        </p:blipFill>
        <p:spPr bwMode="auto">
          <a:xfrm>
            <a:off x="513040" y="2852936"/>
            <a:ext cx="4744114" cy="171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онтейнер за съдържание 4" descr="Картина, която съдържа текст&#10;&#10;Описанието е генерирано автоматично">
            <a:extLst>
              <a:ext uri="{FF2B5EF4-FFF2-40B4-BE49-F238E27FC236}">
                <a16:creationId xmlns:a16="http://schemas.microsoft.com/office/drawing/2014/main" id="{0F17DCA2-DEB7-4D70-93E7-5AABB177FB39}"/>
              </a:ext>
            </a:extLst>
          </p:cNvPr>
          <p:cNvPicPr>
            <a:picLocks noChangeAspect="1"/>
          </p:cNvPicPr>
          <p:nvPr/>
        </p:nvPicPr>
        <p:blipFill rotWithShape="1">
          <a:blip r:embed="rId2">
            <a:extLst>
              <a:ext uri="{28A0092B-C50C-407E-A947-70E740481C1C}">
                <a14:useLocalDpi xmlns:a14="http://schemas.microsoft.com/office/drawing/2010/main" val="0"/>
              </a:ext>
            </a:extLst>
          </a:blip>
          <a:srcRect l="3732" t="16232" r="2577" b="67580"/>
          <a:stretch/>
        </p:blipFill>
        <p:spPr bwMode="auto">
          <a:xfrm>
            <a:off x="398411" y="805142"/>
            <a:ext cx="4977509" cy="215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Контейнер за съдържание 4" descr="Картина, която съдържа текст&#10;&#10;Описанието е генерирано автоматично">
            <a:extLst>
              <a:ext uri="{FF2B5EF4-FFF2-40B4-BE49-F238E27FC236}">
                <a16:creationId xmlns:a16="http://schemas.microsoft.com/office/drawing/2014/main" id="{EE8ED398-C12D-4F8B-A06B-B909B91E523E}"/>
              </a:ext>
            </a:extLst>
          </p:cNvPr>
          <p:cNvPicPr>
            <a:picLocks noChangeAspect="1"/>
          </p:cNvPicPr>
          <p:nvPr/>
        </p:nvPicPr>
        <p:blipFill rotWithShape="1">
          <a:blip r:embed="rId2">
            <a:extLst>
              <a:ext uri="{28A0092B-C50C-407E-A947-70E740481C1C}">
                <a14:useLocalDpi xmlns:a14="http://schemas.microsoft.com/office/drawing/2010/main" val="0"/>
              </a:ext>
            </a:extLst>
          </a:blip>
          <a:srcRect l="7317" t="64205" r="4878" b="21879"/>
          <a:stretch/>
        </p:blipFill>
        <p:spPr bwMode="auto">
          <a:xfrm>
            <a:off x="6112346" y="1717544"/>
            <a:ext cx="4319469" cy="171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4DD41110-1ED0-4DB7-94B3-8C21D7CB2A29}"/>
              </a:ext>
            </a:extLst>
          </p:cNvPr>
          <p:cNvSpPr>
            <a:spLocks noGrp="1"/>
          </p:cNvSpPr>
          <p:nvPr>
            <p:ph type="title"/>
          </p:nvPr>
        </p:nvSpPr>
        <p:spPr>
          <a:xfrm>
            <a:off x="0" y="805142"/>
            <a:ext cx="12192000" cy="378398"/>
          </a:xfrm>
        </p:spPr>
        <p:txBody>
          <a:bodyPr/>
          <a:lstStyle/>
          <a:p>
            <a:pPr lvl="0" algn="ctr"/>
            <a:r>
              <a:rPr lang="en-US" sz="2800" dirty="0">
                <a:latin typeface="Arial" panose="020B0604020202020204" pitchFamily="34" charset="0"/>
                <a:cs typeface="Arial" panose="020B0604020202020204" pitchFamily="34" charset="0"/>
              </a:rPr>
              <a:t>Registration</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process</a:t>
            </a:r>
          </a:p>
        </p:txBody>
      </p:sp>
    </p:spTree>
    <p:extLst>
      <p:ext uri="{BB962C8B-B14F-4D97-AF65-F5344CB8AC3E}">
        <p14:creationId xmlns:p14="http://schemas.microsoft.com/office/powerpoint/2010/main" val="1549564946"/>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9DFD1-E084-4198-B9F0-C3AAEA204905}"/>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Registration</a:t>
            </a:r>
          </a:p>
        </p:txBody>
      </p:sp>
      <p:pic>
        <p:nvPicPr>
          <p:cNvPr id="6" name="Picture 2" descr="untitled4">
            <a:extLst>
              <a:ext uri="{FF2B5EF4-FFF2-40B4-BE49-F238E27FC236}">
                <a16:creationId xmlns:a16="http://schemas.microsoft.com/office/drawing/2014/main" id="{AFBA406E-ED3F-4AEE-B739-270DEAD77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15F1A952-3F51-4A5D-9620-D2A793F2C1E9}"/>
              </a:ext>
            </a:extLst>
          </p:cNvPr>
          <p:cNvSpPr>
            <a:spLocks noGrp="1"/>
          </p:cNvSpPr>
          <p:nvPr>
            <p:ph idx="1"/>
          </p:nvPr>
        </p:nvSpPr>
        <p:spPr>
          <a:xfrm>
            <a:off x="695400" y="1772816"/>
            <a:ext cx="5624720" cy="4137028"/>
          </a:xfrm>
        </p:spPr>
        <p:txBody>
          <a:bodyPr/>
          <a:lstStyle/>
          <a:p>
            <a:pPr algn="just">
              <a:spcBef>
                <a:spcPts val="0"/>
              </a:spcBef>
            </a:pPr>
            <a:r>
              <a:rPr lang="en-US" sz="2400" dirty="0">
                <a:latin typeface="Arial" panose="020B0604020202020204" pitchFamily="34" charset="0"/>
                <a:cs typeface="Arial" panose="020B0604020202020204" pitchFamily="34" charset="0"/>
              </a:rPr>
              <a:t>Register the name of your company. </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Company name and brand name can be the same or different.</a:t>
            </a:r>
            <a:endParaRPr lang="en-US" sz="2400"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Open a company’s bank account.</a:t>
            </a:r>
            <a:endParaRPr lang="bg-BG"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Register the company’s address.</a:t>
            </a:r>
          </a:p>
          <a:p>
            <a:pPr algn="just">
              <a:spcBef>
                <a:spcPts val="0"/>
              </a:spcBef>
            </a:pPr>
            <a:r>
              <a:rPr lang="en-US" dirty="0">
                <a:latin typeface="Arial" panose="020B0604020202020204" pitchFamily="34" charset="0"/>
                <a:cs typeface="Arial" panose="020B0604020202020204" pitchFamily="34" charset="0"/>
              </a:rPr>
              <a:t>Tax registration.</a:t>
            </a:r>
          </a:p>
          <a:p>
            <a:pPr algn="just">
              <a:spcBef>
                <a:spcPts val="0"/>
              </a:spcBef>
            </a:pPr>
            <a:r>
              <a:rPr lang="en-US" sz="2400" dirty="0">
                <a:latin typeface="Arial" panose="020B0604020202020204" pitchFamily="34" charset="0"/>
                <a:cs typeface="Arial" panose="020B0604020202020204" pitchFamily="34" charset="0"/>
              </a:rPr>
              <a:t>Register for permits and licenses </a:t>
            </a:r>
            <a:r>
              <a:rPr lang="en-US" dirty="0">
                <a:latin typeface="Arial" panose="020B0604020202020204" pitchFamily="34" charset="0"/>
                <a:cs typeface="Arial" panose="020B0604020202020204" pitchFamily="34" charset="0"/>
              </a:rPr>
              <a:t>with the local authorities.</a:t>
            </a:r>
          </a:p>
          <a:p>
            <a:pPr algn="just">
              <a:spcBef>
                <a:spcPts val="0"/>
              </a:spcBef>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a:t>
            </a: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gister a domain and get a website.</a:t>
            </a:r>
            <a:endParaRPr lang="en-US" dirty="0">
              <a:latin typeface="Arial" panose="020B0604020202020204" pitchFamily="34" charset="0"/>
              <a:cs typeface="Arial" panose="020B0604020202020204" pitchFamily="34" charset="0"/>
            </a:endParaRPr>
          </a:p>
          <a:p>
            <a:pPr algn="just">
              <a:spcBef>
                <a:spcPts val="0"/>
              </a:spcBef>
            </a:pPr>
            <a:endParaRPr lang="en-US" sz="2400" dirty="0">
              <a:latin typeface="Arial" panose="020B0604020202020204" pitchFamily="34" charset="0"/>
              <a:cs typeface="Arial" panose="020B0604020202020204" pitchFamily="34" charset="0"/>
            </a:endParaRPr>
          </a:p>
        </p:txBody>
      </p:sp>
      <p:pic>
        <p:nvPicPr>
          <p:cNvPr id="3" name="Картина 2" descr="Картина, която съдържа костюм&#10;&#10;Описанието е генерирано автоматично">
            <a:extLst>
              <a:ext uri="{FF2B5EF4-FFF2-40B4-BE49-F238E27FC236}">
                <a16:creationId xmlns:a16="http://schemas.microsoft.com/office/drawing/2014/main" id="{92B68441-B97C-4AC0-9AAD-A0543FE12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898" y="1848036"/>
            <a:ext cx="5375278" cy="3161928"/>
          </a:xfrm>
          <a:prstGeom prst="rect">
            <a:avLst/>
          </a:prstGeom>
        </p:spPr>
      </p:pic>
    </p:spTree>
    <p:extLst>
      <p:ext uri="{BB962C8B-B14F-4D97-AF65-F5344CB8AC3E}">
        <p14:creationId xmlns:p14="http://schemas.microsoft.com/office/powerpoint/2010/main" val="4014605487"/>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72816"/>
            <a:ext cx="10887000" cy="4137028"/>
          </a:xfrm>
        </p:spPr>
        <p:txBody>
          <a:bodyPr/>
          <a:lstStyle/>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Coordination;</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Industrial development;</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Technical support;</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Educational support;</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Financial support.</a:t>
            </a:r>
            <a:endParaRPr lang="en-GB"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B0AA6D6-9432-4E40-B6CB-9FDE4B647489}"/>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Institutional support for entrepreneurship</a:t>
            </a:r>
          </a:p>
        </p:txBody>
      </p:sp>
      <p:pic>
        <p:nvPicPr>
          <p:cNvPr id="5" name="Картина 4">
            <a:extLst>
              <a:ext uri="{FF2B5EF4-FFF2-40B4-BE49-F238E27FC236}">
                <a16:creationId xmlns:a16="http://schemas.microsoft.com/office/drawing/2014/main" id="{17D79B5A-4C82-45D7-AD90-AED06547719E}"/>
              </a:ext>
            </a:extLst>
          </p:cNvPr>
          <p:cNvPicPr>
            <a:picLocks noChangeAspect="1"/>
          </p:cNvPicPr>
          <p:nvPr/>
        </p:nvPicPr>
        <p:blipFill rotWithShape="1">
          <a:blip r:embed="rId4">
            <a:extLst>
              <a:ext uri="{28A0092B-C50C-407E-A947-70E740481C1C}">
                <a14:useLocalDpi xmlns:a14="http://schemas.microsoft.com/office/drawing/2010/main" val="0"/>
              </a:ext>
            </a:extLst>
          </a:blip>
          <a:srcRect b="8112"/>
          <a:stretch/>
        </p:blipFill>
        <p:spPr>
          <a:xfrm>
            <a:off x="6701561" y="1869385"/>
            <a:ext cx="4988615" cy="4583951"/>
          </a:xfrm>
          <a:prstGeom prst="rect">
            <a:avLst/>
          </a:prstGeom>
        </p:spPr>
      </p:pic>
    </p:spTree>
    <p:extLst>
      <p:ext uri="{BB962C8B-B14F-4D97-AF65-F5344CB8AC3E}">
        <p14:creationId xmlns:p14="http://schemas.microsoft.com/office/powerpoint/2010/main" val="3621042812"/>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889220"/>
            <a:ext cx="10994776" cy="4020624"/>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The European Commission </a:t>
            </a:r>
            <a:r>
              <a:rPr lang="en-US" sz="2400" dirty="0">
                <a:latin typeface="Arial" panose="020B0604020202020204" pitchFamily="34" charset="0"/>
                <a:cs typeface="Arial" panose="020B0604020202020204" pitchFamily="34" charset="0"/>
              </a:rPr>
              <a:t>supports entrepreneurs by strengthening entrepreneurship education, mentoring, guidance and other support services. Actions support specific groups who may find it difficult to reach their full potential, such as young people, women and senior entrepreneurs. The programs also aim to help businesses access opportunities offered by digital technologies.</a:t>
            </a:r>
          </a:p>
          <a:p>
            <a:pPr marL="0" indent="0">
              <a:buNone/>
            </a:pPr>
            <a:endParaRPr lang="en-US" sz="2800"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B0AA6D6-9432-4E40-B6CB-9FDE4B647489}"/>
              </a:ext>
            </a:extLst>
          </p:cNvPr>
          <p:cNvSpPr>
            <a:spLocks noGrp="1"/>
          </p:cNvSpPr>
          <p:nvPr>
            <p:ph type="title"/>
          </p:nvPr>
        </p:nvSpPr>
        <p:spPr>
          <a:xfrm>
            <a:off x="695400" y="1340768"/>
            <a:ext cx="9073008" cy="134812"/>
          </a:xfrm>
        </p:spPr>
        <p:txBody>
          <a:bodyPr/>
          <a:lstStyle/>
          <a:p>
            <a:pPr lvl="0"/>
            <a:r>
              <a:rPr lang="en-US" sz="2800" dirty="0">
                <a:latin typeface="Arial" panose="020B0604020202020204" pitchFamily="34" charset="0"/>
                <a:cs typeface="Arial" panose="020B0604020202020204" pitchFamily="34" charset="0"/>
              </a:rPr>
              <a:t>European Commission </a:t>
            </a:r>
            <a:r>
              <a:rPr lang="en-US" sz="2800" dirty="0" err="1">
                <a:latin typeface="Arial" panose="020B0604020202020204" pitchFamily="34" charset="0"/>
                <a:cs typeface="Arial" panose="020B0604020202020204" pitchFamily="34" charset="0"/>
              </a:rPr>
              <a:t>programmes</a:t>
            </a:r>
            <a:r>
              <a:rPr lang="en-US" sz="2800" dirty="0">
                <a:latin typeface="Arial" panose="020B0604020202020204" pitchFamily="34" charset="0"/>
                <a:cs typeface="Arial" panose="020B0604020202020204" pitchFamily="34" charset="0"/>
              </a:rPr>
              <a:t> for entrepreneurship</a:t>
            </a:r>
          </a:p>
        </p:txBody>
      </p:sp>
      <p:pic>
        <p:nvPicPr>
          <p:cNvPr id="5" name="Картина 4">
            <a:extLst>
              <a:ext uri="{FF2B5EF4-FFF2-40B4-BE49-F238E27FC236}">
                <a16:creationId xmlns:a16="http://schemas.microsoft.com/office/drawing/2014/main" id="{1C06327F-6F75-4632-A7E5-9782DF1E6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9736" y="4005064"/>
            <a:ext cx="7875240" cy="2625080"/>
          </a:xfrm>
          <a:prstGeom prst="rect">
            <a:avLst/>
          </a:prstGeom>
        </p:spPr>
      </p:pic>
    </p:spTree>
    <p:extLst>
      <p:ext uri="{BB962C8B-B14F-4D97-AF65-F5344CB8AC3E}">
        <p14:creationId xmlns:p14="http://schemas.microsoft.com/office/powerpoint/2010/main" val="2567585095"/>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Legislation</a:t>
            </a:r>
          </a:p>
          <a:p>
            <a:r>
              <a:rPr lang="en-GB" b="1" u="sng" dirty="0">
                <a:latin typeface="Arial" panose="020B0604020202020204" pitchFamily="34" charset="0"/>
                <a:cs typeface="Arial" panose="020B0604020202020204" pitchFamily="34" charset="0"/>
              </a:rPr>
              <a:t>Business Structures</a:t>
            </a:r>
          </a:p>
          <a:p>
            <a:r>
              <a:rPr lang="en-GB" b="1" u="sng" dirty="0">
                <a:latin typeface="Arial" panose="020B0604020202020204" pitchFamily="34" charset="0"/>
                <a:cs typeface="Arial" panose="020B0604020202020204" pitchFamily="34" charset="0"/>
              </a:rPr>
              <a:t>Organisational Structure</a:t>
            </a:r>
          </a:p>
          <a:p>
            <a:r>
              <a:rPr lang="en-GB" b="1" u="sng" dirty="0">
                <a:latin typeface="Arial" panose="020B0604020202020204" pitchFamily="34" charset="0"/>
                <a:cs typeface="Arial" panose="020B0604020202020204" pitchFamily="34" charset="0"/>
              </a:rPr>
              <a:t>Registration</a:t>
            </a:r>
          </a:p>
          <a:p>
            <a:r>
              <a:rPr lang="en-US" b="1" u="sng" dirty="0">
                <a:latin typeface="Arial" panose="020B0604020202020204" pitchFamily="34" charset="0"/>
                <a:cs typeface="Arial" panose="020B0604020202020204" pitchFamily="34" charset="0"/>
              </a:rPr>
              <a:t>Institutional Support and </a:t>
            </a:r>
            <a:r>
              <a:rPr lang="en-US" b="1" u="sng" dirty="0" err="1">
                <a:latin typeface="Arial" panose="020B0604020202020204" pitchFamily="34" charset="0"/>
                <a:cs typeface="Arial" panose="020B0604020202020204" pitchFamily="34" charset="0"/>
              </a:rPr>
              <a:t>Programmes</a:t>
            </a:r>
            <a:r>
              <a:rPr lang="en-US" b="1" u="sng" dirty="0">
                <a:latin typeface="Arial" panose="020B0604020202020204" pitchFamily="34" charset="0"/>
                <a:cs typeface="Arial" panose="020B0604020202020204" pitchFamily="34" charset="0"/>
              </a:rPr>
              <a:t> for Entrepreneurship</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74727"/>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04907" y="1925216"/>
            <a:ext cx="10887000" cy="4137028"/>
          </a:xfrm>
        </p:spPr>
        <p:txBody>
          <a:bodyPr/>
          <a:lstStyle/>
          <a:p>
            <a:pPr marL="0" indent="0" algn="just">
              <a:buNone/>
            </a:pPr>
            <a:r>
              <a:rPr lang="en-US" dirty="0">
                <a:latin typeface="Arial" panose="020B0604020202020204" pitchFamily="34" charset="0"/>
                <a:cs typeface="Arial" panose="020B0604020202020204" pitchFamily="34" charset="0"/>
              </a:rPr>
              <a:t>The European Commission sees entrepreneurship as acting upon opportunities and ideas and transforming them into value for others, which can be financial, cultural, or social. The EU entrepreneurship policy aims to support companies, in particular SMEs, throughout their life cycle, promoting entrepreneurial education at all levels, as well as reaching out and encouraging specific groups with entrepreneurial potential.</a:t>
            </a:r>
          </a:p>
          <a:p>
            <a:pPr marL="0" indent="0" algn="just">
              <a:buNone/>
            </a:pPr>
            <a:r>
              <a:rPr lang="en-US" dirty="0">
                <a:latin typeface="Arial" panose="020B0604020202020204" pitchFamily="34" charset="0"/>
                <a:cs typeface="Arial" panose="020B0604020202020204" pitchFamily="34" charset="0"/>
                <a:hlinkClick r:id="rId3"/>
              </a:rPr>
              <a:t>EISMEA</a:t>
            </a:r>
            <a:r>
              <a:rPr lang="en-US" dirty="0">
                <a:latin typeface="Arial" panose="020B0604020202020204" pitchFamily="34" charset="0"/>
                <a:cs typeface="Arial" panose="020B0604020202020204" pitchFamily="34" charset="0"/>
              </a:rPr>
              <a:t> - The Agency implements the European Innovation Council and manages other EU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focusing on SME support, innovation and the single market</a:t>
            </a:r>
          </a:p>
          <a:p>
            <a:pPr marL="0" indent="0" algn="just">
              <a:buNone/>
            </a:pPr>
            <a:endParaRPr lang="en-US" sz="2800"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B0AA6D6-9432-4E40-B6CB-9FDE4B647489}"/>
              </a:ext>
            </a:extLst>
          </p:cNvPr>
          <p:cNvSpPr>
            <a:spLocks noGrp="1"/>
          </p:cNvSpPr>
          <p:nvPr>
            <p:ph type="title"/>
          </p:nvPr>
        </p:nvSpPr>
        <p:spPr>
          <a:xfrm>
            <a:off x="695400" y="1412776"/>
            <a:ext cx="9008298" cy="62804"/>
          </a:xfrm>
        </p:spPr>
        <p:txBody>
          <a:bodyPr/>
          <a:lstStyle/>
          <a:p>
            <a:pPr lvl="0"/>
            <a:r>
              <a:rPr lang="en-US" sz="2800" dirty="0">
                <a:latin typeface="Arial" panose="020B0604020202020204" pitchFamily="34" charset="0"/>
                <a:cs typeface="Arial" panose="020B0604020202020204" pitchFamily="34" charset="0"/>
              </a:rPr>
              <a:t>European Commission </a:t>
            </a:r>
            <a:r>
              <a:rPr lang="en-US" sz="2800" dirty="0" err="1">
                <a:latin typeface="Arial" panose="020B0604020202020204" pitchFamily="34" charset="0"/>
                <a:cs typeface="Arial" panose="020B0604020202020204" pitchFamily="34" charset="0"/>
              </a:rPr>
              <a:t>programmes</a:t>
            </a:r>
            <a:r>
              <a:rPr lang="en-US" sz="2800" dirty="0">
                <a:latin typeface="Arial" panose="020B0604020202020204" pitchFamily="34" charset="0"/>
                <a:cs typeface="Arial" panose="020B0604020202020204" pitchFamily="34" charset="0"/>
              </a:rPr>
              <a:t> for entrepreneurship</a:t>
            </a:r>
          </a:p>
        </p:txBody>
      </p:sp>
    </p:spTree>
    <p:extLst>
      <p:ext uri="{BB962C8B-B14F-4D97-AF65-F5344CB8AC3E}">
        <p14:creationId xmlns:p14="http://schemas.microsoft.com/office/powerpoint/2010/main" val="2027832503"/>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17376" y="2204864"/>
            <a:ext cx="10972800" cy="4137028"/>
          </a:xfrm>
        </p:spPr>
        <p:txBody>
          <a:bodyPr/>
          <a:lstStyle/>
          <a:p>
            <a:pPr marL="0" indent="0" algn="just">
              <a:buNone/>
            </a:pPr>
            <a:r>
              <a:rPr lang="en-US" dirty="0">
                <a:latin typeface="Arial" panose="020B0604020202020204" pitchFamily="34" charset="0"/>
                <a:cs typeface="Arial" panose="020B0604020202020204" pitchFamily="34" charset="0"/>
              </a:rPr>
              <a:t>EU create an environment where entrepreneurs can flourish and grow:</a:t>
            </a:r>
          </a:p>
          <a:p>
            <a:pPr algn="just"/>
            <a:r>
              <a:rPr lang="en-US" dirty="0">
                <a:latin typeface="Arial" panose="020B0604020202020204" pitchFamily="34" charset="0"/>
                <a:cs typeface="Arial" panose="020B0604020202020204" pitchFamily="34" charset="0"/>
                <a:hlinkClick r:id="rId3"/>
              </a:rPr>
              <a:t>Supporting start-ups</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hlinkClick r:id="rId4"/>
              </a:rPr>
              <a:t>Transfers of business</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hlinkClick r:id="rId5"/>
              </a:rPr>
              <a:t>Insolvency and second chance</a:t>
            </a: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лавие 1">
            <a:extLst>
              <a:ext uri="{FF2B5EF4-FFF2-40B4-BE49-F238E27FC236}">
                <a16:creationId xmlns:a16="http://schemas.microsoft.com/office/drawing/2014/main" id="{B357DD96-054D-4AE2-ADFF-CFAA5B5AF8D6}"/>
              </a:ext>
            </a:extLst>
          </p:cNvPr>
          <p:cNvSpPr>
            <a:spLocks noGrp="1"/>
          </p:cNvSpPr>
          <p:nvPr>
            <p:ph type="title"/>
          </p:nvPr>
        </p:nvSpPr>
        <p:spPr>
          <a:xfrm>
            <a:off x="609600" y="885032"/>
            <a:ext cx="10972800" cy="1027113"/>
          </a:xfrm>
        </p:spPr>
        <p:txBody>
          <a:bodyPr/>
          <a:lstStyle/>
          <a:p>
            <a:r>
              <a:rPr lang="en-US" sz="2800" dirty="0">
                <a:latin typeface="Arial" panose="020B0604020202020204" pitchFamily="34" charset="0"/>
                <a:cs typeface="Arial" panose="020B0604020202020204" pitchFamily="34" charset="0"/>
              </a:rPr>
              <a:t>EU supporting entrepreneurs in general</a:t>
            </a:r>
            <a:endParaRPr lang="bg-B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077191"/>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F5611D1-F797-4FC3-A532-C1B111E74CEE}"/>
              </a:ext>
            </a:extLst>
          </p:cNvPr>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European </a:t>
            </a:r>
            <a:r>
              <a:rPr lang="en-US" sz="2800" dirty="0" err="1">
                <a:latin typeface="Arial" panose="020B0604020202020204" pitchFamily="34" charset="0"/>
                <a:cs typeface="Arial" panose="020B0604020202020204" pitchFamily="34" charset="0"/>
              </a:rPr>
              <a:t>programmes</a:t>
            </a:r>
            <a:r>
              <a:rPr lang="en-US" sz="2800" dirty="0">
                <a:latin typeface="Arial" panose="020B0604020202020204" pitchFamily="34" charset="0"/>
                <a:cs typeface="Arial" panose="020B0604020202020204" pitchFamily="34" charset="0"/>
              </a:rPr>
              <a:t> for entrepreneurship support</a:t>
            </a:r>
            <a:endParaRPr lang="bg-BG" sz="2800" dirty="0">
              <a:latin typeface="Arial" panose="020B0604020202020204" pitchFamily="34" charset="0"/>
              <a:cs typeface="Arial" panose="020B0604020202020204" pitchFamily="34" charset="0"/>
            </a:endParaRPr>
          </a:p>
        </p:txBody>
      </p:sp>
      <p:sp>
        <p:nvSpPr>
          <p:cNvPr id="3" name="Контейнер за съдържание 2">
            <a:extLst>
              <a:ext uri="{FF2B5EF4-FFF2-40B4-BE49-F238E27FC236}">
                <a16:creationId xmlns:a16="http://schemas.microsoft.com/office/drawing/2014/main" id="{41775CB4-0F37-4616-8B23-CDE0C136C4C0}"/>
              </a:ext>
            </a:extLst>
          </p:cNvPr>
          <p:cNvSpPr>
            <a:spLocks noGrp="1"/>
          </p:cNvSpPr>
          <p:nvPr>
            <p:ph idx="1"/>
          </p:nvPr>
        </p:nvSpPr>
        <p:spPr>
          <a:xfrm>
            <a:off x="609600" y="1700808"/>
            <a:ext cx="10972800" cy="4137028"/>
          </a:xfrm>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hlinkClick r:id="rId2"/>
              </a:rPr>
              <a:t>COSME </a:t>
            </a:r>
            <a:r>
              <a:rPr lang="en-US" dirty="0" err="1">
                <a:latin typeface="Arial" panose="020B0604020202020204" pitchFamily="34" charset="0"/>
                <a:cs typeface="Arial" panose="020B0604020202020204" pitchFamily="34" charset="0"/>
                <a:hlinkClick r:id="rId2"/>
              </a:rPr>
              <a:t>programme</a:t>
            </a:r>
            <a:r>
              <a:rPr lang="en-US" dirty="0">
                <a:latin typeface="Arial" panose="020B0604020202020204" pitchFamily="34" charset="0"/>
                <a:cs typeface="Arial" panose="020B0604020202020204" pitchFamily="34" charset="0"/>
              </a:rPr>
              <a:t> </a:t>
            </a:r>
          </a:p>
          <a:p>
            <a:pPr>
              <a:buFont typeface="Arial" panose="020B0604020202020204" pitchFamily="34" charset="0"/>
              <a:buChar char="•"/>
            </a:pPr>
            <a:r>
              <a:rPr lang="en-US" dirty="0">
                <a:latin typeface="Arial" panose="020B0604020202020204" pitchFamily="34" charset="0"/>
                <a:cs typeface="Arial" panose="020B0604020202020204" pitchFamily="34" charset="0"/>
                <a:hlinkClick r:id="rId3"/>
              </a:rPr>
              <a:t>Horizon 2020</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hlinkClick r:id="rId4"/>
              </a:rPr>
              <a:t>EEN network</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hlinkClick r:id="rId5"/>
              </a:rPr>
              <a:t>Digital agenda for Europe – startup Europe</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hlinkClick r:id="rId6"/>
              </a:rPr>
              <a:t>Start-up Europe road show</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hlinkClick r:id="rId7"/>
              </a:rPr>
              <a:t>Structural funds</a:t>
            </a:r>
            <a:r>
              <a:rPr lang="en-US" dirty="0">
                <a:latin typeface="Arial" panose="020B0604020202020204" pitchFamily="34" charset="0"/>
                <a:cs typeface="Arial" panose="020B0604020202020204" pitchFamily="34" charset="0"/>
              </a:rPr>
              <a:t> </a:t>
            </a:r>
          </a:p>
          <a:p>
            <a:pPr>
              <a:buFont typeface="Arial" panose="020B0604020202020204" pitchFamily="34" charset="0"/>
              <a:buChar char="•"/>
            </a:pPr>
            <a:r>
              <a:rPr lang="en-US" dirty="0">
                <a:latin typeface="Arial" panose="020B0604020202020204" pitchFamily="34" charset="0"/>
                <a:cs typeface="Arial" panose="020B0604020202020204" pitchFamily="34" charset="0"/>
                <a:hlinkClick r:id="rId8"/>
              </a:rPr>
              <a:t>European Investment Fund </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hlinkClick r:id="rId9"/>
              </a:rPr>
              <a:t>European Investment Bank</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hlinkClick r:id="rId10"/>
              </a:rPr>
              <a:t>SME week</a:t>
            </a:r>
            <a:endParaRPr lang="en-US" dirty="0">
              <a:latin typeface="Arial" panose="020B0604020202020204" pitchFamily="34" charset="0"/>
              <a:cs typeface="Arial" panose="020B0604020202020204" pitchFamily="34" charset="0"/>
            </a:endParaRPr>
          </a:p>
          <a:p>
            <a:endParaRPr lang="bg-BG" dirty="0"/>
          </a:p>
        </p:txBody>
      </p:sp>
      <p:pic>
        <p:nvPicPr>
          <p:cNvPr id="4" name="Picture 2" descr="untitled4">
            <a:extLst>
              <a:ext uri="{FF2B5EF4-FFF2-40B4-BE49-F238E27FC236}">
                <a16:creationId xmlns:a16="http://schemas.microsoft.com/office/drawing/2014/main" id="{6100A0C4-9A81-4E3F-A40B-934C496BB8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16014"/>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ово поле 6">
            <a:extLst>
              <a:ext uri="{FF2B5EF4-FFF2-40B4-BE49-F238E27FC236}">
                <a16:creationId xmlns:a16="http://schemas.microsoft.com/office/drawing/2014/main" id="{179C5A9E-A5DA-47C9-8338-910296541CFB}"/>
              </a:ext>
            </a:extLst>
          </p:cNvPr>
          <p:cNvSpPr txBox="1"/>
          <p:nvPr/>
        </p:nvSpPr>
        <p:spPr>
          <a:xfrm>
            <a:off x="609600" y="1758975"/>
            <a:ext cx="10441160" cy="4524315"/>
          </a:xfrm>
          <a:prstGeom prst="rect">
            <a:avLst/>
          </a:prstGeom>
          <a:noFill/>
        </p:spPr>
        <p:txBody>
          <a:bodyPr wrap="square">
            <a:spAutoFit/>
          </a:bodyPr>
          <a:lstStyle/>
          <a:p>
            <a:pPr algn="just"/>
            <a:r>
              <a:rPr lang="en-US" sz="2400" dirty="0"/>
              <a:t>COSME </a:t>
            </a:r>
            <a:r>
              <a:rPr lang="en-US" sz="2400" dirty="0">
                <a:hlinkClick r:id="rId2"/>
              </a:rPr>
              <a:t>supports entrepreneurs</a:t>
            </a:r>
            <a:r>
              <a:rPr lang="en-US" sz="2400" dirty="0"/>
              <a:t> by strengthening </a:t>
            </a:r>
            <a:r>
              <a:rPr lang="en-US" sz="2400" dirty="0">
                <a:hlinkClick r:id="rId3"/>
              </a:rPr>
              <a:t>entrepreneurship education</a:t>
            </a:r>
            <a:r>
              <a:rPr lang="en-US" sz="2400" dirty="0"/>
              <a:t>, mentoring, guidance and other support services. Actions support specific groups who may find it difficult to reach their full potential, such as </a:t>
            </a:r>
            <a:r>
              <a:rPr lang="en-US" sz="2400" dirty="0">
                <a:hlinkClick r:id="rId4"/>
              </a:rPr>
              <a:t>young</a:t>
            </a:r>
            <a:r>
              <a:rPr lang="en-US" sz="2400" dirty="0"/>
              <a:t> people, </a:t>
            </a:r>
            <a:r>
              <a:rPr lang="en-US" sz="2400" dirty="0">
                <a:hlinkClick r:id="rId5"/>
              </a:rPr>
              <a:t>women</a:t>
            </a:r>
            <a:r>
              <a:rPr lang="en-US" sz="2400" dirty="0"/>
              <a:t> and </a:t>
            </a:r>
            <a:r>
              <a:rPr lang="en-US" sz="2400" dirty="0">
                <a:hlinkClick r:id="rId6"/>
              </a:rPr>
              <a:t>senior</a:t>
            </a:r>
            <a:r>
              <a:rPr lang="en-US" sz="2400" dirty="0"/>
              <a:t> entrepreneurs. The </a:t>
            </a:r>
            <a:r>
              <a:rPr lang="en-US" sz="2400" dirty="0" err="1"/>
              <a:t>programme</a:t>
            </a:r>
            <a:r>
              <a:rPr lang="en-US" sz="2400" dirty="0"/>
              <a:t> also aims to help businesses access opportunities offered by </a:t>
            </a:r>
            <a:r>
              <a:rPr lang="en-US" sz="2400" dirty="0">
                <a:hlinkClick r:id="rId7"/>
              </a:rPr>
              <a:t>digital technologies</a:t>
            </a:r>
            <a:r>
              <a:rPr lang="en-US" sz="2400" dirty="0"/>
              <a:t>.</a:t>
            </a:r>
          </a:p>
          <a:p>
            <a:pPr algn="just"/>
            <a:r>
              <a:rPr lang="en-US" sz="2400" dirty="0">
                <a:hlinkClick r:id="rId8" tooltip="COSME poster"/>
              </a:rPr>
              <a:t>Download the poster</a:t>
            </a:r>
            <a:endParaRPr lang="en-US" sz="2400" dirty="0"/>
          </a:p>
          <a:p>
            <a:pPr algn="just"/>
            <a:r>
              <a:rPr lang="en-US" sz="2400" b="1" dirty="0"/>
              <a:t>Improving business conditions</a:t>
            </a:r>
          </a:p>
          <a:p>
            <a:pPr algn="just"/>
            <a:r>
              <a:rPr lang="en-US" sz="2400" dirty="0"/>
              <a:t>COSME aims to reduce the administrative and regulatory burden on SMEs by creating a </a:t>
            </a:r>
            <a:r>
              <a:rPr lang="en-US" sz="2400" dirty="0">
                <a:hlinkClick r:id="rId9"/>
              </a:rPr>
              <a:t>business-friendly</a:t>
            </a:r>
            <a:r>
              <a:rPr lang="en-US" sz="2400" dirty="0"/>
              <a:t> environment. COSME also supports businesses to be </a:t>
            </a:r>
            <a:r>
              <a:rPr lang="en-US" sz="2400" dirty="0">
                <a:hlinkClick r:id="rId10"/>
              </a:rPr>
              <a:t>competitive</a:t>
            </a:r>
            <a:r>
              <a:rPr lang="en-US" sz="2400" dirty="0"/>
              <a:t> by encouraging them to adopt new business models and innovative practices. This complements actions in areas with high growth potential such as the </a:t>
            </a:r>
            <a:r>
              <a:rPr lang="en-US" sz="2400" dirty="0">
                <a:hlinkClick r:id="rId11"/>
              </a:rPr>
              <a:t>tourism sector</a:t>
            </a:r>
            <a:r>
              <a:rPr lang="en-US" sz="2400" dirty="0"/>
              <a:t>.</a:t>
            </a:r>
          </a:p>
        </p:txBody>
      </p:sp>
      <p:pic>
        <p:nvPicPr>
          <p:cNvPr id="8" name="Picture 2" descr="untitled4">
            <a:extLst>
              <a:ext uri="{FF2B5EF4-FFF2-40B4-BE49-F238E27FC236}">
                <a16:creationId xmlns:a16="http://schemas.microsoft.com/office/drawing/2014/main" id="{1CD59781-8934-495B-AD14-0AA0E10F6F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лавие 1">
            <a:extLst>
              <a:ext uri="{FF2B5EF4-FFF2-40B4-BE49-F238E27FC236}">
                <a16:creationId xmlns:a16="http://schemas.microsoft.com/office/drawing/2014/main" id="{94EB5855-2090-44E7-B088-901B3CB82E25}"/>
              </a:ext>
            </a:extLst>
          </p:cNvPr>
          <p:cNvSpPr>
            <a:spLocks noGrp="1"/>
          </p:cNvSpPr>
          <p:nvPr>
            <p:ph type="title"/>
          </p:nvPr>
        </p:nvSpPr>
        <p:spPr>
          <a:xfrm>
            <a:off x="609600" y="885032"/>
            <a:ext cx="10972800" cy="1027113"/>
          </a:xfrm>
        </p:spPr>
        <p:txBody>
          <a:bodyPr/>
          <a:lstStyle/>
          <a:p>
            <a:r>
              <a:rPr lang="en-US" sz="2800" dirty="0">
                <a:latin typeface="Arial" panose="020B0604020202020204" pitchFamily="34" charset="0"/>
                <a:cs typeface="Arial" panose="020B0604020202020204" pitchFamily="34" charset="0"/>
              </a:rPr>
              <a:t>COSME </a:t>
            </a:r>
            <a:r>
              <a:rPr lang="en-US" sz="2800" dirty="0" err="1">
                <a:latin typeface="Arial" panose="020B0604020202020204" pitchFamily="34" charset="0"/>
                <a:cs typeface="Arial" panose="020B0604020202020204" pitchFamily="34" charset="0"/>
              </a:rPr>
              <a:t>programme</a:t>
            </a:r>
            <a:endParaRPr lang="bg-B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695550"/>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marL="0" indent="0">
              <a:buNone/>
            </a:pPr>
            <a:r>
              <a:rPr lang="en-US" sz="2800" dirty="0">
                <a:solidFill>
                  <a:srgbClr val="0000FF"/>
                </a:solidFill>
                <a:latin typeface="Arial" panose="020B0604020202020204" pitchFamily="34" charset="0"/>
                <a:cs typeface="Arial" panose="020B0604020202020204" pitchFamily="34" charset="0"/>
              </a:rPr>
              <a:t>ERASMUS or YONG ENTREPRENEURS PROGRAM</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lgn="just">
              <a:spcBef>
                <a:spcPts val="0"/>
              </a:spcBef>
              <a:buNone/>
            </a:pPr>
            <a:r>
              <a:rPr lang="en-US" dirty="0">
                <a:latin typeface="Arial" panose="020B0604020202020204" pitchFamily="34" charset="0"/>
                <a:cs typeface="Arial" panose="020B0604020202020204" pitchFamily="34" charset="0"/>
                <a:hlinkClick r:id="rId3"/>
              </a:rPr>
              <a:t>Erasmus for Young Entrepreneurs</a:t>
            </a:r>
            <a:r>
              <a:rPr lang="en-US" dirty="0">
                <a:latin typeface="Arial" panose="020B0604020202020204" pitchFamily="34" charset="0"/>
                <a:cs typeface="Arial" panose="020B0604020202020204" pitchFamily="34" charset="0"/>
              </a:rPr>
              <a:t> aims to boost Europe's entrepreneurial culture. The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a:t>
            </a:r>
          </a:p>
          <a:p>
            <a:pPr algn="just">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reinforces entrepreneurial attitudes by offering skills, knowledge and experience.</a:t>
            </a:r>
          </a:p>
          <a:p>
            <a:pPr algn="just">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increases the number of start-ups and boosts their resilience.</a:t>
            </a:r>
          </a:p>
          <a:p>
            <a:pPr algn="just">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fosters the cross-border transfer of ideas, knowledge and cooperation between small firms.</a:t>
            </a:r>
          </a:p>
          <a:p>
            <a:pPr algn="just">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helps small firms to network, innovate, and go international.</a:t>
            </a:r>
          </a:p>
          <a:p>
            <a:pPr algn="just">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helps to create jobs.</a:t>
            </a:r>
          </a:p>
          <a:p>
            <a:pPr>
              <a:buFontTx/>
              <a:buChar char="-"/>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948349"/>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6153710" cy="4137028"/>
          </a:xfrm>
        </p:spPr>
        <p:txBody>
          <a:bodyPr/>
          <a:lstStyle/>
          <a:p>
            <a:pPr marL="0" indent="0" algn="just">
              <a:spcBef>
                <a:spcPts val="0"/>
              </a:spcBef>
              <a:buNone/>
            </a:pPr>
            <a:r>
              <a:rPr lang="en-GB" sz="2200" dirty="0">
                <a:latin typeface="Arial" panose="020B0604020202020204" pitchFamily="34" charset="0"/>
                <a:cs typeface="Arial" panose="020B0604020202020204" pitchFamily="34" charset="0"/>
              </a:rPr>
              <a:t>As a start-up you have to decide which legal form of company you will have. In this case you will start describing the forms of business ownership in the private sector, learning about their specific advantages and disadvantages. Finally you can do an exercise where you have to work out the legal forms of business ownership in your country. You also have to pay attention to the </a:t>
            </a:r>
            <a:r>
              <a:rPr lang="en-GB" sz="2200" dirty="0" err="1">
                <a:latin typeface="Arial" panose="020B0604020202020204" pitchFamily="34" charset="0"/>
                <a:cs typeface="Arial" panose="020B0604020202020204" pitchFamily="34" charset="0"/>
              </a:rPr>
              <a:t>Societas</a:t>
            </a:r>
            <a:r>
              <a:rPr lang="en-GB" sz="2200" dirty="0">
                <a:latin typeface="Arial" panose="020B0604020202020204" pitchFamily="34" charset="0"/>
                <a:cs typeface="Arial" panose="020B0604020202020204" pitchFamily="34" charset="0"/>
              </a:rPr>
              <a:t> Europaea, the European form of business ownership. Which form you will select depends on several reasons like how much starting capital you need and how much a private person or persons can invest. </a:t>
            </a:r>
            <a:endParaRPr lang="bg-BG" sz="22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D7311394-6ABD-41B4-8CE0-6F70C79508F9}"/>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 1</a:t>
            </a:r>
          </a:p>
        </p:txBody>
      </p:sp>
      <p:pic>
        <p:nvPicPr>
          <p:cNvPr id="5" name="Картина 4">
            <a:extLst>
              <a:ext uri="{FF2B5EF4-FFF2-40B4-BE49-F238E27FC236}">
                <a16:creationId xmlns:a16="http://schemas.microsoft.com/office/drawing/2014/main" id="{59950126-056F-4CF3-A834-FF007175A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110" y="1844825"/>
            <a:ext cx="4872031" cy="2160240"/>
          </a:xfrm>
          <a:prstGeom prst="rect">
            <a:avLst/>
          </a:prstGeom>
        </p:spPr>
      </p:pic>
    </p:spTree>
    <p:extLst>
      <p:ext uri="{BB962C8B-B14F-4D97-AF65-F5344CB8AC3E}">
        <p14:creationId xmlns:p14="http://schemas.microsoft.com/office/powerpoint/2010/main" val="3208020478"/>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6552728" cy="4137028"/>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Write a partnership agreement as if you were going into T&amp;C business with partners. Assume that some partners can work 40 hours per week and others can only work 20 hours. Also assume that some partners can contribute 5,000 euro each to setting up the business and others can contribute 1,000 euro. Be certain to specify in the agreement how the profits will be divided among the partners.</a:t>
            </a:r>
            <a:endParaRPr lang="bg-BG"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D7311394-6ABD-41B4-8CE0-6F70C79508F9}"/>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 2</a:t>
            </a:r>
          </a:p>
        </p:txBody>
      </p:sp>
      <p:pic>
        <p:nvPicPr>
          <p:cNvPr id="9" name="Картина 8">
            <a:extLst>
              <a:ext uri="{FF2B5EF4-FFF2-40B4-BE49-F238E27FC236}">
                <a16:creationId xmlns:a16="http://schemas.microsoft.com/office/drawing/2014/main" id="{66A0DEF8-57F5-4770-9D16-CAE2549A2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147" y="1894106"/>
            <a:ext cx="4137029" cy="4137029"/>
          </a:xfrm>
          <a:prstGeom prst="rect">
            <a:avLst/>
          </a:prstGeom>
        </p:spPr>
      </p:pic>
    </p:spTree>
    <p:extLst>
      <p:ext uri="{BB962C8B-B14F-4D97-AF65-F5344CB8AC3E}">
        <p14:creationId xmlns:p14="http://schemas.microsoft.com/office/powerpoint/2010/main" val="378990925"/>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60486"/>
            <a:ext cx="10996656" cy="4876826"/>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spcBef>
                <a:spcPts val="0"/>
              </a:spcBef>
            </a:pPr>
            <a:r>
              <a:rPr lang="en-GB" dirty="0">
                <a:latin typeface="Arial" panose="020B0604020202020204" pitchFamily="34" charset="0"/>
                <a:cs typeface="Arial" panose="020B0604020202020204" pitchFamily="34" charset="0"/>
              </a:rPr>
              <a:t>What are the legal consequences of each form of business organisation?</a:t>
            </a:r>
          </a:p>
          <a:p>
            <a:pPr algn="just">
              <a:spcBef>
                <a:spcPts val="0"/>
              </a:spcBef>
            </a:pPr>
            <a:r>
              <a:rPr lang="en-US" dirty="0">
                <a:latin typeface="Arial" panose="020B0604020202020204" pitchFamily="34" charset="0"/>
                <a:cs typeface="Arial" panose="020B0604020202020204" pitchFamily="34" charset="0"/>
              </a:rPr>
              <a:t>Name one advantage and one disadvantage of a sole trader over a partnership.</a:t>
            </a:r>
          </a:p>
          <a:p>
            <a:pPr algn="just">
              <a:spcBef>
                <a:spcPts val="0"/>
              </a:spcBef>
            </a:pPr>
            <a:r>
              <a:rPr lang="en-US" dirty="0">
                <a:latin typeface="Arial" panose="020B0604020202020204" pitchFamily="34" charset="0"/>
                <a:cs typeface="Arial" panose="020B0604020202020204" pitchFamily="34" charset="0"/>
              </a:rPr>
              <a:t>Who owns a cooperative?</a:t>
            </a:r>
            <a:endParaRPr lang="en-GB"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Determining the country or local requirements for starting a business.</a:t>
            </a:r>
          </a:p>
          <a:p>
            <a:pPr algn="just">
              <a:spcBef>
                <a:spcPts val="0"/>
              </a:spcBef>
            </a:pPr>
            <a:r>
              <a:rPr lang="en-US" dirty="0">
                <a:latin typeface="Arial" panose="020B0604020202020204" pitchFamily="34" charset="0"/>
                <a:cs typeface="Arial" panose="020B0604020202020204" pitchFamily="34" charset="0"/>
              </a:rPr>
              <a:t>What aspects of a proposed business should an entrepreneur consider before choosing a type of business ownership?</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Identifying tax collection and reporting requirements.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Described environmental regulations that may impact your business.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Examine ways small business owners can manage legal risks. </a:t>
            </a:r>
          </a:p>
          <a:p>
            <a:pPr algn="just">
              <a:spcBef>
                <a:spcPts val="0"/>
              </a:spcBef>
            </a:pPr>
            <a:r>
              <a:rPr lang="en-US" dirty="0">
                <a:latin typeface="Arial" panose="020B0604020202020204" pitchFamily="34" charset="0"/>
                <a:cs typeface="Arial" panose="020B0604020202020204" pitchFamily="34" charset="0"/>
              </a:rPr>
              <a:t>Where can you find detailed information abut legal requirements and registration of your business?</a:t>
            </a:r>
          </a:p>
          <a:p>
            <a:pPr algn="just">
              <a:spcBef>
                <a:spcPts val="0"/>
              </a:spcBef>
            </a:pPr>
            <a:endParaRPr lang="bg-BG" dirty="0">
              <a:latin typeface="Arial" panose="020B0604020202020204" pitchFamily="34" charset="0"/>
              <a:cs typeface="Arial" panose="020B0604020202020204" pitchFamily="34" charset="0"/>
            </a:endParaRPr>
          </a:p>
          <a:p>
            <a:pPr lvl="1" algn="just">
              <a:spcBef>
                <a:spcPts val="0"/>
              </a:spcBef>
            </a:pPr>
            <a:endParaRPr lang="en-US" sz="2400" b="1" dirty="0">
              <a:latin typeface="Arial" panose="020B060402020202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3520" y="1171287"/>
            <a:ext cx="9008298" cy="378398"/>
          </a:xfrm>
        </p:spPr>
        <p:txBody>
          <a:bodyPr/>
          <a:lstStyle/>
          <a:p>
            <a:pPr lvl="0"/>
            <a:r>
              <a:rPr lang="en-US" sz="2800" dirty="0">
                <a:latin typeface="Arial" panose="020B0604020202020204" pitchFamily="34" charset="0"/>
                <a:cs typeface="Arial" panose="020B0604020202020204" pitchFamily="34" charset="0"/>
              </a:rPr>
              <a:t>Questions for discussion</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60486"/>
            <a:ext cx="10996656" cy="4876826"/>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spcBef>
                <a:spcPts val="0"/>
              </a:spcBef>
            </a:pPr>
            <a:r>
              <a:rPr lang="en-GB" sz="2400" dirty="0">
                <a:latin typeface="Arial" panose="020B0604020202020204" pitchFamily="34" charset="0"/>
                <a:cs typeface="Arial" panose="020B0604020202020204" pitchFamily="34" charset="0"/>
              </a:rPr>
              <a:t>What are the legal consequences of each legal form, how many persons will start up a company?</a:t>
            </a:r>
            <a:endParaRPr lang="bg-BG" sz="2400" dirty="0"/>
          </a:p>
          <a:p>
            <a:pPr algn="just">
              <a:spcBef>
                <a:spcPts val="0"/>
              </a:spcBef>
            </a:pPr>
            <a:r>
              <a:rPr lang="en-US" dirty="0">
                <a:latin typeface="Arial" panose="020B0604020202020204" pitchFamily="34" charset="0"/>
                <a:cs typeface="Arial" panose="020B0604020202020204" pitchFamily="34" charset="0"/>
              </a:rPr>
              <a:t>You want to start a sole proprietorship T&amp;C retail business that employs several people. Research the steps necessary to comply with government requirements for setting up your business. Summarize your research.</a:t>
            </a:r>
          </a:p>
          <a:p>
            <a:pPr algn="just">
              <a:spcBef>
                <a:spcPts val="0"/>
              </a:spcBef>
            </a:pPr>
            <a:endParaRPr lang="bg-BG" dirty="0">
              <a:latin typeface="Arial" panose="020B0604020202020204" pitchFamily="34" charset="0"/>
              <a:cs typeface="Arial" panose="020B0604020202020204" pitchFamily="34" charset="0"/>
            </a:endParaRPr>
          </a:p>
          <a:p>
            <a:pPr lvl="1" algn="just">
              <a:spcBef>
                <a:spcPts val="0"/>
              </a:spcBef>
            </a:pPr>
            <a:endParaRPr lang="en-US" sz="2400" b="1" dirty="0">
              <a:latin typeface="Arial" panose="020B060402020202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and task</a:t>
            </a:r>
          </a:p>
        </p:txBody>
      </p:sp>
    </p:spTree>
    <p:extLst>
      <p:ext uri="{BB962C8B-B14F-4D97-AF65-F5344CB8AC3E}">
        <p14:creationId xmlns:p14="http://schemas.microsoft.com/office/powerpoint/2010/main" val="4042213654"/>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50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93441280-3D85-4B3A-9747-032D4CDE0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50" y="1921743"/>
            <a:ext cx="4762500" cy="3019425"/>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32589" y="2214364"/>
            <a:ext cx="7142584" cy="4137028"/>
          </a:xfrm>
        </p:spPr>
        <p:txBody>
          <a:bodyPr/>
          <a:lstStyle/>
          <a:p>
            <a:r>
              <a:rPr lang="en-US" sz="2400" dirty="0">
                <a:latin typeface="Arial" panose="020B0604020202020204" pitchFamily="34" charset="0"/>
                <a:cs typeface="Arial" panose="020B0604020202020204" pitchFamily="34" charset="0"/>
              </a:rPr>
              <a:t>How to establish entrepreneurial business?</a:t>
            </a:r>
          </a:p>
          <a:p>
            <a:r>
              <a:rPr lang="en-US" sz="2400" dirty="0">
                <a:latin typeface="Arial" panose="020B0604020202020204" pitchFamily="34" charset="0"/>
                <a:cs typeface="Arial" panose="020B0604020202020204" pitchFamily="34" charset="0"/>
              </a:rPr>
              <a:t>How to find out the Institutional support for establishing entrepreneurial business?</a:t>
            </a:r>
          </a:p>
          <a:p>
            <a:r>
              <a:rPr lang="en-US" sz="2400" dirty="0">
                <a:latin typeface="Arial" panose="020B0604020202020204" pitchFamily="34" charset="0"/>
                <a:cs typeface="Arial" panose="020B0604020202020204" pitchFamily="34" charset="0"/>
              </a:rPr>
              <a:t>How to choose supporting </a:t>
            </a:r>
            <a:r>
              <a:rPr lang="en-US" sz="2400" dirty="0" err="1">
                <a:latin typeface="Arial" panose="020B0604020202020204" pitchFamily="34" charset="0"/>
                <a:cs typeface="Arial" panose="020B0604020202020204" pitchFamily="34" charset="0"/>
              </a:rPr>
              <a:t>programmes</a:t>
            </a:r>
            <a:r>
              <a:rPr lang="en-US" sz="2400" dirty="0">
                <a:latin typeface="Arial" panose="020B0604020202020204" pitchFamily="34" charset="0"/>
                <a:cs typeface="Arial" panose="020B0604020202020204" pitchFamily="34" charset="0"/>
              </a:rPr>
              <a:t> by regions and production?</a:t>
            </a: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32589" y="1187251"/>
            <a:ext cx="9086800" cy="1027113"/>
          </a:xfrm>
        </p:spPr>
        <p:txBody>
          <a:bodyPr/>
          <a:lstStyle/>
          <a:p>
            <a:r>
              <a:rPr lang="en-US" sz="2800" dirty="0">
                <a:latin typeface="Arial" panose="020B0604020202020204" pitchFamily="34" charset="0"/>
                <a:cs typeface="Arial" panose="020B0604020202020204" pitchFamily="34" charset="0"/>
              </a:rPr>
              <a:t>Entrepreneurial regulation. Basics of contemporary business: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122311"/>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ontent Placeholder 2">
            <a:extLst>
              <a:ext uri="{FF2B5EF4-FFF2-40B4-BE49-F238E27FC236}">
                <a16:creationId xmlns:a16="http://schemas.microsoft.com/office/drawing/2014/main" id="{60E8407A-4C48-4756-A2B1-AEFA722291D4}"/>
              </a:ext>
            </a:extLst>
          </p:cNvPr>
          <p:cNvGraphicFramePr>
            <a:graphicFrameLocks noGrp="1"/>
          </p:cNvGraphicFramePr>
          <p:nvPr>
            <p:extLst>
              <p:ext uri="{D42A27DB-BD31-4B8C-83A1-F6EECF244321}">
                <p14:modId xmlns:p14="http://schemas.microsoft.com/office/powerpoint/2010/main" val="1684688293"/>
              </p:ext>
            </p:extLst>
          </p:nvPr>
        </p:nvGraphicFramePr>
        <p:xfrm>
          <a:off x="1186495" y="1791371"/>
          <a:ext cx="9819010" cy="3275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a:extLst>
              <a:ext uri="{FF2B5EF4-FFF2-40B4-BE49-F238E27FC236}">
                <a16:creationId xmlns:a16="http://schemas.microsoft.com/office/drawing/2014/main" id="{5BBFDEAB-2189-46B6-8671-EE623EC2AC0B}"/>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Legal requirements</a:t>
            </a:r>
          </a:p>
        </p:txBody>
      </p:sp>
    </p:spTree>
    <p:extLst>
      <p:ext uri="{BB962C8B-B14F-4D97-AF65-F5344CB8AC3E}">
        <p14:creationId xmlns:p14="http://schemas.microsoft.com/office/powerpoint/2010/main" val="1098677107"/>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Групиране 5">
            <a:extLst>
              <a:ext uri="{FF2B5EF4-FFF2-40B4-BE49-F238E27FC236}">
                <a16:creationId xmlns:a16="http://schemas.microsoft.com/office/drawing/2014/main" id="{5A64AB50-6BF6-4034-ADD2-AFC10C2C4D4E}"/>
              </a:ext>
            </a:extLst>
          </p:cNvPr>
          <p:cNvGrpSpPr/>
          <p:nvPr/>
        </p:nvGrpSpPr>
        <p:grpSpPr>
          <a:xfrm>
            <a:off x="1006674" y="1987149"/>
            <a:ext cx="10178652" cy="2898496"/>
            <a:chOff x="1006673" y="1973817"/>
            <a:chExt cx="10178652" cy="2898496"/>
          </a:xfrm>
        </p:grpSpPr>
        <p:sp>
          <p:nvSpPr>
            <p:cNvPr id="9" name="Свободна форма: фигура 8">
              <a:extLst>
                <a:ext uri="{FF2B5EF4-FFF2-40B4-BE49-F238E27FC236}">
                  <a16:creationId xmlns:a16="http://schemas.microsoft.com/office/drawing/2014/main" id="{5E30DD70-FBCA-4DBB-887A-81930256D2EF}"/>
                </a:ext>
              </a:extLst>
            </p:cNvPr>
            <p:cNvSpPr/>
            <p:nvPr/>
          </p:nvSpPr>
          <p:spPr>
            <a:xfrm>
              <a:off x="1006673" y="1988624"/>
              <a:ext cx="2400625" cy="2880750"/>
            </a:xfrm>
            <a:custGeom>
              <a:avLst/>
              <a:gdLst>
                <a:gd name="connsiteX0" fmla="*/ 0 w 2400625"/>
                <a:gd name="connsiteY0" fmla="*/ 0 h 2880750"/>
                <a:gd name="connsiteX1" fmla="*/ 2400625 w 2400625"/>
                <a:gd name="connsiteY1" fmla="*/ 0 h 2880750"/>
                <a:gd name="connsiteX2" fmla="*/ 2400625 w 2400625"/>
                <a:gd name="connsiteY2" fmla="*/ 2880750 h 2880750"/>
                <a:gd name="connsiteX3" fmla="*/ 0 w 2400625"/>
                <a:gd name="connsiteY3" fmla="*/ 2880750 h 2880750"/>
                <a:gd name="connsiteX4" fmla="*/ 0 w 2400625"/>
                <a:gd name="connsiteY4" fmla="*/ 0 h 288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625" h="2880750">
                  <a:moveTo>
                    <a:pt x="0" y="0"/>
                  </a:moveTo>
                  <a:lnTo>
                    <a:pt x="2400625" y="0"/>
                  </a:lnTo>
                  <a:lnTo>
                    <a:pt x="2400625" y="2880750"/>
                  </a:lnTo>
                  <a:lnTo>
                    <a:pt x="0" y="2880750"/>
                  </a:lnTo>
                  <a:lnTo>
                    <a:pt x="0" y="0"/>
                  </a:lnTo>
                  <a:close/>
                </a:path>
              </a:pathLst>
            </a:custGeom>
            <a:solidFill>
              <a:schemeClr val="accent2">
                <a:lumMod val="75000"/>
              </a:schemeClr>
            </a:solidFill>
          </p:spPr>
          <p:style>
            <a:lnRef idx="2">
              <a:schemeClr val="accent2">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237128" tIns="1152300" rIns="237128" bIns="330200" numCol="1" spcCol="1270" anchor="t" anchorCtr="0">
              <a:noAutofit/>
            </a:bodyPr>
            <a:lstStyle/>
            <a:p>
              <a:pPr marL="0" lvl="0" indent="0" algn="l" defTabSz="666750">
                <a:lnSpc>
                  <a:spcPct val="90000"/>
                </a:lnSpc>
                <a:spcBef>
                  <a:spcPct val="0"/>
                </a:spcBef>
                <a:spcAft>
                  <a:spcPct val="35000"/>
                </a:spcAft>
                <a:buNone/>
              </a:pPr>
              <a:r>
                <a:rPr lang="en-US" sz="1500" b="0" i="0" kern="1200" dirty="0">
                  <a:latin typeface="Arial" panose="020B0604020202020204" pitchFamily="34" charset="0"/>
                  <a:cs typeface="Arial" panose="020B0604020202020204" pitchFamily="34" charset="0"/>
                </a:rPr>
                <a:t>Entrepreneurs carry out their activities primarily legally and in compliance with certain legal norms. </a:t>
              </a:r>
              <a:endParaRPr lang="en-US" sz="1500" kern="1200" dirty="0">
                <a:latin typeface="Arial" panose="020B0604020202020204" pitchFamily="34" charset="0"/>
                <a:cs typeface="Arial" panose="020B0604020202020204" pitchFamily="34" charset="0"/>
              </a:endParaRPr>
            </a:p>
          </p:txBody>
        </p:sp>
        <p:sp>
          <p:nvSpPr>
            <p:cNvPr id="10" name="Свободна форма: фигура 9">
              <a:extLst>
                <a:ext uri="{FF2B5EF4-FFF2-40B4-BE49-F238E27FC236}">
                  <a16:creationId xmlns:a16="http://schemas.microsoft.com/office/drawing/2014/main" id="{29B575FC-8976-43E4-9CC4-2FCCE44FFE00}"/>
                </a:ext>
              </a:extLst>
            </p:cNvPr>
            <p:cNvSpPr/>
            <p:nvPr/>
          </p:nvSpPr>
          <p:spPr>
            <a:xfrm>
              <a:off x="1006673" y="1988624"/>
              <a:ext cx="2400625" cy="1152300"/>
            </a:xfrm>
            <a:custGeom>
              <a:avLst/>
              <a:gdLst>
                <a:gd name="connsiteX0" fmla="*/ 0 w 2400625"/>
                <a:gd name="connsiteY0" fmla="*/ 0 h 1152300"/>
                <a:gd name="connsiteX1" fmla="*/ 2400625 w 2400625"/>
                <a:gd name="connsiteY1" fmla="*/ 0 h 1152300"/>
                <a:gd name="connsiteX2" fmla="*/ 2400625 w 2400625"/>
                <a:gd name="connsiteY2" fmla="*/ 1152300 h 1152300"/>
                <a:gd name="connsiteX3" fmla="*/ 0 w 2400625"/>
                <a:gd name="connsiteY3" fmla="*/ 1152300 h 1152300"/>
                <a:gd name="connsiteX4" fmla="*/ 0 w 2400625"/>
                <a:gd name="connsiteY4" fmla="*/ 0 h 115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625" h="1152300">
                  <a:moveTo>
                    <a:pt x="0" y="0"/>
                  </a:moveTo>
                  <a:lnTo>
                    <a:pt x="2400625" y="0"/>
                  </a:lnTo>
                  <a:lnTo>
                    <a:pt x="2400625" y="1152300"/>
                  </a:lnTo>
                  <a:lnTo>
                    <a:pt x="0" y="1152300"/>
                  </a:lnTo>
                  <a:lnTo>
                    <a:pt x="0" y="0"/>
                  </a:lnTo>
                  <a:close/>
                </a:path>
              </a:pathLst>
            </a:custGeom>
            <a:noFill/>
            <a:ln>
              <a:noFill/>
            </a:ln>
            <a:sp3d/>
          </p:spPr>
          <p:style>
            <a:lnRef idx="2">
              <a:scrgbClr r="0" g="0" b="0"/>
            </a:lnRef>
            <a:fillRef idx="1">
              <a:scrgbClr r="0" g="0" b="0"/>
            </a:fillRef>
            <a:effectRef idx="1">
              <a:schemeClr val="accent2">
                <a:hueOff val="0"/>
                <a:satOff val="0"/>
                <a:lumOff val="0"/>
                <a:alphaOff val="0"/>
              </a:schemeClr>
            </a:effectRef>
            <a:fontRef idx="minor">
              <a:schemeClr val="lt1"/>
            </a:fontRef>
          </p:style>
          <p:txBody>
            <a:bodyPr spcFirstLastPara="0" vert="horz" wrap="square" lIns="237128" tIns="165100" rIns="237128" bIns="165100" numCol="1" spcCol="1270" anchor="ctr" anchorCtr="0">
              <a:noAutofit/>
            </a:bodyPr>
            <a:lstStyle/>
            <a:p>
              <a:pPr marL="0" lvl="0" indent="0" algn="l" defTabSz="2578100">
                <a:lnSpc>
                  <a:spcPct val="90000"/>
                </a:lnSpc>
                <a:spcBef>
                  <a:spcPct val="0"/>
                </a:spcBef>
                <a:spcAft>
                  <a:spcPct val="35000"/>
                </a:spcAft>
                <a:buNone/>
              </a:pPr>
              <a:r>
                <a:rPr lang="en-US" sz="5800" kern="1200"/>
                <a:t>01</a:t>
              </a:r>
            </a:p>
          </p:txBody>
        </p:sp>
        <p:sp>
          <p:nvSpPr>
            <p:cNvPr id="11" name="Свободна форма: фигура 10">
              <a:extLst>
                <a:ext uri="{FF2B5EF4-FFF2-40B4-BE49-F238E27FC236}">
                  <a16:creationId xmlns:a16="http://schemas.microsoft.com/office/drawing/2014/main" id="{71F573C0-63BF-4EF3-846F-25382B6A52D9}"/>
                </a:ext>
              </a:extLst>
            </p:cNvPr>
            <p:cNvSpPr/>
            <p:nvPr/>
          </p:nvSpPr>
          <p:spPr>
            <a:xfrm>
              <a:off x="3575727" y="1991563"/>
              <a:ext cx="2400625" cy="2880750"/>
            </a:xfrm>
            <a:custGeom>
              <a:avLst/>
              <a:gdLst>
                <a:gd name="connsiteX0" fmla="*/ 0 w 2400625"/>
                <a:gd name="connsiteY0" fmla="*/ 0 h 2880750"/>
                <a:gd name="connsiteX1" fmla="*/ 2400625 w 2400625"/>
                <a:gd name="connsiteY1" fmla="*/ 0 h 2880750"/>
                <a:gd name="connsiteX2" fmla="*/ 2400625 w 2400625"/>
                <a:gd name="connsiteY2" fmla="*/ 2880750 h 2880750"/>
                <a:gd name="connsiteX3" fmla="*/ 0 w 2400625"/>
                <a:gd name="connsiteY3" fmla="*/ 2880750 h 2880750"/>
                <a:gd name="connsiteX4" fmla="*/ 0 w 2400625"/>
                <a:gd name="connsiteY4" fmla="*/ 0 h 288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625" h="2880750">
                  <a:moveTo>
                    <a:pt x="0" y="0"/>
                  </a:moveTo>
                  <a:lnTo>
                    <a:pt x="2400625" y="0"/>
                  </a:lnTo>
                  <a:lnTo>
                    <a:pt x="2400625" y="2880750"/>
                  </a:lnTo>
                  <a:lnTo>
                    <a:pt x="0" y="2880750"/>
                  </a:lnTo>
                  <a:lnTo>
                    <a:pt x="0" y="0"/>
                  </a:lnTo>
                  <a:close/>
                </a:path>
              </a:pathLst>
            </a:custGeom>
            <a:solidFill>
              <a:schemeClr val="accent1">
                <a:lumMod val="40000"/>
                <a:lumOff val="60000"/>
              </a:schemeClr>
            </a:solidFill>
            <a:ln>
              <a:noFill/>
            </a:ln>
          </p:spPr>
          <p:style>
            <a:lnRef idx="2">
              <a:scrgbClr r="0" g="0" b="0"/>
            </a:lnRef>
            <a:fillRef idx="1">
              <a:scrgbClr r="0" g="0" b="0"/>
            </a:fillRef>
            <a:effectRef idx="1">
              <a:schemeClr val="accent2">
                <a:hueOff val="1560506"/>
                <a:satOff val="-1946"/>
                <a:lumOff val="458"/>
                <a:alphaOff val="0"/>
              </a:schemeClr>
            </a:effectRef>
            <a:fontRef idx="minor">
              <a:schemeClr val="lt1"/>
            </a:fontRef>
          </p:style>
          <p:txBody>
            <a:bodyPr spcFirstLastPara="0" vert="horz" wrap="square" lIns="237128" tIns="1152300" rIns="237128" bIns="330200" numCol="1" spcCol="1270" anchor="t" anchorCtr="0">
              <a:noAutofit/>
            </a:bodyPr>
            <a:lstStyle/>
            <a:p>
              <a:pPr marL="0" lvl="0" indent="0" algn="l" defTabSz="666750">
                <a:lnSpc>
                  <a:spcPct val="90000"/>
                </a:lnSpc>
                <a:spcBef>
                  <a:spcPct val="0"/>
                </a:spcBef>
                <a:spcAft>
                  <a:spcPct val="35000"/>
                </a:spcAft>
                <a:buNone/>
              </a:pPr>
              <a:r>
                <a:rPr lang="en-US" sz="1500" b="0" i="0" kern="1200" dirty="0">
                  <a:latin typeface="Arial" panose="020B0604020202020204" pitchFamily="34" charset="0"/>
                  <a:cs typeface="Arial" panose="020B0604020202020204" pitchFamily="34" charset="0"/>
                </a:rPr>
                <a:t>The main law that legalizes entrepreneurship and determines the legal form of business is the Commercial Law. </a:t>
              </a:r>
              <a:endParaRPr lang="en-US" sz="1500" kern="1200" dirty="0">
                <a:solidFill>
                  <a:schemeClr val="tx1"/>
                </a:solidFill>
                <a:latin typeface="Arial" panose="020B0604020202020204" pitchFamily="34" charset="0"/>
                <a:cs typeface="Arial" panose="020B0604020202020204" pitchFamily="34" charset="0"/>
              </a:endParaRPr>
            </a:p>
          </p:txBody>
        </p:sp>
        <p:sp>
          <p:nvSpPr>
            <p:cNvPr id="12" name="Свободна форма: фигура 11">
              <a:extLst>
                <a:ext uri="{FF2B5EF4-FFF2-40B4-BE49-F238E27FC236}">
                  <a16:creationId xmlns:a16="http://schemas.microsoft.com/office/drawing/2014/main" id="{247EA863-29BE-40FC-9C63-E2D6F72C108B}"/>
                </a:ext>
              </a:extLst>
            </p:cNvPr>
            <p:cNvSpPr/>
            <p:nvPr/>
          </p:nvSpPr>
          <p:spPr>
            <a:xfrm>
              <a:off x="3599349" y="1988624"/>
              <a:ext cx="2400625" cy="1152300"/>
            </a:xfrm>
            <a:custGeom>
              <a:avLst/>
              <a:gdLst>
                <a:gd name="connsiteX0" fmla="*/ 0 w 2400625"/>
                <a:gd name="connsiteY0" fmla="*/ 0 h 1152300"/>
                <a:gd name="connsiteX1" fmla="*/ 2400625 w 2400625"/>
                <a:gd name="connsiteY1" fmla="*/ 0 h 1152300"/>
                <a:gd name="connsiteX2" fmla="*/ 2400625 w 2400625"/>
                <a:gd name="connsiteY2" fmla="*/ 1152300 h 1152300"/>
                <a:gd name="connsiteX3" fmla="*/ 0 w 2400625"/>
                <a:gd name="connsiteY3" fmla="*/ 1152300 h 1152300"/>
                <a:gd name="connsiteX4" fmla="*/ 0 w 2400625"/>
                <a:gd name="connsiteY4" fmla="*/ 0 h 115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625" h="1152300">
                  <a:moveTo>
                    <a:pt x="0" y="0"/>
                  </a:moveTo>
                  <a:lnTo>
                    <a:pt x="2400625" y="0"/>
                  </a:lnTo>
                  <a:lnTo>
                    <a:pt x="2400625" y="1152300"/>
                  </a:lnTo>
                  <a:lnTo>
                    <a:pt x="0" y="1152300"/>
                  </a:lnTo>
                  <a:lnTo>
                    <a:pt x="0" y="0"/>
                  </a:lnTo>
                  <a:close/>
                </a:path>
              </a:pathLst>
            </a:custGeom>
            <a:noFill/>
            <a:ln>
              <a:noFill/>
            </a:ln>
            <a:sp3d/>
          </p:spPr>
          <p:style>
            <a:lnRef idx="2">
              <a:scrgbClr r="0" g="0" b="0"/>
            </a:lnRef>
            <a:fillRef idx="1">
              <a:scrgbClr r="0" g="0" b="0"/>
            </a:fillRef>
            <a:effectRef idx="1">
              <a:schemeClr val="accent2">
                <a:hueOff val="1560506"/>
                <a:satOff val="-1946"/>
                <a:lumOff val="458"/>
                <a:alphaOff val="0"/>
              </a:schemeClr>
            </a:effectRef>
            <a:fontRef idx="minor">
              <a:schemeClr val="lt1"/>
            </a:fontRef>
          </p:style>
          <p:txBody>
            <a:bodyPr spcFirstLastPara="0" vert="horz" wrap="square" lIns="237128" tIns="165100" rIns="237128" bIns="165100" numCol="1" spcCol="1270" anchor="ctr" anchorCtr="0">
              <a:noAutofit/>
            </a:bodyPr>
            <a:lstStyle/>
            <a:p>
              <a:pPr marL="0" lvl="0" indent="0" algn="l" defTabSz="2578100">
                <a:lnSpc>
                  <a:spcPct val="90000"/>
                </a:lnSpc>
                <a:spcBef>
                  <a:spcPct val="0"/>
                </a:spcBef>
                <a:spcAft>
                  <a:spcPct val="35000"/>
                </a:spcAft>
                <a:buNone/>
              </a:pPr>
              <a:r>
                <a:rPr lang="en-US" sz="5800" kern="1200"/>
                <a:t>02</a:t>
              </a:r>
              <a:endParaRPr lang="en-US" sz="5800" kern="1200" dirty="0"/>
            </a:p>
          </p:txBody>
        </p:sp>
        <p:sp>
          <p:nvSpPr>
            <p:cNvPr id="13" name="Свободна форма: фигура 12">
              <a:extLst>
                <a:ext uri="{FF2B5EF4-FFF2-40B4-BE49-F238E27FC236}">
                  <a16:creationId xmlns:a16="http://schemas.microsoft.com/office/drawing/2014/main" id="{FFC8C59E-8A75-4EB3-B831-52A2A85D8D78}"/>
                </a:ext>
              </a:extLst>
            </p:cNvPr>
            <p:cNvSpPr/>
            <p:nvPr/>
          </p:nvSpPr>
          <p:spPr>
            <a:xfrm>
              <a:off x="6168463" y="1973817"/>
              <a:ext cx="2400625" cy="2880750"/>
            </a:xfrm>
            <a:custGeom>
              <a:avLst/>
              <a:gdLst>
                <a:gd name="connsiteX0" fmla="*/ 0 w 2400625"/>
                <a:gd name="connsiteY0" fmla="*/ 0 h 2880750"/>
                <a:gd name="connsiteX1" fmla="*/ 2400625 w 2400625"/>
                <a:gd name="connsiteY1" fmla="*/ 0 h 2880750"/>
                <a:gd name="connsiteX2" fmla="*/ 2400625 w 2400625"/>
                <a:gd name="connsiteY2" fmla="*/ 2880750 h 2880750"/>
                <a:gd name="connsiteX3" fmla="*/ 0 w 2400625"/>
                <a:gd name="connsiteY3" fmla="*/ 2880750 h 2880750"/>
                <a:gd name="connsiteX4" fmla="*/ 0 w 2400625"/>
                <a:gd name="connsiteY4" fmla="*/ 0 h 288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625" h="2880750">
                  <a:moveTo>
                    <a:pt x="0" y="0"/>
                  </a:moveTo>
                  <a:lnTo>
                    <a:pt x="2400625" y="0"/>
                  </a:lnTo>
                  <a:lnTo>
                    <a:pt x="2400625" y="2880750"/>
                  </a:lnTo>
                  <a:lnTo>
                    <a:pt x="0" y="2880750"/>
                  </a:lnTo>
                  <a:lnTo>
                    <a:pt x="0" y="0"/>
                  </a:lnTo>
                  <a:close/>
                </a:path>
              </a:pathLst>
            </a:custGeom>
            <a:solidFill>
              <a:srgbClr val="002060"/>
            </a:solidFill>
          </p:spPr>
          <p:style>
            <a:lnRef idx="2">
              <a:schemeClr val="accent2">
                <a:hueOff val="3121013"/>
                <a:satOff val="-3893"/>
                <a:lumOff val="915"/>
                <a:alphaOff val="0"/>
              </a:schemeClr>
            </a:lnRef>
            <a:fillRef idx="1">
              <a:scrgbClr r="0" g="0" b="0"/>
            </a:fillRef>
            <a:effectRef idx="1">
              <a:schemeClr val="accent2">
                <a:hueOff val="3121013"/>
                <a:satOff val="-3893"/>
                <a:lumOff val="915"/>
                <a:alphaOff val="0"/>
              </a:schemeClr>
            </a:effectRef>
            <a:fontRef idx="minor">
              <a:schemeClr val="lt1"/>
            </a:fontRef>
          </p:style>
          <p:txBody>
            <a:bodyPr spcFirstLastPara="0" vert="horz" wrap="square" lIns="237128" tIns="1152300" rIns="237128" bIns="330200" numCol="1" spcCol="1270" anchor="t" anchorCtr="0">
              <a:noAutofit/>
            </a:bodyPr>
            <a:lstStyle/>
            <a:p>
              <a:pPr marL="0" lvl="0" indent="0" algn="l" defTabSz="666750">
                <a:lnSpc>
                  <a:spcPct val="90000"/>
                </a:lnSpc>
                <a:spcBef>
                  <a:spcPct val="0"/>
                </a:spcBef>
                <a:spcAft>
                  <a:spcPct val="35000"/>
                </a:spcAft>
                <a:buNone/>
              </a:pPr>
              <a:r>
                <a:rPr lang="en-US" sz="1500" b="0" i="0" kern="1200" dirty="0">
                  <a:latin typeface="Arial" panose="020B0604020202020204" pitchFamily="34" charset="0"/>
                  <a:cs typeface="Arial" panose="020B0604020202020204" pitchFamily="34" charset="0"/>
                </a:rPr>
                <a:t>The choice of legal form is the first step in conducting a specific business. </a:t>
              </a:r>
              <a:endParaRPr lang="en-US" sz="1500" kern="1200" dirty="0">
                <a:latin typeface="Arial" panose="020B0604020202020204" pitchFamily="34" charset="0"/>
                <a:cs typeface="Arial" panose="020B0604020202020204" pitchFamily="34" charset="0"/>
              </a:endParaRPr>
            </a:p>
          </p:txBody>
        </p:sp>
        <p:sp>
          <p:nvSpPr>
            <p:cNvPr id="14" name="Свободна форма: фигура 13">
              <a:extLst>
                <a:ext uri="{FF2B5EF4-FFF2-40B4-BE49-F238E27FC236}">
                  <a16:creationId xmlns:a16="http://schemas.microsoft.com/office/drawing/2014/main" id="{7579EF69-BEF5-4437-A37D-E9DE90187CF0}"/>
                </a:ext>
              </a:extLst>
            </p:cNvPr>
            <p:cNvSpPr/>
            <p:nvPr/>
          </p:nvSpPr>
          <p:spPr>
            <a:xfrm>
              <a:off x="6179530" y="1973817"/>
              <a:ext cx="2400625" cy="1152300"/>
            </a:xfrm>
            <a:custGeom>
              <a:avLst/>
              <a:gdLst>
                <a:gd name="connsiteX0" fmla="*/ 0 w 2400625"/>
                <a:gd name="connsiteY0" fmla="*/ 0 h 1152300"/>
                <a:gd name="connsiteX1" fmla="*/ 2400625 w 2400625"/>
                <a:gd name="connsiteY1" fmla="*/ 0 h 1152300"/>
                <a:gd name="connsiteX2" fmla="*/ 2400625 w 2400625"/>
                <a:gd name="connsiteY2" fmla="*/ 1152300 h 1152300"/>
                <a:gd name="connsiteX3" fmla="*/ 0 w 2400625"/>
                <a:gd name="connsiteY3" fmla="*/ 1152300 h 1152300"/>
                <a:gd name="connsiteX4" fmla="*/ 0 w 2400625"/>
                <a:gd name="connsiteY4" fmla="*/ 0 h 115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625" h="1152300">
                  <a:moveTo>
                    <a:pt x="0" y="0"/>
                  </a:moveTo>
                  <a:lnTo>
                    <a:pt x="2400625" y="0"/>
                  </a:lnTo>
                  <a:lnTo>
                    <a:pt x="2400625" y="1152300"/>
                  </a:lnTo>
                  <a:lnTo>
                    <a:pt x="0" y="1152300"/>
                  </a:lnTo>
                  <a:lnTo>
                    <a:pt x="0" y="0"/>
                  </a:lnTo>
                  <a:close/>
                </a:path>
              </a:pathLst>
            </a:custGeom>
            <a:noFill/>
            <a:ln>
              <a:noFill/>
            </a:ln>
            <a:sp3d/>
          </p:spPr>
          <p:style>
            <a:lnRef idx="2">
              <a:scrgbClr r="0" g="0" b="0"/>
            </a:lnRef>
            <a:fillRef idx="1">
              <a:scrgbClr r="0" g="0" b="0"/>
            </a:fillRef>
            <a:effectRef idx="1">
              <a:schemeClr val="accent2">
                <a:hueOff val="3121013"/>
                <a:satOff val="-3893"/>
                <a:lumOff val="915"/>
                <a:alphaOff val="0"/>
              </a:schemeClr>
            </a:effectRef>
            <a:fontRef idx="minor">
              <a:schemeClr val="lt1"/>
            </a:fontRef>
          </p:style>
          <p:txBody>
            <a:bodyPr spcFirstLastPara="0" vert="horz" wrap="square" lIns="237128" tIns="165100" rIns="237128" bIns="165100" numCol="1" spcCol="1270" anchor="ctr" anchorCtr="0">
              <a:noAutofit/>
            </a:bodyPr>
            <a:lstStyle/>
            <a:p>
              <a:pPr marL="0" lvl="0" indent="0" algn="l" defTabSz="2578100">
                <a:lnSpc>
                  <a:spcPct val="90000"/>
                </a:lnSpc>
                <a:spcBef>
                  <a:spcPct val="0"/>
                </a:spcBef>
                <a:spcAft>
                  <a:spcPct val="35000"/>
                </a:spcAft>
                <a:buNone/>
              </a:pPr>
              <a:r>
                <a:rPr lang="en-US" sz="5800" kern="1200"/>
                <a:t>03</a:t>
              </a:r>
              <a:endParaRPr lang="en-US" sz="5800" kern="1200" dirty="0"/>
            </a:p>
          </p:txBody>
        </p:sp>
        <p:sp>
          <p:nvSpPr>
            <p:cNvPr id="15" name="Свободна форма: фигура 14">
              <a:extLst>
                <a:ext uri="{FF2B5EF4-FFF2-40B4-BE49-F238E27FC236}">
                  <a16:creationId xmlns:a16="http://schemas.microsoft.com/office/drawing/2014/main" id="{05E46CB0-DD49-4FCD-B647-CF85A9FF449F}"/>
                </a:ext>
              </a:extLst>
            </p:cNvPr>
            <p:cNvSpPr/>
            <p:nvPr/>
          </p:nvSpPr>
          <p:spPr>
            <a:xfrm>
              <a:off x="8773633" y="1973817"/>
              <a:ext cx="2400625" cy="2880750"/>
            </a:xfrm>
            <a:custGeom>
              <a:avLst/>
              <a:gdLst>
                <a:gd name="connsiteX0" fmla="*/ 0 w 2400625"/>
                <a:gd name="connsiteY0" fmla="*/ 0 h 2880750"/>
                <a:gd name="connsiteX1" fmla="*/ 2400625 w 2400625"/>
                <a:gd name="connsiteY1" fmla="*/ 0 h 2880750"/>
                <a:gd name="connsiteX2" fmla="*/ 2400625 w 2400625"/>
                <a:gd name="connsiteY2" fmla="*/ 2880750 h 2880750"/>
                <a:gd name="connsiteX3" fmla="*/ 0 w 2400625"/>
                <a:gd name="connsiteY3" fmla="*/ 2880750 h 2880750"/>
                <a:gd name="connsiteX4" fmla="*/ 0 w 2400625"/>
                <a:gd name="connsiteY4" fmla="*/ 0 h 288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625" h="2880750">
                  <a:moveTo>
                    <a:pt x="0" y="0"/>
                  </a:moveTo>
                  <a:lnTo>
                    <a:pt x="2400625" y="0"/>
                  </a:lnTo>
                  <a:lnTo>
                    <a:pt x="2400625" y="2880750"/>
                  </a:lnTo>
                  <a:lnTo>
                    <a:pt x="0" y="2880750"/>
                  </a:lnTo>
                  <a:lnTo>
                    <a:pt x="0" y="0"/>
                  </a:lnTo>
                  <a:close/>
                </a:path>
              </a:pathLst>
            </a:custGeom>
            <a:solidFill>
              <a:srgbClr val="FFC000"/>
            </a:solidFill>
          </p:spPr>
          <p:style>
            <a:lnRef idx="2">
              <a:schemeClr val="accent2">
                <a:hueOff val="4681519"/>
                <a:satOff val="-5839"/>
                <a:lumOff val="1373"/>
                <a:alphaOff val="0"/>
              </a:schemeClr>
            </a:lnRef>
            <a:fillRef idx="1">
              <a:scrgbClr r="0" g="0" b="0"/>
            </a:fillRef>
            <a:effectRef idx="1">
              <a:schemeClr val="accent2">
                <a:hueOff val="4681519"/>
                <a:satOff val="-5839"/>
                <a:lumOff val="1373"/>
                <a:alphaOff val="0"/>
              </a:schemeClr>
            </a:effectRef>
            <a:fontRef idx="minor">
              <a:schemeClr val="lt1"/>
            </a:fontRef>
          </p:style>
          <p:txBody>
            <a:bodyPr spcFirstLastPara="0" vert="horz" wrap="square" lIns="237128" tIns="1152300" rIns="237128" bIns="330200" numCol="1" spcCol="1270" anchor="t" anchorCtr="0">
              <a:noAutofit/>
            </a:bodyPr>
            <a:lstStyle/>
            <a:p>
              <a:pPr marL="0" lvl="0" indent="0" algn="l" defTabSz="666750">
                <a:lnSpc>
                  <a:spcPct val="90000"/>
                </a:lnSpc>
                <a:spcBef>
                  <a:spcPct val="0"/>
                </a:spcBef>
                <a:spcAft>
                  <a:spcPct val="35000"/>
                </a:spcAft>
                <a:buNone/>
              </a:pPr>
              <a:r>
                <a:rPr lang="en-US" sz="1500" b="0" i="0" kern="1200" dirty="0">
                  <a:latin typeface="Arial" panose="020B0604020202020204" pitchFamily="34" charset="0"/>
                  <a:cs typeface="Arial" panose="020B0604020202020204" pitchFamily="34" charset="0"/>
                </a:rPr>
                <a:t>Based on a comparative analysis of the various legal forms, the entrepreneurs chooses the most suitable for them. </a:t>
              </a:r>
              <a:endParaRPr lang="en-US" sz="1500" kern="1200" dirty="0">
                <a:solidFill>
                  <a:schemeClr val="tx1"/>
                </a:solidFill>
                <a:latin typeface="Arial" panose="020B0604020202020204" pitchFamily="34" charset="0"/>
                <a:cs typeface="Arial" panose="020B0604020202020204" pitchFamily="34" charset="0"/>
              </a:endParaRPr>
            </a:p>
          </p:txBody>
        </p:sp>
        <p:sp>
          <p:nvSpPr>
            <p:cNvPr id="16" name="Свободна форма: фигура 15">
              <a:extLst>
                <a:ext uri="{FF2B5EF4-FFF2-40B4-BE49-F238E27FC236}">
                  <a16:creationId xmlns:a16="http://schemas.microsoft.com/office/drawing/2014/main" id="{0ABD47CC-1CDD-484B-9C26-51BFDD461024}"/>
                </a:ext>
              </a:extLst>
            </p:cNvPr>
            <p:cNvSpPr/>
            <p:nvPr/>
          </p:nvSpPr>
          <p:spPr>
            <a:xfrm>
              <a:off x="8784700" y="1988624"/>
              <a:ext cx="2400625" cy="1152300"/>
            </a:xfrm>
            <a:custGeom>
              <a:avLst/>
              <a:gdLst>
                <a:gd name="connsiteX0" fmla="*/ 0 w 2400625"/>
                <a:gd name="connsiteY0" fmla="*/ 0 h 1152300"/>
                <a:gd name="connsiteX1" fmla="*/ 2400625 w 2400625"/>
                <a:gd name="connsiteY1" fmla="*/ 0 h 1152300"/>
                <a:gd name="connsiteX2" fmla="*/ 2400625 w 2400625"/>
                <a:gd name="connsiteY2" fmla="*/ 1152300 h 1152300"/>
                <a:gd name="connsiteX3" fmla="*/ 0 w 2400625"/>
                <a:gd name="connsiteY3" fmla="*/ 1152300 h 1152300"/>
                <a:gd name="connsiteX4" fmla="*/ 0 w 2400625"/>
                <a:gd name="connsiteY4" fmla="*/ 0 h 115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625" h="1152300">
                  <a:moveTo>
                    <a:pt x="0" y="0"/>
                  </a:moveTo>
                  <a:lnTo>
                    <a:pt x="2400625" y="0"/>
                  </a:lnTo>
                  <a:lnTo>
                    <a:pt x="2400625" y="1152300"/>
                  </a:lnTo>
                  <a:lnTo>
                    <a:pt x="0" y="1152300"/>
                  </a:lnTo>
                  <a:lnTo>
                    <a:pt x="0" y="0"/>
                  </a:lnTo>
                  <a:close/>
                </a:path>
              </a:pathLst>
            </a:custGeom>
            <a:noFill/>
            <a:ln>
              <a:noFill/>
            </a:ln>
            <a:sp3d/>
          </p:spPr>
          <p:style>
            <a:lnRef idx="2">
              <a:scrgbClr r="0" g="0" b="0"/>
            </a:lnRef>
            <a:fillRef idx="1">
              <a:scrgbClr r="0" g="0" b="0"/>
            </a:fillRef>
            <a:effectRef idx="1">
              <a:schemeClr val="accent2">
                <a:hueOff val="4681519"/>
                <a:satOff val="-5839"/>
                <a:lumOff val="1373"/>
                <a:alphaOff val="0"/>
              </a:schemeClr>
            </a:effectRef>
            <a:fontRef idx="minor">
              <a:schemeClr val="lt1"/>
            </a:fontRef>
          </p:style>
          <p:txBody>
            <a:bodyPr spcFirstLastPara="0" vert="horz" wrap="square" lIns="237128" tIns="165100" rIns="237128" bIns="165100" numCol="1" spcCol="1270" anchor="ctr" anchorCtr="0">
              <a:noAutofit/>
            </a:bodyPr>
            <a:lstStyle/>
            <a:p>
              <a:pPr marL="0" lvl="0" indent="0" algn="l" defTabSz="2578100">
                <a:lnSpc>
                  <a:spcPct val="90000"/>
                </a:lnSpc>
                <a:spcBef>
                  <a:spcPct val="0"/>
                </a:spcBef>
                <a:spcAft>
                  <a:spcPct val="35000"/>
                </a:spcAft>
                <a:buNone/>
              </a:pPr>
              <a:r>
                <a:rPr lang="en-US" sz="5800" kern="1200"/>
                <a:t>04</a:t>
              </a:r>
            </a:p>
          </p:txBody>
        </p:sp>
      </p:grpSp>
      <p:sp>
        <p:nvSpPr>
          <p:cNvPr id="8" name="Title 1">
            <a:extLst>
              <a:ext uri="{FF2B5EF4-FFF2-40B4-BE49-F238E27FC236}">
                <a16:creationId xmlns:a16="http://schemas.microsoft.com/office/drawing/2014/main" id="{5C11DDF2-3CFD-44F2-A146-65ADA47F7569}"/>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Legal requirements</a:t>
            </a:r>
          </a:p>
        </p:txBody>
      </p:sp>
    </p:spTree>
    <p:extLst>
      <p:ext uri="{BB962C8B-B14F-4D97-AF65-F5344CB8AC3E}">
        <p14:creationId xmlns:p14="http://schemas.microsoft.com/office/powerpoint/2010/main" val="3201151927"/>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2">
            <a:extLst>
              <a:ext uri="{FF2B5EF4-FFF2-40B4-BE49-F238E27FC236}">
                <a16:creationId xmlns:a16="http://schemas.microsoft.com/office/drawing/2014/main" id="{A6CA0AF3-3B15-4268-B582-2161FBBFA740}"/>
              </a:ext>
            </a:extLst>
          </p:cNvPr>
          <p:cNvGraphicFramePr>
            <a:graphicFrameLocks/>
          </p:cNvGraphicFramePr>
          <p:nvPr>
            <p:extLst>
              <p:ext uri="{D42A27DB-BD31-4B8C-83A1-F6EECF244321}">
                <p14:modId xmlns:p14="http://schemas.microsoft.com/office/powerpoint/2010/main" val="1380258144"/>
              </p:ext>
            </p:extLst>
          </p:nvPr>
        </p:nvGraphicFramePr>
        <p:xfrm>
          <a:off x="1379476" y="2132856"/>
          <a:ext cx="9433048" cy="3338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a:extLst>
              <a:ext uri="{FF2B5EF4-FFF2-40B4-BE49-F238E27FC236}">
                <a16:creationId xmlns:a16="http://schemas.microsoft.com/office/drawing/2014/main" id="{AC3F05AE-94EE-404F-9A6E-42FF7A914185}"/>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Types of business structures</a:t>
            </a:r>
          </a:p>
        </p:txBody>
      </p:sp>
    </p:spTree>
    <p:extLst>
      <p:ext uri="{BB962C8B-B14F-4D97-AF65-F5344CB8AC3E}">
        <p14:creationId xmlns:p14="http://schemas.microsoft.com/office/powerpoint/2010/main" val="545479483"/>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28D6655-D458-444B-A28A-89C6692ACDBC}"/>
              </a:ext>
            </a:extLst>
          </p:cNvPr>
          <p:cNvSpPr>
            <a:spLocks noGrp="1"/>
          </p:cNvSpPr>
          <p:nvPr>
            <p:ph idx="1"/>
          </p:nvPr>
        </p:nvSpPr>
        <p:spPr>
          <a:xfrm>
            <a:off x="692021" y="1809148"/>
            <a:ext cx="10972800" cy="4137028"/>
          </a:xfrm>
        </p:spPr>
        <p:txBody>
          <a:bodyPr>
            <a:normAutofit fontScale="25000" lnSpcReduction="20000"/>
          </a:bodyPr>
          <a:lstStyle/>
          <a:p>
            <a:pPr algn="just">
              <a:lnSpc>
                <a:spcPct val="120000"/>
              </a:lnSpc>
              <a:spcBef>
                <a:spcPts val="0"/>
              </a:spcBef>
            </a:pPr>
            <a:r>
              <a:rPr lang="en-US" sz="9600" b="1" dirty="0">
                <a:latin typeface="Arial" panose="020B0604020202020204" pitchFamily="34" charset="0"/>
                <a:cs typeface="Arial" panose="020B0604020202020204" pitchFamily="34" charset="0"/>
              </a:rPr>
              <a:t>Sole proprietorship </a:t>
            </a:r>
            <a:r>
              <a:rPr lang="en-US" sz="9600" dirty="0">
                <a:latin typeface="Arial" panose="020B0604020202020204" pitchFamily="34" charset="0"/>
                <a:cs typeface="Arial" panose="020B0604020202020204" pitchFamily="34" charset="0"/>
              </a:rPr>
              <a:t>is the simplest and most common structure chosen to start a business. It is an unincorporated business owned and run by one individual with no legal distinction between the business and the owner. You are entitled to all profits and are responsible for all your business’ debts, losses and liabilities. The business itself is not taxed separately-the sole proprietorship income is the owner’s income.</a:t>
            </a:r>
            <a:r>
              <a:rPr lang="bg-BG" sz="9600" dirty="0">
                <a:latin typeface="Arial" panose="020B0604020202020204" pitchFamily="34" charset="0"/>
                <a:cs typeface="Arial" panose="020B0604020202020204" pitchFamily="34" charset="0"/>
              </a:rPr>
              <a:t> </a:t>
            </a:r>
            <a:r>
              <a:rPr lang="en-US" sz="9600" dirty="0">
                <a:latin typeface="Arial" panose="020B0604020202020204" pitchFamily="34" charset="0"/>
                <a:cs typeface="Arial" panose="020B0604020202020204" pitchFamily="34" charset="0"/>
              </a:rPr>
              <a:t>As long as you are the only owner, this status automatically comes from your business activities. Like all businesses, you will still need to register your business with the authorities, and obtain the right licenses and permits. </a:t>
            </a:r>
          </a:p>
          <a:p>
            <a:pPr marL="0" indent="0">
              <a:buNone/>
            </a:pPr>
            <a:endParaRPr lang="bg-BG" dirty="0"/>
          </a:p>
        </p:txBody>
      </p:sp>
      <p:pic>
        <p:nvPicPr>
          <p:cNvPr id="5" name="Picture 2" descr="untitled4">
            <a:extLst>
              <a:ext uri="{FF2B5EF4-FFF2-40B4-BE49-F238E27FC236}">
                <a16:creationId xmlns:a16="http://schemas.microsoft.com/office/drawing/2014/main" id="{E8F8D246-D953-4B6A-94E4-1A5F1B4C4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08826B1-FBE0-4ADB-BA95-2077E4000F7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Types of business structures</a:t>
            </a:r>
          </a:p>
        </p:txBody>
      </p:sp>
    </p:spTree>
    <p:extLst>
      <p:ext uri="{BB962C8B-B14F-4D97-AF65-F5344CB8AC3E}">
        <p14:creationId xmlns:p14="http://schemas.microsoft.com/office/powerpoint/2010/main" val="3988042785"/>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72816"/>
            <a:ext cx="6514370" cy="4137028"/>
          </a:xfrm>
        </p:spPr>
        <p:txBody>
          <a:bodyPr/>
          <a:lstStyle/>
          <a:p>
            <a:pPr marL="0" indent="0">
              <a:buNone/>
            </a:pPr>
            <a:r>
              <a:rPr lang="en-US" sz="2400" b="1" dirty="0">
                <a:latin typeface="Arial" panose="020B0604020202020204" pitchFamily="34" charset="0"/>
                <a:cs typeface="Arial" panose="020B0604020202020204" pitchFamily="34" charset="0"/>
              </a:rPr>
              <a:t>Sole proprietorship </a:t>
            </a:r>
          </a:p>
          <a:p>
            <a:pPr algn="just">
              <a:spcBef>
                <a:spcPts val="600"/>
              </a:spcBef>
            </a:pPr>
            <a:r>
              <a:rPr lang="en-US" dirty="0">
                <a:latin typeface="Arial" panose="020B0604020202020204" pitchFamily="34" charset="0"/>
                <a:cs typeface="Arial" panose="020B0604020202020204" pitchFamily="34" charset="0"/>
              </a:rPr>
              <a:t>minimum registration costs;</a:t>
            </a:r>
          </a:p>
          <a:p>
            <a:pPr algn="just">
              <a:spcBef>
                <a:spcPts val="0"/>
              </a:spcBef>
            </a:pPr>
            <a:r>
              <a:rPr lang="en-US" dirty="0">
                <a:latin typeface="Arial" panose="020B0604020202020204" pitchFamily="34" charset="0"/>
                <a:cs typeface="Arial" panose="020B0604020202020204" pitchFamily="34" charset="0"/>
              </a:rPr>
              <a:t>minimum period for;</a:t>
            </a:r>
          </a:p>
          <a:p>
            <a:pPr algn="just">
              <a:spcBef>
                <a:spcPts val="0"/>
              </a:spcBef>
            </a:pPr>
            <a:r>
              <a:rPr lang="en-US" dirty="0">
                <a:latin typeface="Arial" panose="020B0604020202020204" pitchFamily="34" charset="0"/>
                <a:cs typeface="Arial" panose="020B0604020202020204" pitchFamily="34" charset="0"/>
              </a:rPr>
              <a:t>lack of capital requirements and start with minimum funds;</a:t>
            </a:r>
          </a:p>
          <a:p>
            <a:pPr algn="just">
              <a:spcBef>
                <a:spcPts val="0"/>
              </a:spcBef>
            </a:pPr>
            <a:r>
              <a:rPr lang="en-US" dirty="0">
                <a:latin typeface="Arial" panose="020B0604020202020204" pitchFamily="34" charset="0"/>
                <a:cs typeface="Arial" panose="020B0604020202020204" pitchFamily="34" charset="0"/>
              </a:rPr>
              <a:t>no requirement for a way of management;</a:t>
            </a:r>
          </a:p>
          <a:p>
            <a:pPr algn="just">
              <a:spcBef>
                <a:spcPts val="0"/>
              </a:spcBef>
            </a:pPr>
            <a:r>
              <a:rPr lang="en-US" dirty="0">
                <a:latin typeface="Arial" panose="020B0604020202020204" pitchFamily="34" charset="0"/>
                <a:cs typeface="Arial" panose="020B0604020202020204" pitchFamily="34" charset="0"/>
              </a:rPr>
              <a:t>possibility for simplified accounting.</a:t>
            </a:r>
            <a:endParaRPr lang="en-GB"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p:cNvPicPr>
            <a:picLocks noChangeAspect="1"/>
          </p:cNvPicPr>
          <p:nvPr/>
        </p:nvPicPr>
        <p:blipFill rotWithShape="1">
          <a:blip r:embed="rId4">
            <a:extLst>
              <a:ext uri="{28A0092B-C50C-407E-A947-70E740481C1C}">
                <a14:useLocalDpi xmlns:a14="http://schemas.microsoft.com/office/drawing/2010/main" val="0"/>
              </a:ext>
            </a:extLst>
          </a:blip>
          <a:srcRect b="14827"/>
          <a:stretch/>
        </p:blipFill>
        <p:spPr>
          <a:xfrm>
            <a:off x="7209770" y="1897799"/>
            <a:ext cx="4470048" cy="3703436"/>
          </a:xfrm>
          <a:prstGeom prst="rect">
            <a:avLst/>
          </a:prstGeom>
        </p:spPr>
      </p:pic>
      <p:sp>
        <p:nvSpPr>
          <p:cNvPr id="8" name="Title 1">
            <a:extLst>
              <a:ext uri="{FF2B5EF4-FFF2-40B4-BE49-F238E27FC236}">
                <a16:creationId xmlns:a16="http://schemas.microsoft.com/office/drawing/2014/main" id="{0DE33993-C13C-4C0C-B5F3-10C9F00ACB1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Types of business structures</a:t>
            </a:r>
          </a:p>
        </p:txBody>
      </p:sp>
    </p:spTree>
    <p:extLst>
      <p:ext uri="{BB962C8B-B14F-4D97-AF65-F5344CB8AC3E}">
        <p14:creationId xmlns:p14="http://schemas.microsoft.com/office/powerpoint/2010/main" val="13830942"/>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28D6655-D458-444B-A28A-89C6692ACDBC}"/>
              </a:ext>
            </a:extLst>
          </p:cNvPr>
          <p:cNvSpPr>
            <a:spLocks noGrp="1"/>
          </p:cNvSpPr>
          <p:nvPr>
            <p:ph idx="1"/>
          </p:nvPr>
        </p:nvSpPr>
        <p:spPr>
          <a:xfrm>
            <a:off x="692021" y="1809148"/>
            <a:ext cx="10972800" cy="4137028"/>
          </a:xfrm>
        </p:spPr>
        <p:txBody>
          <a:bodyPr>
            <a:normAutofit fontScale="25000" lnSpcReduction="20000"/>
          </a:bodyPr>
          <a:lstStyle/>
          <a:p>
            <a:pPr algn="just">
              <a:lnSpc>
                <a:spcPct val="120000"/>
              </a:lnSpc>
              <a:spcBef>
                <a:spcPts val="0"/>
              </a:spcBef>
            </a:pPr>
            <a:r>
              <a:rPr lang="en-US" sz="9600" b="1" dirty="0">
                <a:latin typeface="Arial" panose="020B0604020202020204" pitchFamily="34" charset="0"/>
                <a:cs typeface="Arial" panose="020B0604020202020204" pitchFamily="34" charset="0"/>
              </a:rPr>
              <a:t>Partnership</a:t>
            </a:r>
            <a:r>
              <a:rPr lang="en-US" sz="9600" dirty="0">
                <a:latin typeface="Arial" panose="020B0604020202020204" pitchFamily="34" charset="0"/>
                <a:cs typeface="Arial" panose="020B0604020202020204" pitchFamily="34" charset="0"/>
              </a:rPr>
              <a:t> is a business where two or more people share ownership. In general, each partner contributes to all aspects of the business including money, property, and labor or skill. In return, each partner shares in the profits and losses of the business. Because partnerships entail more than one person in the decision-making process, it’s important to discuss a wide variety of issues up front and develop a legal partnership agreement. This agreement should document how future business decisions will be made, including how the partners will divide profits, resolve disputes, change ownership (bring in new partners or buy out current partners) and how to dissolve the partnership.</a:t>
            </a:r>
          </a:p>
          <a:p>
            <a:pPr marL="0" indent="0">
              <a:buNone/>
            </a:pPr>
            <a:endParaRPr lang="bg-BG" dirty="0"/>
          </a:p>
        </p:txBody>
      </p:sp>
      <p:pic>
        <p:nvPicPr>
          <p:cNvPr id="5" name="Picture 2" descr="untitled4">
            <a:extLst>
              <a:ext uri="{FF2B5EF4-FFF2-40B4-BE49-F238E27FC236}">
                <a16:creationId xmlns:a16="http://schemas.microsoft.com/office/drawing/2014/main" id="{E8F8D246-D953-4B6A-94E4-1A5F1B4C4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98DFB05-7BC4-488F-9DB9-96B315F363A9}"/>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Types of business structures</a:t>
            </a:r>
          </a:p>
        </p:txBody>
      </p:sp>
    </p:spTree>
    <p:extLst>
      <p:ext uri="{BB962C8B-B14F-4D97-AF65-F5344CB8AC3E}">
        <p14:creationId xmlns:p14="http://schemas.microsoft.com/office/powerpoint/2010/main" val="4086762089"/>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1136</TotalTime>
  <Words>1848</Words>
  <Application>Microsoft Office PowerPoint</Application>
  <PresentationFormat>Широк екран</PresentationFormat>
  <Paragraphs>167</Paragraphs>
  <Slides>29</Slides>
  <Notes>15</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29</vt:i4>
      </vt:variant>
    </vt:vector>
  </HeadingPairs>
  <TitlesOfParts>
    <vt:vector size="33" baseType="lpstr">
      <vt:lpstr>Arial</vt:lpstr>
      <vt:lpstr>Calibri</vt:lpstr>
      <vt:lpstr>Corbel</vt:lpstr>
      <vt:lpstr>ICT-TEX-Course presentation Template</vt:lpstr>
      <vt:lpstr>Презентация на PowerPoint</vt:lpstr>
      <vt:lpstr>AGENDA</vt:lpstr>
      <vt:lpstr>Entrepreneurial regulation. Basics of contemporary business: </vt:lpstr>
      <vt:lpstr>Legal requirements</vt:lpstr>
      <vt:lpstr>Legal requirements</vt:lpstr>
      <vt:lpstr>Types of business structures</vt:lpstr>
      <vt:lpstr>Types of business structures</vt:lpstr>
      <vt:lpstr>Types of business structures</vt:lpstr>
      <vt:lpstr>Types of business structures</vt:lpstr>
      <vt:lpstr>Types of business structures</vt:lpstr>
      <vt:lpstr>Types of business structures</vt:lpstr>
      <vt:lpstr>Презентация на PowerPoint</vt:lpstr>
      <vt:lpstr>Types of business structures</vt:lpstr>
      <vt:lpstr>Organisational structure</vt:lpstr>
      <vt:lpstr>Registration</vt:lpstr>
      <vt:lpstr>Registration process</vt:lpstr>
      <vt:lpstr>Registration</vt:lpstr>
      <vt:lpstr>Institutional support for entrepreneurship</vt:lpstr>
      <vt:lpstr>European Commission programmes for entrepreneurship</vt:lpstr>
      <vt:lpstr>European Commission programmes for entrepreneurship</vt:lpstr>
      <vt:lpstr>EU supporting entrepreneurs in general</vt:lpstr>
      <vt:lpstr>European programmes for entrepreneurship support</vt:lpstr>
      <vt:lpstr>COSME programme</vt:lpstr>
      <vt:lpstr>ERASMUS or YONG ENTREPRENEURS PROGRAM</vt:lpstr>
      <vt:lpstr>Assignment 1</vt:lpstr>
      <vt:lpstr>Assignment 2</vt:lpstr>
      <vt:lpstr>Questions for discussion</vt:lpstr>
      <vt:lpstr>Questions for discussion and task</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137</cp:revision>
  <dcterms:created xsi:type="dcterms:W3CDTF">2020-11-18T13:31:09Z</dcterms:created>
  <dcterms:modified xsi:type="dcterms:W3CDTF">2021-06-18T12:47:56Z</dcterms:modified>
</cp:coreProperties>
</file>