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25" r:id="rId2"/>
    <p:sldId id="335" r:id="rId3"/>
    <p:sldId id="336" r:id="rId4"/>
    <p:sldId id="338" r:id="rId5"/>
    <p:sldId id="340" r:id="rId6"/>
    <p:sldId id="339" r:id="rId7"/>
    <p:sldId id="314" r:id="rId8"/>
    <p:sldId id="315" r:id="rId9"/>
    <p:sldId id="342" r:id="rId10"/>
    <p:sldId id="324" r:id="rId11"/>
    <p:sldId id="323" r:id="rId12"/>
    <p:sldId id="348" r:id="rId13"/>
    <p:sldId id="347" r:id="rId14"/>
    <p:sldId id="344" r:id="rId15"/>
    <p:sldId id="345" r:id="rId16"/>
    <p:sldId id="322" r:id="rId17"/>
    <p:sldId id="329"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018" autoAdjust="0"/>
    <p:restoredTop sz="94660"/>
  </p:normalViewPr>
  <p:slideViewPr>
    <p:cSldViewPr>
      <p:cViewPr varScale="1">
        <p:scale>
          <a:sx n="83" d="100"/>
          <a:sy n="83" d="100"/>
        </p:scale>
        <p:origin x="42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17.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ate.net/publication/241685986_Creating_Shared_Value_on_a_Larger_Scal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isc.hbs.edu/Documents/resources/courses/moc-course-at-harvard/pdf/student-projects/New_York_City_Apparel_Cluster_2015.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hohenstein.com/e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s://www.wtin.com/" TargetMode="External"/><Relationship Id="rId2" Type="http://schemas.openxmlformats.org/officeDocument/2006/relationships/hyperlink" Target="https://ctr.hum.ku.dk/"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labtexcontrol.com/" TargetMode="External"/><Relationship Id="rId4" Type="http://schemas.openxmlformats.org/officeDocument/2006/relationships/hyperlink" Target="https://euratex.e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utex.org/" TargetMode="External"/><Relationship Id="rId2" Type="http://schemas.openxmlformats.org/officeDocument/2006/relationships/hyperlink" Target="https://www.ttf.unizg.hr/"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vhs-aschaffenburg.de/" TargetMode="External"/><Relationship Id="rId4" Type="http://schemas.openxmlformats.org/officeDocument/2006/relationships/hyperlink" Target="https://www.ied.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extile-platform.eu/" TargetMode="External"/><Relationship Id="rId7" Type="http://schemas.openxmlformats.org/officeDocument/2006/relationships/image" Target="../media/image4.png"/><Relationship Id="rId2" Type="http://schemas.openxmlformats.org/officeDocument/2006/relationships/hyperlink" Target="https://clustercollaboration.eu/" TargetMode="External"/><Relationship Id="rId1" Type="http://schemas.openxmlformats.org/officeDocument/2006/relationships/slideLayout" Target="../slideLayouts/slideLayout2.xml"/><Relationship Id="rId6" Type="http://schemas.openxmlformats.org/officeDocument/2006/relationships/hyperlink" Target="https://www.talentsdemode.com/" TargetMode="External"/><Relationship Id="rId5" Type="http://schemas.openxmlformats.org/officeDocument/2006/relationships/hyperlink" Target="https://fashionforgood.com/" TargetMode="External"/><Relationship Id="rId4" Type="http://schemas.openxmlformats.org/officeDocument/2006/relationships/hyperlink" Target="https://www.united-fashion.e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atform.ict-tex.eu/pluginfile.php/1519/mod_resource/content/1/Case_study_MAK.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A3A6174-695B-42BF-B04A-157F1C4BD0C7}"/>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12. THE ENTREPREPRENEURIAL ROADMAP</a:t>
            </a:r>
            <a:r>
              <a:rPr lang="en-US" sz="3200" b="1" dirty="0">
                <a:solidFill>
                  <a:srgbClr val="C00000"/>
                </a:solidFill>
                <a:latin typeface="Arial" panose="020B0604020202020204" pitchFamily="34" charset="0"/>
                <a:cs typeface="Arial" panose="020B0604020202020204" pitchFamily="34" charset="0"/>
              </a:rPr>
              <a:t> 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540082"/>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авоъгълник 7"/>
          <p:cNvSpPr/>
          <p:nvPr/>
        </p:nvSpPr>
        <p:spPr>
          <a:xfrm>
            <a:off x="47328" y="6028533"/>
            <a:ext cx="12144672" cy="369332"/>
          </a:xfrm>
          <a:prstGeom prst="rect">
            <a:avLst/>
          </a:prstGeom>
        </p:spPr>
        <p:txBody>
          <a:bodyPr wrap="square">
            <a:spAutoFit/>
          </a:bodyPr>
          <a:lstStyle/>
          <a:p>
            <a:pPr algn="ctr"/>
            <a:r>
              <a:rPr lang="en-US" dirty="0">
                <a:hlinkClick r:id="rId3"/>
              </a:rPr>
              <a:t>(PDF) Creating Shared Value on a Larger Scale (researchgate.net)</a:t>
            </a:r>
            <a:endParaRPr lang="bg-BG" dirty="0"/>
          </a:p>
        </p:txBody>
      </p:sp>
      <p:sp>
        <p:nvSpPr>
          <p:cNvPr id="9" name="Title 1">
            <a:extLst>
              <a:ext uri="{FF2B5EF4-FFF2-40B4-BE49-F238E27FC236}">
                <a16:creationId xmlns:a16="http://schemas.microsoft.com/office/drawing/2014/main" id="{143AC076-3A45-494C-A17A-ECD3D198A177}"/>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clustering roadmap example</a:t>
            </a:r>
          </a:p>
        </p:txBody>
      </p:sp>
      <p:pic>
        <p:nvPicPr>
          <p:cNvPr id="3" name="Картина 2">
            <a:extLst>
              <a:ext uri="{FF2B5EF4-FFF2-40B4-BE49-F238E27FC236}">
                <a16:creationId xmlns:a16="http://schemas.microsoft.com/office/drawing/2014/main" id="{D4FA7B6A-006A-45DB-94CB-E928243CD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294" y="1475580"/>
            <a:ext cx="6808081" cy="4573429"/>
          </a:xfrm>
          <a:prstGeom prst="rect">
            <a:avLst/>
          </a:prstGeom>
        </p:spPr>
      </p:pic>
    </p:spTree>
    <p:extLst>
      <p:ext uri="{BB962C8B-B14F-4D97-AF65-F5344CB8AC3E}">
        <p14:creationId xmlns:p14="http://schemas.microsoft.com/office/powerpoint/2010/main" val="2043973126"/>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авоъгълник 5"/>
          <p:cNvSpPr/>
          <p:nvPr/>
        </p:nvSpPr>
        <p:spPr>
          <a:xfrm>
            <a:off x="0" y="5760818"/>
            <a:ext cx="12192000" cy="369332"/>
          </a:xfrm>
          <a:prstGeom prst="rect">
            <a:avLst/>
          </a:prstGeom>
        </p:spPr>
        <p:txBody>
          <a:bodyPr wrap="square">
            <a:spAutoFit/>
          </a:bodyPr>
          <a:lstStyle/>
          <a:p>
            <a:pPr algn="ctr"/>
            <a:r>
              <a:rPr lang="pl-PL" dirty="0">
                <a:hlinkClick r:id="rId3"/>
              </a:rPr>
              <a:t>NYC Apparel Cluster FINAL.docx (hbs.edu)</a:t>
            </a:r>
            <a:endParaRPr lang="bg-BG" dirty="0"/>
          </a:p>
        </p:txBody>
      </p:sp>
      <p:sp>
        <p:nvSpPr>
          <p:cNvPr id="8" name="Title 1">
            <a:extLst>
              <a:ext uri="{FF2B5EF4-FFF2-40B4-BE49-F238E27FC236}">
                <a16:creationId xmlns:a16="http://schemas.microsoft.com/office/drawing/2014/main" id="{8C68B217-8EBA-482B-9E9F-4CB62316E2B4}"/>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clustering roadmap example</a:t>
            </a:r>
          </a:p>
        </p:txBody>
      </p:sp>
      <p:pic>
        <p:nvPicPr>
          <p:cNvPr id="3" name="Картина 2">
            <a:extLst>
              <a:ext uri="{FF2B5EF4-FFF2-40B4-BE49-F238E27FC236}">
                <a16:creationId xmlns:a16="http://schemas.microsoft.com/office/drawing/2014/main" id="{C48B607A-F976-42BC-A83A-5CC65750B302}"/>
              </a:ext>
            </a:extLst>
          </p:cNvPr>
          <p:cNvPicPr>
            <a:picLocks noChangeAspect="1"/>
          </p:cNvPicPr>
          <p:nvPr/>
        </p:nvPicPr>
        <p:blipFill rotWithShape="1">
          <a:blip r:embed="rId4"/>
          <a:srcRect l="17517" t="37400" r="16925" b="12057"/>
          <a:stretch/>
        </p:blipFill>
        <p:spPr>
          <a:xfrm>
            <a:off x="1594797" y="1762532"/>
            <a:ext cx="9002406" cy="3904023"/>
          </a:xfrm>
          <a:prstGeom prst="rect">
            <a:avLst/>
          </a:prstGeom>
        </p:spPr>
      </p:pic>
    </p:spTree>
    <p:extLst>
      <p:ext uri="{BB962C8B-B14F-4D97-AF65-F5344CB8AC3E}">
        <p14:creationId xmlns:p14="http://schemas.microsoft.com/office/powerpoint/2010/main" val="93207823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Контейнер за съдържание 4">
            <a:extLst>
              <a:ext uri="{FF2B5EF4-FFF2-40B4-BE49-F238E27FC236}">
                <a16:creationId xmlns:a16="http://schemas.microsoft.com/office/drawing/2014/main" id="{1E3EA596-900D-4AEF-9A76-19060A218D3C}"/>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2B309C30-0D40-4CA6-BB52-223892502ADD}"/>
              </a:ext>
            </a:extLst>
          </p:cNvPr>
          <p:cNvSpPr>
            <a:spLocks noGrp="1"/>
          </p:cNvSpPr>
          <p:nvPr>
            <p:ph type="title"/>
          </p:nvPr>
        </p:nvSpPr>
        <p:spPr/>
        <p:txBody>
          <a:bodyPr/>
          <a:lstStyle/>
          <a:p>
            <a:endParaRPr lang="bg-BG"/>
          </a:p>
        </p:txBody>
      </p:sp>
      <p:sp>
        <p:nvSpPr>
          <p:cNvPr id="7" name="Title 1">
            <a:extLst>
              <a:ext uri="{FF2B5EF4-FFF2-40B4-BE49-F238E27FC236}">
                <a16:creationId xmlns:a16="http://schemas.microsoft.com/office/drawing/2014/main" id="{D91624C8-8BDC-4227-B9B7-3FE8EDB25C43}"/>
              </a:ext>
            </a:extLst>
          </p:cNvPr>
          <p:cNvSpPr txBox="1">
            <a:spLocks/>
          </p:cNvSpPr>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Entrepreneurial clustering partners</a:t>
            </a:r>
            <a:endParaRPr lang="en-US" sz="28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B6418EBA-BC51-4871-A569-A35EB7D70A86}"/>
              </a:ext>
            </a:extLst>
          </p:cNvPr>
          <p:cNvSpPr txBox="1">
            <a:spLocks/>
          </p:cNvSpPr>
          <p:nvPr/>
        </p:nvSpPr>
        <p:spPr bwMode="auto">
          <a:xfrm>
            <a:off x="609600" y="2142330"/>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GB" sz="2400">
                <a:latin typeface="Arial" panose="020B0604020202020204" pitchFamily="34" charset="0"/>
                <a:cs typeface="Arial" panose="020B0604020202020204" pitchFamily="34" charset="0"/>
              </a:rPr>
              <a:t>Textile research institutes: basic and application-oriented research in the field of special textiles, especially smart textiles. Based on the conventional textile technology as well as on flexible materials, the institute is continuously developing high-tech textiles in order to create new materials.</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For example: </a:t>
            </a:r>
            <a:r>
              <a:rPr lang="en-US" sz="2400">
                <a:latin typeface="Arial" panose="020B0604020202020204" pitchFamily="34" charset="0"/>
                <a:cs typeface="Arial" panose="020B0604020202020204" pitchFamily="34" charset="0"/>
                <a:hlinkClick r:id="rId3"/>
              </a:rPr>
              <a:t>Hohenstein Institute - Textile Expertise</a:t>
            </a:r>
          </a:p>
          <a:p>
            <a:pPr marL="342900" lvl="1" indent="-342900" algn="just">
              <a:spcBef>
                <a:spcPts val="0"/>
              </a:spcBef>
              <a:buFont typeface="Arial" panose="020B0604020202020204" pitchFamily="34" charset="0"/>
              <a:buChar char="•"/>
            </a:pPr>
            <a:endParaRPr lang="bg-BG" sz="2400">
              <a:latin typeface="Arial" panose="020B0604020202020204" pitchFamily="34" charset="0"/>
              <a:cs typeface="Arial" panose="020B0604020202020204" pitchFamily="34" charset="0"/>
            </a:endParaRPr>
          </a:p>
          <a:p>
            <a:pPr marL="342900" lvl="1" indent="0">
              <a:buFont typeface="Arial" panose="020B0604020202020204" pitchFamily="34" charset="0"/>
              <a:buNone/>
            </a:pPr>
            <a:endParaRPr lang="bg-BG" sz="2400"/>
          </a:p>
          <a:p>
            <a:pPr marL="0" lvl="3" indent="0" algn="just">
              <a:spcBef>
                <a:spcPts val="0"/>
              </a:spcBef>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pic>
        <p:nvPicPr>
          <p:cNvPr id="9" name="Картина 8" descr="Картина, която съдържа закрито, лице, болнична стая, подготовка&#10;&#10;Описанието е генерирано автоматично">
            <a:extLst>
              <a:ext uri="{FF2B5EF4-FFF2-40B4-BE49-F238E27FC236}">
                <a16:creationId xmlns:a16="http://schemas.microsoft.com/office/drawing/2014/main" id="{56063FB8-EB10-4346-AB0A-5C8807C1B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891" y="2142330"/>
            <a:ext cx="5145509" cy="3428999"/>
          </a:xfrm>
          <a:prstGeom prst="rect">
            <a:avLst/>
          </a:prstGeom>
        </p:spPr>
      </p:pic>
    </p:spTree>
    <p:extLst>
      <p:ext uri="{BB962C8B-B14F-4D97-AF65-F5344CB8AC3E}">
        <p14:creationId xmlns:p14="http://schemas.microsoft.com/office/powerpoint/2010/main" val="84345158"/>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clustering partners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28690" y="1691716"/>
            <a:ext cx="11044808" cy="4401579"/>
          </a:xfrm>
        </p:spPr>
        <p:txBody>
          <a:bodyPr/>
          <a:lstStyle/>
          <a:p>
            <a:pPr marL="342900" lvl="2" indent="-342900" algn="just">
              <a:spcBef>
                <a:spcPts val="0"/>
              </a:spcBef>
            </a:pPr>
            <a:r>
              <a:rPr lang="en-GB" sz="2400" dirty="0">
                <a:latin typeface="Arial" panose="020B0604020202020204" pitchFamily="34" charset="0"/>
                <a:cs typeface="Arial" panose="020B0604020202020204" pitchFamily="34" charset="0"/>
              </a:rPr>
              <a:t>Universities textile research centres: independent research institutes working in the field of textiles and dress. For example: </a:t>
            </a:r>
            <a:r>
              <a:rPr lang="en-GB" sz="2400" dirty="0">
                <a:latin typeface="Arial" panose="020B0604020202020204" pitchFamily="34" charset="0"/>
                <a:cs typeface="Arial" panose="020B0604020202020204" pitchFamily="34" charset="0"/>
                <a:hlinkClick r:id="rId2"/>
              </a:rPr>
              <a:t>https://ctr.hum.ku.dk/</a:t>
            </a:r>
            <a:r>
              <a:rPr lang="en-GB" sz="2400" dirty="0">
                <a:latin typeface="Arial" panose="020B0604020202020204" pitchFamily="34" charset="0"/>
                <a:cs typeface="Arial" panose="020B0604020202020204" pitchFamily="34" charset="0"/>
              </a:rPr>
              <a:t>.</a:t>
            </a:r>
          </a:p>
          <a:p>
            <a:pPr marL="342900" lvl="2" indent="-342900" algn="just">
              <a:spcBef>
                <a:spcPts val="0"/>
              </a:spcBef>
            </a:pPr>
            <a:r>
              <a:rPr lang="en-GB" sz="2400" dirty="0">
                <a:latin typeface="Arial" panose="020B0604020202020204" pitchFamily="34" charset="0"/>
                <a:cs typeface="Arial" panose="020B0604020202020204" pitchFamily="34" charset="0"/>
              </a:rPr>
              <a:t>Journals of the textile industry: the journal publishes impactful scholarship that shapes the discipline, publication studies on clothing, textiles, and related topics across the discipline. For example: </a:t>
            </a:r>
            <a:r>
              <a:rPr lang="en-GB" sz="2400" dirty="0">
                <a:latin typeface="Arial" panose="020B0604020202020204" pitchFamily="34" charset="0"/>
                <a:cs typeface="Arial" panose="020B0604020202020204" pitchFamily="34" charset="0"/>
                <a:hlinkClick r:id="rId3"/>
              </a:rPr>
              <a:t>https://www.wtin.com/</a:t>
            </a:r>
            <a:r>
              <a:rPr lang="en-GB" sz="2400" dirty="0">
                <a:latin typeface="Arial" panose="020B0604020202020204" pitchFamily="34" charset="0"/>
                <a:cs typeface="Arial" panose="020B0604020202020204" pitchFamily="34" charset="0"/>
              </a:rPr>
              <a:t>.</a:t>
            </a:r>
          </a:p>
          <a:p>
            <a:pPr marL="342900" lvl="2" indent="-342900" algn="just">
              <a:spcBef>
                <a:spcPts val="0"/>
              </a:spcBef>
            </a:pPr>
            <a:r>
              <a:rPr lang="en-GB" sz="2400" dirty="0">
                <a:latin typeface="Arial" panose="020B0604020202020204" pitchFamily="34" charset="0"/>
                <a:cs typeface="Arial" panose="020B0604020202020204" pitchFamily="34" charset="0"/>
              </a:rPr>
              <a:t>Textile and apparel associations: they focus on effective textile and apparel research, innovation and skills development, sustainable textile and apparel supply chains. For example: </a:t>
            </a:r>
            <a:r>
              <a:rPr lang="en-GB" sz="2400" dirty="0">
                <a:latin typeface="Arial" panose="020B0604020202020204" pitchFamily="34" charset="0"/>
                <a:cs typeface="Arial" panose="020B0604020202020204" pitchFamily="34" charset="0"/>
                <a:hlinkClick r:id="rId4"/>
              </a:rPr>
              <a:t>https://euratex.eu/</a:t>
            </a:r>
            <a:r>
              <a:rPr lang="en-GB" sz="2400" dirty="0">
                <a:latin typeface="Arial" panose="020B0604020202020204" pitchFamily="34" charset="0"/>
                <a:cs typeface="Arial" panose="020B0604020202020204" pitchFamily="34" charset="0"/>
              </a:rPr>
              <a:t>.</a:t>
            </a:r>
            <a:endParaRPr lang="bg-BG" sz="2400" dirty="0">
              <a:latin typeface="Arial" panose="020B0604020202020204" pitchFamily="34" charset="0"/>
              <a:cs typeface="Arial" panose="020B0604020202020204" pitchFamily="34" charset="0"/>
            </a:endParaRPr>
          </a:p>
          <a:p>
            <a:pPr marL="342900" lvl="2" indent="-342900" algn="just">
              <a:spcBef>
                <a:spcPts val="0"/>
              </a:spcBef>
            </a:pPr>
            <a:r>
              <a:rPr lang="en-US" sz="2400" dirty="0">
                <a:latin typeface="Arial" panose="020B0604020202020204" pitchFamily="34" charset="0"/>
                <a:cs typeface="Arial" panose="020B0604020202020204" pitchFamily="34" charset="0"/>
              </a:rPr>
              <a:t>Laboratories for testing of textile materials, textile fabrics and ready garments. For example: </a:t>
            </a:r>
            <a:r>
              <a:rPr lang="en-US" sz="2400" dirty="0">
                <a:latin typeface="Arial" panose="020B0604020202020204" pitchFamily="34" charset="0"/>
                <a:cs typeface="Arial" panose="020B0604020202020204" pitchFamily="34" charset="0"/>
                <a:hlinkClick r:id="rId5"/>
              </a:rPr>
              <a:t>https://www.labtexcontrol.com</a:t>
            </a:r>
            <a:r>
              <a:rPr lang="en-US" sz="2400" dirty="0">
                <a:latin typeface="Arial" panose="020B0604020202020204" pitchFamily="34" charset="0"/>
                <a:cs typeface="Arial" panose="020B0604020202020204" pitchFamily="34" charset="0"/>
              </a:rPr>
              <a:t>.</a:t>
            </a:r>
          </a:p>
          <a:p>
            <a:pPr marL="342900" lvl="2" indent="-342900" algn="just">
              <a:spcBef>
                <a:spcPts val="0"/>
              </a:spcBef>
            </a:pPr>
            <a:endParaRPr lang="bg-BG" sz="2400" dirty="0">
              <a:latin typeface="Arial" panose="020B0604020202020204" pitchFamily="34" charset="0"/>
              <a:cs typeface="Arial" panose="020B0604020202020204" pitchFamily="34" charset="0"/>
            </a:endParaRPr>
          </a:p>
          <a:p>
            <a:pPr lvl="1"/>
            <a:endParaRPr lang="bg-BG" sz="2400" dirty="0"/>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474379"/>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clustering partners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1" indent="0" algn="just">
              <a:spcBef>
                <a:spcPts val="0"/>
              </a:spcBef>
              <a:buNone/>
            </a:pPr>
            <a:r>
              <a:rPr lang="en-GB" sz="2400" b="1" dirty="0">
                <a:latin typeface="Arial" panose="020B0604020202020204" pitchFamily="34" charset="0"/>
                <a:cs typeface="Arial" panose="020B0604020202020204" pitchFamily="34" charset="0"/>
              </a:rPr>
              <a:t>Entrepreneurial learning in apparel and textile</a:t>
            </a:r>
          </a:p>
          <a:p>
            <a:pPr marL="342900" lvl="2" indent="-342900" algn="just">
              <a:spcBef>
                <a:spcPts val="0"/>
              </a:spcBef>
            </a:pPr>
            <a:r>
              <a:rPr lang="en-GB" sz="2400" dirty="0">
                <a:latin typeface="Arial" panose="020B0604020202020204" pitchFamily="34" charset="0"/>
                <a:cs typeface="Arial" panose="020B0604020202020204" pitchFamily="34" charset="0"/>
              </a:rPr>
              <a:t>Textile universities: </a:t>
            </a:r>
            <a:r>
              <a:rPr lang="en-US" sz="2400" dirty="0">
                <a:latin typeface="Arial" panose="020B0604020202020204" pitchFamily="34" charset="0"/>
                <a:cs typeface="Arial" panose="020B0604020202020204" pitchFamily="34" charset="0"/>
              </a:rPr>
              <a:t>graduating Bachelor, Master and PhD students, prepared to manage textile and apparel processes. For example: </a:t>
            </a:r>
            <a:r>
              <a:rPr lang="en-US" sz="2400" dirty="0">
                <a:latin typeface="Arial" panose="020B0604020202020204" pitchFamily="34" charset="0"/>
                <a:cs typeface="Arial" panose="020B0604020202020204" pitchFamily="34" charset="0"/>
                <a:hlinkClick r:id="rId2"/>
              </a:rPr>
              <a:t>https://www.ttf.unizg.hr/</a:t>
            </a:r>
            <a:r>
              <a:rPr lang="en-US" sz="2400" dirty="0">
                <a:latin typeface="Arial" panose="020B0604020202020204" pitchFamily="34" charset="0"/>
                <a:cs typeface="Arial" panose="020B0604020202020204" pitchFamily="34" charset="0"/>
              </a:rPr>
              <a:t>.</a:t>
            </a:r>
          </a:p>
          <a:p>
            <a:pPr marL="342900" lvl="2" indent="-342900" algn="just">
              <a:spcBef>
                <a:spcPts val="0"/>
              </a:spcBef>
            </a:pPr>
            <a:r>
              <a:rPr lang="en-GB" sz="2400" dirty="0">
                <a:latin typeface="Arial" panose="020B0604020202020204" pitchFamily="34" charset="0"/>
                <a:cs typeface="Arial" panose="020B0604020202020204" pitchFamily="34" charset="0"/>
              </a:rPr>
              <a:t>Association of universities for textiles - </a:t>
            </a:r>
            <a:r>
              <a:rPr lang="en-GB" sz="2400" dirty="0">
                <a:latin typeface="Arial" panose="020B0604020202020204" pitchFamily="34" charset="0"/>
                <a:cs typeface="Arial" panose="020B0604020202020204" pitchFamily="34" charset="0"/>
                <a:hlinkClick r:id="rId3"/>
              </a:rPr>
              <a:t>https://www.autex.org/</a:t>
            </a:r>
            <a:r>
              <a:rPr lang="en-GB" sz="2400" dirty="0">
                <a:latin typeface="Arial" panose="020B0604020202020204" pitchFamily="34" charset="0"/>
                <a:cs typeface="Arial" panose="020B0604020202020204" pitchFamily="34" charset="0"/>
              </a:rPr>
              <a:t>.</a:t>
            </a:r>
          </a:p>
          <a:p>
            <a:pPr marL="342900" lvl="2" indent="-342900" algn="just">
              <a:spcBef>
                <a:spcPts val="0"/>
              </a:spcBef>
            </a:pPr>
            <a:r>
              <a:rPr lang="pl-PL" sz="2400" dirty="0">
                <a:latin typeface="Arial" panose="020B0604020202020204" pitchFamily="34" charset="0"/>
                <a:cs typeface="Arial" panose="020B0604020202020204" pitchFamily="34" charset="0"/>
              </a:rPr>
              <a:t>Fashion colleges</a:t>
            </a:r>
            <a:r>
              <a:rPr lang="en-US" sz="2400" dirty="0">
                <a:latin typeface="Arial" panose="020B0604020202020204" pitchFamily="34" charset="0"/>
                <a:cs typeface="Arial" panose="020B0604020202020204" pitchFamily="34" charset="0"/>
              </a:rPr>
              <a:t>: graduating Bachelor and Master students, prepared to innovate in textile and apparel industry. For example: </a:t>
            </a:r>
            <a:r>
              <a:rPr lang="en-US" sz="2400" dirty="0">
                <a:latin typeface="Arial" panose="020B0604020202020204" pitchFamily="34" charset="0"/>
                <a:cs typeface="Arial" panose="020B0604020202020204" pitchFamily="34" charset="0"/>
                <a:hlinkClick r:id="rId4"/>
              </a:rPr>
              <a:t>https://www.ied.edu</a:t>
            </a:r>
            <a:r>
              <a:rPr lang="en-US" sz="2400" dirty="0">
                <a:latin typeface="Arial" panose="020B0604020202020204" pitchFamily="34" charset="0"/>
                <a:cs typeface="Arial" panose="020B0604020202020204" pitchFamily="34" charset="0"/>
              </a:rPr>
              <a:t>.</a:t>
            </a:r>
          </a:p>
          <a:p>
            <a:pPr marL="342900" lvl="2" indent="-342900" algn="just">
              <a:spcBef>
                <a:spcPts val="0"/>
              </a:spcBef>
            </a:pPr>
            <a:r>
              <a:rPr lang="en-US" sz="2400" dirty="0">
                <a:latin typeface="Arial" panose="020B0604020202020204" pitchFamily="34" charset="0"/>
                <a:cs typeface="Arial" panose="020B0604020202020204" pitchFamily="34" charset="0"/>
              </a:rPr>
              <a:t>Vocational schools for apparel and textile. Dual education. For example: </a:t>
            </a:r>
            <a:r>
              <a:rPr lang="en-US" sz="2400" dirty="0">
                <a:latin typeface="Arial" panose="020B0604020202020204" pitchFamily="34" charset="0"/>
                <a:cs typeface="Arial" panose="020B0604020202020204" pitchFamily="34" charset="0"/>
                <a:hlinkClick r:id="rId5"/>
              </a:rPr>
              <a:t>https://www.vhs-aschaffenburg.de/</a:t>
            </a:r>
            <a:r>
              <a:rPr lang="en-US" sz="2400" dirty="0">
                <a:latin typeface="Arial" panose="020B0604020202020204" pitchFamily="34" charset="0"/>
                <a:cs typeface="Arial" panose="020B0604020202020204" pitchFamily="34" charset="0"/>
              </a:rPr>
              <a:t>.</a:t>
            </a:r>
          </a:p>
          <a:p>
            <a:pPr marL="342900" lvl="2" indent="-342900" algn="just">
              <a:spcBef>
                <a:spcPts val="0"/>
              </a:spcBef>
            </a:pPr>
            <a:r>
              <a:rPr lang="en-GB" sz="2400" dirty="0">
                <a:latin typeface="Arial" panose="020B0604020202020204" pitchFamily="34" charset="0"/>
                <a:cs typeface="Arial" panose="020B0604020202020204" pitchFamily="34" charset="0"/>
              </a:rPr>
              <a:t>Professional education of </a:t>
            </a:r>
            <a:r>
              <a:rPr lang="en-US" sz="2400" dirty="0">
                <a:latin typeface="Arial" panose="020B0604020202020204" pitchFamily="34" charset="0"/>
                <a:cs typeface="Arial" panose="020B0604020202020204" pitchFamily="34" charset="0"/>
              </a:rPr>
              <a:t>workers: graduating professional workers to work on the fashion production lines. </a:t>
            </a:r>
            <a:endParaRPr lang="bg-BG" sz="2400" dirty="0">
              <a:latin typeface="Arial" panose="020B0604020202020204" pitchFamily="34" charset="0"/>
              <a:cs typeface="Arial" panose="020B0604020202020204" pitchFamily="34" charset="0"/>
            </a:endParaRPr>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311550"/>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clustering partners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94776" cy="3168056"/>
          </a:xfrm>
        </p:spPr>
        <p:txBody>
          <a:bodyPr/>
          <a:lstStyle/>
          <a:p>
            <a:pPr marL="342900" lvl="2" indent="-342900" algn="just">
              <a:spcBef>
                <a:spcPts val="0"/>
              </a:spcBef>
            </a:pPr>
            <a:r>
              <a:rPr lang="en-GB" sz="2400" dirty="0">
                <a:latin typeface="Arial" panose="020B0604020202020204" pitchFamily="34" charset="0"/>
                <a:cs typeface="Arial" panose="020B0604020202020204" pitchFamily="34" charset="0"/>
              </a:rPr>
              <a:t>European cluster collaboration platform for T&amp;C - </a:t>
            </a:r>
            <a:r>
              <a:rPr lang="en-GB" sz="2400" dirty="0">
                <a:latin typeface="Arial" panose="020B0604020202020204" pitchFamily="34" charset="0"/>
                <a:cs typeface="Arial" panose="020B0604020202020204" pitchFamily="34" charset="0"/>
                <a:hlinkClick r:id="rId2"/>
              </a:rPr>
              <a:t>https://clustercollaboration.eu/</a:t>
            </a:r>
            <a:r>
              <a:rPr lang="en-GB" sz="2400" dirty="0">
                <a:latin typeface="Arial" panose="020B0604020202020204" pitchFamily="34" charset="0"/>
                <a:cs typeface="Arial" panose="020B0604020202020204" pitchFamily="34" charset="0"/>
              </a:rPr>
              <a:t>.</a:t>
            </a:r>
          </a:p>
          <a:p>
            <a:pPr marL="342900" lvl="2" indent="-342900" algn="just">
              <a:spcBef>
                <a:spcPts val="0"/>
              </a:spcBef>
            </a:pPr>
            <a:r>
              <a:rPr lang="en-US" sz="2400" dirty="0">
                <a:effectLst/>
                <a:latin typeface="Arial" panose="020B0604020202020204" pitchFamily="34" charset="0"/>
                <a:cs typeface="Arial" panose="020B0604020202020204" pitchFamily="34" charset="0"/>
              </a:rPr>
              <a:t>European technology </a:t>
            </a:r>
            <a:r>
              <a:rPr lang="en-US" sz="2400" dirty="0">
                <a:latin typeface="Arial" panose="020B0604020202020204" pitchFamily="34" charset="0"/>
                <a:cs typeface="Arial" panose="020B0604020202020204" pitchFamily="34" charset="0"/>
              </a:rPr>
              <a:t>p</a:t>
            </a:r>
            <a:r>
              <a:rPr lang="en-US" sz="2400" dirty="0">
                <a:effectLst/>
                <a:latin typeface="Arial" panose="020B0604020202020204" pitchFamily="34" charset="0"/>
                <a:cs typeface="Arial" panose="020B0604020202020204" pitchFamily="34" charset="0"/>
              </a:rPr>
              <a:t>latform for the future of textiles and clothing - </a:t>
            </a:r>
            <a:r>
              <a:rPr lang="en-US" sz="2400" dirty="0">
                <a:effectLst/>
                <a:latin typeface="Arial" panose="020B0604020202020204" pitchFamily="34" charset="0"/>
                <a:cs typeface="Arial" panose="020B0604020202020204" pitchFamily="34" charset="0"/>
                <a:hlinkClick r:id="rId3"/>
              </a:rPr>
              <a:t>https://www.textile-platform.eu/</a:t>
            </a:r>
            <a:r>
              <a:rPr lang="en-US" sz="2400" dirty="0">
                <a:effectLst/>
                <a:latin typeface="Arial" panose="020B0604020202020204" pitchFamily="34" charset="0"/>
                <a:cs typeface="Arial" panose="020B0604020202020204" pitchFamily="34" charset="0"/>
              </a:rPr>
              <a:t>.</a:t>
            </a:r>
          </a:p>
          <a:p>
            <a:pPr marL="342900" lvl="2" indent="-342900" algn="just">
              <a:spcBef>
                <a:spcPts val="0"/>
              </a:spcBef>
            </a:pPr>
            <a:r>
              <a:rPr lang="en-GB" sz="2400" dirty="0">
                <a:latin typeface="Arial" panose="020B0604020202020204" pitchFamily="34" charset="0"/>
                <a:cs typeface="Arial" panose="020B0604020202020204" pitchFamily="34" charset="0"/>
              </a:rPr>
              <a:t>Fashion incubators. For example: </a:t>
            </a:r>
            <a:r>
              <a:rPr lang="en-GB" sz="2400" dirty="0">
                <a:latin typeface="Arial" panose="020B0604020202020204" pitchFamily="34" charset="0"/>
                <a:cs typeface="Arial" panose="020B0604020202020204" pitchFamily="34" charset="0"/>
                <a:hlinkClick r:id="rId4"/>
              </a:rPr>
              <a:t>https://www.united-fashion.eu/</a:t>
            </a:r>
            <a:r>
              <a:rPr lang="en-GB" sz="2400" dirty="0">
                <a:latin typeface="Arial" panose="020B0604020202020204" pitchFamily="34" charset="0"/>
                <a:cs typeface="Arial" panose="020B0604020202020204" pitchFamily="34" charset="0"/>
              </a:rPr>
              <a:t>.</a:t>
            </a:r>
            <a:endParaRPr lang="bg-BG" sz="2400" dirty="0">
              <a:latin typeface="Arial" panose="020B0604020202020204" pitchFamily="34" charset="0"/>
              <a:cs typeface="Arial" panose="020B0604020202020204" pitchFamily="34" charset="0"/>
            </a:endParaRPr>
          </a:p>
          <a:p>
            <a:pPr marL="342900" lvl="2" indent="-342900" algn="just">
              <a:spcBef>
                <a:spcPts val="0"/>
              </a:spcBef>
            </a:pPr>
            <a:r>
              <a:rPr lang="en-GB" sz="2400" dirty="0">
                <a:latin typeface="Arial" panose="020B0604020202020204" pitchFamily="34" charset="0"/>
                <a:cs typeface="Arial" panose="020B0604020202020204" pitchFamily="34" charset="0"/>
              </a:rPr>
              <a:t>Textile and fashion start-ups platforms. For example: </a:t>
            </a:r>
            <a:r>
              <a:rPr lang="en-GB" sz="2400" dirty="0">
                <a:latin typeface="Arial" panose="020B0604020202020204" pitchFamily="34" charset="0"/>
                <a:cs typeface="Arial" panose="020B0604020202020204" pitchFamily="34" charset="0"/>
                <a:hlinkClick r:id="rId5"/>
              </a:rPr>
              <a:t>https://fashionforgood.com</a:t>
            </a:r>
            <a:r>
              <a:rPr lang="en-GB" sz="2400" dirty="0">
                <a:latin typeface="Arial" panose="020B0604020202020204" pitchFamily="34" charset="0"/>
                <a:cs typeface="Arial" panose="020B0604020202020204" pitchFamily="34" charset="0"/>
              </a:rPr>
              <a:t>.</a:t>
            </a:r>
          </a:p>
          <a:p>
            <a:pPr marL="342900" lvl="2" indent="-342900" algn="just">
              <a:spcBef>
                <a:spcPts val="0"/>
              </a:spcBef>
            </a:pPr>
            <a:r>
              <a:rPr lang="en-GB" sz="2400" dirty="0">
                <a:latin typeface="Arial" panose="020B0604020202020204" pitchFamily="34" charset="0"/>
                <a:cs typeface="Arial" panose="020B0604020202020204" pitchFamily="34" charset="0"/>
              </a:rPr>
              <a:t>Start-up textile challenges and contests. For example: </a:t>
            </a:r>
            <a:r>
              <a:rPr lang="en-GB" sz="2400" dirty="0">
                <a:latin typeface="Arial" panose="020B0604020202020204" pitchFamily="34" charset="0"/>
                <a:cs typeface="Arial" panose="020B0604020202020204" pitchFamily="34" charset="0"/>
                <a:hlinkClick r:id="rId6"/>
              </a:rPr>
              <a:t>https://www.talentsdemode.com/</a:t>
            </a:r>
            <a:r>
              <a:rPr lang="en-GB" sz="2400" dirty="0">
                <a:latin typeface="Arial" panose="020B0604020202020204" pitchFamily="34" charset="0"/>
                <a:cs typeface="Arial" panose="020B0604020202020204" pitchFamily="34" charset="0"/>
              </a:rPr>
              <a:t>.</a:t>
            </a:r>
          </a:p>
          <a:p>
            <a:pPr marL="342900" lvl="2" indent="-342900" algn="just">
              <a:spcBef>
                <a:spcPts val="0"/>
              </a:spcBef>
            </a:pPr>
            <a:endParaRPr lang="bg-BG" sz="2400" dirty="0">
              <a:latin typeface="Arial" panose="020B0604020202020204" pitchFamily="34" charset="0"/>
              <a:cs typeface="Arial" panose="020B0604020202020204" pitchFamily="34" charset="0"/>
            </a:endParaRPr>
          </a:p>
          <a:p>
            <a:pPr marL="342900" lvl="3" indent="-342900" algn="just">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47476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a:stretch>
            <a:fillRect/>
          </a:stretch>
        </p:blipFill>
        <p:spPr>
          <a:xfrm>
            <a:off x="1003501" y="1844824"/>
            <a:ext cx="5108401" cy="2090833"/>
          </a:xfrm>
          <a:prstGeom prst="rect">
            <a:avLst/>
          </a:prstGeom>
        </p:spPr>
      </p:pic>
      <p:pic>
        <p:nvPicPr>
          <p:cNvPr id="6" name="Картина 5"/>
          <p:cNvPicPr>
            <a:picLocks noChangeAspect="1"/>
          </p:cNvPicPr>
          <p:nvPr/>
        </p:nvPicPr>
        <p:blipFill>
          <a:blip r:embed="rId3"/>
          <a:stretch>
            <a:fillRect/>
          </a:stretch>
        </p:blipFill>
        <p:spPr>
          <a:xfrm>
            <a:off x="1794091" y="3850169"/>
            <a:ext cx="5134201" cy="1865667"/>
          </a:xfrm>
          <a:prstGeom prst="rect">
            <a:avLst/>
          </a:prstGeo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p:cNvPicPr>
            <a:picLocks noChangeAspect="1"/>
          </p:cNvPicPr>
          <p:nvPr/>
        </p:nvPicPr>
        <p:blipFill>
          <a:blip r:embed="rId5"/>
          <a:stretch>
            <a:fillRect/>
          </a:stretch>
        </p:blipFill>
        <p:spPr>
          <a:xfrm>
            <a:off x="6312024" y="1990390"/>
            <a:ext cx="5082601" cy="1814200"/>
          </a:xfrm>
          <a:prstGeom prst="rect">
            <a:avLst/>
          </a:prstGeom>
        </p:spPr>
      </p:pic>
      <p:pic>
        <p:nvPicPr>
          <p:cNvPr id="8" name="Картина 7"/>
          <p:cNvPicPr>
            <a:picLocks noChangeAspect="1"/>
          </p:cNvPicPr>
          <p:nvPr/>
        </p:nvPicPr>
        <p:blipFill>
          <a:blip r:embed="rId6"/>
          <a:stretch>
            <a:fillRect/>
          </a:stretch>
        </p:blipFill>
        <p:spPr>
          <a:xfrm>
            <a:off x="6928292" y="3834391"/>
            <a:ext cx="4979401" cy="1730567"/>
          </a:xfrm>
          <a:prstGeom prst="rect">
            <a:avLst/>
          </a:prstGeom>
        </p:spPr>
      </p:pic>
      <p:sp>
        <p:nvSpPr>
          <p:cNvPr id="9" name="Title 1">
            <a:extLst>
              <a:ext uri="{FF2B5EF4-FFF2-40B4-BE49-F238E27FC236}">
                <a16:creationId xmlns:a16="http://schemas.microsoft.com/office/drawing/2014/main" id="{D6FA0920-7CDD-4E71-85B7-59BC4C7515AF}"/>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Roadmap players in T&amp;C in Europe</a:t>
            </a:r>
          </a:p>
        </p:txBody>
      </p:sp>
      <p:sp>
        <p:nvSpPr>
          <p:cNvPr id="10" name="Текстово поле 9">
            <a:extLst>
              <a:ext uri="{FF2B5EF4-FFF2-40B4-BE49-F238E27FC236}">
                <a16:creationId xmlns:a16="http://schemas.microsoft.com/office/drawing/2014/main" id="{B5C76361-6254-45FD-A4A0-328805954B7F}"/>
              </a:ext>
            </a:extLst>
          </p:cNvPr>
          <p:cNvSpPr txBox="1"/>
          <p:nvPr/>
        </p:nvSpPr>
        <p:spPr>
          <a:xfrm>
            <a:off x="9840416" y="6453336"/>
            <a:ext cx="2209800" cy="261610"/>
          </a:xfrm>
          <a:prstGeom prst="rect">
            <a:avLst/>
          </a:prstGeom>
          <a:noFill/>
        </p:spPr>
        <p:txBody>
          <a:bodyPr wrap="square" rtlCol="0">
            <a:spAutoFit/>
          </a:bodyPr>
          <a:lstStyle/>
          <a:p>
            <a:r>
              <a:rPr lang="en-US" sz="1100" dirty="0"/>
              <a:t>Source: </a:t>
            </a:r>
            <a:r>
              <a:rPr lang="en-US" sz="1100" dirty="0" err="1"/>
              <a:t>Euratex</a:t>
            </a:r>
            <a:endParaRPr lang="bg-BG" sz="1100" dirty="0"/>
          </a:p>
        </p:txBody>
      </p:sp>
    </p:spTree>
    <p:extLst>
      <p:ext uri="{BB962C8B-B14F-4D97-AF65-F5344CB8AC3E}">
        <p14:creationId xmlns:p14="http://schemas.microsoft.com/office/powerpoint/2010/main" val="1263879519"/>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60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Entrepreneurial Mapping</a:t>
            </a:r>
          </a:p>
          <a:p>
            <a:r>
              <a:rPr lang="en-GB" b="1" u="sng" dirty="0">
                <a:latin typeface="Arial" panose="020B0604020202020204" pitchFamily="34" charset="0"/>
                <a:cs typeface="Arial" panose="020B0604020202020204" pitchFamily="34" charset="0"/>
              </a:rPr>
              <a:t>Entrepreneurial Clustering</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FD36395A-D7A7-4DAB-BCA4-3474AB46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500" y="3732278"/>
            <a:ext cx="5807968" cy="2903984"/>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mapping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1" indent="0" algn="just">
              <a:spcBef>
                <a:spcPts val="0"/>
              </a:spcBef>
              <a:buNone/>
            </a:pPr>
            <a:r>
              <a:rPr lang="en-US" sz="2400" b="1" dirty="0">
                <a:latin typeface="Arial" panose="020B0604020202020204" pitchFamily="34" charset="0"/>
                <a:cs typeface="Arial" panose="020B0604020202020204" pitchFamily="34" charset="0"/>
              </a:rPr>
              <a:t>Entrepreneurial mapping</a:t>
            </a:r>
            <a:r>
              <a:rPr lang="en-US" sz="2400" dirty="0">
                <a:latin typeface="Arial" panose="020B0604020202020204" pitchFamily="34" charset="0"/>
                <a:cs typeface="Arial" panose="020B0604020202020204" pitchFamily="34" charset="0"/>
              </a:rPr>
              <a:t> - proposing a map of different entrepreneurial decisions of the existing textile and clothing business based on the main reasons for those businesses’ establishment, for example:</a:t>
            </a:r>
            <a:endParaRPr lang="bg-BG" sz="2400" dirty="0">
              <a:latin typeface="Arial" panose="020B0604020202020204" pitchFamily="34" charset="0"/>
              <a:cs typeface="Arial" panose="020B0604020202020204" pitchFamily="34" charset="0"/>
            </a:endParaRPr>
          </a:p>
          <a:p>
            <a:pPr marL="342900" lvl="3" indent="-342900" algn="just">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New textile and/or clothing design;</a:t>
            </a:r>
            <a:endParaRPr lang="bg-BG" sz="2400" dirty="0">
              <a:latin typeface="Arial" panose="020B0604020202020204" pitchFamily="34" charset="0"/>
              <a:cs typeface="Arial" panose="020B0604020202020204" pitchFamily="34" charset="0"/>
            </a:endParaRPr>
          </a:p>
          <a:p>
            <a:pPr marL="342900" lvl="3"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New textile fibers or materials;</a:t>
            </a:r>
            <a:endParaRPr lang="bg-BG" sz="2400" dirty="0">
              <a:latin typeface="Arial" panose="020B0604020202020204" pitchFamily="34" charset="0"/>
              <a:cs typeface="Arial" panose="020B0604020202020204" pitchFamily="34" charset="0"/>
            </a:endParaRPr>
          </a:p>
          <a:p>
            <a:pPr marL="342900" lvl="3"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New textile and/or clothing </a:t>
            </a:r>
          </a:p>
          <a:p>
            <a:pPr marL="354013" lvl="3" indent="0" algn="just">
              <a:spcBef>
                <a:spcPts val="0"/>
              </a:spcBef>
              <a:buNone/>
            </a:pPr>
            <a:r>
              <a:rPr lang="en-US" sz="2400" dirty="0">
                <a:latin typeface="Arial" panose="020B0604020202020204" pitchFamily="34" charset="0"/>
                <a:cs typeface="Arial" panose="020B0604020202020204" pitchFamily="34" charset="0"/>
              </a:rPr>
              <a:t>production instruments, techniques</a:t>
            </a:r>
          </a:p>
          <a:p>
            <a:pPr marL="354013" lvl="3" indent="0" algn="just">
              <a:spcBef>
                <a:spcPts val="0"/>
              </a:spcBef>
              <a:buNone/>
            </a:pPr>
            <a:r>
              <a:rPr lang="en-US" sz="2400" dirty="0">
                <a:latin typeface="Arial" panose="020B0604020202020204" pitchFamily="34" charset="0"/>
                <a:cs typeface="Arial" panose="020B0604020202020204" pitchFamily="34" charset="0"/>
              </a:rPr>
              <a:t>or technologies.</a:t>
            </a:r>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04736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116E7DE5-0445-47A5-B6CD-9E4B5A706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855" y="4625486"/>
            <a:ext cx="4465028" cy="2232514"/>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mapping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3" indent="0" algn="just">
              <a:spcBef>
                <a:spcPts val="0"/>
              </a:spcBef>
              <a:buNone/>
            </a:pPr>
            <a:r>
              <a:rPr lang="en-GB" sz="2400" dirty="0">
                <a:latin typeface="Arial" panose="020B0604020202020204" pitchFamily="34" charset="0"/>
                <a:cs typeface="Arial" panose="020B0604020202020204" pitchFamily="34" charset="0"/>
              </a:rPr>
              <a:t>The entrepreneurial mapping will allow to recognize the entrepreneurial premises. Our assumption is that in different sectors of TCI there are quite different precondition for entrepreneurship. The entrepreneurial knowledge, especially for internal entrepreneurial needs, will be enforced differently. </a:t>
            </a:r>
            <a:r>
              <a:rPr lang="en-US" sz="2400" dirty="0">
                <a:latin typeface="Arial" panose="020B0604020202020204" pitchFamily="34" charset="0"/>
                <a:cs typeface="Arial" panose="020B0604020202020204" pitchFamily="34" charset="0"/>
              </a:rPr>
              <a:t>T</a:t>
            </a:r>
            <a:r>
              <a:rPr lang="en-GB" sz="2400" dirty="0">
                <a:latin typeface="Arial" panose="020B0604020202020204" pitchFamily="34" charset="0"/>
                <a:cs typeface="Arial" panose="020B0604020202020204" pitchFamily="34" charset="0"/>
              </a:rPr>
              <a:t>he map will be developing the source of the entrepreneurial ideas: workers, managers, special innovation / research teams, competitors or customers. As the entrepreneurial business is close to the new idea rise-up in practice, some examples of mapping could be very useful.</a:t>
            </a:r>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34389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mapping stages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457200" lvl="1" indent="-457200" algn="just">
              <a:spcBef>
                <a:spcPts val="0"/>
              </a:spcBef>
              <a:buFont typeface="+mj-lt"/>
              <a:buAutoNum type="arabicPeriod"/>
            </a:pPr>
            <a:r>
              <a:rPr lang="en-GB" sz="2400" b="1" dirty="0">
                <a:latin typeface="Arial" panose="020B0604020202020204" pitchFamily="34" charset="0"/>
                <a:cs typeface="Arial" panose="020B0604020202020204" pitchFamily="34" charset="0"/>
              </a:rPr>
              <a:t>Idea generation</a:t>
            </a:r>
            <a:r>
              <a:rPr lang="en-GB" sz="2400" dirty="0">
                <a:latin typeface="Arial" panose="020B0604020202020204" pitchFamily="34" charset="0"/>
                <a:cs typeface="Arial" panose="020B0604020202020204" pitchFamily="34" charset="0"/>
              </a:rPr>
              <a:t>: every new venture begins with an idea. In our context, we take an idea to be a description of a need or problem of some constituency coupled with a concept of a possible solution. (A characterization of this phase is still work in process on this site.)</a:t>
            </a:r>
            <a:endParaRPr lang="en-US" sz="2400" dirty="0">
              <a:latin typeface="Arial" panose="020B0604020202020204" pitchFamily="34" charset="0"/>
              <a:cs typeface="Arial" panose="020B0604020202020204" pitchFamily="34" charset="0"/>
            </a:endParaRPr>
          </a:p>
          <a:p>
            <a:pPr marL="457200" lvl="1" indent="-457200" algn="just">
              <a:spcBef>
                <a:spcPts val="0"/>
              </a:spcBef>
              <a:buFont typeface="+mj-lt"/>
              <a:buAutoNum type="arabicPeriod"/>
            </a:pPr>
            <a:r>
              <a:rPr lang="en-GB" sz="2400" b="1" dirty="0">
                <a:latin typeface="Arial" panose="020B0604020202020204" pitchFamily="34" charset="0"/>
                <a:cs typeface="Arial" panose="020B0604020202020204" pitchFamily="34" charset="0"/>
              </a:rPr>
              <a:t>Opportunity evaluation</a:t>
            </a:r>
            <a:r>
              <a:rPr lang="en-GB" sz="2400" dirty="0">
                <a:latin typeface="Arial" panose="020B0604020202020204" pitchFamily="34" charset="0"/>
                <a:cs typeface="Arial" panose="020B0604020202020204" pitchFamily="34" charset="0"/>
              </a:rPr>
              <a:t>: this is the step where you ask the question of whether there is an opportunity worth investing in.  Investment is principally capital, whether from individuals in the company or from outside investors, and the time and energy of a set of people. But you should also consider other assets such as intellectual property, personal relationships, physical property, etc.</a:t>
            </a:r>
            <a:endParaRPr lang="en-US" sz="2400" dirty="0">
              <a:latin typeface="Arial" panose="020B0604020202020204" pitchFamily="34" charset="0"/>
              <a:cs typeface="Arial" panose="020B0604020202020204" pitchFamily="34" charset="0"/>
            </a:endParaRPr>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97808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mapping stages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641642"/>
            <a:ext cx="11044808" cy="3168056"/>
          </a:xfrm>
        </p:spPr>
        <p:txBody>
          <a:bodyPr/>
          <a:lstStyle/>
          <a:p>
            <a:pPr marL="457200" lvl="1" indent="-457200" algn="just">
              <a:spcBef>
                <a:spcPts val="0"/>
              </a:spcBef>
              <a:buFont typeface="+mj-lt"/>
              <a:buAutoNum type="arabicPeriod" startAt="3"/>
            </a:pPr>
            <a:r>
              <a:rPr lang="en-GB" sz="2400" b="1" dirty="0">
                <a:latin typeface="Arial" panose="020B0604020202020204" pitchFamily="34" charset="0"/>
                <a:cs typeface="Arial" panose="020B0604020202020204" pitchFamily="34" charset="0"/>
              </a:rPr>
              <a:t>Planning</a:t>
            </a:r>
            <a:r>
              <a:rPr lang="en-GB" sz="2400" dirty="0">
                <a:latin typeface="Arial" panose="020B0604020202020204" pitchFamily="34" charset="0"/>
                <a:cs typeface="Arial" panose="020B0604020202020204" pitchFamily="34" charset="0"/>
              </a:rPr>
              <a:t>: Once you have decided that an opportunity, you need a plan for how to capitalize on that opportunity. A plan begins as a fairly simple set of ideas, and then becomes more complex as the business takes shape. In the planning phase you will need to create two things: strategy and operating plan.</a:t>
            </a:r>
          </a:p>
          <a:p>
            <a:pPr marL="457200" lvl="1" indent="-457200" algn="just">
              <a:spcBef>
                <a:spcPts val="0"/>
              </a:spcBef>
              <a:buFont typeface="+mj-lt"/>
              <a:buAutoNum type="arabicPeriod" startAt="3"/>
            </a:pPr>
            <a:r>
              <a:rPr lang="en-GB" sz="2400" b="1" dirty="0">
                <a:latin typeface="Arial" panose="020B0604020202020204" pitchFamily="34" charset="0"/>
                <a:cs typeface="Arial" panose="020B0604020202020204" pitchFamily="34" charset="0"/>
              </a:rPr>
              <a:t>Company formation/launch</a:t>
            </a:r>
            <a:r>
              <a:rPr lang="en-GB" sz="2400" dirty="0">
                <a:latin typeface="Arial" panose="020B0604020202020204" pitchFamily="34" charset="0"/>
                <a:cs typeface="Arial" panose="020B0604020202020204" pitchFamily="34" charset="0"/>
              </a:rPr>
              <a:t>: Once there is a sufficiently compelling opportunity and a plan, the entrepreneurial team will go through the process of choosing the right form of corporate entity and actually creating the venture as a legal entity.</a:t>
            </a:r>
            <a:endParaRPr lang="en-US" sz="2400" dirty="0">
              <a:latin typeface="Arial" panose="020B0604020202020204" pitchFamily="34" charset="0"/>
              <a:cs typeface="Arial" panose="020B0604020202020204" pitchFamily="34" charset="0"/>
            </a:endParaRPr>
          </a:p>
          <a:p>
            <a:pPr marL="457200" lvl="1" indent="-457200" algn="just">
              <a:spcBef>
                <a:spcPts val="0"/>
              </a:spcBef>
              <a:buFont typeface="+mj-lt"/>
              <a:buAutoNum type="arabicPeriod" startAt="3"/>
            </a:pPr>
            <a:r>
              <a:rPr lang="en-GB" sz="2400" b="1" dirty="0">
                <a:latin typeface="Arial" panose="020B0604020202020204" pitchFamily="34" charset="0"/>
                <a:cs typeface="Arial" panose="020B0604020202020204" pitchFamily="34" charset="0"/>
              </a:rPr>
              <a:t>Growth</a:t>
            </a:r>
            <a:r>
              <a:rPr lang="en-GB" sz="2400" dirty="0">
                <a:latin typeface="Arial" panose="020B0604020202020204" pitchFamily="34" charset="0"/>
                <a:cs typeface="Arial" panose="020B0604020202020204" pitchFamily="34" charset="0"/>
              </a:rPr>
              <a:t>: After launch, the company works toward creating its product or service, generating revenue and moving toward sustainable performance. The emphasis shifts from planning to execution. At this point, you continue to ask questions but spend more of your time carrying out your plans.</a:t>
            </a:r>
            <a:endParaRPr lang="bg-BG" sz="2400" dirty="0">
              <a:latin typeface="Arial" panose="020B0604020202020204" pitchFamily="34" charset="0"/>
              <a:cs typeface="Arial" panose="020B0604020202020204" pitchFamily="34" charset="0"/>
            </a:endParaRPr>
          </a:p>
          <a:p>
            <a:pPr marL="457200" lvl="1" indent="-457200" algn="just">
              <a:spcBef>
                <a:spcPts val="0"/>
              </a:spcBef>
              <a:buFont typeface="+mj-lt"/>
              <a:buAutoNum type="arabicPeriod" startAt="3"/>
            </a:pPr>
            <a:endParaRPr lang="bg-BG" sz="2400" dirty="0">
              <a:latin typeface="Arial" panose="020B0604020202020204" pitchFamily="34" charset="0"/>
              <a:cs typeface="Arial" panose="020B0604020202020204" pitchFamily="34" charset="0"/>
            </a:endParaRPr>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477193"/>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360486"/>
            <a:ext cx="10972800" cy="4137028"/>
          </a:xfrm>
        </p:spPr>
        <p:txBody>
          <a:bodyPr/>
          <a:lstStyle/>
          <a:p>
            <a:pPr marL="257175" lvl="1" indent="-257175">
              <a:buFont typeface="Arial" panose="020B0604020202020204" pitchFamily="34" charset="0"/>
              <a:buChar char="•"/>
            </a:pPr>
            <a:endParaRPr lang="en-US" sz="2400" dirty="0"/>
          </a:p>
          <a:p>
            <a:pPr marL="257175" lvl="1" indent="-257175">
              <a:buFont typeface="Arial" panose="020B0604020202020204" pitchFamily="34" charset="0"/>
              <a:buChar char="•"/>
            </a:pPr>
            <a:endParaRPr lang="en-US" sz="24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p:cNvPicPr/>
          <p:nvPr/>
        </p:nvPicPr>
        <p:blipFill rotWithShape="1">
          <a:blip r:embed="rId3">
            <a:extLst>
              <a:ext uri="{28A0092B-C50C-407E-A947-70E740481C1C}">
                <a14:useLocalDpi xmlns:a14="http://schemas.microsoft.com/office/drawing/2010/main" val="0"/>
              </a:ext>
            </a:extLst>
          </a:blip>
          <a:srcRect t="12031"/>
          <a:stretch/>
        </p:blipFill>
        <p:spPr bwMode="auto">
          <a:xfrm>
            <a:off x="1091583" y="2132856"/>
            <a:ext cx="10008834" cy="3523951"/>
          </a:xfrm>
          <a:prstGeom prst="rect">
            <a:avLst/>
          </a:prstGeom>
          <a:noFill/>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F122BF8A-C646-4A3F-93EA-65EE1E98DF80}"/>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mapping stages</a:t>
            </a:r>
          </a:p>
        </p:txBody>
      </p:sp>
    </p:spTree>
    <p:extLst>
      <p:ext uri="{BB962C8B-B14F-4D97-AF65-F5344CB8AC3E}">
        <p14:creationId xmlns:p14="http://schemas.microsoft.com/office/powerpoint/2010/main" val="261237603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99F5F2A3-DDCE-4AA9-98A9-90848DD14F31}"/>
              </a:ext>
            </a:extLst>
          </p:cNvPr>
          <p:cNvSpPr txBox="1">
            <a:spLocks/>
          </p:cNvSpPr>
          <p:nvPr/>
        </p:nvSpPr>
        <p:spPr bwMode="auto">
          <a:xfrm>
            <a:off x="695400" y="1745897"/>
            <a:ext cx="10964312" cy="12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None/>
            </a:pPr>
            <a:r>
              <a:rPr lang="en-GB" dirty="0">
                <a:latin typeface="Arial" panose="020B0604020202020204" pitchFamily="34" charset="0"/>
                <a:cs typeface="Arial" panose="020B0604020202020204" pitchFamily="34" charset="0"/>
              </a:rPr>
              <a:t>Use the </a:t>
            </a:r>
            <a:r>
              <a:rPr lang="en-GB" dirty="0">
                <a:latin typeface="Arial" panose="020B0604020202020204" pitchFamily="34" charset="0"/>
                <a:cs typeface="Arial" panose="020B0604020202020204" pitchFamily="34" charset="0"/>
                <a:hlinkClick r:id="rId2"/>
              </a:rPr>
              <a:t>Case study of MAK</a:t>
            </a:r>
            <a:r>
              <a:rPr lang="en-GB"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Evaluate their innovative idea according to the assessment card.</a:t>
            </a:r>
          </a:p>
          <a:p>
            <a:pPr marL="0" lvl="1" indent="0" algn="just">
              <a:spcBef>
                <a:spcPts val="0"/>
              </a:spcBef>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lvl="1" indent="0">
              <a:spcBef>
                <a:spcPts val="0"/>
              </a:spcBef>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Таблица 20"/>
          <p:cNvGraphicFramePr>
            <a:graphicFrameLocks noGrp="1"/>
          </p:cNvGraphicFramePr>
          <p:nvPr>
            <p:extLst>
              <p:ext uri="{D42A27DB-BD31-4B8C-83A1-F6EECF244321}">
                <p14:modId xmlns:p14="http://schemas.microsoft.com/office/powerpoint/2010/main" val="651554403"/>
              </p:ext>
            </p:extLst>
          </p:nvPr>
        </p:nvGraphicFramePr>
        <p:xfrm>
          <a:off x="2456320" y="3141735"/>
          <a:ext cx="6692900" cy="2674620"/>
        </p:xfrm>
        <a:graphic>
          <a:graphicData uri="http://schemas.openxmlformats.org/drawingml/2006/table">
            <a:tbl>
              <a:tblPr firstRow="1" bandRow="1">
                <a:tableStyleId>{5C22544A-7EE6-4342-B048-85BDC9FD1C3A}</a:tableStyleId>
              </a:tblPr>
              <a:tblGrid>
                <a:gridCol w="1765300">
                  <a:extLst>
                    <a:ext uri="{9D8B030D-6E8A-4147-A177-3AD203B41FA5}">
                      <a16:colId xmlns:a16="http://schemas.microsoft.com/office/drawing/2014/main" val="3610765765"/>
                    </a:ext>
                  </a:extLst>
                </a:gridCol>
                <a:gridCol w="1231900">
                  <a:extLst>
                    <a:ext uri="{9D8B030D-6E8A-4147-A177-3AD203B41FA5}">
                      <a16:colId xmlns:a16="http://schemas.microsoft.com/office/drawing/2014/main" val="1783063555"/>
                    </a:ext>
                  </a:extLst>
                </a:gridCol>
                <a:gridCol w="1231900">
                  <a:extLst>
                    <a:ext uri="{9D8B030D-6E8A-4147-A177-3AD203B41FA5}">
                      <a16:colId xmlns:a16="http://schemas.microsoft.com/office/drawing/2014/main" val="1910808656"/>
                    </a:ext>
                  </a:extLst>
                </a:gridCol>
                <a:gridCol w="1231900">
                  <a:extLst>
                    <a:ext uri="{9D8B030D-6E8A-4147-A177-3AD203B41FA5}">
                      <a16:colId xmlns:a16="http://schemas.microsoft.com/office/drawing/2014/main" val="928076999"/>
                    </a:ext>
                  </a:extLst>
                </a:gridCol>
                <a:gridCol w="1231900">
                  <a:extLst>
                    <a:ext uri="{9D8B030D-6E8A-4147-A177-3AD203B41FA5}">
                      <a16:colId xmlns:a16="http://schemas.microsoft.com/office/drawing/2014/main" val="1396653178"/>
                    </a:ext>
                  </a:extLst>
                </a:gridCol>
              </a:tblGrid>
              <a:tr h="586740">
                <a:tc>
                  <a:txBody>
                    <a:bodyPr/>
                    <a:lstStyle/>
                    <a:p>
                      <a:pPr algn="ctr" rtl="0" fontAlgn="ctr"/>
                      <a:r>
                        <a:rPr lang="pl-PL" sz="1800" u="none" strike="noStrike" dirty="0">
                          <a:effectLst/>
                          <a:latin typeface="Arial" panose="020B0604020202020204" pitchFamily="34" charset="0"/>
                          <a:cs typeface="Arial" panose="020B0604020202020204" pitchFamily="34" charset="0"/>
                        </a:rPr>
                        <a:t>Creativeness</a:t>
                      </a:r>
                      <a:endParaRPr lang="pl-PL" sz="18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t"/>
                      <a:r>
                        <a:rPr lang="pl-PL" sz="1800" u="none" strike="noStrike" dirty="0">
                          <a:effectLst/>
                          <a:latin typeface="Arial" panose="020B0604020202020204" pitchFamily="34" charset="0"/>
                          <a:cs typeface="Arial" panose="020B0604020202020204" pitchFamily="34" charset="0"/>
                        </a:rPr>
                        <a:t>1 Missing</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t"/>
                      <a:r>
                        <a:rPr lang="pl-PL" sz="1800" u="none" strike="noStrike" dirty="0">
                          <a:effectLst/>
                          <a:latin typeface="Arial" panose="020B0604020202020204" pitchFamily="34" charset="0"/>
                          <a:cs typeface="Arial" panose="020B0604020202020204" pitchFamily="34" charset="0"/>
                        </a:rPr>
                        <a:t>3 Basic</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t"/>
                      <a:r>
                        <a:rPr lang="pl-PL" sz="1800" u="none" strike="noStrike" dirty="0">
                          <a:effectLst/>
                          <a:latin typeface="Arial" panose="020B0604020202020204" pitchFamily="34" charset="0"/>
                          <a:cs typeface="Arial" panose="020B0604020202020204" pitchFamily="34" charset="0"/>
                        </a:rPr>
                        <a:t>5 Moderate</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t"/>
                      <a:r>
                        <a:rPr lang="pl-PL" sz="1800" u="none" strike="noStrike" dirty="0">
                          <a:effectLst/>
                          <a:latin typeface="Arial" panose="020B0604020202020204" pitchFamily="34" charset="0"/>
                          <a:cs typeface="Arial" panose="020B0604020202020204" pitchFamily="34" charset="0"/>
                        </a:rPr>
                        <a:t>7 Excellent</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4176054202"/>
                  </a:ext>
                </a:extLst>
              </a:tr>
              <a:tr h="304800">
                <a:tc>
                  <a:txBody>
                    <a:bodyPr/>
                    <a:lstStyle/>
                    <a:p>
                      <a:pPr algn="l" rtl="0" fontAlgn="ctr"/>
                      <a:r>
                        <a:rPr lang="pl-PL" sz="1800" u="none" strike="noStrike">
                          <a:effectLst/>
                          <a:latin typeface="Arial" panose="020B0604020202020204" pitchFamily="34" charset="0"/>
                          <a:cs typeface="Arial" panose="020B0604020202020204" pitchFamily="34" charset="0"/>
                        </a:rPr>
                        <a:t>Novelty</a:t>
                      </a:r>
                      <a:endParaRPr lang="pl-P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984004529"/>
                  </a:ext>
                </a:extLst>
              </a:tr>
              <a:tr h="297180">
                <a:tc>
                  <a:txBody>
                    <a:bodyPr/>
                    <a:lstStyle/>
                    <a:p>
                      <a:pPr algn="l" rtl="0" fontAlgn="ctr"/>
                      <a:r>
                        <a:rPr lang="pl-PL" sz="1800" u="none" strike="noStrike" dirty="0">
                          <a:effectLst/>
                          <a:latin typeface="Arial" panose="020B0604020202020204" pitchFamily="34" charset="0"/>
                          <a:cs typeface="Arial" panose="020B0604020202020204" pitchFamily="34" charset="0"/>
                        </a:rPr>
                        <a:t>Quality</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698329430"/>
                  </a:ext>
                </a:extLst>
              </a:tr>
              <a:tr h="297180">
                <a:tc>
                  <a:txBody>
                    <a:bodyPr/>
                    <a:lstStyle/>
                    <a:p>
                      <a:pPr algn="l" rtl="0" fontAlgn="ctr"/>
                      <a:r>
                        <a:rPr lang="pl-PL" sz="1800" u="none" strike="noStrike" dirty="0">
                          <a:effectLst/>
                          <a:latin typeface="Arial" panose="020B0604020202020204" pitchFamily="34" charset="0"/>
                          <a:cs typeface="Arial" panose="020B0604020202020204" pitchFamily="34" charset="0"/>
                        </a:rPr>
                        <a:t>Originality</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dirty="0">
                          <a:effectLst/>
                        </a:rPr>
                        <a:t> </a:t>
                      </a:r>
                      <a:endParaRPr lang="bg-BG" sz="18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784926815"/>
                  </a:ext>
                </a:extLst>
              </a:tr>
              <a:tr h="297180">
                <a:tc>
                  <a:txBody>
                    <a:bodyPr/>
                    <a:lstStyle/>
                    <a:p>
                      <a:pPr algn="l" rtl="0" fontAlgn="ctr"/>
                      <a:r>
                        <a:rPr lang="pl-PL" sz="1800" u="none" strike="noStrike" dirty="0">
                          <a:effectLst/>
                          <a:latin typeface="Arial" panose="020B0604020202020204" pitchFamily="34" charset="0"/>
                          <a:cs typeface="Arial" panose="020B0604020202020204" pitchFamily="34" charset="0"/>
                        </a:rPr>
                        <a:t>Workability</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83569238"/>
                  </a:ext>
                </a:extLst>
              </a:tr>
              <a:tr h="297180">
                <a:tc>
                  <a:txBody>
                    <a:bodyPr/>
                    <a:lstStyle/>
                    <a:p>
                      <a:pPr algn="l" rtl="0" fontAlgn="ctr"/>
                      <a:r>
                        <a:rPr lang="pl-PL" sz="1800" u="none" strike="noStrike" dirty="0">
                          <a:effectLst/>
                          <a:latin typeface="Arial" panose="020B0604020202020204" pitchFamily="34" charset="0"/>
                          <a:cs typeface="Arial" panose="020B0604020202020204" pitchFamily="34" charset="0"/>
                        </a:rPr>
                        <a:t>Specificity</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991258317"/>
                  </a:ext>
                </a:extLst>
              </a:tr>
              <a:tr h="297180">
                <a:tc>
                  <a:txBody>
                    <a:bodyPr/>
                    <a:lstStyle/>
                    <a:p>
                      <a:pPr algn="l" rtl="0" fontAlgn="ctr"/>
                      <a:r>
                        <a:rPr lang="pl-PL" sz="1800" u="none" strike="noStrike" dirty="0">
                          <a:effectLst/>
                          <a:latin typeface="Arial" panose="020B0604020202020204" pitchFamily="34" charset="0"/>
                          <a:cs typeface="Arial" panose="020B0604020202020204" pitchFamily="34" charset="0"/>
                        </a:rPr>
                        <a:t>Applicability</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854978710"/>
                  </a:ext>
                </a:extLst>
              </a:tr>
              <a:tr h="297180">
                <a:tc>
                  <a:txBody>
                    <a:bodyPr/>
                    <a:lstStyle/>
                    <a:p>
                      <a:pPr algn="l" rtl="0" fontAlgn="ctr"/>
                      <a:r>
                        <a:rPr lang="pl-PL" sz="1800" u="none" strike="noStrike" dirty="0">
                          <a:effectLst/>
                          <a:latin typeface="Arial" panose="020B0604020202020204" pitchFamily="34" charset="0"/>
                          <a:cs typeface="Arial" panose="020B0604020202020204" pitchFamily="34" charset="0"/>
                        </a:rPr>
                        <a:t>Effectiveness</a:t>
                      </a:r>
                      <a:endParaRPr lang="pl-PL"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dirty="0">
                          <a:effectLst/>
                        </a:rPr>
                        <a:t> </a:t>
                      </a:r>
                      <a:endParaRPr lang="bg-BG" sz="1800" b="0" i="0" u="none" strike="noStrike" dirty="0">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a:effectLst/>
                        </a:rPr>
                        <a:t> </a:t>
                      </a:r>
                      <a:endParaRPr lang="bg-BG" sz="1800" b="0" i="0" u="none" strike="noStrike">
                        <a:solidFill>
                          <a:srgbClr val="000000"/>
                        </a:solidFill>
                        <a:effectLst/>
                        <a:latin typeface="Arial" panose="020B0604020202020204" pitchFamily="34" charset="0"/>
                      </a:endParaRPr>
                    </a:p>
                  </a:txBody>
                  <a:tcPr marL="7620" marR="7620" marT="7620" marB="0"/>
                </a:tc>
                <a:tc>
                  <a:txBody>
                    <a:bodyPr/>
                    <a:lstStyle/>
                    <a:p>
                      <a:pPr algn="l" fontAlgn="t"/>
                      <a:r>
                        <a:rPr lang="bg-BG" sz="1800" u="none" strike="noStrike" dirty="0">
                          <a:effectLst/>
                        </a:rPr>
                        <a:t> </a:t>
                      </a:r>
                      <a:endParaRPr lang="bg-BG" sz="18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47362552"/>
                  </a:ext>
                </a:extLst>
              </a:tr>
            </a:tbl>
          </a:graphicData>
        </a:graphic>
      </p:graphicFrame>
      <p:pic>
        <p:nvPicPr>
          <p:cNvPr id="12" name="Картина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386" y="3673532"/>
            <a:ext cx="431293" cy="457201"/>
          </a:xfrm>
          <a:prstGeom prst="rect">
            <a:avLst/>
          </a:prstGeom>
        </p:spPr>
      </p:pic>
      <p:pic>
        <p:nvPicPr>
          <p:cNvPr id="11" name="Картина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510" y="4021844"/>
            <a:ext cx="431293" cy="457201"/>
          </a:xfrm>
          <a:prstGeom prst="rect">
            <a:avLst/>
          </a:prstGeom>
        </p:spPr>
      </p:pic>
      <p:pic>
        <p:nvPicPr>
          <p:cNvPr id="14" name="Картина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815" y="4596496"/>
            <a:ext cx="431293" cy="457201"/>
          </a:xfrm>
          <a:prstGeom prst="rect">
            <a:avLst/>
          </a:prstGeom>
        </p:spPr>
      </p:pic>
      <p:pic>
        <p:nvPicPr>
          <p:cNvPr id="13" name="Картина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087" y="4864901"/>
            <a:ext cx="431293" cy="457201"/>
          </a:xfrm>
          <a:prstGeom prst="rect">
            <a:avLst/>
          </a:prstGeom>
        </p:spPr>
      </p:pic>
      <p:pic>
        <p:nvPicPr>
          <p:cNvPr id="15" name="Картина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991" y="5411126"/>
            <a:ext cx="431293" cy="457201"/>
          </a:xfrm>
          <a:prstGeom prst="rect">
            <a:avLst/>
          </a:prstGeom>
        </p:spPr>
      </p:pic>
      <p:sp>
        <p:nvSpPr>
          <p:cNvPr id="10" name="Title 1">
            <a:extLst>
              <a:ext uri="{FF2B5EF4-FFF2-40B4-BE49-F238E27FC236}">
                <a16:creationId xmlns:a16="http://schemas.microsoft.com/office/drawing/2014/main" id="{D7968EFC-8148-4593-AF49-D6209399FFF8}"/>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1</a:t>
            </a:r>
          </a:p>
        </p:txBody>
      </p:sp>
    </p:spTree>
    <p:extLst>
      <p:ext uri="{BB962C8B-B14F-4D97-AF65-F5344CB8AC3E}">
        <p14:creationId xmlns:p14="http://schemas.microsoft.com/office/powerpoint/2010/main" val="3025435229"/>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clustering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1" indent="0" algn="just">
              <a:spcBef>
                <a:spcPts val="0"/>
              </a:spcBef>
              <a:buNone/>
            </a:pPr>
            <a:r>
              <a:rPr lang="en-US" sz="2400" b="1" dirty="0">
                <a:latin typeface="Arial" panose="020B0604020202020204" pitchFamily="34" charset="0"/>
                <a:cs typeface="Arial" panose="020B0604020202020204" pitchFamily="34" charset="0"/>
              </a:rPr>
              <a:t>Entrepreneurial clustering - </a:t>
            </a:r>
            <a:r>
              <a:rPr lang="en-US" sz="2400" dirty="0">
                <a:latin typeface="Arial" panose="020B0604020202020204" pitchFamily="34" charset="0"/>
                <a:cs typeface="Arial" panose="020B0604020202020204" pitchFamily="34" charset="0"/>
              </a:rPr>
              <a:t>proposing a roadmap to enforce entrepreneurship in different TCI sectors. The roadmap sets the needed support for development and growth of new start-up business in textile and clothing industry. The roadmap reveals the “stops” of the entrepreneurial idea from the very beginning to the growth of the TCI business. For example, the TCI entrepreneurial Academy/ education could be the common stop/ crossroad for each different textile cluster.</a:t>
            </a:r>
            <a:endParaRPr lang="bg-BG" sz="2400" dirty="0">
              <a:latin typeface="Arial" panose="020B0604020202020204" pitchFamily="34" charset="0"/>
              <a:cs typeface="Arial" panose="020B0604020202020204" pitchFamily="34" charset="0"/>
            </a:endParaRPr>
          </a:p>
          <a:p>
            <a:pPr marL="0" lvl="3" indent="0" algn="just">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предмет на открито, звезда&#10;&#10;Описанието е генерирано автоматично">
            <a:extLst>
              <a:ext uri="{FF2B5EF4-FFF2-40B4-BE49-F238E27FC236}">
                <a16:creationId xmlns:a16="http://schemas.microsoft.com/office/drawing/2014/main" id="{EF471961-35E9-4803-BD2E-6B4CBFC6D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532" y="4005064"/>
            <a:ext cx="3820502" cy="2673232"/>
          </a:xfrm>
          <a:prstGeom prst="rect">
            <a:avLst/>
          </a:prstGeom>
        </p:spPr>
      </p:pic>
    </p:spTree>
    <p:extLst>
      <p:ext uri="{BB962C8B-B14F-4D97-AF65-F5344CB8AC3E}">
        <p14:creationId xmlns:p14="http://schemas.microsoft.com/office/powerpoint/2010/main" val="2188239325"/>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521</TotalTime>
  <Words>1042</Words>
  <Application>Microsoft Office PowerPoint</Application>
  <PresentationFormat>Широк екран</PresentationFormat>
  <Paragraphs>97</Paragraphs>
  <Slides>17</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17</vt:i4>
      </vt:variant>
    </vt:vector>
  </HeadingPairs>
  <TitlesOfParts>
    <vt:vector size="21" baseType="lpstr">
      <vt:lpstr>Arial</vt:lpstr>
      <vt:lpstr>Calibri</vt:lpstr>
      <vt:lpstr>Corbel</vt:lpstr>
      <vt:lpstr>ICT-TEX-Course presentation Template</vt:lpstr>
      <vt:lpstr>Презентация на PowerPoint</vt:lpstr>
      <vt:lpstr>AGENDA</vt:lpstr>
      <vt:lpstr>Entrepreneurial mapping</vt:lpstr>
      <vt:lpstr>Entrepreneurial mapping</vt:lpstr>
      <vt:lpstr>Entrepreneurial mapping stages</vt:lpstr>
      <vt:lpstr>Entrepreneurial mapping stages</vt:lpstr>
      <vt:lpstr>Entrepreneurial mapping stages</vt:lpstr>
      <vt:lpstr>Assignment 1</vt:lpstr>
      <vt:lpstr>Entrepreneurial clustering</vt:lpstr>
      <vt:lpstr>Entrepreneurial clustering roadmap example</vt:lpstr>
      <vt:lpstr>Entrepreneurial clustering roadmap example</vt:lpstr>
      <vt:lpstr>Презентация на PowerPoint</vt:lpstr>
      <vt:lpstr>Entrepreneurial clustering partners</vt:lpstr>
      <vt:lpstr>Entrepreneurial clustering partners</vt:lpstr>
      <vt:lpstr>Entrepreneurial clustering partners</vt:lpstr>
      <vt:lpstr>Roadmap players in T&amp;C in Europe</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73</cp:revision>
  <dcterms:created xsi:type="dcterms:W3CDTF">2020-11-18T13:31:09Z</dcterms:created>
  <dcterms:modified xsi:type="dcterms:W3CDTF">2021-06-18T13:31:12Z</dcterms:modified>
</cp:coreProperties>
</file>