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1"/>
  </p:notesMasterIdLst>
  <p:sldIdLst>
    <p:sldId id="403" r:id="rId5"/>
    <p:sldId id="400" r:id="rId6"/>
    <p:sldId id="419" r:id="rId7"/>
    <p:sldId id="420" r:id="rId8"/>
    <p:sldId id="445" r:id="rId9"/>
    <p:sldId id="447" r:id="rId10"/>
    <p:sldId id="449" r:id="rId11"/>
    <p:sldId id="451" r:id="rId12"/>
    <p:sldId id="453" r:id="rId13"/>
    <p:sldId id="475" r:id="rId14"/>
    <p:sldId id="456" r:id="rId15"/>
    <p:sldId id="466" r:id="rId16"/>
    <p:sldId id="471" r:id="rId17"/>
    <p:sldId id="472" r:id="rId18"/>
    <p:sldId id="486" r:id="rId19"/>
    <p:sldId id="457" r:id="rId20"/>
    <p:sldId id="473" r:id="rId21"/>
    <p:sldId id="492" r:id="rId22"/>
    <p:sldId id="467" r:id="rId23"/>
    <p:sldId id="484" r:id="rId24"/>
    <p:sldId id="480" r:id="rId25"/>
    <p:sldId id="485" r:id="rId26"/>
    <p:sldId id="469" r:id="rId27"/>
    <p:sldId id="468" r:id="rId28"/>
    <p:sldId id="458" r:id="rId29"/>
    <p:sldId id="489" r:id="rId30"/>
    <p:sldId id="460" r:id="rId31"/>
    <p:sldId id="461" r:id="rId32"/>
    <p:sldId id="428" r:id="rId33"/>
    <p:sldId id="491" r:id="rId34"/>
    <p:sldId id="490" r:id="rId35"/>
    <p:sldId id="454" r:id="rId36"/>
    <p:sldId id="479" r:id="rId37"/>
    <p:sldId id="427" r:id="rId38"/>
    <p:sldId id="426" r:id="rId39"/>
    <p:sldId id="399" r:id="rId4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4412" autoAdjust="0"/>
  </p:normalViewPr>
  <p:slideViewPr>
    <p:cSldViewPr>
      <p:cViewPr>
        <p:scale>
          <a:sx n="66" d="100"/>
          <a:sy n="66" d="100"/>
        </p:scale>
        <p:origin x="498" y="22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9CEB87-B379-4DC4-BA97-F33F0E74E71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bg-BG"/>
          </a:p>
        </p:txBody>
      </p:sp>
      <p:sp>
        <p:nvSpPr>
          <p:cNvPr id="3" name="Date Placeholder 2">
            <a:extLst>
              <a:ext uri="{FF2B5EF4-FFF2-40B4-BE49-F238E27FC236}">
                <a16:creationId xmlns:a16="http://schemas.microsoft.com/office/drawing/2014/main" id="{44585D7F-D159-4FDF-8532-0065F691878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71790B1E-6FF5-4A7C-89B8-74900F88BD45}" type="datetimeFigureOut">
              <a:rPr lang="bg-BG"/>
              <a:pPr>
                <a:defRPr/>
              </a:pPr>
              <a:t>1.10.2021 г.</a:t>
            </a:fld>
            <a:endParaRPr lang="bg-BG"/>
          </a:p>
        </p:txBody>
      </p:sp>
      <p:sp>
        <p:nvSpPr>
          <p:cNvPr id="4" name="Slide Image Placeholder 3">
            <a:extLst>
              <a:ext uri="{FF2B5EF4-FFF2-40B4-BE49-F238E27FC236}">
                <a16:creationId xmlns:a16="http://schemas.microsoft.com/office/drawing/2014/main" id="{FDF5D770-565B-46AA-AFBC-73B0F0ED30E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bg-BG" noProof="0"/>
          </a:p>
        </p:txBody>
      </p:sp>
      <p:sp>
        <p:nvSpPr>
          <p:cNvPr id="5" name="Notes Placeholder 4">
            <a:extLst>
              <a:ext uri="{FF2B5EF4-FFF2-40B4-BE49-F238E27FC236}">
                <a16:creationId xmlns:a16="http://schemas.microsoft.com/office/drawing/2014/main" id="{C0FB79FC-114A-465E-B873-514EDA69F33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bg-BG" noProof="0"/>
          </a:p>
        </p:txBody>
      </p:sp>
      <p:sp>
        <p:nvSpPr>
          <p:cNvPr id="6" name="Footer Placeholder 5">
            <a:extLst>
              <a:ext uri="{FF2B5EF4-FFF2-40B4-BE49-F238E27FC236}">
                <a16:creationId xmlns:a16="http://schemas.microsoft.com/office/drawing/2014/main" id="{E81348BC-451B-4BAE-B00A-5AB47740AC1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bg-BG"/>
          </a:p>
        </p:txBody>
      </p:sp>
      <p:sp>
        <p:nvSpPr>
          <p:cNvPr id="7" name="Slide Number Placeholder 6">
            <a:extLst>
              <a:ext uri="{FF2B5EF4-FFF2-40B4-BE49-F238E27FC236}">
                <a16:creationId xmlns:a16="http://schemas.microsoft.com/office/drawing/2014/main" id="{9D71CBA3-4E61-4117-B818-7F4F34C0CEA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F6E8443-255F-406C-8369-995ABF3CA396}" type="slidenum">
              <a:rPr lang="bg-BG" altLang="nl-BE"/>
              <a:pPr/>
              <a:t>‹#›</a:t>
            </a:fld>
            <a:endParaRPr lang="bg-BG" altLang="nl-B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9F6E8443-255F-406C-8369-995ABF3CA396}" type="slidenum">
              <a:rPr lang="bg-BG" altLang="nl-BE" smtClean="0"/>
              <a:pPr/>
              <a:t>1</a:t>
            </a:fld>
            <a:endParaRPr lang="bg-BG" altLang="nl-BE"/>
          </a:p>
        </p:txBody>
      </p:sp>
    </p:spTree>
    <p:extLst>
      <p:ext uri="{BB962C8B-B14F-4D97-AF65-F5344CB8AC3E}">
        <p14:creationId xmlns:p14="http://schemas.microsoft.com/office/powerpoint/2010/main" val="3458945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10</a:t>
            </a:fld>
            <a:endParaRPr lang="bg-BG" altLang="nl-BE"/>
          </a:p>
        </p:txBody>
      </p:sp>
    </p:spTree>
    <p:extLst>
      <p:ext uri="{BB962C8B-B14F-4D97-AF65-F5344CB8AC3E}">
        <p14:creationId xmlns:p14="http://schemas.microsoft.com/office/powerpoint/2010/main" val="3225661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11</a:t>
            </a:fld>
            <a:endParaRPr lang="bg-BG" altLang="nl-BE"/>
          </a:p>
        </p:txBody>
      </p:sp>
    </p:spTree>
    <p:extLst>
      <p:ext uri="{BB962C8B-B14F-4D97-AF65-F5344CB8AC3E}">
        <p14:creationId xmlns:p14="http://schemas.microsoft.com/office/powerpoint/2010/main" val="2649878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12</a:t>
            </a:fld>
            <a:endParaRPr lang="bg-BG" altLang="nl-BE"/>
          </a:p>
        </p:txBody>
      </p:sp>
    </p:spTree>
    <p:extLst>
      <p:ext uri="{BB962C8B-B14F-4D97-AF65-F5344CB8AC3E}">
        <p14:creationId xmlns:p14="http://schemas.microsoft.com/office/powerpoint/2010/main" val="75259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13</a:t>
            </a:fld>
            <a:endParaRPr lang="bg-BG" altLang="nl-BE"/>
          </a:p>
        </p:txBody>
      </p:sp>
    </p:spTree>
    <p:extLst>
      <p:ext uri="{BB962C8B-B14F-4D97-AF65-F5344CB8AC3E}">
        <p14:creationId xmlns:p14="http://schemas.microsoft.com/office/powerpoint/2010/main" val="247448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14</a:t>
            </a:fld>
            <a:endParaRPr lang="bg-BG" altLang="nl-BE"/>
          </a:p>
        </p:txBody>
      </p:sp>
    </p:spTree>
    <p:extLst>
      <p:ext uri="{BB962C8B-B14F-4D97-AF65-F5344CB8AC3E}">
        <p14:creationId xmlns:p14="http://schemas.microsoft.com/office/powerpoint/2010/main" val="2092949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15</a:t>
            </a:fld>
            <a:endParaRPr lang="bg-BG" altLang="nl-BE"/>
          </a:p>
        </p:txBody>
      </p:sp>
    </p:spTree>
    <p:extLst>
      <p:ext uri="{BB962C8B-B14F-4D97-AF65-F5344CB8AC3E}">
        <p14:creationId xmlns:p14="http://schemas.microsoft.com/office/powerpoint/2010/main" val="75167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16</a:t>
            </a:fld>
            <a:endParaRPr lang="bg-BG" altLang="nl-BE"/>
          </a:p>
        </p:txBody>
      </p:sp>
    </p:spTree>
    <p:extLst>
      <p:ext uri="{BB962C8B-B14F-4D97-AF65-F5344CB8AC3E}">
        <p14:creationId xmlns:p14="http://schemas.microsoft.com/office/powerpoint/2010/main" val="3765406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17</a:t>
            </a:fld>
            <a:endParaRPr lang="bg-BG" altLang="nl-BE"/>
          </a:p>
        </p:txBody>
      </p:sp>
    </p:spTree>
    <p:extLst>
      <p:ext uri="{BB962C8B-B14F-4D97-AF65-F5344CB8AC3E}">
        <p14:creationId xmlns:p14="http://schemas.microsoft.com/office/powerpoint/2010/main" val="1533364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18</a:t>
            </a:fld>
            <a:endParaRPr lang="bg-BG" altLang="nl-BE"/>
          </a:p>
        </p:txBody>
      </p:sp>
    </p:spTree>
    <p:extLst>
      <p:ext uri="{BB962C8B-B14F-4D97-AF65-F5344CB8AC3E}">
        <p14:creationId xmlns:p14="http://schemas.microsoft.com/office/powerpoint/2010/main" val="2718894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19</a:t>
            </a:fld>
            <a:endParaRPr lang="bg-BG" altLang="nl-BE"/>
          </a:p>
        </p:txBody>
      </p:sp>
    </p:spTree>
    <p:extLst>
      <p:ext uri="{BB962C8B-B14F-4D97-AF65-F5344CB8AC3E}">
        <p14:creationId xmlns:p14="http://schemas.microsoft.com/office/powerpoint/2010/main" val="36467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a:t>
            </a:fld>
            <a:endParaRPr lang="bg-BG" altLang="nl-B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20</a:t>
            </a:fld>
            <a:endParaRPr lang="bg-BG" altLang="nl-BE"/>
          </a:p>
        </p:txBody>
      </p:sp>
    </p:spTree>
    <p:extLst>
      <p:ext uri="{BB962C8B-B14F-4D97-AF65-F5344CB8AC3E}">
        <p14:creationId xmlns:p14="http://schemas.microsoft.com/office/powerpoint/2010/main" val="1567537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21</a:t>
            </a:fld>
            <a:endParaRPr lang="bg-BG" altLang="nl-BE"/>
          </a:p>
        </p:txBody>
      </p:sp>
    </p:spTree>
    <p:extLst>
      <p:ext uri="{BB962C8B-B14F-4D97-AF65-F5344CB8AC3E}">
        <p14:creationId xmlns:p14="http://schemas.microsoft.com/office/powerpoint/2010/main" val="4049835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22</a:t>
            </a:fld>
            <a:endParaRPr lang="bg-BG" altLang="nl-BE"/>
          </a:p>
        </p:txBody>
      </p:sp>
    </p:spTree>
    <p:extLst>
      <p:ext uri="{BB962C8B-B14F-4D97-AF65-F5344CB8AC3E}">
        <p14:creationId xmlns:p14="http://schemas.microsoft.com/office/powerpoint/2010/main" val="2318527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23</a:t>
            </a:fld>
            <a:endParaRPr lang="bg-BG" altLang="nl-BE"/>
          </a:p>
        </p:txBody>
      </p:sp>
    </p:spTree>
    <p:extLst>
      <p:ext uri="{BB962C8B-B14F-4D97-AF65-F5344CB8AC3E}">
        <p14:creationId xmlns:p14="http://schemas.microsoft.com/office/powerpoint/2010/main" val="413342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24</a:t>
            </a:fld>
            <a:endParaRPr lang="bg-BG" altLang="nl-BE"/>
          </a:p>
        </p:txBody>
      </p:sp>
    </p:spTree>
    <p:extLst>
      <p:ext uri="{BB962C8B-B14F-4D97-AF65-F5344CB8AC3E}">
        <p14:creationId xmlns:p14="http://schemas.microsoft.com/office/powerpoint/2010/main" val="3314669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25</a:t>
            </a:fld>
            <a:endParaRPr lang="bg-BG" altLang="nl-BE"/>
          </a:p>
        </p:txBody>
      </p:sp>
    </p:spTree>
    <p:extLst>
      <p:ext uri="{BB962C8B-B14F-4D97-AF65-F5344CB8AC3E}">
        <p14:creationId xmlns:p14="http://schemas.microsoft.com/office/powerpoint/2010/main" val="2713614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26</a:t>
            </a:fld>
            <a:endParaRPr lang="bg-BG" altLang="nl-BE"/>
          </a:p>
        </p:txBody>
      </p:sp>
    </p:spTree>
    <p:extLst>
      <p:ext uri="{BB962C8B-B14F-4D97-AF65-F5344CB8AC3E}">
        <p14:creationId xmlns:p14="http://schemas.microsoft.com/office/powerpoint/2010/main" val="3623282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27</a:t>
            </a:fld>
            <a:endParaRPr lang="bg-BG" altLang="nl-BE"/>
          </a:p>
        </p:txBody>
      </p:sp>
    </p:spTree>
    <p:extLst>
      <p:ext uri="{BB962C8B-B14F-4D97-AF65-F5344CB8AC3E}">
        <p14:creationId xmlns:p14="http://schemas.microsoft.com/office/powerpoint/2010/main" val="3470208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28</a:t>
            </a:fld>
            <a:endParaRPr lang="bg-BG" altLang="nl-BE"/>
          </a:p>
        </p:txBody>
      </p:sp>
    </p:spTree>
    <p:extLst>
      <p:ext uri="{BB962C8B-B14F-4D97-AF65-F5344CB8AC3E}">
        <p14:creationId xmlns:p14="http://schemas.microsoft.com/office/powerpoint/2010/main" val="3219449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29</a:t>
            </a:fld>
            <a:endParaRPr lang="bg-BG" altLang="nl-BE"/>
          </a:p>
        </p:txBody>
      </p:sp>
    </p:spTree>
    <p:extLst>
      <p:ext uri="{BB962C8B-B14F-4D97-AF65-F5344CB8AC3E}">
        <p14:creationId xmlns:p14="http://schemas.microsoft.com/office/powerpoint/2010/main" val="4078262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3</a:t>
            </a:fld>
            <a:endParaRPr lang="bg-BG" altLang="nl-BE"/>
          </a:p>
        </p:txBody>
      </p:sp>
    </p:spTree>
    <p:extLst>
      <p:ext uri="{BB962C8B-B14F-4D97-AF65-F5344CB8AC3E}">
        <p14:creationId xmlns:p14="http://schemas.microsoft.com/office/powerpoint/2010/main" val="2524567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30</a:t>
            </a:fld>
            <a:endParaRPr lang="bg-BG" altLang="nl-BE"/>
          </a:p>
        </p:txBody>
      </p:sp>
    </p:spTree>
    <p:extLst>
      <p:ext uri="{BB962C8B-B14F-4D97-AF65-F5344CB8AC3E}">
        <p14:creationId xmlns:p14="http://schemas.microsoft.com/office/powerpoint/2010/main" val="431766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31</a:t>
            </a:fld>
            <a:endParaRPr lang="bg-BG" altLang="nl-BE"/>
          </a:p>
        </p:txBody>
      </p:sp>
    </p:spTree>
    <p:extLst>
      <p:ext uri="{BB962C8B-B14F-4D97-AF65-F5344CB8AC3E}">
        <p14:creationId xmlns:p14="http://schemas.microsoft.com/office/powerpoint/2010/main" val="258917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32</a:t>
            </a:fld>
            <a:endParaRPr lang="bg-BG" altLang="nl-BE"/>
          </a:p>
        </p:txBody>
      </p:sp>
    </p:spTree>
    <p:extLst>
      <p:ext uri="{BB962C8B-B14F-4D97-AF65-F5344CB8AC3E}">
        <p14:creationId xmlns:p14="http://schemas.microsoft.com/office/powerpoint/2010/main" val="3999501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33</a:t>
            </a:fld>
            <a:endParaRPr lang="bg-BG" altLang="nl-BE"/>
          </a:p>
        </p:txBody>
      </p:sp>
    </p:spTree>
    <p:extLst>
      <p:ext uri="{BB962C8B-B14F-4D97-AF65-F5344CB8AC3E}">
        <p14:creationId xmlns:p14="http://schemas.microsoft.com/office/powerpoint/2010/main" val="18220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34</a:t>
            </a:fld>
            <a:endParaRPr lang="bg-BG" altLang="nl-BE"/>
          </a:p>
        </p:txBody>
      </p:sp>
    </p:spTree>
    <p:extLst>
      <p:ext uri="{BB962C8B-B14F-4D97-AF65-F5344CB8AC3E}">
        <p14:creationId xmlns:p14="http://schemas.microsoft.com/office/powerpoint/2010/main" val="3868050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35</a:t>
            </a:fld>
            <a:endParaRPr lang="bg-BG" altLang="nl-BE"/>
          </a:p>
        </p:txBody>
      </p:sp>
    </p:spTree>
    <p:extLst>
      <p:ext uri="{BB962C8B-B14F-4D97-AF65-F5344CB8AC3E}">
        <p14:creationId xmlns:p14="http://schemas.microsoft.com/office/powerpoint/2010/main" val="3262724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43C1D23-F02E-4867-AE8F-6DDF1DE31FF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6079E9DB-D48A-4AC0-A97D-62573B7F05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8196" name="Slide Number Placeholder 3">
            <a:extLst>
              <a:ext uri="{FF2B5EF4-FFF2-40B4-BE49-F238E27FC236}">
                <a16:creationId xmlns:a16="http://schemas.microsoft.com/office/drawing/2014/main" id="{B038B8E7-146B-47EE-98E7-39EA69A0A4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5A4682-9AAF-42F5-BEEA-B8413BE03017}" type="slidenum">
              <a:rPr lang="bg-BG" altLang="nl-BE"/>
              <a:pPr eaLnBrk="1" hangingPunct="1"/>
              <a:t>36</a:t>
            </a:fld>
            <a:endParaRPr lang="bg-BG" altLang="nl-B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4</a:t>
            </a:fld>
            <a:endParaRPr lang="bg-BG" altLang="nl-BE"/>
          </a:p>
        </p:txBody>
      </p:sp>
    </p:spTree>
    <p:extLst>
      <p:ext uri="{BB962C8B-B14F-4D97-AF65-F5344CB8AC3E}">
        <p14:creationId xmlns:p14="http://schemas.microsoft.com/office/powerpoint/2010/main" val="53322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dirty="0"/>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5</a:t>
            </a:fld>
            <a:endParaRPr lang="bg-BG" altLang="nl-BE"/>
          </a:p>
        </p:txBody>
      </p:sp>
    </p:spTree>
    <p:extLst>
      <p:ext uri="{BB962C8B-B14F-4D97-AF65-F5344CB8AC3E}">
        <p14:creationId xmlns:p14="http://schemas.microsoft.com/office/powerpoint/2010/main" val="3016665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6</a:t>
            </a:fld>
            <a:endParaRPr lang="bg-BG" altLang="nl-BE"/>
          </a:p>
        </p:txBody>
      </p:sp>
    </p:spTree>
    <p:extLst>
      <p:ext uri="{BB962C8B-B14F-4D97-AF65-F5344CB8AC3E}">
        <p14:creationId xmlns:p14="http://schemas.microsoft.com/office/powerpoint/2010/main" val="3393084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7</a:t>
            </a:fld>
            <a:endParaRPr lang="bg-BG" altLang="nl-BE"/>
          </a:p>
        </p:txBody>
      </p:sp>
    </p:spTree>
    <p:extLst>
      <p:ext uri="{BB962C8B-B14F-4D97-AF65-F5344CB8AC3E}">
        <p14:creationId xmlns:p14="http://schemas.microsoft.com/office/powerpoint/2010/main" val="263607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8</a:t>
            </a:fld>
            <a:endParaRPr lang="bg-BG" altLang="nl-BE"/>
          </a:p>
        </p:txBody>
      </p:sp>
    </p:spTree>
    <p:extLst>
      <p:ext uri="{BB962C8B-B14F-4D97-AF65-F5344CB8AC3E}">
        <p14:creationId xmlns:p14="http://schemas.microsoft.com/office/powerpoint/2010/main" val="2601897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9</a:t>
            </a:fld>
            <a:endParaRPr lang="bg-BG" altLang="nl-BE"/>
          </a:p>
        </p:txBody>
      </p:sp>
    </p:spTree>
    <p:extLst>
      <p:ext uri="{BB962C8B-B14F-4D97-AF65-F5344CB8AC3E}">
        <p14:creationId xmlns:p14="http://schemas.microsoft.com/office/powerpoint/2010/main" val="68866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pPr>
              <a:defRPr/>
            </a:pPr>
            <a:fld id="{DD7D4606-14E0-4878-B26A-B0F3EFFA05A2}" type="datetime1">
              <a:rPr lang="en-US" smtClean="0"/>
              <a:t>10/1/2021</a:t>
            </a:fld>
            <a:endParaRPr lang="en-US"/>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2182EE81-D51A-4B13-9C47-28E6E6B8EF0B}" type="slidenum">
              <a:rPr lang="en-US" altLang="nl-BE"/>
              <a:pPr/>
              <a:t>‹#›</a:t>
            </a:fld>
            <a:endParaRPr lang="en-US" altLang="nl-BE"/>
          </a:p>
        </p:txBody>
      </p:sp>
    </p:spTree>
    <p:extLst>
      <p:ext uri="{BB962C8B-B14F-4D97-AF65-F5344CB8AC3E}">
        <p14:creationId xmlns:p14="http://schemas.microsoft.com/office/powerpoint/2010/main" val="375688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87CF0-85C2-4F9D-B79A-2A93CA606895}"/>
              </a:ext>
            </a:extLst>
          </p:cNvPr>
          <p:cNvSpPr>
            <a:spLocks noGrp="1"/>
          </p:cNvSpPr>
          <p:nvPr>
            <p:ph type="dt" sz="half" idx="10"/>
          </p:nvPr>
        </p:nvSpPr>
        <p:spPr/>
        <p:txBody>
          <a:bodyPr/>
          <a:lstStyle>
            <a:lvl1pPr>
              <a:defRPr/>
            </a:lvl1pPr>
          </a:lstStyle>
          <a:p>
            <a:pPr>
              <a:defRPr/>
            </a:pPr>
            <a:fld id="{F3265E48-195A-4E3B-B11C-8E454492A421}" type="datetime1">
              <a:rPr lang="en-US" smtClean="0"/>
              <a:t>10/1/2021</a:t>
            </a:fld>
            <a:endParaRPr lang="en-US"/>
          </a:p>
        </p:txBody>
      </p:sp>
      <p:sp>
        <p:nvSpPr>
          <p:cNvPr id="5" name="Footer Placeholder 4">
            <a:extLst>
              <a:ext uri="{FF2B5EF4-FFF2-40B4-BE49-F238E27FC236}">
                <a16:creationId xmlns:a16="http://schemas.microsoft.com/office/drawing/2014/main" id="{D96366D9-8007-496D-A9A4-0372D29DF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38DF90-4C98-45E8-8961-9E35911B4128}"/>
              </a:ext>
            </a:extLst>
          </p:cNvPr>
          <p:cNvSpPr>
            <a:spLocks noGrp="1"/>
          </p:cNvSpPr>
          <p:nvPr>
            <p:ph type="sldNum" sz="quarter" idx="12"/>
          </p:nvPr>
        </p:nvSpPr>
        <p:spPr/>
        <p:txBody>
          <a:bodyPr/>
          <a:lstStyle>
            <a:lvl1pPr>
              <a:defRPr/>
            </a:lvl1pPr>
          </a:lstStyle>
          <a:p>
            <a:fld id="{FF7F03A1-693A-4FD6-BB2D-38DB8B659154}" type="slidenum">
              <a:rPr lang="en-US" altLang="nl-BE"/>
              <a:pPr/>
              <a:t>‹#›</a:t>
            </a:fld>
            <a:endParaRPr lang="en-US" altLang="nl-BE"/>
          </a:p>
        </p:txBody>
      </p:sp>
    </p:spTree>
    <p:extLst>
      <p:ext uri="{BB962C8B-B14F-4D97-AF65-F5344CB8AC3E}">
        <p14:creationId xmlns:p14="http://schemas.microsoft.com/office/powerpoint/2010/main" val="2921877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B5F74-3E92-4B76-AB79-E7E3CF9F53D6}"/>
              </a:ext>
            </a:extLst>
          </p:cNvPr>
          <p:cNvSpPr>
            <a:spLocks noGrp="1"/>
          </p:cNvSpPr>
          <p:nvPr>
            <p:ph type="dt" sz="half" idx="10"/>
          </p:nvPr>
        </p:nvSpPr>
        <p:spPr/>
        <p:txBody>
          <a:bodyPr/>
          <a:lstStyle>
            <a:lvl1pPr>
              <a:defRPr/>
            </a:lvl1pPr>
          </a:lstStyle>
          <a:p>
            <a:pPr>
              <a:defRPr/>
            </a:pPr>
            <a:fld id="{CD8424AD-DCBE-4F60-B33C-403C4342CF59}" type="datetime1">
              <a:rPr lang="en-US" smtClean="0"/>
              <a:t>10/1/2021</a:t>
            </a:fld>
            <a:endParaRPr lang="en-US"/>
          </a:p>
        </p:txBody>
      </p:sp>
      <p:sp>
        <p:nvSpPr>
          <p:cNvPr id="5" name="Footer Placeholder 4">
            <a:extLst>
              <a:ext uri="{FF2B5EF4-FFF2-40B4-BE49-F238E27FC236}">
                <a16:creationId xmlns:a16="http://schemas.microsoft.com/office/drawing/2014/main" id="{B05C5311-5F8F-4239-AADB-BC8294CD44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1A1336-8310-45F2-9762-222842237EFE}"/>
              </a:ext>
            </a:extLst>
          </p:cNvPr>
          <p:cNvSpPr>
            <a:spLocks noGrp="1"/>
          </p:cNvSpPr>
          <p:nvPr>
            <p:ph type="sldNum" sz="quarter" idx="12"/>
          </p:nvPr>
        </p:nvSpPr>
        <p:spPr/>
        <p:txBody>
          <a:bodyPr/>
          <a:lstStyle>
            <a:lvl1pPr>
              <a:defRPr/>
            </a:lvl1pPr>
          </a:lstStyle>
          <a:p>
            <a:fld id="{735BEE51-77ED-41B7-8A4C-C76499B9C6F3}" type="slidenum">
              <a:rPr lang="en-US" altLang="nl-BE"/>
              <a:pPr/>
              <a:t>‹#›</a:t>
            </a:fld>
            <a:endParaRPr lang="en-US" altLang="nl-BE"/>
          </a:p>
        </p:txBody>
      </p:sp>
    </p:spTree>
    <p:extLst>
      <p:ext uri="{BB962C8B-B14F-4D97-AF65-F5344CB8AC3E}">
        <p14:creationId xmlns:p14="http://schemas.microsoft.com/office/powerpoint/2010/main" val="433154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093154"/>
            <a:ext cx="10363200" cy="1470025"/>
          </a:xfrm>
        </p:spPr>
        <p:txBody>
          <a:bodyPr/>
          <a:lstStyle>
            <a:lvl1pPr>
              <a:defRPr/>
            </a:lvl1pPr>
          </a:lstStyle>
          <a:p>
            <a:r>
              <a:rPr lang="en-US" dirty="0"/>
              <a:t>Course title goes here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pPr>
              <a:defRPr/>
            </a:pPr>
            <a:fld id="{DD7D4606-14E0-4878-B26A-B0F3EFFA05A2}" type="datetime1">
              <a:rPr lang="en-US" smtClean="0"/>
              <a:t>10/1/2021</a:t>
            </a:fld>
            <a:endParaRPr lang="en-US"/>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2182EE81-D51A-4B13-9C47-28E6E6B8EF0B}" type="slidenum">
              <a:rPr lang="en-US" altLang="nl-BE"/>
              <a:pPr/>
              <a:t>‹#›</a:t>
            </a:fld>
            <a:endParaRPr lang="en-US" altLang="nl-BE"/>
          </a:p>
        </p:txBody>
      </p:sp>
      <p:pic>
        <p:nvPicPr>
          <p:cNvPr id="12" name="Picture 3" descr="E:\Disc D\Knowledge Alliances\Logos\ICTTEX-Logo-v6.png">
            <a:extLst>
              <a:ext uri="{FF2B5EF4-FFF2-40B4-BE49-F238E27FC236}">
                <a16:creationId xmlns:a16="http://schemas.microsoft.com/office/drawing/2014/main" id="{748CF3E6-512B-4261-B0C8-AB635F8BB1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3892" b="12691"/>
          <a:stretch>
            <a:fillRect/>
          </a:stretch>
        </p:blipFill>
        <p:spPr bwMode="auto">
          <a:xfrm>
            <a:off x="9382125" y="282576"/>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Резултат с изображение за „co-funded by the erasmus+ programme of the european union logo“">
            <a:extLst>
              <a:ext uri="{FF2B5EF4-FFF2-40B4-BE49-F238E27FC236}">
                <a16:creationId xmlns:a16="http://schemas.microsoft.com/office/drawing/2014/main" id="{5B23C7FD-9EBB-464E-BC6D-B4417F9F6B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2" b="4472"/>
          <a:stretch>
            <a:fillRect/>
          </a:stretch>
        </p:blipFill>
        <p:spPr bwMode="auto">
          <a:xfrm>
            <a:off x="762000" y="160338"/>
            <a:ext cx="333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23BF5E7F-302F-4947-996B-69017E1D9063}"/>
              </a:ext>
            </a:extLst>
          </p:cNvPr>
          <p:cNvSpPr txBox="1">
            <a:spLocks/>
          </p:cNvSpPr>
          <p:nvPr userDrawn="1"/>
        </p:nvSpPr>
        <p:spPr>
          <a:xfrm>
            <a:off x="767080" y="5567472"/>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200"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200" b="1" dirty="0">
              <a:effectLst/>
              <a:latin typeface="Corbel" pitchFamily="34" charset="0"/>
            </a:endParaRPr>
          </a:p>
        </p:txBody>
      </p:sp>
      <p:sp>
        <p:nvSpPr>
          <p:cNvPr id="16" name="Title 1">
            <a:extLst>
              <a:ext uri="{FF2B5EF4-FFF2-40B4-BE49-F238E27FC236}">
                <a16:creationId xmlns:a16="http://schemas.microsoft.com/office/drawing/2014/main" id="{231586BF-CD81-4676-A1F4-FFD2A83A12E6}"/>
              </a:ext>
            </a:extLst>
          </p:cNvPr>
          <p:cNvSpPr txBox="1">
            <a:spLocks/>
          </p:cNvSpPr>
          <p:nvPr userDrawn="1"/>
        </p:nvSpPr>
        <p:spPr bwMode="auto">
          <a:xfrm>
            <a:off x="640081" y="3738798"/>
            <a:ext cx="10972799"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4400" kern="1200">
                <a:solidFill>
                  <a:srgbClr val="0064F6"/>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Bef>
                <a:spcPts val="0"/>
              </a:spcBef>
              <a:defRPr/>
            </a:pPr>
            <a:r>
              <a:rPr lang="en-US" sz="1600" dirty="0">
                <a:latin typeface="+mn-lt"/>
              </a:rPr>
              <a:t>The course is developed under Erasmus+ Program </a:t>
            </a:r>
            <a:r>
              <a:rPr lang="en-US" sz="1600" dirty="0">
                <a:solidFill>
                  <a:srgbClr val="000000"/>
                </a:solidFill>
                <a:latin typeface="+mn-lt"/>
              </a:rPr>
              <a:t>Key Action 2: </a:t>
            </a:r>
            <a:br>
              <a:rPr lang="en-US" sz="1600" dirty="0">
                <a:solidFill>
                  <a:srgbClr val="000000"/>
                </a:solidFill>
                <a:latin typeface="+mn-lt"/>
              </a:rPr>
            </a:br>
            <a:r>
              <a:rPr lang="en-US" sz="1600" dirty="0">
                <a:solidFill>
                  <a:srgbClr val="000000"/>
                </a:solidFill>
                <a:latin typeface="+mn-lt"/>
              </a:rPr>
              <a:t>Cooperation for innovation and the exchange of good practices </a:t>
            </a:r>
            <a:r>
              <a:rPr lang="en-US" sz="1600" dirty="0">
                <a:latin typeface="+mn-lt"/>
              </a:rPr>
              <a:t>Knowledge Alliance</a:t>
            </a:r>
            <a:endParaRPr lang="bg-BG" sz="1600" dirty="0">
              <a:latin typeface="+mn-lt"/>
            </a:endParaRPr>
          </a:p>
        </p:txBody>
      </p:sp>
      <p:sp>
        <p:nvSpPr>
          <p:cNvPr id="17" name="Rectangle 16">
            <a:extLst>
              <a:ext uri="{FF2B5EF4-FFF2-40B4-BE49-F238E27FC236}">
                <a16:creationId xmlns:a16="http://schemas.microsoft.com/office/drawing/2014/main" id="{CBEB3862-9F0B-4373-B400-3B7B449FD83A}"/>
              </a:ext>
            </a:extLst>
          </p:cNvPr>
          <p:cNvSpPr/>
          <p:nvPr userDrawn="1"/>
        </p:nvSpPr>
        <p:spPr>
          <a:xfrm>
            <a:off x="1173481" y="4630403"/>
            <a:ext cx="10058400" cy="369332"/>
          </a:xfrm>
          <a:prstGeom prst="rect">
            <a:avLst/>
          </a:prstGeom>
        </p:spPr>
        <p:txBody>
          <a:bodyPr wrap="square">
            <a:spAutoFit/>
          </a:bodyPr>
          <a:lstStyle/>
          <a:p>
            <a:pPr algn="ctr">
              <a:defRPr/>
            </a:pPr>
            <a:r>
              <a:rPr lang="en-US" b="1" dirty="0">
                <a:solidFill>
                  <a:srgbClr val="00B0F0"/>
                </a:solidFill>
                <a:latin typeface="Arial" charset="0"/>
                <a:ea typeface="+mj-ea"/>
                <a:cs typeface="+mj-cs"/>
              </a:rPr>
              <a:t>ICT IN TEXTILE AND CLOTHING HIGHER EDUCATION AND BUSINESS</a:t>
            </a:r>
            <a:endParaRPr lang="bg-BG" dirty="0">
              <a:solidFill>
                <a:srgbClr val="00B0F0"/>
              </a:solidFill>
              <a:latin typeface="Arial" charset="0"/>
            </a:endParaRPr>
          </a:p>
        </p:txBody>
      </p:sp>
      <p:sp>
        <p:nvSpPr>
          <p:cNvPr id="18" name="Rectangle 17">
            <a:extLst>
              <a:ext uri="{FF2B5EF4-FFF2-40B4-BE49-F238E27FC236}">
                <a16:creationId xmlns:a16="http://schemas.microsoft.com/office/drawing/2014/main" id="{95F6AF39-28A8-4F70-99BD-0570E6675E43}"/>
              </a:ext>
            </a:extLst>
          </p:cNvPr>
          <p:cNvSpPr/>
          <p:nvPr userDrawn="1"/>
        </p:nvSpPr>
        <p:spPr>
          <a:xfrm>
            <a:off x="3790475" y="5053140"/>
            <a:ext cx="4824412" cy="338137"/>
          </a:xfrm>
          <a:prstGeom prst="rect">
            <a:avLst/>
          </a:prstGeom>
        </p:spPr>
        <p:txBody>
          <a:bodyPr>
            <a:spAutoFit/>
          </a:bodyPr>
          <a:lstStyle/>
          <a:p>
            <a:pPr>
              <a:defRPr/>
            </a:pPr>
            <a:r>
              <a:rPr lang="en-US" sz="1600" dirty="0">
                <a:solidFill>
                  <a:prstClr val="black"/>
                </a:solidFill>
                <a:effectLst>
                  <a:outerShdw blurRad="50000" dist="30000" dir="5400000" algn="tl" rotWithShape="0">
                    <a:srgbClr val="000000">
                      <a:alpha val="30000"/>
                    </a:srgbClr>
                  </a:outerShdw>
                </a:effectLst>
                <a:latin typeface="Arial" charset="0"/>
                <a:ea typeface="+mj-ea"/>
                <a:cs typeface="+mj-cs"/>
              </a:rPr>
              <a:t>Project Nr. 612248-EPP-1-2019-1-BG-EPPKA2-KA</a:t>
            </a:r>
            <a:endParaRPr lang="bg-BG" dirty="0">
              <a:latin typeface="Arial" charset="0"/>
            </a:endParaRPr>
          </a:p>
        </p:txBody>
      </p:sp>
    </p:spTree>
    <p:extLst>
      <p:ext uri="{BB962C8B-B14F-4D97-AF65-F5344CB8AC3E}">
        <p14:creationId xmlns:p14="http://schemas.microsoft.com/office/powerpoint/2010/main" val="151047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16604-E46D-40B1-8880-D7FECF30AA8D}"/>
              </a:ext>
            </a:extLst>
          </p:cNvPr>
          <p:cNvSpPr>
            <a:spLocks noGrp="1"/>
          </p:cNvSpPr>
          <p:nvPr>
            <p:ph type="dt" sz="half" idx="10"/>
          </p:nvPr>
        </p:nvSpPr>
        <p:spPr/>
        <p:txBody>
          <a:bodyPr/>
          <a:lstStyle>
            <a:lvl1pPr>
              <a:defRPr/>
            </a:lvl1pPr>
          </a:lstStyle>
          <a:p>
            <a:pPr>
              <a:defRPr/>
            </a:pPr>
            <a:fld id="{0B76D936-E39C-4872-BA3C-9FEE2BA243A1}" type="datetime1">
              <a:rPr lang="en-US" smtClean="0"/>
              <a:t>10/1/2021</a:t>
            </a:fld>
            <a:endParaRPr lang="en-US"/>
          </a:p>
        </p:txBody>
      </p:sp>
      <p:sp>
        <p:nvSpPr>
          <p:cNvPr id="5" name="Footer Placeholder 4">
            <a:extLst>
              <a:ext uri="{FF2B5EF4-FFF2-40B4-BE49-F238E27FC236}">
                <a16:creationId xmlns:a16="http://schemas.microsoft.com/office/drawing/2014/main" id="{C8CA1BB3-1F0D-4AC1-A7BE-330114C2CF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D78837-8001-4C8E-98F1-275505FEB712}"/>
              </a:ext>
            </a:extLst>
          </p:cNvPr>
          <p:cNvSpPr>
            <a:spLocks noGrp="1"/>
          </p:cNvSpPr>
          <p:nvPr>
            <p:ph type="sldNum" sz="quarter" idx="12"/>
          </p:nvPr>
        </p:nvSpPr>
        <p:spPr/>
        <p:txBody>
          <a:bodyPr/>
          <a:lstStyle>
            <a:lvl1pPr>
              <a:defRPr/>
            </a:lvl1pPr>
          </a:lstStyle>
          <a:p>
            <a:fld id="{6951D2FB-88C3-45F7-AC29-D72D84E730B7}" type="slidenum">
              <a:rPr lang="en-US" altLang="nl-BE"/>
              <a:pPr/>
              <a:t>‹#›</a:t>
            </a:fld>
            <a:endParaRPr lang="en-US" altLang="nl-BE"/>
          </a:p>
        </p:txBody>
      </p:sp>
    </p:spTree>
    <p:extLst>
      <p:ext uri="{BB962C8B-B14F-4D97-AF65-F5344CB8AC3E}">
        <p14:creationId xmlns:p14="http://schemas.microsoft.com/office/powerpoint/2010/main" val="256830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6C5B9-3711-4273-8949-0963388C3562}"/>
              </a:ext>
            </a:extLst>
          </p:cNvPr>
          <p:cNvSpPr>
            <a:spLocks noGrp="1"/>
          </p:cNvSpPr>
          <p:nvPr>
            <p:ph type="dt" sz="half" idx="10"/>
          </p:nvPr>
        </p:nvSpPr>
        <p:spPr/>
        <p:txBody>
          <a:bodyPr/>
          <a:lstStyle>
            <a:lvl1pPr>
              <a:defRPr/>
            </a:lvl1pPr>
          </a:lstStyle>
          <a:p>
            <a:pPr>
              <a:defRPr/>
            </a:pPr>
            <a:fld id="{500CC8B9-4D95-49F4-92CA-7AB2AF2DEA04}" type="datetime1">
              <a:rPr lang="en-US" smtClean="0"/>
              <a:t>10/1/2021</a:t>
            </a:fld>
            <a:endParaRPr lang="en-US"/>
          </a:p>
        </p:txBody>
      </p:sp>
      <p:sp>
        <p:nvSpPr>
          <p:cNvPr id="5" name="Footer Placeholder 4">
            <a:extLst>
              <a:ext uri="{FF2B5EF4-FFF2-40B4-BE49-F238E27FC236}">
                <a16:creationId xmlns:a16="http://schemas.microsoft.com/office/drawing/2014/main" id="{213C411D-70FC-4084-8068-61BD41D197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C3930A-04A8-486E-B0D5-DA24C9E44C5D}"/>
              </a:ext>
            </a:extLst>
          </p:cNvPr>
          <p:cNvSpPr>
            <a:spLocks noGrp="1"/>
          </p:cNvSpPr>
          <p:nvPr>
            <p:ph type="sldNum" sz="quarter" idx="12"/>
          </p:nvPr>
        </p:nvSpPr>
        <p:spPr/>
        <p:txBody>
          <a:bodyPr/>
          <a:lstStyle>
            <a:lvl1pPr>
              <a:defRPr/>
            </a:lvl1pPr>
          </a:lstStyle>
          <a:p>
            <a:fld id="{74266171-48B2-4B3B-842A-71D7970C9E92}" type="slidenum">
              <a:rPr lang="en-US" altLang="nl-BE"/>
              <a:pPr/>
              <a:t>‹#›</a:t>
            </a:fld>
            <a:endParaRPr lang="en-US" altLang="nl-BE"/>
          </a:p>
        </p:txBody>
      </p:sp>
    </p:spTree>
    <p:extLst>
      <p:ext uri="{BB962C8B-B14F-4D97-AF65-F5344CB8AC3E}">
        <p14:creationId xmlns:p14="http://schemas.microsoft.com/office/powerpoint/2010/main" val="115903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70761A-0EAA-4F33-893E-F70AD0369E41}"/>
              </a:ext>
            </a:extLst>
          </p:cNvPr>
          <p:cNvSpPr>
            <a:spLocks noGrp="1"/>
          </p:cNvSpPr>
          <p:nvPr>
            <p:ph type="dt" sz="half" idx="10"/>
          </p:nvPr>
        </p:nvSpPr>
        <p:spPr/>
        <p:txBody>
          <a:bodyPr/>
          <a:lstStyle>
            <a:lvl1pPr>
              <a:defRPr/>
            </a:lvl1pPr>
          </a:lstStyle>
          <a:p>
            <a:pPr>
              <a:defRPr/>
            </a:pPr>
            <a:fld id="{12FF6F73-4C64-485A-AE03-7A05899B2268}" type="datetime1">
              <a:rPr lang="en-US" smtClean="0"/>
              <a:t>10/1/2021</a:t>
            </a:fld>
            <a:endParaRPr lang="en-US"/>
          </a:p>
        </p:txBody>
      </p:sp>
      <p:sp>
        <p:nvSpPr>
          <p:cNvPr id="6" name="Footer Placeholder 4">
            <a:extLst>
              <a:ext uri="{FF2B5EF4-FFF2-40B4-BE49-F238E27FC236}">
                <a16:creationId xmlns:a16="http://schemas.microsoft.com/office/drawing/2014/main" id="{9D620CA6-9217-49A7-9D4A-A5D959C71F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C86B75-C438-49F3-A102-FB18CA1E7560}"/>
              </a:ext>
            </a:extLst>
          </p:cNvPr>
          <p:cNvSpPr>
            <a:spLocks noGrp="1"/>
          </p:cNvSpPr>
          <p:nvPr>
            <p:ph type="sldNum" sz="quarter" idx="12"/>
          </p:nvPr>
        </p:nvSpPr>
        <p:spPr/>
        <p:txBody>
          <a:bodyPr/>
          <a:lstStyle>
            <a:lvl1pPr>
              <a:defRPr/>
            </a:lvl1pPr>
          </a:lstStyle>
          <a:p>
            <a:fld id="{C02A6CB9-75C9-4144-9EDF-2863CCBA56D4}" type="slidenum">
              <a:rPr lang="en-US" altLang="nl-BE"/>
              <a:pPr/>
              <a:t>‹#›</a:t>
            </a:fld>
            <a:endParaRPr lang="en-US" altLang="nl-BE"/>
          </a:p>
        </p:txBody>
      </p:sp>
    </p:spTree>
    <p:extLst>
      <p:ext uri="{BB962C8B-B14F-4D97-AF65-F5344CB8AC3E}">
        <p14:creationId xmlns:p14="http://schemas.microsoft.com/office/powerpoint/2010/main" val="125994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166E057-6874-4543-AF00-D7475BB7CAEA}"/>
              </a:ext>
            </a:extLst>
          </p:cNvPr>
          <p:cNvSpPr>
            <a:spLocks noGrp="1"/>
          </p:cNvSpPr>
          <p:nvPr>
            <p:ph type="dt" sz="half" idx="10"/>
          </p:nvPr>
        </p:nvSpPr>
        <p:spPr/>
        <p:txBody>
          <a:bodyPr/>
          <a:lstStyle>
            <a:lvl1pPr>
              <a:defRPr/>
            </a:lvl1pPr>
          </a:lstStyle>
          <a:p>
            <a:pPr>
              <a:defRPr/>
            </a:pPr>
            <a:fld id="{34D5422B-E604-4785-82B5-0BE4C35F8B2D}" type="datetime1">
              <a:rPr lang="en-US" smtClean="0"/>
              <a:t>10/1/2021</a:t>
            </a:fld>
            <a:endParaRPr lang="en-US"/>
          </a:p>
        </p:txBody>
      </p:sp>
      <p:sp>
        <p:nvSpPr>
          <p:cNvPr id="8" name="Footer Placeholder 4">
            <a:extLst>
              <a:ext uri="{FF2B5EF4-FFF2-40B4-BE49-F238E27FC236}">
                <a16:creationId xmlns:a16="http://schemas.microsoft.com/office/drawing/2014/main" id="{F6FFA505-8EC6-4A0E-B379-C04598F3EF7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D6C9D80-470A-4749-8744-CC1E1B1308CF}"/>
              </a:ext>
            </a:extLst>
          </p:cNvPr>
          <p:cNvSpPr>
            <a:spLocks noGrp="1"/>
          </p:cNvSpPr>
          <p:nvPr>
            <p:ph type="sldNum" sz="quarter" idx="12"/>
          </p:nvPr>
        </p:nvSpPr>
        <p:spPr/>
        <p:txBody>
          <a:bodyPr/>
          <a:lstStyle>
            <a:lvl1pPr>
              <a:defRPr/>
            </a:lvl1pPr>
          </a:lstStyle>
          <a:p>
            <a:fld id="{F6B580D0-A00C-463D-AC6C-125D1D3E4B52}" type="slidenum">
              <a:rPr lang="en-US" altLang="nl-BE"/>
              <a:pPr/>
              <a:t>‹#›</a:t>
            </a:fld>
            <a:endParaRPr lang="en-US" altLang="nl-BE"/>
          </a:p>
        </p:txBody>
      </p:sp>
    </p:spTree>
    <p:extLst>
      <p:ext uri="{BB962C8B-B14F-4D97-AF65-F5344CB8AC3E}">
        <p14:creationId xmlns:p14="http://schemas.microsoft.com/office/powerpoint/2010/main" val="63701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1A82342-1786-43F6-828A-95D01ACF43AB}"/>
              </a:ext>
            </a:extLst>
          </p:cNvPr>
          <p:cNvSpPr>
            <a:spLocks noGrp="1"/>
          </p:cNvSpPr>
          <p:nvPr>
            <p:ph type="dt" sz="half" idx="10"/>
          </p:nvPr>
        </p:nvSpPr>
        <p:spPr/>
        <p:txBody>
          <a:bodyPr/>
          <a:lstStyle>
            <a:lvl1pPr>
              <a:defRPr/>
            </a:lvl1pPr>
          </a:lstStyle>
          <a:p>
            <a:pPr>
              <a:defRPr/>
            </a:pPr>
            <a:fld id="{103357B3-4FCA-4509-B15F-22A9E557C999}" type="datetime1">
              <a:rPr lang="en-US" smtClean="0"/>
              <a:t>10/1/2021</a:t>
            </a:fld>
            <a:endParaRPr lang="en-US"/>
          </a:p>
        </p:txBody>
      </p:sp>
      <p:sp>
        <p:nvSpPr>
          <p:cNvPr id="4" name="Footer Placeholder 4">
            <a:extLst>
              <a:ext uri="{FF2B5EF4-FFF2-40B4-BE49-F238E27FC236}">
                <a16:creationId xmlns:a16="http://schemas.microsoft.com/office/drawing/2014/main" id="{BB5FB45A-085F-4EF4-9833-D53D1E2ECF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14F271-E7F9-4636-9D54-54B583953063}"/>
              </a:ext>
            </a:extLst>
          </p:cNvPr>
          <p:cNvSpPr>
            <a:spLocks noGrp="1"/>
          </p:cNvSpPr>
          <p:nvPr>
            <p:ph type="sldNum" sz="quarter" idx="12"/>
          </p:nvPr>
        </p:nvSpPr>
        <p:spPr/>
        <p:txBody>
          <a:bodyPr/>
          <a:lstStyle>
            <a:lvl1pPr>
              <a:defRPr/>
            </a:lvl1pPr>
          </a:lstStyle>
          <a:p>
            <a:fld id="{C70E881D-A110-45C1-94FD-A162B8A7ADE9}" type="slidenum">
              <a:rPr lang="en-US" altLang="nl-BE"/>
              <a:pPr/>
              <a:t>‹#›</a:t>
            </a:fld>
            <a:endParaRPr lang="en-US" altLang="nl-BE"/>
          </a:p>
        </p:txBody>
      </p:sp>
    </p:spTree>
    <p:extLst>
      <p:ext uri="{BB962C8B-B14F-4D97-AF65-F5344CB8AC3E}">
        <p14:creationId xmlns:p14="http://schemas.microsoft.com/office/powerpoint/2010/main" val="1532384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9DD4B0-B230-4EF9-BB29-E4AA82C61DA7}"/>
              </a:ext>
            </a:extLst>
          </p:cNvPr>
          <p:cNvSpPr>
            <a:spLocks noGrp="1"/>
          </p:cNvSpPr>
          <p:nvPr>
            <p:ph type="dt" sz="half" idx="10"/>
          </p:nvPr>
        </p:nvSpPr>
        <p:spPr/>
        <p:txBody>
          <a:bodyPr/>
          <a:lstStyle>
            <a:lvl1pPr>
              <a:defRPr/>
            </a:lvl1pPr>
          </a:lstStyle>
          <a:p>
            <a:pPr>
              <a:defRPr/>
            </a:pPr>
            <a:fld id="{4BE581FF-9B47-4EA4-A7F9-9A553BEA9358}" type="datetime1">
              <a:rPr lang="en-US" smtClean="0"/>
              <a:t>10/1/2021</a:t>
            </a:fld>
            <a:endParaRPr lang="en-US"/>
          </a:p>
        </p:txBody>
      </p:sp>
      <p:sp>
        <p:nvSpPr>
          <p:cNvPr id="3" name="Footer Placeholder 4">
            <a:extLst>
              <a:ext uri="{FF2B5EF4-FFF2-40B4-BE49-F238E27FC236}">
                <a16:creationId xmlns:a16="http://schemas.microsoft.com/office/drawing/2014/main" id="{B01903F4-27D0-4593-ADAE-F4ADB8569ED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31C6108-5E6D-4B73-AFAD-3D3FD818A1C4}"/>
              </a:ext>
            </a:extLst>
          </p:cNvPr>
          <p:cNvSpPr>
            <a:spLocks noGrp="1"/>
          </p:cNvSpPr>
          <p:nvPr>
            <p:ph type="sldNum" sz="quarter" idx="12"/>
          </p:nvPr>
        </p:nvSpPr>
        <p:spPr/>
        <p:txBody>
          <a:bodyPr/>
          <a:lstStyle>
            <a:lvl1pPr>
              <a:defRPr/>
            </a:lvl1pPr>
          </a:lstStyle>
          <a:p>
            <a:fld id="{37C51B32-5F27-4A6A-AFC4-1022C8863493}" type="slidenum">
              <a:rPr lang="en-US" altLang="nl-BE"/>
              <a:pPr/>
              <a:t>‹#›</a:t>
            </a:fld>
            <a:endParaRPr lang="en-US" altLang="nl-BE"/>
          </a:p>
        </p:txBody>
      </p:sp>
    </p:spTree>
    <p:extLst>
      <p:ext uri="{BB962C8B-B14F-4D97-AF65-F5344CB8AC3E}">
        <p14:creationId xmlns:p14="http://schemas.microsoft.com/office/powerpoint/2010/main" val="1887945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F8FAC0-9C74-416C-AC66-BE6364FEE865}"/>
              </a:ext>
            </a:extLst>
          </p:cNvPr>
          <p:cNvSpPr>
            <a:spLocks noGrp="1"/>
          </p:cNvSpPr>
          <p:nvPr>
            <p:ph type="dt" sz="half" idx="10"/>
          </p:nvPr>
        </p:nvSpPr>
        <p:spPr/>
        <p:txBody>
          <a:bodyPr/>
          <a:lstStyle>
            <a:lvl1pPr>
              <a:defRPr/>
            </a:lvl1pPr>
          </a:lstStyle>
          <a:p>
            <a:pPr>
              <a:defRPr/>
            </a:pPr>
            <a:fld id="{EEDF30E0-6B0F-41B2-B866-90EFE6F325B6}" type="datetime1">
              <a:rPr lang="en-US" smtClean="0"/>
              <a:t>10/1/2021</a:t>
            </a:fld>
            <a:endParaRPr lang="en-US"/>
          </a:p>
        </p:txBody>
      </p:sp>
      <p:sp>
        <p:nvSpPr>
          <p:cNvPr id="6" name="Footer Placeholder 4">
            <a:extLst>
              <a:ext uri="{FF2B5EF4-FFF2-40B4-BE49-F238E27FC236}">
                <a16:creationId xmlns:a16="http://schemas.microsoft.com/office/drawing/2014/main" id="{506F9AA2-E16E-4CDE-90B4-070900086B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E99897-5C6F-4F2C-A390-D37C17DD0375}"/>
              </a:ext>
            </a:extLst>
          </p:cNvPr>
          <p:cNvSpPr>
            <a:spLocks noGrp="1"/>
          </p:cNvSpPr>
          <p:nvPr>
            <p:ph type="sldNum" sz="quarter" idx="12"/>
          </p:nvPr>
        </p:nvSpPr>
        <p:spPr/>
        <p:txBody>
          <a:bodyPr/>
          <a:lstStyle>
            <a:lvl1pPr>
              <a:defRPr/>
            </a:lvl1pPr>
          </a:lstStyle>
          <a:p>
            <a:fld id="{93A9682A-52EC-4E92-90FE-7FA73D1B6894}" type="slidenum">
              <a:rPr lang="en-US" altLang="nl-BE"/>
              <a:pPr/>
              <a:t>‹#›</a:t>
            </a:fld>
            <a:endParaRPr lang="en-US" altLang="nl-BE"/>
          </a:p>
        </p:txBody>
      </p:sp>
    </p:spTree>
    <p:extLst>
      <p:ext uri="{BB962C8B-B14F-4D97-AF65-F5344CB8AC3E}">
        <p14:creationId xmlns:p14="http://schemas.microsoft.com/office/powerpoint/2010/main" val="3555608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3A3D0CA-29DF-4605-9249-322AE4A3B9D0}"/>
              </a:ext>
            </a:extLst>
          </p:cNvPr>
          <p:cNvSpPr>
            <a:spLocks noGrp="1"/>
          </p:cNvSpPr>
          <p:nvPr>
            <p:ph type="dt" sz="half" idx="10"/>
          </p:nvPr>
        </p:nvSpPr>
        <p:spPr/>
        <p:txBody>
          <a:bodyPr/>
          <a:lstStyle>
            <a:lvl1pPr>
              <a:defRPr/>
            </a:lvl1pPr>
          </a:lstStyle>
          <a:p>
            <a:pPr>
              <a:defRPr/>
            </a:pPr>
            <a:fld id="{BEE39699-3F9E-40C8-89D9-B2297A41CBDB}" type="datetime1">
              <a:rPr lang="en-US" smtClean="0"/>
              <a:t>10/1/2021</a:t>
            </a:fld>
            <a:endParaRPr lang="en-US"/>
          </a:p>
        </p:txBody>
      </p:sp>
      <p:sp>
        <p:nvSpPr>
          <p:cNvPr id="6" name="Footer Placeholder 4">
            <a:extLst>
              <a:ext uri="{FF2B5EF4-FFF2-40B4-BE49-F238E27FC236}">
                <a16:creationId xmlns:a16="http://schemas.microsoft.com/office/drawing/2014/main" id="{6891D852-EC49-4B0C-825C-6393B0F359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147F2D-3837-480E-896F-2823A86A7DDA}"/>
              </a:ext>
            </a:extLst>
          </p:cNvPr>
          <p:cNvSpPr>
            <a:spLocks noGrp="1"/>
          </p:cNvSpPr>
          <p:nvPr>
            <p:ph type="sldNum" sz="quarter" idx="12"/>
          </p:nvPr>
        </p:nvSpPr>
        <p:spPr/>
        <p:txBody>
          <a:bodyPr/>
          <a:lstStyle>
            <a:lvl1pPr>
              <a:defRPr/>
            </a:lvl1pPr>
          </a:lstStyle>
          <a:p>
            <a:fld id="{0F8BD4C8-7BBD-412D-88F5-8B88A702C5C8}" type="slidenum">
              <a:rPr lang="en-US" altLang="nl-BE"/>
              <a:pPr/>
              <a:t>‹#›</a:t>
            </a:fld>
            <a:endParaRPr lang="en-US" altLang="nl-BE"/>
          </a:p>
        </p:txBody>
      </p:sp>
    </p:spTree>
    <p:extLst>
      <p:ext uri="{BB962C8B-B14F-4D97-AF65-F5344CB8AC3E}">
        <p14:creationId xmlns:p14="http://schemas.microsoft.com/office/powerpoint/2010/main" val="1030062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BFBC39-3470-453A-ABD7-5868C7BC91F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1027" name="Text Placeholder 2">
            <a:extLst>
              <a:ext uri="{FF2B5EF4-FFF2-40B4-BE49-F238E27FC236}">
                <a16:creationId xmlns:a16="http://schemas.microsoft.com/office/drawing/2014/main" id="{8C60D217-C3D6-407A-A318-A2A0C848C58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4" name="Date Placeholder 3">
            <a:extLst>
              <a:ext uri="{FF2B5EF4-FFF2-40B4-BE49-F238E27FC236}">
                <a16:creationId xmlns:a16="http://schemas.microsoft.com/office/drawing/2014/main" id="{81A8C573-89A2-47C2-8530-66109F05F92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B930738-E35A-48A8-8AFA-6F6208AA6DE0}" type="datetime1">
              <a:rPr lang="en-US" smtClean="0"/>
              <a:t>10/1/2021</a:t>
            </a:fld>
            <a:endParaRPr lang="en-US"/>
          </a:p>
        </p:txBody>
      </p:sp>
      <p:sp>
        <p:nvSpPr>
          <p:cNvPr id="5" name="Footer Placeholder 4">
            <a:extLst>
              <a:ext uri="{FF2B5EF4-FFF2-40B4-BE49-F238E27FC236}">
                <a16:creationId xmlns:a16="http://schemas.microsoft.com/office/drawing/2014/main" id="{FD09289D-A5D9-4C5E-8B0A-EE595ADA8FA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98C24BB-46E7-4178-B533-0B962528082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26E33B6-5624-490D-8667-F7BD81F86F40}" type="slidenum">
              <a:rPr lang="en-US" altLang="nl-BE"/>
              <a:pPr/>
              <a:t>‹#›</a:t>
            </a:fld>
            <a:endParaRPr lang="en-US" alt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2.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doi.org/10.1016/j.porgcoat.2020.105571" TargetMode="External"/><Relationship Id="rId5" Type="http://schemas.openxmlformats.org/officeDocument/2006/relationships/image" Target="../media/image15.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2.jpe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hyperlink" Target="https://www.bing.com/images/search?q=gore-tex+membrane+for+protective+clothing&amp;qpvt=gore-tex+membrane+for+protective+clothing+&amp;FORM=IGRE" TargetMode="External"/><Relationship Id="rId4" Type="http://schemas.openxmlformats.org/officeDocument/2006/relationships/image" Target="../media/image2.jpe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3.png"/><Relationship Id="rId4" Type="http://schemas.openxmlformats.org/officeDocument/2006/relationships/image" Target="../media/image2.jpeg"/><Relationship Id="rId9" Type="http://schemas.openxmlformats.org/officeDocument/2006/relationships/image" Target="../media/image32.emf"/></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16/j.jiec.2019.12.016" TargetMode="External"/><Relationship Id="rId3" Type="http://schemas.openxmlformats.org/officeDocument/2006/relationships/image" Target="../media/image1.png"/><Relationship Id="rId7" Type="http://schemas.openxmlformats.org/officeDocument/2006/relationships/image" Target="../media/image36.gif"/><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hyperlink" Target="https://arctic-flamingo.com/econyl-yoga-leggings/" TargetMode="External"/><Relationship Id="rId3" Type="http://schemas.openxmlformats.org/officeDocument/2006/relationships/image" Target="../media/image1.png"/><Relationship Id="rId7" Type="http://schemas.openxmlformats.org/officeDocument/2006/relationships/image" Target="../media/image40.png"/><Relationship Id="rId12" Type="http://schemas.openxmlformats.org/officeDocument/2006/relationships/hyperlink" Target="https://www.econyl.com/interiors/"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hyperlink" Target="https://syvendeswimwear.com/pages/econyl" TargetMode="External"/><Relationship Id="rId5" Type="http://schemas.openxmlformats.org/officeDocument/2006/relationships/image" Target="../media/image39.png"/><Relationship Id="rId10" Type="http://schemas.microsoft.com/office/2007/relationships/hdphoto" Target="../media/hdphoto7.wdp"/><Relationship Id="rId4" Type="http://schemas.openxmlformats.org/officeDocument/2006/relationships/image" Target="../media/image2.jpe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hyperlink" Target="https://www.sustainabletextiles.club/lenzing-refibra" TargetMode="External"/><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jpe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8.emf"/><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49.emf"/><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hyperlink" Target="https://ict-tex.eu/"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82D5-7561-41CC-9E73-C3A123459D9A}"/>
              </a:ext>
            </a:extLst>
          </p:cNvPr>
          <p:cNvSpPr>
            <a:spLocks noGrp="1"/>
          </p:cNvSpPr>
          <p:nvPr>
            <p:ph type="ctrTitle"/>
          </p:nvPr>
        </p:nvSpPr>
        <p:spPr>
          <a:xfrm>
            <a:off x="762000" y="1981201"/>
            <a:ext cx="10896600" cy="1143000"/>
          </a:xfrm>
        </p:spPr>
        <p:txBody>
          <a:bodyPr/>
          <a:lstStyle/>
          <a:p>
            <a:r>
              <a:rPr lang="en-GB" sz="3200" b="1" u="sng" dirty="0" smtClean="0">
                <a:solidFill>
                  <a:srgbClr val="00B0F0"/>
                </a:solidFill>
                <a:latin typeface="Arial" panose="020B0604020202020204" pitchFamily="34" charset="0"/>
                <a:cs typeface="Arial" panose="020B0604020202020204" pitchFamily="34" charset="0"/>
              </a:rPr>
              <a:t>Course </a:t>
            </a:r>
            <a:r>
              <a:rPr lang="en-GB" sz="3200" b="1" u="sng" dirty="0">
                <a:solidFill>
                  <a:srgbClr val="00B0F0"/>
                </a:solidFill>
                <a:latin typeface="Arial" panose="020B0604020202020204" pitchFamily="34" charset="0"/>
                <a:cs typeface="Arial" panose="020B0604020202020204" pitchFamily="34" charset="0"/>
              </a:rPr>
              <a:t>draft:</a:t>
            </a:r>
            <a:r>
              <a:rPr lang="en-GB" sz="3200" b="1" dirty="0">
                <a:solidFill>
                  <a:srgbClr val="00B0F0"/>
                </a:solidFill>
                <a:latin typeface="Arial" panose="020B0604020202020204" pitchFamily="34" charset="0"/>
                <a:cs typeface="Arial" panose="020B0604020202020204" pitchFamily="34" charset="0"/>
              </a:rPr>
              <a:t> Novel </a:t>
            </a:r>
            <a:r>
              <a:rPr lang="en-GB" sz="3200" b="1" dirty="0" smtClean="0">
                <a:solidFill>
                  <a:srgbClr val="00B0F0"/>
                </a:solidFill>
                <a:latin typeface="Arial" panose="020B0604020202020204" pitchFamily="34" charset="0"/>
                <a:cs typeface="Arial" panose="020B0604020202020204" pitchFamily="34" charset="0"/>
              </a:rPr>
              <a:t>Trend</a:t>
            </a:r>
            <a:r>
              <a:rPr lang="hr-HR" sz="3200" b="1" dirty="0" smtClean="0">
                <a:solidFill>
                  <a:srgbClr val="00B0F0"/>
                </a:solidFill>
                <a:latin typeface="Arial" panose="020B0604020202020204" pitchFamily="34" charset="0"/>
                <a:cs typeface="Arial" panose="020B0604020202020204" pitchFamily="34" charset="0"/>
              </a:rPr>
              <a:t>s</a:t>
            </a:r>
            <a:r>
              <a:rPr lang="en-GB" sz="3200" b="1" dirty="0" smtClean="0">
                <a:solidFill>
                  <a:srgbClr val="00B0F0"/>
                </a:solidFill>
                <a:latin typeface="Arial" panose="020B0604020202020204" pitchFamily="34" charset="0"/>
                <a:cs typeface="Arial" panose="020B0604020202020204" pitchFamily="34" charset="0"/>
              </a:rPr>
              <a:t> </a:t>
            </a:r>
            <a:r>
              <a:rPr lang="en-GB" sz="3200" b="1" dirty="0">
                <a:solidFill>
                  <a:srgbClr val="00B0F0"/>
                </a:solidFill>
                <a:latin typeface="Arial" panose="020B0604020202020204" pitchFamily="34" charset="0"/>
                <a:cs typeface="Arial" panose="020B0604020202020204" pitchFamily="34" charset="0"/>
              </a:rPr>
              <a:t>in Textile </a:t>
            </a:r>
            <a:r>
              <a:rPr lang="en-GB" sz="3200" b="1" dirty="0" smtClean="0">
                <a:solidFill>
                  <a:srgbClr val="00B0F0"/>
                </a:solidFill>
                <a:latin typeface="Arial" panose="020B0604020202020204" pitchFamily="34" charset="0"/>
                <a:cs typeface="Arial" panose="020B0604020202020204" pitchFamily="34" charset="0"/>
              </a:rPr>
              <a:t>Functionalisation</a:t>
            </a:r>
            <a:endParaRPr lang="en-US" sz="32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2174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5"/>
          <a:srcRect t="4807"/>
          <a:stretch/>
        </p:blipFill>
        <p:spPr>
          <a:xfrm>
            <a:off x="838200" y="937798"/>
            <a:ext cx="8734425" cy="5194714"/>
          </a:xfrm>
          <a:prstGeom prst="rect">
            <a:avLst/>
          </a:prstGeom>
        </p:spPr>
      </p:pic>
      <p:sp>
        <p:nvSpPr>
          <p:cNvPr id="4" name="Rectangle 3"/>
          <p:cNvSpPr/>
          <p:nvPr/>
        </p:nvSpPr>
        <p:spPr>
          <a:xfrm>
            <a:off x="9561596" y="3276600"/>
            <a:ext cx="2325604" cy="2677656"/>
          </a:xfrm>
          <a:prstGeom prst="rect">
            <a:avLst/>
          </a:prstGeom>
        </p:spPr>
        <p:txBody>
          <a:bodyPr wrap="square">
            <a:spAutoFit/>
          </a:bodyPr>
          <a:lstStyle/>
          <a:p>
            <a:pPr algn="just"/>
            <a:r>
              <a:rPr lang="en-US" sz="1200" dirty="0">
                <a:cs typeface="Arial" panose="020B0604020202020204" pitchFamily="34" charset="0"/>
              </a:rPr>
              <a:t>Analysis of Research Fronts in </a:t>
            </a:r>
            <a:r>
              <a:rPr lang="en-US" sz="1200" dirty="0" smtClean="0">
                <a:cs typeface="Arial" panose="020B0604020202020204" pitchFamily="34" charset="0"/>
              </a:rPr>
              <a:t>Scientific </a:t>
            </a:r>
            <a:r>
              <a:rPr lang="en-US" sz="1200" dirty="0">
                <a:cs typeface="Arial" panose="020B0604020202020204" pitchFamily="34" charset="0"/>
              </a:rPr>
              <a:t>Publications on “Functional Textiles” </a:t>
            </a:r>
            <a:r>
              <a:rPr lang="en-US" sz="1200" dirty="0" smtClean="0">
                <a:cs typeface="Arial" panose="020B0604020202020204" pitchFamily="34" charset="0"/>
              </a:rPr>
              <a:t>1989–2012</a:t>
            </a:r>
            <a:r>
              <a:rPr lang="hr-HR" sz="1200" dirty="0" smtClean="0">
                <a:cs typeface="Arial" panose="020B0604020202020204" pitchFamily="34" charset="0"/>
              </a:rPr>
              <a:t> (D</a:t>
            </a:r>
            <a:r>
              <a:rPr lang="en-US" sz="1200" dirty="0" err="1" smtClean="0">
                <a:cs typeface="Arial" panose="020B0604020202020204" pitchFamily="34" charset="0"/>
              </a:rPr>
              <a:t>epicted</a:t>
            </a:r>
            <a:r>
              <a:rPr lang="en-US" sz="1200" dirty="0" smtClean="0">
                <a:cs typeface="Arial" panose="020B0604020202020204" pitchFamily="34" charset="0"/>
              </a:rPr>
              <a:t> </a:t>
            </a:r>
            <a:r>
              <a:rPr lang="en-US" sz="1200" dirty="0">
                <a:cs typeface="Arial" panose="020B0604020202020204" pitchFamily="34" charset="0"/>
              </a:rPr>
              <a:t>are 8931 recorded </a:t>
            </a:r>
            <a:r>
              <a:rPr lang="en-US" sz="1200" dirty="0" smtClean="0">
                <a:cs typeface="Arial" panose="020B0604020202020204" pitchFamily="34" charset="0"/>
              </a:rPr>
              <a:t>articles</a:t>
            </a:r>
            <a:r>
              <a:rPr lang="hr-HR" sz="1200" dirty="0" smtClean="0">
                <a:cs typeface="Arial" panose="020B0604020202020204" pitchFamily="34" charset="0"/>
              </a:rPr>
              <a:t>)</a:t>
            </a:r>
            <a:r>
              <a:rPr lang="en-US" sz="1000" dirty="0" smtClean="0">
                <a:cs typeface="Arial" panose="020B0604020202020204" pitchFamily="34" charset="0"/>
              </a:rPr>
              <a:t>. </a:t>
            </a:r>
            <a:endParaRPr lang="hr-HR" sz="1000" dirty="0" smtClean="0">
              <a:cs typeface="Arial" panose="020B0604020202020204" pitchFamily="34" charset="0"/>
            </a:endParaRPr>
          </a:p>
          <a:p>
            <a:pPr algn="just"/>
            <a:endParaRPr lang="hr-HR" sz="1200" dirty="0" smtClean="0">
              <a:cs typeface="Arial" panose="020B0604020202020204" pitchFamily="34" charset="0"/>
            </a:endParaRPr>
          </a:p>
          <a:p>
            <a:pPr algn="just"/>
            <a:r>
              <a:rPr lang="en-US" sz="1200" dirty="0" smtClean="0">
                <a:cs typeface="Arial" panose="020B0604020202020204" pitchFamily="34" charset="0"/>
              </a:rPr>
              <a:t>Arrows</a:t>
            </a:r>
            <a:r>
              <a:rPr lang="hr-HR" sz="1200" dirty="0" smtClean="0">
                <a:cs typeface="Arial" panose="020B0604020202020204" pitchFamily="34" charset="0"/>
              </a:rPr>
              <a:t> </a:t>
            </a:r>
            <a:r>
              <a:rPr lang="en-US" sz="1200" dirty="0" smtClean="0">
                <a:cs typeface="Arial" panose="020B0604020202020204" pitchFamily="34" charset="0"/>
              </a:rPr>
              <a:t>indicate </a:t>
            </a:r>
            <a:r>
              <a:rPr lang="en-US" sz="1200" dirty="0">
                <a:cs typeface="Arial" panose="020B0604020202020204" pitchFamily="34" charset="0"/>
              </a:rPr>
              <a:t>the dynamic of research activity over the last </a:t>
            </a:r>
            <a:r>
              <a:rPr lang="en-US" sz="1200" dirty="0" smtClean="0">
                <a:cs typeface="Arial" panose="020B0604020202020204" pitchFamily="34" charset="0"/>
              </a:rPr>
              <a:t>years</a:t>
            </a:r>
            <a:r>
              <a:rPr lang="en-US" sz="1200" dirty="0">
                <a:cs typeface="Arial" panose="020B0604020202020204" pitchFamily="34" charset="0"/>
              </a:rPr>
              <a:t>: </a:t>
            </a:r>
            <a:r>
              <a:rPr lang="en-US" sz="1200" b="1" dirty="0">
                <a:solidFill>
                  <a:srgbClr val="00B050"/>
                </a:solidFill>
                <a:cs typeface="Arial" panose="020B0604020202020204" pitchFamily="34" charset="0"/>
              </a:rPr>
              <a:t>green arrows indicate that a topic is increasing, red arrows that a topic </a:t>
            </a:r>
            <a:r>
              <a:rPr lang="en-US" sz="1200" b="1" dirty="0" smtClean="0">
                <a:solidFill>
                  <a:srgbClr val="00B050"/>
                </a:solidFill>
                <a:cs typeface="Arial" panose="020B0604020202020204" pitchFamily="34" charset="0"/>
              </a:rPr>
              <a:t>is</a:t>
            </a:r>
            <a:r>
              <a:rPr lang="hr-HR" sz="1200" b="1" dirty="0" smtClean="0">
                <a:solidFill>
                  <a:srgbClr val="00B050"/>
                </a:solidFill>
                <a:cs typeface="Arial" panose="020B0604020202020204" pitchFamily="34" charset="0"/>
              </a:rPr>
              <a:t> </a:t>
            </a:r>
            <a:r>
              <a:rPr lang="en-US" sz="1200" b="1" dirty="0" smtClean="0">
                <a:solidFill>
                  <a:srgbClr val="00B050"/>
                </a:solidFill>
                <a:cs typeface="Arial" panose="020B0604020202020204" pitchFamily="34" charset="0"/>
              </a:rPr>
              <a:t>decreasing </a:t>
            </a:r>
            <a:r>
              <a:rPr lang="en-US" sz="1200" b="1" dirty="0">
                <a:solidFill>
                  <a:srgbClr val="00B050"/>
                </a:solidFill>
                <a:cs typeface="Arial" panose="020B0604020202020204" pitchFamily="34" charset="0"/>
              </a:rPr>
              <a:t>or stabl</a:t>
            </a:r>
            <a:r>
              <a:rPr lang="en-US" sz="1200" dirty="0">
                <a:solidFill>
                  <a:srgbClr val="00B050"/>
                </a:solidFill>
                <a:cs typeface="Arial" panose="020B0604020202020204" pitchFamily="34" charset="0"/>
              </a:rPr>
              <a:t>e</a:t>
            </a:r>
            <a:r>
              <a:rPr lang="en-US" sz="1200" dirty="0">
                <a:cs typeface="Arial" panose="020B0604020202020204" pitchFamily="34" charset="0"/>
              </a:rPr>
              <a:t>. </a:t>
            </a:r>
            <a:endParaRPr lang="hr-HR" sz="1200" dirty="0" smtClean="0">
              <a:cs typeface="Arial" panose="020B0604020202020204" pitchFamily="34" charset="0"/>
            </a:endParaRPr>
          </a:p>
          <a:p>
            <a:pPr algn="just"/>
            <a:r>
              <a:rPr lang="en-US" sz="1200" dirty="0" smtClean="0">
                <a:cs typeface="Arial" panose="020B0604020202020204" pitchFamily="34" charset="0"/>
              </a:rPr>
              <a:t>The </a:t>
            </a:r>
            <a:r>
              <a:rPr lang="en-US" sz="1200" dirty="0">
                <a:cs typeface="Arial" panose="020B0604020202020204" pitchFamily="34" charset="0"/>
              </a:rPr>
              <a:t>graph was drawn up by AIT using </a:t>
            </a:r>
            <a:r>
              <a:rPr lang="en-US" sz="1200" dirty="0" err="1">
                <a:cs typeface="Arial" panose="020B0604020202020204" pitchFamily="34" charset="0"/>
              </a:rPr>
              <a:t>BibTechMon</a:t>
            </a:r>
            <a:r>
              <a:rPr lang="en-US" sz="1200" dirty="0">
                <a:cs typeface="Arial" panose="020B0604020202020204" pitchFamily="34" charset="0"/>
              </a:rPr>
              <a:t>™</a:t>
            </a:r>
            <a:endParaRPr lang="hr-HR" sz="1200" dirty="0">
              <a:cs typeface="Arial" panose="020B0604020202020204" pitchFamily="34" charset="0"/>
            </a:endParaRPr>
          </a:p>
        </p:txBody>
      </p:sp>
      <p:sp>
        <p:nvSpPr>
          <p:cNvPr id="5" name="Rectangle 4"/>
          <p:cNvSpPr/>
          <p:nvPr/>
        </p:nvSpPr>
        <p:spPr>
          <a:xfrm>
            <a:off x="533400" y="6322874"/>
            <a:ext cx="6096000" cy="246221"/>
          </a:xfrm>
          <a:prstGeom prst="rect">
            <a:avLst/>
          </a:prstGeom>
        </p:spPr>
        <p:txBody>
          <a:bodyPr>
            <a:spAutoFit/>
          </a:bodyPr>
          <a:lstStyle/>
          <a:p>
            <a:r>
              <a:rPr lang="en-US" sz="1000" dirty="0">
                <a:cs typeface="Arial" panose="020B0604020202020204" pitchFamily="34" charset="0"/>
              </a:rPr>
              <a:t>AUTEX Research Journal, Vol. 14, No 4, December 2014, DOI: 10.2478/aut-2014-0031 © AUTEX</a:t>
            </a:r>
            <a:endParaRPr lang="hr-HR" sz="1000" dirty="0">
              <a:cs typeface="Arial" panose="020B0604020202020204" pitchFamily="34" charset="0"/>
            </a:endParaRPr>
          </a:p>
        </p:txBody>
      </p:sp>
      <p:sp>
        <p:nvSpPr>
          <p:cNvPr id="2" name="Rectangle 1"/>
          <p:cNvSpPr/>
          <p:nvPr/>
        </p:nvSpPr>
        <p:spPr>
          <a:xfrm>
            <a:off x="9186862" y="1257081"/>
            <a:ext cx="2743200" cy="646331"/>
          </a:xfrm>
          <a:prstGeom prst="rect">
            <a:avLst/>
          </a:prstGeom>
        </p:spPr>
        <p:txBody>
          <a:bodyPr wrap="square">
            <a:spAutoFit/>
          </a:bodyPr>
          <a:lstStyle/>
          <a:p>
            <a:r>
              <a:rPr lang="hr-HR" dirty="0" err="1" smtClean="0">
                <a:solidFill>
                  <a:srgbClr val="000000"/>
                </a:solidFill>
                <a:cs typeface="Arial" panose="020B0604020202020204" pitchFamily="34" charset="0"/>
              </a:rPr>
              <a:t>Direction</a:t>
            </a:r>
            <a:r>
              <a:rPr lang="hr-HR" dirty="0" smtClean="0">
                <a:solidFill>
                  <a:srgbClr val="000000"/>
                </a:solidFill>
                <a:cs typeface="Arial" panose="020B0604020202020204" pitchFamily="34" charset="0"/>
              </a:rPr>
              <a:t> </a:t>
            </a:r>
            <a:r>
              <a:rPr lang="hr-HR" dirty="0" err="1">
                <a:solidFill>
                  <a:srgbClr val="000000"/>
                </a:solidFill>
                <a:cs typeface="Arial" panose="020B0604020202020204" pitchFamily="34" charset="0"/>
              </a:rPr>
              <a:t>of</a:t>
            </a:r>
            <a:r>
              <a:rPr lang="hr-HR" dirty="0">
                <a:solidFill>
                  <a:srgbClr val="000000"/>
                </a:solidFill>
                <a:cs typeface="Arial" panose="020B0604020202020204" pitchFamily="34" charset="0"/>
              </a:rPr>
              <a:t> </a:t>
            </a:r>
            <a:r>
              <a:rPr lang="hr-HR" dirty="0" smtClean="0">
                <a:solidFill>
                  <a:srgbClr val="000000"/>
                </a:solidFill>
                <a:cs typeface="Arial" panose="020B0604020202020204" pitchFamily="34" charset="0"/>
              </a:rPr>
              <a:t>development </a:t>
            </a:r>
            <a:r>
              <a:rPr lang="hr-HR" dirty="0" err="1" smtClean="0">
                <a:solidFill>
                  <a:srgbClr val="000000"/>
                </a:solidFill>
                <a:cs typeface="Arial" panose="020B0604020202020204" pitchFamily="34" charset="0"/>
              </a:rPr>
              <a:t>of</a:t>
            </a:r>
            <a:r>
              <a:rPr lang="hr-HR" dirty="0" smtClean="0">
                <a:solidFill>
                  <a:srgbClr val="000000"/>
                </a:solidFill>
                <a:cs typeface="Arial" panose="020B0604020202020204" pitchFamily="34" charset="0"/>
              </a:rPr>
              <a:t> </a:t>
            </a:r>
            <a:r>
              <a:rPr lang="hr-HR" dirty="0" err="1" smtClean="0">
                <a:solidFill>
                  <a:srgbClr val="000000"/>
                </a:solidFill>
                <a:cs typeface="Arial" panose="020B0604020202020204" pitchFamily="34" charset="0"/>
              </a:rPr>
              <a:t>functional</a:t>
            </a:r>
            <a:r>
              <a:rPr lang="hr-HR" dirty="0" smtClean="0">
                <a:solidFill>
                  <a:srgbClr val="000000"/>
                </a:solidFill>
                <a:cs typeface="Arial" panose="020B0604020202020204" pitchFamily="34" charset="0"/>
              </a:rPr>
              <a:t> </a:t>
            </a:r>
            <a:r>
              <a:rPr lang="hr-HR" dirty="0" err="1" smtClean="0">
                <a:solidFill>
                  <a:srgbClr val="000000"/>
                </a:solidFill>
                <a:cs typeface="Arial" panose="020B0604020202020204" pitchFamily="34" charset="0"/>
              </a:rPr>
              <a:t>textiles</a:t>
            </a:r>
            <a:r>
              <a:rPr lang="hr-HR" dirty="0" smtClean="0">
                <a:solidFill>
                  <a:srgbClr val="000000"/>
                </a:solidFill>
                <a:cs typeface="Arial" panose="020B0604020202020204" pitchFamily="34" charset="0"/>
              </a:rPr>
              <a:t> </a:t>
            </a:r>
            <a:endParaRPr lang="hr-HR" dirty="0">
              <a:cs typeface="Arial" panose="020B0604020202020204" pitchFamily="34" charset="0"/>
            </a:endParaRPr>
          </a:p>
        </p:txBody>
      </p:sp>
    </p:spTree>
    <p:extLst>
      <p:ext uri="{BB962C8B-B14F-4D97-AF65-F5344CB8AC3E}">
        <p14:creationId xmlns:p14="http://schemas.microsoft.com/office/powerpoint/2010/main" val="108225414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11</a:t>
            </a:fld>
            <a:endParaRPr lang="en-US" altLang="nl-BE" dirty="0"/>
          </a:p>
        </p:txBody>
      </p:sp>
      <p:sp>
        <p:nvSpPr>
          <p:cNvPr id="10" name="Rectangle 9"/>
          <p:cNvSpPr/>
          <p:nvPr/>
        </p:nvSpPr>
        <p:spPr>
          <a:xfrm>
            <a:off x="717884" y="754063"/>
            <a:ext cx="10896600" cy="5586145"/>
          </a:xfrm>
          <a:prstGeom prst="rect">
            <a:avLst/>
          </a:prstGeom>
        </p:spPr>
        <p:txBody>
          <a:bodyPr wrap="square">
            <a:spAutoFit/>
          </a:bodyPr>
          <a:lstStyle/>
          <a:p>
            <a:pPr marL="0" indent="0" algn="just">
              <a:lnSpc>
                <a:spcPct val="150000"/>
              </a:lnSpc>
              <a:buNone/>
              <a:defRPr/>
            </a:pPr>
            <a:r>
              <a:rPr lang="en-GB" sz="1400" b="1" dirty="0">
                <a:effectLst>
                  <a:outerShdw blurRad="38100" dist="38100" dir="2700000" algn="tl">
                    <a:srgbClr val="000000">
                      <a:alpha val="43137"/>
                    </a:srgbClr>
                  </a:outerShdw>
                </a:effectLst>
              </a:rPr>
              <a:t>The aim of this course </a:t>
            </a:r>
            <a:r>
              <a:rPr lang="hr-HR" sz="1400" dirty="0" err="1" smtClean="0"/>
              <a:t>is</a:t>
            </a:r>
            <a:r>
              <a:rPr lang="hr-HR" sz="1400" dirty="0" smtClean="0"/>
              <a:t> </a:t>
            </a:r>
            <a:r>
              <a:rPr lang="en-GB" sz="1400" dirty="0" smtClean="0"/>
              <a:t>introducing </a:t>
            </a:r>
            <a:r>
              <a:rPr lang="en-GB" sz="1400" dirty="0"/>
              <a:t>learners with specific functional properties of textiles as self-cleaning, super-hydrophobic, antimicrobial, flame retardant, etc.</a:t>
            </a:r>
            <a:r>
              <a:rPr lang="en-GB" sz="1400" dirty="0">
                <a:ea typeface="+mn-lt"/>
                <a:cs typeface="+mn-lt"/>
              </a:rPr>
              <a:t> which are results of functionalization of textiles as an emerging tool for improving textile performance and increase its added value. </a:t>
            </a:r>
            <a:endParaRPr lang="hr-HR" sz="1400" dirty="0" smtClean="0">
              <a:ea typeface="+mn-lt"/>
              <a:cs typeface="+mn-lt"/>
            </a:endParaRPr>
          </a:p>
          <a:p>
            <a:pPr marL="0" indent="0" algn="just">
              <a:lnSpc>
                <a:spcPct val="150000"/>
              </a:lnSpc>
              <a:buNone/>
              <a:defRPr/>
            </a:pPr>
            <a:r>
              <a:rPr lang="en-GB" sz="1400" dirty="0" smtClean="0"/>
              <a:t>Some</a:t>
            </a:r>
            <a:r>
              <a:rPr lang="en-GB" sz="1400" dirty="0" smtClean="0">
                <a:ea typeface="+mn-lt"/>
                <a:cs typeface="+mn-lt"/>
              </a:rPr>
              <a:t> </a:t>
            </a:r>
            <a:r>
              <a:rPr lang="en-GB" sz="1400" dirty="0">
                <a:ea typeface="+mn-lt"/>
                <a:cs typeface="+mn-lt"/>
              </a:rPr>
              <a:t>of established techniques which could be used to impart new functionalities and properties to textile materials </a:t>
            </a:r>
            <a:r>
              <a:rPr lang="en-GB" sz="1400" dirty="0" smtClean="0">
                <a:ea typeface="+mn-lt"/>
                <a:cs typeface="+mn-lt"/>
              </a:rPr>
              <a:t>including</a:t>
            </a:r>
            <a:endParaRPr lang="hr-HR" sz="1400" dirty="0" smtClean="0">
              <a:ea typeface="+mn-lt"/>
              <a:cs typeface="+mn-lt"/>
            </a:endParaRPr>
          </a:p>
          <a:p>
            <a:pPr marL="901700" indent="-276225" algn="just">
              <a:lnSpc>
                <a:spcPct val="150000"/>
              </a:lnSpc>
              <a:buFont typeface="Arial" panose="020B0604020202020204" pitchFamily="34" charset="0"/>
              <a:buChar char="•"/>
              <a:defRPr/>
            </a:pPr>
            <a:r>
              <a:rPr lang="en-GB" sz="1400" dirty="0" smtClean="0">
                <a:solidFill>
                  <a:srgbClr val="C00000"/>
                </a:solidFill>
                <a:effectLst>
                  <a:outerShdw blurRad="38100" dist="38100" dir="2700000" algn="tl">
                    <a:srgbClr val="000000">
                      <a:alpha val="43137"/>
                    </a:srgbClr>
                  </a:outerShdw>
                </a:effectLst>
                <a:ea typeface="+mn-lt"/>
                <a:cs typeface="+mn-lt"/>
              </a:rPr>
              <a:t>plasma </a:t>
            </a:r>
            <a:r>
              <a:rPr lang="en-GB" sz="1400" dirty="0">
                <a:solidFill>
                  <a:srgbClr val="C00000"/>
                </a:solidFill>
                <a:effectLst>
                  <a:outerShdw blurRad="38100" dist="38100" dir="2700000" algn="tl">
                    <a:srgbClr val="000000">
                      <a:alpha val="43137"/>
                    </a:srgbClr>
                  </a:outerShdw>
                </a:effectLst>
                <a:ea typeface="+mn-lt"/>
                <a:cs typeface="+mn-lt"/>
              </a:rPr>
              <a:t>processing, </a:t>
            </a:r>
            <a:endParaRPr lang="hr-HR" sz="1400" dirty="0" smtClean="0">
              <a:solidFill>
                <a:srgbClr val="C00000"/>
              </a:solidFill>
              <a:effectLst>
                <a:outerShdw blurRad="38100" dist="38100" dir="2700000" algn="tl">
                  <a:srgbClr val="000000">
                    <a:alpha val="43137"/>
                  </a:srgbClr>
                </a:outerShdw>
              </a:effectLst>
              <a:ea typeface="+mn-lt"/>
              <a:cs typeface="+mn-lt"/>
            </a:endParaRPr>
          </a:p>
          <a:p>
            <a:pPr marL="901700" indent="-276225" algn="just">
              <a:lnSpc>
                <a:spcPct val="150000"/>
              </a:lnSpc>
              <a:buFont typeface="Arial" panose="020B0604020202020204" pitchFamily="34" charset="0"/>
              <a:buChar char="•"/>
              <a:defRPr/>
            </a:pPr>
            <a:r>
              <a:rPr lang="en-GB" sz="1400" dirty="0" smtClean="0">
                <a:solidFill>
                  <a:srgbClr val="C00000"/>
                </a:solidFill>
                <a:effectLst>
                  <a:outerShdw blurRad="38100" dist="38100" dir="2700000" algn="tl">
                    <a:srgbClr val="000000">
                      <a:alpha val="43137"/>
                    </a:srgbClr>
                  </a:outerShdw>
                </a:effectLst>
                <a:ea typeface="+mn-lt"/>
                <a:cs typeface="+mn-lt"/>
              </a:rPr>
              <a:t>electrospinning</a:t>
            </a:r>
            <a:r>
              <a:rPr lang="en-GB" sz="1400" dirty="0">
                <a:solidFill>
                  <a:srgbClr val="C00000"/>
                </a:solidFill>
                <a:effectLst>
                  <a:outerShdw blurRad="38100" dist="38100" dir="2700000" algn="tl">
                    <a:srgbClr val="000000">
                      <a:alpha val="43137"/>
                    </a:srgbClr>
                  </a:outerShdw>
                </a:effectLst>
                <a:ea typeface="+mn-lt"/>
                <a:cs typeface="+mn-lt"/>
              </a:rPr>
              <a:t>, </a:t>
            </a:r>
            <a:endParaRPr lang="hr-HR" sz="1400" dirty="0" smtClean="0">
              <a:solidFill>
                <a:srgbClr val="C00000"/>
              </a:solidFill>
              <a:effectLst>
                <a:outerShdw blurRad="38100" dist="38100" dir="2700000" algn="tl">
                  <a:srgbClr val="000000">
                    <a:alpha val="43137"/>
                  </a:srgbClr>
                </a:outerShdw>
              </a:effectLst>
              <a:ea typeface="+mn-lt"/>
              <a:cs typeface="+mn-lt"/>
            </a:endParaRPr>
          </a:p>
          <a:p>
            <a:pPr marL="901700" indent="-276225" algn="just">
              <a:lnSpc>
                <a:spcPct val="150000"/>
              </a:lnSpc>
              <a:buFont typeface="Arial" panose="020B0604020202020204" pitchFamily="34" charset="0"/>
              <a:buChar char="•"/>
              <a:defRPr/>
            </a:pPr>
            <a:r>
              <a:rPr lang="en-GB" sz="1400" dirty="0" smtClean="0">
                <a:solidFill>
                  <a:srgbClr val="C00000"/>
                </a:solidFill>
                <a:effectLst>
                  <a:outerShdw blurRad="38100" dist="38100" dir="2700000" algn="tl">
                    <a:srgbClr val="000000">
                      <a:alpha val="43137"/>
                    </a:srgbClr>
                  </a:outerShdw>
                </a:effectLst>
                <a:ea typeface="+mn-lt"/>
                <a:cs typeface="+mn-lt"/>
              </a:rPr>
              <a:t>sol-gel </a:t>
            </a:r>
            <a:r>
              <a:rPr lang="en-GB" sz="1400" dirty="0">
                <a:solidFill>
                  <a:srgbClr val="C00000"/>
                </a:solidFill>
                <a:effectLst>
                  <a:outerShdw blurRad="38100" dist="38100" dir="2700000" algn="tl">
                    <a:srgbClr val="000000">
                      <a:alpha val="43137"/>
                    </a:srgbClr>
                  </a:outerShdw>
                </a:effectLst>
                <a:ea typeface="+mn-lt"/>
                <a:cs typeface="+mn-lt"/>
              </a:rPr>
              <a:t>process, </a:t>
            </a:r>
            <a:endParaRPr lang="hr-HR" sz="1400" dirty="0" smtClean="0">
              <a:solidFill>
                <a:srgbClr val="C00000"/>
              </a:solidFill>
              <a:effectLst>
                <a:outerShdw blurRad="38100" dist="38100" dir="2700000" algn="tl">
                  <a:srgbClr val="000000">
                    <a:alpha val="43137"/>
                  </a:srgbClr>
                </a:outerShdw>
              </a:effectLst>
              <a:ea typeface="+mn-lt"/>
              <a:cs typeface="+mn-lt"/>
            </a:endParaRPr>
          </a:p>
          <a:p>
            <a:pPr marL="901700" indent="-276225" algn="just">
              <a:lnSpc>
                <a:spcPct val="150000"/>
              </a:lnSpc>
              <a:buFont typeface="Arial" panose="020B0604020202020204" pitchFamily="34" charset="0"/>
              <a:buChar char="•"/>
              <a:defRPr/>
            </a:pPr>
            <a:r>
              <a:rPr lang="en-GB" sz="1400" dirty="0" smtClean="0">
                <a:solidFill>
                  <a:srgbClr val="C00000"/>
                </a:solidFill>
                <a:effectLst>
                  <a:outerShdw blurRad="38100" dist="38100" dir="2700000" algn="tl">
                    <a:srgbClr val="000000">
                      <a:alpha val="43137"/>
                    </a:srgbClr>
                  </a:outerShdw>
                </a:effectLst>
                <a:ea typeface="+mn-lt"/>
                <a:cs typeface="+mn-lt"/>
              </a:rPr>
              <a:t>foams</a:t>
            </a:r>
            <a:r>
              <a:rPr lang="en-GB" sz="1400" dirty="0">
                <a:solidFill>
                  <a:srgbClr val="C00000"/>
                </a:solidFill>
                <a:effectLst>
                  <a:outerShdw blurRad="38100" dist="38100" dir="2700000" algn="tl">
                    <a:srgbClr val="000000">
                      <a:alpha val="43137"/>
                    </a:srgbClr>
                  </a:outerShdw>
                </a:effectLst>
                <a:ea typeface="+mn-lt"/>
                <a:cs typeface="+mn-lt"/>
              </a:rPr>
              <a:t>, </a:t>
            </a:r>
            <a:endParaRPr lang="hr-HR" sz="1400" dirty="0" smtClean="0">
              <a:solidFill>
                <a:srgbClr val="C00000"/>
              </a:solidFill>
              <a:effectLst>
                <a:outerShdw blurRad="38100" dist="38100" dir="2700000" algn="tl">
                  <a:srgbClr val="000000">
                    <a:alpha val="43137"/>
                  </a:srgbClr>
                </a:outerShdw>
              </a:effectLst>
              <a:ea typeface="+mn-lt"/>
              <a:cs typeface="+mn-lt"/>
            </a:endParaRPr>
          </a:p>
          <a:p>
            <a:pPr marL="901700" indent="-276225" algn="just">
              <a:lnSpc>
                <a:spcPct val="150000"/>
              </a:lnSpc>
              <a:buFont typeface="Arial" panose="020B0604020202020204" pitchFamily="34" charset="0"/>
              <a:buChar char="•"/>
              <a:defRPr/>
            </a:pPr>
            <a:r>
              <a:rPr lang="en-GB" sz="1400" dirty="0" smtClean="0">
                <a:solidFill>
                  <a:srgbClr val="C00000"/>
                </a:solidFill>
                <a:effectLst>
                  <a:outerShdw blurRad="38100" dist="38100" dir="2700000" algn="tl">
                    <a:srgbClr val="000000">
                      <a:alpha val="43137"/>
                    </a:srgbClr>
                  </a:outerShdw>
                </a:effectLst>
                <a:ea typeface="+mn-lt"/>
                <a:cs typeface="+mn-lt"/>
              </a:rPr>
              <a:t>enzymatic </a:t>
            </a:r>
            <a:r>
              <a:rPr lang="en-GB" sz="1400" dirty="0">
                <a:solidFill>
                  <a:srgbClr val="C00000"/>
                </a:solidFill>
                <a:effectLst>
                  <a:outerShdw blurRad="38100" dist="38100" dir="2700000" algn="tl">
                    <a:srgbClr val="000000">
                      <a:alpha val="43137"/>
                    </a:srgbClr>
                  </a:outerShdw>
                </a:effectLst>
                <a:ea typeface="+mn-lt"/>
                <a:cs typeface="+mn-lt"/>
              </a:rPr>
              <a:t>treatments, </a:t>
            </a:r>
            <a:endParaRPr lang="hr-HR" sz="1400" dirty="0" smtClean="0">
              <a:solidFill>
                <a:srgbClr val="C00000"/>
              </a:solidFill>
              <a:effectLst>
                <a:outerShdw blurRad="38100" dist="38100" dir="2700000" algn="tl">
                  <a:srgbClr val="000000">
                    <a:alpha val="43137"/>
                  </a:srgbClr>
                </a:outerShdw>
              </a:effectLst>
              <a:ea typeface="+mn-lt"/>
              <a:cs typeface="+mn-lt"/>
            </a:endParaRPr>
          </a:p>
          <a:p>
            <a:pPr marL="901700" indent="-276225" algn="just">
              <a:lnSpc>
                <a:spcPct val="150000"/>
              </a:lnSpc>
              <a:buFont typeface="Arial" panose="020B0604020202020204" pitchFamily="34" charset="0"/>
              <a:buChar char="•"/>
              <a:defRPr/>
            </a:pPr>
            <a:r>
              <a:rPr lang="en-GB" sz="1400" dirty="0" smtClean="0">
                <a:solidFill>
                  <a:srgbClr val="C00000"/>
                </a:solidFill>
                <a:effectLst>
                  <a:outerShdw blurRad="38100" dist="38100" dir="2700000" algn="tl">
                    <a:srgbClr val="000000">
                      <a:alpha val="43137"/>
                    </a:srgbClr>
                  </a:outerShdw>
                </a:effectLst>
                <a:ea typeface="+mn-lt"/>
                <a:cs typeface="+mn-lt"/>
              </a:rPr>
              <a:t>nanotechnology</a:t>
            </a:r>
            <a:r>
              <a:rPr lang="en-GB" sz="1400" dirty="0">
                <a:solidFill>
                  <a:srgbClr val="C00000"/>
                </a:solidFill>
                <a:effectLst>
                  <a:outerShdw blurRad="38100" dist="38100" dir="2700000" algn="tl">
                    <a:srgbClr val="000000">
                      <a:alpha val="43137"/>
                    </a:srgbClr>
                  </a:outerShdw>
                </a:effectLst>
                <a:ea typeface="+mn-lt"/>
                <a:cs typeface="+mn-lt"/>
              </a:rPr>
              <a:t>, </a:t>
            </a:r>
            <a:endParaRPr lang="hr-HR" sz="1400" dirty="0" smtClean="0">
              <a:solidFill>
                <a:srgbClr val="C00000"/>
              </a:solidFill>
              <a:effectLst>
                <a:outerShdw blurRad="38100" dist="38100" dir="2700000" algn="tl">
                  <a:srgbClr val="000000">
                    <a:alpha val="43137"/>
                  </a:srgbClr>
                </a:outerShdw>
              </a:effectLst>
              <a:ea typeface="+mn-lt"/>
              <a:cs typeface="+mn-lt"/>
            </a:endParaRPr>
          </a:p>
          <a:p>
            <a:pPr marL="901700" indent="-276225" algn="just">
              <a:lnSpc>
                <a:spcPct val="150000"/>
              </a:lnSpc>
              <a:buFont typeface="Arial" panose="020B0604020202020204" pitchFamily="34" charset="0"/>
              <a:buChar char="•"/>
              <a:defRPr/>
            </a:pPr>
            <a:r>
              <a:rPr lang="en-GB" sz="1400" dirty="0" smtClean="0">
                <a:solidFill>
                  <a:srgbClr val="C00000"/>
                </a:solidFill>
                <a:effectLst>
                  <a:outerShdw blurRad="38100" dist="38100" dir="2700000" algn="tl">
                    <a:srgbClr val="000000">
                      <a:alpha val="43137"/>
                    </a:srgbClr>
                  </a:outerShdw>
                </a:effectLst>
                <a:ea typeface="+mn-lt"/>
                <a:cs typeface="+mn-lt"/>
              </a:rPr>
              <a:t>wet </a:t>
            </a:r>
            <a:r>
              <a:rPr lang="en-GB" sz="1400" dirty="0">
                <a:solidFill>
                  <a:srgbClr val="C00000"/>
                </a:solidFill>
                <a:effectLst>
                  <a:outerShdw blurRad="38100" dist="38100" dir="2700000" algn="tl">
                    <a:srgbClr val="000000">
                      <a:alpha val="43137"/>
                    </a:srgbClr>
                  </a:outerShdw>
                </a:effectLst>
                <a:ea typeface="+mn-lt"/>
                <a:cs typeface="+mn-lt"/>
              </a:rPr>
              <a:t>processes, </a:t>
            </a:r>
            <a:endParaRPr lang="hr-HR" sz="1400" dirty="0" smtClean="0">
              <a:solidFill>
                <a:srgbClr val="C00000"/>
              </a:solidFill>
              <a:effectLst>
                <a:outerShdw blurRad="38100" dist="38100" dir="2700000" algn="tl">
                  <a:srgbClr val="000000">
                    <a:alpha val="43137"/>
                  </a:srgbClr>
                </a:outerShdw>
              </a:effectLst>
              <a:ea typeface="+mn-lt"/>
              <a:cs typeface="+mn-lt"/>
            </a:endParaRPr>
          </a:p>
          <a:p>
            <a:pPr marL="901700" indent="-276225" algn="just">
              <a:lnSpc>
                <a:spcPct val="150000"/>
              </a:lnSpc>
              <a:buFont typeface="Arial" panose="020B0604020202020204" pitchFamily="34" charset="0"/>
              <a:buChar char="•"/>
              <a:defRPr/>
            </a:pPr>
            <a:r>
              <a:rPr lang="en-GB" sz="1400" dirty="0" smtClean="0">
                <a:solidFill>
                  <a:srgbClr val="C00000"/>
                </a:solidFill>
                <a:effectLst>
                  <a:outerShdw blurRad="38100" dist="38100" dir="2700000" algn="tl">
                    <a:srgbClr val="000000">
                      <a:alpha val="43137"/>
                    </a:srgbClr>
                  </a:outerShdw>
                </a:effectLst>
                <a:ea typeface="+mn-lt"/>
                <a:cs typeface="+mn-lt"/>
              </a:rPr>
              <a:t>spraying</a:t>
            </a:r>
            <a:r>
              <a:rPr lang="en-GB" sz="1400" dirty="0">
                <a:solidFill>
                  <a:srgbClr val="C00000"/>
                </a:solidFill>
                <a:effectLst>
                  <a:outerShdw blurRad="38100" dist="38100" dir="2700000" algn="tl">
                    <a:srgbClr val="000000">
                      <a:alpha val="43137"/>
                    </a:srgbClr>
                  </a:outerShdw>
                </a:effectLst>
                <a:ea typeface="+mn-lt"/>
                <a:cs typeface="+mn-lt"/>
              </a:rPr>
              <a:t>, </a:t>
            </a:r>
            <a:endParaRPr lang="hr-HR" sz="1400" dirty="0" smtClean="0">
              <a:solidFill>
                <a:srgbClr val="C00000"/>
              </a:solidFill>
              <a:effectLst>
                <a:outerShdw blurRad="38100" dist="38100" dir="2700000" algn="tl">
                  <a:srgbClr val="000000">
                    <a:alpha val="43137"/>
                  </a:srgbClr>
                </a:outerShdw>
              </a:effectLst>
              <a:ea typeface="+mn-lt"/>
              <a:cs typeface="+mn-lt"/>
            </a:endParaRPr>
          </a:p>
          <a:p>
            <a:pPr marL="901700" indent="-276225" algn="just">
              <a:lnSpc>
                <a:spcPct val="150000"/>
              </a:lnSpc>
              <a:buFont typeface="Arial" panose="020B0604020202020204" pitchFamily="34" charset="0"/>
              <a:buChar char="•"/>
              <a:defRPr/>
            </a:pPr>
            <a:r>
              <a:rPr lang="en-GB" sz="1400" dirty="0" smtClean="0">
                <a:solidFill>
                  <a:srgbClr val="C00000"/>
                </a:solidFill>
                <a:effectLst>
                  <a:outerShdw blurRad="38100" dist="38100" dir="2700000" algn="tl">
                    <a:srgbClr val="000000">
                      <a:alpha val="43137"/>
                    </a:srgbClr>
                  </a:outerShdw>
                </a:effectLst>
                <a:ea typeface="+mn-lt"/>
                <a:cs typeface="+mn-lt"/>
              </a:rPr>
              <a:t>polymer </a:t>
            </a:r>
            <a:r>
              <a:rPr lang="en-GB" sz="1400" dirty="0">
                <a:solidFill>
                  <a:srgbClr val="C00000"/>
                </a:solidFill>
                <a:effectLst>
                  <a:outerShdw blurRad="38100" dist="38100" dir="2700000" algn="tl">
                    <a:srgbClr val="000000">
                      <a:alpha val="43137"/>
                    </a:srgbClr>
                  </a:outerShdw>
                </a:effectLst>
                <a:ea typeface="+mn-lt"/>
                <a:cs typeface="+mn-lt"/>
              </a:rPr>
              <a:t>coating. </a:t>
            </a:r>
            <a:endParaRPr lang="hr-HR" sz="1400" dirty="0" smtClean="0">
              <a:solidFill>
                <a:srgbClr val="C00000"/>
              </a:solidFill>
              <a:effectLst>
                <a:outerShdw blurRad="38100" dist="38100" dir="2700000" algn="tl">
                  <a:srgbClr val="000000">
                    <a:alpha val="43137"/>
                  </a:srgbClr>
                </a:outerShdw>
              </a:effectLst>
              <a:ea typeface="+mn-lt"/>
              <a:cs typeface="+mn-lt"/>
            </a:endParaRPr>
          </a:p>
          <a:p>
            <a:pPr marL="0" indent="0" algn="just">
              <a:lnSpc>
                <a:spcPct val="150000"/>
              </a:lnSpc>
              <a:buNone/>
              <a:defRPr/>
            </a:pPr>
            <a:r>
              <a:rPr lang="en-GB" sz="1400" dirty="0" smtClean="0">
                <a:ea typeface="+mn-lt"/>
                <a:cs typeface="+mn-lt"/>
              </a:rPr>
              <a:t>A </a:t>
            </a:r>
            <a:r>
              <a:rPr lang="en-GB" sz="1400" dirty="0">
                <a:ea typeface="+mn-lt"/>
                <a:cs typeface="+mn-lt"/>
              </a:rPr>
              <a:t>new generation of new high-value textiles developed by surface treatment, chemical grafting, 3D structure, and nanotechnologies to introduce and develop textiles with new functionalities will be </a:t>
            </a:r>
            <a:r>
              <a:rPr lang="hr-HR" sz="1400" dirty="0" err="1" smtClean="0">
                <a:ea typeface="+mn-lt"/>
                <a:cs typeface="+mn-lt"/>
              </a:rPr>
              <a:t>also</a:t>
            </a:r>
            <a:r>
              <a:rPr lang="hr-HR" sz="1400" dirty="0" smtClean="0">
                <a:ea typeface="+mn-lt"/>
                <a:cs typeface="+mn-lt"/>
              </a:rPr>
              <a:t> </a:t>
            </a:r>
            <a:r>
              <a:rPr lang="en-GB" sz="1400" dirty="0" smtClean="0">
                <a:ea typeface="+mn-lt"/>
                <a:cs typeface="+mn-lt"/>
              </a:rPr>
              <a:t>described</a:t>
            </a:r>
            <a:r>
              <a:rPr lang="en-GB" sz="1400" dirty="0">
                <a:ea typeface="+mn-lt"/>
                <a:cs typeface="+mn-lt"/>
              </a:rPr>
              <a:t>. The course will be focused on the use of innovative </a:t>
            </a:r>
            <a:r>
              <a:rPr lang="hr-HR" sz="1400" dirty="0" err="1" smtClean="0">
                <a:ea typeface="+mn-lt"/>
                <a:cs typeface="+mn-lt"/>
              </a:rPr>
              <a:t>processes</a:t>
            </a:r>
            <a:r>
              <a:rPr lang="hr-HR" sz="1400" dirty="0" smtClean="0">
                <a:ea typeface="+mn-lt"/>
                <a:cs typeface="+mn-lt"/>
              </a:rPr>
              <a:t> </a:t>
            </a:r>
            <a:r>
              <a:rPr lang="hr-HR" sz="1400" dirty="0" err="1" smtClean="0">
                <a:ea typeface="+mn-lt"/>
                <a:cs typeface="+mn-lt"/>
              </a:rPr>
              <a:t>which</a:t>
            </a:r>
            <a:r>
              <a:rPr lang="hr-HR" sz="1400" dirty="0" smtClean="0">
                <a:ea typeface="+mn-lt"/>
                <a:cs typeface="+mn-lt"/>
              </a:rPr>
              <a:t> </a:t>
            </a:r>
            <a:r>
              <a:rPr lang="hr-HR" sz="1400" dirty="0" err="1" smtClean="0">
                <a:ea typeface="+mn-lt"/>
                <a:cs typeface="+mn-lt"/>
              </a:rPr>
              <a:t>is</a:t>
            </a:r>
            <a:r>
              <a:rPr lang="hr-HR" sz="1400" dirty="0" smtClean="0">
                <a:ea typeface="+mn-lt"/>
                <a:cs typeface="+mn-lt"/>
              </a:rPr>
              <a:t> </a:t>
            </a:r>
            <a:r>
              <a:rPr lang="hr-HR" sz="1400" dirty="0" err="1" smtClean="0">
                <a:ea typeface="+mn-lt"/>
                <a:cs typeface="+mn-lt"/>
              </a:rPr>
              <a:t>supported</a:t>
            </a:r>
            <a:r>
              <a:rPr lang="hr-HR" sz="1400" dirty="0" smtClean="0">
                <a:ea typeface="+mn-lt"/>
                <a:cs typeface="+mn-lt"/>
              </a:rPr>
              <a:t> </a:t>
            </a:r>
            <a:r>
              <a:rPr lang="hr-HR" sz="1400" dirty="0" err="1" smtClean="0">
                <a:ea typeface="+mn-lt"/>
                <a:cs typeface="+mn-lt"/>
              </a:rPr>
              <a:t>with</a:t>
            </a:r>
            <a:r>
              <a:rPr lang="hr-HR" sz="1400" dirty="0" smtClean="0">
                <a:ea typeface="+mn-lt"/>
                <a:cs typeface="+mn-lt"/>
              </a:rPr>
              <a:t> </a:t>
            </a:r>
            <a:r>
              <a:rPr lang="en-GB" sz="1400" dirty="0" smtClean="0">
                <a:ea typeface="+mn-lt"/>
                <a:cs typeface="+mn-lt"/>
              </a:rPr>
              <a:t>ICT </a:t>
            </a:r>
            <a:r>
              <a:rPr lang="en-GB" sz="1400" dirty="0">
                <a:ea typeface="+mn-lt"/>
                <a:cs typeface="+mn-lt"/>
              </a:rPr>
              <a:t>technologies, eco-friendly processes in order to equip learners with relevant skills and knowledge, as well as with responsibilities for developing a novel material functionalities and environmentally friendly.</a:t>
            </a:r>
            <a:r>
              <a:rPr lang="bg" sz="1400" dirty="0">
                <a:ea typeface="+mn-lt"/>
                <a:cs typeface="+mn-lt"/>
              </a:rPr>
              <a:t> </a:t>
            </a:r>
            <a:endParaRPr lang="en-GB" sz="1400" dirty="0">
              <a:ea typeface="+mn-lt"/>
              <a:cs typeface="+mn-lt"/>
            </a:endParaRPr>
          </a:p>
        </p:txBody>
      </p:sp>
    </p:spTree>
    <p:extLst>
      <p:ext uri="{BB962C8B-B14F-4D97-AF65-F5344CB8AC3E}">
        <p14:creationId xmlns:p14="http://schemas.microsoft.com/office/powerpoint/2010/main" val="142800891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12</a:t>
            </a:fld>
            <a:endParaRPr lang="en-US" altLang="nl-BE" dirty="0"/>
          </a:p>
        </p:txBody>
      </p:sp>
      <p:sp>
        <p:nvSpPr>
          <p:cNvPr id="3" name="Rectangle 2"/>
          <p:cNvSpPr/>
          <p:nvPr/>
        </p:nvSpPr>
        <p:spPr>
          <a:xfrm>
            <a:off x="967488" y="977883"/>
            <a:ext cx="10614911" cy="5075236"/>
          </a:xfrm>
          <a:prstGeom prst="rect">
            <a:avLst/>
          </a:prstGeom>
        </p:spPr>
        <p:txBody>
          <a:bodyPr wrap="square">
            <a:spAutoFit/>
          </a:bodyPr>
          <a:lstStyle/>
          <a:p>
            <a:pPr>
              <a:lnSpc>
                <a:spcPct val="120000"/>
              </a:lnSpc>
              <a:spcBef>
                <a:spcPts val="0"/>
              </a:spcBef>
              <a:spcAft>
                <a:spcPts val="600"/>
              </a:spcAft>
            </a:pPr>
            <a:r>
              <a:rPr lang="en-US" sz="1600" dirty="0">
                <a:solidFill>
                  <a:schemeClr val="accent1">
                    <a:lumMod val="75000"/>
                  </a:schemeClr>
                </a:solidFill>
              </a:rPr>
              <a:t>The requirements for textile materials (and thus protective clothing and footwear) require continuous improvement of the production process of polymers, fibers, materials, clothing, footwear and equipment, which take on new properties and thus provide the necessary protective properties, such as: </a:t>
            </a:r>
            <a:endParaRPr lang="hr-HR" sz="1600" dirty="0" smtClean="0">
              <a:solidFill>
                <a:schemeClr val="accent1">
                  <a:lumMod val="75000"/>
                </a:schemeClr>
              </a:solidFill>
            </a:endParaRPr>
          </a:p>
          <a:p>
            <a:pPr marL="285750" indent="-285750">
              <a:lnSpc>
                <a:spcPct val="120000"/>
              </a:lnSpc>
              <a:spcBef>
                <a:spcPts val="0"/>
              </a:spcBef>
              <a:spcAft>
                <a:spcPts val="600"/>
              </a:spcAft>
              <a:buFont typeface="Wingdings" panose="05000000000000000000" pitchFamily="2" charset="2"/>
              <a:buChar char="ü"/>
            </a:pPr>
            <a:r>
              <a:rPr lang="en-US" sz="1600" dirty="0" smtClean="0">
                <a:solidFill>
                  <a:srgbClr val="C00000"/>
                </a:solidFill>
              </a:rPr>
              <a:t>heat </a:t>
            </a:r>
            <a:r>
              <a:rPr lang="en-US" sz="1600" dirty="0">
                <a:solidFill>
                  <a:srgbClr val="C00000"/>
                </a:solidFill>
              </a:rPr>
              <a:t>protection, </a:t>
            </a:r>
            <a:endParaRPr lang="hr-HR" sz="1600" dirty="0" smtClean="0">
              <a:solidFill>
                <a:srgbClr val="C00000"/>
              </a:solidFill>
            </a:endParaRPr>
          </a:p>
          <a:p>
            <a:pPr marL="285750" indent="-285750">
              <a:lnSpc>
                <a:spcPct val="120000"/>
              </a:lnSpc>
              <a:spcBef>
                <a:spcPts val="0"/>
              </a:spcBef>
              <a:spcAft>
                <a:spcPts val="600"/>
              </a:spcAft>
              <a:buFont typeface="Wingdings" panose="05000000000000000000" pitchFamily="2" charset="2"/>
              <a:buChar char="ü"/>
            </a:pPr>
            <a:r>
              <a:rPr lang="hr-HR" sz="1600" dirty="0" smtClean="0">
                <a:solidFill>
                  <a:srgbClr val="C00000"/>
                </a:solidFill>
              </a:rPr>
              <a:t>f</a:t>
            </a:r>
            <a:r>
              <a:rPr lang="en-US" sz="1600" dirty="0" smtClean="0">
                <a:solidFill>
                  <a:srgbClr val="C00000"/>
                </a:solidFill>
              </a:rPr>
              <a:t>lame</a:t>
            </a:r>
            <a:r>
              <a:rPr lang="hr-HR" sz="1600" dirty="0" smtClean="0">
                <a:solidFill>
                  <a:srgbClr val="C00000"/>
                </a:solidFill>
              </a:rPr>
              <a:t> </a:t>
            </a:r>
            <a:r>
              <a:rPr lang="hr-HR" sz="1600" dirty="0" err="1" smtClean="0">
                <a:solidFill>
                  <a:srgbClr val="C00000"/>
                </a:solidFill>
              </a:rPr>
              <a:t>protection</a:t>
            </a:r>
            <a:r>
              <a:rPr lang="en-US" sz="1600" dirty="0" smtClean="0">
                <a:solidFill>
                  <a:srgbClr val="C00000"/>
                </a:solidFill>
              </a:rPr>
              <a:t>, </a:t>
            </a:r>
            <a:endParaRPr lang="hr-HR" sz="1600" dirty="0" smtClean="0">
              <a:solidFill>
                <a:srgbClr val="C00000"/>
              </a:solidFill>
            </a:endParaRPr>
          </a:p>
          <a:p>
            <a:pPr marL="285750" indent="-285750">
              <a:lnSpc>
                <a:spcPct val="120000"/>
              </a:lnSpc>
              <a:spcBef>
                <a:spcPts val="0"/>
              </a:spcBef>
              <a:spcAft>
                <a:spcPts val="600"/>
              </a:spcAft>
              <a:buFont typeface="Wingdings" panose="05000000000000000000" pitchFamily="2" charset="2"/>
              <a:buChar char="ü"/>
            </a:pPr>
            <a:r>
              <a:rPr lang="en-US" sz="1600" dirty="0" smtClean="0">
                <a:solidFill>
                  <a:srgbClr val="C00000"/>
                </a:solidFill>
              </a:rPr>
              <a:t>Chemical</a:t>
            </a:r>
            <a:r>
              <a:rPr lang="hr-HR" sz="1600" dirty="0" smtClean="0">
                <a:solidFill>
                  <a:srgbClr val="C00000"/>
                </a:solidFill>
              </a:rPr>
              <a:t> </a:t>
            </a:r>
            <a:r>
              <a:rPr lang="hr-HR" sz="1600" dirty="0" err="1" smtClean="0">
                <a:solidFill>
                  <a:srgbClr val="C00000"/>
                </a:solidFill>
              </a:rPr>
              <a:t>protection</a:t>
            </a:r>
            <a:r>
              <a:rPr lang="en-US" sz="1600" dirty="0" smtClean="0">
                <a:solidFill>
                  <a:srgbClr val="C00000"/>
                </a:solidFill>
              </a:rPr>
              <a:t>, </a:t>
            </a:r>
            <a:endParaRPr lang="hr-HR" sz="1600" dirty="0" smtClean="0">
              <a:solidFill>
                <a:srgbClr val="C00000"/>
              </a:solidFill>
            </a:endParaRPr>
          </a:p>
          <a:p>
            <a:pPr marL="285750" indent="-285750">
              <a:lnSpc>
                <a:spcPct val="120000"/>
              </a:lnSpc>
              <a:spcBef>
                <a:spcPts val="0"/>
              </a:spcBef>
              <a:spcAft>
                <a:spcPts val="600"/>
              </a:spcAft>
              <a:buFont typeface="Wingdings" panose="05000000000000000000" pitchFamily="2" charset="2"/>
              <a:buChar char="ü"/>
            </a:pPr>
            <a:r>
              <a:rPr lang="en-US" sz="1600" dirty="0" smtClean="0">
                <a:solidFill>
                  <a:srgbClr val="C00000"/>
                </a:solidFill>
              </a:rPr>
              <a:t>UV </a:t>
            </a:r>
            <a:r>
              <a:rPr lang="en-US" sz="1600" dirty="0">
                <a:solidFill>
                  <a:srgbClr val="C00000"/>
                </a:solidFill>
              </a:rPr>
              <a:t>radiation, </a:t>
            </a:r>
            <a:endParaRPr lang="hr-HR" sz="1600" dirty="0" smtClean="0">
              <a:solidFill>
                <a:srgbClr val="C00000"/>
              </a:solidFill>
            </a:endParaRPr>
          </a:p>
          <a:p>
            <a:pPr marL="285750" indent="-285750">
              <a:lnSpc>
                <a:spcPct val="120000"/>
              </a:lnSpc>
              <a:spcBef>
                <a:spcPts val="0"/>
              </a:spcBef>
              <a:spcAft>
                <a:spcPts val="600"/>
              </a:spcAft>
              <a:buFont typeface="Wingdings" panose="05000000000000000000" pitchFamily="2" charset="2"/>
              <a:buChar char="ü"/>
            </a:pPr>
            <a:r>
              <a:rPr lang="en-US" sz="1600" dirty="0" smtClean="0">
                <a:solidFill>
                  <a:srgbClr val="C00000"/>
                </a:solidFill>
              </a:rPr>
              <a:t>various </a:t>
            </a:r>
            <a:r>
              <a:rPr lang="en-US" sz="1600" dirty="0">
                <a:solidFill>
                  <a:srgbClr val="C00000"/>
                </a:solidFill>
              </a:rPr>
              <a:t>radiation sources (ionized), </a:t>
            </a:r>
            <a:endParaRPr lang="hr-HR" sz="1600" dirty="0" smtClean="0">
              <a:solidFill>
                <a:srgbClr val="C00000"/>
              </a:solidFill>
            </a:endParaRPr>
          </a:p>
          <a:p>
            <a:pPr marL="285750" indent="-285750">
              <a:lnSpc>
                <a:spcPct val="120000"/>
              </a:lnSpc>
              <a:spcBef>
                <a:spcPts val="0"/>
              </a:spcBef>
              <a:spcAft>
                <a:spcPts val="600"/>
              </a:spcAft>
              <a:buFont typeface="Wingdings" panose="05000000000000000000" pitchFamily="2" charset="2"/>
              <a:buChar char="ü"/>
            </a:pPr>
            <a:r>
              <a:rPr lang="en-US" sz="1600" dirty="0" smtClean="0">
                <a:solidFill>
                  <a:srgbClr val="C00000"/>
                </a:solidFill>
              </a:rPr>
              <a:t>reduction </a:t>
            </a:r>
            <a:r>
              <a:rPr lang="en-US" sz="1600" dirty="0">
                <a:solidFill>
                  <a:srgbClr val="C00000"/>
                </a:solidFill>
              </a:rPr>
              <a:t>of tendency to static electricity (antistatic properties), </a:t>
            </a:r>
            <a:endParaRPr lang="hr-HR" sz="1600" dirty="0" smtClean="0">
              <a:solidFill>
                <a:srgbClr val="C00000"/>
              </a:solidFill>
            </a:endParaRPr>
          </a:p>
          <a:p>
            <a:pPr marL="285750" indent="-285750">
              <a:lnSpc>
                <a:spcPct val="120000"/>
              </a:lnSpc>
              <a:spcBef>
                <a:spcPts val="0"/>
              </a:spcBef>
              <a:spcAft>
                <a:spcPts val="600"/>
              </a:spcAft>
              <a:buFont typeface="Wingdings" panose="05000000000000000000" pitchFamily="2" charset="2"/>
              <a:buChar char="ü"/>
            </a:pPr>
            <a:r>
              <a:rPr lang="en-US" sz="1600" dirty="0" smtClean="0">
                <a:solidFill>
                  <a:srgbClr val="C00000"/>
                </a:solidFill>
              </a:rPr>
              <a:t>anti-ballistic </a:t>
            </a:r>
            <a:r>
              <a:rPr lang="en-US" sz="1600" dirty="0">
                <a:solidFill>
                  <a:srgbClr val="C00000"/>
                </a:solidFill>
              </a:rPr>
              <a:t>properties, </a:t>
            </a:r>
            <a:endParaRPr lang="hr-HR" sz="1600" dirty="0" smtClean="0">
              <a:solidFill>
                <a:srgbClr val="C00000"/>
              </a:solidFill>
            </a:endParaRPr>
          </a:p>
          <a:p>
            <a:pPr marL="285750" indent="-285750">
              <a:lnSpc>
                <a:spcPct val="120000"/>
              </a:lnSpc>
              <a:spcBef>
                <a:spcPts val="0"/>
              </a:spcBef>
              <a:spcAft>
                <a:spcPts val="600"/>
              </a:spcAft>
              <a:buFont typeface="Wingdings" panose="05000000000000000000" pitchFamily="2" charset="2"/>
              <a:buChar char="ü"/>
            </a:pPr>
            <a:r>
              <a:rPr lang="en-US" sz="1600" dirty="0" smtClean="0">
                <a:solidFill>
                  <a:srgbClr val="C00000"/>
                </a:solidFill>
              </a:rPr>
              <a:t>mechanical </a:t>
            </a:r>
            <a:r>
              <a:rPr lang="en-US" sz="1600" dirty="0">
                <a:solidFill>
                  <a:srgbClr val="C00000"/>
                </a:solidFill>
              </a:rPr>
              <a:t>hazards, </a:t>
            </a:r>
            <a:endParaRPr lang="hr-HR" sz="1600" dirty="0" smtClean="0">
              <a:solidFill>
                <a:srgbClr val="C00000"/>
              </a:solidFill>
            </a:endParaRPr>
          </a:p>
          <a:p>
            <a:pPr marL="285750" indent="-285750">
              <a:lnSpc>
                <a:spcPct val="120000"/>
              </a:lnSpc>
              <a:spcBef>
                <a:spcPts val="0"/>
              </a:spcBef>
              <a:spcAft>
                <a:spcPts val="600"/>
              </a:spcAft>
              <a:buFont typeface="Wingdings" panose="05000000000000000000" pitchFamily="2" charset="2"/>
              <a:buChar char="ü"/>
            </a:pPr>
            <a:r>
              <a:rPr lang="hr-HR" sz="1600" dirty="0" smtClean="0">
                <a:solidFill>
                  <a:srgbClr val="C00000"/>
                </a:solidFill>
              </a:rPr>
              <a:t>r</a:t>
            </a:r>
            <a:r>
              <a:rPr lang="en-US" sz="1600" dirty="0" err="1" smtClean="0">
                <a:solidFill>
                  <a:srgbClr val="C00000"/>
                </a:solidFill>
              </a:rPr>
              <a:t>esistance</a:t>
            </a:r>
            <a:r>
              <a:rPr lang="en-US" sz="1600" dirty="0" smtClean="0">
                <a:solidFill>
                  <a:srgbClr val="C00000"/>
                </a:solidFill>
              </a:rPr>
              <a:t> </a:t>
            </a:r>
            <a:r>
              <a:rPr lang="en-US" sz="1600" dirty="0">
                <a:solidFill>
                  <a:srgbClr val="C00000"/>
                </a:solidFill>
              </a:rPr>
              <a:t>to microorganisms (bacteria, viruses), </a:t>
            </a:r>
            <a:endParaRPr lang="hr-HR" sz="1600" dirty="0" smtClean="0">
              <a:solidFill>
                <a:srgbClr val="C00000"/>
              </a:solidFill>
            </a:endParaRPr>
          </a:p>
          <a:p>
            <a:pPr marL="285750" indent="-285750">
              <a:lnSpc>
                <a:spcPct val="120000"/>
              </a:lnSpc>
              <a:spcBef>
                <a:spcPts val="0"/>
              </a:spcBef>
              <a:spcAft>
                <a:spcPts val="600"/>
              </a:spcAft>
              <a:buFont typeface="Wingdings" panose="05000000000000000000" pitchFamily="2" charset="2"/>
              <a:buChar char="ü"/>
            </a:pPr>
            <a:r>
              <a:rPr lang="en-US" sz="1600" dirty="0" smtClean="0">
                <a:solidFill>
                  <a:srgbClr val="C00000"/>
                </a:solidFill>
              </a:rPr>
              <a:t>water </a:t>
            </a:r>
            <a:r>
              <a:rPr lang="en-US" sz="1600" dirty="0">
                <a:solidFill>
                  <a:srgbClr val="C00000"/>
                </a:solidFill>
              </a:rPr>
              <a:t>repellent properties, </a:t>
            </a:r>
            <a:endParaRPr lang="hr-HR" sz="1600" dirty="0" smtClean="0">
              <a:solidFill>
                <a:srgbClr val="C00000"/>
              </a:solidFill>
            </a:endParaRPr>
          </a:p>
          <a:p>
            <a:pPr marL="285750" indent="-285750">
              <a:lnSpc>
                <a:spcPct val="120000"/>
              </a:lnSpc>
              <a:spcBef>
                <a:spcPts val="0"/>
              </a:spcBef>
              <a:spcAft>
                <a:spcPts val="600"/>
              </a:spcAft>
              <a:buFont typeface="Wingdings" panose="05000000000000000000" pitchFamily="2" charset="2"/>
              <a:buChar char="ü"/>
            </a:pPr>
            <a:r>
              <a:rPr lang="en-US" sz="1600" dirty="0" smtClean="0">
                <a:solidFill>
                  <a:srgbClr val="C00000"/>
                </a:solidFill>
              </a:rPr>
              <a:t>waterproofing</a:t>
            </a:r>
            <a:r>
              <a:rPr lang="en-US" sz="1600" dirty="0">
                <a:solidFill>
                  <a:srgbClr val="C00000"/>
                </a:solidFill>
              </a:rPr>
              <a:t>, and other protective properties.</a:t>
            </a:r>
            <a:endParaRPr lang="hr-HR" sz="1600" dirty="0">
              <a:solidFill>
                <a:srgbClr val="C00000"/>
              </a:solidFil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8008073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13</a:t>
            </a:fld>
            <a:endParaRPr lang="en-US" altLang="nl-BE" dirty="0"/>
          </a:p>
        </p:txBody>
      </p:sp>
      <p:sp>
        <p:nvSpPr>
          <p:cNvPr id="4" name="Rectangle 3"/>
          <p:cNvSpPr/>
          <p:nvPr/>
        </p:nvSpPr>
        <p:spPr>
          <a:xfrm>
            <a:off x="457200" y="619829"/>
            <a:ext cx="8305800" cy="743217"/>
          </a:xfrm>
          <a:prstGeom prst="rect">
            <a:avLst/>
          </a:prstGeom>
        </p:spPr>
        <p:txBody>
          <a:bodyPr wrap="square">
            <a:spAutoFit/>
          </a:bodyPr>
          <a:lstStyle/>
          <a:p>
            <a:endParaRPr lang="hr-HR" sz="1600" dirty="0">
              <a:solidFill>
                <a:srgbClr val="000000"/>
              </a:solidFill>
              <a:latin typeface="Cambria" panose="02040503050406030204" pitchFamily="18" charset="0"/>
            </a:endParaRPr>
          </a:p>
          <a:p>
            <a:pPr>
              <a:lnSpc>
                <a:spcPct val="150000"/>
              </a:lnSpc>
            </a:pPr>
            <a:r>
              <a:rPr lang="pl-PL" sz="2000" dirty="0" smtClean="0">
                <a:cs typeface="Arial" panose="020B0604020202020204" pitchFamily="34" charset="0"/>
              </a:rPr>
              <a:t>Functional treatments are divided in several groups:</a:t>
            </a:r>
          </a:p>
        </p:txBody>
      </p:sp>
      <p:sp>
        <p:nvSpPr>
          <p:cNvPr id="6" name="Rectangle 5"/>
          <p:cNvSpPr/>
          <p:nvPr/>
        </p:nvSpPr>
        <p:spPr>
          <a:xfrm>
            <a:off x="457200" y="1488491"/>
            <a:ext cx="5486400" cy="2354491"/>
          </a:xfrm>
          <a:prstGeom prst="rect">
            <a:avLst/>
          </a:prstGeom>
        </p:spPr>
        <p:txBody>
          <a:bodyPr wrap="square">
            <a:spAutoFit/>
          </a:bodyPr>
          <a:lstStyle/>
          <a:p>
            <a:pPr algn="just">
              <a:lnSpc>
                <a:spcPct val="150000"/>
              </a:lnSpc>
            </a:pPr>
            <a:r>
              <a:rPr lang="hr-HR" dirty="0">
                <a:solidFill>
                  <a:srgbClr val="C00000"/>
                </a:solidFill>
                <a:effectLst>
                  <a:outerShdw blurRad="38100" dist="38100" dir="2700000" algn="tl">
                    <a:srgbClr val="000000">
                      <a:alpha val="43137"/>
                    </a:srgbClr>
                  </a:outerShdw>
                </a:effectLst>
                <a:latin typeface="Cambria" panose="02040503050406030204" pitchFamily="18" charset="0"/>
              </a:rPr>
              <a:t>1</a:t>
            </a:r>
            <a:r>
              <a:rPr lang="hr-HR" i="1" dirty="0">
                <a:solidFill>
                  <a:srgbClr val="C00000"/>
                </a:solidFill>
                <a:effectLst>
                  <a:outerShdw blurRad="38100" dist="38100" dir="2700000" algn="tl">
                    <a:srgbClr val="000000">
                      <a:alpha val="43137"/>
                    </a:srgbClr>
                  </a:outerShdw>
                </a:effectLst>
                <a:latin typeface="Cambria" panose="02040503050406030204" pitchFamily="18" charset="0"/>
              </a:rPr>
              <a:t>. </a:t>
            </a:r>
            <a:r>
              <a:rPr lang="en-US" dirty="0">
                <a:solidFill>
                  <a:srgbClr val="C00000"/>
                </a:solidFill>
                <a:effectLst>
                  <a:outerShdw blurRad="38100" dist="38100" dir="2700000" algn="tl">
                    <a:srgbClr val="000000">
                      <a:alpha val="43137"/>
                    </a:srgbClr>
                  </a:outerShdw>
                </a:effectLst>
              </a:rPr>
              <a:t>Mechanical processing </a:t>
            </a:r>
            <a:r>
              <a:rPr lang="en-US" dirty="0"/>
              <a:t>- </a:t>
            </a:r>
            <a:r>
              <a:rPr lang="en-US" sz="1600" dirty="0"/>
              <a:t>textile materials undergo mechanical processing by </a:t>
            </a:r>
            <a:r>
              <a:rPr lang="en-US" sz="1600" dirty="0" err="1">
                <a:solidFill>
                  <a:srgbClr val="C00000"/>
                </a:solidFill>
                <a:effectLst>
                  <a:outerShdw blurRad="38100" dist="38100" dir="2700000" algn="tl">
                    <a:srgbClr val="000000">
                      <a:alpha val="43137"/>
                    </a:srgbClr>
                  </a:outerShdw>
                </a:effectLst>
              </a:rPr>
              <a:t>calendering</a:t>
            </a:r>
            <a:r>
              <a:rPr lang="en-US" sz="1600" dirty="0"/>
              <a:t> under controlled conditions of heat and pressure, with the purpose of achieving different textures or effects in the fabric - the result: </a:t>
            </a:r>
            <a:r>
              <a:rPr lang="en-US" sz="1600" dirty="0">
                <a:solidFill>
                  <a:srgbClr val="C00000"/>
                </a:solidFill>
                <a:effectLst>
                  <a:outerShdw blurRad="38100" dist="38100" dir="2700000" algn="tl">
                    <a:srgbClr val="000000">
                      <a:alpha val="43137"/>
                    </a:srgbClr>
                  </a:outerShdw>
                </a:effectLst>
              </a:rPr>
              <a:t>a more compact and flat fabric with a smoothing effect (smoothness</a:t>
            </a:r>
            <a:r>
              <a:rPr lang="en-US" sz="1600" dirty="0" smtClean="0">
                <a:solidFill>
                  <a:srgbClr val="C00000"/>
                </a:solidFill>
                <a:effectLst>
                  <a:outerShdw blurRad="38100" dist="38100" dir="2700000" algn="tl">
                    <a:srgbClr val="000000">
                      <a:alpha val="43137"/>
                    </a:srgbClr>
                  </a:outerShdw>
                </a:effectLst>
              </a:rPr>
              <a:t>)</a:t>
            </a:r>
            <a:r>
              <a:rPr lang="hr-HR" sz="1600" dirty="0" smtClean="0">
                <a:solidFill>
                  <a:srgbClr val="C00000"/>
                </a:solidFill>
                <a:effectLst>
                  <a:outerShdw blurRad="38100" dist="38100" dir="2700000" algn="tl">
                    <a:srgbClr val="000000">
                      <a:alpha val="43137"/>
                    </a:srgbClr>
                  </a:outerShdw>
                </a:effectLst>
              </a:rPr>
              <a:t>.</a:t>
            </a:r>
            <a:endParaRPr lang="hr-HR" sz="1600" dirty="0">
              <a:solidFill>
                <a:srgbClr val="C00000"/>
              </a:solidFill>
              <a:effectLst>
                <a:outerShdw blurRad="38100" dist="38100" dir="2700000" algn="tl">
                  <a:srgbClr val="000000">
                    <a:alpha val="43137"/>
                  </a:srgbClr>
                </a:outerShdw>
              </a:effectLst>
              <a:latin typeface="Cambria" panose="02040503050406030204" pitchFamily="18"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9274" y="3085714"/>
            <a:ext cx="5707926" cy="2822075"/>
          </a:xfrm>
          <a:prstGeom prst="rect">
            <a:avLst/>
          </a:prstGeom>
        </p:spPr>
      </p:pic>
      <p:pic>
        <p:nvPicPr>
          <p:cNvPr id="9220" name="Picture 4" descr="Image result for Calendering Texti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8733" y="1745460"/>
            <a:ext cx="212407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9956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14</a:t>
            </a:fld>
            <a:endParaRPr lang="en-US" altLang="nl-BE" dirty="0"/>
          </a:p>
        </p:txBody>
      </p:sp>
      <p:sp>
        <p:nvSpPr>
          <p:cNvPr id="4" name="Rectangle 3"/>
          <p:cNvSpPr/>
          <p:nvPr/>
        </p:nvSpPr>
        <p:spPr>
          <a:xfrm>
            <a:off x="1295400" y="702961"/>
            <a:ext cx="9677399" cy="5924699"/>
          </a:xfrm>
          <a:prstGeom prst="rect">
            <a:avLst/>
          </a:prstGeom>
        </p:spPr>
        <p:txBody>
          <a:bodyPr wrap="square">
            <a:spAutoFit/>
          </a:bodyPr>
          <a:lstStyle/>
          <a:p>
            <a:pPr algn="just">
              <a:lnSpc>
                <a:spcPct val="150000"/>
              </a:lnSpc>
            </a:pPr>
            <a:r>
              <a:rPr lang="hr-HR" i="1" dirty="0" smtClean="0">
                <a:solidFill>
                  <a:srgbClr val="C00000"/>
                </a:solidFill>
                <a:effectLst>
                  <a:outerShdw blurRad="38100" dist="38100" dir="2700000" algn="tl">
                    <a:srgbClr val="000000">
                      <a:alpha val="43137"/>
                    </a:srgbClr>
                  </a:outerShdw>
                </a:effectLst>
                <a:cs typeface="Arial" panose="020B0604020202020204" pitchFamily="34" charset="0"/>
              </a:rPr>
              <a:t>2. </a:t>
            </a:r>
            <a:r>
              <a:rPr lang="en-US" dirty="0">
                <a:solidFill>
                  <a:srgbClr val="C00000"/>
                </a:solidFill>
                <a:effectLst>
                  <a:outerShdw blurRad="38100" dist="38100" dir="2700000" algn="tl">
                    <a:srgbClr val="000000">
                      <a:alpha val="43137"/>
                    </a:srgbClr>
                  </a:outerShdw>
                </a:effectLst>
                <a:cs typeface="Arial" panose="020B0604020202020204" pitchFamily="34" charset="0"/>
              </a:rPr>
              <a:t>Chemical treatments </a:t>
            </a:r>
            <a:r>
              <a:rPr lang="en-US" sz="1600" dirty="0">
                <a:cs typeface="Arial" panose="020B0604020202020204" pitchFamily="34" charset="0"/>
              </a:rPr>
              <a:t>- by applying chemical agents they change the appearance and improve functional properties and comfort. </a:t>
            </a:r>
            <a:r>
              <a:rPr lang="hr-HR" sz="1600" dirty="0" smtClean="0">
                <a:cs typeface="Arial" panose="020B0604020202020204" pitchFamily="34" charset="0"/>
              </a:rPr>
              <a:t>M</a:t>
            </a:r>
            <a:r>
              <a:rPr lang="en-US" sz="1600" dirty="0" err="1" smtClean="0">
                <a:cs typeface="Arial" panose="020B0604020202020204" pitchFamily="34" charset="0"/>
              </a:rPr>
              <a:t>aterials</a:t>
            </a:r>
            <a:r>
              <a:rPr lang="en-US" sz="1600" dirty="0" smtClean="0">
                <a:cs typeface="Arial" panose="020B0604020202020204" pitchFamily="34" charset="0"/>
              </a:rPr>
              <a:t> </a:t>
            </a:r>
            <a:r>
              <a:rPr lang="hr-HR" sz="1600" dirty="0" err="1" smtClean="0">
                <a:cs typeface="Arial" panose="020B0604020202020204" pitchFamily="34" charset="0"/>
              </a:rPr>
              <a:t>obtained</a:t>
            </a:r>
            <a:r>
              <a:rPr lang="hr-HR" sz="1600" dirty="0" smtClean="0">
                <a:cs typeface="Arial" panose="020B0604020202020204" pitchFamily="34" charset="0"/>
              </a:rPr>
              <a:t> </a:t>
            </a:r>
            <a:r>
              <a:rPr lang="en-US" sz="1600" dirty="0" smtClean="0">
                <a:cs typeface="Arial" panose="020B0604020202020204" pitchFamily="34" charset="0"/>
              </a:rPr>
              <a:t>new </a:t>
            </a:r>
            <a:r>
              <a:rPr lang="en-US" sz="1600" dirty="0">
                <a:cs typeface="Arial" panose="020B0604020202020204" pitchFamily="34" charset="0"/>
              </a:rPr>
              <a:t>properties that cannot be achieved by mechanical processing - multifunctional textiles. </a:t>
            </a:r>
            <a:endParaRPr lang="hr-HR" sz="1600" dirty="0" smtClean="0">
              <a:cs typeface="Arial" panose="020B0604020202020204" pitchFamily="34" charset="0"/>
            </a:endParaRPr>
          </a:p>
          <a:p>
            <a:pPr algn="just">
              <a:lnSpc>
                <a:spcPct val="150000"/>
              </a:lnSpc>
            </a:pPr>
            <a:endParaRPr lang="hr-HR" sz="1600" dirty="0" smtClean="0">
              <a:cs typeface="Arial" panose="020B0604020202020204" pitchFamily="34" charset="0"/>
            </a:endParaRPr>
          </a:p>
          <a:p>
            <a:pPr algn="just">
              <a:lnSpc>
                <a:spcPct val="150000"/>
              </a:lnSpc>
            </a:pPr>
            <a:r>
              <a:rPr lang="en-US" sz="1600" u="sng" dirty="0" smtClean="0">
                <a:solidFill>
                  <a:srgbClr val="C00000"/>
                </a:solidFill>
                <a:effectLst>
                  <a:outerShdw blurRad="38100" dist="38100" dir="2700000" algn="tl">
                    <a:srgbClr val="000000">
                      <a:alpha val="43137"/>
                    </a:srgbClr>
                  </a:outerShdw>
                </a:effectLst>
                <a:cs typeface="Arial" panose="020B0604020202020204" pitchFamily="34" charset="0"/>
              </a:rPr>
              <a:t>Application </a:t>
            </a:r>
            <a:r>
              <a:rPr lang="en-US" sz="1600" u="sng" dirty="0">
                <a:solidFill>
                  <a:srgbClr val="C00000"/>
                </a:solidFill>
                <a:effectLst>
                  <a:outerShdw blurRad="38100" dist="38100" dir="2700000" algn="tl">
                    <a:srgbClr val="000000">
                      <a:alpha val="43137"/>
                    </a:srgbClr>
                  </a:outerShdw>
                </a:effectLst>
                <a:cs typeface="Arial" panose="020B0604020202020204" pitchFamily="34" charset="0"/>
              </a:rPr>
              <a:t>procedures</a:t>
            </a:r>
            <a:r>
              <a:rPr lang="en-US" sz="1600" dirty="0">
                <a:cs typeface="Arial" panose="020B0604020202020204" pitchFamily="34" charset="0"/>
              </a:rPr>
              <a:t>: </a:t>
            </a:r>
            <a:r>
              <a:rPr lang="hr-HR" sz="1600" dirty="0" err="1" smtClean="0">
                <a:cs typeface="Arial" panose="020B0604020202020204" pitchFamily="34" charset="0"/>
              </a:rPr>
              <a:t>by</a:t>
            </a:r>
            <a:r>
              <a:rPr lang="hr-HR" sz="1600" dirty="0" smtClean="0">
                <a:cs typeface="Arial" panose="020B0604020202020204" pitchFamily="34" charset="0"/>
              </a:rPr>
              <a:t> </a:t>
            </a:r>
            <a:r>
              <a:rPr lang="hr-HR" sz="1600" dirty="0" err="1" smtClean="0">
                <a:cs typeface="Arial" panose="020B0604020202020204" pitchFamily="34" charset="0"/>
              </a:rPr>
              <a:t>padding</a:t>
            </a:r>
            <a:r>
              <a:rPr lang="en-US" sz="1600" dirty="0" smtClean="0">
                <a:cs typeface="Arial" panose="020B0604020202020204" pitchFamily="34" charset="0"/>
              </a:rPr>
              <a:t>, </a:t>
            </a:r>
            <a:r>
              <a:rPr lang="hr-HR" sz="1600" dirty="0" err="1" smtClean="0">
                <a:cs typeface="Arial" panose="020B0604020202020204" pitchFamily="34" charset="0"/>
              </a:rPr>
              <a:t>bath</a:t>
            </a:r>
            <a:r>
              <a:rPr lang="hr-HR" sz="1600" dirty="0" smtClean="0">
                <a:cs typeface="Arial" panose="020B0604020202020204" pitchFamily="34" charset="0"/>
              </a:rPr>
              <a:t> </a:t>
            </a:r>
            <a:r>
              <a:rPr lang="hr-HR" sz="1600" dirty="0" err="1" smtClean="0">
                <a:cs typeface="Arial" panose="020B0604020202020204" pitchFamily="34" charset="0"/>
              </a:rPr>
              <a:t>exhaustion</a:t>
            </a:r>
            <a:r>
              <a:rPr lang="en-US" sz="1600" dirty="0" smtClean="0">
                <a:cs typeface="Arial" panose="020B0604020202020204" pitchFamily="34" charset="0"/>
              </a:rPr>
              <a:t>, </a:t>
            </a:r>
            <a:r>
              <a:rPr lang="hr-HR" sz="1600" dirty="0" err="1" smtClean="0">
                <a:cs typeface="Arial" panose="020B0604020202020204" pitchFamily="34" charset="0"/>
              </a:rPr>
              <a:t>coating</a:t>
            </a:r>
            <a:r>
              <a:rPr lang="en-US" sz="1600" dirty="0" smtClean="0">
                <a:cs typeface="Arial" panose="020B0604020202020204" pitchFamily="34" charset="0"/>
              </a:rPr>
              <a:t>, </a:t>
            </a:r>
            <a:r>
              <a:rPr lang="en-US" sz="1600" dirty="0">
                <a:cs typeface="Arial" panose="020B0604020202020204" pitchFamily="34" charset="0"/>
              </a:rPr>
              <a:t>spraying and foam application</a:t>
            </a:r>
            <a:r>
              <a:rPr lang="en-US" sz="1600" dirty="0" smtClean="0">
                <a:cs typeface="Arial" panose="020B0604020202020204" pitchFamily="34" charset="0"/>
              </a:rPr>
              <a:t>.</a:t>
            </a:r>
            <a:endParaRPr lang="hr-HR" sz="1600" dirty="0" smtClean="0">
              <a:cs typeface="Arial" panose="020B0604020202020204" pitchFamily="34" charset="0"/>
            </a:endParaRPr>
          </a:p>
          <a:p>
            <a:pPr algn="just">
              <a:lnSpc>
                <a:spcPct val="150000"/>
              </a:lnSpc>
            </a:pPr>
            <a:endParaRPr lang="hr-HR" sz="1600" dirty="0" smtClean="0">
              <a:cs typeface="Arial" panose="020B0604020202020204" pitchFamily="34" charset="0"/>
            </a:endParaRPr>
          </a:p>
          <a:p>
            <a:pPr algn="just">
              <a:lnSpc>
                <a:spcPct val="150000"/>
              </a:lnSpc>
            </a:pPr>
            <a:r>
              <a:rPr lang="en-US" sz="1600" dirty="0">
                <a:cs typeface="Arial" panose="020B0604020202020204" pitchFamily="34" charset="0"/>
              </a:rPr>
              <a:t>New generation of treatments using nanotechnology - enables new functional properties such as the self-cleaning effect that cannot be achieved by conventional treatments. </a:t>
            </a:r>
            <a:r>
              <a:rPr lang="hr-HR" sz="1600" dirty="0" err="1" smtClean="0">
                <a:cs typeface="Arial" panose="020B0604020202020204" pitchFamily="34" charset="0"/>
              </a:rPr>
              <a:t>By</a:t>
            </a:r>
            <a:r>
              <a:rPr lang="hr-HR" sz="1600" dirty="0" smtClean="0">
                <a:cs typeface="Arial" panose="020B0604020202020204" pitchFamily="34" charset="0"/>
              </a:rPr>
              <a:t> </a:t>
            </a:r>
            <a:r>
              <a:rPr lang="hr-HR" sz="1600" dirty="0" err="1" smtClean="0">
                <a:cs typeface="Arial" panose="020B0604020202020204" pitchFamily="34" charset="0"/>
              </a:rPr>
              <a:t>coating</a:t>
            </a:r>
            <a:r>
              <a:rPr lang="en-US" sz="1600" dirty="0" smtClean="0">
                <a:cs typeface="Arial" panose="020B0604020202020204" pitchFamily="34" charset="0"/>
              </a:rPr>
              <a:t> </a:t>
            </a:r>
            <a:r>
              <a:rPr lang="en-US" sz="1600" dirty="0">
                <a:cs typeface="Arial" panose="020B0604020202020204" pitchFamily="34" charset="0"/>
              </a:rPr>
              <a:t>at the nanostructure level - does not adversely affect the "handle" and feel of the finished material.</a:t>
            </a:r>
            <a:endParaRPr lang="hr-HR" sz="1600" dirty="0">
              <a:cs typeface="Arial" panose="020B0604020202020204" pitchFamily="34" charset="0"/>
            </a:endParaRPr>
          </a:p>
          <a:p>
            <a:pPr algn="just">
              <a:lnSpc>
                <a:spcPct val="150000"/>
              </a:lnSpc>
            </a:pPr>
            <a:endParaRPr lang="hr-HR" sz="1600" dirty="0">
              <a:cs typeface="Arial" panose="020B0604020202020204" pitchFamily="34" charset="0"/>
            </a:endParaRPr>
          </a:p>
          <a:p>
            <a:pPr marL="285750" indent="-285750" algn="just">
              <a:lnSpc>
                <a:spcPct val="150000"/>
              </a:lnSpc>
              <a:buFont typeface="Wingdings" panose="05000000000000000000" pitchFamily="2" charset="2"/>
              <a:buChar char="Ø"/>
            </a:pPr>
            <a:r>
              <a:rPr lang="en-US" sz="1600" dirty="0" smtClean="0">
                <a:cs typeface="Arial" panose="020B0604020202020204" pitchFamily="34" charset="0"/>
              </a:rPr>
              <a:t>Application </a:t>
            </a:r>
            <a:r>
              <a:rPr lang="en-US" sz="1600" dirty="0">
                <a:cs typeface="Arial" panose="020B0604020202020204" pitchFamily="34" charset="0"/>
              </a:rPr>
              <a:t>of sol-gel process - provides new possibilities in textile chemical finishing.</a:t>
            </a:r>
            <a:endParaRPr lang="hr-HR" sz="1600" dirty="0">
              <a:cs typeface="Arial" panose="020B0604020202020204" pitchFamily="34" charset="0"/>
            </a:endParaRPr>
          </a:p>
          <a:p>
            <a:pPr marL="285750" indent="-285750" algn="just">
              <a:lnSpc>
                <a:spcPct val="150000"/>
              </a:lnSpc>
              <a:buFont typeface="Wingdings" panose="05000000000000000000" pitchFamily="2" charset="2"/>
              <a:buChar char="Ø"/>
            </a:pPr>
            <a:r>
              <a:rPr lang="en-US" sz="1600" dirty="0" smtClean="0">
                <a:cs typeface="Arial" panose="020B0604020202020204" pitchFamily="34" charset="0"/>
              </a:rPr>
              <a:t>Plasma </a:t>
            </a:r>
            <a:r>
              <a:rPr lang="en-US" sz="1600" dirty="0">
                <a:cs typeface="Arial" panose="020B0604020202020204" pitchFamily="34" charset="0"/>
              </a:rPr>
              <a:t>application - application of PECVD </a:t>
            </a:r>
            <a:r>
              <a:rPr lang="en-US" sz="1600" dirty="0" smtClean="0">
                <a:cs typeface="Arial" panose="020B0604020202020204" pitchFamily="34" charset="0"/>
              </a:rPr>
              <a:t>procedure</a:t>
            </a:r>
            <a:endParaRPr lang="hr-HR" sz="1600" dirty="0" smtClean="0">
              <a:cs typeface="Arial" panose="020B0604020202020204" pitchFamily="34" charset="0"/>
            </a:endParaRPr>
          </a:p>
          <a:p>
            <a:pPr marL="285750" indent="-285750" algn="just">
              <a:lnSpc>
                <a:spcPct val="150000"/>
              </a:lnSpc>
              <a:buFont typeface="Wingdings" panose="05000000000000000000" pitchFamily="2" charset="2"/>
              <a:buChar char="Ø"/>
            </a:pPr>
            <a:r>
              <a:rPr lang="en-US" sz="1600" dirty="0" smtClean="0">
                <a:cs typeface="Arial" panose="020B0604020202020204" pitchFamily="34" charset="0"/>
              </a:rPr>
              <a:t>Layer </a:t>
            </a:r>
            <a:r>
              <a:rPr lang="en-US" sz="1600" dirty="0">
                <a:cs typeface="Arial" panose="020B0604020202020204" pitchFamily="34" charset="0"/>
              </a:rPr>
              <a:t>by layer processing - ultra fine polymer film on </a:t>
            </a:r>
            <a:r>
              <a:rPr lang="en-US" sz="1600" dirty="0" smtClean="0">
                <a:cs typeface="Arial" panose="020B0604020202020204" pitchFamily="34" charset="0"/>
              </a:rPr>
              <a:t>the surface</a:t>
            </a:r>
            <a:r>
              <a:rPr lang="en-US" sz="1600" dirty="0">
                <a:cs typeface="Arial" panose="020B0604020202020204" pitchFamily="34" charset="0"/>
              </a:rPr>
              <a:t>; involves layer-to-layer adsorption of </a:t>
            </a:r>
            <a:r>
              <a:rPr lang="en-US" sz="1600" dirty="0" err="1">
                <a:cs typeface="Arial" panose="020B0604020202020204" pitchFamily="34" charset="0"/>
              </a:rPr>
              <a:t>polycation</a:t>
            </a:r>
            <a:r>
              <a:rPr lang="en-US" sz="1600" dirty="0">
                <a:cs typeface="Arial" panose="020B0604020202020204" pitchFamily="34" charset="0"/>
              </a:rPr>
              <a:t> and </a:t>
            </a:r>
            <a:r>
              <a:rPr lang="en-US" sz="1600" dirty="0" err="1">
                <a:cs typeface="Arial" panose="020B0604020202020204" pitchFamily="34" charset="0"/>
              </a:rPr>
              <a:t>polyanion</a:t>
            </a:r>
            <a:r>
              <a:rPr lang="en-US" sz="1600" dirty="0">
                <a:cs typeface="Arial" panose="020B0604020202020204" pitchFamily="34" charset="0"/>
              </a:rPr>
              <a:t> in the formation of a multilayer ultra-thin layer of polyelectrolyte on the textile surface. </a:t>
            </a:r>
            <a:endParaRPr lang="hr-HR" sz="1600" dirty="0">
              <a:cs typeface="Arial" panose="020B0604020202020204" pitchFamily="34" charset="0"/>
            </a:endParaRPr>
          </a:p>
          <a:p>
            <a:r>
              <a:rPr lang="en-US" sz="1600" dirty="0" smtClean="0">
                <a:cs typeface="Arial" panose="020B0604020202020204" pitchFamily="34" charset="0"/>
              </a:rPr>
              <a:t> </a:t>
            </a:r>
            <a:endParaRPr lang="hr-HR" sz="1600" dirty="0" smtClean="0">
              <a:cs typeface="Arial" panose="020B0604020202020204" pitchFamily="34" charset="0"/>
            </a:endParaRPr>
          </a:p>
        </p:txBody>
      </p:sp>
    </p:spTree>
    <p:extLst>
      <p:ext uri="{BB962C8B-B14F-4D97-AF65-F5344CB8AC3E}">
        <p14:creationId xmlns:p14="http://schemas.microsoft.com/office/powerpoint/2010/main" val="29544220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14964"/>
          <a:stretch/>
        </p:blipFill>
        <p:spPr bwMode="auto">
          <a:xfrm>
            <a:off x="8686800" y="906128"/>
            <a:ext cx="2940050" cy="1669618"/>
          </a:xfrm>
          <a:prstGeom prst="rect">
            <a:avLst/>
          </a:prstGeom>
          <a:noFill/>
          <a:extLst>
            <a:ext uri="{909E8E84-426E-40DD-AFC4-6F175D3DCCD1}">
              <a14:hiddenFill xmlns:a14="http://schemas.microsoft.com/office/drawing/2010/main">
                <a:solidFill>
                  <a:srgbClr val="FFFFFF"/>
                </a:solidFill>
              </a14:hiddenFill>
            </a:ext>
          </a:extLst>
        </p:spPr>
      </p:pic>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15</a:t>
            </a:fld>
            <a:endParaRPr lang="en-US" altLang="nl-BE" dirty="0"/>
          </a:p>
        </p:txBody>
      </p:sp>
      <p:sp>
        <p:nvSpPr>
          <p:cNvPr id="3" name="Rectangle 2"/>
          <p:cNvSpPr/>
          <p:nvPr/>
        </p:nvSpPr>
        <p:spPr>
          <a:xfrm>
            <a:off x="1968333" y="1182232"/>
            <a:ext cx="3493264" cy="369332"/>
          </a:xfrm>
          <a:prstGeom prst="rect">
            <a:avLst/>
          </a:prstGeom>
        </p:spPr>
        <p:txBody>
          <a:bodyPr wrap="none">
            <a:spAutoFit/>
          </a:bodyPr>
          <a:lstStyle/>
          <a:p>
            <a:r>
              <a:rPr lang="hr-HR" b="1" dirty="0" err="1" smtClean="0">
                <a:solidFill>
                  <a:schemeClr val="accent2">
                    <a:lumMod val="75000"/>
                  </a:schemeClr>
                </a:solidFill>
                <a:latin typeface="Arial" charset="0"/>
              </a:rPr>
              <a:t>Carbon</a:t>
            </a:r>
            <a:r>
              <a:rPr lang="hr-HR" b="1" dirty="0" smtClean="0">
                <a:solidFill>
                  <a:schemeClr val="accent2">
                    <a:lumMod val="75000"/>
                  </a:schemeClr>
                </a:solidFill>
                <a:latin typeface="Arial" charset="0"/>
              </a:rPr>
              <a:t> </a:t>
            </a:r>
            <a:r>
              <a:rPr lang="hr-HR" b="1" dirty="0" err="1" smtClean="0">
                <a:solidFill>
                  <a:schemeClr val="accent2">
                    <a:lumMod val="75000"/>
                  </a:schemeClr>
                </a:solidFill>
                <a:latin typeface="Arial" charset="0"/>
              </a:rPr>
              <a:t>nano-tubes</a:t>
            </a:r>
            <a:r>
              <a:rPr lang="hr-HR" b="1" dirty="0" smtClean="0">
                <a:solidFill>
                  <a:schemeClr val="accent2">
                    <a:lumMod val="75000"/>
                  </a:schemeClr>
                </a:solidFill>
                <a:latin typeface="Arial" charset="0"/>
              </a:rPr>
              <a:t> </a:t>
            </a:r>
            <a:r>
              <a:rPr lang="hr-HR" b="1" dirty="0" err="1" smtClean="0">
                <a:solidFill>
                  <a:schemeClr val="accent2">
                    <a:lumMod val="75000"/>
                  </a:schemeClr>
                </a:solidFill>
                <a:latin typeface="Arial" charset="0"/>
              </a:rPr>
              <a:t>in</a:t>
            </a:r>
            <a:r>
              <a:rPr lang="hr-HR" b="1" dirty="0" smtClean="0">
                <a:solidFill>
                  <a:schemeClr val="accent2">
                    <a:lumMod val="75000"/>
                  </a:schemeClr>
                </a:solidFill>
                <a:latin typeface="Arial" charset="0"/>
              </a:rPr>
              <a:t> </a:t>
            </a:r>
            <a:r>
              <a:rPr lang="hr-HR" b="1" dirty="0" err="1" smtClean="0">
                <a:solidFill>
                  <a:schemeClr val="accent2">
                    <a:lumMod val="75000"/>
                  </a:schemeClr>
                </a:solidFill>
                <a:latin typeface="Arial" charset="0"/>
              </a:rPr>
              <a:t>textiles</a:t>
            </a:r>
            <a:r>
              <a:rPr lang="hr-HR" b="1" dirty="0" smtClean="0">
                <a:solidFill>
                  <a:schemeClr val="accent2">
                    <a:lumMod val="75000"/>
                  </a:schemeClr>
                </a:solidFill>
                <a:latin typeface="Arial" charset="0"/>
              </a:rPr>
              <a:t> </a:t>
            </a:r>
            <a:endParaRPr lang="hr-HR" dirty="0"/>
          </a:p>
        </p:txBody>
      </p:sp>
      <p:sp>
        <p:nvSpPr>
          <p:cNvPr id="4" name="Rectangle 3"/>
          <p:cNvSpPr/>
          <p:nvPr/>
        </p:nvSpPr>
        <p:spPr>
          <a:xfrm>
            <a:off x="1984375" y="1992212"/>
            <a:ext cx="8620125" cy="2169825"/>
          </a:xfrm>
          <a:prstGeom prst="rect">
            <a:avLst/>
          </a:prstGeom>
        </p:spPr>
        <p:txBody>
          <a:bodyPr wrap="square">
            <a:spAutoFit/>
          </a:bodyPr>
          <a:lstStyle/>
          <a:p>
            <a:pPr>
              <a:lnSpc>
                <a:spcPct val="150000"/>
              </a:lnSpc>
            </a:pPr>
            <a:r>
              <a:rPr lang="hr-HR" dirty="0" err="1" smtClean="0">
                <a:solidFill>
                  <a:srgbClr val="000000"/>
                </a:solidFill>
                <a:latin typeface="Roboto"/>
              </a:rPr>
              <a:t>Coating</a:t>
            </a:r>
            <a:r>
              <a:rPr lang="hr-HR" dirty="0" smtClean="0">
                <a:solidFill>
                  <a:srgbClr val="000000"/>
                </a:solidFill>
                <a:latin typeface="Roboto"/>
              </a:rPr>
              <a:t> </a:t>
            </a:r>
            <a:r>
              <a:rPr lang="hr-HR" dirty="0" err="1" smtClean="0">
                <a:solidFill>
                  <a:srgbClr val="000000"/>
                </a:solidFill>
                <a:latin typeface="Roboto"/>
              </a:rPr>
              <a:t>of</a:t>
            </a:r>
            <a:r>
              <a:rPr lang="en-US" dirty="0" smtClean="0">
                <a:solidFill>
                  <a:srgbClr val="000000"/>
                </a:solidFill>
                <a:latin typeface="Roboto"/>
              </a:rPr>
              <a:t> </a:t>
            </a:r>
            <a:r>
              <a:rPr lang="en-US" dirty="0">
                <a:solidFill>
                  <a:srgbClr val="000000"/>
                </a:solidFill>
                <a:latin typeface="Roboto"/>
              </a:rPr>
              <a:t>CNTs on flat textiles using different methods and </a:t>
            </a:r>
            <a:r>
              <a:rPr lang="en-US" dirty="0" smtClean="0">
                <a:solidFill>
                  <a:srgbClr val="000000"/>
                </a:solidFill>
                <a:latin typeface="Roboto"/>
              </a:rPr>
              <a:t>techniques</a:t>
            </a:r>
            <a:r>
              <a:rPr lang="hr-HR" dirty="0" smtClean="0">
                <a:solidFill>
                  <a:srgbClr val="000000"/>
                </a:solidFill>
                <a:latin typeface="Roboto"/>
              </a:rPr>
              <a:t>.</a:t>
            </a:r>
          </a:p>
          <a:p>
            <a:pPr>
              <a:lnSpc>
                <a:spcPct val="150000"/>
              </a:lnSpc>
            </a:pPr>
            <a:r>
              <a:rPr lang="en-US" dirty="0" smtClean="0">
                <a:solidFill>
                  <a:srgbClr val="000000"/>
                </a:solidFill>
                <a:latin typeface="Roboto"/>
              </a:rPr>
              <a:t>The </a:t>
            </a:r>
            <a:r>
              <a:rPr lang="en-US" dirty="0" err="1">
                <a:solidFill>
                  <a:srgbClr val="000000"/>
                </a:solidFill>
                <a:latin typeface="Roboto"/>
              </a:rPr>
              <a:t>multifunctionality</a:t>
            </a:r>
            <a:r>
              <a:rPr lang="en-US" dirty="0">
                <a:solidFill>
                  <a:srgbClr val="000000"/>
                </a:solidFill>
                <a:latin typeface="Roboto"/>
              </a:rPr>
              <a:t> of textiles is achieved, which include </a:t>
            </a:r>
            <a:r>
              <a:rPr lang="en-US" dirty="0">
                <a:solidFill>
                  <a:srgbClr val="C00000"/>
                </a:solidFill>
                <a:effectLst>
                  <a:outerShdw blurRad="38100" dist="38100" dir="2700000" algn="tl">
                    <a:srgbClr val="000000">
                      <a:alpha val="43137"/>
                    </a:srgbClr>
                  </a:outerShdw>
                </a:effectLst>
                <a:latin typeface="Roboto"/>
              </a:rPr>
              <a:t>electrical conductivity, specific electromagnetic properties, but also antibacterial effects</a:t>
            </a:r>
            <a:r>
              <a:rPr lang="en-US" dirty="0" smtClean="0">
                <a:solidFill>
                  <a:srgbClr val="000000"/>
                </a:solidFill>
                <a:latin typeface="Roboto"/>
              </a:rPr>
              <a:t>.</a:t>
            </a:r>
            <a:endParaRPr lang="hr-HR" dirty="0" smtClean="0">
              <a:solidFill>
                <a:srgbClr val="000000"/>
              </a:solidFill>
              <a:latin typeface="Roboto"/>
            </a:endParaRPr>
          </a:p>
          <a:p>
            <a:pPr>
              <a:lnSpc>
                <a:spcPct val="150000"/>
              </a:lnSpc>
            </a:pPr>
            <a:r>
              <a:rPr lang="en-US" dirty="0" smtClean="0">
                <a:solidFill>
                  <a:srgbClr val="000000"/>
                </a:solidFill>
                <a:latin typeface="Roboto"/>
              </a:rPr>
              <a:t>Shim </a:t>
            </a:r>
            <a:r>
              <a:rPr lang="en-US" dirty="0">
                <a:solidFill>
                  <a:srgbClr val="000000"/>
                </a:solidFill>
                <a:latin typeface="Roboto"/>
              </a:rPr>
              <a:t>et al. </a:t>
            </a:r>
            <a:r>
              <a:rPr lang="hr-HR" dirty="0" smtClean="0">
                <a:solidFill>
                  <a:srgbClr val="000000"/>
                </a:solidFill>
                <a:latin typeface="Roboto"/>
              </a:rPr>
              <a:t>u</a:t>
            </a:r>
            <a:r>
              <a:rPr lang="en-US" dirty="0" smtClean="0">
                <a:solidFill>
                  <a:srgbClr val="000000"/>
                </a:solidFill>
                <a:latin typeface="Roboto"/>
              </a:rPr>
              <a:t>sing </a:t>
            </a:r>
            <a:r>
              <a:rPr lang="en-US" dirty="0">
                <a:solidFill>
                  <a:srgbClr val="000000"/>
                </a:solidFill>
                <a:latin typeface="Roboto"/>
              </a:rPr>
              <a:t>CNTs, they have produced </a:t>
            </a:r>
            <a:r>
              <a:rPr lang="en-US" dirty="0">
                <a:solidFill>
                  <a:srgbClr val="C00000"/>
                </a:solidFill>
                <a:effectLst>
                  <a:outerShdw blurRad="38100" dist="38100" dir="2700000" algn="tl">
                    <a:srgbClr val="000000">
                      <a:alpha val="43137"/>
                    </a:srgbClr>
                  </a:outerShdw>
                </a:effectLst>
                <a:latin typeface="Roboto"/>
              </a:rPr>
              <a:t>intelligent e-textiles for bio-monitoring the functioning of the human body </a:t>
            </a:r>
            <a:endParaRPr lang="hr-HR" dirty="0">
              <a:solidFill>
                <a:srgbClr val="C00000"/>
              </a:solidFill>
              <a:effectLst>
                <a:outerShdw blurRad="38100" dist="38100" dir="2700000" algn="tl">
                  <a:srgbClr val="000000">
                    <a:alpha val="43137"/>
                  </a:srgbClr>
                </a:outerShdw>
              </a:effectLst>
            </a:endParaRPr>
          </a:p>
        </p:txBody>
      </p:sp>
      <p:pic>
        <p:nvPicPr>
          <p:cNvPr id="16386"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365703"/>
            <a:ext cx="1905000" cy="156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4599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16</a:t>
            </a:fld>
            <a:endParaRPr lang="en-US" altLang="nl-BE" dirty="0"/>
          </a:p>
        </p:txBody>
      </p:sp>
      <p:pic>
        <p:nvPicPr>
          <p:cNvPr id="1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0364" y="1979558"/>
            <a:ext cx="2895600" cy="310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http://1.bp.blogspot.com/-j-TiEOzuENo/Un5IIXP_HSI/AAAAAAAAGpQ/ObsJCxBw8IU/w1200-h630-p-k-no-nu/toothcleaner-how-it-work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0215" y="2743200"/>
            <a:ext cx="3770369" cy="1981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086600" y="1219200"/>
            <a:ext cx="2514600" cy="369332"/>
          </a:xfrm>
          <a:prstGeom prst="rect">
            <a:avLst/>
          </a:prstGeom>
          <a:noFill/>
        </p:spPr>
        <p:txBody>
          <a:bodyPr wrap="square" rtlCol="0">
            <a:spAutoFit/>
          </a:bodyPr>
          <a:lstStyle/>
          <a:p>
            <a:r>
              <a:rPr lang="hr-HR" dirty="0" err="1" smtClean="0"/>
              <a:t>Antibacterial</a:t>
            </a:r>
            <a:r>
              <a:rPr lang="hr-HR" dirty="0" smtClean="0"/>
              <a:t> </a:t>
            </a:r>
            <a:r>
              <a:rPr lang="hr-HR" dirty="0" err="1" smtClean="0"/>
              <a:t>textiles</a:t>
            </a:r>
            <a:endParaRPr lang="hr-HR" dirty="0"/>
          </a:p>
        </p:txBody>
      </p:sp>
      <p:sp>
        <p:nvSpPr>
          <p:cNvPr id="7" name="TextBox 6"/>
          <p:cNvSpPr txBox="1"/>
          <p:nvPr/>
        </p:nvSpPr>
        <p:spPr>
          <a:xfrm>
            <a:off x="1980364" y="1172033"/>
            <a:ext cx="3658436" cy="646331"/>
          </a:xfrm>
          <a:prstGeom prst="rect">
            <a:avLst/>
          </a:prstGeom>
          <a:noFill/>
        </p:spPr>
        <p:txBody>
          <a:bodyPr wrap="square" rtlCol="0">
            <a:spAutoFit/>
          </a:bodyPr>
          <a:lstStyle/>
          <a:p>
            <a:r>
              <a:rPr lang="hr-HR" dirty="0" smtClean="0"/>
              <a:t>Hydrophobic </a:t>
            </a:r>
            <a:r>
              <a:rPr lang="hr-HR" dirty="0" err="1" smtClean="0"/>
              <a:t>textiles</a:t>
            </a:r>
            <a:r>
              <a:rPr lang="hr-HR" dirty="0" smtClean="0"/>
              <a:t> </a:t>
            </a:r>
            <a:r>
              <a:rPr lang="hr-HR" dirty="0" err="1" smtClean="0"/>
              <a:t>using</a:t>
            </a:r>
            <a:r>
              <a:rPr lang="hr-HR" dirty="0" smtClean="0"/>
              <a:t> </a:t>
            </a:r>
            <a:r>
              <a:rPr lang="hr-HR" dirty="0" err="1" smtClean="0"/>
              <a:t>plasma</a:t>
            </a:r>
            <a:r>
              <a:rPr lang="hr-HR" dirty="0" smtClean="0"/>
              <a:t> </a:t>
            </a:r>
            <a:r>
              <a:rPr lang="hr-HR" dirty="0" err="1" smtClean="0"/>
              <a:t>technology</a:t>
            </a:r>
            <a:endParaRPr lang="hr-HR" dirty="0"/>
          </a:p>
        </p:txBody>
      </p:sp>
    </p:spTree>
    <p:extLst>
      <p:ext uri="{BB962C8B-B14F-4D97-AF65-F5344CB8AC3E}">
        <p14:creationId xmlns:p14="http://schemas.microsoft.com/office/powerpoint/2010/main" val="240269251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17</a:t>
            </a:fld>
            <a:endParaRPr lang="en-US" altLang="nl-BE" dirty="0"/>
          </a:p>
        </p:txBody>
      </p:sp>
      <p:sp>
        <p:nvSpPr>
          <p:cNvPr id="3" name="Rectangle 2"/>
          <p:cNvSpPr/>
          <p:nvPr/>
        </p:nvSpPr>
        <p:spPr>
          <a:xfrm>
            <a:off x="1679575" y="1250265"/>
            <a:ext cx="8640763" cy="4278094"/>
          </a:xfrm>
          <a:prstGeom prst="rect">
            <a:avLst/>
          </a:prstGeom>
        </p:spPr>
        <p:txBody>
          <a:bodyPr wrap="square">
            <a:spAutoFit/>
          </a:bodyPr>
          <a:lstStyle/>
          <a:p>
            <a:pPr marL="274638" indent="-274638" algn="just">
              <a:buAutoNum type="arabicPeriod" startAt="3"/>
            </a:pPr>
            <a:r>
              <a:rPr lang="en-US" sz="1600" dirty="0">
                <a:solidFill>
                  <a:srgbClr val="C00000"/>
                </a:solidFill>
                <a:effectLst>
                  <a:outerShdw blurRad="38100" dist="38100" dir="2700000" algn="tl">
                    <a:srgbClr val="000000">
                      <a:alpha val="43137"/>
                    </a:srgbClr>
                  </a:outerShdw>
                </a:effectLst>
              </a:rPr>
              <a:t>Biotechnological treatments </a:t>
            </a:r>
            <a:r>
              <a:rPr lang="en-US" sz="1600" dirty="0"/>
              <a:t>- application of biological agents in the textile industry - enzymes - by enzymatic </a:t>
            </a:r>
            <a:r>
              <a:rPr lang="en-US" sz="1600" dirty="0" err="1"/>
              <a:t>biopolishing</a:t>
            </a:r>
            <a:r>
              <a:rPr lang="en-US" sz="1600" dirty="0"/>
              <a:t> </a:t>
            </a:r>
            <a:endParaRPr lang="hr-HR" sz="1600" dirty="0" smtClean="0"/>
          </a:p>
          <a:p>
            <a:pPr marL="342900" indent="-342900" algn="just">
              <a:buAutoNum type="arabicPeriod" startAt="3"/>
            </a:pPr>
            <a:endParaRPr lang="hr-HR" sz="1600" dirty="0"/>
          </a:p>
          <a:p>
            <a:pPr marL="285750" indent="-285750" algn="just">
              <a:buFont typeface="Wingdings" panose="05000000000000000000" pitchFamily="2" charset="2"/>
              <a:buChar char="Ø"/>
            </a:pPr>
            <a:r>
              <a:rPr lang="en-US" sz="1600" dirty="0" err="1" smtClean="0"/>
              <a:t>cellulase</a:t>
            </a:r>
            <a:r>
              <a:rPr lang="hr-HR" sz="1600" dirty="0" smtClean="0"/>
              <a:t> </a:t>
            </a:r>
            <a:r>
              <a:rPr lang="en-US" sz="1600" dirty="0" smtClean="0"/>
              <a:t>-</a:t>
            </a:r>
            <a:r>
              <a:rPr lang="hr-HR" sz="1600" dirty="0" smtClean="0"/>
              <a:t> </a:t>
            </a:r>
            <a:r>
              <a:rPr lang="en-US" sz="1600" dirty="0" smtClean="0"/>
              <a:t>removal </a:t>
            </a:r>
            <a:r>
              <a:rPr lang="en-US" sz="1600" dirty="0"/>
              <a:t>of protruding and tangled fibers from the surface </a:t>
            </a:r>
            <a:r>
              <a:rPr lang="en-US" sz="1600" dirty="0" smtClean="0"/>
              <a:t>-</a:t>
            </a:r>
            <a:r>
              <a:rPr lang="hr-HR" sz="1600" dirty="0" smtClean="0"/>
              <a:t> </a:t>
            </a:r>
            <a:r>
              <a:rPr lang="en-US" sz="1600" dirty="0" smtClean="0"/>
              <a:t>result</a:t>
            </a:r>
            <a:r>
              <a:rPr lang="en-US" sz="1600" dirty="0"/>
              <a:t>: cleaning, softness and shine of the material. </a:t>
            </a:r>
            <a:endParaRPr lang="hr-HR" sz="1600" dirty="0" smtClean="0"/>
          </a:p>
          <a:p>
            <a:pPr marL="285750" indent="-285750" algn="just">
              <a:buFont typeface="Wingdings" panose="05000000000000000000" pitchFamily="2" charset="2"/>
              <a:buChar char="Ø"/>
            </a:pPr>
            <a:r>
              <a:rPr lang="en-US" sz="1600" dirty="0" smtClean="0"/>
              <a:t>The </a:t>
            </a:r>
            <a:r>
              <a:rPr lang="en-US" sz="1600" dirty="0"/>
              <a:t>procedure is especially important for </a:t>
            </a:r>
            <a:r>
              <a:rPr lang="en-US" sz="1600" dirty="0" err="1"/>
              <a:t>lyocell</a:t>
            </a:r>
            <a:r>
              <a:rPr lang="en-US" sz="1600" dirty="0"/>
              <a:t> fibers - due to the occurrence of fibrillation! </a:t>
            </a:r>
            <a:endParaRPr lang="hr-HR" sz="1600" dirty="0" smtClean="0"/>
          </a:p>
          <a:p>
            <a:pPr marL="285750" indent="-285750" algn="just">
              <a:buFont typeface="Wingdings" panose="05000000000000000000" pitchFamily="2" charset="2"/>
              <a:buChar char="Ø"/>
            </a:pPr>
            <a:r>
              <a:rPr lang="en-US" sz="1600" dirty="0" smtClean="0"/>
              <a:t>Transglutaminase </a:t>
            </a:r>
            <a:r>
              <a:rPr lang="en-US" sz="1600" dirty="0"/>
              <a:t>- in wool - shrinkage </a:t>
            </a:r>
            <a:r>
              <a:rPr lang="en-US" sz="1600" dirty="0" smtClean="0"/>
              <a:t>resistance,</a:t>
            </a:r>
            <a:r>
              <a:rPr lang="hr-HR" sz="1600" dirty="0" smtClean="0"/>
              <a:t> </a:t>
            </a:r>
            <a:r>
              <a:rPr lang="en-US" sz="1600" dirty="0" smtClean="0"/>
              <a:t>increased </a:t>
            </a:r>
            <a:r>
              <a:rPr lang="en-US" sz="1600" dirty="0"/>
              <a:t>strength, feel, softness, wettability, dyeing, reduction of release tendency and protection against damage due to the use of commercial detergents </a:t>
            </a:r>
            <a:endParaRPr lang="hr-HR" sz="1600" dirty="0" smtClean="0"/>
          </a:p>
          <a:p>
            <a:pPr marL="285750" indent="-285750" algn="just">
              <a:buFont typeface="Wingdings" panose="05000000000000000000" pitchFamily="2" charset="2"/>
              <a:buChar char="Ø"/>
            </a:pPr>
            <a:r>
              <a:rPr lang="en-US" sz="1600" dirty="0" smtClean="0"/>
              <a:t>Lipases </a:t>
            </a:r>
            <a:r>
              <a:rPr lang="en-US" sz="1600" dirty="0"/>
              <a:t>and </a:t>
            </a:r>
            <a:r>
              <a:rPr lang="en-US" sz="1600" dirty="0" err="1" smtClean="0"/>
              <a:t>esterases</a:t>
            </a:r>
            <a:r>
              <a:rPr lang="hr-HR" sz="1600" dirty="0" smtClean="0"/>
              <a:t> </a:t>
            </a:r>
            <a:r>
              <a:rPr lang="en-US" sz="1600" dirty="0" smtClean="0"/>
              <a:t>-</a:t>
            </a:r>
            <a:r>
              <a:rPr lang="hr-HR" sz="1600" dirty="0" smtClean="0"/>
              <a:t> </a:t>
            </a:r>
            <a:r>
              <a:rPr lang="en-US" sz="1600" dirty="0" smtClean="0"/>
              <a:t>polyester </a:t>
            </a:r>
            <a:r>
              <a:rPr lang="en-US" sz="1600" dirty="0"/>
              <a:t>fibers - increasing hydrophilicity and absorption properties. </a:t>
            </a:r>
            <a:endParaRPr lang="hr-HR" sz="1600" dirty="0" smtClean="0"/>
          </a:p>
          <a:p>
            <a:pPr algn="just"/>
            <a:endParaRPr lang="hr-HR" sz="1600" dirty="0"/>
          </a:p>
          <a:p>
            <a:pPr algn="just"/>
            <a:endParaRPr lang="hr-HR" sz="1600" dirty="0" smtClean="0"/>
          </a:p>
          <a:p>
            <a:pPr algn="just"/>
            <a:r>
              <a:rPr lang="en-US" sz="1600" dirty="0" smtClean="0"/>
              <a:t>Advantages </a:t>
            </a:r>
            <a:r>
              <a:rPr lang="en-US" sz="1600" dirty="0"/>
              <a:t>of enzymes: processing at a lower temperature, avoidance of the use of harmful chemicals. Disadvantages of enzymes: poor stability, poor compatibility with other chemical agents, longer processing time, relatively high cost. </a:t>
            </a:r>
            <a:endParaRPr lang="hr-HR" sz="1600" dirty="0">
              <a:cs typeface="Arial" panose="020B0604020202020204" pitchFamily="34" charset="0"/>
            </a:endParaRPr>
          </a:p>
        </p:txBody>
      </p:sp>
    </p:spTree>
    <p:extLst>
      <p:ext uri="{BB962C8B-B14F-4D97-AF65-F5344CB8AC3E}">
        <p14:creationId xmlns:p14="http://schemas.microsoft.com/office/powerpoint/2010/main" val="1411095279"/>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18</a:t>
            </a:fld>
            <a:endParaRPr lang="en-US" altLang="nl-BE" dirty="0"/>
          </a:p>
        </p:txBody>
      </p:sp>
      <p:sp>
        <p:nvSpPr>
          <p:cNvPr id="5" name="Rectangle 4"/>
          <p:cNvSpPr/>
          <p:nvPr/>
        </p:nvSpPr>
        <p:spPr>
          <a:xfrm>
            <a:off x="1132762" y="1204346"/>
            <a:ext cx="6096000" cy="1338828"/>
          </a:xfrm>
          <a:prstGeom prst="rect">
            <a:avLst/>
          </a:prstGeom>
        </p:spPr>
        <p:txBody>
          <a:bodyPr>
            <a:spAutoFit/>
          </a:bodyPr>
          <a:lstStyle/>
          <a:p>
            <a:pPr>
              <a:lnSpc>
                <a:spcPct val="150000"/>
              </a:lnSpc>
            </a:pPr>
            <a:r>
              <a:rPr lang="hr-HR" dirty="0" err="1" smtClean="0">
                <a:solidFill>
                  <a:srgbClr val="C00000"/>
                </a:solidFill>
                <a:effectLst>
                  <a:outerShdw blurRad="38100" dist="38100" dir="2700000" algn="tl">
                    <a:srgbClr val="000000">
                      <a:alpha val="43137"/>
                    </a:srgbClr>
                  </a:outerShdw>
                </a:effectLst>
                <a:latin typeface="NexusSerif"/>
              </a:rPr>
              <a:t>Using</a:t>
            </a:r>
            <a:r>
              <a:rPr lang="hr-HR" dirty="0" smtClean="0">
                <a:solidFill>
                  <a:srgbClr val="C00000"/>
                </a:solidFill>
                <a:effectLst>
                  <a:outerShdw blurRad="38100" dist="38100" dir="2700000" algn="tl">
                    <a:srgbClr val="000000">
                      <a:alpha val="43137"/>
                    </a:srgbClr>
                  </a:outerShdw>
                </a:effectLst>
                <a:latin typeface="NexusSerif"/>
              </a:rPr>
              <a:t> </a:t>
            </a:r>
            <a:r>
              <a:rPr lang="hr-HR" dirty="0" err="1" smtClean="0">
                <a:solidFill>
                  <a:srgbClr val="C00000"/>
                </a:solidFill>
                <a:effectLst>
                  <a:outerShdw blurRad="38100" dist="38100" dir="2700000" algn="tl">
                    <a:srgbClr val="000000">
                      <a:alpha val="43137"/>
                    </a:srgbClr>
                  </a:outerShdw>
                </a:effectLst>
                <a:latin typeface="NexusSerif"/>
              </a:rPr>
              <a:t>Polylysine</a:t>
            </a:r>
            <a:r>
              <a:rPr lang="hr-HR" dirty="0" smtClean="0">
                <a:solidFill>
                  <a:srgbClr val="C00000"/>
                </a:solidFill>
                <a:effectLst>
                  <a:outerShdw blurRad="38100" dist="38100" dir="2700000" algn="tl">
                    <a:srgbClr val="000000">
                      <a:alpha val="43137"/>
                    </a:srgbClr>
                  </a:outerShdw>
                </a:effectLst>
                <a:latin typeface="NexusSerif"/>
              </a:rPr>
              <a:t> (</a:t>
            </a:r>
            <a:r>
              <a:rPr lang="en-US" dirty="0" smtClean="0">
                <a:solidFill>
                  <a:srgbClr val="C00000"/>
                </a:solidFill>
                <a:effectLst>
                  <a:outerShdw blurRad="38100" dist="38100" dir="2700000" algn="tl">
                    <a:srgbClr val="000000">
                      <a:alpha val="43137"/>
                    </a:srgbClr>
                  </a:outerShdw>
                </a:effectLst>
                <a:latin typeface="NexusSerif"/>
              </a:rPr>
              <a:t>PLL </a:t>
            </a:r>
            <a:r>
              <a:rPr lang="hr-HR" dirty="0" smtClean="0">
                <a:solidFill>
                  <a:srgbClr val="C00000"/>
                </a:solidFill>
                <a:effectLst>
                  <a:outerShdw blurRad="38100" dist="38100" dir="2700000" algn="tl">
                    <a:srgbClr val="000000">
                      <a:alpha val="43137"/>
                    </a:srgbClr>
                  </a:outerShdw>
                </a:effectLst>
                <a:latin typeface="NexusSerif"/>
              </a:rPr>
              <a:t>) </a:t>
            </a:r>
            <a:r>
              <a:rPr lang="en-US" dirty="0" smtClean="0">
                <a:solidFill>
                  <a:srgbClr val="C00000"/>
                </a:solidFill>
                <a:effectLst>
                  <a:outerShdw blurRad="38100" dist="38100" dir="2700000" algn="tl">
                    <a:srgbClr val="000000">
                      <a:alpha val="43137"/>
                    </a:srgbClr>
                  </a:outerShdw>
                </a:effectLst>
                <a:latin typeface="NexusSerif"/>
              </a:rPr>
              <a:t>biomolecule </a:t>
            </a:r>
            <a:r>
              <a:rPr lang="hr-HR" dirty="0" smtClean="0">
                <a:solidFill>
                  <a:srgbClr val="C00000"/>
                </a:solidFill>
                <a:effectLst>
                  <a:outerShdw blurRad="38100" dist="38100" dir="2700000" algn="tl">
                    <a:srgbClr val="000000">
                      <a:alpha val="43137"/>
                    </a:srgbClr>
                  </a:outerShdw>
                </a:effectLst>
                <a:latin typeface="NexusSerif"/>
              </a:rPr>
              <a:t>- </a:t>
            </a:r>
            <a:r>
              <a:rPr lang="en-US" dirty="0" smtClean="0">
                <a:solidFill>
                  <a:srgbClr val="2E2E2E"/>
                </a:solidFill>
                <a:latin typeface="NexusSerif"/>
              </a:rPr>
              <a:t>can </a:t>
            </a:r>
            <a:r>
              <a:rPr lang="en-US" dirty="0">
                <a:solidFill>
                  <a:srgbClr val="2E2E2E"/>
                </a:solidFill>
                <a:latin typeface="NexusSerif"/>
              </a:rPr>
              <a:t>be used as a surface coating agent for simultaneously imparting hydrophilic and antibacterial functions to PA fiber.</a:t>
            </a:r>
            <a:endParaRPr lang="hr-HR" dirty="0"/>
          </a:p>
        </p:txBody>
      </p:sp>
      <p:pic>
        <p:nvPicPr>
          <p:cNvPr id="4098" name="Picture 2" descr="https://ars.els-cdn.com/content/image/1-s2.0-S0300944019312251-g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804" y="2764253"/>
            <a:ext cx="6244885" cy="23980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772400" y="2491878"/>
            <a:ext cx="4267200" cy="2169825"/>
          </a:xfrm>
          <a:prstGeom prst="rect">
            <a:avLst/>
          </a:prstGeom>
        </p:spPr>
        <p:txBody>
          <a:bodyPr wrap="square">
            <a:spAutoFit/>
          </a:bodyPr>
          <a:lstStyle/>
          <a:p>
            <a:pPr>
              <a:lnSpc>
                <a:spcPct val="150000"/>
              </a:lnSpc>
            </a:pPr>
            <a:r>
              <a:rPr lang="en-US" dirty="0">
                <a:solidFill>
                  <a:srgbClr val="2E2E2E"/>
                </a:solidFill>
                <a:latin typeface="NexusSerif"/>
              </a:rPr>
              <a:t>The effects of the </a:t>
            </a:r>
            <a:r>
              <a:rPr lang="en-US" dirty="0">
                <a:solidFill>
                  <a:srgbClr val="C00000"/>
                </a:solidFill>
                <a:effectLst>
                  <a:outerShdw blurRad="38100" dist="38100" dir="2700000" algn="tl">
                    <a:srgbClr val="000000">
                      <a:alpha val="43137"/>
                    </a:srgbClr>
                  </a:outerShdw>
                </a:effectLst>
                <a:latin typeface="NexusSerif"/>
              </a:rPr>
              <a:t>dip coating </a:t>
            </a:r>
            <a:r>
              <a:rPr lang="en-US" dirty="0">
                <a:solidFill>
                  <a:srgbClr val="2E2E2E"/>
                </a:solidFill>
                <a:latin typeface="NexusSerif"/>
              </a:rPr>
              <a:t>conditions of PLL on the </a:t>
            </a:r>
            <a:r>
              <a:rPr lang="en-US" dirty="0" smtClean="0">
                <a:solidFill>
                  <a:srgbClr val="2E2E2E"/>
                </a:solidFill>
                <a:latin typeface="NexusSerif"/>
              </a:rPr>
              <a:t>PA fabric. </a:t>
            </a:r>
            <a:endParaRPr lang="hr-HR" dirty="0" smtClean="0">
              <a:solidFill>
                <a:srgbClr val="2E2E2E"/>
              </a:solidFill>
              <a:latin typeface="NexusSerif"/>
            </a:endParaRPr>
          </a:p>
          <a:p>
            <a:pPr algn="just">
              <a:lnSpc>
                <a:spcPct val="150000"/>
              </a:lnSpc>
            </a:pPr>
            <a:r>
              <a:rPr lang="en-US" dirty="0" smtClean="0">
                <a:solidFill>
                  <a:srgbClr val="2E2E2E"/>
                </a:solidFill>
                <a:latin typeface="NexusSerif"/>
              </a:rPr>
              <a:t>The </a:t>
            </a:r>
            <a:r>
              <a:rPr lang="en-US" dirty="0">
                <a:solidFill>
                  <a:srgbClr val="2E2E2E"/>
                </a:solidFill>
                <a:latin typeface="NexusSerif"/>
              </a:rPr>
              <a:t>PLL coated fabric exhibited excellent </a:t>
            </a:r>
            <a:r>
              <a:rPr lang="en-US" dirty="0">
                <a:solidFill>
                  <a:srgbClr val="C00000"/>
                </a:solidFill>
                <a:effectLst>
                  <a:outerShdw blurRad="38100" dist="38100" dir="2700000" algn="tl">
                    <a:srgbClr val="000000">
                      <a:alpha val="43137"/>
                    </a:srgbClr>
                  </a:outerShdw>
                </a:effectLst>
                <a:latin typeface="NexusSerif"/>
              </a:rPr>
              <a:t>hydrophilic and antibacterial properties with good washing durability.</a:t>
            </a:r>
            <a:r>
              <a:rPr lang="en-US" dirty="0">
                <a:solidFill>
                  <a:srgbClr val="2E2E2E"/>
                </a:solidFill>
                <a:latin typeface="NexusSerif"/>
              </a:rPr>
              <a:t> </a:t>
            </a:r>
            <a:endParaRPr lang="hr-HR" dirty="0"/>
          </a:p>
        </p:txBody>
      </p:sp>
      <p:sp>
        <p:nvSpPr>
          <p:cNvPr id="7" name="Rectangle 6"/>
          <p:cNvSpPr/>
          <p:nvPr/>
        </p:nvSpPr>
        <p:spPr>
          <a:xfrm>
            <a:off x="914400" y="6284495"/>
            <a:ext cx="2820003" cy="246221"/>
          </a:xfrm>
          <a:prstGeom prst="rect">
            <a:avLst/>
          </a:prstGeom>
        </p:spPr>
        <p:txBody>
          <a:bodyPr wrap="none">
            <a:spAutoFit/>
          </a:bodyPr>
          <a:lstStyle/>
          <a:p>
            <a:r>
              <a:rPr lang="hr-HR" sz="1000" dirty="0">
                <a:solidFill>
                  <a:srgbClr val="0C7DBB"/>
                </a:solidFill>
                <a:latin typeface="NexusSans"/>
                <a:hlinkClick r:id="rId6" tooltip="Persistent link using digital object identifier"/>
              </a:rPr>
              <a:t>https://doi.org/10.1016/j.porgcoat.2020.105571</a:t>
            </a:r>
            <a:endParaRPr lang="hr-HR" sz="1000" dirty="0"/>
          </a:p>
        </p:txBody>
      </p:sp>
    </p:spTree>
    <p:extLst>
      <p:ext uri="{BB962C8B-B14F-4D97-AF65-F5344CB8AC3E}">
        <p14:creationId xmlns:p14="http://schemas.microsoft.com/office/powerpoint/2010/main" val="333527205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19</a:t>
            </a:fld>
            <a:endParaRPr lang="en-US" altLang="nl-BE" dirty="0"/>
          </a:p>
        </p:txBody>
      </p:sp>
      <p:sp>
        <p:nvSpPr>
          <p:cNvPr id="10" name="Rectangle 9"/>
          <p:cNvSpPr/>
          <p:nvPr/>
        </p:nvSpPr>
        <p:spPr>
          <a:xfrm>
            <a:off x="1679575" y="997850"/>
            <a:ext cx="9445625" cy="4801314"/>
          </a:xfrm>
          <a:prstGeom prst="rect">
            <a:avLst/>
          </a:prstGeom>
        </p:spPr>
        <p:txBody>
          <a:bodyPr wrap="square">
            <a:spAutoFit/>
          </a:bodyPr>
          <a:lstStyle/>
          <a:p>
            <a:pPr>
              <a:lnSpc>
                <a:spcPct val="150000"/>
              </a:lnSpc>
            </a:pPr>
            <a:r>
              <a:rPr lang="hr-HR" sz="2000" dirty="0" err="1">
                <a:solidFill>
                  <a:srgbClr val="C00000"/>
                </a:solidFill>
                <a:effectLst>
                  <a:outerShdw blurRad="38100" dist="38100" dir="2700000" algn="tl">
                    <a:srgbClr val="000000">
                      <a:alpha val="43137"/>
                    </a:srgbClr>
                  </a:outerShdw>
                </a:effectLst>
              </a:rPr>
              <a:t>Comfort-enhancing</a:t>
            </a:r>
            <a:r>
              <a:rPr lang="hr-HR" sz="2000" dirty="0">
                <a:solidFill>
                  <a:srgbClr val="C00000"/>
                </a:solidFill>
                <a:effectLst>
                  <a:outerShdw blurRad="38100" dist="38100" dir="2700000" algn="tl">
                    <a:srgbClr val="000000">
                      <a:alpha val="43137"/>
                    </a:srgbClr>
                  </a:outerShdw>
                </a:effectLst>
              </a:rPr>
              <a:t> </a:t>
            </a:r>
            <a:r>
              <a:rPr lang="hr-HR" sz="2000" dirty="0" err="1">
                <a:solidFill>
                  <a:srgbClr val="C00000"/>
                </a:solidFill>
                <a:effectLst>
                  <a:outerShdw blurRad="38100" dist="38100" dir="2700000" algn="tl">
                    <a:srgbClr val="000000">
                      <a:alpha val="43137"/>
                    </a:srgbClr>
                  </a:outerShdw>
                </a:effectLst>
              </a:rPr>
              <a:t>treatments</a:t>
            </a:r>
            <a:r>
              <a:rPr lang="hr-HR" sz="2000" dirty="0">
                <a:solidFill>
                  <a:srgbClr val="C00000"/>
                </a:solidFill>
                <a:effectLst>
                  <a:outerShdw blurRad="38100" dist="38100" dir="2700000" algn="tl">
                    <a:srgbClr val="000000">
                      <a:alpha val="43137"/>
                    </a:srgbClr>
                  </a:outerShdw>
                </a:effectLst>
              </a:rPr>
              <a:t> </a:t>
            </a:r>
            <a:endParaRPr lang="hr-HR" sz="2000" dirty="0" smtClean="0">
              <a:solidFill>
                <a:srgbClr val="C00000"/>
              </a:solidFill>
              <a:effectLst>
                <a:outerShdw blurRad="38100" dist="38100" dir="2700000" algn="tl">
                  <a:srgbClr val="000000">
                    <a:alpha val="43137"/>
                  </a:srgbClr>
                </a:outerShdw>
              </a:effectLst>
            </a:endParaRPr>
          </a:p>
          <a:p>
            <a:pPr marL="342900" indent="-342900">
              <a:lnSpc>
                <a:spcPct val="150000"/>
              </a:lnSpc>
              <a:buFont typeface="Wingdings" panose="05000000000000000000" pitchFamily="2" charset="2"/>
              <a:buChar char="Ø"/>
            </a:pPr>
            <a:r>
              <a:rPr lang="hr-HR" sz="2000" dirty="0" err="1" smtClean="0"/>
              <a:t>Thermoregulation</a:t>
            </a:r>
            <a:r>
              <a:rPr lang="hr-HR" sz="2000" dirty="0" smtClean="0"/>
              <a:t> </a:t>
            </a:r>
            <a:r>
              <a:rPr lang="hr-HR" sz="2000" dirty="0"/>
              <a:t>- </a:t>
            </a:r>
            <a:r>
              <a:rPr lang="hr-HR" sz="2000" dirty="0" err="1"/>
              <a:t>eg</a:t>
            </a:r>
            <a:r>
              <a:rPr lang="hr-HR" sz="2000" dirty="0"/>
              <a:t> </a:t>
            </a:r>
            <a:r>
              <a:rPr lang="hr-HR" sz="2000" dirty="0" err="1"/>
              <a:t>application</a:t>
            </a:r>
            <a:r>
              <a:rPr lang="hr-HR" sz="2000" dirty="0"/>
              <a:t> </a:t>
            </a:r>
            <a:r>
              <a:rPr lang="hr-HR" sz="2000" dirty="0" err="1"/>
              <a:t>of</a:t>
            </a:r>
            <a:r>
              <a:rPr lang="hr-HR" sz="2000" dirty="0"/>
              <a:t> PCM </a:t>
            </a:r>
            <a:endParaRPr lang="hr-HR" sz="2000" dirty="0" smtClean="0"/>
          </a:p>
          <a:p>
            <a:pPr marL="342900" indent="-342900">
              <a:lnSpc>
                <a:spcPct val="150000"/>
              </a:lnSpc>
              <a:buFont typeface="Wingdings" panose="05000000000000000000" pitchFamily="2" charset="2"/>
              <a:buChar char="Ø"/>
            </a:pPr>
            <a:r>
              <a:rPr lang="hr-HR" sz="2000" dirty="0" err="1" smtClean="0"/>
              <a:t>Enzymatic</a:t>
            </a:r>
            <a:r>
              <a:rPr lang="hr-HR" sz="2000" dirty="0" smtClean="0"/>
              <a:t> </a:t>
            </a:r>
            <a:r>
              <a:rPr lang="hr-HR" sz="2000" dirty="0" err="1"/>
              <a:t>bioprocessing</a:t>
            </a:r>
            <a:r>
              <a:rPr lang="hr-HR" sz="2000" dirty="0"/>
              <a:t> - </a:t>
            </a:r>
            <a:r>
              <a:rPr lang="hr-HR" sz="2000" dirty="0" err="1"/>
              <a:t>enzymes</a:t>
            </a:r>
            <a:r>
              <a:rPr lang="hr-HR" sz="2000" dirty="0"/>
              <a:t>, </a:t>
            </a:r>
            <a:endParaRPr lang="hr-HR" sz="2000" dirty="0" smtClean="0"/>
          </a:p>
          <a:p>
            <a:pPr marL="342900" indent="-342900">
              <a:lnSpc>
                <a:spcPct val="150000"/>
              </a:lnSpc>
              <a:buFont typeface="Wingdings" panose="05000000000000000000" pitchFamily="2" charset="2"/>
              <a:buChar char="Ø"/>
            </a:pPr>
            <a:r>
              <a:rPr lang="hr-HR" sz="2000" dirty="0" err="1" smtClean="0"/>
              <a:t>Shrinkage</a:t>
            </a:r>
            <a:r>
              <a:rPr lang="hr-HR" sz="2000" dirty="0" smtClean="0"/>
              <a:t> </a:t>
            </a:r>
            <a:r>
              <a:rPr lang="hr-HR" sz="2000" dirty="0" err="1"/>
              <a:t>resistance</a:t>
            </a:r>
            <a:r>
              <a:rPr lang="hr-HR" sz="2000" dirty="0"/>
              <a:t> - </a:t>
            </a:r>
            <a:r>
              <a:rPr lang="hr-HR" sz="2000" dirty="0" err="1"/>
              <a:t>enzymes</a:t>
            </a:r>
            <a:r>
              <a:rPr lang="hr-HR" sz="2000" dirty="0"/>
              <a:t>, </a:t>
            </a:r>
            <a:r>
              <a:rPr lang="hr-HR" sz="2000" dirty="0" err="1"/>
              <a:t>plasma</a:t>
            </a:r>
            <a:r>
              <a:rPr lang="hr-HR" sz="2000" dirty="0"/>
              <a:t>, </a:t>
            </a:r>
            <a:r>
              <a:rPr lang="hr-HR" sz="2000" dirty="0" err="1"/>
              <a:t>polymers</a:t>
            </a:r>
            <a:r>
              <a:rPr lang="hr-HR" sz="2000" dirty="0"/>
              <a:t> </a:t>
            </a:r>
            <a:r>
              <a:rPr lang="hr-HR" sz="2000" dirty="0" err="1"/>
              <a:t>with</a:t>
            </a:r>
            <a:r>
              <a:rPr lang="hr-HR" sz="2000" dirty="0"/>
              <a:t> </a:t>
            </a:r>
            <a:r>
              <a:rPr lang="hr-HR" sz="2000" dirty="0" err="1"/>
              <a:t>self-crosslinking</a:t>
            </a:r>
            <a:r>
              <a:rPr lang="hr-HR" sz="2000" dirty="0"/>
              <a:t> </a:t>
            </a:r>
            <a:r>
              <a:rPr lang="hr-HR" sz="2000" dirty="0" err="1"/>
              <a:t>ability</a:t>
            </a:r>
            <a:r>
              <a:rPr lang="hr-HR" sz="2000" dirty="0"/>
              <a:t>, </a:t>
            </a:r>
            <a:endParaRPr lang="hr-HR" sz="2000" dirty="0" smtClean="0"/>
          </a:p>
          <a:p>
            <a:pPr marL="342900" indent="-342900">
              <a:lnSpc>
                <a:spcPct val="150000"/>
              </a:lnSpc>
              <a:buFont typeface="Wingdings" panose="05000000000000000000" pitchFamily="2" charset="2"/>
              <a:buChar char="Ø"/>
            </a:pPr>
            <a:r>
              <a:rPr lang="hr-HR" sz="2000" dirty="0" err="1" smtClean="0"/>
              <a:t>Easycare</a:t>
            </a:r>
            <a:r>
              <a:rPr lang="hr-HR" sz="2000" dirty="0" smtClean="0"/>
              <a:t> </a:t>
            </a:r>
            <a:r>
              <a:rPr lang="hr-HR" sz="2000" dirty="0"/>
              <a:t>- </a:t>
            </a:r>
            <a:r>
              <a:rPr lang="hr-HR" sz="2000" dirty="0" err="1"/>
              <a:t>carboxylic</a:t>
            </a:r>
            <a:r>
              <a:rPr lang="hr-HR" sz="2000" dirty="0"/>
              <a:t> </a:t>
            </a:r>
            <a:r>
              <a:rPr lang="hr-HR" sz="2000" dirty="0" err="1"/>
              <a:t>crosslinking</a:t>
            </a:r>
            <a:r>
              <a:rPr lang="hr-HR" sz="2000" dirty="0"/>
              <a:t> </a:t>
            </a:r>
            <a:r>
              <a:rPr lang="hr-HR" sz="2000" dirty="0" err="1"/>
              <a:t>acids</a:t>
            </a:r>
            <a:r>
              <a:rPr lang="hr-HR" sz="2000" dirty="0"/>
              <a:t> - </a:t>
            </a:r>
            <a:r>
              <a:rPr lang="hr-HR" sz="2000" dirty="0" err="1"/>
              <a:t>formaldehyde</a:t>
            </a:r>
            <a:r>
              <a:rPr lang="hr-HR" sz="2000" dirty="0"/>
              <a:t>-free but </a:t>
            </a:r>
            <a:r>
              <a:rPr lang="hr-HR" sz="2000" dirty="0" err="1"/>
              <a:t>with</a:t>
            </a:r>
            <a:r>
              <a:rPr lang="hr-HR" sz="2000" dirty="0"/>
              <a:t> </a:t>
            </a:r>
            <a:r>
              <a:rPr lang="hr-HR" sz="2000" dirty="0" err="1"/>
              <a:t>mechanical</a:t>
            </a:r>
            <a:r>
              <a:rPr lang="hr-HR" sz="2000" dirty="0"/>
              <a:t> </a:t>
            </a:r>
            <a:r>
              <a:rPr lang="hr-HR" sz="2000" dirty="0" err="1"/>
              <a:t>properties</a:t>
            </a:r>
            <a:r>
              <a:rPr lang="hr-HR" sz="2000" dirty="0"/>
              <a:t>, </a:t>
            </a:r>
            <a:endParaRPr lang="hr-HR" sz="2000" dirty="0" smtClean="0"/>
          </a:p>
          <a:p>
            <a:pPr marL="342900" indent="-342900">
              <a:lnSpc>
                <a:spcPct val="150000"/>
              </a:lnSpc>
              <a:buFont typeface="Wingdings" panose="05000000000000000000" pitchFamily="2" charset="2"/>
              <a:buChar char="Ø"/>
            </a:pPr>
            <a:r>
              <a:rPr lang="hr-HR" sz="2000" dirty="0" err="1" smtClean="0"/>
              <a:t>Self-cleaning</a:t>
            </a:r>
            <a:r>
              <a:rPr lang="hr-HR" sz="2000" dirty="0" smtClean="0"/>
              <a:t> </a:t>
            </a:r>
            <a:r>
              <a:rPr lang="hr-HR" sz="2000" dirty="0"/>
              <a:t>- </a:t>
            </a:r>
            <a:r>
              <a:rPr lang="hr-HR" sz="2000" dirty="0" err="1"/>
              <a:t>superhydrophobic</a:t>
            </a:r>
            <a:r>
              <a:rPr lang="hr-HR" sz="2000" dirty="0"/>
              <a:t> </a:t>
            </a:r>
            <a:r>
              <a:rPr lang="hr-HR" sz="2000" dirty="0" err="1"/>
              <a:t>surfaces</a:t>
            </a:r>
            <a:r>
              <a:rPr lang="hr-HR" sz="2000" dirty="0"/>
              <a:t>, </a:t>
            </a:r>
            <a:endParaRPr lang="hr-HR" sz="2000" dirty="0" smtClean="0"/>
          </a:p>
          <a:p>
            <a:pPr marL="342900" indent="-342900">
              <a:lnSpc>
                <a:spcPct val="150000"/>
              </a:lnSpc>
              <a:buFont typeface="Wingdings" panose="05000000000000000000" pitchFamily="2" charset="2"/>
              <a:buChar char="Ø"/>
            </a:pPr>
            <a:r>
              <a:rPr lang="hr-HR" sz="2000" dirty="0" err="1" smtClean="0"/>
              <a:t>Superabsorption</a:t>
            </a:r>
            <a:r>
              <a:rPr lang="hr-HR" sz="2000" dirty="0" smtClean="0"/>
              <a:t> </a:t>
            </a:r>
            <a:r>
              <a:rPr lang="hr-HR" sz="2000" dirty="0"/>
              <a:t>- "super </a:t>
            </a:r>
            <a:r>
              <a:rPr lang="hr-HR" sz="2000" dirty="0" err="1"/>
              <a:t>sponges</a:t>
            </a:r>
            <a:r>
              <a:rPr lang="hr-HR" sz="2000" dirty="0"/>
              <a:t>" - water </a:t>
            </a:r>
            <a:r>
              <a:rPr lang="hr-HR" sz="2000" dirty="0" err="1"/>
              <a:t>absorption</a:t>
            </a:r>
            <a:r>
              <a:rPr lang="hr-HR" sz="2000" dirty="0"/>
              <a:t> </a:t>
            </a:r>
            <a:r>
              <a:rPr lang="hr-HR" sz="2000" dirty="0" err="1"/>
              <a:t>significantly</a:t>
            </a:r>
            <a:r>
              <a:rPr lang="hr-HR" sz="2000" dirty="0"/>
              <a:t> more </a:t>
            </a:r>
            <a:r>
              <a:rPr lang="hr-HR" sz="2000" dirty="0" err="1"/>
              <a:t>than</a:t>
            </a:r>
            <a:r>
              <a:rPr lang="hr-HR" sz="2000" dirty="0"/>
              <a:t> </a:t>
            </a:r>
            <a:r>
              <a:rPr lang="hr-HR" sz="2000" dirty="0" err="1"/>
              <a:t>their</a:t>
            </a:r>
            <a:r>
              <a:rPr lang="hr-HR" sz="2000" dirty="0"/>
              <a:t> </a:t>
            </a:r>
            <a:r>
              <a:rPr lang="hr-HR" sz="2000" dirty="0" err="1"/>
              <a:t>mass</a:t>
            </a:r>
            <a:r>
              <a:rPr lang="hr-HR" sz="2000" dirty="0"/>
              <a:t> - </a:t>
            </a:r>
            <a:r>
              <a:rPr lang="hr-HR" sz="2000" dirty="0" err="1"/>
              <a:t>by</a:t>
            </a:r>
            <a:r>
              <a:rPr lang="hr-HR" sz="2000" dirty="0"/>
              <a:t> gel </a:t>
            </a:r>
            <a:r>
              <a:rPr lang="hr-HR" sz="2000" dirty="0" err="1"/>
              <a:t>formation</a:t>
            </a:r>
            <a:r>
              <a:rPr lang="hr-HR" sz="2000" dirty="0"/>
              <a:t>. </a:t>
            </a:r>
            <a:endParaRPr lang="hr-HR" sz="2000" dirty="0" smtClean="0"/>
          </a:p>
          <a:p>
            <a:pPr marL="342900" indent="-342900">
              <a:lnSpc>
                <a:spcPct val="150000"/>
              </a:lnSpc>
              <a:buFont typeface="Wingdings" panose="05000000000000000000" pitchFamily="2" charset="2"/>
              <a:buChar char="Ø"/>
            </a:pPr>
            <a:r>
              <a:rPr lang="hr-HR" sz="2000" dirty="0" err="1" smtClean="0"/>
              <a:t>Medical</a:t>
            </a:r>
            <a:r>
              <a:rPr lang="hr-HR" sz="2000" dirty="0"/>
              <a:t>, </a:t>
            </a:r>
            <a:r>
              <a:rPr lang="hr-HR" sz="2000" dirty="0" err="1"/>
              <a:t>cosmetic</a:t>
            </a:r>
            <a:r>
              <a:rPr lang="hr-HR" sz="2000" dirty="0"/>
              <a:t> </a:t>
            </a:r>
            <a:r>
              <a:rPr lang="hr-HR" sz="2000" dirty="0" err="1"/>
              <a:t>and</a:t>
            </a:r>
            <a:r>
              <a:rPr lang="hr-HR" sz="2000" dirty="0"/>
              <a:t> </a:t>
            </a:r>
            <a:r>
              <a:rPr lang="hr-HR" sz="2000" dirty="0" err="1"/>
              <a:t>odor</a:t>
            </a:r>
            <a:r>
              <a:rPr lang="hr-HR" sz="2000" dirty="0"/>
              <a:t> </a:t>
            </a:r>
            <a:r>
              <a:rPr lang="hr-HR" sz="2000" dirty="0" err="1"/>
              <a:t>resistant</a:t>
            </a:r>
            <a:r>
              <a:rPr lang="hr-HR" sz="2000" dirty="0"/>
              <a:t> </a:t>
            </a:r>
            <a:r>
              <a:rPr lang="hr-HR" sz="2000" dirty="0" err="1"/>
              <a:t>treatments</a:t>
            </a:r>
            <a:r>
              <a:rPr lang="hr-HR" sz="2000" dirty="0"/>
              <a:t> - </a:t>
            </a:r>
            <a:r>
              <a:rPr lang="hr-HR" sz="2000" dirty="0" err="1"/>
              <a:t>vitamins</a:t>
            </a:r>
            <a:r>
              <a:rPr lang="hr-HR" sz="2000" dirty="0"/>
              <a:t>, </a:t>
            </a:r>
            <a:r>
              <a:rPr lang="hr-HR" sz="2000" dirty="0" err="1"/>
              <a:t>cyclodextrins</a:t>
            </a:r>
            <a:r>
              <a:rPr lang="hr-HR" sz="2000" dirty="0"/>
              <a:t>,…</a:t>
            </a:r>
            <a:endParaRPr lang="hr-HR" sz="1600" dirty="0">
              <a:cs typeface="Arial" panose="020B0604020202020204" pitchFamily="34" charset="0"/>
            </a:endParaRPr>
          </a:p>
        </p:txBody>
      </p:sp>
    </p:spTree>
    <p:extLst>
      <p:ext uri="{BB962C8B-B14F-4D97-AF65-F5344CB8AC3E}">
        <p14:creationId xmlns:p14="http://schemas.microsoft.com/office/powerpoint/2010/main" val="206924458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D96BFF-9E32-4F15-AB80-04CE09ACF577}"/>
              </a:ext>
            </a:extLst>
          </p:cNvPr>
          <p:cNvSpPr/>
          <p:nvPr/>
        </p:nvSpPr>
        <p:spPr>
          <a:xfrm>
            <a:off x="533400" y="1479911"/>
            <a:ext cx="10744200" cy="4216539"/>
          </a:xfrm>
          <a:prstGeom prst="rect">
            <a:avLst/>
          </a:prstGeom>
        </p:spPr>
        <p:txBody>
          <a:bodyPr wrap="square">
            <a:spAutoFit/>
          </a:bodyPr>
          <a:lstStyle/>
          <a:p>
            <a:pPr algn="ctr">
              <a:spcBef>
                <a:spcPts val="0"/>
              </a:spcBef>
              <a:defRPr/>
            </a:pPr>
            <a:r>
              <a:rPr lang="hr-HR" altLang="en-US" sz="3000" b="1" dirty="0" err="1" smtClean="0">
                <a:latin typeface="Arial" charset="0"/>
              </a:rPr>
              <a:t>Proposed</a:t>
            </a:r>
            <a:r>
              <a:rPr lang="hr-HR" altLang="en-US" sz="3000" b="1" dirty="0" smtClean="0">
                <a:latin typeface="Arial" charset="0"/>
              </a:rPr>
              <a:t> as </a:t>
            </a:r>
            <a:r>
              <a:rPr lang="hr-HR" altLang="en-US" sz="3000" b="1" dirty="0" err="1" smtClean="0">
                <a:latin typeface="Arial" charset="0"/>
              </a:rPr>
              <a:t>elective</a:t>
            </a:r>
            <a:r>
              <a:rPr lang="hr-HR" altLang="en-US" sz="3000" b="1" dirty="0" smtClean="0">
                <a:latin typeface="Arial" charset="0"/>
              </a:rPr>
              <a:t> e-</a:t>
            </a:r>
            <a:r>
              <a:rPr lang="hr-HR" altLang="en-US" sz="3000" b="1" dirty="0" err="1" smtClean="0">
                <a:latin typeface="Arial" charset="0"/>
              </a:rPr>
              <a:t>course</a:t>
            </a:r>
            <a:r>
              <a:rPr lang="hr-HR" altLang="en-US" sz="3000" b="1" dirty="0" smtClean="0">
                <a:latin typeface="Arial" charset="0"/>
              </a:rPr>
              <a:t> </a:t>
            </a:r>
          </a:p>
          <a:p>
            <a:pPr algn="ctr">
              <a:spcBef>
                <a:spcPts val="0"/>
              </a:spcBef>
              <a:defRPr/>
            </a:pPr>
            <a:r>
              <a:rPr lang="en-GB" sz="2800" b="1" dirty="0" smtClean="0">
                <a:solidFill>
                  <a:srgbClr val="00B0F0"/>
                </a:solidFill>
                <a:cs typeface="Arial" panose="020B0604020202020204" pitchFamily="34" charset="0"/>
              </a:rPr>
              <a:t>Novel </a:t>
            </a:r>
            <a:r>
              <a:rPr lang="en-GB" sz="2800" b="1" dirty="0">
                <a:solidFill>
                  <a:srgbClr val="00B0F0"/>
                </a:solidFill>
                <a:cs typeface="Arial" panose="020B0604020202020204" pitchFamily="34" charset="0"/>
              </a:rPr>
              <a:t>Trend</a:t>
            </a:r>
            <a:r>
              <a:rPr lang="hr-HR" sz="2800" b="1" dirty="0">
                <a:solidFill>
                  <a:srgbClr val="00B0F0"/>
                </a:solidFill>
                <a:cs typeface="Arial" panose="020B0604020202020204" pitchFamily="34" charset="0"/>
              </a:rPr>
              <a:t>s</a:t>
            </a:r>
            <a:r>
              <a:rPr lang="en-GB" sz="2800" b="1" dirty="0">
                <a:solidFill>
                  <a:srgbClr val="00B0F0"/>
                </a:solidFill>
                <a:cs typeface="Arial" panose="020B0604020202020204" pitchFamily="34" charset="0"/>
              </a:rPr>
              <a:t> in Textile Functionalisation </a:t>
            </a:r>
            <a:endParaRPr lang="hr-HR" sz="2800" b="1" dirty="0" smtClean="0">
              <a:solidFill>
                <a:srgbClr val="00B0F0"/>
              </a:solidFill>
              <a:cs typeface="Arial" panose="020B0604020202020204" pitchFamily="34" charset="0"/>
            </a:endParaRPr>
          </a:p>
          <a:p>
            <a:pPr algn="ctr">
              <a:spcBef>
                <a:spcPts val="0"/>
              </a:spcBef>
              <a:defRPr/>
            </a:pPr>
            <a:endParaRPr lang="hr-HR" altLang="en-US" sz="2800" b="1" dirty="0">
              <a:solidFill>
                <a:srgbClr val="00B0F0"/>
              </a:solidFill>
              <a:latin typeface="Arial" charset="0"/>
              <a:cs typeface="Arial" panose="020B0604020202020204" pitchFamily="34" charset="0"/>
            </a:endParaRPr>
          </a:p>
          <a:p>
            <a:pPr algn="ctr">
              <a:spcBef>
                <a:spcPts val="0"/>
              </a:spcBef>
              <a:defRPr/>
            </a:pPr>
            <a:r>
              <a:rPr lang="hr-HR" altLang="en-US" sz="3000" b="1" dirty="0" err="1" smtClean="0">
                <a:latin typeface="Arial" charset="0"/>
              </a:rPr>
              <a:t>of</a:t>
            </a:r>
            <a:r>
              <a:rPr lang="hr-HR" altLang="en-US" sz="3000" b="1" dirty="0" smtClean="0">
                <a:latin typeface="Arial" charset="0"/>
              </a:rPr>
              <a:t> Module</a:t>
            </a:r>
            <a:endParaRPr lang="en-GB" altLang="en-US" sz="3000" b="1" dirty="0">
              <a:latin typeface="Arial" charset="0"/>
            </a:endParaRPr>
          </a:p>
          <a:p>
            <a:pPr algn="ctr">
              <a:spcBef>
                <a:spcPts val="0"/>
              </a:spcBef>
              <a:defRPr/>
            </a:pPr>
            <a:r>
              <a:rPr lang="en-GB" sz="3200" b="1" dirty="0" smtClean="0">
                <a:solidFill>
                  <a:srgbClr val="00B0F0"/>
                </a:solidFill>
                <a:cs typeface="Arial" panose="020B0604020202020204" pitchFamily="34" charset="0"/>
              </a:rPr>
              <a:t>Finishing</a:t>
            </a:r>
            <a:r>
              <a:rPr lang="en-GB" sz="3200" b="1" dirty="0">
                <a:solidFill>
                  <a:srgbClr val="00B0F0"/>
                </a:solidFill>
                <a:cs typeface="Arial" panose="020B0604020202020204" pitchFamily="34" charset="0"/>
              </a:rPr>
              <a:t>, Printing and </a:t>
            </a:r>
            <a:r>
              <a:rPr lang="en-GB" sz="3200" b="1" dirty="0" smtClean="0">
                <a:solidFill>
                  <a:srgbClr val="00B0F0"/>
                </a:solidFill>
                <a:cs typeface="Arial" panose="020B0604020202020204" pitchFamily="34" charset="0"/>
              </a:rPr>
              <a:t>Functionalization</a:t>
            </a:r>
            <a:r>
              <a:rPr lang="hr-HR" sz="3200" b="1" dirty="0" smtClean="0">
                <a:solidFill>
                  <a:srgbClr val="00B0F0"/>
                </a:solidFill>
                <a:cs typeface="Arial" panose="020B0604020202020204" pitchFamily="34" charset="0"/>
              </a:rPr>
              <a:t> (WP12)</a:t>
            </a:r>
            <a:endParaRPr lang="hr-HR" sz="3200" dirty="0" smtClean="0">
              <a:solidFill>
                <a:srgbClr val="00B0F0"/>
              </a:solidFill>
            </a:endParaRPr>
          </a:p>
          <a:p>
            <a:pPr algn="ctr">
              <a:spcBef>
                <a:spcPts val="1200"/>
              </a:spcBef>
              <a:defRPr/>
            </a:pPr>
            <a:endParaRPr lang="hr-HR" sz="2000" dirty="0" smtClean="0">
              <a:cs typeface="Arial" panose="020B0604020202020204" pitchFamily="34" charset="0"/>
            </a:endParaRPr>
          </a:p>
          <a:p>
            <a:pPr algn="ctr">
              <a:spcBef>
                <a:spcPts val="1200"/>
              </a:spcBef>
              <a:defRPr/>
            </a:pPr>
            <a:r>
              <a:rPr lang="hr-HR" sz="2000" dirty="0" err="1" smtClean="0">
                <a:cs typeface="Arial" panose="020B0604020202020204" pitchFamily="34" charset="0"/>
              </a:rPr>
              <a:t>Responsible</a:t>
            </a:r>
            <a:r>
              <a:rPr lang="hr-HR" sz="2000" dirty="0" smtClean="0">
                <a:cs typeface="Arial" panose="020B0604020202020204" pitchFamily="34" charset="0"/>
              </a:rPr>
              <a:t> </a:t>
            </a:r>
            <a:r>
              <a:rPr lang="hr-HR" sz="2000" dirty="0" smtClean="0">
                <a:cs typeface="Arial" panose="020B0604020202020204" pitchFamily="34" charset="0"/>
              </a:rPr>
              <a:t>Partner (P4):</a:t>
            </a:r>
            <a:endParaRPr lang="hr-HR" sz="2000" dirty="0" smtClean="0">
              <a:cs typeface="Arial" panose="020B0604020202020204" pitchFamily="34" charset="0"/>
            </a:endParaRPr>
          </a:p>
          <a:p>
            <a:pPr algn="ctr">
              <a:spcBef>
                <a:spcPts val="1200"/>
              </a:spcBef>
              <a:defRPr/>
            </a:pPr>
            <a:r>
              <a:rPr lang="hr-HR" sz="2000" dirty="0" smtClean="0">
                <a:cs typeface="Arial" panose="020B0604020202020204" pitchFamily="34" charset="0"/>
              </a:rPr>
              <a:t>University </a:t>
            </a:r>
            <a:r>
              <a:rPr lang="hr-HR" sz="2000" dirty="0">
                <a:cs typeface="Arial" panose="020B0604020202020204" pitchFamily="34" charset="0"/>
              </a:rPr>
              <a:t>of Zagreb </a:t>
            </a:r>
            <a:r>
              <a:rPr lang="hr-HR" sz="2000" dirty="0" err="1">
                <a:cs typeface="Arial" panose="020B0604020202020204" pitchFamily="34" charset="0"/>
              </a:rPr>
              <a:t>Faculty</a:t>
            </a:r>
            <a:r>
              <a:rPr lang="hr-HR" sz="2000" dirty="0">
                <a:cs typeface="Arial" panose="020B0604020202020204" pitchFamily="34" charset="0"/>
              </a:rPr>
              <a:t> of </a:t>
            </a:r>
            <a:r>
              <a:rPr lang="hr-HR" sz="2000" dirty="0" err="1">
                <a:cs typeface="Arial" panose="020B0604020202020204" pitchFamily="34" charset="0"/>
              </a:rPr>
              <a:t>Textile</a:t>
            </a:r>
            <a:r>
              <a:rPr lang="hr-HR" sz="2000" dirty="0">
                <a:cs typeface="Arial" panose="020B0604020202020204" pitchFamily="34" charset="0"/>
              </a:rPr>
              <a:t> </a:t>
            </a:r>
            <a:r>
              <a:rPr lang="hr-HR" sz="2000" dirty="0" smtClean="0">
                <a:cs typeface="Arial" panose="020B0604020202020204" pitchFamily="34" charset="0"/>
              </a:rPr>
              <a:t>Technology</a:t>
            </a:r>
          </a:p>
          <a:p>
            <a:pPr algn="ctr">
              <a:spcBef>
                <a:spcPts val="1200"/>
              </a:spcBef>
              <a:defRPr/>
            </a:pPr>
            <a:r>
              <a:rPr lang="hr-HR" sz="2000" dirty="0" err="1" smtClean="0">
                <a:cs typeface="Arial" panose="020B0604020202020204" pitchFamily="34" charset="0"/>
              </a:rPr>
              <a:t>Assoc</a:t>
            </a:r>
            <a:r>
              <a:rPr lang="hr-HR" sz="2000" dirty="0" smtClean="0">
                <a:cs typeface="Arial" panose="020B0604020202020204" pitchFamily="34" charset="0"/>
              </a:rPr>
              <a:t>. prof. Sanja Ercegović Ražić, </a:t>
            </a:r>
            <a:r>
              <a:rPr lang="hr-HR" sz="2000" dirty="0" err="1" smtClean="0">
                <a:cs typeface="Arial" panose="020B0604020202020204" pitchFamily="34" charset="0"/>
              </a:rPr>
              <a:t>PhD</a:t>
            </a:r>
            <a:endParaRPr lang="hr-HR" sz="2000" dirty="0">
              <a:cs typeface="Arial" panose="020B0604020202020204" pitchFamily="34" charset="0"/>
            </a:endParaRPr>
          </a:p>
        </p:txBody>
      </p:sp>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981075"/>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282576"/>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333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021388"/>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a:t>
            </a:fld>
            <a:endParaRPr lang="en-US" altLang="nl-BE" dirty="0"/>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20</a:t>
            </a:fld>
            <a:endParaRPr lang="en-US" altLang="nl-BE" dirty="0"/>
          </a:p>
        </p:txBody>
      </p:sp>
      <p:sp>
        <p:nvSpPr>
          <p:cNvPr id="4" name="Rectangle 3"/>
          <p:cNvSpPr/>
          <p:nvPr/>
        </p:nvSpPr>
        <p:spPr>
          <a:xfrm>
            <a:off x="3481251" y="1108108"/>
            <a:ext cx="3819122" cy="400110"/>
          </a:xfrm>
          <a:prstGeom prst="rect">
            <a:avLst/>
          </a:prstGeom>
        </p:spPr>
        <p:txBody>
          <a:bodyPr wrap="none">
            <a:spAutoFit/>
          </a:bodyPr>
          <a:lstStyle/>
          <a:p>
            <a:r>
              <a:rPr lang="hr-HR" sz="2000"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Termegulating</a:t>
            </a:r>
            <a:r>
              <a:rPr lang="hr-HR" sz="2000"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sz="2000"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Fibres</a:t>
            </a:r>
            <a:r>
              <a:rPr lang="hr-HR" sz="2000"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sz="2000"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with</a:t>
            </a:r>
            <a:r>
              <a:rPr lang="hr-HR" sz="2000"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PCM </a:t>
            </a:r>
            <a:endParaRPr lang="hr-HR" sz="2000" dirty="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1032995" y="1931882"/>
            <a:ext cx="4895753" cy="1438752"/>
          </a:xfrm>
          <a:prstGeom prst="rect">
            <a:avLst/>
          </a:prstGeom>
        </p:spPr>
      </p:pic>
      <p:pic>
        <p:nvPicPr>
          <p:cNvPr id="13" name="Picture 12"/>
          <p:cNvPicPr>
            <a:picLocks noChangeAspect="1"/>
          </p:cNvPicPr>
          <p:nvPr/>
        </p:nvPicPr>
        <p:blipFill>
          <a:blip r:embed="rId6">
            <a:lum bright="-20000" contrast="-20000"/>
          </a:blip>
          <a:stretch>
            <a:fillRect/>
          </a:stretch>
        </p:blipFill>
        <p:spPr>
          <a:xfrm>
            <a:off x="6179692" y="2778048"/>
            <a:ext cx="1531859" cy="1240569"/>
          </a:xfrm>
          <a:prstGeom prst="rect">
            <a:avLst/>
          </a:prstGeom>
        </p:spPr>
      </p:pic>
      <p:pic>
        <p:nvPicPr>
          <p:cNvPr id="14" name="Picture 13"/>
          <p:cNvPicPr>
            <a:picLocks noChangeAspect="1"/>
          </p:cNvPicPr>
          <p:nvPr/>
        </p:nvPicPr>
        <p:blipFill rotWithShape="1">
          <a:blip r:embed="rId7">
            <a:lum bright="-20000" contrast="-20000"/>
          </a:blip>
          <a:srcRect r="21167"/>
          <a:stretch/>
        </p:blipFill>
        <p:spPr>
          <a:xfrm>
            <a:off x="6210300" y="4234457"/>
            <a:ext cx="1531859" cy="1149981"/>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761999" y="3732743"/>
            <a:ext cx="4388119" cy="2042745"/>
          </a:xfrm>
          <a:prstGeom prst="rect">
            <a:avLst/>
          </a:prstGeom>
        </p:spPr>
      </p:pic>
      <p:sp>
        <p:nvSpPr>
          <p:cNvPr id="5" name="Rectangle 4"/>
          <p:cNvSpPr/>
          <p:nvPr/>
        </p:nvSpPr>
        <p:spPr>
          <a:xfrm>
            <a:off x="8030444" y="1854418"/>
            <a:ext cx="3856755" cy="4278094"/>
          </a:xfrm>
          <a:prstGeom prst="rect">
            <a:avLst/>
          </a:prstGeom>
        </p:spPr>
        <p:txBody>
          <a:bodyPr wrap="square">
            <a:spAutoFit/>
          </a:bodyPr>
          <a:lstStyle/>
          <a:p>
            <a:r>
              <a:rPr lang="hr-HR" sz="1600" dirty="0" err="1" smtClean="0">
                <a:solidFill>
                  <a:srgbClr val="C00000"/>
                </a:solidFill>
              </a:rPr>
              <a:t>Methods</a:t>
            </a:r>
            <a:r>
              <a:rPr lang="hr-HR" sz="1600" dirty="0" smtClean="0">
                <a:solidFill>
                  <a:srgbClr val="C00000"/>
                </a:solidFill>
              </a:rPr>
              <a:t>:</a:t>
            </a:r>
          </a:p>
          <a:p>
            <a:pPr marL="285750" indent="-285750">
              <a:buFont typeface="Arial" panose="020B0604020202020204" pitchFamily="34" charset="0"/>
              <a:buChar char="•"/>
            </a:pPr>
            <a:r>
              <a:rPr lang="en-US" sz="1600" dirty="0" smtClean="0">
                <a:solidFill>
                  <a:srgbClr val="C00000"/>
                </a:solidFill>
              </a:rPr>
              <a:t>During </a:t>
            </a:r>
            <a:r>
              <a:rPr lang="en-US" sz="1600" dirty="0">
                <a:solidFill>
                  <a:srgbClr val="C00000"/>
                </a:solidFill>
              </a:rPr>
              <a:t>fiber spinning </a:t>
            </a:r>
            <a:r>
              <a:rPr lang="en-US" sz="1600" dirty="0"/>
              <a:t>- wet and dry process from solution, melt, electrospinning. </a:t>
            </a:r>
            <a:endParaRPr lang="hr-HR" sz="1600" dirty="0" smtClean="0"/>
          </a:p>
          <a:p>
            <a:pPr marL="285750" indent="-285750">
              <a:buFont typeface="Arial" panose="020B0604020202020204" pitchFamily="34" charset="0"/>
              <a:buChar char="•"/>
            </a:pPr>
            <a:endParaRPr lang="hr-HR" sz="1600" dirty="0"/>
          </a:p>
          <a:p>
            <a:pPr marL="285750" indent="-285750">
              <a:buFont typeface="Arial" panose="020B0604020202020204" pitchFamily="34" charset="0"/>
              <a:buChar char="•"/>
            </a:pPr>
            <a:r>
              <a:rPr lang="en-US" sz="1600" dirty="0" smtClean="0">
                <a:solidFill>
                  <a:srgbClr val="C00000"/>
                </a:solidFill>
              </a:rPr>
              <a:t>Layering </a:t>
            </a:r>
            <a:r>
              <a:rPr lang="en-US" sz="1600" dirty="0">
                <a:solidFill>
                  <a:srgbClr val="C00000"/>
                </a:solidFill>
              </a:rPr>
              <a:t>on fibers and flat product </a:t>
            </a:r>
            <a:r>
              <a:rPr lang="en-US" sz="1600" dirty="0"/>
              <a:t>- finishing with binder and coagulant - method of impregnation and layering. </a:t>
            </a:r>
            <a:endParaRPr lang="hr-HR" sz="1600" dirty="0" smtClean="0"/>
          </a:p>
          <a:p>
            <a:pPr marL="285750" indent="-285750">
              <a:buFont typeface="Arial" panose="020B0604020202020204" pitchFamily="34" charset="0"/>
              <a:buChar char="•"/>
            </a:pPr>
            <a:endParaRPr lang="hr-HR" sz="1600" dirty="0"/>
          </a:p>
          <a:p>
            <a:pPr marL="285750" indent="-285750">
              <a:buFont typeface="Arial" panose="020B0604020202020204" pitchFamily="34" charset="0"/>
              <a:buChar char="•"/>
            </a:pPr>
            <a:r>
              <a:rPr lang="en-US" sz="1600" dirty="0" smtClean="0">
                <a:solidFill>
                  <a:srgbClr val="C00000"/>
                </a:solidFill>
              </a:rPr>
              <a:t>During </a:t>
            </a:r>
            <a:r>
              <a:rPr lang="en-US" sz="1600" dirty="0">
                <a:solidFill>
                  <a:srgbClr val="C00000"/>
                </a:solidFill>
              </a:rPr>
              <a:t>the formation of foam and lamination</a:t>
            </a:r>
            <a:r>
              <a:rPr lang="en-US" sz="1600" dirty="0"/>
              <a:t> - for the production of nonwovens; incorporation of microcapsules into the foam and incorporation into the textile structure by lamination or microcapsules into a thin polymer film and lamination on the inner part of the material.</a:t>
            </a:r>
            <a:endParaRPr lang="hr-HR" sz="1600" dirty="0">
              <a:solidFill>
                <a:schemeClr val="accent3">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7371068"/>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21</a:t>
            </a:fld>
            <a:endParaRPr lang="en-US" altLang="nl-BE" dirty="0"/>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5900"/>
                    </a14:imgEffect>
                  </a14:imgLayer>
                </a14:imgProps>
              </a:ext>
            </a:extLst>
          </a:blip>
          <a:stretch>
            <a:fillRect/>
          </a:stretch>
        </p:blipFill>
        <p:spPr>
          <a:xfrm>
            <a:off x="2173287" y="799312"/>
            <a:ext cx="7921625" cy="537819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09337" y="6356351"/>
            <a:ext cx="7890078" cy="246221"/>
          </a:xfrm>
          <a:prstGeom prst="rect">
            <a:avLst/>
          </a:prstGeom>
          <a:noFill/>
        </p:spPr>
        <p:txBody>
          <a:bodyPr wrap="square" rtlCol="0">
            <a:spAutoFit/>
          </a:bodyPr>
          <a:lstStyle/>
          <a:p>
            <a:r>
              <a:rPr lang="hr-HR" sz="1000" dirty="0" smtClean="0">
                <a:solidFill>
                  <a:schemeClr val="accent1">
                    <a:lumMod val="75000"/>
                  </a:schemeClr>
                </a:solidFill>
                <a:latin typeface="Cambria" panose="02040503050406030204" pitchFamily="18" charset="0"/>
                <a:ea typeface="Cambria" panose="02040503050406030204" pitchFamily="18" charset="0"/>
              </a:rPr>
              <a:t>R. Paul: </a:t>
            </a:r>
            <a:r>
              <a:rPr lang="hr-HR" sz="1000" dirty="0" err="1" smtClean="0">
                <a:solidFill>
                  <a:schemeClr val="accent1">
                    <a:lumMod val="75000"/>
                  </a:schemeClr>
                </a:solidFill>
                <a:latin typeface="Cambria" panose="02040503050406030204" pitchFamily="18" charset="0"/>
                <a:ea typeface="Cambria" panose="02040503050406030204" pitchFamily="18" charset="0"/>
              </a:rPr>
              <a:t>Functional</a:t>
            </a:r>
            <a:r>
              <a:rPr lang="hr-HR" sz="1000" dirty="0" smtClean="0">
                <a:solidFill>
                  <a:schemeClr val="accent1">
                    <a:lumMod val="75000"/>
                  </a:schemeClr>
                </a:solidFill>
                <a:latin typeface="Cambria" panose="02040503050406030204" pitchFamily="18" charset="0"/>
                <a:ea typeface="Cambria" panose="02040503050406030204" pitchFamily="18" charset="0"/>
              </a:rPr>
              <a:t> </a:t>
            </a:r>
            <a:r>
              <a:rPr lang="hr-HR" sz="1000" dirty="0" err="1" smtClean="0">
                <a:solidFill>
                  <a:schemeClr val="accent1">
                    <a:lumMod val="75000"/>
                  </a:schemeClr>
                </a:solidFill>
                <a:latin typeface="Cambria" panose="02040503050406030204" pitchFamily="18" charset="0"/>
                <a:ea typeface="Cambria" panose="02040503050406030204" pitchFamily="18" charset="0"/>
              </a:rPr>
              <a:t>Finishes</a:t>
            </a:r>
            <a:r>
              <a:rPr lang="hr-HR" sz="1000" dirty="0" smtClean="0">
                <a:solidFill>
                  <a:schemeClr val="accent1">
                    <a:lumMod val="75000"/>
                  </a:schemeClr>
                </a:solidFill>
                <a:latin typeface="Cambria" panose="02040503050406030204" pitchFamily="18" charset="0"/>
                <a:ea typeface="Cambria" panose="02040503050406030204" pitchFamily="18" charset="0"/>
              </a:rPr>
              <a:t> for </a:t>
            </a:r>
            <a:r>
              <a:rPr lang="hr-HR" sz="1000" dirty="0" err="1" smtClean="0">
                <a:solidFill>
                  <a:schemeClr val="accent1">
                    <a:lumMod val="75000"/>
                  </a:schemeClr>
                </a:solidFill>
                <a:latin typeface="Cambria" panose="02040503050406030204" pitchFamily="18" charset="0"/>
                <a:ea typeface="Cambria" panose="02040503050406030204" pitchFamily="18" charset="0"/>
              </a:rPr>
              <a:t>Textiles</a:t>
            </a:r>
            <a:r>
              <a:rPr lang="hr-HR" sz="1000" dirty="0" smtClean="0">
                <a:solidFill>
                  <a:schemeClr val="accent1">
                    <a:lumMod val="75000"/>
                  </a:schemeClr>
                </a:solidFill>
                <a:latin typeface="Cambria" panose="02040503050406030204" pitchFamily="18" charset="0"/>
                <a:ea typeface="Cambria" panose="02040503050406030204" pitchFamily="18" charset="0"/>
              </a:rPr>
              <a:t>; </a:t>
            </a:r>
            <a:r>
              <a:rPr lang="hr-HR" sz="1000" dirty="0" err="1" smtClean="0">
                <a:solidFill>
                  <a:schemeClr val="accent1">
                    <a:lumMod val="75000"/>
                  </a:schemeClr>
                </a:solidFill>
                <a:latin typeface="Cambria" panose="02040503050406030204" pitchFamily="18" charset="0"/>
                <a:ea typeface="Cambria" panose="02040503050406030204" pitchFamily="18" charset="0"/>
              </a:rPr>
              <a:t>Improving</a:t>
            </a:r>
            <a:r>
              <a:rPr lang="hr-HR" sz="1000" dirty="0" smtClean="0">
                <a:solidFill>
                  <a:schemeClr val="accent1">
                    <a:lumMod val="75000"/>
                  </a:schemeClr>
                </a:solidFill>
                <a:latin typeface="Cambria" panose="02040503050406030204" pitchFamily="18" charset="0"/>
                <a:ea typeface="Cambria" panose="02040503050406030204" pitchFamily="18" charset="0"/>
              </a:rPr>
              <a:t> </a:t>
            </a:r>
            <a:r>
              <a:rPr lang="hr-HR" sz="1000" dirty="0" err="1" smtClean="0">
                <a:solidFill>
                  <a:schemeClr val="accent1">
                    <a:lumMod val="75000"/>
                  </a:schemeClr>
                </a:solidFill>
                <a:latin typeface="Cambria" panose="02040503050406030204" pitchFamily="18" charset="0"/>
                <a:ea typeface="Cambria" panose="02040503050406030204" pitchFamily="18" charset="0"/>
              </a:rPr>
              <a:t>Comfort</a:t>
            </a:r>
            <a:r>
              <a:rPr lang="hr-HR" sz="1000" dirty="0" smtClean="0">
                <a:solidFill>
                  <a:schemeClr val="accent1">
                    <a:lumMod val="75000"/>
                  </a:schemeClr>
                </a:solidFill>
                <a:latin typeface="Cambria" panose="02040503050406030204" pitchFamily="18" charset="0"/>
                <a:ea typeface="Cambria" panose="02040503050406030204" pitchFamily="18" charset="0"/>
              </a:rPr>
              <a:t>, </a:t>
            </a:r>
            <a:r>
              <a:rPr lang="hr-HR" sz="1000" dirty="0" err="1" smtClean="0">
                <a:solidFill>
                  <a:schemeClr val="accent1">
                    <a:lumMod val="75000"/>
                  </a:schemeClr>
                </a:solidFill>
                <a:latin typeface="Cambria" panose="02040503050406030204" pitchFamily="18" charset="0"/>
                <a:ea typeface="Cambria" panose="02040503050406030204" pitchFamily="18" charset="0"/>
              </a:rPr>
              <a:t>Performance</a:t>
            </a:r>
            <a:r>
              <a:rPr lang="hr-HR" sz="1000" dirty="0" smtClean="0">
                <a:solidFill>
                  <a:schemeClr val="accent1">
                    <a:lumMod val="75000"/>
                  </a:schemeClr>
                </a:solidFill>
                <a:latin typeface="Cambria" panose="02040503050406030204" pitchFamily="18" charset="0"/>
                <a:ea typeface="Cambria" panose="02040503050406030204" pitchFamily="18" charset="0"/>
              </a:rPr>
              <a:t> </a:t>
            </a:r>
            <a:r>
              <a:rPr lang="hr-HR" sz="1000" dirty="0" err="1" smtClean="0">
                <a:solidFill>
                  <a:schemeClr val="accent1">
                    <a:lumMod val="75000"/>
                  </a:schemeClr>
                </a:solidFill>
                <a:latin typeface="Cambria" panose="02040503050406030204" pitchFamily="18" charset="0"/>
                <a:ea typeface="Cambria" panose="02040503050406030204" pitchFamily="18" charset="0"/>
              </a:rPr>
              <a:t>and</a:t>
            </a:r>
            <a:r>
              <a:rPr lang="hr-HR" sz="1000" dirty="0" smtClean="0">
                <a:solidFill>
                  <a:schemeClr val="accent1">
                    <a:lumMod val="75000"/>
                  </a:schemeClr>
                </a:solidFill>
                <a:latin typeface="Cambria" panose="02040503050406030204" pitchFamily="18" charset="0"/>
                <a:ea typeface="Cambria" panose="02040503050406030204" pitchFamily="18" charset="0"/>
              </a:rPr>
              <a:t> Protection, </a:t>
            </a:r>
            <a:r>
              <a:rPr lang="hr-HR" sz="1000" dirty="0" err="1" smtClean="0">
                <a:solidFill>
                  <a:schemeClr val="accent1">
                    <a:lumMod val="75000"/>
                  </a:schemeClr>
                </a:solidFill>
                <a:latin typeface="Cambria" panose="02040503050406030204" pitchFamily="18" charset="0"/>
                <a:ea typeface="Cambria" panose="02040503050406030204" pitchFamily="18" charset="0"/>
              </a:rPr>
              <a:t>Woodhead</a:t>
            </a:r>
            <a:r>
              <a:rPr lang="hr-HR" sz="1000" dirty="0" smtClean="0">
                <a:solidFill>
                  <a:schemeClr val="accent1">
                    <a:lumMod val="75000"/>
                  </a:schemeClr>
                </a:solidFill>
                <a:latin typeface="Cambria" panose="02040503050406030204" pitchFamily="18" charset="0"/>
                <a:ea typeface="Cambria" panose="02040503050406030204" pitchFamily="18" charset="0"/>
              </a:rPr>
              <a:t> </a:t>
            </a:r>
            <a:r>
              <a:rPr lang="hr-HR" sz="1000" dirty="0" err="1" smtClean="0">
                <a:solidFill>
                  <a:schemeClr val="accent1">
                    <a:lumMod val="75000"/>
                  </a:schemeClr>
                </a:solidFill>
                <a:latin typeface="Cambria" panose="02040503050406030204" pitchFamily="18" charset="0"/>
                <a:ea typeface="Cambria" panose="02040503050406030204" pitchFamily="18" charset="0"/>
              </a:rPr>
              <a:t>Publishing</a:t>
            </a:r>
            <a:r>
              <a:rPr lang="hr-HR" sz="1000" dirty="0" smtClean="0">
                <a:solidFill>
                  <a:schemeClr val="accent1">
                    <a:lumMod val="75000"/>
                  </a:schemeClr>
                </a:solidFill>
                <a:latin typeface="Cambria" panose="02040503050406030204" pitchFamily="18" charset="0"/>
                <a:ea typeface="Cambria" panose="02040503050406030204" pitchFamily="18" charset="0"/>
              </a:rPr>
              <a:t> </a:t>
            </a:r>
            <a:r>
              <a:rPr lang="hr-HR" sz="1000" dirty="0" err="1" smtClean="0">
                <a:solidFill>
                  <a:schemeClr val="accent1">
                    <a:lumMod val="75000"/>
                  </a:schemeClr>
                </a:solidFill>
                <a:latin typeface="Cambria" panose="02040503050406030204" pitchFamily="18" charset="0"/>
                <a:ea typeface="Cambria" panose="02040503050406030204" pitchFamily="18" charset="0"/>
              </a:rPr>
              <a:t>Series</a:t>
            </a:r>
            <a:r>
              <a:rPr lang="hr-HR" sz="1000" dirty="0" smtClean="0">
                <a:solidFill>
                  <a:schemeClr val="accent1">
                    <a:lumMod val="75000"/>
                  </a:schemeClr>
                </a:solidFill>
                <a:latin typeface="Cambria" panose="02040503050406030204" pitchFamily="18" charset="0"/>
                <a:ea typeface="Cambria" panose="02040503050406030204" pitchFamily="18" charset="0"/>
              </a:rPr>
              <a:t>, </a:t>
            </a:r>
            <a:r>
              <a:rPr lang="hr-HR" sz="1000" dirty="0" err="1" smtClean="0">
                <a:solidFill>
                  <a:schemeClr val="accent1">
                    <a:lumMod val="75000"/>
                  </a:schemeClr>
                </a:solidFill>
                <a:latin typeface="Cambria" panose="02040503050406030204" pitchFamily="18" charset="0"/>
                <a:ea typeface="Cambria" panose="02040503050406030204" pitchFamily="18" charset="0"/>
              </a:rPr>
              <a:t>in</a:t>
            </a:r>
            <a:r>
              <a:rPr lang="hr-HR" sz="1000" dirty="0" smtClean="0">
                <a:solidFill>
                  <a:schemeClr val="accent1">
                    <a:lumMod val="75000"/>
                  </a:schemeClr>
                </a:solidFill>
                <a:latin typeface="Cambria" panose="02040503050406030204" pitchFamily="18" charset="0"/>
                <a:ea typeface="Cambria" panose="02040503050406030204" pitchFamily="18" charset="0"/>
              </a:rPr>
              <a:t> </a:t>
            </a:r>
            <a:r>
              <a:rPr lang="hr-HR" sz="1000" dirty="0" err="1" smtClean="0">
                <a:solidFill>
                  <a:schemeClr val="accent1">
                    <a:lumMod val="75000"/>
                  </a:schemeClr>
                </a:solidFill>
                <a:latin typeface="Cambria" panose="02040503050406030204" pitchFamily="18" charset="0"/>
                <a:ea typeface="Cambria" panose="02040503050406030204" pitchFamily="18" charset="0"/>
              </a:rPr>
              <a:t>Textiles</a:t>
            </a:r>
            <a:r>
              <a:rPr lang="hr-HR" sz="1000" dirty="0" smtClean="0">
                <a:solidFill>
                  <a:schemeClr val="accent1">
                    <a:lumMod val="75000"/>
                  </a:schemeClr>
                </a:solidFill>
                <a:latin typeface="Cambria" panose="02040503050406030204" pitchFamily="18" charset="0"/>
                <a:ea typeface="Cambria" panose="02040503050406030204" pitchFamily="18" charset="0"/>
              </a:rPr>
              <a:t>, 2015.</a:t>
            </a:r>
            <a:endParaRPr lang="hr-HR" sz="1000" dirty="0">
              <a:solidFill>
                <a:schemeClr val="accent1">
                  <a:lumMod val="7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7"/>
          <a:stretch>
            <a:fillRect/>
          </a:stretch>
        </p:blipFill>
        <p:spPr>
          <a:xfrm>
            <a:off x="9382125" y="4648200"/>
            <a:ext cx="1664352" cy="1225402"/>
          </a:xfrm>
          <a:prstGeom prst="rect">
            <a:avLst/>
          </a:prstGeom>
        </p:spPr>
      </p:pic>
      <p:sp>
        <p:nvSpPr>
          <p:cNvPr id="5" name="Rectangle 4"/>
          <p:cNvSpPr/>
          <p:nvPr/>
        </p:nvSpPr>
        <p:spPr>
          <a:xfrm>
            <a:off x="533400" y="939510"/>
            <a:ext cx="7486537" cy="400110"/>
          </a:xfrm>
          <a:prstGeom prst="rect">
            <a:avLst/>
          </a:prstGeom>
        </p:spPr>
        <p:txBody>
          <a:bodyPr wrap="none">
            <a:spAutoFit/>
          </a:bodyPr>
          <a:lstStyle/>
          <a:p>
            <a:r>
              <a:rPr lang="hr-HR" sz="2000" dirty="0" err="1"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Superhydrophobic</a:t>
            </a:r>
            <a:r>
              <a:rPr lang="hr-HR" sz="2000" dirty="0"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sz="2000" dirty="0" err="1"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properties</a:t>
            </a:r>
            <a:r>
              <a:rPr lang="hr-HR" sz="2000" dirty="0"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sz="2000" dirty="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sz="2000" dirty="0" err="1"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effect</a:t>
            </a:r>
            <a:r>
              <a:rPr lang="hr-HR" sz="2000" dirty="0"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sz="2000" dirty="0" err="1"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of</a:t>
            </a:r>
            <a:r>
              <a:rPr lang="hr-HR" sz="2000" dirty="0"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sz="2000" dirty="0" err="1"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the</a:t>
            </a:r>
            <a:r>
              <a:rPr lang="hr-HR" sz="2000" dirty="0"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sz="2000" dirty="0" err="1"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surface</a:t>
            </a:r>
            <a:r>
              <a:rPr lang="hr-HR" sz="2000" dirty="0"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sz="2000" dirty="0" err="1" smtClean="0">
                <a:solidFill>
                  <a:srgbClr val="FFC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self-cleaning</a:t>
            </a:r>
            <a:endParaRPr lang="hr-HR" sz="2000" dirty="0">
              <a:solidFill>
                <a:srgbClr val="FFC000"/>
              </a:solidFill>
              <a:cs typeface="Arial" panose="020B0604020202020204" pitchFamily="34" charset="0"/>
            </a:endParaRPr>
          </a:p>
        </p:txBody>
      </p:sp>
      <p:pic>
        <p:nvPicPr>
          <p:cNvPr id="14" name="Picture 13"/>
          <p:cNvPicPr>
            <a:picLocks noChangeAspect="1"/>
          </p:cNvPicPr>
          <p:nvPr/>
        </p:nvPicPr>
        <p:blipFill>
          <a:blip r:embed="rId8"/>
          <a:stretch>
            <a:fillRect/>
          </a:stretch>
        </p:blipFill>
        <p:spPr>
          <a:xfrm>
            <a:off x="7620000" y="1981200"/>
            <a:ext cx="4034588" cy="1248801"/>
          </a:xfrm>
          <a:prstGeom prst="rect">
            <a:avLst/>
          </a:prstGeom>
        </p:spPr>
      </p:pic>
      <p:sp>
        <p:nvSpPr>
          <p:cNvPr id="6" name="Rectangle 5"/>
          <p:cNvSpPr/>
          <p:nvPr/>
        </p:nvSpPr>
        <p:spPr>
          <a:xfrm>
            <a:off x="6334125" y="3548415"/>
            <a:ext cx="6096000" cy="646331"/>
          </a:xfrm>
          <a:prstGeom prst="rect">
            <a:avLst/>
          </a:prstGeom>
        </p:spPr>
        <p:txBody>
          <a:bodyPr>
            <a:spAutoFit/>
          </a:bodyPr>
          <a:lstStyle/>
          <a:p>
            <a:pPr marL="0" indent="0">
              <a:buNone/>
            </a:pPr>
            <a:r>
              <a:rPr lang="hr-HR" dirty="0" err="1"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Microscopic</a:t>
            </a:r>
            <a:r>
              <a:rPr lang="hr-HR" dirty="0"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hr-HR" dirty="0" err="1"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structure</a:t>
            </a:r>
            <a:r>
              <a:rPr lang="hr-HR" dirty="0"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Nano </a:t>
            </a:r>
            <a:r>
              <a:rPr lang="hr-HR" dirty="0" err="1"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structure</a:t>
            </a:r>
            <a:r>
              <a:rPr lang="hr-HR" dirty="0"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hr-HR"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hr-HR" dirty="0"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Hydrophobic </a:t>
            </a:r>
            <a:r>
              <a:rPr lang="hr-HR" dirty="0" err="1"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properties</a:t>
            </a:r>
            <a:r>
              <a:rPr lang="hr-HR" dirty="0"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hr-HR" dirty="0" err="1"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contact</a:t>
            </a:r>
            <a:r>
              <a:rPr lang="hr-HR" dirty="0"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hr-HR" dirty="0" err="1"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angle</a:t>
            </a:r>
            <a:r>
              <a:rPr lang="hr-HR" dirty="0"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hr-HR" dirty="0" err="1"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higher</a:t>
            </a:r>
            <a:r>
              <a:rPr lang="hr-HR" dirty="0"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hr-HR" dirty="0" err="1"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than</a:t>
            </a:r>
            <a:r>
              <a:rPr lang="hr-HR" dirty="0" smtClean="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150-160°</a:t>
            </a:r>
            <a:endParaRPr lang="hr-HR"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1326247"/>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22</a:t>
            </a:fld>
            <a:endParaRPr lang="en-US" altLang="nl-BE" dirty="0"/>
          </a:p>
        </p:txBody>
      </p:sp>
      <p:sp>
        <p:nvSpPr>
          <p:cNvPr id="5" name="Rectangle 4"/>
          <p:cNvSpPr/>
          <p:nvPr/>
        </p:nvSpPr>
        <p:spPr>
          <a:xfrm>
            <a:off x="1679575" y="1178229"/>
            <a:ext cx="4554452" cy="400110"/>
          </a:xfrm>
          <a:prstGeom prst="rect">
            <a:avLst/>
          </a:prstGeom>
        </p:spPr>
        <p:txBody>
          <a:bodyPr wrap="none">
            <a:spAutoFit/>
          </a:bodyPr>
          <a:lstStyle/>
          <a:p>
            <a:r>
              <a:rPr lang="hr-HR" sz="2000" b="1" dirty="0" err="1">
                <a:solidFill>
                  <a:srgbClr val="000000"/>
                </a:solidFill>
                <a:cs typeface="Arial" panose="020B0604020202020204" pitchFamily="34" charset="0"/>
              </a:rPr>
              <a:t>Photocatalytic</a:t>
            </a:r>
            <a:r>
              <a:rPr lang="hr-HR" sz="2000" b="1" dirty="0">
                <a:solidFill>
                  <a:srgbClr val="000000"/>
                </a:solidFill>
                <a:cs typeface="Arial" panose="020B0604020202020204" pitchFamily="34" charset="0"/>
              </a:rPr>
              <a:t> </a:t>
            </a:r>
            <a:r>
              <a:rPr lang="hr-HR" sz="2000" b="1" dirty="0" err="1" smtClean="0">
                <a:solidFill>
                  <a:srgbClr val="000000"/>
                </a:solidFill>
                <a:cs typeface="Arial" panose="020B0604020202020204" pitchFamily="34" charset="0"/>
              </a:rPr>
              <a:t>self-cleaning</a:t>
            </a:r>
            <a:r>
              <a:rPr lang="hr-HR" sz="2000" b="1" dirty="0" smtClean="0">
                <a:solidFill>
                  <a:srgbClr val="000000"/>
                </a:solidFill>
                <a:cs typeface="Arial" panose="020B0604020202020204" pitchFamily="34" charset="0"/>
              </a:rPr>
              <a:t> </a:t>
            </a:r>
            <a:r>
              <a:rPr lang="hr-HR" sz="2000" b="1" dirty="0" err="1" smtClean="0">
                <a:solidFill>
                  <a:srgbClr val="000000"/>
                </a:solidFill>
                <a:cs typeface="Arial" panose="020B0604020202020204" pitchFamily="34" charset="0"/>
              </a:rPr>
              <a:t>fabrics</a:t>
            </a:r>
            <a:r>
              <a:rPr lang="hr-HR" sz="2000" b="1" dirty="0" smtClean="0">
                <a:solidFill>
                  <a:srgbClr val="000000"/>
                </a:solidFill>
                <a:cs typeface="Arial" panose="020B0604020202020204" pitchFamily="34" charset="0"/>
              </a:rPr>
              <a:t> </a:t>
            </a:r>
            <a:endParaRPr lang="hr-HR" sz="2000" dirty="0">
              <a:cs typeface="Arial" panose="020B0604020202020204" pitchFamily="34" charset="0"/>
            </a:endParaRPr>
          </a:p>
        </p:txBody>
      </p:sp>
      <p:sp>
        <p:nvSpPr>
          <p:cNvPr id="6" name="Rectangle 5"/>
          <p:cNvSpPr/>
          <p:nvPr/>
        </p:nvSpPr>
        <p:spPr>
          <a:xfrm>
            <a:off x="908801" y="1950194"/>
            <a:ext cx="6096000" cy="830997"/>
          </a:xfrm>
          <a:prstGeom prst="rect">
            <a:avLst/>
          </a:prstGeom>
        </p:spPr>
        <p:txBody>
          <a:bodyPr>
            <a:spAutoFit/>
          </a:bodyPr>
          <a:lstStyle/>
          <a:p>
            <a:pPr algn="just"/>
            <a:r>
              <a:rPr lang="en-US" sz="1600" dirty="0">
                <a:solidFill>
                  <a:srgbClr val="000000"/>
                </a:solidFill>
                <a:cs typeface="Arial" panose="020B0604020202020204" pitchFamily="34" charset="0"/>
              </a:rPr>
              <a:t>Photocatalytic process is the acceleration of photoreaction in the presence of catalyst. This process will decompose the dirt molecules by utilize the </a:t>
            </a:r>
            <a:r>
              <a:rPr lang="en-US" sz="1600" dirty="0" smtClean="0">
                <a:solidFill>
                  <a:srgbClr val="000000"/>
                </a:solidFill>
                <a:cs typeface="Arial" panose="020B0604020202020204" pitchFamily="34" charset="0"/>
              </a:rPr>
              <a:t>sunlight</a:t>
            </a:r>
            <a:r>
              <a:rPr lang="hr-HR" sz="1600" dirty="0" smtClean="0">
                <a:solidFill>
                  <a:srgbClr val="000000"/>
                </a:solidFill>
                <a:cs typeface="Arial" panose="020B0604020202020204" pitchFamily="34" charset="0"/>
              </a:rPr>
              <a:t>. </a:t>
            </a:r>
            <a:endParaRPr lang="hr-HR" sz="1600" dirty="0">
              <a:cs typeface="Arial" panose="020B0604020202020204" pitchFamily="34" charset="0"/>
            </a:endParaRPr>
          </a:p>
        </p:txBody>
      </p:sp>
      <p:sp>
        <p:nvSpPr>
          <p:cNvPr id="7" name="Rectangle 6"/>
          <p:cNvSpPr/>
          <p:nvPr/>
        </p:nvSpPr>
        <p:spPr>
          <a:xfrm>
            <a:off x="908801" y="2888883"/>
            <a:ext cx="6096000" cy="1323439"/>
          </a:xfrm>
          <a:prstGeom prst="rect">
            <a:avLst/>
          </a:prstGeom>
        </p:spPr>
        <p:txBody>
          <a:bodyPr>
            <a:spAutoFit/>
          </a:bodyPr>
          <a:lstStyle/>
          <a:p>
            <a:pPr algn="just"/>
            <a:r>
              <a:rPr lang="en-US" sz="1600" dirty="0">
                <a:solidFill>
                  <a:srgbClr val="000000"/>
                </a:solidFill>
                <a:cs typeface="Arial" panose="020B0604020202020204" pitchFamily="34" charset="0"/>
              </a:rPr>
              <a:t>The semiconductor photocatalytic process has shown a great potential as a low-cost, environmental friendly and sustainable treatment technology. Those semiconductor materials also have been used to functionalize onto the different textiles for self-cleaning properties. </a:t>
            </a:r>
            <a:endParaRPr lang="hr-HR" sz="1600" dirty="0">
              <a:cs typeface="Arial" panose="020B0604020202020204" pitchFamily="34" charset="0"/>
            </a:endParaRPr>
          </a:p>
        </p:txBody>
      </p:sp>
      <p:sp>
        <p:nvSpPr>
          <p:cNvPr id="15" name="Rectangle 14"/>
          <p:cNvSpPr/>
          <p:nvPr/>
        </p:nvSpPr>
        <p:spPr>
          <a:xfrm>
            <a:off x="908801" y="4260864"/>
            <a:ext cx="6096000" cy="584775"/>
          </a:xfrm>
          <a:prstGeom prst="rect">
            <a:avLst/>
          </a:prstGeom>
        </p:spPr>
        <p:txBody>
          <a:bodyPr>
            <a:spAutoFit/>
          </a:bodyPr>
          <a:lstStyle/>
          <a:p>
            <a:pPr algn="just"/>
            <a:r>
              <a:rPr lang="en-US" sz="1600" dirty="0">
                <a:solidFill>
                  <a:srgbClr val="000000"/>
                </a:solidFill>
                <a:cs typeface="Arial" panose="020B0604020202020204" pitchFamily="34" charset="0"/>
              </a:rPr>
              <a:t>Another semiconductor material, which appears to be an alternative to TiO</a:t>
            </a:r>
            <a:r>
              <a:rPr lang="en-US" sz="1600" baseline="30000" dirty="0">
                <a:solidFill>
                  <a:srgbClr val="000000"/>
                </a:solidFill>
                <a:cs typeface="Arial" panose="020B0604020202020204" pitchFamily="34" charset="0"/>
              </a:rPr>
              <a:t>2 </a:t>
            </a:r>
            <a:r>
              <a:rPr lang="en-US" sz="1600" dirty="0">
                <a:solidFill>
                  <a:srgbClr val="000000"/>
                </a:solidFill>
                <a:cs typeface="Arial" panose="020B0604020202020204" pitchFamily="34" charset="0"/>
              </a:rPr>
              <a:t>is zinc oxide (</a:t>
            </a:r>
            <a:r>
              <a:rPr lang="en-US" sz="1600" dirty="0" err="1">
                <a:solidFill>
                  <a:srgbClr val="000000"/>
                </a:solidFill>
                <a:cs typeface="Arial" panose="020B0604020202020204" pitchFamily="34" charset="0"/>
              </a:rPr>
              <a:t>ZnO</a:t>
            </a:r>
            <a:r>
              <a:rPr lang="en-US" sz="1600" dirty="0" smtClean="0">
                <a:solidFill>
                  <a:srgbClr val="000000"/>
                </a:solidFill>
                <a:cs typeface="Arial" panose="020B0604020202020204" pitchFamily="34" charset="0"/>
              </a:rPr>
              <a:t>)</a:t>
            </a:r>
            <a:r>
              <a:rPr lang="hr-HR" sz="1600" dirty="0" smtClean="0">
                <a:solidFill>
                  <a:srgbClr val="000000"/>
                </a:solidFill>
                <a:cs typeface="Arial" panose="020B0604020202020204" pitchFamily="34" charset="0"/>
              </a:rPr>
              <a:t>.</a:t>
            </a:r>
            <a:r>
              <a:rPr lang="en-US" sz="1600" dirty="0" smtClean="0">
                <a:solidFill>
                  <a:srgbClr val="000000"/>
                </a:solidFill>
                <a:cs typeface="Arial" panose="020B0604020202020204" pitchFamily="34" charset="0"/>
              </a:rPr>
              <a:t> </a:t>
            </a:r>
            <a:endParaRPr lang="hr-HR" sz="1600" dirty="0">
              <a:cs typeface="Arial" panose="020B0604020202020204" pitchFamily="34" charset="0"/>
            </a:endParaRPr>
          </a:p>
        </p:txBody>
      </p:sp>
      <p:sp>
        <p:nvSpPr>
          <p:cNvPr id="18" name="Rectangle 17"/>
          <p:cNvSpPr/>
          <p:nvPr/>
        </p:nvSpPr>
        <p:spPr>
          <a:xfrm>
            <a:off x="7356642" y="4657530"/>
            <a:ext cx="4419600" cy="1077218"/>
          </a:xfrm>
          <a:prstGeom prst="rect">
            <a:avLst/>
          </a:prstGeom>
        </p:spPr>
        <p:txBody>
          <a:bodyPr wrap="square">
            <a:spAutoFit/>
          </a:bodyPr>
          <a:lstStyle/>
          <a:p>
            <a:pPr algn="just"/>
            <a:r>
              <a:rPr lang="en-US" sz="1600" dirty="0">
                <a:solidFill>
                  <a:srgbClr val="000000"/>
                </a:solidFill>
                <a:cs typeface="Arial" panose="020B0604020202020204" pitchFamily="34" charset="0"/>
              </a:rPr>
              <a:t>Photocatalytic self-cleaning fabrics are able to clean themselves when exposed to light, but they also possess antibacterial and UV blocking functions </a:t>
            </a:r>
            <a:endParaRPr lang="hr-HR" sz="1600" dirty="0">
              <a:cs typeface="Arial" panose="020B0604020202020204" pitchFamily="34" charset="0"/>
            </a:endParaRPr>
          </a:p>
        </p:txBody>
      </p:sp>
      <p:pic>
        <p:nvPicPr>
          <p:cNvPr id="10242" name="Picture 2" descr="See the sourc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992" y="1620376"/>
            <a:ext cx="4171028" cy="268058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786063" y="6305575"/>
            <a:ext cx="2351926" cy="246221"/>
          </a:xfrm>
          <a:prstGeom prst="rect">
            <a:avLst/>
          </a:prstGeom>
        </p:spPr>
        <p:txBody>
          <a:bodyPr wrap="none">
            <a:spAutoFit/>
          </a:bodyPr>
          <a:lstStyle/>
          <a:p>
            <a:r>
              <a:rPr lang="hr-HR" sz="1000" dirty="0" smtClean="0">
                <a:solidFill>
                  <a:srgbClr val="000000"/>
                </a:solidFill>
              </a:rPr>
              <a:t>doi:10.1088/1757-899X/133/1/012028 </a:t>
            </a:r>
            <a:endParaRPr lang="hr-HR" sz="1000" dirty="0"/>
          </a:p>
        </p:txBody>
      </p:sp>
    </p:spTree>
    <p:extLst>
      <p:ext uri="{BB962C8B-B14F-4D97-AF65-F5344CB8AC3E}">
        <p14:creationId xmlns:p14="http://schemas.microsoft.com/office/powerpoint/2010/main" val="3711772081"/>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23</a:t>
            </a:fld>
            <a:endParaRPr lang="en-US" altLang="nl-BE" dirty="0"/>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06846" y="3675227"/>
            <a:ext cx="5749107" cy="2373608"/>
          </a:xfrm>
          <a:prstGeom prst="rect">
            <a:avLst/>
          </a:prstGeom>
        </p:spPr>
      </p:pic>
      <p:pic>
        <p:nvPicPr>
          <p:cNvPr id="13" name="Picture 12"/>
          <p:cNvPicPr>
            <a:picLocks noChangeAspect="1"/>
          </p:cNvPicPr>
          <p:nvPr/>
        </p:nvPicPr>
        <p:blipFill>
          <a:blip r:embed="rId7"/>
          <a:stretch>
            <a:fillRect/>
          </a:stretch>
        </p:blipFill>
        <p:spPr>
          <a:xfrm>
            <a:off x="9927110" y="2758598"/>
            <a:ext cx="1828959" cy="1841152"/>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8028576" y="1371600"/>
            <a:ext cx="2591025" cy="2584928"/>
          </a:xfrm>
          <a:prstGeom prst="rect">
            <a:avLst/>
          </a:prstGeom>
        </p:spPr>
      </p:pic>
      <p:sp>
        <p:nvSpPr>
          <p:cNvPr id="3" name="Rectangle 2"/>
          <p:cNvSpPr/>
          <p:nvPr/>
        </p:nvSpPr>
        <p:spPr>
          <a:xfrm>
            <a:off x="3343860" y="1119353"/>
            <a:ext cx="5538696" cy="400110"/>
          </a:xfrm>
          <a:prstGeom prst="rect">
            <a:avLst/>
          </a:prstGeom>
        </p:spPr>
        <p:txBody>
          <a:bodyPr wrap="none">
            <a:spAutoFit/>
          </a:bodyPr>
          <a:lstStyle/>
          <a:p>
            <a:r>
              <a:rPr lang="en-US" sz="2000" dirty="0">
                <a:solidFill>
                  <a:srgbClr val="C00000"/>
                </a:solidFill>
                <a:effectLst>
                  <a:outerShdw blurRad="38100" dist="38100" dir="2700000" algn="tl">
                    <a:srgbClr val="000000">
                      <a:alpha val="43137"/>
                    </a:srgbClr>
                  </a:outerShdw>
                </a:effectLst>
              </a:rPr>
              <a:t>Functional membranes of protective properties </a:t>
            </a:r>
            <a:endParaRPr lang="hr-HR" sz="2000" dirty="0">
              <a:solidFill>
                <a:srgbClr val="C00000"/>
              </a:solidFill>
              <a:effectLst>
                <a:outerShdw blurRad="38100" dist="38100" dir="2700000" algn="tl">
                  <a:srgbClr val="000000">
                    <a:alpha val="43137"/>
                  </a:srgbClr>
                </a:outerShdw>
              </a:effectLst>
              <a:cs typeface="Arial" panose="020B0604020202020204" pitchFamily="34" charset="0"/>
            </a:endParaRPr>
          </a:p>
        </p:txBody>
      </p:sp>
      <p:sp>
        <p:nvSpPr>
          <p:cNvPr id="4" name="Rectangle 3"/>
          <p:cNvSpPr/>
          <p:nvPr/>
        </p:nvSpPr>
        <p:spPr>
          <a:xfrm>
            <a:off x="3537284" y="2012348"/>
            <a:ext cx="4343368" cy="1077218"/>
          </a:xfrm>
          <a:prstGeom prst="rect">
            <a:avLst/>
          </a:prstGeom>
        </p:spPr>
        <p:txBody>
          <a:bodyPr wrap="square">
            <a:spAutoFit/>
          </a:bodyPr>
          <a:lstStyle/>
          <a:p>
            <a:pPr algn="just"/>
            <a:r>
              <a:rPr lang="en-US" sz="1600"/>
              <a:t>Thermophysiological comfort while wearing such clothing is achieved by using a special membrane, eg Gore Tex®, Pro-line®, Sympatex® and others. </a:t>
            </a:r>
            <a:endParaRPr lang="hr-HR" sz="1600" dirty="0">
              <a:solidFill>
                <a:schemeClr val="accent3">
                  <a:lumMod val="75000"/>
                </a:schemeClr>
              </a:solidFill>
              <a:ea typeface="Cambria" panose="02040503050406030204" pitchFamily="18" charset="0"/>
              <a:cs typeface="Arial" panose="020B0604020202020204" pitchFamily="34" charset="0"/>
            </a:endParaRPr>
          </a:p>
        </p:txBody>
      </p:sp>
      <p:sp>
        <p:nvSpPr>
          <p:cNvPr id="5" name="Rectangle 4"/>
          <p:cNvSpPr/>
          <p:nvPr/>
        </p:nvSpPr>
        <p:spPr>
          <a:xfrm>
            <a:off x="6629400" y="4629686"/>
            <a:ext cx="4648200" cy="1569660"/>
          </a:xfrm>
          <a:prstGeom prst="rect">
            <a:avLst/>
          </a:prstGeom>
        </p:spPr>
        <p:txBody>
          <a:bodyPr wrap="square">
            <a:spAutoFit/>
          </a:bodyPr>
          <a:lstStyle/>
          <a:p>
            <a:pPr marL="285750" indent="-285750">
              <a:buFont typeface="Wingdings" panose="05000000000000000000" pitchFamily="2" charset="2"/>
              <a:buChar char="v"/>
            </a:pPr>
            <a:r>
              <a:rPr lang="en-US" sz="1600" dirty="0" err="1"/>
              <a:t>Micropore</a:t>
            </a:r>
            <a:r>
              <a:rPr lang="en-US" sz="1600" dirty="0"/>
              <a:t> diameter - 0.2 </a:t>
            </a:r>
            <a:r>
              <a:rPr lang="en-US" sz="1600" dirty="0" err="1"/>
              <a:t>μm</a:t>
            </a:r>
            <a:r>
              <a:rPr lang="en-US" sz="1600" dirty="0"/>
              <a:t> (bacteria are about 4 times larger) </a:t>
            </a:r>
            <a:endParaRPr lang="hr-HR" sz="1600" dirty="0" smtClean="0"/>
          </a:p>
          <a:p>
            <a:pPr marL="285750" indent="-285750">
              <a:buFont typeface="Wingdings" panose="05000000000000000000" pitchFamily="2" charset="2"/>
              <a:buChar char="v"/>
            </a:pPr>
            <a:r>
              <a:rPr lang="en-US" sz="1600" dirty="0" smtClean="0"/>
              <a:t>They </a:t>
            </a:r>
            <a:r>
              <a:rPr lang="en-US" sz="1600" dirty="0"/>
              <a:t>are resistant to chemicals and UV radiation, non-combustible, thermally stable between -250 ° C to + 280 ° C, biocompatible and degradable</a:t>
            </a:r>
            <a:r>
              <a:rPr lang="hr-HR" sz="1600" dirty="0" smtClean="0">
                <a:solidFill>
                  <a:srgbClr val="C00000"/>
                </a:solidFill>
                <a:ea typeface="Cambria" panose="02040503050406030204" pitchFamily="18" charset="0"/>
                <a:cs typeface="Arial" panose="020B0604020202020204" pitchFamily="34" charset="0"/>
              </a:rPr>
              <a:t>. </a:t>
            </a:r>
            <a:endParaRPr lang="hr-HR" sz="1600" dirty="0">
              <a:solidFill>
                <a:srgbClr val="C00000"/>
              </a:solidFill>
              <a:ea typeface="Cambria" panose="02040503050406030204" pitchFamily="18" charset="0"/>
              <a:cs typeface="Arial" panose="020B0604020202020204" pitchFamily="34" charset="0"/>
            </a:endParaRPr>
          </a:p>
        </p:txBody>
      </p:sp>
      <p:sp>
        <p:nvSpPr>
          <p:cNvPr id="7" name="Rectangle 6"/>
          <p:cNvSpPr/>
          <p:nvPr/>
        </p:nvSpPr>
        <p:spPr>
          <a:xfrm>
            <a:off x="533400" y="6253092"/>
            <a:ext cx="6096000" cy="338554"/>
          </a:xfrm>
          <a:prstGeom prst="rect">
            <a:avLst/>
          </a:prstGeom>
        </p:spPr>
        <p:txBody>
          <a:bodyPr>
            <a:spAutoFit/>
          </a:bodyPr>
          <a:lstStyle/>
          <a:p>
            <a:r>
              <a:rPr lang="hr-HR" sz="800" dirty="0">
                <a:hlinkClick r:id="rId10"/>
              </a:rPr>
              <a:t>https://www.bing.com/images/search?q=gore-tex+membrane+for+protective+clothing&amp;qpvt=gore-tex+membrane+for+protective+clothing+&amp;FORM=IGRE</a:t>
            </a:r>
            <a:endParaRPr lang="hr-HR" sz="800" dirty="0"/>
          </a:p>
        </p:txBody>
      </p:sp>
      <p:pic>
        <p:nvPicPr>
          <p:cNvPr id="18" name="Picture 17"/>
          <p:cNvPicPr>
            <a:picLocks noChangeAspect="1"/>
          </p:cNvPicPr>
          <p:nvPr/>
        </p:nvPicPr>
        <p:blipFill>
          <a:blip r:embed="rId11"/>
          <a:stretch>
            <a:fillRect/>
          </a:stretch>
        </p:blipFill>
        <p:spPr>
          <a:xfrm>
            <a:off x="485523" y="1390640"/>
            <a:ext cx="2578832" cy="1902117"/>
          </a:xfrm>
          <a:prstGeom prst="rect">
            <a:avLst/>
          </a:prstGeom>
        </p:spPr>
      </p:pic>
    </p:spTree>
    <p:extLst>
      <p:ext uri="{BB962C8B-B14F-4D97-AF65-F5344CB8AC3E}">
        <p14:creationId xmlns:p14="http://schemas.microsoft.com/office/powerpoint/2010/main" val="369311917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24</a:t>
            </a:fld>
            <a:endParaRPr lang="en-US" altLang="nl-BE" dirty="0"/>
          </a:p>
        </p:txBody>
      </p:sp>
      <p:sp>
        <p:nvSpPr>
          <p:cNvPr id="16" name="Fußzeilenplatzhalter 2"/>
          <p:cNvSpPr>
            <a:spLocks noGrp="1"/>
          </p:cNvSpPr>
          <p:nvPr>
            <p:ph type="ftr" sz="quarter" idx="11"/>
          </p:nvPr>
        </p:nvSpPr>
        <p:spPr>
          <a:xfrm>
            <a:off x="7393689" y="6366263"/>
            <a:ext cx="3860800" cy="365125"/>
          </a:xfrm>
        </p:spPr>
        <p:txBody>
          <a:bodyPr/>
          <a:lstStyle/>
          <a:p>
            <a:pPr>
              <a:defRPr/>
            </a:pPr>
            <a:r>
              <a:rPr lang="hr-HR" dirty="0" smtClean="0">
                <a:solidFill>
                  <a:srgbClr val="00B0F0"/>
                </a:solidFill>
              </a:rPr>
              <a:t>COURSE: QMS/EMS </a:t>
            </a:r>
            <a:r>
              <a:rPr lang="hr-HR" dirty="0" err="1">
                <a:solidFill>
                  <a:srgbClr val="00B0F0"/>
                </a:solidFill>
              </a:rPr>
              <a:t>Implementation</a:t>
            </a:r>
            <a:r>
              <a:rPr lang="hr-HR" dirty="0">
                <a:solidFill>
                  <a:srgbClr val="00B0F0"/>
                </a:solidFill>
              </a:rPr>
              <a:t> </a:t>
            </a:r>
            <a:r>
              <a:rPr lang="hr-HR" dirty="0" err="1">
                <a:solidFill>
                  <a:srgbClr val="00B0F0"/>
                </a:solidFill>
              </a:rPr>
              <a:t>and</a:t>
            </a:r>
            <a:r>
              <a:rPr lang="hr-HR" dirty="0">
                <a:solidFill>
                  <a:srgbClr val="00B0F0"/>
                </a:solidFill>
              </a:rPr>
              <a:t> </a:t>
            </a:r>
            <a:r>
              <a:rPr lang="hr-HR" dirty="0" err="1">
                <a:solidFill>
                  <a:srgbClr val="00B0F0"/>
                </a:solidFill>
              </a:rPr>
              <a:t>Control</a:t>
            </a:r>
            <a:endParaRPr lang="en-US" dirty="0"/>
          </a:p>
        </p:txBody>
      </p:sp>
      <p:sp>
        <p:nvSpPr>
          <p:cNvPr id="3" name="Rectangle 2"/>
          <p:cNvSpPr/>
          <p:nvPr/>
        </p:nvSpPr>
        <p:spPr>
          <a:xfrm>
            <a:off x="1297689" y="1143000"/>
            <a:ext cx="6096000" cy="4924425"/>
          </a:xfrm>
          <a:prstGeom prst="rect">
            <a:avLst/>
          </a:prstGeom>
        </p:spPr>
        <p:txBody>
          <a:bodyPr>
            <a:spAutoFit/>
          </a:bodyPr>
          <a:lstStyle/>
          <a:p>
            <a:r>
              <a:rPr lang="en-US" sz="2400" dirty="0">
                <a:solidFill>
                  <a:srgbClr val="C00000"/>
                </a:solidFill>
                <a:effectLst>
                  <a:outerShdw blurRad="38100" dist="38100" dir="2700000" algn="tl">
                    <a:srgbClr val="000000">
                      <a:alpha val="43137"/>
                    </a:srgbClr>
                  </a:outerShdw>
                </a:effectLst>
              </a:rPr>
              <a:t>Treatments </a:t>
            </a:r>
            <a:r>
              <a:rPr lang="hr-HR" sz="2400" dirty="0" err="1" smtClean="0">
                <a:solidFill>
                  <a:srgbClr val="C00000"/>
                </a:solidFill>
                <a:effectLst>
                  <a:outerShdw blurRad="38100" dist="38100" dir="2700000" algn="tl">
                    <a:srgbClr val="000000">
                      <a:alpha val="43137"/>
                    </a:srgbClr>
                  </a:outerShdw>
                </a:effectLst>
              </a:rPr>
              <a:t>of</a:t>
            </a:r>
            <a:r>
              <a:rPr lang="hr-HR" sz="2400" dirty="0" smtClean="0">
                <a:solidFill>
                  <a:srgbClr val="C00000"/>
                </a:solidFill>
                <a:effectLst>
                  <a:outerShdw blurRad="38100" dist="38100" dir="2700000" algn="tl">
                    <a:srgbClr val="000000">
                      <a:alpha val="43137"/>
                    </a:srgbClr>
                  </a:outerShdw>
                </a:effectLst>
              </a:rPr>
              <a:t> </a:t>
            </a:r>
            <a:r>
              <a:rPr lang="hr-HR" sz="2400" dirty="0" err="1" smtClean="0">
                <a:solidFill>
                  <a:srgbClr val="C00000"/>
                </a:solidFill>
                <a:effectLst>
                  <a:outerShdw blurRad="38100" dist="38100" dir="2700000" algn="tl">
                    <a:srgbClr val="000000">
                      <a:alpha val="43137"/>
                    </a:srgbClr>
                  </a:outerShdw>
                </a:effectLst>
              </a:rPr>
              <a:t>textiles</a:t>
            </a:r>
            <a:r>
              <a:rPr lang="hr-HR" sz="2400" dirty="0" smtClean="0">
                <a:solidFill>
                  <a:srgbClr val="C00000"/>
                </a:solidFill>
                <a:effectLst>
                  <a:outerShdw blurRad="38100" dist="38100" dir="2700000" algn="tl">
                    <a:srgbClr val="000000">
                      <a:alpha val="43137"/>
                    </a:srgbClr>
                  </a:outerShdw>
                </a:effectLst>
              </a:rPr>
              <a:t> for</a:t>
            </a:r>
            <a:r>
              <a:rPr lang="en-US" sz="2400" dirty="0" smtClean="0">
                <a:solidFill>
                  <a:srgbClr val="C00000"/>
                </a:solidFill>
                <a:effectLst>
                  <a:outerShdw blurRad="38100" dist="38100" dir="2700000" algn="tl">
                    <a:srgbClr val="000000">
                      <a:alpha val="43137"/>
                    </a:srgbClr>
                  </a:outerShdw>
                </a:effectLst>
              </a:rPr>
              <a:t> </a:t>
            </a:r>
            <a:r>
              <a:rPr lang="en-US" sz="2400" dirty="0">
                <a:solidFill>
                  <a:srgbClr val="C00000"/>
                </a:solidFill>
                <a:effectLst>
                  <a:outerShdw blurRad="38100" dist="38100" dir="2700000" algn="tl">
                    <a:srgbClr val="000000">
                      <a:alpha val="43137"/>
                    </a:srgbClr>
                  </a:outerShdw>
                </a:effectLst>
              </a:rPr>
              <a:t>protect </a:t>
            </a:r>
            <a:r>
              <a:rPr lang="en-US" sz="2400" dirty="0" smtClean="0">
                <a:solidFill>
                  <a:srgbClr val="C00000"/>
                </a:solidFill>
                <a:effectLst>
                  <a:outerShdw blurRad="38100" dist="38100" dir="2700000" algn="tl">
                    <a:srgbClr val="000000">
                      <a:alpha val="43137"/>
                    </a:srgbClr>
                  </a:outerShdw>
                </a:effectLst>
              </a:rPr>
              <a:t>user</a:t>
            </a:r>
            <a:r>
              <a:rPr lang="hr-HR" sz="2400" dirty="0">
                <a:solidFill>
                  <a:srgbClr val="C00000"/>
                </a:solidFill>
                <a:effectLst>
                  <a:outerShdw blurRad="38100" dist="38100" dir="2700000" algn="tl">
                    <a:srgbClr val="000000">
                      <a:alpha val="43137"/>
                    </a:srgbClr>
                  </a:outerShdw>
                </a:effectLst>
              </a:rPr>
              <a:t>s</a:t>
            </a:r>
            <a:endParaRPr lang="hr-HR" sz="2400" dirty="0" smtClean="0">
              <a:solidFill>
                <a:srgbClr val="C00000"/>
              </a:solidFill>
              <a:effectLst>
                <a:outerShdw blurRad="38100" dist="38100" dir="2700000" algn="tl">
                  <a:srgbClr val="000000">
                    <a:alpha val="43137"/>
                  </a:srgbClr>
                </a:outerShdw>
              </a:effectLst>
            </a:endParaRPr>
          </a:p>
          <a:p>
            <a:endParaRPr lang="hr-HR" sz="2000" dirty="0"/>
          </a:p>
          <a:p>
            <a:pPr marL="342900" indent="-342900">
              <a:lnSpc>
                <a:spcPct val="150000"/>
              </a:lnSpc>
              <a:buFont typeface="Wingdings" panose="05000000000000000000" pitchFamily="2" charset="2"/>
              <a:buChar char="Ø"/>
            </a:pPr>
            <a:r>
              <a:rPr lang="en-US" sz="2000" dirty="0" smtClean="0"/>
              <a:t> </a:t>
            </a:r>
            <a:r>
              <a:rPr lang="en-US" sz="2000" dirty="0">
                <a:effectLst>
                  <a:outerShdw blurRad="38100" dist="38100" dir="2700000" algn="tl">
                    <a:srgbClr val="000000">
                      <a:alpha val="43137"/>
                    </a:srgbClr>
                  </a:outerShdw>
                </a:effectLst>
              </a:rPr>
              <a:t>Antimicrobial</a:t>
            </a:r>
            <a:r>
              <a:rPr lang="en-US" sz="2000" dirty="0" smtClean="0">
                <a:effectLst>
                  <a:outerShdw blurRad="38100" dist="38100" dir="2700000" algn="tl">
                    <a:srgbClr val="000000">
                      <a:alpha val="43137"/>
                    </a:srgbClr>
                  </a:outerShdw>
                </a:effectLst>
              </a:rPr>
              <a:t>,</a:t>
            </a:r>
            <a:endParaRPr lang="hr-HR" sz="2000" dirty="0" smtClean="0">
              <a:effectLst>
                <a:outerShdw blurRad="38100" dist="38100" dir="2700000" algn="tl">
                  <a:srgbClr val="000000">
                    <a:alpha val="43137"/>
                  </a:srgbClr>
                </a:outerShdw>
              </a:effectLst>
            </a:endParaRPr>
          </a:p>
          <a:p>
            <a:pPr marL="342900" indent="-342900">
              <a:lnSpc>
                <a:spcPct val="150000"/>
              </a:lnSpc>
              <a:buFont typeface="Wingdings" panose="05000000000000000000" pitchFamily="2" charset="2"/>
              <a:buChar char="Ø"/>
            </a:pPr>
            <a:r>
              <a:rPr lang="en-US" sz="2000" dirty="0" smtClean="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Insect resistance </a:t>
            </a:r>
            <a:r>
              <a:rPr lang="en-US" sz="2000" dirty="0" smtClean="0">
                <a:effectLst>
                  <a:outerShdw blurRad="38100" dist="38100" dir="2700000" algn="tl">
                    <a:srgbClr val="000000">
                      <a:alpha val="43137"/>
                    </a:srgbClr>
                  </a:outerShdw>
                </a:effectLst>
              </a:rPr>
              <a:t>– repellents</a:t>
            </a:r>
            <a:endParaRPr lang="hr-HR" sz="2000" dirty="0" smtClean="0">
              <a:effectLst>
                <a:outerShdw blurRad="38100" dist="38100" dir="2700000" algn="tl">
                  <a:srgbClr val="000000">
                    <a:alpha val="43137"/>
                  </a:srgbClr>
                </a:outerShdw>
              </a:effectLst>
            </a:endParaRPr>
          </a:p>
          <a:p>
            <a:pPr marL="342900" indent="-342900">
              <a:lnSpc>
                <a:spcPct val="150000"/>
              </a:lnSpc>
              <a:buFont typeface="Wingdings" panose="05000000000000000000" pitchFamily="2" charset="2"/>
              <a:buChar char="Ø"/>
            </a:pPr>
            <a:r>
              <a:rPr lang="en-US" sz="2000" dirty="0" smtClean="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Hydrophobic and </a:t>
            </a:r>
            <a:r>
              <a:rPr lang="en-US" sz="2000" dirty="0" err="1">
                <a:effectLst>
                  <a:outerShdw blurRad="38100" dist="38100" dir="2700000" algn="tl">
                    <a:srgbClr val="000000">
                      <a:alpha val="43137"/>
                    </a:srgbClr>
                  </a:outerShdw>
                </a:effectLst>
              </a:rPr>
              <a:t>oleophobic</a:t>
            </a:r>
            <a:r>
              <a:rPr lang="en-US" sz="2000" dirty="0">
                <a:effectLst>
                  <a:outerShdw blurRad="38100" dist="38100" dir="2700000" algn="tl">
                    <a:srgbClr val="000000">
                      <a:alpha val="43137"/>
                    </a:srgbClr>
                  </a:outerShdw>
                </a:effectLst>
              </a:rPr>
              <a:t>, </a:t>
            </a:r>
            <a:endParaRPr lang="hr-HR" sz="2000" dirty="0" smtClean="0">
              <a:effectLst>
                <a:outerShdw blurRad="38100" dist="38100" dir="2700000" algn="tl">
                  <a:srgbClr val="000000">
                    <a:alpha val="43137"/>
                  </a:srgbClr>
                </a:outerShdw>
              </a:effectLst>
            </a:endParaRPr>
          </a:p>
          <a:p>
            <a:pPr marL="342900" indent="-342900">
              <a:lnSpc>
                <a:spcPct val="150000"/>
              </a:lnSpc>
              <a:buFont typeface="Wingdings" panose="05000000000000000000" pitchFamily="2" charset="2"/>
              <a:buChar char="Ø"/>
            </a:pPr>
            <a:r>
              <a:rPr lang="en-US" sz="2000" dirty="0" smtClean="0">
                <a:effectLst>
                  <a:outerShdw blurRad="38100" dist="38100" dir="2700000" algn="tl">
                    <a:srgbClr val="000000">
                      <a:alpha val="43137"/>
                    </a:srgbClr>
                  </a:outerShdw>
                </a:effectLst>
              </a:rPr>
              <a:t>Fireproof</a:t>
            </a:r>
            <a:r>
              <a:rPr lang="en-US" sz="2000" dirty="0">
                <a:effectLst>
                  <a:outerShdw blurRad="38100" dist="38100" dir="2700000" algn="tl">
                    <a:srgbClr val="000000">
                      <a:alpha val="43137"/>
                    </a:srgbClr>
                  </a:outerShdw>
                </a:effectLst>
              </a:rPr>
              <a:t>, </a:t>
            </a:r>
            <a:endParaRPr lang="hr-HR" sz="2000" dirty="0" smtClean="0">
              <a:effectLst>
                <a:outerShdw blurRad="38100" dist="38100" dir="2700000" algn="tl">
                  <a:srgbClr val="000000">
                    <a:alpha val="43137"/>
                  </a:srgbClr>
                </a:outerShdw>
              </a:effectLst>
            </a:endParaRPr>
          </a:p>
          <a:p>
            <a:pPr marL="342900" indent="-342900">
              <a:lnSpc>
                <a:spcPct val="150000"/>
              </a:lnSpc>
              <a:buFont typeface="Wingdings" panose="05000000000000000000" pitchFamily="2" charset="2"/>
              <a:buChar char="Ø"/>
            </a:pPr>
            <a:r>
              <a:rPr lang="hr-HR" sz="2000" dirty="0" smtClean="0">
                <a:effectLst>
                  <a:outerShdw blurRad="38100" dist="38100" dir="2700000" algn="tl">
                    <a:srgbClr val="000000">
                      <a:alpha val="43137"/>
                    </a:srgbClr>
                  </a:outerShdw>
                </a:effectLst>
              </a:rPr>
              <a:t>UV</a:t>
            </a:r>
            <a:r>
              <a:rPr lang="en-US" sz="2000" dirty="0" smtClean="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protective, </a:t>
            </a:r>
            <a:endParaRPr lang="hr-HR" sz="2000" dirty="0" smtClean="0">
              <a:effectLst>
                <a:outerShdw blurRad="38100" dist="38100" dir="2700000" algn="tl">
                  <a:srgbClr val="000000">
                    <a:alpha val="43137"/>
                  </a:srgbClr>
                </a:outerShdw>
              </a:effectLst>
            </a:endParaRPr>
          </a:p>
          <a:p>
            <a:pPr marL="342900" indent="-342900">
              <a:lnSpc>
                <a:spcPct val="150000"/>
              </a:lnSpc>
              <a:buFont typeface="Wingdings" panose="05000000000000000000" pitchFamily="2" charset="2"/>
              <a:buChar char="Ø"/>
            </a:pPr>
            <a:r>
              <a:rPr lang="hr-HR" sz="2000" dirty="0" err="1" smtClean="0">
                <a:effectLst>
                  <a:outerShdw blurRad="38100" dist="38100" dir="2700000" algn="tl">
                    <a:srgbClr val="000000">
                      <a:alpha val="43137"/>
                    </a:srgbClr>
                  </a:outerShdw>
                </a:effectLst>
              </a:rPr>
              <a:t>Treatments</a:t>
            </a:r>
            <a:r>
              <a:rPr lang="hr-HR" sz="2000" dirty="0" smtClean="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from </a:t>
            </a:r>
            <a:r>
              <a:rPr lang="en-US" sz="2000" dirty="0">
                <a:effectLst>
                  <a:outerShdw blurRad="38100" dist="38100" dir="2700000" algn="tl">
                    <a:srgbClr val="000000">
                      <a:alpha val="43137"/>
                    </a:srgbClr>
                  </a:outerShdw>
                </a:effectLst>
              </a:rPr>
              <a:t>harmful thermal radiation, </a:t>
            </a:r>
            <a:endParaRPr lang="hr-HR" sz="2000" dirty="0" smtClean="0">
              <a:effectLst>
                <a:outerShdw blurRad="38100" dist="38100" dir="2700000" algn="tl">
                  <a:srgbClr val="000000">
                    <a:alpha val="43137"/>
                  </a:srgbClr>
                </a:outerShdw>
              </a:effectLst>
            </a:endParaRPr>
          </a:p>
          <a:p>
            <a:pPr marL="342900" indent="-342900">
              <a:lnSpc>
                <a:spcPct val="150000"/>
              </a:lnSpc>
              <a:buFont typeface="Wingdings" panose="05000000000000000000" pitchFamily="2" charset="2"/>
              <a:buChar char="Ø"/>
            </a:pPr>
            <a:r>
              <a:rPr lang="en-US" sz="2000" dirty="0" smtClean="0">
                <a:effectLst>
                  <a:outerShdw blurRad="38100" dist="38100" dir="2700000" algn="tl">
                    <a:srgbClr val="000000">
                      <a:alpha val="43137"/>
                    </a:srgbClr>
                  </a:outerShdw>
                </a:effectLst>
              </a:rPr>
              <a:t>Antistatic </a:t>
            </a:r>
            <a:r>
              <a:rPr lang="en-US" sz="2000" dirty="0">
                <a:effectLst>
                  <a:outerShdw blurRad="38100" dist="38100" dir="2700000" algn="tl">
                    <a:srgbClr val="000000">
                      <a:alpha val="43137"/>
                    </a:srgbClr>
                  </a:outerShdw>
                </a:effectLst>
              </a:rPr>
              <a:t>and electrically conductive, </a:t>
            </a:r>
            <a:endParaRPr lang="hr-HR" sz="2000" dirty="0" smtClean="0">
              <a:effectLst>
                <a:outerShdw blurRad="38100" dist="38100" dir="2700000" algn="tl">
                  <a:srgbClr val="000000">
                    <a:alpha val="43137"/>
                  </a:srgbClr>
                </a:outerShdw>
              </a:effectLst>
            </a:endParaRPr>
          </a:p>
          <a:p>
            <a:pPr marL="342900" indent="-342900">
              <a:lnSpc>
                <a:spcPct val="150000"/>
              </a:lnSpc>
              <a:buFont typeface="Wingdings" panose="05000000000000000000" pitchFamily="2" charset="2"/>
              <a:buChar char="Ø"/>
            </a:pPr>
            <a:r>
              <a:rPr lang="en-US" sz="2000" dirty="0" smtClean="0">
                <a:effectLst>
                  <a:outerShdw blurRad="38100" dist="38100" dir="2700000" algn="tl">
                    <a:srgbClr val="000000">
                      <a:alpha val="43137"/>
                    </a:srgbClr>
                  </a:outerShdw>
                </a:effectLst>
              </a:rPr>
              <a:t>Biological </a:t>
            </a:r>
            <a:r>
              <a:rPr lang="en-US" sz="2000" dirty="0">
                <a:effectLst>
                  <a:outerShdw blurRad="38100" dist="38100" dir="2700000" algn="tl">
                    <a:srgbClr val="000000">
                      <a:alpha val="43137"/>
                    </a:srgbClr>
                  </a:outerShdw>
                </a:effectLst>
              </a:rPr>
              <a:t>and chemical</a:t>
            </a:r>
            <a:r>
              <a:rPr lang="en-US" sz="2000" dirty="0" smtClean="0">
                <a:effectLst>
                  <a:outerShdw blurRad="38100" dist="38100" dir="2700000" algn="tl">
                    <a:srgbClr val="000000">
                      <a:alpha val="43137"/>
                    </a:srgbClr>
                  </a:outerShdw>
                </a:effectLst>
              </a:rPr>
              <a:t>,</a:t>
            </a:r>
            <a:endParaRPr lang="hr-HR" sz="2000" dirty="0" smtClean="0">
              <a:effectLst>
                <a:outerShdw blurRad="38100" dist="38100" dir="2700000" algn="tl">
                  <a:srgbClr val="000000">
                    <a:alpha val="43137"/>
                  </a:srgbClr>
                </a:outerShdw>
              </a:effectLst>
            </a:endParaRPr>
          </a:p>
          <a:p>
            <a:pPr marL="342900" indent="-342900">
              <a:lnSpc>
                <a:spcPct val="150000"/>
              </a:lnSpc>
              <a:buFont typeface="Wingdings" panose="05000000000000000000" pitchFamily="2" charset="2"/>
              <a:buChar char="Ø"/>
            </a:pPr>
            <a:r>
              <a:rPr lang="en-US" sz="2000" dirty="0" smtClean="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Anti-ballistic treatments. </a:t>
            </a:r>
            <a:endParaRPr lang="hr-HR" sz="1600" dirty="0">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683153480"/>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25</a:t>
            </a:fld>
            <a:endParaRPr lang="en-US" altLang="nl-BE" dirty="0"/>
          </a:p>
        </p:txBody>
      </p:sp>
      <p:sp>
        <p:nvSpPr>
          <p:cNvPr id="3" name="Rectangle 2"/>
          <p:cNvSpPr/>
          <p:nvPr/>
        </p:nvSpPr>
        <p:spPr>
          <a:xfrm>
            <a:off x="914400" y="1387852"/>
            <a:ext cx="10134600" cy="3139321"/>
          </a:xfrm>
          <a:prstGeom prst="rect">
            <a:avLst/>
          </a:prstGeom>
        </p:spPr>
        <p:txBody>
          <a:bodyPr wrap="square">
            <a:spAutoFit/>
          </a:bodyPr>
          <a:lstStyle/>
          <a:p>
            <a:pPr>
              <a:lnSpc>
                <a:spcPct val="150000"/>
              </a:lnSpc>
            </a:pPr>
            <a:r>
              <a:rPr lang="en-US" sz="2400" dirty="0">
                <a:solidFill>
                  <a:srgbClr val="C00000"/>
                </a:solidFill>
                <a:effectLst>
                  <a:outerShdw blurRad="38100" dist="38100" dir="2700000" algn="tl">
                    <a:srgbClr val="000000">
                      <a:alpha val="43137"/>
                    </a:srgbClr>
                  </a:outerShdw>
                </a:effectLst>
                <a:cs typeface="Arial" panose="020B0604020202020204" pitchFamily="34" charset="0"/>
              </a:rPr>
              <a:t>The manufacturing of functional textiles can be classified into two </a:t>
            </a:r>
            <a:r>
              <a:rPr lang="en-US" sz="2400" dirty="0" smtClean="0">
                <a:solidFill>
                  <a:srgbClr val="C00000"/>
                </a:solidFill>
                <a:effectLst>
                  <a:outerShdw blurRad="38100" dist="38100" dir="2700000" algn="tl">
                    <a:srgbClr val="000000">
                      <a:alpha val="43137"/>
                    </a:srgbClr>
                  </a:outerShdw>
                </a:effectLst>
                <a:cs typeface="Arial" panose="020B0604020202020204" pitchFamily="34" charset="0"/>
              </a:rPr>
              <a:t>groups</a:t>
            </a:r>
            <a:r>
              <a:rPr lang="hr-HR" sz="2400" dirty="0" smtClean="0">
                <a:solidFill>
                  <a:srgbClr val="C00000"/>
                </a:solidFill>
                <a:effectLst>
                  <a:outerShdw blurRad="38100" dist="38100" dir="2700000" algn="tl">
                    <a:srgbClr val="000000">
                      <a:alpha val="43137"/>
                    </a:srgbClr>
                  </a:outerShdw>
                </a:effectLst>
                <a:cs typeface="Arial" panose="020B0604020202020204" pitchFamily="34" charset="0"/>
              </a:rPr>
              <a:t>:</a:t>
            </a:r>
          </a:p>
          <a:p>
            <a:pPr>
              <a:lnSpc>
                <a:spcPct val="150000"/>
              </a:lnSpc>
            </a:pPr>
            <a:endParaRPr lang="hr-HR" dirty="0" smtClean="0">
              <a:solidFill>
                <a:srgbClr val="000000"/>
              </a:solidFill>
              <a:latin typeface="FSBrabo"/>
            </a:endParaRPr>
          </a:p>
          <a:p>
            <a:pPr marL="342900" indent="-342900">
              <a:lnSpc>
                <a:spcPct val="150000"/>
              </a:lnSpc>
              <a:buAutoNum type="arabicPeriod"/>
            </a:pPr>
            <a:r>
              <a:rPr lang="en-US" dirty="0" smtClean="0">
                <a:solidFill>
                  <a:srgbClr val="000000"/>
                </a:solidFill>
                <a:latin typeface="FSBrabo"/>
              </a:rPr>
              <a:t>One </a:t>
            </a:r>
            <a:r>
              <a:rPr lang="en-US" dirty="0">
                <a:solidFill>
                  <a:srgbClr val="000000"/>
                </a:solidFill>
                <a:latin typeface="FSBrabo"/>
              </a:rPr>
              <a:t>is to </a:t>
            </a:r>
            <a:r>
              <a:rPr lang="en-US" dirty="0" smtClean="0">
                <a:solidFill>
                  <a:srgbClr val="000000"/>
                </a:solidFill>
                <a:latin typeface="FSBrabo"/>
              </a:rPr>
              <a:t>functionalize </a:t>
            </a:r>
            <a:r>
              <a:rPr lang="en-US" dirty="0">
                <a:solidFill>
                  <a:srgbClr val="000000"/>
                </a:solidFill>
                <a:latin typeface="FSBrabo"/>
              </a:rPr>
              <a:t>the </a:t>
            </a:r>
            <a:r>
              <a:rPr lang="en-US" dirty="0" err="1" smtClean="0">
                <a:solidFill>
                  <a:srgbClr val="000000"/>
                </a:solidFill>
                <a:latin typeface="FSBrabo"/>
              </a:rPr>
              <a:t>fibre</a:t>
            </a:r>
            <a:r>
              <a:rPr lang="en-US" dirty="0" smtClean="0">
                <a:solidFill>
                  <a:srgbClr val="000000"/>
                </a:solidFill>
                <a:latin typeface="FSBrabo"/>
              </a:rPr>
              <a:t> </a:t>
            </a:r>
            <a:r>
              <a:rPr lang="en-US" dirty="0">
                <a:solidFill>
                  <a:srgbClr val="000000"/>
                </a:solidFill>
                <a:latin typeface="FSBrabo"/>
              </a:rPr>
              <a:t>by adding dope additives, modifying the </a:t>
            </a:r>
            <a:r>
              <a:rPr lang="en-US" dirty="0" err="1">
                <a:solidFill>
                  <a:srgbClr val="000000"/>
                </a:solidFill>
                <a:latin typeface="FSBrabo"/>
              </a:rPr>
              <a:t>fibre</a:t>
            </a:r>
            <a:r>
              <a:rPr lang="en-US" dirty="0">
                <a:solidFill>
                  <a:srgbClr val="000000"/>
                </a:solidFill>
                <a:latin typeface="FSBrabo"/>
              </a:rPr>
              <a:t> forming polymer, and then converting it to clothing. The </a:t>
            </a:r>
            <a:r>
              <a:rPr lang="en-US" dirty="0" err="1">
                <a:solidFill>
                  <a:srgbClr val="000000"/>
                </a:solidFill>
                <a:latin typeface="FSBrabo"/>
              </a:rPr>
              <a:t>fibre</a:t>
            </a:r>
            <a:r>
              <a:rPr lang="en-US" dirty="0">
                <a:solidFill>
                  <a:srgbClr val="000000"/>
                </a:solidFill>
                <a:latin typeface="FSBrabo"/>
              </a:rPr>
              <a:t> surface is also </a:t>
            </a:r>
            <a:r>
              <a:rPr lang="en-US" dirty="0" err="1">
                <a:solidFill>
                  <a:srgbClr val="000000"/>
                </a:solidFill>
                <a:latin typeface="FSBrabo"/>
              </a:rPr>
              <a:t>functionalised</a:t>
            </a:r>
            <a:r>
              <a:rPr lang="en-US" dirty="0">
                <a:solidFill>
                  <a:srgbClr val="000000"/>
                </a:solidFill>
                <a:latin typeface="FSBrabo"/>
              </a:rPr>
              <a:t> by adding some resins on the </a:t>
            </a:r>
            <a:r>
              <a:rPr lang="en-US" dirty="0" err="1">
                <a:solidFill>
                  <a:srgbClr val="000000"/>
                </a:solidFill>
                <a:latin typeface="FSBrabo"/>
              </a:rPr>
              <a:t>fibre</a:t>
            </a:r>
            <a:r>
              <a:rPr lang="en-US" dirty="0">
                <a:solidFill>
                  <a:srgbClr val="000000"/>
                </a:solidFill>
                <a:latin typeface="FSBrabo"/>
              </a:rPr>
              <a:t> surface. </a:t>
            </a:r>
            <a:endParaRPr lang="hr-HR" dirty="0" smtClean="0">
              <a:solidFill>
                <a:srgbClr val="000000"/>
              </a:solidFill>
              <a:latin typeface="FSBrabo"/>
            </a:endParaRPr>
          </a:p>
          <a:p>
            <a:pPr>
              <a:lnSpc>
                <a:spcPct val="150000"/>
              </a:lnSpc>
            </a:pPr>
            <a:endParaRPr lang="hr-HR" dirty="0" smtClean="0">
              <a:solidFill>
                <a:srgbClr val="000000"/>
              </a:solidFill>
              <a:latin typeface="FSBrabo"/>
            </a:endParaRPr>
          </a:p>
          <a:p>
            <a:pPr marL="274638" indent="-274638">
              <a:lnSpc>
                <a:spcPct val="150000"/>
              </a:lnSpc>
            </a:pPr>
            <a:r>
              <a:rPr lang="hr-HR" dirty="0" smtClean="0">
                <a:solidFill>
                  <a:srgbClr val="000000"/>
                </a:solidFill>
                <a:latin typeface="FSBrabo"/>
              </a:rPr>
              <a:t>2. </a:t>
            </a:r>
            <a:r>
              <a:rPr lang="hr-HR" dirty="0" smtClean="0">
                <a:solidFill>
                  <a:srgbClr val="000000"/>
                </a:solidFill>
                <a:latin typeface="FSBrabo"/>
              </a:rPr>
              <a:t> </a:t>
            </a:r>
            <a:r>
              <a:rPr lang="en-US" dirty="0" smtClean="0">
                <a:solidFill>
                  <a:srgbClr val="000000"/>
                </a:solidFill>
                <a:latin typeface="FSBrabo"/>
              </a:rPr>
              <a:t>The </a:t>
            </a:r>
            <a:r>
              <a:rPr lang="en-US" dirty="0">
                <a:solidFill>
                  <a:srgbClr val="000000"/>
                </a:solidFill>
                <a:latin typeface="FSBrabo"/>
              </a:rPr>
              <a:t>other is to modify the textile surfaces by functional biomaterials, resins, finishes.</a:t>
            </a:r>
            <a:endParaRPr lang="hr-HR" dirty="0"/>
          </a:p>
        </p:txBody>
      </p:sp>
    </p:spTree>
    <p:extLst>
      <p:ext uri="{BB962C8B-B14F-4D97-AF65-F5344CB8AC3E}">
        <p14:creationId xmlns:p14="http://schemas.microsoft.com/office/powerpoint/2010/main" val="3190675146"/>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26</a:t>
            </a:fld>
            <a:endParaRPr lang="en-US" altLang="nl-BE" dirty="0"/>
          </a:p>
        </p:txBody>
      </p:sp>
      <p:sp>
        <p:nvSpPr>
          <p:cNvPr id="3" name="Rectangle 2"/>
          <p:cNvSpPr/>
          <p:nvPr/>
        </p:nvSpPr>
        <p:spPr>
          <a:xfrm>
            <a:off x="1026992" y="1097577"/>
            <a:ext cx="2895344" cy="369332"/>
          </a:xfrm>
          <a:prstGeom prst="rect">
            <a:avLst/>
          </a:prstGeom>
        </p:spPr>
        <p:txBody>
          <a:bodyPr wrap="none">
            <a:spAutoFit/>
          </a:bodyPr>
          <a:lstStyle/>
          <a:p>
            <a:r>
              <a:rPr lang="hr-HR" b="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Example</a:t>
            </a:r>
            <a:r>
              <a:rPr lang="hr-HR" b="1"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b="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Celliant</a:t>
            </a:r>
            <a:r>
              <a:rPr lang="hr-HR" b="1" baseline="30000"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TM</a:t>
            </a:r>
            <a:r>
              <a:rPr lang="hr-HR" b="1"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b="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fiber</a:t>
            </a:r>
            <a:endParaRPr lang="hr-HR" dirty="0"/>
          </a:p>
        </p:txBody>
      </p:sp>
      <p:sp>
        <p:nvSpPr>
          <p:cNvPr id="4" name="Rectangle 3"/>
          <p:cNvSpPr/>
          <p:nvPr/>
        </p:nvSpPr>
        <p:spPr>
          <a:xfrm>
            <a:off x="472407" y="1501054"/>
            <a:ext cx="6096000" cy="1938992"/>
          </a:xfrm>
          <a:prstGeom prst="rect">
            <a:avLst/>
          </a:prstGeom>
        </p:spPr>
        <p:txBody>
          <a:bodyPr>
            <a:spAutoFit/>
          </a:bodyPr>
          <a:lstStyle/>
          <a:p>
            <a:pPr marL="285750" indent="-285750" algn="just" eaLnBrk="1" fontAlgn="auto" hangingPunct="1">
              <a:lnSpc>
                <a:spcPct val="150000"/>
              </a:lnSpc>
              <a:spcAft>
                <a:spcPts val="0"/>
              </a:spcAft>
              <a:buFont typeface="Wingdings" panose="05000000000000000000" pitchFamily="2" charset="2"/>
              <a:buChar char="Ø"/>
              <a:defRPr/>
            </a:pPr>
            <a:r>
              <a:rPr lang="hr-HR" sz="1600" dirty="0" err="1"/>
              <a:t>Fiber</a:t>
            </a:r>
            <a:r>
              <a:rPr lang="hr-HR" sz="1600" dirty="0"/>
              <a:t> </a:t>
            </a:r>
            <a:r>
              <a:rPr lang="hr-HR" sz="1600" dirty="0" err="1"/>
              <a:t>protected</a:t>
            </a:r>
            <a:r>
              <a:rPr lang="hr-HR" sz="1600" dirty="0"/>
              <a:t> </a:t>
            </a:r>
            <a:r>
              <a:rPr lang="hr-HR" sz="1600" dirty="0" err="1"/>
              <a:t>technology</a:t>
            </a:r>
            <a:r>
              <a:rPr lang="hr-HR" sz="1600" dirty="0"/>
              <a:t> </a:t>
            </a:r>
            <a:r>
              <a:rPr lang="hr-HR" sz="1600" dirty="0" err="1"/>
              <a:t>tt</a:t>
            </a:r>
            <a:r>
              <a:rPr lang="hr-HR" sz="1600" dirty="0"/>
              <a:t>. </a:t>
            </a:r>
            <a:r>
              <a:rPr lang="hr-HR" sz="1600" dirty="0" err="1"/>
              <a:t>Fiber</a:t>
            </a:r>
            <a:r>
              <a:rPr lang="hr-HR" sz="1600" dirty="0"/>
              <a:t> </a:t>
            </a:r>
            <a:r>
              <a:rPr lang="hr-HR" sz="1600" dirty="0" err="1"/>
              <a:t>Innovation</a:t>
            </a:r>
            <a:r>
              <a:rPr lang="hr-HR" sz="1600" dirty="0"/>
              <a:t> Technology (USA) </a:t>
            </a:r>
            <a:r>
              <a:rPr lang="hr-HR" sz="1600" dirty="0" err="1" smtClean="0"/>
              <a:t>Bistructural</a:t>
            </a:r>
            <a:r>
              <a:rPr lang="hr-HR" sz="1600" dirty="0"/>
              <a:t> </a:t>
            </a:r>
            <a:r>
              <a:rPr lang="hr-HR" sz="1600" dirty="0" err="1" smtClean="0"/>
              <a:t>morphology</a:t>
            </a:r>
            <a:r>
              <a:rPr lang="hr-HR" sz="1600" dirty="0" smtClean="0"/>
              <a:t> (C/C), </a:t>
            </a:r>
            <a:r>
              <a:rPr lang="hr-HR" sz="1600" dirty="0" err="1" smtClean="0"/>
              <a:t>with</a:t>
            </a:r>
            <a:r>
              <a:rPr lang="hr-HR" sz="1600" dirty="0" smtClean="0"/>
              <a:t> </a:t>
            </a:r>
            <a:r>
              <a:rPr lang="hr-HR" sz="1600" dirty="0" err="1"/>
              <a:t>disperse</a:t>
            </a:r>
            <a:r>
              <a:rPr lang="hr-HR" sz="1600" dirty="0"/>
              <a:t> system → </a:t>
            </a:r>
            <a:r>
              <a:rPr lang="hr-HR" sz="1600" dirty="0" err="1"/>
              <a:t>in</a:t>
            </a:r>
            <a:r>
              <a:rPr lang="hr-HR" sz="1600" dirty="0"/>
              <a:t> </a:t>
            </a:r>
            <a:r>
              <a:rPr lang="hr-HR" sz="1600" dirty="0" err="1"/>
              <a:t>the</a:t>
            </a:r>
            <a:r>
              <a:rPr lang="hr-HR" sz="1600" dirty="0"/>
              <a:t> </a:t>
            </a:r>
            <a:r>
              <a:rPr lang="hr-HR" sz="1600" dirty="0" err="1" smtClean="0"/>
              <a:t>core</a:t>
            </a:r>
            <a:r>
              <a:rPr lang="hr-HR" sz="1600" dirty="0" smtClean="0"/>
              <a:t> </a:t>
            </a:r>
            <a:r>
              <a:rPr lang="hr-HR" sz="1600" dirty="0"/>
              <a:t>mineral </a:t>
            </a:r>
            <a:r>
              <a:rPr lang="hr-HR" sz="1600" dirty="0" err="1"/>
              <a:t>particles</a:t>
            </a:r>
            <a:r>
              <a:rPr lang="hr-HR" sz="1600" dirty="0"/>
              <a:t> </a:t>
            </a:r>
            <a:r>
              <a:rPr lang="hr-HR" sz="1600" dirty="0" err="1"/>
              <a:t>in</a:t>
            </a:r>
            <a:r>
              <a:rPr lang="hr-HR" sz="1600" dirty="0"/>
              <a:t> PET </a:t>
            </a:r>
            <a:r>
              <a:rPr lang="hr-HR" sz="1600" dirty="0" err="1"/>
              <a:t>masterbatch</a:t>
            </a:r>
            <a:r>
              <a:rPr lang="hr-HR" sz="1600" dirty="0"/>
              <a:t> (</a:t>
            </a:r>
            <a:r>
              <a:rPr lang="hr-HR" sz="1600" dirty="0" err="1"/>
              <a:t>Celliant</a:t>
            </a:r>
            <a:r>
              <a:rPr lang="hr-HR" sz="1600" dirty="0"/>
              <a:t> </a:t>
            </a:r>
            <a:r>
              <a:rPr lang="hr-HR" sz="1600" dirty="0" err="1"/>
              <a:t>particles</a:t>
            </a:r>
            <a:r>
              <a:rPr lang="hr-HR" sz="1600" dirty="0"/>
              <a:t>) → </a:t>
            </a:r>
            <a:r>
              <a:rPr lang="hr-HR" sz="1600" dirty="0" err="1"/>
              <a:t>basic</a:t>
            </a:r>
            <a:r>
              <a:rPr lang="hr-HR" sz="1600" dirty="0"/>
              <a:t> </a:t>
            </a:r>
            <a:r>
              <a:rPr lang="hr-HR" sz="1600" dirty="0" err="1"/>
              <a:t>polymer</a:t>
            </a:r>
            <a:r>
              <a:rPr lang="hr-HR" sz="1600" dirty="0"/>
              <a:t> </a:t>
            </a:r>
            <a:r>
              <a:rPr lang="hr-HR" sz="1600" dirty="0" smtClean="0"/>
              <a:t>PET.</a:t>
            </a:r>
          </a:p>
          <a:p>
            <a:pPr marL="285750" indent="-285750" algn="just" eaLnBrk="1" fontAlgn="auto" hangingPunct="1">
              <a:lnSpc>
                <a:spcPct val="150000"/>
              </a:lnSpc>
              <a:spcAft>
                <a:spcPts val="0"/>
              </a:spcAft>
              <a:buFont typeface="Wingdings" panose="05000000000000000000" pitchFamily="2" charset="2"/>
              <a:buChar char="Ø"/>
              <a:defRPr/>
            </a:pPr>
            <a:r>
              <a:rPr lang="hr-HR" sz="1600" dirty="0" smtClean="0"/>
              <a:t> </a:t>
            </a:r>
            <a:r>
              <a:rPr lang="hr-HR" sz="1600" dirty="0" err="1"/>
              <a:t>The</a:t>
            </a:r>
            <a:r>
              <a:rPr lang="hr-HR" sz="1600" dirty="0"/>
              <a:t> </a:t>
            </a:r>
            <a:r>
              <a:rPr lang="hr-HR" sz="1600" dirty="0" err="1"/>
              <a:t>dimensions</a:t>
            </a:r>
            <a:r>
              <a:rPr lang="hr-HR" sz="1600" dirty="0"/>
              <a:t> </a:t>
            </a:r>
            <a:r>
              <a:rPr lang="hr-HR" sz="1600" dirty="0" err="1"/>
              <a:t>of</a:t>
            </a:r>
            <a:r>
              <a:rPr lang="hr-HR" sz="1600" dirty="0"/>
              <a:t> </a:t>
            </a:r>
            <a:r>
              <a:rPr lang="hr-HR" sz="1600" dirty="0" err="1"/>
              <a:t>the</a:t>
            </a:r>
            <a:r>
              <a:rPr lang="hr-HR" sz="1600" dirty="0"/>
              <a:t> mineral </a:t>
            </a:r>
            <a:r>
              <a:rPr lang="hr-HR" sz="1600" dirty="0" err="1"/>
              <a:t>particles</a:t>
            </a:r>
            <a:r>
              <a:rPr lang="hr-HR" sz="1600" dirty="0"/>
              <a:t> are </a:t>
            </a:r>
            <a:r>
              <a:rPr lang="hr-HR" sz="1600" dirty="0" err="1"/>
              <a:t>less</a:t>
            </a:r>
            <a:r>
              <a:rPr lang="hr-HR" sz="1600" dirty="0"/>
              <a:t> </a:t>
            </a:r>
            <a:r>
              <a:rPr lang="hr-HR" sz="1600" dirty="0" err="1"/>
              <a:t>than</a:t>
            </a:r>
            <a:r>
              <a:rPr lang="hr-HR" sz="1600" dirty="0"/>
              <a:t> 1 </a:t>
            </a:r>
            <a:r>
              <a:rPr lang="el-GR" sz="1600" dirty="0"/>
              <a:t>μ</a:t>
            </a:r>
            <a:r>
              <a:rPr lang="hr-HR" sz="1600" dirty="0"/>
              <a:t>m </a:t>
            </a:r>
            <a:endParaRPr lang="hr-HR" sz="1600" dirty="0">
              <a:solidFill>
                <a:schemeClr val="tx2">
                  <a:lumMod val="50000"/>
                </a:schemeClr>
              </a:solidFill>
              <a:ea typeface="Cambria" panose="02040503050406030204" pitchFamily="18" charset="0"/>
              <a:cs typeface="Arial" panose="020B0604020202020204" pitchFamily="34" charset="0"/>
            </a:endParaRPr>
          </a:p>
        </p:txBody>
      </p:sp>
      <p:pic>
        <p:nvPicPr>
          <p:cNvPr id="13" name="Picture 6"/>
          <p:cNvPicPr>
            <a:picLocks noChangeAspect="1"/>
          </p:cNvPicPr>
          <p:nvPr/>
        </p:nvPicPr>
        <p:blipFill>
          <a:blip r:embed="rId5">
            <a:lum bright="-20000" contrast="40000"/>
            <a:extLst>
              <a:ext uri="{28A0092B-C50C-407E-A947-70E740481C1C}">
                <a14:useLocalDpi xmlns:a14="http://schemas.microsoft.com/office/drawing/2010/main" val="0"/>
              </a:ext>
            </a:extLst>
          </a:blip>
          <a:srcRect t="751" r="2612" b="49432"/>
          <a:stretch>
            <a:fillRect/>
          </a:stretch>
        </p:blipFill>
        <p:spPr bwMode="auto">
          <a:xfrm>
            <a:off x="10123136" y="4799012"/>
            <a:ext cx="143986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6683291" y="2862531"/>
            <a:ext cx="3242645" cy="363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a:stretch>
            <a:fillRect/>
          </a:stretch>
        </p:blipFill>
        <p:spPr>
          <a:xfrm>
            <a:off x="8895347" y="945406"/>
            <a:ext cx="2176461" cy="1682642"/>
          </a:xfrm>
          <a:prstGeom prst="rect">
            <a:avLst/>
          </a:prstGeom>
        </p:spPr>
      </p:pic>
      <p:pic>
        <p:nvPicPr>
          <p:cNvPr id="6" name="Picture 5"/>
          <p:cNvPicPr>
            <a:picLocks noChangeAspect="1"/>
          </p:cNvPicPr>
          <p:nvPr/>
        </p:nvPicPr>
        <p:blipFill>
          <a:blip r:embed="rId8"/>
          <a:stretch>
            <a:fillRect/>
          </a:stretch>
        </p:blipFill>
        <p:spPr>
          <a:xfrm>
            <a:off x="10558462" y="2862531"/>
            <a:ext cx="1186221" cy="1627773"/>
          </a:xfrm>
          <a:prstGeom prst="rect">
            <a:avLst/>
          </a:prstGeom>
        </p:spPr>
      </p:pic>
      <p:pic>
        <p:nvPicPr>
          <p:cNvPr id="15" name="Picture 9"/>
          <p:cNvPicPr>
            <a:picLocks noChangeAspect="1"/>
          </p:cNvPicPr>
          <p:nvPr/>
        </p:nvPicPr>
        <p:blipFill>
          <a:blip r:embed="rId9">
            <a:lum contrast="40000"/>
            <a:extLst>
              <a:ext uri="{28A0092B-C50C-407E-A947-70E740481C1C}">
                <a14:useLocalDpi xmlns:a14="http://schemas.microsoft.com/office/drawing/2010/main" val="0"/>
              </a:ext>
            </a:extLst>
          </a:blip>
          <a:srcRect/>
          <a:stretch>
            <a:fillRect/>
          </a:stretch>
        </p:blipFill>
        <p:spPr bwMode="auto">
          <a:xfrm>
            <a:off x="2048794" y="5011173"/>
            <a:ext cx="29432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66886" y="1218225"/>
            <a:ext cx="197008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29849" y="3416044"/>
            <a:ext cx="6096000" cy="1200329"/>
          </a:xfrm>
          <a:prstGeom prst="rect">
            <a:avLst/>
          </a:prstGeom>
        </p:spPr>
        <p:txBody>
          <a:bodyPr>
            <a:spAutoFit/>
          </a:bodyPr>
          <a:lstStyle/>
          <a:p>
            <a:pPr>
              <a:lnSpc>
                <a:spcPct val="150000"/>
              </a:lnSpc>
            </a:pPr>
            <a:r>
              <a:rPr lang="en-US" sz="1600" u="sng" dirty="0">
                <a:solidFill>
                  <a:srgbClr val="C00000"/>
                </a:solidFill>
                <a:effectLst>
                  <a:outerShdw blurRad="38100" dist="38100" dir="2700000" algn="tl">
                    <a:srgbClr val="000000">
                      <a:alpha val="43137"/>
                    </a:srgbClr>
                  </a:outerShdw>
                </a:effectLst>
                <a:cs typeface="Arial" panose="020B0604020202020204" pitchFamily="34" charset="0"/>
              </a:rPr>
              <a:t>Function: </a:t>
            </a:r>
            <a:r>
              <a:rPr lang="en-US" sz="1600" dirty="0">
                <a:solidFill>
                  <a:srgbClr val="000000"/>
                </a:solidFill>
                <a:cs typeface="Arial" panose="020B0604020202020204" pitchFamily="34" charset="0"/>
              </a:rPr>
              <a:t>Thanks to the mineral particles in the fiber, </a:t>
            </a:r>
            <a:r>
              <a:rPr lang="hr-HR" sz="1600" dirty="0" err="1">
                <a:solidFill>
                  <a:srgbClr val="000000"/>
                </a:solidFill>
                <a:cs typeface="Arial" panose="020B0604020202020204" pitchFamily="34" charset="0"/>
              </a:rPr>
              <a:t>f</a:t>
            </a:r>
            <a:r>
              <a:rPr lang="hr-HR" sz="1600" dirty="0" err="1" smtClean="0">
                <a:solidFill>
                  <a:srgbClr val="000000"/>
                </a:solidFill>
                <a:cs typeface="Arial" panose="020B0604020202020204" pitchFamily="34" charset="0"/>
              </a:rPr>
              <a:t>rom</a:t>
            </a:r>
            <a:r>
              <a:rPr lang="hr-HR" sz="1600" dirty="0" smtClean="0">
                <a:solidFill>
                  <a:srgbClr val="000000"/>
                </a:solidFill>
                <a:cs typeface="Arial" panose="020B0604020202020204" pitchFamily="34" charset="0"/>
              </a:rPr>
              <a:t> </a:t>
            </a:r>
            <a:r>
              <a:rPr lang="en-US" sz="1600" dirty="0" err="1" smtClean="0">
                <a:solidFill>
                  <a:srgbClr val="000000"/>
                </a:solidFill>
                <a:cs typeface="Arial" panose="020B0604020202020204" pitchFamily="34" charset="0"/>
              </a:rPr>
              <a:t>Celliant</a:t>
            </a:r>
            <a:r>
              <a:rPr lang="en-US" sz="1600" dirty="0" smtClean="0">
                <a:solidFill>
                  <a:srgbClr val="000000"/>
                </a:solidFill>
                <a:cs typeface="Arial" panose="020B0604020202020204" pitchFamily="34" charset="0"/>
              </a:rPr>
              <a:t> </a:t>
            </a:r>
            <a:r>
              <a:rPr lang="en-US" sz="1600" dirty="0">
                <a:solidFill>
                  <a:srgbClr val="000000"/>
                </a:solidFill>
                <a:cs typeface="Arial" panose="020B0604020202020204" pitchFamily="34" charset="0"/>
              </a:rPr>
              <a:t>fiber </a:t>
            </a:r>
            <a:r>
              <a:rPr lang="en-US" sz="1600" dirty="0" smtClean="0">
                <a:solidFill>
                  <a:srgbClr val="000000"/>
                </a:solidFill>
                <a:cs typeface="Arial" panose="020B0604020202020204" pitchFamily="34" charset="0"/>
              </a:rPr>
              <a:t>supply </a:t>
            </a:r>
            <a:r>
              <a:rPr lang="en-US" sz="1600" dirty="0">
                <a:solidFill>
                  <a:srgbClr val="000000"/>
                </a:solidFill>
                <a:cs typeface="Arial" panose="020B0604020202020204" pitchFamily="34" charset="0"/>
              </a:rPr>
              <a:t>the body with additional energy that promotes blood circulation and tissue oxygenation. </a:t>
            </a:r>
            <a:endParaRPr lang="hr-HR" sz="1600" dirty="0">
              <a:cs typeface="Arial" panose="020B0604020202020204" pitchFamily="34" charset="0"/>
            </a:endParaRPr>
          </a:p>
        </p:txBody>
      </p:sp>
    </p:spTree>
    <p:extLst>
      <p:ext uri="{BB962C8B-B14F-4D97-AF65-F5344CB8AC3E}">
        <p14:creationId xmlns:p14="http://schemas.microsoft.com/office/powerpoint/2010/main" val="315871595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27</a:t>
            </a:fld>
            <a:endParaRPr lang="en-US" altLang="nl-BE" dirty="0"/>
          </a:p>
        </p:txBody>
      </p:sp>
      <p:pic>
        <p:nvPicPr>
          <p:cNvPr id="3" name="Picture 2"/>
          <p:cNvPicPr>
            <a:picLocks noChangeAspect="1"/>
          </p:cNvPicPr>
          <p:nvPr/>
        </p:nvPicPr>
        <p:blipFill>
          <a:blip r:embed="rId5"/>
          <a:stretch>
            <a:fillRect/>
          </a:stretch>
        </p:blipFill>
        <p:spPr>
          <a:xfrm>
            <a:off x="6249142" y="2364869"/>
            <a:ext cx="5448647" cy="3601098"/>
          </a:xfrm>
          <a:prstGeom prst="rect">
            <a:avLst/>
          </a:prstGeom>
        </p:spPr>
      </p:pic>
      <p:pic>
        <p:nvPicPr>
          <p:cNvPr id="5122" name="Picture 2" descr="Fig. 5. Digital images of the dye droplets after contact with the (a) untreated PET 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1389" y="1023264"/>
            <a:ext cx="2085975" cy="9620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ig. 3. SEM images of (a, d) pristine PET (control), (b, e) OD-SiO2 (particle size: 3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8955" y="1044434"/>
            <a:ext cx="3080374" cy="15190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863321"/>
            <a:ext cx="5715000" cy="3284041"/>
          </a:xfrm>
          <a:prstGeom prst="rect">
            <a:avLst/>
          </a:prstGeom>
        </p:spPr>
        <p:txBody>
          <a:bodyPr wrap="square">
            <a:spAutoFit/>
          </a:bodyPr>
          <a:lstStyle/>
          <a:p>
            <a:pPr algn="just">
              <a:lnSpc>
                <a:spcPct val="150000"/>
              </a:lnSpc>
            </a:pPr>
            <a:r>
              <a:rPr lang="hr-HR" sz="1400" dirty="0" err="1" smtClean="0">
                <a:cs typeface="Arial" panose="020B0604020202020204" pitchFamily="34" charset="0"/>
              </a:rPr>
              <a:t>Silica</a:t>
            </a:r>
            <a:r>
              <a:rPr lang="hr-HR" sz="1400" dirty="0" smtClean="0">
                <a:cs typeface="Arial" panose="020B0604020202020204" pitchFamily="34" charset="0"/>
              </a:rPr>
              <a:t> </a:t>
            </a:r>
            <a:r>
              <a:rPr lang="hr-HR" sz="1400" dirty="0" err="1">
                <a:cs typeface="Arial" panose="020B0604020202020204" pitchFamily="34" charset="0"/>
              </a:rPr>
              <a:t>dioxide</a:t>
            </a:r>
            <a:r>
              <a:rPr lang="hr-HR" sz="1400" dirty="0">
                <a:cs typeface="Arial" panose="020B0604020202020204" pitchFamily="34" charset="0"/>
              </a:rPr>
              <a:t> </a:t>
            </a:r>
            <a:r>
              <a:rPr lang="hr-HR" sz="1400" dirty="0" err="1">
                <a:cs typeface="Arial" panose="020B0604020202020204" pitchFamily="34" charset="0"/>
              </a:rPr>
              <a:t>nanoparticles</a:t>
            </a:r>
            <a:r>
              <a:rPr lang="hr-HR" sz="1400" dirty="0">
                <a:cs typeface="Arial" panose="020B0604020202020204" pitchFamily="34" charset="0"/>
              </a:rPr>
              <a:t> (SiO</a:t>
            </a:r>
            <a:r>
              <a:rPr lang="hr-HR" sz="1400" baseline="-25000" dirty="0">
                <a:cs typeface="Arial" panose="020B0604020202020204" pitchFamily="34" charset="0"/>
              </a:rPr>
              <a:t>2</a:t>
            </a:r>
            <a:r>
              <a:rPr lang="hr-HR" sz="1400" dirty="0">
                <a:cs typeface="Arial" panose="020B0604020202020204" pitchFamily="34" charset="0"/>
              </a:rPr>
              <a:t>) </a:t>
            </a:r>
            <a:r>
              <a:rPr lang="hr-HR" sz="1400" dirty="0" err="1">
                <a:cs typeface="Arial" panose="020B0604020202020204" pitchFamily="34" charset="0"/>
              </a:rPr>
              <a:t>were</a:t>
            </a:r>
            <a:r>
              <a:rPr lang="hr-HR" sz="1400" dirty="0">
                <a:cs typeface="Arial" panose="020B0604020202020204" pitchFamily="34" charset="0"/>
              </a:rPr>
              <a:t> </a:t>
            </a:r>
            <a:r>
              <a:rPr lang="hr-HR" sz="1400" dirty="0" err="1">
                <a:cs typeface="Arial" panose="020B0604020202020204" pitchFamily="34" charset="0"/>
              </a:rPr>
              <a:t>synthesized</a:t>
            </a:r>
            <a:r>
              <a:rPr lang="hr-HR" sz="1400" dirty="0">
                <a:cs typeface="Arial" panose="020B0604020202020204" pitchFamily="34" charset="0"/>
              </a:rPr>
              <a:t> </a:t>
            </a:r>
            <a:r>
              <a:rPr lang="hr-HR" sz="1400" dirty="0" err="1">
                <a:cs typeface="Arial" panose="020B0604020202020204" pitchFamily="34" charset="0"/>
              </a:rPr>
              <a:t>and</a:t>
            </a:r>
            <a:r>
              <a:rPr lang="hr-HR" sz="1400" dirty="0">
                <a:cs typeface="Arial" panose="020B0604020202020204" pitchFamily="34" charset="0"/>
              </a:rPr>
              <a:t> </a:t>
            </a:r>
            <a:r>
              <a:rPr lang="hr-HR" sz="1400" dirty="0" err="1">
                <a:cs typeface="Arial" panose="020B0604020202020204" pitchFamily="34" charset="0"/>
              </a:rPr>
              <a:t>functionalized</a:t>
            </a:r>
            <a:r>
              <a:rPr lang="hr-HR" sz="1400" dirty="0">
                <a:cs typeface="Arial" panose="020B0604020202020204" pitchFamily="34" charset="0"/>
              </a:rPr>
              <a:t> </a:t>
            </a:r>
            <a:r>
              <a:rPr lang="hr-HR" sz="1400" dirty="0" err="1">
                <a:cs typeface="Arial" panose="020B0604020202020204" pitchFamily="34" charset="0"/>
              </a:rPr>
              <a:t>with</a:t>
            </a:r>
            <a:r>
              <a:rPr lang="hr-HR" sz="1400" dirty="0">
                <a:cs typeface="Arial" panose="020B0604020202020204" pitchFamily="34" charset="0"/>
              </a:rPr>
              <a:t> </a:t>
            </a:r>
            <a:r>
              <a:rPr lang="hr-HR" sz="1400" i="1" dirty="0">
                <a:cs typeface="Arial" panose="020B0604020202020204" pitchFamily="34" charset="0"/>
              </a:rPr>
              <a:t>n</a:t>
            </a:r>
            <a:r>
              <a:rPr lang="hr-HR" sz="1400" dirty="0">
                <a:cs typeface="Arial" panose="020B0604020202020204" pitchFamily="34" charset="0"/>
              </a:rPr>
              <a:t>-</a:t>
            </a:r>
            <a:r>
              <a:rPr lang="hr-HR" sz="1400" dirty="0" err="1">
                <a:cs typeface="Arial" panose="020B0604020202020204" pitchFamily="34" charset="0"/>
              </a:rPr>
              <a:t>octadecyltriethoxysilane</a:t>
            </a:r>
            <a:r>
              <a:rPr lang="hr-HR" sz="1400" dirty="0">
                <a:cs typeface="Arial" panose="020B0604020202020204" pitchFamily="34" charset="0"/>
              </a:rPr>
              <a:t> (OD) </a:t>
            </a:r>
            <a:r>
              <a:rPr lang="hr-HR" sz="1400" dirty="0" err="1">
                <a:cs typeface="Arial" panose="020B0604020202020204" pitchFamily="34" charset="0"/>
              </a:rPr>
              <a:t>through</a:t>
            </a:r>
            <a:r>
              <a:rPr lang="hr-HR" sz="1400" dirty="0">
                <a:cs typeface="Arial" panose="020B0604020202020204" pitchFamily="34" charset="0"/>
              </a:rPr>
              <a:t> a </a:t>
            </a:r>
            <a:r>
              <a:rPr lang="hr-HR" sz="1400" dirty="0" err="1">
                <a:cs typeface="Arial" panose="020B0604020202020204" pitchFamily="34" charset="0"/>
              </a:rPr>
              <a:t>modified</a:t>
            </a:r>
            <a:r>
              <a:rPr lang="hr-HR" sz="1400" dirty="0">
                <a:cs typeface="Arial" panose="020B0604020202020204" pitchFamily="34" charset="0"/>
              </a:rPr>
              <a:t> </a:t>
            </a:r>
            <a:r>
              <a:rPr lang="hr-HR" sz="1400" dirty="0" err="1">
                <a:cs typeface="Arial" panose="020B0604020202020204" pitchFamily="34" charset="0"/>
              </a:rPr>
              <a:t>Stöber</a:t>
            </a:r>
            <a:r>
              <a:rPr lang="hr-HR" sz="1400" dirty="0">
                <a:cs typeface="Arial" panose="020B0604020202020204" pitchFamily="34" charset="0"/>
              </a:rPr>
              <a:t> </a:t>
            </a:r>
            <a:r>
              <a:rPr lang="hr-HR" sz="1400" dirty="0" err="1">
                <a:cs typeface="Arial" panose="020B0604020202020204" pitchFamily="34" charset="0"/>
              </a:rPr>
              <a:t>method</a:t>
            </a:r>
            <a:r>
              <a:rPr lang="hr-HR" sz="1400" dirty="0">
                <a:cs typeface="Arial" panose="020B0604020202020204" pitchFamily="34" charset="0"/>
              </a:rPr>
              <a:t> for </a:t>
            </a:r>
            <a:r>
              <a:rPr lang="hr-HR" sz="1400" dirty="0" err="1">
                <a:cs typeface="Arial" panose="020B0604020202020204" pitchFamily="34" charset="0"/>
              </a:rPr>
              <a:t>the</a:t>
            </a:r>
            <a:r>
              <a:rPr lang="hr-HR" sz="1400" dirty="0">
                <a:cs typeface="Arial" panose="020B0604020202020204" pitchFamily="34" charset="0"/>
              </a:rPr>
              <a:t> </a:t>
            </a:r>
            <a:r>
              <a:rPr lang="hr-HR" sz="1400" dirty="0" err="1">
                <a:cs typeface="Arial" panose="020B0604020202020204" pitchFamily="34" charset="0"/>
              </a:rPr>
              <a:t>preparation</a:t>
            </a:r>
            <a:r>
              <a:rPr lang="hr-HR" sz="1400" dirty="0">
                <a:cs typeface="Arial" panose="020B0604020202020204" pitchFamily="34" charset="0"/>
              </a:rPr>
              <a:t> </a:t>
            </a:r>
            <a:r>
              <a:rPr lang="hr-HR" sz="1400" dirty="0" err="1">
                <a:cs typeface="Arial" panose="020B0604020202020204" pitchFamily="34" charset="0"/>
              </a:rPr>
              <a:t>of</a:t>
            </a:r>
            <a:r>
              <a:rPr lang="hr-HR" sz="1400" dirty="0">
                <a:cs typeface="Arial" panose="020B0604020202020204" pitchFamily="34" charset="0"/>
              </a:rPr>
              <a:t> </a:t>
            </a:r>
            <a:r>
              <a:rPr lang="hr-HR" sz="1400" dirty="0" err="1">
                <a:cs typeface="Arial" panose="020B0604020202020204" pitchFamily="34" charset="0"/>
              </a:rPr>
              <a:t>organic</a:t>
            </a:r>
            <a:r>
              <a:rPr lang="hr-HR" sz="1400" dirty="0">
                <a:cs typeface="Arial" panose="020B0604020202020204" pitchFamily="34" charset="0"/>
              </a:rPr>
              <a:t>–</a:t>
            </a:r>
            <a:r>
              <a:rPr lang="hr-HR" sz="1400" dirty="0" err="1">
                <a:cs typeface="Arial" panose="020B0604020202020204" pitchFamily="34" charset="0"/>
              </a:rPr>
              <a:t>inorganic</a:t>
            </a:r>
            <a:r>
              <a:rPr lang="hr-HR" sz="1400" dirty="0">
                <a:cs typeface="Arial" panose="020B0604020202020204" pitchFamily="34" charset="0"/>
              </a:rPr>
              <a:t> </a:t>
            </a:r>
            <a:r>
              <a:rPr lang="hr-HR" sz="1400" dirty="0" err="1">
                <a:cs typeface="Arial" panose="020B0604020202020204" pitchFamily="34" charset="0"/>
              </a:rPr>
              <a:t>hybrid</a:t>
            </a:r>
            <a:r>
              <a:rPr lang="hr-HR" sz="1400" dirty="0">
                <a:cs typeface="Arial" panose="020B0604020202020204" pitchFamily="34" charset="0"/>
              </a:rPr>
              <a:t> </a:t>
            </a:r>
            <a:r>
              <a:rPr lang="hr-HR" sz="1400" dirty="0" err="1" smtClean="0">
                <a:cs typeface="Arial" panose="020B0604020202020204" pitchFamily="34" charset="0"/>
              </a:rPr>
              <a:t>micro-nanoparticles</a:t>
            </a:r>
            <a:r>
              <a:rPr lang="hr-HR" sz="1400" dirty="0" smtClean="0">
                <a:cs typeface="Arial" panose="020B0604020202020204" pitchFamily="34" charset="0"/>
              </a:rPr>
              <a:t> - </a:t>
            </a:r>
            <a:r>
              <a:rPr lang="hr-HR" sz="1400" dirty="0" err="1" smtClean="0">
                <a:cs typeface="Arial" panose="020B0604020202020204" pitchFamily="34" charset="0"/>
              </a:rPr>
              <a:t>applied</a:t>
            </a:r>
            <a:r>
              <a:rPr lang="hr-HR" sz="1400" dirty="0" smtClean="0">
                <a:cs typeface="Arial" panose="020B0604020202020204" pitchFamily="34" charset="0"/>
              </a:rPr>
              <a:t> </a:t>
            </a:r>
            <a:r>
              <a:rPr lang="hr-HR" sz="1400" dirty="0" err="1">
                <a:cs typeface="Arial" panose="020B0604020202020204" pitchFamily="34" charset="0"/>
              </a:rPr>
              <a:t>onto</a:t>
            </a:r>
            <a:r>
              <a:rPr lang="hr-HR" sz="1400" dirty="0">
                <a:cs typeface="Arial" panose="020B0604020202020204" pitchFamily="34" charset="0"/>
              </a:rPr>
              <a:t> </a:t>
            </a:r>
            <a:r>
              <a:rPr lang="hr-HR" sz="1400" dirty="0" err="1">
                <a:cs typeface="Arial" panose="020B0604020202020204" pitchFamily="34" charset="0"/>
              </a:rPr>
              <a:t>the</a:t>
            </a:r>
            <a:r>
              <a:rPr lang="hr-HR" sz="1400" dirty="0">
                <a:cs typeface="Arial" panose="020B0604020202020204" pitchFamily="34" charset="0"/>
              </a:rPr>
              <a:t> </a:t>
            </a:r>
            <a:r>
              <a:rPr lang="hr-HR" sz="1400" dirty="0" err="1">
                <a:solidFill>
                  <a:srgbClr val="C00000"/>
                </a:solidFill>
                <a:cs typeface="Arial" panose="020B0604020202020204" pitchFamily="34" charset="0"/>
              </a:rPr>
              <a:t>polyester</a:t>
            </a:r>
            <a:r>
              <a:rPr lang="hr-HR" sz="1400" dirty="0">
                <a:solidFill>
                  <a:srgbClr val="C00000"/>
                </a:solidFill>
                <a:cs typeface="Arial" panose="020B0604020202020204" pitchFamily="34" charset="0"/>
              </a:rPr>
              <a:t> (PET) </a:t>
            </a:r>
            <a:r>
              <a:rPr lang="hr-HR" sz="1400" dirty="0" err="1">
                <a:cs typeface="Arial" panose="020B0604020202020204" pitchFamily="34" charset="0"/>
              </a:rPr>
              <a:t>fabric</a:t>
            </a:r>
            <a:r>
              <a:rPr lang="hr-HR" sz="1400" dirty="0">
                <a:cs typeface="Arial" panose="020B0604020202020204" pitchFamily="34" charset="0"/>
              </a:rPr>
              <a:t> </a:t>
            </a:r>
            <a:r>
              <a:rPr lang="hr-HR" sz="1400" dirty="0" err="1">
                <a:cs typeface="Arial" panose="020B0604020202020204" pitchFamily="34" charset="0"/>
              </a:rPr>
              <a:t>via</a:t>
            </a:r>
            <a:r>
              <a:rPr lang="hr-HR" sz="1400" dirty="0">
                <a:cs typeface="Arial" panose="020B0604020202020204" pitchFamily="34" charset="0"/>
              </a:rPr>
              <a:t> a </a:t>
            </a:r>
            <a:r>
              <a:rPr lang="hr-HR" sz="1400" dirty="0" err="1">
                <a:cs typeface="Arial" panose="020B0604020202020204" pitchFamily="34" charset="0"/>
              </a:rPr>
              <a:t>conventional</a:t>
            </a:r>
            <a:r>
              <a:rPr lang="hr-HR" sz="1400" dirty="0">
                <a:cs typeface="Arial" panose="020B0604020202020204" pitchFamily="34" charset="0"/>
              </a:rPr>
              <a:t> “</a:t>
            </a:r>
            <a:r>
              <a:rPr lang="hr-HR" sz="1400" dirty="0" err="1">
                <a:effectLst>
                  <a:outerShdw blurRad="38100" dist="38100" dir="2700000" algn="tl">
                    <a:srgbClr val="000000">
                      <a:alpha val="43137"/>
                    </a:srgbClr>
                  </a:outerShdw>
                </a:effectLst>
                <a:cs typeface="Arial" panose="020B0604020202020204" pitchFamily="34" charset="0"/>
              </a:rPr>
              <a:t>dipping</a:t>
            </a:r>
            <a:r>
              <a:rPr lang="hr-HR" sz="1400" dirty="0">
                <a:effectLst>
                  <a:outerShdw blurRad="38100" dist="38100" dir="2700000" algn="tl">
                    <a:srgbClr val="000000">
                      <a:alpha val="43137"/>
                    </a:srgbClr>
                  </a:outerShdw>
                </a:effectLst>
                <a:cs typeface="Arial" panose="020B0604020202020204" pitchFamily="34" charset="0"/>
              </a:rPr>
              <a:t>–</a:t>
            </a:r>
            <a:r>
              <a:rPr lang="hr-HR" sz="1400" dirty="0" err="1">
                <a:effectLst>
                  <a:outerShdw blurRad="38100" dist="38100" dir="2700000" algn="tl">
                    <a:srgbClr val="000000">
                      <a:alpha val="43137"/>
                    </a:srgbClr>
                  </a:outerShdw>
                </a:effectLst>
                <a:cs typeface="Arial" panose="020B0604020202020204" pitchFamily="34" charset="0"/>
              </a:rPr>
              <a:t>drying</a:t>
            </a:r>
            <a:r>
              <a:rPr lang="hr-HR" sz="1400" dirty="0">
                <a:cs typeface="Arial" panose="020B0604020202020204" pitchFamily="34" charset="0"/>
              </a:rPr>
              <a:t>” </a:t>
            </a:r>
            <a:r>
              <a:rPr lang="hr-HR" sz="1400" dirty="0" err="1">
                <a:cs typeface="Arial" panose="020B0604020202020204" pitchFamily="34" charset="0"/>
              </a:rPr>
              <a:t>process</a:t>
            </a:r>
            <a:r>
              <a:rPr lang="hr-HR" sz="1400" dirty="0">
                <a:cs typeface="Arial" panose="020B0604020202020204" pitchFamily="34" charset="0"/>
              </a:rPr>
              <a:t> for </a:t>
            </a:r>
            <a:r>
              <a:rPr lang="hr-HR" sz="1400" dirty="0" err="1">
                <a:cs typeface="Arial" panose="020B0604020202020204" pitchFamily="34" charset="0"/>
              </a:rPr>
              <a:t>the</a:t>
            </a:r>
            <a:r>
              <a:rPr lang="hr-HR" sz="1400" dirty="0">
                <a:cs typeface="Arial" panose="020B0604020202020204" pitchFamily="34" charset="0"/>
              </a:rPr>
              <a:t> </a:t>
            </a:r>
            <a:r>
              <a:rPr lang="hr-HR" sz="1400" dirty="0" err="1">
                <a:effectLst>
                  <a:outerShdw blurRad="38100" dist="38100" dir="2700000" algn="tl">
                    <a:srgbClr val="000000">
                      <a:alpha val="43137"/>
                    </a:srgbClr>
                  </a:outerShdw>
                </a:effectLst>
                <a:cs typeface="Arial" panose="020B0604020202020204" pitchFamily="34" charset="0"/>
              </a:rPr>
              <a:t>fluoro</a:t>
            </a:r>
            <a:r>
              <a:rPr lang="hr-HR" sz="1400" dirty="0">
                <a:effectLst>
                  <a:outerShdw blurRad="38100" dist="38100" dir="2700000" algn="tl">
                    <a:srgbClr val="000000">
                      <a:alpha val="43137"/>
                    </a:srgbClr>
                  </a:outerShdw>
                </a:effectLst>
                <a:cs typeface="Arial" panose="020B0604020202020204" pitchFamily="34" charset="0"/>
              </a:rPr>
              <a:t>-free water-</a:t>
            </a:r>
            <a:r>
              <a:rPr lang="hr-HR" sz="1400" dirty="0" err="1">
                <a:effectLst>
                  <a:outerShdw blurRad="38100" dist="38100" dir="2700000" algn="tl">
                    <a:srgbClr val="000000">
                      <a:alpha val="43137"/>
                    </a:srgbClr>
                  </a:outerShdw>
                </a:effectLst>
                <a:cs typeface="Arial" panose="020B0604020202020204" pitchFamily="34" charset="0"/>
              </a:rPr>
              <a:t>repellent</a:t>
            </a:r>
            <a:r>
              <a:rPr lang="hr-HR" sz="1400" dirty="0">
                <a:effectLst>
                  <a:outerShdw blurRad="38100" dist="38100" dir="2700000" algn="tl">
                    <a:srgbClr val="000000">
                      <a:alpha val="43137"/>
                    </a:srgbClr>
                  </a:outerShdw>
                </a:effectLst>
                <a:cs typeface="Arial" panose="020B0604020202020204" pitchFamily="34" charset="0"/>
              </a:rPr>
              <a:t> </a:t>
            </a:r>
            <a:r>
              <a:rPr lang="hr-HR" sz="1400" dirty="0" err="1">
                <a:effectLst>
                  <a:outerShdw blurRad="38100" dist="38100" dir="2700000" algn="tl">
                    <a:srgbClr val="000000">
                      <a:alpha val="43137"/>
                    </a:srgbClr>
                  </a:outerShdw>
                </a:effectLst>
                <a:cs typeface="Arial" panose="020B0604020202020204" pitchFamily="34" charset="0"/>
              </a:rPr>
              <a:t>textile</a:t>
            </a:r>
            <a:r>
              <a:rPr lang="hr-HR" sz="1400" dirty="0">
                <a:effectLst>
                  <a:outerShdw blurRad="38100" dist="38100" dir="2700000" algn="tl">
                    <a:srgbClr val="000000">
                      <a:alpha val="43137"/>
                    </a:srgbClr>
                  </a:outerShdw>
                </a:effectLst>
                <a:cs typeface="Arial" panose="020B0604020202020204" pitchFamily="34" charset="0"/>
              </a:rPr>
              <a:t> </a:t>
            </a:r>
            <a:r>
              <a:rPr lang="hr-HR" sz="1400" dirty="0" err="1">
                <a:effectLst>
                  <a:outerShdw blurRad="38100" dist="38100" dir="2700000" algn="tl">
                    <a:srgbClr val="000000">
                      <a:alpha val="43137"/>
                    </a:srgbClr>
                  </a:outerShdw>
                </a:effectLst>
                <a:cs typeface="Arial" panose="020B0604020202020204" pitchFamily="34" charset="0"/>
              </a:rPr>
              <a:t>materials</a:t>
            </a:r>
            <a:r>
              <a:rPr lang="hr-HR" sz="1400" dirty="0">
                <a:cs typeface="Arial" panose="020B0604020202020204" pitchFamily="34" charset="0"/>
              </a:rPr>
              <a:t>. </a:t>
            </a:r>
            <a:endParaRPr lang="hr-HR" sz="1400" dirty="0" smtClean="0">
              <a:cs typeface="Arial" panose="020B0604020202020204" pitchFamily="34" charset="0"/>
            </a:endParaRPr>
          </a:p>
          <a:p>
            <a:pPr algn="just">
              <a:lnSpc>
                <a:spcPct val="150000"/>
              </a:lnSpc>
            </a:pPr>
            <a:r>
              <a:rPr lang="hr-HR" sz="1400" dirty="0" err="1" smtClean="0">
                <a:cs typeface="Arial" panose="020B0604020202020204" pitchFamily="34" charset="0"/>
              </a:rPr>
              <a:t>The</a:t>
            </a:r>
            <a:r>
              <a:rPr lang="hr-HR" sz="1400" dirty="0" smtClean="0">
                <a:cs typeface="Arial" panose="020B0604020202020204" pitchFamily="34" charset="0"/>
              </a:rPr>
              <a:t> </a:t>
            </a:r>
            <a:r>
              <a:rPr lang="hr-HR" sz="1400" dirty="0" err="1">
                <a:cs typeface="Arial" panose="020B0604020202020204" pitchFamily="34" charset="0"/>
              </a:rPr>
              <a:t>coated</a:t>
            </a:r>
            <a:r>
              <a:rPr lang="hr-HR" sz="1400" dirty="0">
                <a:cs typeface="Arial" panose="020B0604020202020204" pitchFamily="34" charset="0"/>
              </a:rPr>
              <a:t> PET </a:t>
            </a:r>
            <a:r>
              <a:rPr lang="hr-HR" sz="1400" dirty="0" err="1">
                <a:cs typeface="Arial" panose="020B0604020202020204" pitchFamily="34" charset="0"/>
              </a:rPr>
              <a:t>fabric</a:t>
            </a:r>
            <a:r>
              <a:rPr lang="hr-HR" sz="1400" dirty="0">
                <a:cs typeface="Arial" panose="020B0604020202020204" pitchFamily="34" charset="0"/>
              </a:rPr>
              <a:t> </a:t>
            </a:r>
            <a:r>
              <a:rPr lang="hr-HR" sz="1400" dirty="0" err="1">
                <a:cs typeface="Arial" panose="020B0604020202020204" pitchFamily="34" charset="0"/>
              </a:rPr>
              <a:t>surface</a:t>
            </a:r>
            <a:r>
              <a:rPr lang="hr-HR" sz="1400" dirty="0">
                <a:cs typeface="Arial" panose="020B0604020202020204" pitchFamily="34" charset="0"/>
              </a:rPr>
              <a:t> </a:t>
            </a:r>
            <a:r>
              <a:rPr lang="hr-HR" sz="1400" dirty="0" err="1">
                <a:cs typeface="Arial" panose="020B0604020202020204" pitchFamily="34" charset="0"/>
              </a:rPr>
              <a:t>showed</a:t>
            </a:r>
            <a:r>
              <a:rPr lang="hr-HR" sz="1400" dirty="0">
                <a:cs typeface="Arial" panose="020B0604020202020204" pitchFamily="34" charset="0"/>
              </a:rPr>
              <a:t> </a:t>
            </a:r>
            <a:r>
              <a:rPr lang="hr-HR" sz="1400" dirty="0" err="1">
                <a:cs typeface="Arial" panose="020B0604020202020204" pitchFamily="34" charset="0"/>
              </a:rPr>
              <a:t>micro</a:t>
            </a:r>
            <a:r>
              <a:rPr lang="hr-HR" sz="1400" dirty="0">
                <a:cs typeface="Arial" panose="020B0604020202020204" pitchFamily="34" charset="0"/>
              </a:rPr>
              <a:t>/</a:t>
            </a:r>
            <a:r>
              <a:rPr lang="hr-HR" sz="1400" dirty="0" err="1">
                <a:cs typeface="Arial" panose="020B0604020202020204" pitchFamily="34" charset="0"/>
              </a:rPr>
              <a:t>nano-structures</a:t>
            </a:r>
            <a:r>
              <a:rPr lang="hr-HR" sz="1400" dirty="0">
                <a:cs typeface="Arial" panose="020B0604020202020204" pitchFamily="34" charset="0"/>
              </a:rPr>
              <a:t> </a:t>
            </a:r>
            <a:r>
              <a:rPr lang="hr-HR" sz="1400" dirty="0" err="1">
                <a:cs typeface="Arial" panose="020B0604020202020204" pitchFamily="34" charset="0"/>
              </a:rPr>
              <a:t>and</a:t>
            </a:r>
            <a:r>
              <a:rPr lang="hr-HR" sz="1400" dirty="0">
                <a:cs typeface="Arial" panose="020B0604020202020204" pitchFamily="34" charset="0"/>
              </a:rPr>
              <a:t> </a:t>
            </a:r>
            <a:r>
              <a:rPr lang="hr-HR" sz="1400" dirty="0" err="1">
                <a:cs typeface="Arial" panose="020B0604020202020204" pitchFamily="34" charset="0"/>
              </a:rPr>
              <a:t>exhibited</a:t>
            </a:r>
            <a:r>
              <a:rPr lang="hr-HR" sz="1400" dirty="0">
                <a:cs typeface="Arial" panose="020B0604020202020204" pitchFamily="34" charset="0"/>
              </a:rPr>
              <a:t> </a:t>
            </a:r>
            <a:r>
              <a:rPr lang="hr-HR" sz="1400" dirty="0" err="1">
                <a:cs typeface="Arial" panose="020B0604020202020204" pitchFamily="34" charset="0"/>
              </a:rPr>
              <a:t>hydrophobic</a:t>
            </a:r>
            <a:r>
              <a:rPr lang="hr-HR" sz="1400" dirty="0">
                <a:cs typeface="Arial" panose="020B0604020202020204" pitchFamily="34" charset="0"/>
              </a:rPr>
              <a:t> </a:t>
            </a:r>
            <a:r>
              <a:rPr lang="hr-HR" sz="1400" dirty="0" err="1">
                <a:cs typeface="Arial" panose="020B0604020202020204" pitchFamily="34" charset="0"/>
              </a:rPr>
              <a:t>behavior</a:t>
            </a:r>
            <a:r>
              <a:rPr lang="hr-HR" sz="1400" dirty="0">
                <a:cs typeface="Arial" panose="020B0604020202020204" pitchFamily="34" charset="0"/>
              </a:rPr>
              <a:t> </a:t>
            </a:r>
            <a:r>
              <a:rPr lang="hr-HR" sz="1400" dirty="0" err="1">
                <a:cs typeface="Arial" panose="020B0604020202020204" pitchFamily="34" charset="0"/>
              </a:rPr>
              <a:t>with</a:t>
            </a:r>
            <a:r>
              <a:rPr lang="hr-HR" sz="1400" dirty="0">
                <a:cs typeface="Arial" panose="020B0604020202020204" pitchFamily="34" charset="0"/>
              </a:rPr>
              <a:t> water </a:t>
            </a:r>
            <a:r>
              <a:rPr lang="hr-HR" sz="1400" dirty="0" err="1">
                <a:cs typeface="Arial" panose="020B0604020202020204" pitchFamily="34" charset="0"/>
              </a:rPr>
              <a:t>contact</a:t>
            </a:r>
            <a:r>
              <a:rPr lang="hr-HR" sz="1400" dirty="0">
                <a:cs typeface="Arial" panose="020B0604020202020204" pitchFamily="34" charset="0"/>
              </a:rPr>
              <a:t> </a:t>
            </a:r>
            <a:r>
              <a:rPr lang="hr-HR" sz="1400" dirty="0" err="1">
                <a:cs typeface="Arial" panose="020B0604020202020204" pitchFamily="34" charset="0"/>
              </a:rPr>
              <a:t>angle</a:t>
            </a:r>
            <a:r>
              <a:rPr lang="hr-HR" sz="1400" dirty="0">
                <a:cs typeface="Arial" panose="020B0604020202020204" pitchFamily="34" charset="0"/>
              </a:rPr>
              <a:t> </a:t>
            </a:r>
            <a:r>
              <a:rPr lang="hr-HR" sz="1400" dirty="0" err="1">
                <a:cs typeface="Arial" panose="020B0604020202020204" pitchFamily="34" charset="0"/>
              </a:rPr>
              <a:t>of</a:t>
            </a:r>
            <a:r>
              <a:rPr lang="hr-HR" sz="1400" dirty="0">
                <a:cs typeface="Arial" panose="020B0604020202020204" pitchFamily="34" charset="0"/>
              </a:rPr>
              <a:t> 141</a:t>
            </a:r>
            <a:r>
              <a:rPr lang="hr-HR" sz="1400" dirty="0" smtClean="0">
                <a:cs typeface="Arial" panose="020B0604020202020204" pitchFamily="34" charset="0"/>
              </a:rPr>
              <a:t>°. </a:t>
            </a:r>
            <a:r>
              <a:rPr lang="en-US" sz="1400" dirty="0" smtClean="0"/>
              <a:t>PET </a:t>
            </a:r>
            <a:r>
              <a:rPr lang="en-US" sz="1400" dirty="0"/>
              <a:t>hydrophobic fabrics exhibited excellent self-cleaning properties with dyes on the fabric surface.</a:t>
            </a:r>
            <a:endParaRPr lang="hr-HR" sz="1400" dirty="0">
              <a:cs typeface="Arial" panose="020B0604020202020204" pitchFamily="34" charset="0"/>
            </a:endParaRPr>
          </a:p>
        </p:txBody>
      </p:sp>
      <p:sp>
        <p:nvSpPr>
          <p:cNvPr id="5" name="Rectangle 4"/>
          <p:cNvSpPr/>
          <p:nvPr/>
        </p:nvSpPr>
        <p:spPr>
          <a:xfrm>
            <a:off x="533400" y="6261939"/>
            <a:ext cx="2481770" cy="246221"/>
          </a:xfrm>
          <a:prstGeom prst="rect">
            <a:avLst/>
          </a:prstGeom>
        </p:spPr>
        <p:txBody>
          <a:bodyPr wrap="none">
            <a:spAutoFit/>
          </a:bodyPr>
          <a:lstStyle/>
          <a:p>
            <a:r>
              <a:rPr lang="hr-HR" sz="1000" dirty="0">
                <a:solidFill>
                  <a:srgbClr val="0C7DBB"/>
                </a:solidFill>
                <a:cs typeface="Arial" panose="020B0604020202020204" pitchFamily="34" charset="0"/>
                <a:hlinkClick r:id="rId8" tooltip="Persistent link using digital object identifier"/>
              </a:rPr>
              <a:t>https://doi.org/10.1016/j.jiec.2019.12.016</a:t>
            </a:r>
            <a:endParaRPr lang="hr-HR" sz="1000" dirty="0">
              <a:cs typeface="Arial" panose="020B0604020202020204" pitchFamily="34" charset="0"/>
            </a:endParaRPr>
          </a:p>
        </p:txBody>
      </p:sp>
      <p:sp>
        <p:nvSpPr>
          <p:cNvPr id="6" name="TextBox 5"/>
          <p:cNvSpPr txBox="1"/>
          <p:nvPr/>
        </p:nvSpPr>
        <p:spPr>
          <a:xfrm>
            <a:off x="838199" y="1181110"/>
            <a:ext cx="3701427" cy="1338828"/>
          </a:xfrm>
          <a:prstGeom prst="rect">
            <a:avLst/>
          </a:prstGeom>
          <a:noFill/>
        </p:spPr>
        <p:txBody>
          <a:bodyPr wrap="square" rtlCol="0">
            <a:spAutoFit/>
          </a:bodyPr>
          <a:lstStyle/>
          <a:p>
            <a:pPr>
              <a:lnSpc>
                <a:spcPct val="150000"/>
              </a:lnSpc>
            </a:pPr>
            <a:r>
              <a:rPr lang="hr-HR" dirty="0" err="1" smtClean="0">
                <a:solidFill>
                  <a:srgbClr val="C00000"/>
                </a:solidFill>
                <a:effectLst>
                  <a:outerShdw blurRad="38100" dist="38100" dir="2700000" algn="tl">
                    <a:srgbClr val="000000">
                      <a:alpha val="43137"/>
                    </a:srgbClr>
                  </a:outerShdw>
                </a:effectLst>
              </a:rPr>
              <a:t>Example</a:t>
            </a:r>
            <a:r>
              <a:rPr lang="hr-HR" dirty="0" smtClean="0">
                <a:solidFill>
                  <a:srgbClr val="C00000"/>
                </a:solidFill>
                <a:effectLst>
                  <a:outerShdw blurRad="38100" dist="38100" dir="2700000" algn="tl">
                    <a:srgbClr val="000000">
                      <a:alpha val="43137"/>
                    </a:srgbClr>
                  </a:outerShdw>
                </a:effectLst>
              </a:rPr>
              <a:t>: </a:t>
            </a:r>
          </a:p>
          <a:p>
            <a:pPr>
              <a:lnSpc>
                <a:spcPct val="150000"/>
              </a:lnSpc>
            </a:pPr>
            <a:r>
              <a:rPr lang="hr-HR" dirty="0" err="1" smtClean="0">
                <a:solidFill>
                  <a:srgbClr val="C00000"/>
                </a:solidFill>
                <a:effectLst>
                  <a:outerShdw blurRad="38100" dist="38100" dir="2700000" algn="tl">
                    <a:srgbClr val="000000">
                      <a:alpha val="43137"/>
                    </a:srgbClr>
                  </a:outerShdw>
                </a:effectLst>
              </a:rPr>
              <a:t>Treatments</a:t>
            </a:r>
            <a:r>
              <a:rPr lang="hr-HR" dirty="0" smtClean="0">
                <a:solidFill>
                  <a:srgbClr val="C00000"/>
                </a:solidFill>
                <a:effectLst>
                  <a:outerShdw blurRad="38100" dist="38100" dir="2700000" algn="tl">
                    <a:srgbClr val="000000">
                      <a:alpha val="43137"/>
                    </a:srgbClr>
                  </a:outerShdw>
                </a:effectLst>
              </a:rPr>
              <a:t> </a:t>
            </a:r>
            <a:r>
              <a:rPr lang="hr-HR" dirty="0" err="1">
                <a:solidFill>
                  <a:srgbClr val="C00000"/>
                </a:solidFill>
                <a:effectLst>
                  <a:outerShdw blurRad="38100" dist="38100" dir="2700000" algn="tl">
                    <a:srgbClr val="000000">
                      <a:alpha val="43137"/>
                    </a:srgbClr>
                  </a:outerShdw>
                </a:effectLst>
                <a:cs typeface="Arial" panose="020B0604020202020204" pitchFamily="34" charset="0"/>
              </a:rPr>
              <a:t>organic</a:t>
            </a:r>
            <a:r>
              <a:rPr lang="hr-HR" dirty="0">
                <a:solidFill>
                  <a:srgbClr val="C00000"/>
                </a:solidFill>
                <a:effectLst>
                  <a:outerShdw blurRad="38100" dist="38100" dir="2700000" algn="tl">
                    <a:srgbClr val="000000">
                      <a:alpha val="43137"/>
                    </a:srgbClr>
                  </a:outerShdw>
                </a:effectLst>
                <a:cs typeface="Arial" panose="020B0604020202020204" pitchFamily="34" charset="0"/>
              </a:rPr>
              <a:t>–</a:t>
            </a:r>
            <a:r>
              <a:rPr lang="hr-HR" dirty="0" err="1">
                <a:solidFill>
                  <a:srgbClr val="C00000"/>
                </a:solidFill>
                <a:effectLst>
                  <a:outerShdw blurRad="38100" dist="38100" dir="2700000" algn="tl">
                    <a:srgbClr val="000000">
                      <a:alpha val="43137"/>
                    </a:srgbClr>
                  </a:outerShdw>
                </a:effectLst>
                <a:cs typeface="Arial" panose="020B0604020202020204" pitchFamily="34" charset="0"/>
              </a:rPr>
              <a:t>inorganic</a:t>
            </a:r>
            <a:r>
              <a:rPr lang="hr-HR" dirty="0">
                <a:solidFill>
                  <a:srgbClr val="C00000"/>
                </a:solidFill>
                <a:effectLst>
                  <a:outerShdw blurRad="38100" dist="38100" dir="2700000" algn="tl">
                    <a:srgbClr val="000000">
                      <a:alpha val="43137"/>
                    </a:srgbClr>
                  </a:outerShdw>
                </a:effectLst>
                <a:cs typeface="Arial" panose="020B0604020202020204" pitchFamily="34" charset="0"/>
              </a:rPr>
              <a:t> </a:t>
            </a:r>
            <a:r>
              <a:rPr lang="hr-HR" dirty="0" err="1">
                <a:solidFill>
                  <a:srgbClr val="C00000"/>
                </a:solidFill>
                <a:effectLst>
                  <a:outerShdw blurRad="38100" dist="38100" dir="2700000" algn="tl">
                    <a:srgbClr val="000000">
                      <a:alpha val="43137"/>
                    </a:srgbClr>
                  </a:outerShdw>
                </a:effectLst>
                <a:cs typeface="Arial" panose="020B0604020202020204" pitchFamily="34" charset="0"/>
              </a:rPr>
              <a:t>hybrid</a:t>
            </a:r>
            <a:r>
              <a:rPr lang="hr-HR" dirty="0">
                <a:solidFill>
                  <a:srgbClr val="C00000"/>
                </a:solidFill>
                <a:effectLst>
                  <a:outerShdw blurRad="38100" dist="38100" dir="2700000" algn="tl">
                    <a:srgbClr val="000000">
                      <a:alpha val="43137"/>
                    </a:srgbClr>
                  </a:outerShdw>
                </a:effectLst>
                <a:cs typeface="Arial" panose="020B0604020202020204" pitchFamily="34" charset="0"/>
              </a:rPr>
              <a:t> </a:t>
            </a:r>
            <a:r>
              <a:rPr lang="hr-HR" dirty="0" err="1">
                <a:solidFill>
                  <a:srgbClr val="C00000"/>
                </a:solidFill>
                <a:effectLst>
                  <a:outerShdw blurRad="38100" dist="38100" dir="2700000" algn="tl">
                    <a:srgbClr val="000000">
                      <a:alpha val="43137"/>
                    </a:srgbClr>
                  </a:outerShdw>
                </a:effectLst>
                <a:cs typeface="Arial" panose="020B0604020202020204" pitchFamily="34" charset="0"/>
              </a:rPr>
              <a:t>micro-nanoparticles</a:t>
            </a:r>
            <a:endParaRPr lang="hr-HR"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3083097"/>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28</a:t>
            </a:fld>
            <a:endParaRPr lang="en-US" altLang="nl-BE" dirty="0"/>
          </a:p>
        </p:txBody>
      </p:sp>
      <p:pic>
        <p:nvPicPr>
          <p:cNvPr id="4" name="Picture 3"/>
          <p:cNvPicPr>
            <a:picLocks noChangeAspect="1"/>
          </p:cNvPicPr>
          <p:nvPr/>
        </p:nvPicPr>
        <p:blipFill>
          <a:blip r:embed="rId5"/>
          <a:stretch>
            <a:fillRect/>
          </a:stretch>
        </p:blipFill>
        <p:spPr>
          <a:xfrm>
            <a:off x="7809202" y="1645285"/>
            <a:ext cx="3844805" cy="3747940"/>
          </a:xfrm>
          <a:prstGeom prst="rect">
            <a:avLst/>
          </a:prstGeom>
        </p:spPr>
      </p:pic>
      <p:sp>
        <p:nvSpPr>
          <p:cNvPr id="5" name="Rectangle 4"/>
          <p:cNvSpPr/>
          <p:nvPr/>
        </p:nvSpPr>
        <p:spPr>
          <a:xfrm>
            <a:off x="7672251" y="5598201"/>
            <a:ext cx="4475905" cy="307777"/>
          </a:xfrm>
          <a:prstGeom prst="rect">
            <a:avLst/>
          </a:prstGeom>
        </p:spPr>
        <p:txBody>
          <a:bodyPr wrap="none">
            <a:spAutoFit/>
          </a:bodyPr>
          <a:lstStyle/>
          <a:p>
            <a:r>
              <a:rPr lang="en-US" sz="1400" i="1" dirty="0">
                <a:solidFill>
                  <a:srgbClr val="000000"/>
                </a:solidFill>
                <a:cs typeface="Arial" panose="020B0604020202020204" pitchFamily="34" charset="0"/>
              </a:rPr>
              <a:t>Electrospinning process of “</a:t>
            </a:r>
            <a:r>
              <a:rPr lang="en-US" sz="1400" i="1" dirty="0" err="1">
                <a:solidFill>
                  <a:srgbClr val="000000"/>
                </a:solidFill>
                <a:cs typeface="Arial" panose="020B0604020202020204" pitchFamily="34" charset="0"/>
              </a:rPr>
              <a:t>Nanospider</a:t>
            </a:r>
            <a:r>
              <a:rPr lang="en-US" sz="1400" i="1" baseline="30000" dirty="0" err="1">
                <a:solidFill>
                  <a:srgbClr val="000000"/>
                </a:solidFill>
                <a:cs typeface="Arial" panose="020B0604020202020204" pitchFamily="34" charset="0"/>
              </a:rPr>
              <a:t>TM</a:t>
            </a:r>
            <a:r>
              <a:rPr lang="en-US" sz="1400" i="1" dirty="0">
                <a:solidFill>
                  <a:srgbClr val="000000"/>
                </a:solidFill>
                <a:cs typeface="Arial" panose="020B0604020202020204" pitchFamily="34" charset="0"/>
              </a:rPr>
              <a:t>” equipment </a:t>
            </a:r>
            <a:endParaRPr lang="hr-HR" sz="1400" dirty="0">
              <a:cs typeface="Arial" panose="020B0604020202020204" pitchFamily="34" charset="0"/>
            </a:endParaRPr>
          </a:p>
        </p:txBody>
      </p:sp>
      <p:sp>
        <p:nvSpPr>
          <p:cNvPr id="6" name="Rectangle 5"/>
          <p:cNvSpPr/>
          <p:nvPr/>
        </p:nvSpPr>
        <p:spPr>
          <a:xfrm>
            <a:off x="803824" y="4687357"/>
            <a:ext cx="6096000" cy="1200329"/>
          </a:xfrm>
          <a:prstGeom prst="rect">
            <a:avLst/>
          </a:prstGeom>
        </p:spPr>
        <p:txBody>
          <a:bodyPr>
            <a:spAutoFit/>
          </a:bodyPr>
          <a:lstStyle/>
          <a:p>
            <a:pPr algn="just">
              <a:lnSpc>
                <a:spcPct val="150000"/>
              </a:lnSpc>
            </a:pPr>
            <a:r>
              <a:rPr lang="en-US" sz="1600" dirty="0" smtClean="0">
                <a:solidFill>
                  <a:srgbClr val="000000"/>
                </a:solidFill>
                <a:cs typeface="Arial" panose="020B0604020202020204" pitchFamily="34" charset="0"/>
              </a:rPr>
              <a:t>After the electrospinning process, cotton yarns coated by an </a:t>
            </a:r>
            <a:r>
              <a:rPr lang="en-US" sz="1600" dirty="0" err="1" smtClean="0">
                <a:solidFill>
                  <a:srgbClr val="000000"/>
                </a:solidFill>
                <a:cs typeface="Arial" panose="020B0604020202020204" pitchFamily="34" charset="0"/>
              </a:rPr>
              <a:t>electrospun</a:t>
            </a:r>
            <a:r>
              <a:rPr lang="en-US" sz="1600" dirty="0" smtClean="0">
                <a:solidFill>
                  <a:srgbClr val="000000"/>
                </a:solidFill>
                <a:cs typeface="Arial" panose="020B0604020202020204" pitchFamily="34" charset="0"/>
              </a:rPr>
              <a:t> </a:t>
            </a:r>
            <a:r>
              <a:rPr lang="en-US" sz="1600" dirty="0" err="1" smtClean="0">
                <a:solidFill>
                  <a:srgbClr val="000000"/>
                </a:solidFill>
                <a:cs typeface="Arial" panose="020B0604020202020204" pitchFamily="34" charset="0"/>
              </a:rPr>
              <a:t>nanofibrous</a:t>
            </a:r>
            <a:r>
              <a:rPr lang="en-US" sz="1600" dirty="0" smtClean="0">
                <a:solidFill>
                  <a:srgbClr val="000000"/>
                </a:solidFill>
                <a:cs typeface="Arial" panose="020B0604020202020204" pitchFamily="34" charset="0"/>
              </a:rPr>
              <a:t> web were used for knitting using a flat double bed weft knitting </a:t>
            </a:r>
            <a:r>
              <a:rPr lang="en-US" sz="1600" dirty="0" smtClean="0">
                <a:solidFill>
                  <a:srgbClr val="000000"/>
                </a:solidFill>
                <a:cs typeface="Arial" panose="020B0604020202020204" pitchFamily="34" charset="0"/>
              </a:rPr>
              <a:t>machine</a:t>
            </a:r>
            <a:r>
              <a:rPr lang="hr-HR" sz="1600" dirty="0" smtClean="0">
                <a:solidFill>
                  <a:srgbClr val="000000"/>
                </a:solidFill>
                <a:cs typeface="Arial" panose="020B0604020202020204" pitchFamily="34" charset="0"/>
              </a:rPr>
              <a:t>.</a:t>
            </a:r>
            <a:r>
              <a:rPr lang="en-US" sz="1600" dirty="0" smtClean="0">
                <a:solidFill>
                  <a:srgbClr val="000000"/>
                </a:solidFill>
                <a:cs typeface="Arial" panose="020B0604020202020204" pitchFamily="34" charset="0"/>
              </a:rPr>
              <a:t> </a:t>
            </a:r>
            <a:endParaRPr lang="hr-HR" sz="1600" dirty="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782052" y="1183734"/>
            <a:ext cx="2932364" cy="2797154"/>
          </a:xfrm>
          <a:prstGeom prst="rect">
            <a:avLst/>
          </a:prstGeom>
        </p:spPr>
      </p:pic>
      <p:sp>
        <p:nvSpPr>
          <p:cNvPr id="14" name="Rectangle 13"/>
          <p:cNvSpPr/>
          <p:nvPr/>
        </p:nvSpPr>
        <p:spPr>
          <a:xfrm>
            <a:off x="782052" y="4062489"/>
            <a:ext cx="2912311" cy="461665"/>
          </a:xfrm>
          <a:prstGeom prst="rect">
            <a:avLst/>
          </a:prstGeom>
        </p:spPr>
        <p:txBody>
          <a:bodyPr wrap="square">
            <a:spAutoFit/>
          </a:bodyPr>
          <a:lstStyle/>
          <a:p>
            <a:r>
              <a:rPr lang="en-US" sz="1200" i="1" dirty="0">
                <a:solidFill>
                  <a:srgbClr val="000000"/>
                </a:solidFill>
                <a:latin typeface="Times New Roman" panose="02020603050405020304" pitchFamily="18" charset="0"/>
              </a:rPr>
              <a:t>SEM image of a knit from yarns covered by a </a:t>
            </a:r>
            <a:r>
              <a:rPr lang="en-US" sz="1200" i="1" dirty="0" err="1">
                <a:solidFill>
                  <a:srgbClr val="000000"/>
                </a:solidFill>
                <a:latin typeface="Times New Roman" panose="02020603050405020304" pitchFamily="18" charset="0"/>
              </a:rPr>
              <a:t>nanofibrous</a:t>
            </a:r>
            <a:r>
              <a:rPr lang="en-US" sz="1200" i="1" dirty="0">
                <a:solidFill>
                  <a:srgbClr val="000000"/>
                </a:solidFill>
                <a:latin typeface="Times New Roman" panose="02020603050405020304" pitchFamily="18" charset="0"/>
              </a:rPr>
              <a:t> web </a:t>
            </a:r>
            <a:endParaRPr lang="hr-HR" sz="1200" dirty="0"/>
          </a:p>
        </p:txBody>
      </p:sp>
      <p:sp>
        <p:nvSpPr>
          <p:cNvPr id="15" name="Rectangle 14"/>
          <p:cNvSpPr/>
          <p:nvPr/>
        </p:nvSpPr>
        <p:spPr>
          <a:xfrm>
            <a:off x="3792551" y="1857302"/>
            <a:ext cx="3729260" cy="2308324"/>
          </a:xfrm>
          <a:prstGeom prst="rect">
            <a:avLst/>
          </a:prstGeom>
        </p:spPr>
        <p:txBody>
          <a:bodyPr wrap="square">
            <a:spAutoFit/>
          </a:bodyPr>
          <a:lstStyle/>
          <a:p>
            <a:pPr algn="just">
              <a:lnSpc>
                <a:spcPct val="150000"/>
              </a:lnSpc>
            </a:pPr>
            <a:r>
              <a:rPr lang="en-US" sz="1600" dirty="0">
                <a:solidFill>
                  <a:srgbClr val="000000"/>
                </a:solidFill>
                <a:cs typeface="Arial" panose="020B0604020202020204" pitchFamily="34" charset="0"/>
              </a:rPr>
              <a:t>An </a:t>
            </a:r>
            <a:r>
              <a:rPr lang="en-US" sz="1600" dirty="0" err="1">
                <a:solidFill>
                  <a:srgbClr val="000000"/>
                </a:solidFill>
                <a:cs typeface="Arial" panose="020B0604020202020204" pitchFamily="34" charset="0"/>
              </a:rPr>
              <a:t>electrospun</a:t>
            </a:r>
            <a:r>
              <a:rPr lang="en-US" sz="1600" dirty="0">
                <a:solidFill>
                  <a:srgbClr val="000000"/>
                </a:solidFill>
                <a:cs typeface="Arial" panose="020B0604020202020204" pitchFamily="34" charset="0"/>
              </a:rPr>
              <a:t> web in a knit made from yarns covered by </a:t>
            </a:r>
            <a:r>
              <a:rPr lang="en-US" sz="1600" dirty="0" err="1">
                <a:solidFill>
                  <a:srgbClr val="000000"/>
                </a:solidFill>
                <a:cs typeface="Arial" panose="020B0604020202020204" pitchFamily="34" charset="0"/>
              </a:rPr>
              <a:t>nanofibres</a:t>
            </a:r>
            <a:r>
              <a:rPr lang="en-US" sz="1600" dirty="0">
                <a:solidFill>
                  <a:srgbClr val="000000"/>
                </a:solidFill>
                <a:cs typeface="Arial" panose="020B0604020202020204" pitchFamily="34" charset="0"/>
              </a:rPr>
              <a:t> is more resistant against </a:t>
            </a:r>
            <a:r>
              <a:rPr lang="en-US" sz="1600" dirty="0">
                <a:solidFill>
                  <a:srgbClr val="C00000"/>
                </a:solidFill>
                <a:effectLst>
                  <a:outerShdw blurRad="38100" dist="38100" dir="2700000" algn="tl">
                    <a:srgbClr val="000000">
                      <a:alpha val="43137"/>
                    </a:srgbClr>
                  </a:outerShdw>
                </a:effectLst>
                <a:cs typeface="Arial" panose="020B0604020202020204" pitchFamily="34" charset="0"/>
              </a:rPr>
              <a:t>mechanical damage than an </a:t>
            </a:r>
            <a:r>
              <a:rPr lang="en-US" sz="1600" dirty="0" err="1">
                <a:solidFill>
                  <a:srgbClr val="C00000"/>
                </a:solidFill>
                <a:effectLst>
                  <a:outerShdw blurRad="38100" dist="38100" dir="2700000" algn="tl">
                    <a:srgbClr val="000000">
                      <a:alpha val="43137"/>
                    </a:srgbClr>
                  </a:outerShdw>
                </a:effectLst>
                <a:cs typeface="Arial" panose="020B0604020202020204" pitchFamily="34" charset="0"/>
              </a:rPr>
              <a:t>nanofibrous</a:t>
            </a:r>
            <a:r>
              <a:rPr lang="en-US" sz="1600" dirty="0">
                <a:solidFill>
                  <a:srgbClr val="C00000"/>
                </a:solidFill>
                <a:effectLst>
                  <a:outerShdw blurRad="38100" dist="38100" dir="2700000" algn="tl">
                    <a:srgbClr val="000000">
                      <a:alpha val="43137"/>
                    </a:srgbClr>
                  </a:outerShdw>
                </a:effectLst>
                <a:cs typeface="Arial" panose="020B0604020202020204" pitchFamily="34" charset="0"/>
              </a:rPr>
              <a:t> web </a:t>
            </a:r>
            <a:r>
              <a:rPr lang="en-US" sz="1600" dirty="0">
                <a:solidFill>
                  <a:srgbClr val="000000"/>
                </a:solidFill>
                <a:cs typeface="Arial" panose="020B0604020202020204" pitchFamily="34" charset="0"/>
              </a:rPr>
              <a:t>on the knit, which can be more suitable for healthcare wearable textiles. </a:t>
            </a:r>
            <a:endParaRPr lang="hr-HR" sz="1600" dirty="0">
              <a:cs typeface="Arial" panose="020B0604020202020204" pitchFamily="34" charset="0"/>
            </a:endParaRPr>
          </a:p>
        </p:txBody>
      </p:sp>
      <p:sp>
        <p:nvSpPr>
          <p:cNvPr id="17" name="Rectangle 16"/>
          <p:cNvSpPr/>
          <p:nvPr/>
        </p:nvSpPr>
        <p:spPr>
          <a:xfrm>
            <a:off x="577182" y="6198633"/>
            <a:ext cx="11113836" cy="369332"/>
          </a:xfrm>
          <a:prstGeom prst="rect">
            <a:avLst/>
          </a:prstGeom>
        </p:spPr>
        <p:txBody>
          <a:bodyPr wrap="square">
            <a:spAutoFit/>
          </a:bodyPr>
          <a:lstStyle/>
          <a:p>
            <a:r>
              <a:rPr lang="lt-LT" sz="1000" dirty="0" smtClean="0">
                <a:cs typeface="Arial" panose="020B0604020202020204" pitchFamily="34" charset="0"/>
              </a:rPr>
              <a:t>Ragaišienė </a:t>
            </a:r>
            <a:r>
              <a:rPr lang="lt-LT" sz="1000" dirty="0">
                <a:cs typeface="Arial" panose="020B0604020202020204" pitchFamily="34" charset="0"/>
              </a:rPr>
              <a:t>A, Rukuižienė Ž, Mikučionienė D, Milašius R. Insertion of Electrospun Nanofibres into </a:t>
            </a:r>
            <a:r>
              <a:rPr lang="lt-LT" sz="1000" dirty="0" smtClean="0">
                <a:cs typeface="Arial" panose="020B0604020202020204" pitchFamily="34" charset="0"/>
              </a:rPr>
              <a:t>the</a:t>
            </a:r>
            <a:r>
              <a:rPr lang="hr-HR" sz="1000" dirty="0" smtClean="0">
                <a:cs typeface="Arial" panose="020B0604020202020204" pitchFamily="34" charset="0"/>
              </a:rPr>
              <a:t> </a:t>
            </a:r>
            <a:r>
              <a:rPr lang="lt-LT" sz="1000" dirty="0" smtClean="0">
                <a:cs typeface="Arial" panose="020B0604020202020204" pitchFamily="34" charset="0"/>
              </a:rPr>
              <a:t>Inner </a:t>
            </a:r>
            <a:r>
              <a:rPr lang="lt-LT" sz="1000" dirty="0">
                <a:cs typeface="Arial" panose="020B0604020202020204" pitchFamily="34" charset="0"/>
              </a:rPr>
              <a:t>Structure of Textiles. </a:t>
            </a:r>
            <a:r>
              <a:rPr lang="hr-HR" sz="1000" dirty="0" smtClean="0">
                <a:cs typeface="Arial" panose="020B0604020202020204" pitchFamily="34" charset="0"/>
              </a:rPr>
              <a:t>FIBRES </a:t>
            </a:r>
            <a:r>
              <a:rPr lang="hr-HR" sz="1000" dirty="0">
                <a:cs typeface="Arial" panose="020B0604020202020204" pitchFamily="34" charset="0"/>
              </a:rPr>
              <a:t>&amp; TEXTILES </a:t>
            </a:r>
            <a:r>
              <a:rPr lang="hr-HR" sz="1000" dirty="0" err="1">
                <a:cs typeface="Arial" panose="020B0604020202020204" pitchFamily="34" charset="0"/>
              </a:rPr>
              <a:t>in</a:t>
            </a:r>
            <a:r>
              <a:rPr lang="hr-HR" sz="1000" dirty="0">
                <a:cs typeface="Arial" panose="020B0604020202020204" pitchFamily="34" charset="0"/>
              </a:rPr>
              <a:t> </a:t>
            </a:r>
            <a:r>
              <a:rPr lang="hr-HR" sz="1000" dirty="0" err="1">
                <a:cs typeface="Arial" panose="020B0604020202020204" pitchFamily="34" charset="0"/>
              </a:rPr>
              <a:t>Eastern</a:t>
            </a:r>
            <a:r>
              <a:rPr lang="hr-HR" sz="1000" dirty="0">
                <a:cs typeface="Arial" panose="020B0604020202020204" pitchFamily="34" charset="0"/>
              </a:rPr>
              <a:t> Europe 2014; 22, 6(108): 59-62</a:t>
            </a:r>
            <a:r>
              <a:rPr lang="hr-HR" dirty="0">
                <a:latin typeface="Arial Narrow" panose="020B0606020202030204" pitchFamily="34" charset="0"/>
              </a:rPr>
              <a:t>. </a:t>
            </a:r>
            <a:endParaRPr lang="hr-HR" dirty="0"/>
          </a:p>
        </p:txBody>
      </p:sp>
      <p:sp>
        <p:nvSpPr>
          <p:cNvPr id="7" name="TextBox 6"/>
          <p:cNvSpPr txBox="1"/>
          <p:nvPr/>
        </p:nvSpPr>
        <p:spPr>
          <a:xfrm>
            <a:off x="4090851" y="1089583"/>
            <a:ext cx="3581400" cy="369332"/>
          </a:xfrm>
          <a:prstGeom prst="rect">
            <a:avLst/>
          </a:prstGeom>
          <a:noFill/>
        </p:spPr>
        <p:txBody>
          <a:bodyPr wrap="square" rtlCol="0">
            <a:spAutoFit/>
          </a:bodyPr>
          <a:lstStyle/>
          <a:p>
            <a:r>
              <a:rPr lang="hr-HR" dirty="0" err="1" smtClean="0">
                <a:solidFill>
                  <a:srgbClr val="C00000"/>
                </a:solidFill>
                <a:effectLst>
                  <a:outerShdw blurRad="38100" dist="38100" dir="2700000" algn="tl">
                    <a:srgbClr val="000000">
                      <a:alpha val="43137"/>
                    </a:srgbClr>
                  </a:outerShdw>
                </a:effectLst>
              </a:rPr>
              <a:t>Electrospun</a:t>
            </a:r>
            <a:r>
              <a:rPr lang="hr-HR" dirty="0" smtClean="0">
                <a:solidFill>
                  <a:srgbClr val="C00000"/>
                </a:solidFill>
                <a:effectLst>
                  <a:outerShdw blurRad="38100" dist="38100" dir="2700000" algn="tl">
                    <a:srgbClr val="000000">
                      <a:alpha val="43137"/>
                    </a:srgbClr>
                  </a:outerShdw>
                </a:effectLst>
              </a:rPr>
              <a:t> </a:t>
            </a:r>
            <a:r>
              <a:rPr lang="hr-HR" dirty="0" err="1" smtClean="0">
                <a:solidFill>
                  <a:srgbClr val="C00000"/>
                </a:solidFill>
                <a:effectLst>
                  <a:outerShdw blurRad="38100" dist="38100" dir="2700000" algn="tl">
                    <a:srgbClr val="000000">
                      <a:alpha val="43137"/>
                    </a:srgbClr>
                  </a:outerShdw>
                </a:effectLst>
              </a:rPr>
              <a:t>nanofibres</a:t>
            </a:r>
            <a:r>
              <a:rPr lang="hr-HR" dirty="0" smtClean="0">
                <a:solidFill>
                  <a:srgbClr val="C00000"/>
                </a:solidFill>
                <a:effectLst>
                  <a:outerShdw blurRad="38100" dist="38100" dir="2700000" algn="tl">
                    <a:srgbClr val="000000">
                      <a:alpha val="43137"/>
                    </a:srgbClr>
                  </a:outerShdw>
                </a:effectLst>
              </a:rPr>
              <a:t> </a:t>
            </a:r>
            <a:endParaRPr lang="hr-HR"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7125083"/>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406400" y="8382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29</a:t>
            </a:fld>
            <a:endParaRPr lang="en-US" altLang="nl-BE" dirty="0"/>
          </a:p>
        </p:txBody>
      </p:sp>
      <p:sp>
        <p:nvSpPr>
          <p:cNvPr id="4" name="Rectangle 3"/>
          <p:cNvSpPr/>
          <p:nvPr/>
        </p:nvSpPr>
        <p:spPr>
          <a:xfrm>
            <a:off x="4724400" y="2429491"/>
            <a:ext cx="5983706" cy="3416320"/>
          </a:xfrm>
          <a:prstGeom prst="rect">
            <a:avLst/>
          </a:prstGeom>
        </p:spPr>
        <p:txBody>
          <a:bodyPr wrap="square">
            <a:spAutoFit/>
          </a:bodyPr>
          <a:lstStyle/>
          <a:p>
            <a:pPr algn="just">
              <a:lnSpc>
                <a:spcPct val="150000"/>
              </a:lnSpc>
            </a:pPr>
            <a:r>
              <a:rPr lang="hr-HR" dirty="0" err="1">
                <a:latin typeface="FSBrabo-Regular"/>
              </a:rPr>
              <a:t>Environmental</a:t>
            </a:r>
            <a:r>
              <a:rPr lang="hr-HR" dirty="0">
                <a:latin typeface="FSBrabo-Regular"/>
              </a:rPr>
              <a:t> </a:t>
            </a:r>
            <a:r>
              <a:rPr lang="hr-HR" dirty="0" err="1">
                <a:latin typeface="FSBrabo-Regular"/>
              </a:rPr>
              <a:t>pollution</a:t>
            </a:r>
            <a:r>
              <a:rPr lang="hr-HR" dirty="0">
                <a:latin typeface="FSBrabo-Regular"/>
              </a:rPr>
              <a:t> </a:t>
            </a:r>
            <a:r>
              <a:rPr lang="hr-HR" dirty="0" err="1">
                <a:latin typeface="FSBrabo-Regular"/>
              </a:rPr>
              <a:t>in</a:t>
            </a:r>
            <a:r>
              <a:rPr lang="hr-HR" dirty="0">
                <a:latin typeface="FSBrabo-Regular"/>
              </a:rPr>
              <a:t> </a:t>
            </a:r>
            <a:r>
              <a:rPr lang="hr-HR" dirty="0" err="1">
                <a:latin typeface="FSBrabo-Regular"/>
              </a:rPr>
              <a:t>textile</a:t>
            </a:r>
            <a:r>
              <a:rPr lang="hr-HR" dirty="0">
                <a:latin typeface="FSBrabo-Regular"/>
              </a:rPr>
              <a:t> </a:t>
            </a:r>
            <a:r>
              <a:rPr lang="hr-HR" dirty="0" err="1">
                <a:latin typeface="FSBrabo-Regular"/>
              </a:rPr>
              <a:t>wet</a:t>
            </a:r>
            <a:r>
              <a:rPr lang="hr-HR" dirty="0">
                <a:latin typeface="FSBrabo-Regular"/>
              </a:rPr>
              <a:t> </a:t>
            </a:r>
            <a:r>
              <a:rPr lang="hr-HR" dirty="0" err="1">
                <a:latin typeface="FSBrabo-Regular"/>
              </a:rPr>
              <a:t>processes</a:t>
            </a:r>
            <a:r>
              <a:rPr lang="hr-HR" dirty="0">
                <a:latin typeface="FSBrabo-Regular"/>
              </a:rPr>
              <a:t> </a:t>
            </a:r>
            <a:r>
              <a:rPr lang="hr-HR" dirty="0" err="1" smtClean="0">
                <a:latin typeface="FSBrabo-Regular"/>
              </a:rPr>
              <a:t>can</a:t>
            </a:r>
            <a:r>
              <a:rPr lang="hr-HR" dirty="0" smtClean="0">
                <a:latin typeface="FSBrabo-Regular"/>
              </a:rPr>
              <a:t> </a:t>
            </a:r>
            <a:r>
              <a:rPr lang="en-US" dirty="0" smtClean="0">
                <a:latin typeface="FSBrabo-Regular"/>
              </a:rPr>
              <a:t>be </a:t>
            </a:r>
            <a:r>
              <a:rPr lang="en-US" dirty="0">
                <a:latin typeface="FSBrabo-Regular"/>
              </a:rPr>
              <a:t>reduced by four main </a:t>
            </a:r>
            <a:r>
              <a:rPr lang="en-US" dirty="0" smtClean="0">
                <a:latin typeface="FSBrabo-Regular"/>
              </a:rPr>
              <a:t>ways</a:t>
            </a:r>
            <a:r>
              <a:rPr lang="hr-HR" dirty="0">
                <a:latin typeface="FSBrabo-Regular"/>
              </a:rPr>
              <a:t>:</a:t>
            </a:r>
            <a:endParaRPr lang="hr-HR" dirty="0" smtClean="0">
              <a:latin typeface="FSBrabo-Regular"/>
            </a:endParaRPr>
          </a:p>
          <a:p>
            <a:pPr marL="285750" indent="-285750" algn="just">
              <a:lnSpc>
                <a:spcPct val="150000"/>
              </a:lnSpc>
              <a:buFont typeface="Wingdings" panose="05000000000000000000" pitchFamily="2" charset="2"/>
              <a:buChar char="q"/>
            </a:pPr>
            <a:r>
              <a:rPr lang="en-US" dirty="0" smtClean="0">
                <a:solidFill>
                  <a:srgbClr val="C00000"/>
                </a:solidFill>
                <a:effectLst>
                  <a:outerShdw blurRad="38100" dist="38100" dir="2700000" algn="tl">
                    <a:srgbClr val="000000">
                      <a:alpha val="43137"/>
                    </a:srgbClr>
                  </a:outerShdw>
                </a:effectLst>
                <a:latin typeface="FSBrabo-Regular"/>
              </a:rPr>
              <a:t>process </a:t>
            </a:r>
            <a:r>
              <a:rPr lang="en-US" dirty="0">
                <a:solidFill>
                  <a:srgbClr val="C00000"/>
                </a:solidFill>
                <a:effectLst>
                  <a:outerShdw blurRad="38100" dist="38100" dir="2700000" algn="tl">
                    <a:srgbClr val="000000">
                      <a:alpha val="43137"/>
                    </a:srgbClr>
                  </a:outerShdw>
                </a:effectLst>
                <a:latin typeface="FSBrabo-Regular"/>
              </a:rPr>
              <a:t>optimization (reducing in water</a:t>
            </a:r>
            <a:r>
              <a:rPr lang="en-US" dirty="0" smtClean="0">
                <a:solidFill>
                  <a:srgbClr val="C00000"/>
                </a:solidFill>
                <a:effectLst>
                  <a:outerShdw blurRad="38100" dist="38100" dir="2700000" algn="tl">
                    <a:srgbClr val="000000">
                      <a:alpha val="43137"/>
                    </a:srgbClr>
                  </a:outerShdw>
                </a:effectLst>
                <a:latin typeface="FSBrabo-Regular"/>
              </a:rPr>
              <a:t>,</a:t>
            </a:r>
            <a:r>
              <a:rPr lang="hr-HR" dirty="0" smtClean="0">
                <a:solidFill>
                  <a:srgbClr val="C00000"/>
                </a:solidFill>
                <a:effectLst>
                  <a:outerShdw blurRad="38100" dist="38100" dir="2700000" algn="tl">
                    <a:srgbClr val="000000">
                      <a:alpha val="43137"/>
                    </a:srgbClr>
                  </a:outerShdw>
                </a:effectLst>
                <a:latin typeface="FSBrabo-Regular"/>
              </a:rPr>
              <a:t> </a:t>
            </a:r>
            <a:r>
              <a:rPr lang="en-US" dirty="0" smtClean="0">
                <a:solidFill>
                  <a:srgbClr val="C00000"/>
                </a:solidFill>
                <a:effectLst>
                  <a:outerShdw blurRad="38100" dist="38100" dir="2700000" algn="tl">
                    <a:srgbClr val="000000">
                      <a:alpha val="43137"/>
                    </a:srgbClr>
                  </a:outerShdw>
                </a:effectLst>
                <a:latin typeface="FSBrabo-Regular"/>
              </a:rPr>
              <a:t>chemical </a:t>
            </a:r>
            <a:r>
              <a:rPr lang="en-US" dirty="0">
                <a:solidFill>
                  <a:srgbClr val="C00000"/>
                </a:solidFill>
                <a:effectLst>
                  <a:outerShdw blurRad="38100" dist="38100" dir="2700000" algn="tl">
                    <a:srgbClr val="000000">
                      <a:alpha val="43137"/>
                    </a:srgbClr>
                  </a:outerShdw>
                </a:effectLst>
                <a:latin typeface="FSBrabo-Regular"/>
              </a:rPr>
              <a:t>energy consumption, and time loss), </a:t>
            </a:r>
            <a:endParaRPr lang="hr-HR" dirty="0" smtClean="0">
              <a:solidFill>
                <a:srgbClr val="C00000"/>
              </a:solidFill>
              <a:effectLst>
                <a:outerShdw blurRad="38100" dist="38100" dir="2700000" algn="tl">
                  <a:srgbClr val="000000">
                    <a:alpha val="43137"/>
                  </a:srgbClr>
                </a:outerShdw>
              </a:effectLst>
              <a:latin typeface="FSBrabo-Regular"/>
            </a:endParaRPr>
          </a:p>
          <a:p>
            <a:pPr marL="285750" indent="-285750" algn="just">
              <a:lnSpc>
                <a:spcPct val="150000"/>
              </a:lnSpc>
              <a:buFont typeface="Wingdings" panose="05000000000000000000" pitchFamily="2" charset="2"/>
              <a:buChar char="q"/>
            </a:pPr>
            <a:r>
              <a:rPr lang="en-US" dirty="0" smtClean="0">
                <a:solidFill>
                  <a:srgbClr val="C00000"/>
                </a:solidFill>
                <a:effectLst>
                  <a:outerShdw blurRad="38100" dist="38100" dir="2700000" algn="tl">
                    <a:srgbClr val="000000">
                      <a:alpha val="43137"/>
                    </a:srgbClr>
                  </a:outerShdw>
                </a:effectLst>
                <a:latin typeface="FSBrabo-Regular"/>
              </a:rPr>
              <a:t>use </a:t>
            </a:r>
            <a:r>
              <a:rPr lang="en-US" dirty="0">
                <a:solidFill>
                  <a:srgbClr val="C00000"/>
                </a:solidFill>
                <a:effectLst>
                  <a:outerShdw blurRad="38100" dist="38100" dir="2700000" algn="tl">
                    <a:srgbClr val="000000">
                      <a:alpha val="43137"/>
                    </a:srgbClr>
                  </a:outerShdw>
                </a:effectLst>
                <a:latin typeface="FSBrabo-Regular"/>
              </a:rPr>
              <a:t>of ecofriendly chemicals</a:t>
            </a:r>
            <a:r>
              <a:rPr lang="en-US" dirty="0" smtClean="0">
                <a:solidFill>
                  <a:srgbClr val="C00000"/>
                </a:solidFill>
                <a:effectLst>
                  <a:outerShdw blurRad="38100" dist="38100" dir="2700000" algn="tl">
                    <a:srgbClr val="000000">
                      <a:alpha val="43137"/>
                    </a:srgbClr>
                  </a:outerShdw>
                </a:effectLst>
                <a:latin typeface="FSBrabo-Regular"/>
              </a:rPr>
              <a:t>,</a:t>
            </a:r>
            <a:r>
              <a:rPr lang="hr-HR" dirty="0" smtClean="0">
                <a:solidFill>
                  <a:srgbClr val="C00000"/>
                </a:solidFill>
                <a:effectLst>
                  <a:outerShdw blurRad="38100" dist="38100" dir="2700000" algn="tl">
                    <a:srgbClr val="000000">
                      <a:alpha val="43137"/>
                    </a:srgbClr>
                  </a:outerShdw>
                </a:effectLst>
                <a:latin typeface="FSBrabo-Regular"/>
              </a:rPr>
              <a:t> </a:t>
            </a:r>
            <a:endParaRPr lang="hr-HR" dirty="0" smtClean="0">
              <a:solidFill>
                <a:srgbClr val="C00000"/>
              </a:solidFill>
              <a:effectLst>
                <a:outerShdw blurRad="38100" dist="38100" dir="2700000" algn="tl">
                  <a:srgbClr val="000000">
                    <a:alpha val="43137"/>
                  </a:srgbClr>
                </a:outerShdw>
              </a:effectLst>
              <a:latin typeface="FSBrabo-Regular"/>
            </a:endParaRPr>
          </a:p>
          <a:p>
            <a:pPr marL="285750" indent="-285750" algn="just">
              <a:lnSpc>
                <a:spcPct val="150000"/>
              </a:lnSpc>
              <a:buFont typeface="Wingdings" panose="05000000000000000000" pitchFamily="2" charset="2"/>
              <a:buChar char="q"/>
            </a:pPr>
            <a:r>
              <a:rPr lang="en-US" dirty="0" smtClean="0">
                <a:solidFill>
                  <a:srgbClr val="C00000"/>
                </a:solidFill>
                <a:effectLst>
                  <a:outerShdw blurRad="38100" dist="38100" dir="2700000" algn="tl">
                    <a:srgbClr val="000000">
                      <a:alpha val="43137"/>
                    </a:srgbClr>
                  </a:outerShdw>
                </a:effectLst>
                <a:latin typeface="FSBrabo-Regular"/>
              </a:rPr>
              <a:t>reuse </a:t>
            </a:r>
            <a:r>
              <a:rPr lang="en-US" dirty="0">
                <a:solidFill>
                  <a:srgbClr val="C00000"/>
                </a:solidFill>
                <a:effectLst>
                  <a:outerShdw blurRad="38100" dist="38100" dir="2700000" algn="tl">
                    <a:srgbClr val="000000">
                      <a:alpha val="43137"/>
                    </a:srgbClr>
                  </a:outerShdw>
                </a:effectLst>
                <a:latin typeface="FSBrabo-Regular"/>
              </a:rPr>
              <a:t>of water, and </a:t>
            </a:r>
            <a:endParaRPr lang="hr-HR" dirty="0" smtClean="0">
              <a:solidFill>
                <a:srgbClr val="C00000"/>
              </a:solidFill>
              <a:effectLst>
                <a:outerShdw blurRad="38100" dist="38100" dir="2700000" algn="tl">
                  <a:srgbClr val="000000">
                    <a:alpha val="43137"/>
                  </a:srgbClr>
                </a:outerShdw>
              </a:effectLst>
              <a:latin typeface="FSBrabo-Regular"/>
            </a:endParaRPr>
          </a:p>
          <a:p>
            <a:pPr marL="285750" indent="-285750" algn="just">
              <a:lnSpc>
                <a:spcPct val="150000"/>
              </a:lnSpc>
              <a:buFont typeface="Wingdings" panose="05000000000000000000" pitchFamily="2" charset="2"/>
              <a:buChar char="q"/>
            </a:pPr>
            <a:r>
              <a:rPr lang="en-US" dirty="0" smtClean="0">
                <a:solidFill>
                  <a:srgbClr val="C00000"/>
                </a:solidFill>
                <a:effectLst>
                  <a:outerShdw blurRad="38100" dist="38100" dir="2700000" algn="tl">
                    <a:srgbClr val="000000">
                      <a:alpha val="43137"/>
                    </a:srgbClr>
                  </a:outerShdw>
                </a:effectLst>
                <a:latin typeface="FSBrabo-Regular"/>
              </a:rPr>
              <a:t>new </a:t>
            </a:r>
            <a:r>
              <a:rPr lang="en-US" dirty="0">
                <a:solidFill>
                  <a:srgbClr val="C00000"/>
                </a:solidFill>
                <a:effectLst>
                  <a:outerShdw blurRad="38100" dist="38100" dir="2700000" algn="tl">
                    <a:srgbClr val="000000">
                      <a:alpha val="43137"/>
                    </a:srgbClr>
                  </a:outerShdw>
                </a:effectLst>
                <a:latin typeface="FSBrabo-Regular"/>
              </a:rPr>
              <a:t>technologies like ozone and plasma technologies, </a:t>
            </a:r>
            <a:r>
              <a:rPr lang="en-US" dirty="0" smtClean="0">
                <a:solidFill>
                  <a:srgbClr val="C00000"/>
                </a:solidFill>
                <a:effectLst>
                  <a:outerShdw blurRad="38100" dist="38100" dir="2700000" algn="tl">
                    <a:srgbClr val="000000">
                      <a:alpha val="43137"/>
                    </a:srgbClr>
                  </a:outerShdw>
                </a:effectLst>
                <a:latin typeface="FSBrabo-Regular"/>
              </a:rPr>
              <a:t>transfer</a:t>
            </a:r>
            <a:r>
              <a:rPr lang="hr-HR" dirty="0" smtClean="0">
                <a:solidFill>
                  <a:srgbClr val="C00000"/>
                </a:solidFill>
                <a:effectLst>
                  <a:outerShdw blurRad="38100" dist="38100" dir="2700000" algn="tl">
                    <a:srgbClr val="000000">
                      <a:alpha val="43137"/>
                    </a:srgbClr>
                  </a:outerShdw>
                </a:effectLst>
                <a:latin typeface="FSBrabo-Regular"/>
              </a:rPr>
              <a:t> </a:t>
            </a:r>
            <a:r>
              <a:rPr lang="en-US" dirty="0" smtClean="0">
                <a:solidFill>
                  <a:srgbClr val="C00000"/>
                </a:solidFill>
                <a:effectLst>
                  <a:outerShdw blurRad="38100" dist="38100" dir="2700000" algn="tl">
                    <a:srgbClr val="000000">
                      <a:alpha val="43137"/>
                    </a:srgbClr>
                  </a:outerShdw>
                </a:effectLst>
                <a:latin typeface="FSBrabo-Regular"/>
              </a:rPr>
              <a:t>printing</a:t>
            </a:r>
            <a:r>
              <a:rPr lang="en-US" dirty="0">
                <a:solidFill>
                  <a:srgbClr val="C00000"/>
                </a:solidFill>
                <a:effectLst>
                  <a:outerShdw blurRad="38100" dist="38100" dir="2700000" algn="tl">
                    <a:srgbClr val="000000">
                      <a:alpha val="43137"/>
                    </a:srgbClr>
                  </a:outerShdw>
                </a:effectLst>
                <a:latin typeface="FSBrabo-Regular"/>
              </a:rPr>
              <a:t>, enzymatic </a:t>
            </a:r>
            <a:r>
              <a:rPr lang="en-US" dirty="0" smtClean="0">
                <a:solidFill>
                  <a:srgbClr val="C00000"/>
                </a:solidFill>
                <a:effectLst>
                  <a:outerShdw blurRad="38100" dist="38100" dir="2700000" algn="tl">
                    <a:srgbClr val="000000">
                      <a:alpha val="43137"/>
                    </a:srgbClr>
                  </a:outerShdw>
                </a:effectLst>
                <a:latin typeface="FSBrabo-Regular"/>
              </a:rPr>
              <a:t>processes</a:t>
            </a:r>
            <a:r>
              <a:rPr lang="hr-HR" dirty="0" smtClean="0">
                <a:solidFill>
                  <a:srgbClr val="C00000"/>
                </a:solidFill>
                <a:effectLst>
                  <a:outerShdw blurRad="38100" dist="38100" dir="2700000" algn="tl">
                    <a:srgbClr val="000000">
                      <a:alpha val="43137"/>
                    </a:srgbClr>
                  </a:outerShdw>
                </a:effectLst>
                <a:latin typeface="FSBrabo-Regular"/>
              </a:rPr>
              <a:t> </a:t>
            </a:r>
            <a:r>
              <a:rPr lang="en-US" dirty="0" smtClean="0">
                <a:solidFill>
                  <a:srgbClr val="C00000"/>
                </a:solidFill>
                <a:effectLst>
                  <a:outerShdw blurRad="38100" dist="38100" dir="2700000" algn="tl">
                    <a:srgbClr val="000000">
                      <a:alpha val="43137"/>
                    </a:srgbClr>
                  </a:outerShdw>
                </a:effectLst>
                <a:latin typeface="FSBrabo-Regular"/>
              </a:rPr>
              <a:t>etc</a:t>
            </a:r>
            <a:r>
              <a:rPr lang="en-US" dirty="0">
                <a:solidFill>
                  <a:srgbClr val="C00000"/>
                </a:solidFill>
                <a:effectLst>
                  <a:outerShdw blurRad="38100" dist="38100" dir="2700000" algn="tl">
                    <a:srgbClr val="000000">
                      <a:alpha val="43137"/>
                    </a:srgbClr>
                  </a:outerShdw>
                </a:effectLst>
                <a:latin typeface="FSBrabo-Regular"/>
              </a:rPr>
              <a:t>. </a:t>
            </a:r>
            <a:endParaRPr lang="hr-HR" dirty="0">
              <a:solidFill>
                <a:srgbClr val="C00000"/>
              </a:solidFill>
              <a:effectLst>
                <a:outerShdw blurRad="38100" dist="38100" dir="2700000" algn="tl">
                  <a:srgbClr val="000000">
                    <a:alpha val="43137"/>
                  </a:srgbClr>
                </a:outerShdw>
              </a:effectLst>
            </a:endParaRPr>
          </a:p>
        </p:txBody>
      </p:sp>
      <p:sp>
        <p:nvSpPr>
          <p:cNvPr id="5" name="TextBox 4"/>
          <p:cNvSpPr txBox="1"/>
          <p:nvPr/>
        </p:nvSpPr>
        <p:spPr>
          <a:xfrm>
            <a:off x="4724400" y="1121212"/>
            <a:ext cx="7239000" cy="1200329"/>
          </a:xfrm>
          <a:prstGeom prst="rect">
            <a:avLst/>
          </a:prstGeom>
          <a:noFill/>
        </p:spPr>
        <p:txBody>
          <a:bodyPr wrap="square" rtlCol="0">
            <a:spAutoFit/>
          </a:bodyPr>
          <a:lstStyle/>
          <a:p>
            <a:pPr>
              <a:lnSpc>
                <a:spcPct val="150000"/>
              </a:lnSpc>
            </a:pPr>
            <a:r>
              <a:rPr lang="hr-HR" sz="2400" dirty="0" smtClean="0">
                <a:solidFill>
                  <a:srgbClr val="C00000"/>
                </a:solidFill>
                <a:effectLst>
                  <a:outerShdw blurRad="38100" dist="38100" dir="2700000" algn="tl">
                    <a:srgbClr val="000000">
                      <a:alpha val="43137"/>
                    </a:srgbClr>
                  </a:outerShdw>
                </a:effectLst>
                <a:cs typeface="Arial" panose="020B0604020202020204" pitchFamily="34" charset="0"/>
              </a:rPr>
              <a:t>New </a:t>
            </a:r>
            <a:r>
              <a:rPr lang="hr-HR" sz="2400" dirty="0" err="1" smtClean="0">
                <a:solidFill>
                  <a:srgbClr val="C00000"/>
                </a:solidFill>
                <a:effectLst>
                  <a:outerShdw blurRad="38100" dist="38100" dir="2700000" algn="tl">
                    <a:srgbClr val="000000">
                      <a:alpha val="43137"/>
                    </a:srgbClr>
                  </a:outerShdw>
                </a:effectLst>
                <a:cs typeface="Arial" panose="020B0604020202020204" pitchFamily="34" charset="0"/>
              </a:rPr>
              <a:t>technology</a:t>
            </a:r>
            <a:r>
              <a:rPr lang="hr-HR" sz="2400" dirty="0" smtClean="0">
                <a:solidFill>
                  <a:srgbClr val="C00000"/>
                </a:solidFill>
                <a:effectLst>
                  <a:outerShdw blurRad="38100" dist="38100" dir="2700000" algn="tl">
                    <a:srgbClr val="000000">
                      <a:alpha val="43137"/>
                    </a:srgbClr>
                  </a:outerShdw>
                </a:effectLst>
                <a:cs typeface="Arial" panose="020B0604020202020204" pitchFamily="34" charset="0"/>
              </a:rPr>
              <a:t> </a:t>
            </a:r>
            <a:r>
              <a:rPr lang="hr-HR" sz="2400" dirty="0" err="1" smtClean="0">
                <a:solidFill>
                  <a:srgbClr val="C00000"/>
                </a:solidFill>
                <a:effectLst>
                  <a:outerShdw blurRad="38100" dist="38100" dir="2700000" algn="tl">
                    <a:srgbClr val="000000">
                      <a:alpha val="43137"/>
                    </a:srgbClr>
                  </a:outerShdw>
                </a:effectLst>
                <a:cs typeface="Arial" panose="020B0604020202020204" pitchFamily="34" charset="0"/>
              </a:rPr>
              <a:t>in</a:t>
            </a:r>
            <a:r>
              <a:rPr lang="hr-HR" sz="2400" dirty="0" smtClean="0">
                <a:solidFill>
                  <a:srgbClr val="C00000"/>
                </a:solidFill>
                <a:effectLst>
                  <a:outerShdw blurRad="38100" dist="38100" dir="2700000" algn="tl">
                    <a:srgbClr val="000000">
                      <a:alpha val="43137"/>
                    </a:srgbClr>
                  </a:outerShdw>
                </a:effectLst>
                <a:cs typeface="Arial" panose="020B0604020202020204" pitchFamily="34" charset="0"/>
              </a:rPr>
              <a:t> </a:t>
            </a:r>
            <a:r>
              <a:rPr lang="hr-HR" sz="2400" dirty="0" err="1" smtClean="0">
                <a:solidFill>
                  <a:srgbClr val="C00000"/>
                </a:solidFill>
                <a:effectLst>
                  <a:outerShdw blurRad="38100" dist="38100" dir="2700000" algn="tl">
                    <a:srgbClr val="000000">
                      <a:alpha val="43137"/>
                    </a:srgbClr>
                  </a:outerShdw>
                </a:effectLst>
                <a:cs typeface="Arial" panose="020B0604020202020204" pitchFamily="34" charset="0"/>
              </a:rPr>
              <a:t>Textile</a:t>
            </a:r>
            <a:r>
              <a:rPr lang="hr-HR" sz="2400" dirty="0" smtClean="0">
                <a:solidFill>
                  <a:srgbClr val="C00000"/>
                </a:solidFill>
                <a:effectLst>
                  <a:outerShdw blurRad="38100" dist="38100" dir="2700000" algn="tl">
                    <a:srgbClr val="000000">
                      <a:alpha val="43137"/>
                    </a:srgbClr>
                  </a:outerShdw>
                </a:effectLst>
                <a:cs typeface="Arial" panose="020B0604020202020204" pitchFamily="34" charset="0"/>
              </a:rPr>
              <a:t> </a:t>
            </a:r>
            <a:r>
              <a:rPr lang="hr-HR" sz="2400" dirty="0" err="1" smtClean="0">
                <a:solidFill>
                  <a:srgbClr val="C00000"/>
                </a:solidFill>
                <a:effectLst>
                  <a:outerShdw blurRad="38100" dist="38100" dir="2700000" algn="tl">
                    <a:srgbClr val="000000">
                      <a:alpha val="43137"/>
                    </a:srgbClr>
                  </a:outerShdw>
                </a:effectLst>
                <a:cs typeface="Arial" panose="020B0604020202020204" pitchFamily="34" charset="0"/>
              </a:rPr>
              <a:t>industry</a:t>
            </a:r>
            <a:r>
              <a:rPr lang="hr-HR" sz="2400" dirty="0" smtClean="0">
                <a:solidFill>
                  <a:srgbClr val="C00000"/>
                </a:solidFill>
                <a:effectLst>
                  <a:outerShdw blurRad="38100" dist="38100" dir="2700000" algn="tl">
                    <a:srgbClr val="000000">
                      <a:alpha val="43137"/>
                    </a:srgbClr>
                  </a:outerShdw>
                </a:effectLst>
                <a:cs typeface="Arial" panose="020B0604020202020204" pitchFamily="34" charset="0"/>
              </a:rPr>
              <a:t>  </a:t>
            </a:r>
            <a:r>
              <a:rPr lang="hr-HR" sz="2400" dirty="0" err="1" smtClean="0">
                <a:solidFill>
                  <a:srgbClr val="C00000"/>
                </a:solidFill>
                <a:effectLst>
                  <a:outerShdw blurRad="38100" dist="38100" dir="2700000" algn="tl">
                    <a:srgbClr val="000000">
                      <a:alpha val="43137"/>
                    </a:srgbClr>
                  </a:outerShdw>
                </a:effectLst>
                <a:cs typeface="Arial" panose="020B0604020202020204" pitchFamily="34" charset="0"/>
              </a:rPr>
              <a:t>environmentally</a:t>
            </a:r>
            <a:r>
              <a:rPr lang="hr-HR" sz="2400" dirty="0" smtClean="0">
                <a:solidFill>
                  <a:srgbClr val="C00000"/>
                </a:solidFill>
                <a:effectLst>
                  <a:outerShdw blurRad="38100" dist="38100" dir="2700000" algn="tl">
                    <a:srgbClr val="000000">
                      <a:alpha val="43137"/>
                    </a:srgbClr>
                  </a:outerShdw>
                </a:effectLst>
                <a:cs typeface="Arial" panose="020B0604020202020204" pitchFamily="34" charset="0"/>
              </a:rPr>
              <a:t> </a:t>
            </a:r>
            <a:r>
              <a:rPr lang="hr-HR" sz="2400" dirty="0" err="1" smtClean="0">
                <a:solidFill>
                  <a:srgbClr val="C00000"/>
                </a:solidFill>
                <a:effectLst>
                  <a:outerShdw blurRad="38100" dist="38100" dir="2700000" algn="tl">
                    <a:srgbClr val="000000">
                      <a:alpha val="43137"/>
                    </a:srgbClr>
                  </a:outerShdw>
                </a:effectLst>
                <a:cs typeface="Arial" panose="020B0604020202020204" pitchFamily="34" charset="0"/>
              </a:rPr>
              <a:t>friendly</a:t>
            </a:r>
            <a:endParaRPr lang="hr-HR" sz="2400" dirty="0">
              <a:solidFill>
                <a:srgbClr val="C00000"/>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27737186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3</a:t>
            </a:fld>
            <a:endParaRPr lang="en-US" altLang="nl-BE" dirty="0"/>
          </a:p>
        </p:txBody>
      </p:sp>
      <p:sp>
        <p:nvSpPr>
          <p:cNvPr id="16" name="Fußzeilenplatzhalter 2"/>
          <p:cNvSpPr>
            <a:spLocks noGrp="1"/>
          </p:cNvSpPr>
          <p:nvPr>
            <p:ph type="ftr" sz="quarter" idx="11"/>
          </p:nvPr>
        </p:nvSpPr>
        <p:spPr>
          <a:xfrm>
            <a:off x="7393689" y="6366263"/>
            <a:ext cx="3860800" cy="365125"/>
          </a:xfrm>
        </p:spPr>
        <p:txBody>
          <a:bodyPr/>
          <a:lstStyle/>
          <a:p>
            <a:pPr>
              <a:defRPr/>
            </a:pPr>
            <a:r>
              <a:rPr lang="hr-HR" dirty="0" smtClean="0">
                <a:solidFill>
                  <a:srgbClr val="00B0F0"/>
                </a:solidFill>
              </a:rPr>
              <a:t>COURSE: QMS/EMS </a:t>
            </a:r>
            <a:r>
              <a:rPr lang="hr-HR" dirty="0" err="1">
                <a:solidFill>
                  <a:srgbClr val="00B0F0"/>
                </a:solidFill>
              </a:rPr>
              <a:t>Implementation</a:t>
            </a:r>
            <a:r>
              <a:rPr lang="hr-HR" dirty="0">
                <a:solidFill>
                  <a:srgbClr val="00B0F0"/>
                </a:solidFill>
              </a:rPr>
              <a:t> </a:t>
            </a:r>
            <a:r>
              <a:rPr lang="hr-HR" dirty="0" err="1">
                <a:solidFill>
                  <a:srgbClr val="00B0F0"/>
                </a:solidFill>
              </a:rPr>
              <a:t>and</a:t>
            </a:r>
            <a:r>
              <a:rPr lang="hr-HR" dirty="0">
                <a:solidFill>
                  <a:srgbClr val="00B0F0"/>
                </a:solidFill>
              </a:rPr>
              <a:t> </a:t>
            </a:r>
            <a:r>
              <a:rPr lang="hr-HR" dirty="0" err="1">
                <a:solidFill>
                  <a:srgbClr val="00B0F0"/>
                </a:solidFill>
              </a:rPr>
              <a:t>Control</a:t>
            </a:r>
            <a:endParaRPr lang="en-US" dirty="0"/>
          </a:p>
        </p:txBody>
      </p:sp>
      <p:sp>
        <p:nvSpPr>
          <p:cNvPr id="3" name="Title 2"/>
          <p:cNvSpPr>
            <a:spLocks noGrp="1"/>
          </p:cNvSpPr>
          <p:nvPr>
            <p:ph type="title"/>
          </p:nvPr>
        </p:nvSpPr>
        <p:spPr>
          <a:xfrm>
            <a:off x="533400" y="997850"/>
            <a:ext cx="10972800" cy="670163"/>
          </a:xfrm>
        </p:spPr>
        <p:txBody>
          <a:bodyPr/>
          <a:lstStyle/>
          <a:p>
            <a:r>
              <a:rPr lang="it-IT" sz="2000" cap="all" dirty="0" err="1">
                <a:solidFill>
                  <a:schemeClr val="accent1">
                    <a:lumMod val="75000"/>
                  </a:schemeClr>
                </a:solidFill>
                <a:latin typeface="Gill Sans MT" charset="0"/>
                <a:ea typeface="Gill Sans MT" charset="0"/>
                <a:cs typeface="Gill Sans MT" charset="0"/>
              </a:rPr>
              <a:t>aims</a:t>
            </a:r>
            <a:r>
              <a:rPr lang="it-IT" sz="2000" cap="all" dirty="0">
                <a:solidFill>
                  <a:schemeClr val="accent1">
                    <a:lumMod val="75000"/>
                  </a:schemeClr>
                </a:solidFill>
                <a:latin typeface="Gill Sans MT" charset="0"/>
                <a:ea typeface="Gill Sans MT" charset="0"/>
                <a:cs typeface="Gill Sans MT" charset="0"/>
              </a:rPr>
              <a:t> and </a:t>
            </a:r>
            <a:r>
              <a:rPr lang="it-IT" sz="2000" cap="all" dirty="0" err="1">
                <a:solidFill>
                  <a:schemeClr val="accent1">
                    <a:lumMod val="75000"/>
                  </a:schemeClr>
                </a:solidFill>
                <a:latin typeface="Gill Sans MT" charset="0"/>
                <a:ea typeface="Gill Sans MT" charset="0"/>
                <a:cs typeface="Gill Sans MT" charset="0"/>
              </a:rPr>
              <a:t>structure</a:t>
            </a:r>
            <a:r>
              <a:rPr lang="it-IT" sz="2000" cap="all" dirty="0">
                <a:solidFill>
                  <a:schemeClr val="accent1">
                    <a:lumMod val="75000"/>
                  </a:schemeClr>
                </a:solidFill>
                <a:latin typeface="Gill Sans MT" charset="0"/>
                <a:ea typeface="Gill Sans MT" charset="0"/>
                <a:cs typeface="Gill Sans MT" charset="0"/>
              </a:rPr>
              <a:t> of the curriculum</a:t>
            </a:r>
            <a:endParaRPr lang="hr-HR" sz="2000" dirty="0">
              <a:solidFill>
                <a:schemeClr val="accent1">
                  <a:lumMod val="75000"/>
                </a:schemeClr>
              </a:solidFill>
            </a:endParaRPr>
          </a:p>
        </p:txBody>
      </p:sp>
      <p:sp>
        <p:nvSpPr>
          <p:cNvPr id="17" name="Content Placeholder 2"/>
          <p:cNvSpPr txBox="1">
            <a:spLocks/>
          </p:cNvSpPr>
          <p:nvPr/>
        </p:nvSpPr>
        <p:spPr>
          <a:xfrm>
            <a:off x="491583" y="1668013"/>
            <a:ext cx="11285034" cy="2570163"/>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Bef>
                <a:spcPts val="0"/>
              </a:spcBef>
              <a:buFont typeface="Arial" panose="020B0604020202020204" pitchFamily="34" charset="0"/>
              <a:buNone/>
            </a:pPr>
            <a:r>
              <a:rPr lang="en-GB" sz="1400" dirty="0" smtClean="0">
                <a:latin typeface="Arial" panose="020B0604020202020204" pitchFamily="34" charset="0"/>
                <a:cs typeface="Arial" panose="020B0604020202020204" pitchFamily="34" charset="0"/>
              </a:rPr>
              <a:t>The curriculum </a:t>
            </a:r>
            <a:r>
              <a:rPr lang="hr-HR" sz="1400" dirty="0" err="1" smtClean="0">
                <a:latin typeface="Arial" panose="020B0604020202020204" pitchFamily="34" charset="0"/>
                <a:cs typeface="Arial" panose="020B0604020202020204" pitchFamily="34" charset="0"/>
              </a:rPr>
              <a:t>will</a:t>
            </a:r>
            <a:r>
              <a:rPr lang="hr-HR" sz="1400" dirty="0" smtClean="0">
                <a:latin typeface="Arial" panose="020B0604020202020204" pitchFamily="34" charset="0"/>
                <a:cs typeface="Arial" panose="020B0604020202020204" pitchFamily="34" charset="0"/>
              </a:rPr>
              <a:t> </a:t>
            </a:r>
            <a:r>
              <a:rPr lang="hr-HR" sz="1400" dirty="0" err="1" smtClean="0">
                <a:latin typeface="Arial" panose="020B0604020202020204" pitchFamily="34" charset="0"/>
                <a:cs typeface="Arial" panose="020B0604020202020204" pitchFamily="34" charset="0"/>
              </a:rPr>
              <a:t>be</a:t>
            </a:r>
            <a:r>
              <a:rPr lang="hr-HR" sz="1400" dirty="0" smtClean="0">
                <a:latin typeface="Arial" panose="020B0604020202020204" pitchFamily="34" charset="0"/>
                <a:cs typeface="Arial" panose="020B0604020202020204" pitchFamily="34" charset="0"/>
              </a:rPr>
              <a:t> </a:t>
            </a:r>
            <a:r>
              <a:rPr lang="hr-HR" sz="1400" dirty="0" err="1" smtClean="0">
                <a:latin typeface="Arial" panose="020B0604020202020204" pitchFamily="34" charset="0"/>
                <a:cs typeface="Arial" panose="020B0604020202020204" pitchFamily="34" charset="0"/>
              </a:rPr>
              <a:t>developed</a:t>
            </a:r>
            <a:r>
              <a:rPr lang="hr-HR" sz="1400" dirty="0" smtClean="0">
                <a:latin typeface="Arial" panose="020B0604020202020204" pitchFamily="34" charset="0"/>
                <a:cs typeface="Arial" panose="020B0604020202020204" pitchFamily="34" charset="0"/>
              </a:rPr>
              <a:t> </a:t>
            </a:r>
            <a:r>
              <a:rPr lang="hr-HR" sz="1400" dirty="0" err="1" smtClean="0">
                <a:latin typeface="Arial" panose="020B0604020202020204" pitchFamily="34" charset="0"/>
                <a:cs typeface="Arial" panose="020B0604020202020204" pitchFamily="34" charset="0"/>
              </a:rPr>
              <a:t>under</a:t>
            </a:r>
            <a:r>
              <a:rPr lang="hr-HR" sz="1400" dirty="0" smtClean="0">
                <a:latin typeface="Arial" panose="020B0604020202020204" pitchFamily="34" charset="0"/>
                <a:cs typeface="Arial" panose="020B0604020202020204" pitchFamily="34" charset="0"/>
              </a:rPr>
              <a:t> </a:t>
            </a:r>
            <a:r>
              <a:rPr lang="hr-HR" sz="1400" dirty="0" err="1" smtClean="0">
                <a:latin typeface="Arial" panose="020B0604020202020204" pitchFamily="34" charset="0"/>
                <a:cs typeface="Arial" panose="020B0604020202020204" pitchFamily="34" charset="0"/>
              </a:rPr>
              <a:t>the</a:t>
            </a:r>
            <a:r>
              <a:rPr lang="hr-HR" sz="1400" dirty="0" smtClean="0">
                <a:latin typeface="Arial" panose="020B0604020202020204" pitchFamily="34" charset="0"/>
                <a:cs typeface="Arial" panose="020B0604020202020204" pitchFamily="34" charset="0"/>
              </a:rPr>
              <a:t> </a:t>
            </a:r>
            <a:r>
              <a:rPr lang="hr-HR" sz="1400" dirty="0" err="1" smtClean="0">
                <a:latin typeface="Arial" panose="020B0604020202020204" pitchFamily="34" charset="0"/>
                <a:cs typeface="Arial" panose="020B0604020202020204" pitchFamily="34" charset="0"/>
              </a:rPr>
              <a:t>project</a:t>
            </a:r>
            <a:r>
              <a:rPr lang="hr-HR" sz="1400" dirty="0" smtClean="0">
                <a:latin typeface="Arial" panose="020B0604020202020204" pitchFamily="34" charset="0"/>
                <a:cs typeface="Arial" panose="020B0604020202020204" pitchFamily="34" charset="0"/>
              </a:rPr>
              <a:t> ICT-TEX </a:t>
            </a:r>
            <a:r>
              <a:rPr lang="hr-HR" sz="1400" dirty="0" err="1" smtClean="0">
                <a:latin typeface="Arial" panose="020B0604020202020204" pitchFamily="34" charset="0"/>
                <a:cs typeface="Arial" panose="020B0604020202020204" pitchFamily="34" charset="0"/>
              </a:rPr>
              <a:t>will</a:t>
            </a:r>
            <a:r>
              <a:rPr lang="hr-HR" sz="1400" dirty="0" smtClean="0">
                <a:latin typeface="Arial" panose="020B0604020202020204" pitchFamily="34" charset="0"/>
                <a:cs typeface="Arial" panose="020B0604020202020204" pitchFamily="34" charset="0"/>
              </a:rPr>
              <a:t> </a:t>
            </a:r>
            <a:r>
              <a:rPr lang="hr-HR" sz="1400" dirty="0" err="1" smtClean="0">
                <a:latin typeface="Arial" panose="020B0604020202020204" pitchFamily="34" charset="0"/>
                <a:cs typeface="Arial" panose="020B0604020202020204" pitchFamily="34" charset="0"/>
              </a:rPr>
              <a:t>be</a:t>
            </a:r>
            <a:r>
              <a:rPr lang="hr-HR" sz="1400" dirty="0" smtClean="0">
                <a:latin typeface="Arial" panose="020B0604020202020204" pitchFamily="34" charset="0"/>
                <a:cs typeface="Arial" panose="020B0604020202020204" pitchFamily="34" charset="0"/>
              </a:rPr>
              <a:t> </a:t>
            </a:r>
            <a:r>
              <a:rPr lang="en-GB" sz="1400" dirty="0" smtClean="0">
                <a:latin typeface="Arial" panose="020B0604020202020204" pitchFamily="34" charset="0"/>
                <a:cs typeface="Arial" panose="020B0604020202020204" pitchFamily="34" charset="0"/>
              </a:rPr>
              <a:t>structured into modules, with selectable programs, in this way each user will be able to choose only those programs that are useful for his/her own pathway. </a:t>
            </a:r>
            <a:endParaRPr lang="hr-HR" sz="1400" dirty="0" smtClean="0">
              <a:latin typeface="Arial" panose="020B0604020202020204" pitchFamily="34" charset="0"/>
              <a:cs typeface="Arial" panose="020B0604020202020204" pitchFamily="34" charset="0"/>
            </a:endParaRPr>
          </a:p>
          <a:p>
            <a:pPr marL="0" indent="0" algn="just">
              <a:lnSpc>
                <a:spcPct val="150000"/>
              </a:lnSpc>
              <a:spcBef>
                <a:spcPts val="0"/>
              </a:spcBef>
              <a:buFont typeface="Arial" panose="020B0604020202020204" pitchFamily="34" charset="0"/>
              <a:buNone/>
            </a:pPr>
            <a:r>
              <a:rPr lang="en-GB" sz="1400" dirty="0" smtClean="0">
                <a:latin typeface="Arial" panose="020B0604020202020204" pitchFamily="34" charset="0"/>
                <a:cs typeface="Arial" panose="020B0604020202020204" pitchFamily="34" charset="0"/>
              </a:rPr>
              <a:t>For each course different study materials are developed, addressed to three main target groups:</a:t>
            </a:r>
          </a:p>
          <a:p>
            <a:pPr marL="0" indent="0" algn="just">
              <a:lnSpc>
                <a:spcPct val="150000"/>
              </a:lnSpc>
              <a:spcBef>
                <a:spcPts val="0"/>
              </a:spcBef>
              <a:buFont typeface="Arial" panose="020B0604020202020204" pitchFamily="34" charset="0"/>
              <a:buNone/>
            </a:pPr>
            <a:endParaRPr lang="en-GB" sz="1400" dirty="0" smtClean="0">
              <a:latin typeface="Arial" panose="020B0604020202020204" pitchFamily="34" charset="0"/>
              <a:cs typeface="Arial" panose="020B0604020202020204" pitchFamily="34" charset="0"/>
            </a:endParaRPr>
          </a:p>
          <a:p>
            <a:pPr algn="just">
              <a:lnSpc>
                <a:spcPct val="150000"/>
              </a:lnSpc>
              <a:spcBef>
                <a:spcPts val="0"/>
              </a:spcBef>
            </a:pPr>
            <a:r>
              <a:rPr lang="en-GB" sz="1400" dirty="0" smtClean="0">
                <a:latin typeface="Arial" panose="020B0604020202020204" pitchFamily="34" charset="0"/>
                <a:cs typeface="Arial" panose="020B0604020202020204" pitchFamily="34" charset="0"/>
              </a:rPr>
              <a:t>Trainees (students)</a:t>
            </a:r>
          </a:p>
          <a:p>
            <a:pPr algn="just">
              <a:lnSpc>
                <a:spcPct val="150000"/>
              </a:lnSpc>
              <a:spcBef>
                <a:spcPts val="0"/>
              </a:spcBef>
            </a:pPr>
            <a:r>
              <a:rPr lang="en-GB" sz="1400" dirty="0" smtClean="0">
                <a:latin typeface="Arial" panose="020B0604020202020204" pitchFamily="34" charset="0"/>
                <a:cs typeface="Arial" panose="020B0604020202020204" pitchFamily="34" charset="0"/>
              </a:rPr>
              <a:t>Practitioners (staff)</a:t>
            </a:r>
          </a:p>
          <a:p>
            <a:pPr algn="just">
              <a:lnSpc>
                <a:spcPct val="150000"/>
              </a:lnSpc>
              <a:spcBef>
                <a:spcPts val="0"/>
              </a:spcBef>
            </a:pPr>
            <a:r>
              <a:rPr lang="en-GB" sz="1400" dirty="0" smtClean="0">
                <a:latin typeface="Arial" panose="020B0604020202020204" pitchFamily="34" charset="0"/>
                <a:cs typeface="Arial" panose="020B0604020202020204" pitchFamily="34" charset="0"/>
              </a:rPr>
              <a:t>Trainers (university teachers/researchers)</a:t>
            </a:r>
            <a:endParaRPr lang="hr-HR" sz="1400" dirty="0" smtClean="0">
              <a:latin typeface="Arial" panose="020B0604020202020204" pitchFamily="34" charset="0"/>
              <a:cs typeface="Arial" panose="020B0604020202020204" pitchFamily="34" charset="0"/>
            </a:endParaRPr>
          </a:p>
          <a:p>
            <a:pPr marL="0" indent="0" algn="just">
              <a:lnSpc>
                <a:spcPct val="150000"/>
              </a:lnSpc>
              <a:spcBef>
                <a:spcPts val="0"/>
              </a:spcBef>
              <a:buFont typeface="Arial" panose="020B0604020202020204" pitchFamily="34" charset="0"/>
              <a:buNone/>
            </a:pPr>
            <a:endParaRPr lang="en-GB" sz="1400" dirty="0" smtClean="0">
              <a:latin typeface="Arial" panose="020B0604020202020204" pitchFamily="34" charset="0"/>
              <a:cs typeface="Arial" panose="020B0604020202020204" pitchFamily="34" charset="0"/>
            </a:endParaRPr>
          </a:p>
          <a:p>
            <a:pPr marL="0" indent="0" algn="just">
              <a:lnSpc>
                <a:spcPct val="150000"/>
              </a:lnSpc>
              <a:spcBef>
                <a:spcPts val="0"/>
              </a:spcBef>
              <a:buFont typeface="Arial" panose="020B0604020202020204" pitchFamily="34" charset="0"/>
              <a:buNone/>
            </a:pPr>
            <a:r>
              <a:rPr lang="en-GB" sz="1400" dirty="0" smtClean="0">
                <a:latin typeface="Arial" panose="020B0604020202020204" pitchFamily="34" charset="0"/>
                <a:cs typeface="Arial" panose="020B0604020202020204" pitchFamily="34" charset="0"/>
              </a:rPr>
              <a:t>The courses </a:t>
            </a:r>
            <a:r>
              <a:rPr lang="hr-HR" sz="1400" dirty="0" err="1" smtClean="0">
                <a:latin typeface="Arial" panose="020B0604020202020204" pitchFamily="34" charset="0"/>
                <a:cs typeface="Arial" panose="020B0604020202020204" pitchFamily="34" charset="0"/>
              </a:rPr>
              <a:t>will</a:t>
            </a:r>
            <a:r>
              <a:rPr lang="hr-HR" sz="1400" dirty="0" smtClean="0">
                <a:latin typeface="Arial" panose="020B0604020202020204" pitchFamily="34" charset="0"/>
                <a:cs typeface="Arial" panose="020B0604020202020204" pitchFamily="34" charset="0"/>
              </a:rPr>
              <a:t> </a:t>
            </a:r>
            <a:r>
              <a:rPr lang="hr-HR" sz="1400" dirty="0" err="1" smtClean="0">
                <a:latin typeface="Arial" panose="020B0604020202020204" pitchFamily="34" charset="0"/>
                <a:cs typeface="Arial" panose="020B0604020202020204" pitchFamily="34" charset="0"/>
              </a:rPr>
              <a:t>be</a:t>
            </a:r>
            <a:r>
              <a:rPr lang="en-GB" sz="1400" dirty="0" smtClean="0">
                <a:latin typeface="Arial" panose="020B0604020202020204" pitchFamily="34" charset="0"/>
                <a:cs typeface="Arial" panose="020B0604020202020204" pitchFamily="34" charset="0"/>
              </a:rPr>
              <a:t> designed to be interactive, and through the access to an open platform, learners are able to select and to follow the interested programs, promoting distance learning. The proposed curriculum and programmes </a:t>
            </a:r>
            <a:r>
              <a:rPr lang="en-GB" sz="1400"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not linked to the academic credit system, leaving to the specialists the freedom to select the courses of the programme to be studied</a:t>
            </a:r>
            <a:r>
              <a:rPr lang="en-GB" sz="1400" dirty="0" smtClean="0">
                <a:latin typeface="Arial" panose="020B0604020202020204" pitchFamily="34" charset="0"/>
                <a:cs typeface="Arial" panose="020B0604020202020204" pitchFamily="34" charset="0"/>
              </a:rPr>
              <a:t>. </a:t>
            </a:r>
            <a:endParaRPr lang="en-GB" sz="1400" b="1" dirty="0" smtClean="0">
              <a:solidFill>
                <a:schemeClr val="accent1">
                  <a:lumMod val="75000"/>
                </a:schemeClr>
              </a:solidFill>
              <a:latin typeface="Arial" panose="020B0604020202020204" pitchFamily="34" charset="0"/>
              <a:ea typeface="+mj-ea"/>
              <a:cs typeface="Arial" panose="020B0604020202020204" pitchFamily="34" charset="0"/>
            </a:endParaRPr>
          </a:p>
          <a:p>
            <a:pPr marL="0" indent="0" algn="just">
              <a:spcBef>
                <a:spcPct val="0"/>
              </a:spcBef>
              <a:buFont typeface="Arial" panose="020B0604020202020204" pitchFamily="34" charset="0"/>
              <a:buNone/>
            </a:pPr>
            <a:r>
              <a:rPr lang="it-IT" sz="1400" dirty="0" smtClean="0">
                <a:latin typeface="Arial" panose="020B0604020202020204" pitchFamily="34" charset="0"/>
                <a:cs typeface="Arial" panose="020B0604020202020204" pitchFamily="34" charset="0"/>
              </a:rPr>
              <a:t>	</a:t>
            </a:r>
          </a:p>
          <a:p>
            <a:pPr algn="just">
              <a:buFontTx/>
              <a:buChar char="-"/>
            </a:pPr>
            <a:endParaRPr lang="en-GB" sz="1400" dirty="0" smtClean="0">
              <a:latin typeface="Arial" panose="020B0604020202020204" pitchFamily="34" charset="0"/>
              <a:cs typeface="Arial" panose="020B0604020202020204" pitchFamily="34" charset="0"/>
            </a:endParaRPr>
          </a:p>
          <a:p>
            <a:pPr marL="0" indent="0" algn="just">
              <a:buFont typeface="Arial" panose="020B0604020202020204" pitchFamily="34" charset="0"/>
              <a:buNone/>
            </a:pPr>
            <a:endParaRPr lang="it-IT"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916761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30</a:t>
            </a:fld>
            <a:endParaRPr lang="en-US" altLang="nl-BE" dirty="0"/>
          </a:p>
        </p:txBody>
      </p:sp>
      <p:sp>
        <p:nvSpPr>
          <p:cNvPr id="10" name="Title 1"/>
          <p:cNvSpPr>
            <a:spLocks noGrp="1"/>
          </p:cNvSpPr>
          <p:nvPr>
            <p:ph type="title"/>
          </p:nvPr>
        </p:nvSpPr>
        <p:spPr>
          <a:xfrm>
            <a:off x="891678" y="918732"/>
            <a:ext cx="6781800" cy="493712"/>
          </a:xfrm>
        </p:spPr>
        <p:txBody>
          <a:bodyPr>
            <a:normAutofit fontScale="90000"/>
          </a:bodyPr>
          <a:lstStyle/>
          <a:p>
            <a:r>
              <a:rPr lang="hr-HR" sz="2400" b="1" i="1" dirty="0" err="1" smtClean="0">
                <a:solidFill>
                  <a:srgbClr val="002060"/>
                </a:solidFill>
                <a:latin typeface="Arial" panose="020B0604020202020204" pitchFamily="34" charset="0"/>
                <a:ea typeface="Cambria" panose="02040503050406030204" pitchFamily="18" charset="0"/>
                <a:cs typeface="Arial" panose="020B0604020202020204" pitchFamily="34" charset="0"/>
              </a:rPr>
              <a:t>Example</a:t>
            </a:r>
            <a:r>
              <a:rPr lang="hr-HR" sz="2400" b="1" i="1" dirty="0" smtClean="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i="1" dirty="0" smtClean="0">
                <a:solidFill>
                  <a:srgbClr val="002060"/>
                </a:solidFill>
                <a:latin typeface="Arial" panose="020B0604020202020204" pitchFamily="34" charset="0"/>
                <a:ea typeface="Cambria" panose="02040503050406030204" pitchFamily="18" charset="0"/>
                <a:cs typeface="Arial" panose="020B0604020202020204" pitchFamily="34" charset="0"/>
              </a:rPr>
              <a:t>ECONYL</a:t>
            </a:r>
            <a:r>
              <a:rPr lang="en-US" sz="2400" b="1" i="1" dirty="0" smtClean="0">
                <a:solidFill>
                  <a:srgbClr val="002060"/>
                </a:solidFill>
                <a:latin typeface="Arial" panose="020B0604020202020204" pitchFamily="34" charset="0"/>
                <a:ea typeface="Cambria" panose="02040503050406030204" pitchFamily="18" charset="0"/>
                <a:cs typeface="Arial" panose="020B0604020202020204" pitchFamily="34" charset="0"/>
              </a:rPr>
              <a:t>®</a:t>
            </a:r>
            <a:r>
              <a:rPr lang="hr-HR" sz="2400" b="1" i="1" dirty="0" smtClean="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hr-HR" sz="2400" i="1" dirty="0" smtClean="0">
                <a:solidFill>
                  <a:srgbClr val="00206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100% </a:t>
            </a:r>
            <a:r>
              <a:rPr lang="hr-HR" sz="2400" i="1" dirty="0" err="1" smtClean="0">
                <a:solidFill>
                  <a:srgbClr val="00206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recycled</a:t>
            </a:r>
            <a:r>
              <a:rPr lang="hr-HR" sz="2400" i="1" dirty="0" smtClean="0">
                <a:solidFill>
                  <a:srgbClr val="00206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PA, </a:t>
            </a:r>
            <a:r>
              <a:rPr lang="hr-HR" sz="2400" i="1" dirty="0" err="1" smtClean="0">
                <a:solidFill>
                  <a:srgbClr val="00206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tt</a:t>
            </a:r>
            <a:r>
              <a:rPr lang="hr-HR" sz="2400" i="1" dirty="0" smtClean="0">
                <a:solidFill>
                  <a:srgbClr val="00206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hr-HR" sz="2400" i="1" dirty="0" err="1" smtClean="0">
                <a:solidFill>
                  <a:srgbClr val="00206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Aquafil</a:t>
            </a:r>
            <a:endParaRPr lang="hr-HR" sz="2400" i="1" dirty="0">
              <a:solidFill>
                <a:srgbClr val="00206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pic>
        <p:nvPicPr>
          <p:cNvPr id="13" name="Picture 12"/>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21581" r="19814" b="8935"/>
          <a:stretch/>
        </p:blipFill>
        <p:spPr>
          <a:xfrm>
            <a:off x="8381999" y="1033945"/>
            <a:ext cx="3369785" cy="3080855"/>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023632" y="3803433"/>
            <a:ext cx="3273620" cy="2123429"/>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1150602" y="2891140"/>
            <a:ext cx="3212546" cy="1945313"/>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891678" y="1652822"/>
            <a:ext cx="6096000" cy="738664"/>
          </a:xfrm>
          <a:prstGeom prst="rect">
            <a:avLst/>
          </a:prstGeom>
        </p:spPr>
        <p:txBody>
          <a:bodyPr wrap="square">
            <a:spAutoFit/>
          </a:bodyPr>
          <a:lstStyle/>
          <a:p>
            <a:pPr marL="285750" indent="-285750">
              <a:buFont typeface="Wingdings" panose="05000000000000000000" pitchFamily="2" charset="2"/>
              <a:buChar char="v"/>
            </a:pPr>
            <a:r>
              <a:rPr lang="en-US" sz="1400" b="1" i="1" dirty="0">
                <a:solidFill>
                  <a:srgbClr val="097138"/>
                </a:solidFill>
                <a:latin typeface="Cambria" panose="02040503050406030204" pitchFamily="18" charset="0"/>
                <a:ea typeface="Cambria" panose="02040503050406030204" pitchFamily="18" charset="0"/>
              </a:rPr>
              <a:t>ECONYL® </a:t>
            </a:r>
            <a:r>
              <a:rPr lang="hr-HR" sz="1400" i="1" dirty="0" smtClean="0">
                <a:ea typeface="Cambria" panose="02040503050406030204" pitchFamily="18" charset="0"/>
                <a:cs typeface="Arial" panose="020B0604020202020204" pitchFamily="34" charset="0"/>
              </a:rPr>
              <a:t>as</a:t>
            </a:r>
            <a:r>
              <a:rPr lang="en-US" sz="1400" i="1" dirty="0" smtClean="0"/>
              <a:t> </a:t>
            </a:r>
            <a:r>
              <a:rPr lang="en-US" sz="1400" i="1" dirty="0"/>
              <a:t>material is made from rescued waste such as fishing nets and industrial plastic from oceans and landfills and converted into textile and carpet yarns for the fashion and interior industries</a:t>
            </a:r>
            <a:endParaRPr lang="hr-HR" sz="1400" i="1" dirty="0">
              <a:solidFill>
                <a:srgbClr val="097138"/>
              </a:solidFill>
              <a:latin typeface="Cambria" panose="02040503050406030204" pitchFamily="18" charset="0"/>
              <a:ea typeface="Cambria" panose="02040503050406030204" pitchFamily="18" charset="0"/>
            </a:endParaRPr>
          </a:p>
        </p:txBody>
      </p:sp>
      <p:sp>
        <p:nvSpPr>
          <p:cNvPr id="18" name="Rectangle 17"/>
          <p:cNvSpPr/>
          <p:nvPr/>
        </p:nvSpPr>
        <p:spPr>
          <a:xfrm>
            <a:off x="5583891" y="2635366"/>
            <a:ext cx="2280096" cy="954107"/>
          </a:xfrm>
          <a:prstGeom prst="rect">
            <a:avLst/>
          </a:prstGeom>
        </p:spPr>
        <p:txBody>
          <a:bodyPr wrap="square">
            <a:spAutoFit/>
          </a:bodyPr>
          <a:lstStyle/>
          <a:p>
            <a:r>
              <a:rPr lang="en-US" sz="1400" b="1" dirty="0">
                <a:solidFill>
                  <a:srgbClr val="097138"/>
                </a:solidFill>
                <a:ea typeface="Cambria" panose="02040503050406030204" pitchFamily="18" charset="0"/>
                <a:cs typeface="Arial" panose="020B0604020202020204" pitchFamily="34" charset="0"/>
              </a:rPr>
              <a:t>ECONYL® </a:t>
            </a:r>
            <a:r>
              <a:rPr lang="hr-HR" sz="1400" dirty="0" err="1" smtClean="0">
                <a:solidFill>
                  <a:srgbClr val="097138"/>
                </a:solidFill>
                <a:ea typeface="Cambria" panose="02040503050406030204" pitchFamily="18" charset="0"/>
                <a:cs typeface="Arial" panose="020B0604020202020204" pitchFamily="34" charset="0"/>
              </a:rPr>
              <a:t>have</a:t>
            </a:r>
            <a:r>
              <a:rPr lang="hr-HR" sz="1400" dirty="0" smtClean="0">
                <a:solidFill>
                  <a:srgbClr val="097138"/>
                </a:solidFill>
                <a:ea typeface="Cambria" panose="02040503050406030204" pitchFamily="18" charset="0"/>
                <a:cs typeface="Arial" panose="020B0604020202020204" pitchFamily="34" charset="0"/>
              </a:rPr>
              <a:t> </a:t>
            </a:r>
            <a:r>
              <a:rPr lang="hr-HR" sz="1400" dirty="0" err="1" smtClean="0">
                <a:solidFill>
                  <a:srgbClr val="097138"/>
                </a:solidFill>
                <a:ea typeface="Cambria" panose="02040503050406030204" pitchFamily="18" charset="0"/>
                <a:cs typeface="Arial" panose="020B0604020202020204" pitchFamily="34" charset="0"/>
              </a:rPr>
              <a:t>potential</a:t>
            </a:r>
            <a:r>
              <a:rPr lang="hr-HR" sz="1400" dirty="0" smtClean="0">
                <a:solidFill>
                  <a:srgbClr val="097138"/>
                </a:solidFill>
                <a:ea typeface="Cambria" panose="02040503050406030204" pitchFamily="18" charset="0"/>
                <a:cs typeface="Arial" panose="020B0604020202020204" pitchFamily="34" charset="0"/>
              </a:rPr>
              <a:t> </a:t>
            </a:r>
            <a:r>
              <a:rPr lang="hr-HR" sz="1400" dirty="0" err="1" smtClean="0">
                <a:solidFill>
                  <a:srgbClr val="097138"/>
                </a:solidFill>
                <a:ea typeface="Cambria" panose="02040503050406030204" pitchFamily="18" charset="0"/>
                <a:cs typeface="Arial" panose="020B0604020202020204" pitchFamily="34" charset="0"/>
              </a:rPr>
              <a:t>in</a:t>
            </a:r>
            <a:r>
              <a:rPr lang="hr-HR" sz="1400" dirty="0" smtClean="0">
                <a:solidFill>
                  <a:srgbClr val="097138"/>
                </a:solidFill>
                <a:ea typeface="Cambria" panose="02040503050406030204" pitchFamily="18" charset="0"/>
                <a:cs typeface="Arial" panose="020B0604020202020204" pitchFamily="34" charset="0"/>
              </a:rPr>
              <a:t> </a:t>
            </a:r>
            <a:r>
              <a:rPr lang="hr-HR" sz="1400" dirty="0" err="1" smtClean="0">
                <a:solidFill>
                  <a:srgbClr val="097138"/>
                </a:solidFill>
                <a:ea typeface="Cambria" panose="02040503050406030204" pitchFamily="18" charset="0"/>
                <a:cs typeface="Arial" panose="020B0604020202020204" pitchFamily="34" charset="0"/>
              </a:rPr>
              <a:t>architecture</a:t>
            </a:r>
            <a:r>
              <a:rPr lang="hr-HR" sz="1400" dirty="0" smtClean="0">
                <a:solidFill>
                  <a:srgbClr val="097138"/>
                </a:solidFill>
                <a:ea typeface="Cambria" panose="02040503050406030204" pitchFamily="18" charset="0"/>
                <a:cs typeface="Arial" panose="020B0604020202020204" pitchFamily="34" charset="0"/>
              </a:rPr>
              <a:t>, design, </a:t>
            </a:r>
            <a:r>
              <a:rPr lang="hr-HR" sz="1400" dirty="0" err="1" smtClean="0">
                <a:solidFill>
                  <a:srgbClr val="097138"/>
                </a:solidFill>
                <a:ea typeface="Cambria" panose="02040503050406030204" pitchFamily="18" charset="0"/>
                <a:cs typeface="Arial" panose="020B0604020202020204" pitchFamily="34" charset="0"/>
              </a:rPr>
              <a:t>automotive</a:t>
            </a:r>
            <a:r>
              <a:rPr lang="hr-HR" sz="1400" dirty="0" smtClean="0">
                <a:solidFill>
                  <a:srgbClr val="097138"/>
                </a:solidFill>
                <a:ea typeface="Cambria" panose="02040503050406030204" pitchFamily="18" charset="0"/>
                <a:cs typeface="Arial" panose="020B0604020202020204" pitchFamily="34" charset="0"/>
              </a:rPr>
              <a:t> </a:t>
            </a:r>
            <a:r>
              <a:rPr lang="hr-HR" sz="1400" dirty="0" err="1" smtClean="0">
                <a:solidFill>
                  <a:srgbClr val="097138"/>
                </a:solidFill>
                <a:ea typeface="Cambria" panose="02040503050406030204" pitchFamily="18" charset="0"/>
                <a:cs typeface="Arial" panose="020B0604020202020204" pitchFamily="34" charset="0"/>
              </a:rPr>
              <a:t>industry</a:t>
            </a:r>
            <a:r>
              <a:rPr lang="hr-HR" sz="1400" dirty="0" smtClean="0">
                <a:solidFill>
                  <a:srgbClr val="097138"/>
                </a:solidFill>
                <a:ea typeface="Cambria" panose="02040503050406030204" pitchFamily="18" charset="0"/>
                <a:cs typeface="Arial" panose="020B0604020202020204" pitchFamily="34" charset="0"/>
              </a:rPr>
              <a:t> </a:t>
            </a:r>
            <a:r>
              <a:rPr lang="hr-HR" sz="1400" dirty="0" err="1" smtClean="0">
                <a:solidFill>
                  <a:srgbClr val="097138"/>
                </a:solidFill>
                <a:ea typeface="Cambria" panose="02040503050406030204" pitchFamily="18" charset="0"/>
                <a:cs typeface="Arial" panose="020B0604020202020204" pitchFamily="34" charset="0"/>
              </a:rPr>
              <a:t>and</a:t>
            </a:r>
            <a:r>
              <a:rPr lang="hr-HR" sz="1400" dirty="0" smtClean="0">
                <a:solidFill>
                  <a:srgbClr val="097138"/>
                </a:solidFill>
                <a:ea typeface="Cambria" panose="02040503050406030204" pitchFamily="18" charset="0"/>
                <a:cs typeface="Arial" panose="020B0604020202020204" pitchFamily="34" charset="0"/>
              </a:rPr>
              <a:t> </a:t>
            </a:r>
            <a:r>
              <a:rPr lang="hr-HR" sz="1400" dirty="0" err="1" smtClean="0">
                <a:solidFill>
                  <a:srgbClr val="097138"/>
                </a:solidFill>
                <a:ea typeface="Cambria" panose="02040503050406030204" pitchFamily="18" charset="0"/>
                <a:cs typeface="Arial" panose="020B0604020202020204" pitchFamily="34" charset="0"/>
              </a:rPr>
              <a:t>carpet</a:t>
            </a:r>
            <a:r>
              <a:rPr lang="hr-HR" sz="1400" dirty="0" smtClean="0">
                <a:solidFill>
                  <a:srgbClr val="097138"/>
                </a:solidFill>
                <a:ea typeface="Cambria" panose="02040503050406030204" pitchFamily="18" charset="0"/>
                <a:cs typeface="Arial" panose="020B0604020202020204" pitchFamily="34" charset="0"/>
              </a:rPr>
              <a:t> </a:t>
            </a:r>
            <a:r>
              <a:rPr lang="hr-HR" sz="1400" dirty="0" err="1" smtClean="0">
                <a:solidFill>
                  <a:srgbClr val="097138"/>
                </a:solidFill>
                <a:ea typeface="Cambria" panose="02040503050406030204" pitchFamily="18" charset="0"/>
                <a:cs typeface="Arial" panose="020B0604020202020204" pitchFamily="34" charset="0"/>
              </a:rPr>
              <a:t>industry</a:t>
            </a:r>
            <a:r>
              <a:rPr lang="hr-HR" sz="1400" dirty="0" smtClean="0">
                <a:solidFill>
                  <a:srgbClr val="097138"/>
                </a:solidFill>
                <a:ea typeface="Cambria" panose="02040503050406030204" pitchFamily="18" charset="0"/>
                <a:cs typeface="Arial" panose="020B0604020202020204" pitchFamily="34" charset="0"/>
              </a:rPr>
              <a:t>. </a:t>
            </a:r>
            <a:endParaRPr lang="hr-HR" sz="1400" dirty="0">
              <a:solidFill>
                <a:srgbClr val="097138"/>
              </a:solidFill>
              <a:ea typeface="Cambria" panose="02040503050406030204" pitchFamily="18" charset="0"/>
              <a:cs typeface="Arial" panose="020B0604020202020204" pitchFamily="34" charset="0"/>
            </a:endParaRPr>
          </a:p>
        </p:txBody>
      </p:sp>
      <p:sp>
        <p:nvSpPr>
          <p:cNvPr id="19" name="Rectangle 18"/>
          <p:cNvSpPr/>
          <p:nvPr/>
        </p:nvSpPr>
        <p:spPr>
          <a:xfrm>
            <a:off x="8884920" y="4302972"/>
            <a:ext cx="2702984" cy="400110"/>
          </a:xfrm>
          <a:prstGeom prst="rect">
            <a:avLst/>
          </a:prstGeom>
        </p:spPr>
        <p:txBody>
          <a:bodyPr wrap="none">
            <a:spAutoFit/>
          </a:bodyPr>
          <a:lstStyle/>
          <a:p>
            <a:r>
              <a:rPr lang="hr-HR" sz="1000" dirty="0" smtClean="0">
                <a:solidFill>
                  <a:srgbClr val="002060"/>
                </a:solidFill>
                <a:latin typeface="Cambria" panose="02040503050406030204" pitchFamily="18" charset="0"/>
                <a:ea typeface="Cambria" panose="02040503050406030204" pitchFamily="18" charset="0"/>
                <a:hlinkClick r:id="rId11"/>
              </a:rPr>
              <a:t>https://syvendeswimwear.com/pages/econyl</a:t>
            </a:r>
            <a:endParaRPr lang="hr-HR" sz="1000" dirty="0" smtClean="0">
              <a:solidFill>
                <a:srgbClr val="002060"/>
              </a:solidFill>
              <a:latin typeface="Cambria" panose="02040503050406030204" pitchFamily="18" charset="0"/>
              <a:ea typeface="Cambria" panose="02040503050406030204" pitchFamily="18" charset="0"/>
            </a:endParaRPr>
          </a:p>
          <a:p>
            <a:endParaRPr lang="hr-HR" sz="1000" dirty="0">
              <a:solidFill>
                <a:srgbClr val="002060"/>
              </a:solidFill>
              <a:latin typeface="Cambria" panose="02040503050406030204" pitchFamily="18" charset="0"/>
              <a:ea typeface="Cambria" panose="02040503050406030204" pitchFamily="18" charset="0"/>
            </a:endParaRPr>
          </a:p>
        </p:txBody>
      </p:sp>
      <p:sp>
        <p:nvSpPr>
          <p:cNvPr id="20" name="Rectangle 19"/>
          <p:cNvSpPr/>
          <p:nvPr/>
        </p:nvSpPr>
        <p:spPr>
          <a:xfrm>
            <a:off x="5699612" y="5913850"/>
            <a:ext cx="2164375" cy="400110"/>
          </a:xfrm>
          <a:prstGeom prst="rect">
            <a:avLst/>
          </a:prstGeom>
        </p:spPr>
        <p:txBody>
          <a:bodyPr wrap="none">
            <a:spAutoFit/>
          </a:bodyPr>
          <a:lstStyle/>
          <a:p>
            <a:r>
              <a:rPr lang="hr-HR" sz="1000" dirty="0">
                <a:solidFill>
                  <a:srgbClr val="002060"/>
                </a:solidFill>
                <a:latin typeface="Cambria" panose="02040503050406030204" pitchFamily="18" charset="0"/>
                <a:ea typeface="Cambria" panose="02040503050406030204" pitchFamily="18" charset="0"/>
                <a:hlinkClick r:id="rId12"/>
              </a:rPr>
              <a:t>https://www.econyl.com/interiors</a:t>
            </a:r>
            <a:r>
              <a:rPr lang="hr-HR" sz="1000" dirty="0" smtClean="0">
                <a:solidFill>
                  <a:srgbClr val="002060"/>
                </a:solidFill>
                <a:latin typeface="Cambria" panose="02040503050406030204" pitchFamily="18" charset="0"/>
                <a:ea typeface="Cambria" panose="02040503050406030204" pitchFamily="18" charset="0"/>
                <a:hlinkClick r:id="rId12"/>
              </a:rPr>
              <a:t>/</a:t>
            </a:r>
            <a:endParaRPr lang="hr-HR" sz="1000" dirty="0" smtClean="0">
              <a:solidFill>
                <a:srgbClr val="002060"/>
              </a:solidFill>
              <a:latin typeface="Cambria" panose="02040503050406030204" pitchFamily="18" charset="0"/>
              <a:ea typeface="Cambria" panose="02040503050406030204" pitchFamily="18" charset="0"/>
            </a:endParaRPr>
          </a:p>
          <a:p>
            <a:endParaRPr lang="hr-HR" sz="1000" dirty="0">
              <a:solidFill>
                <a:srgbClr val="002060"/>
              </a:solidFill>
              <a:latin typeface="Cambria" panose="02040503050406030204" pitchFamily="18" charset="0"/>
              <a:ea typeface="Cambria" panose="02040503050406030204" pitchFamily="18" charset="0"/>
            </a:endParaRPr>
          </a:p>
        </p:txBody>
      </p:sp>
      <p:sp>
        <p:nvSpPr>
          <p:cNvPr id="21" name="Rectangle 20"/>
          <p:cNvSpPr/>
          <p:nvPr/>
        </p:nvSpPr>
        <p:spPr>
          <a:xfrm>
            <a:off x="1150602" y="4970948"/>
            <a:ext cx="2993127" cy="400110"/>
          </a:xfrm>
          <a:prstGeom prst="rect">
            <a:avLst/>
          </a:prstGeom>
        </p:spPr>
        <p:txBody>
          <a:bodyPr wrap="none">
            <a:spAutoFit/>
          </a:bodyPr>
          <a:lstStyle/>
          <a:p>
            <a:r>
              <a:rPr lang="hr-HR" sz="1000" dirty="0">
                <a:solidFill>
                  <a:srgbClr val="002060"/>
                </a:solidFill>
                <a:latin typeface="Cambria" panose="02040503050406030204" pitchFamily="18" charset="0"/>
                <a:ea typeface="Cambria" panose="02040503050406030204" pitchFamily="18" charset="0"/>
                <a:hlinkClick r:id="rId13"/>
              </a:rPr>
              <a:t>https://arctic-flamingo.com/econyl-yoga-leggings</a:t>
            </a:r>
            <a:r>
              <a:rPr lang="hr-HR" sz="1000" dirty="0" smtClean="0">
                <a:solidFill>
                  <a:srgbClr val="002060"/>
                </a:solidFill>
                <a:latin typeface="Cambria" panose="02040503050406030204" pitchFamily="18" charset="0"/>
                <a:ea typeface="Cambria" panose="02040503050406030204" pitchFamily="18" charset="0"/>
                <a:hlinkClick r:id="rId13"/>
              </a:rPr>
              <a:t>/</a:t>
            </a:r>
            <a:endParaRPr lang="hr-HR" sz="1000" dirty="0" smtClean="0">
              <a:solidFill>
                <a:srgbClr val="002060"/>
              </a:solidFill>
              <a:latin typeface="Cambria" panose="02040503050406030204" pitchFamily="18" charset="0"/>
              <a:ea typeface="Cambria" panose="02040503050406030204" pitchFamily="18" charset="0"/>
            </a:endParaRPr>
          </a:p>
          <a:p>
            <a:endParaRPr lang="hr-HR" sz="1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5848608"/>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31</a:t>
            </a:fld>
            <a:endParaRPr lang="en-US" altLang="nl-BE" dirty="0"/>
          </a:p>
        </p:txBody>
      </p:sp>
      <p:pic>
        <p:nvPicPr>
          <p:cNvPr id="10" name="Picture 9"/>
          <p:cNvPicPr>
            <a:picLocks noChangeAspect="1"/>
          </p:cNvPicPr>
          <p:nvPr/>
        </p:nvPicPr>
        <p:blipFill>
          <a:blip r:embed="rId5"/>
          <a:stretch>
            <a:fillRect/>
          </a:stretch>
        </p:blipFill>
        <p:spPr>
          <a:xfrm>
            <a:off x="533400" y="1255314"/>
            <a:ext cx="5539924" cy="3280504"/>
          </a:xfrm>
          <a:prstGeom prst="rect">
            <a:avLst/>
          </a:prstGeom>
        </p:spPr>
      </p:pic>
      <p:sp>
        <p:nvSpPr>
          <p:cNvPr id="13" name="Rectangle 12"/>
          <p:cNvSpPr/>
          <p:nvPr/>
        </p:nvSpPr>
        <p:spPr>
          <a:xfrm>
            <a:off x="1853746" y="945768"/>
            <a:ext cx="7430239" cy="369332"/>
          </a:xfrm>
          <a:prstGeom prst="rect">
            <a:avLst/>
          </a:prstGeom>
        </p:spPr>
        <p:txBody>
          <a:bodyPr wrap="none">
            <a:spAutoFit/>
          </a:bodyPr>
          <a:lstStyle/>
          <a:p>
            <a:pPr>
              <a:spcBef>
                <a:spcPts val="0"/>
              </a:spcBef>
              <a:spcAft>
                <a:spcPts val="0"/>
              </a:spcAft>
            </a:pPr>
            <a:r>
              <a:rPr lang="hr-HR" i="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Example</a:t>
            </a:r>
            <a:r>
              <a:rPr lang="hr-HR" i="1"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en-US" i="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Lenzing</a:t>
            </a:r>
            <a:r>
              <a:rPr lang="en-US" i="1" dirty="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en-US" i="1" dirty="0" err="1">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Refibra</a:t>
            </a:r>
            <a:r>
              <a:rPr lang="en-US" i="1" dirty="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i="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fibre</a:t>
            </a:r>
            <a:r>
              <a:rPr lang="hr-HR" i="1"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i="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from</a:t>
            </a:r>
            <a:r>
              <a:rPr lang="hr-HR" i="1"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i="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cotton</a:t>
            </a:r>
            <a:r>
              <a:rPr lang="hr-HR" i="1"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as </a:t>
            </a:r>
            <a:r>
              <a:rPr lang="hr-HR" i="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waste</a:t>
            </a:r>
            <a:r>
              <a:rPr lang="hr-HR" i="1"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i="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raw</a:t>
            </a:r>
            <a:r>
              <a:rPr lang="hr-HR" i="1" dirty="0"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 </a:t>
            </a:r>
            <a:r>
              <a:rPr lang="hr-HR" i="1" dirty="0" err="1" smtClean="0">
                <a:solidFill>
                  <a:srgbClr val="C00000"/>
                </a:solidFill>
                <a:effectLst>
                  <a:outerShdw blurRad="38100" dist="38100" dir="2700000" algn="tl">
                    <a:srgbClr val="000000">
                      <a:alpha val="43137"/>
                    </a:srgbClr>
                  </a:outerShdw>
                </a:effectLst>
                <a:ea typeface="Cambria" panose="02040503050406030204" pitchFamily="18" charset="0"/>
                <a:cs typeface="Arial" panose="020B0604020202020204" pitchFamily="34" charset="0"/>
              </a:rPr>
              <a:t>materials</a:t>
            </a:r>
            <a:endParaRPr lang="en-US" dirty="0">
              <a:solidFill>
                <a:srgbClr val="002060"/>
              </a:solidFill>
              <a:ea typeface="Cambria" panose="02040503050406030204" pitchFamily="18" charset="0"/>
              <a:cs typeface="Arial" panose="020B0604020202020204" pitchFamily="34" charset="0"/>
            </a:endParaRPr>
          </a:p>
        </p:txBody>
      </p:sp>
      <p:pic>
        <p:nvPicPr>
          <p:cNvPr id="14" name="Picture 1" descr="refibra info.png"/>
          <p:cNvPicPr>
            <a:picLocks noChangeAspect="1" noChangeArrowheads="1"/>
          </p:cNvPicPr>
          <p:nvPr/>
        </p:nvPicPr>
        <p:blipFill rotWithShape="1">
          <a:blip r:embed="rId6">
            <a:extLst>
              <a:ext uri="{28A0092B-C50C-407E-A947-70E740481C1C}">
                <a14:useLocalDpi xmlns:a14="http://schemas.microsoft.com/office/drawing/2010/main" val="0"/>
              </a:ext>
            </a:extLst>
          </a:blip>
          <a:srcRect r="13207"/>
          <a:stretch/>
        </p:blipFill>
        <p:spPr bwMode="auto">
          <a:xfrm>
            <a:off x="5272265" y="1419081"/>
            <a:ext cx="5098192" cy="8868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stretch>
            <a:fillRect/>
          </a:stretch>
        </p:blipFill>
        <p:spPr>
          <a:xfrm>
            <a:off x="8534400" y="2449027"/>
            <a:ext cx="2981342" cy="3530055"/>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381000" y="4409422"/>
            <a:ext cx="7945975" cy="1569660"/>
          </a:xfrm>
          <a:prstGeom prst="rect">
            <a:avLst/>
          </a:prstGeom>
        </p:spPr>
        <p:txBody>
          <a:bodyPr wrap="square">
            <a:spAutoFit/>
          </a:bodyPr>
          <a:lstStyle/>
          <a:p>
            <a:pPr marL="285750" indent="-285750" algn="just">
              <a:lnSpc>
                <a:spcPct val="150000"/>
              </a:lnSpc>
              <a:spcBef>
                <a:spcPts val="0"/>
              </a:spcBef>
              <a:spcAft>
                <a:spcPts val="0"/>
              </a:spcAft>
              <a:buFont typeface="Wingdings" panose="05000000000000000000" pitchFamily="2" charset="2"/>
              <a:buChar char="Ø"/>
            </a:pPr>
            <a:r>
              <a:rPr lang="en-US" sz="1600" dirty="0" smtClean="0">
                <a:cs typeface="Arial" panose="020B0604020202020204" pitchFamily="34" charset="0"/>
              </a:rPr>
              <a:t>Based </a:t>
            </a:r>
            <a:r>
              <a:rPr lang="en-US" sz="1600" dirty="0">
                <a:cs typeface="Arial" panose="020B0604020202020204" pitchFamily="34" charset="0"/>
              </a:rPr>
              <a:t>on the application of the </a:t>
            </a:r>
            <a:r>
              <a:rPr lang="en-US" sz="1600" dirty="0">
                <a:solidFill>
                  <a:srgbClr val="C00000"/>
                </a:solidFill>
                <a:effectLst>
                  <a:outerShdw blurRad="38100" dist="38100" dir="2700000" algn="tl">
                    <a:srgbClr val="000000">
                      <a:alpha val="43137"/>
                    </a:srgbClr>
                  </a:outerShdw>
                </a:effectLst>
                <a:cs typeface="Arial" panose="020B0604020202020204" pitchFamily="34" charset="0"/>
              </a:rPr>
              <a:t>concept of closed loop production </a:t>
            </a:r>
            <a:r>
              <a:rPr lang="en-US" sz="1600" dirty="0">
                <a:cs typeface="Arial" panose="020B0604020202020204" pitchFamily="34" charset="0"/>
              </a:rPr>
              <a:t>and the production of standard </a:t>
            </a:r>
            <a:r>
              <a:rPr lang="en-US" sz="1600" dirty="0" err="1">
                <a:cs typeface="Arial" panose="020B0604020202020204" pitchFamily="34" charset="0"/>
              </a:rPr>
              <a:t>lyocell</a:t>
            </a:r>
            <a:r>
              <a:rPr lang="en-US" sz="1600" dirty="0">
                <a:cs typeface="Arial" panose="020B0604020202020204" pitchFamily="34" charset="0"/>
              </a:rPr>
              <a:t> fiber under the trade name </a:t>
            </a:r>
            <a:r>
              <a:rPr lang="en-US" sz="1600" dirty="0" smtClean="0">
                <a:cs typeface="Arial" panose="020B0604020202020204" pitchFamily="34" charset="0"/>
              </a:rPr>
              <a:t>TENCEL</a:t>
            </a:r>
            <a:r>
              <a:rPr lang="en-US" sz="1600" dirty="0" smtClean="0">
                <a:ea typeface="Cambria" panose="02040503050406030204" pitchFamily="18" charset="0"/>
                <a:cs typeface="Arial" panose="020B0604020202020204" pitchFamily="34" charset="0"/>
              </a:rPr>
              <a:t>™</a:t>
            </a:r>
            <a:r>
              <a:rPr lang="hr-HR" sz="1600" dirty="0" smtClean="0">
                <a:solidFill>
                  <a:srgbClr val="002060"/>
                </a:solidFill>
                <a:ea typeface="Cambria" panose="02040503050406030204" pitchFamily="18" charset="0"/>
                <a:cs typeface="Arial" panose="020B0604020202020204" pitchFamily="34" charset="0"/>
              </a:rPr>
              <a:t> </a:t>
            </a:r>
            <a:r>
              <a:rPr lang="en-US" sz="1600" dirty="0" smtClean="0">
                <a:cs typeface="Arial" panose="020B0604020202020204" pitchFamily="34" charset="0"/>
              </a:rPr>
              <a:t>(</a:t>
            </a:r>
            <a:r>
              <a:rPr lang="en-US" sz="1600" dirty="0" err="1">
                <a:cs typeface="Arial" panose="020B0604020202020204" pitchFamily="34" charset="0"/>
              </a:rPr>
              <a:t>Lyocell</a:t>
            </a:r>
            <a:r>
              <a:rPr lang="en-US" sz="1600" dirty="0">
                <a:cs typeface="Arial" panose="020B0604020202020204" pitchFamily="34" charset="0"/>
              </a:rPr>
              <a:t> </a:t>
            </a:r>
            <a:r>
              <a:rPr lang="en-US" sz="1600" dirty="0" smtClean="0">
                <a:cs typeface="Arial" panose="020B0604020202020204" pitchFamily="34" charset="0"/>
              </a:rPr>
              <a:t>fib</a:t>
            </a:r>
            <a:r>
              <a:rPr lang="hr-HR" sz="1600" dirty="0" err="1" smtClean="0">
                <a:cs typeface="Arial" panose="020B0604020202020204" pitchFamily="34" charset="0"/>
              </a:rPr>
              <a:t>re</a:t>
            </a:r>
            <a:r>
              <a:rPr lang="en-US" sz="1600" dirty="0" smtClean="0">
                <a:cs typeface="Arial" panose="020B0604020202020204" pitchFamily="34" charset="0"/>
              </a:rPr>
              <a:t>), </a:t>
            </a:r>
            <a:endParaRPr lang="hr-HR" sz="1600" dirty="0" smtClean="0">
              <a:cs typeface="Arial" panose="020B0604020202020204" pitchFamily="34" charset="0"/>
            </a:endParaRPr>
          </a:p>
          <a:p>
            <a:pPr marL="285750" indent="-285750" algn="just">
              <a:lnSpc>
                <a:spcPct val="150000"/>
              </a:lnSpc>
              <a:spcBef>
                <a:spcPts val="0"/>
              </a:spcBef>
              <a:spcAft>
                <a:spcPts val="0"/>
              </a:spcAft>
              <a:buFont typeface="Wingdings" panose="05000000000000000000" pitchFamily="2" charset="2"/>
              <a:buChar char="Ø"/>
            </a:pPr>
            <a:r>
              <a:rPr lang="en-US" sz="1600" b="1" dirty="0" smtClean="0">
                <a:solidFill>
                  <a:srgbClr val="00B050"/>
                </a:solidFill>
                <a:cs typeface="Arial" panose="020B0604020202020204" pitchFamily="34" charset="0"/>
              </a:rPr>
              <a:t>REFIBRA</a:t>
            </a:r>
            <a:r>
              <a:rPr lang="en-US" sz="1600" b="1" dirty="0" smtClean="0">
                <a:solidFill>
                  <a:srgbClr val="00B050"/>
                </a:solidFill>
                <a:cs typeface="Arial" panose="020B0604020202020204" pitchFamily="34" charset="0"/>
              </a:rPr>
              <a:t>™ </a:t>
            </a:r>
            <a:r>
              <a:rPr lang="en-US" sz="1600" b="1" dirty="0">
                <a:solidFill>
                  <a:srgbClr val="00B050"/>
                </a:solidFill>
                <a:cs typeface="Arial" panose="020B0604020202020204" pitchFamily="34" charset="0"/>
              </a:rPr>
              <a:t>technology represents a contribution to the application of the circular economy model in the textile industry. </a:t>
            </a:r>
            <a:r>
              <a:rPr lang="en-US" sz="1600" b="1" i="1" dirty="0" smtClean="0">
                <a:solidFill>
                  <a:srgbClr val="00B050"/>
                </a:solidFill>
                <a:ea typeface="Cambria" panose="02040503050406030204" pitchFamily="18" charset="0"/>
                <a:cs typeface="Arial" panose="020B0604020202020204" pitchFamily="34" charset="0"/>
              </a:rPr>
              <a:t>​</a:t>
            </a:r>
            <a:endParaRPr lang="hr-HR" sz="1600" b="1" i="1" dirty="0" smtClean="0">
              <a:solidFill>
                <a:srgbClr val="00B050"/>
              </a:solidFill>
              <a:ea typeface="Cambria" panose="02040503050406030204" pitchFamily="18" charset="0"/>
              <a:cs typeface="Arial" panose="020B0604020202020204" pitchFamily="34" charset="0"/>
            </a:endParaRPr>
          </a:p>
        </p:txBody>
      </p:sp>
      <p:sp>
        <p:nvSpPr>
          <p:cNvPr id="18" name="Rectangle 17"/>
          <p:cNvSpPr/>
          <p:nvPr/>
        </p:nvSpPr>
        <p:spPr>
          <a:xfrm>
            <a:off x="5369228" y="6212219"/>
            <a:ext cx="3110147" cy="400110"/>
          </a:xfrm>
          <a:prstGeom prst="rect">
            <a:avLst/>
          </a:prstGeom>
        </p:spPr>
        <p:txBody>
          <a:bodyPr wrap="none">
            <a:spAutoFit/>
          </a:bodyPr>
          <a:lstStyle/>
          <a:p>
            <a:r>
              <a:rPr lang="hr-HR" sz="1000" dirty="0">
                <a:latin typeface="Cambria" panose="02040503050406030204" pitchFamily="18" charset="0"/>
                <a:ea typeface="Cambria" panose="02040503050406030204" pitchFamily="18" charset="0"/>
                <a:hlinkClick r:id="rId8"/>
              </a:rPr>
              <a:t>https://</a:t>
            </a:r>
            <a:r>
              <a:rPr lang="hr-HR" sz="1000" dirty="0" smtClean="0">
                <a:latin typeface="Cambria" panose="02040503050406030204" pitchFamily="18" charset="0"/>
                <a:ea typeface="Cambria" panose="02040503050406030204" pitchFamily="18" charset="0"/>
                <a:hlinkClick r:id="rId8"/>
              </a:rPr>
              <a:t>www.sustainabletextiles.club/lenzing-refibra</a:t>
            </a:r>
            <a:endParaRPr lang="hr-HR" sz="1000" dirty="0" smtClean="0">
              <a:latin typeface="Cambria" panose="02040503050406030204" pitchFamily="18" charset="0"/>
              <a:ea typeface="Cambria" panose="02040503050406030204" pitchFamily="18" charset="0"/>
            </a:endParaRPr>
          </a:p>
          <a:p>
            <a:endParaRPr lang="hr-HR" sz="1000" dirty="0">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9"/>
          <a:stretch>
            <a:fillRect/>
          </a:stretch>
        </p:blipFill>
        <p:spPr>
          <a:xfrm>
            <a:off x="10429092" y="869951"/>
            <a:ext cx="1458108" cy="806108"/>
          </a:xfrm>
          <a:prstGeom prst="rect">
            <a:avLst/>
          </a:prstGeom>
        </p:spPr>
      </p:pic>
    </p:spTree>
    <p:extLst>
      <p:ext uri="{BB962C8B-B14F-4D97-AF65-F5344CB8AC3E}">
        <p14:creationId xmlns:p14="http://schemas.microsoft.com/office/powerpoint/2010/main" val="403141055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32</a:t>
            </a:fld>
            <a:endParaRPr lang="en-US" altLang="nl-BE" dirty="0"/>
          </a:p>
        </p:txBody>
      </p:sp>
      <p:sp>
        <p:nvSpPr>
          <p:cNvPr id="10" name="Rectangle 9"/>
          <p:cNvSpPr/>
          <p:nvPr/>
        </p:nvSpPr>
        <p:spPr>
          <a:xfrm>
            <a:off x="6203769" y="1942016"/>
            <a:ext cx="5029200" cy="3416320"/>
          </a:xfrm>
          <a:prstGeom prst="rect">
            <a:avLst/>
          </a:prstGeom>
        </p:spPr>
        <p:txBody>
          <a:bodyPr wrap="square">
            <a:spAutoFit/>
          </a:bodyPr>
          <a:lstStyle/>
          <a:p>
            <a:pPr algn="just">
              <a:lnSpc>
                <a:spcPct val="150000"/>
              </a:lnSpc>
            </a:pPr>
            <a:r>
              <a:rPr lang="en-US" sz="1600" b="1" dirty="0" err="1">
                <a:solidFill>
                  <a:srgbClr val="000000"/>
                </a:solidFill>
                <a:cs typeface="Arial" panose="020B0604020202020204" pitchFamily="34" charset="0"/>
              </a:rPr>
              <a:t>Microsilk</a:t>
            </a:r>
            <a:r>
              <a:rPr lang="en-US" sz="1600" b="1" dirty="0">
                <a:solidFill>
                  <a:srgbClr val="000000"/>
                </a:solidFill>
                <a:cs typeface="Arial" panose="020B0604020202020204" pitchFamily="34" charset="0"/>
              </a:rPr>
              <a:t> </a:t>
            </a:r>
            <a:endParaRPr lang="hr-HR" sz="1600" b="1" dirty="0" smtClean="0">
              <a:solidFill>
                <a:srgbClr val="000000"/>
              </a:solidFill>
              <a:cs typeface="Arial" panose="020B0604020202020204" pitchFamily="34" charset="0"/>
            </a:endParaRPr>
          </a:p>
          <a:p>
            <a:pPr algn="just">
              <a:lnSpc>
                <a:spcPct val="150000"/>
              </a:lnSpc>
            </a:pPr>
            <a:endParaRPr lang="en-US" sz="1600" dirty="0">
              <a:solidFill>
                <a:srgbClr val="000000"/>
              </a:solidFill>
              <a:cs typeface="Arial" panose="020B0604020202020204" pitchFamily="34" charset="0"/>
            </a:endParaRPr>
          </a:p>
          <a:p>
            <a:pPr algn="just">
              <a:lnSpc>
                <a:spcPct val="150000"/>
              </a:lnSpc>
            </a:pPr>
            <a:r>
              <a:rPr lang="en-US" sz="1600" dirty="0">
                <a:solidFill>
                  <a:srgbClr val="000000"/>
                </a:solidFill>
                <a:cs typeface="Arial" panose="020B0604020202020204" pitchFamily="34" charset="0"/>
              </a:rPr>
              <a:t>Northern California-based Bolt Threads created </a:t>
            </a:r>
            <a:r>
              <a:rPr lang="en-US" sz="1600" dirty="0" err="1">
                <a:solidFill>
                  <a:srgbClr val="000000"/>
                </a:solidFill>
                <a:cs typeface="Arial" panose="020B0604020202020204" pitchFamily="34" charset="0"/>
              </a:rPr>
              <a:t>Microsilk</a:t>
            </a:r>
            <a:r>
              <a:rPr lang="en-US" sz="1600" dirty="0">
                <a:solidFill>
                  <a:srgbClr val="000000"/>
                </a:solidFill>
                <a:cs typeface="Arial" panose="020B0604020202020204" pitchFamily="34" charset="0"/>
              </a:rPr>
              <a:t>, a material made by way of its proprietary technology t</a:t>
            </a:r>
            <a:r>
              <a:rPr lang="en-US" sz="1600" dirty="0">
                <a:solidFill>
                  <a:srgbClr val="C00000"/>
                </a:solidFill>
                <a:effectLst>
                  <a:outerShdw blurRad="38100" dist="38100" dir="2700000" algn="tl">
                    <a:srgbClr val="000000">
                      <a:alpha val="43137"/>
                    </a:srgbClr>
                  </a:outerShdw>
                </a:effectLst>
                <a:cs typeface="Arial" panose="020B0604020202020204" pitchFamily="34" charset="0"/>
              </a:rPr>
              <a:t>hat replicates the process of spiders producing silk fibers sustainably and at large scale</a:t>
            </a:r>
            <a:r>
              <a:rPr lang="en-US" sz="1600" dirty="0">
                <a:solidFill>
                  <a:srgbClr val="000000"/>
                </a:solidFill>
                <a:cs typeface="Arial" panose="020B0604020202020204" pitchFamily="34" charset="0"/>
              </a:rPr>
              <a:t>. </a:t>
            </a:r>
            <a:endParaRPr lang="hr-HR" sz="1600" dirty="0" smtClean="0">
              <a:solidFill>
                <a:srgbClr val="000000"/>
              </a:solidFill>
              <a:cs typeface="Arial" panose="020B0604020202020204" pitchFamily="34" charset="0"/>
            </a:endParaRPr>
          </a:p>
          <a:p>
            <a:pPr algn="just">
              <a:lnSpc>
                <a:spcPct val="150000"/>
              </a:lnSpc>
            </a:pPr>
            <a:r>
              <a:rPr lang="en-US" sz="1600" dirty="0" smtClean="0">
                <a:solidFill>
                  <a:srgbClr val="000000"/>
                </a:solidFill>
                <a:cs typeface="Arial" panose="020B0604020202020204" pitchFamily="34" charset="0"/>
              </a:rPr>
              <a:t>The </a:t>
            </a:r>
            <a:r>
              <a:rPr lang="en-US" sz="1600" dirty="0">
                <a:solidFill>
                  <a:srgbClr val="000000"/>
                </a:solidFill>
                <a:cs typeface="Arial" panose="020B0604020202020204" pitchFamily="34" charset="0"/>
              </a:rPr>
              <a:t>company said spider silk exhibits “remarkable” properties, including elasticity, durability, strength and softness.</a:t>
            </a:r>
            <a:endParaRPr lang="en-US" sz="1600" b="0" i="0" dirty="0">
              <a:solidFill>
                <a:srgbClr val="000000"/>
              </a:solidFill>
              <a:effectLst/>
              <a:cs typeface="Arial" panose="020B0604020202020204" pitchFamily="34" charset="0"/>
            </a:endParaRPr>
          </a:p>
        </p:txBody>
      </p:sp>
      <p:pic>
        <p:nvPicPr>
          <p:cNvPr id="1028" name="Picture 4" descr="Fashion Forward: Fabrics of the Fu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977210"/>
            <a:ext cx="3391008" cy="339100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133600" y="1136067"/>
            <a:ext cx="3600666" cy="400110"/>
          </a:xfrm>
          <a:prstGeom prst="rect">
            <a:avLst/>
          </a:prstGeom>
        </p:spPr>
        <p:txBody>
          <a:bodyPr wrap="none">
            <a:spAutoFit/>
          </a:bodyPr>
          <a:lstStyle/>
          <a:p>
            <a:r>
              <a:rPr lang="hr-HR" sz="2000" i="1" dirty="0">
                <a:solidFill>
                  <a:srgbClr val="C00000"/>
                </a:solidFill>
                <a:effectLst>
                  <a:outerShdw blurRad="38100" dist="38100" dir="2700000" algn="tl">
                    <a:srgbClr val="000000">
                      <a:alpha val="43137"/>
                    </a:srgbClr>
                  </a:outerShdw>
                </a:effectLst>
                <a:cs typeface="Arial" panose="020B0604020202020204" pitchFamily="34" charset="0"/>
              </a:rPr>
              <a:t>Protein </a:t>
            </a:r>
            <a:r>
              <a:rPr lang="hr-HR" sz="2000" i="1" dirty="0" err="1">
                <a:solidFill>
                  <a:srgbClr val="C00000"/>
                </a:solidFill>
                <a:effectLst>
                  <a:outerShdw blurRad="38100" dist="38100" dir="2700000" algn="tl">
                    <a:srgbClr val="000000">
                      <a:alpha val="43137"/>
                    </a:srgbClr>
                  </a:outerShdw>
                </a:effectLst>
                <a:cs typeface="Arial" panose="020B0604020202020204" pitchFamily="34" charset="0"/>
              </a:rPr>
              <a:t>spun</a:t>
            </a:r>
            <a:r>
              <a:rPr lang="hr-HR" sz="2000" i="1" dirty="0">
                <a:solidFill>
                  <a:srgbClr val="C00000"/>
                </a:solidFill>
                <a:effectLst>
                  <a:outerShdw blurRad="38100" dist="38100" dir="2700000" algn="tl">
                    <a:srgbClr val="000000">
                      <a:alpha val="43137"/>
                    </a:srgbClr>
                  </a:outerShdw>
                </a:effectLst>
                <a:cs typeface="Arial" panose="020B0604020202020204" pitchFamily="34" charset="0"/>
              </a:rPr>
              <a:t> </a:t>
            </a:r>
            <a:r>
              <a:rPr lang="hr-HR" sz="2000" dirty="0" err="1">
                <a:solidFill>
                  <a:srgbClr val="C00000"/>
                </a:solidFill>
                <a:effectLst>
                  <a:outerShdw blurRad="38100" dist="38100" dir="2700000" algn="tl">
                    <a:srgbClr val="000000">
                      <a:alpha val="43137"/>
                    </a:srgbClr>
                  </a:outerShdw>
                </a:effectLst>
                <a:cs typeface="Arial" panose="020B0604020202020204" pitchFamily="34" charset="0"/>
              </a:rPr>
              <a:t>Into</a:t>
            </a:r>
            <a:r>
              <a:rPr lang="hr-HR" sz="2000" i="1" dirty="0">
                <a:solidFill>
                  <a:srgbClr val="C00000"/>
                </a:solidFill>
                <a:effectLst>
                  <a:outerShdw blurRad="38100" dist="38100" dir="2700000" algn="tl">
                    <a:srgbClr val="000000">
                      <a:alpha val="43137"/>
                    </a:srgbClr>
                  </a:outerShdw>
                </a:effectLst>
                <a:cs typeface="Arial" panose="020B0604020202020204" pitchFamily="34" charset="0"/>
              </a:rPr>
              <a:t> </a:t>
            </a:r>
            <a:r>
              <a:rPr lang="hr-HR" sz="2000" i="1" dirty="0" err="1">
                <a:solidFill>
                  <a:srgbClr val="C00000"/>
                </a:solidFill>
                <a:effectLst>
                  <a:outerShdw blurRad="38100" dist="38100" dir="2700000" algn="tl">
                    <a:srgbClr val="000000">
                      <a:alpha val="43137"/>
                    </a:srgbClr>
                  </a:outerShdw>
                </a:effectLst>
                <a:cs typeface="Arial" panose="020B0604020202020204" pitchFamily="34" charset="0"/>
              </a:rPr>
              <a:t>fiber</a:t>
            </a:r>
            <a:r>
              <a:rPr lang="hr-HR" sz="2000" i="1" dirty="0">
                <a:solidFill>
                  <a:srgbClr val="C00000"/>
                </a:solidFill>
                <a:effectLst>
                  <a:outerShdw blurRad="38100" dist="38100" dir="2700000" algn="tl">
                    <a:srgbClr val="000000">
                      <a:alpha val="43137"/>
                    </a:srgbClr>
                  </a:outerShdw>
                </a:effectLst>
                <a:cs typeface="Arial" panose="020B0604020202020204" pitchFamily="34" charset="0"/>
              </a:rPr>
              <a:t> </a:t>
            </a:r>
            <a:r>
              <a:rPr lang="hr-HR" sz="2000" i="1" dirty="0" err="1">
                <a:solidFill>
                  <a:srgbClr val="C00000"/>
                </a:solidFill>
                <a:effectLst>
                  <a:outerShdw blurRad="38100" dist="38100" dir="2700000" algn="tl">
                    <a:srgbClr val="000000">
                      <a:alpha val="43137"/>
                    </a:srgbClr>
                  </a:outerShdw>
                </a:effectLst>
                <a:cs typeface="Arial" panose="020B0604020202020204" pitchFamily="34" charset="0"/>
              </a:rPr>
              <a:t>strands</a:t>
            </a:r>
            <a:endParaRPr lang="hr-HR" sz="2000" i="1" dirty="0">
              <a:solidFill>
                <a:srgbClr val="C00000"/>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918627078"/>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33</a:t>
            </a:fld>
            <a:endParaRPr lang="en-US" altLang="nl-BE" dirty="0"/>
          </a:p>
        </p:txBody>
      </p:sp>
      <p:pic>
        <p:nvPicPr>
          <p:cNvPr id="10" name="Picture 2" descr="Fashion Forward: Fabrics of the Fu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812487"/>
            <a:ext cx="3384885" cy="33848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173617" y="1919725"/>
            <a:ext cx="5181600" cy="3416320"/>
          </a:xfrm>
          <a:prstGeom prst="rect">
            <a:avLst/>
          </a:prstGeom>
        </p:spPr>
        <p:txBody>
          <a:bodyPr wrap="square">
            <a:spAutoFit/>
          </a:bodyPr>
          <a:lstStyle/>
          <a:p>
            <a:pPr>
              <a:lnSpc>
                <a:spcPct val="150000"/>
              </a:lnSpc>
            </a:pPr>
            <a:r>
              <a:rPr lang="en-US" sz="1600" b="1" dirty="0" err="1" smtClean="0">
                <a:solidFill>
                  <a:srgbClr val="000000"/>
                </a:solidFill>
                <a:cs typeface="Arial" panose="020B0604020202020204" pitchFamily="34" charset="0"/>
              </a:rPr>
              <a:t>Mylo</a:t>
            </a:r>
            <a:endParaRPr lang="hr-HR" sz="1600" b="1" dirty="0" smtClean="0">
              <a:solidFill>
                <a:srgbClr val="000000"/>
              </a:solidFill>
              <a:cs typeface="Arial" panose="020B0604020202020204" pitchFamily="34" charset="0"/>
            </a:endParaRPr>
          </a:p>
          <a:p>
            <a:pPr>
              <a:lnSpc>
                <a:spcPct val="150000"/>
              </a:lnSpc>
            </a:pPr>
            <a:endParaRPr lang="en-US" sz="1600" dirty="0">
              <a:solidFill>
                <a:srgbClr val="000000"/>
              </a:solidFill>
              <a:cs typeface="Arial" panose="020B0604020202020204" pitchFamily="34" charset="0"/>
            </a:endParaRPr>
          </a:p>
          <a:p>
            <a:pPr>
              <a:lnSpc>
                <a:spcPct val="150000"/>
              </a:lnSpc>
            </a:pPr>
            <a:r>
              <a:rPr lang="en-US" sz="1600" dirty="0" err="1">
                <a:solidFill>
                  <a:srgbClr val="000000"/>
                </a:solidFill>
                <a:cs typeface="Arial" panose="020B0604020202020204" pitchFamily="34" charset="0"/>
              </a:rPr>
              <a:t>Mylo</a:t>
            </a:r>
            <a:r>
              <a:rPr lang="en-US" sz="1600" dirty="0">
                <a:solidFill>
                  <a:srgbClr val="000000"/>
                </a:solidFill>
                <a:cs typeface="Arial" panose="020B0604020202020204" pitchFamily="34" charset="0"/>
              </a:rPr>
              <a:t>, a synthetic leather fabric also from Bolt Threads, made of </a:t>
            </a:r>
            <a:r>
              <a:rPr lang="en-US" sz="1600" dirty="0">
                <a:solidFill>
                  <a:srgbClr val="C00000"/>
                </a:solidFill>
                <a:cs typeface="Arial" panose="020B0604020202020204" pitchFamily="34" charset="0"/>
              </a:rPr>
              <a:t>mycelium </a:t>
            </a:r>
            <a:r>
              <a:rPr lang="hr-HR" sz="1600" dirty="0" smtClean="0">
                <a:solidFill>
                  <a:srgbClr val="C00000"/>
                </a:solidFill>
                <a:cs typeface="Arial" panose="020B0604020202020204" pitchFamily="34" charset="0"/>
              </a:rPr>
              <a:t>-</a:t>
            </a:r>
            <a:r>
              <a:rPr lang="en-US" sz="1600" dirty="0" smtClean="0">
                <a:solidFill>
                  <a:srgbClr val="C00000"/>
                </a:solidFill>
                <a:cs typeface="Arial" panose="020B0604020202020204" pitchFamily="34" charset="0"/>
              </a:rPr>
              <a:t> </a:t>
            </a:r>
            <a:r>
              <a:rPr lang="en-US" sz="1600" dirty="0">
                <a:solidFill>
                  <a:srgbClr val="C00000"/>
                </a:solidFill>
                <a:cs typeface="Arial" panose="020B0604020202020204" pitchFamily="34" charset="0"/>
              </a:rPr>
              <a:t>or mushroom </a:t>
            </a:r>
            <a:r>
              <a:rPr lang="en-US" sz="1600" dirty="0" smtClean="0">
                <a:solidFill>
                  <a:srgbClr val="C00000"/>
                </a:solidFill>
                <a:cs typeface="Arial" panose="020B0604020202020204" pitchFamily="34" charset="0"/>
              </a:rPr>
              <a:t>roots</a:t>
            </a:r>
            <a:r>
              <a:rPr lang="hr-HR" sz="1600" dirty="0" smtClean="0">
                <a:solidFill>
                  <a:srgbClr val="C00000"/>
                </a:solidFill>
                <a:cs typeface="Arial" panose="020B0604020202020204" pitchFamily="34" charset="0"/>
              </a:rPr>
              <a:t>.</a:t>
            </a:r>
          </a:p>
          <a:p>
            <a:pPr>
              <a:lnSpc>
                <a:spcPct val="150000"/>
              </a:lnSpc>
            </a:pPr>
            <a:endParaRPr lang="hr-HR" sz="1600" dirty="0">
              <a:solidFill>
                <a:srgbClr val="C00000"/>
              </a:solidFill>
              <a:cs typeface="Arial" panose="020B0604020202020204" pitchFamily="34" charset="0"/>
            </a:endParaRPr>
          </a:p>
          <a:p>
            <a:pPr>
              <a:lnSpc>
                <a:spcPct val="150000"/>
              </a:lnSpc>
            </a:pPr>
            <a:r>
              <a:rPr lang="en-US" sz="1600" dirty="0" smtClean="0">
                <a:solidFill>
                  <a:srgbClr val="000000"/>
                </a:solidFill>
                <a:cs typeface="Arial" panose="020B0604020202020204" pitchFamily="34" charset="0"/>
              </a:rPr>
              <a:t>The </a:t>
            </a:r>
            <a:r>
              <a:rPr lang="en-US" sz="1600" dirty="0">
                <a:solidFill>
                  <a:srgbClr val="000000"/>
                </a:solidFill>
                <a:cs typeface="Arial" panose="020B0604020202020204" pitchFamily="34" charset="0"/>
              </a:rPr>
              <a:t>company’s mission in creating eco-friendly, vegan products is rooted in its “process [that] moves away from petroleum-based polymers and materials, toward a more sustainable and biodegradable solution. </a:t>
            </a:r>
            <a:endParaRPr lang="en-US" sz="1600" b="0" i="0" dirty="0">
              <a:solidFill>
                <a:srgbClr val="000000"/>
              </a:solidFill>
              <a:effectLst/>
              <a:cs typeface="Arial" panose="020B0604020202020204" pitchFamily="34" charset="0"/>
            </a:endParaRPr>
          </a:p>
        </p:txBody>
      </p:sp>
      <p:sp>
        <p:nvSpPr>
          <p:cNvPr id="3" name="Rectangle 2"/>
          <p:cNvSpPr/>
          <p:nvPr/>
        </p:nvSpPr>
        <p:spPr>
          <a:xfrm>
            <a:off x="3010748" y="1086536"/>
            <a:ext cx="5066452" cy="369332"/>
          </a:xfrm>
          <a:prstGeom prst="rect">
            <a:avLst/>
          </a:prstGeom>
        </p:spPr>
        <p:txBody>
          <a:bodyPr wrap="none">
            <a:spAutoFit/>
          </a:bodyPr>
          <a:lstStyle/>
          <a:p>
            <a:r>
              <a:rPr lang="hr-HR" dirty="0" smtClean="0">
                <a:solidFill>
                  <a:srgbClr val="C00000"/>
                </a:solidFill>
                <a:effectLst>
                  <a:outerShdw blurRad="38100" dist="38100" dir="2700000" algn="tl">
                    <a:srgbClr val="000000">
                      <a:alpha val="43137"/>
                    </a:srgbClr>
                  </a:outerShdw>
                </a:effectLst>
                <a:cs typeface="Arial" panose="020B0604020202020204" pitchFamily="34" charset="0"/>
              </a:rPr>
              <a:t>S</a:t>
            </a:r>
            <a:r>
              <a:rPr lang="en-US" dirty="0" err="1" smtClean="0">
                <a:solidFill>
                  <a:srgbClr val="C00000"/>
                </a:solidFill>
                <a:effectLst>
                  <a:outerShdw blurRad="38100" dist="38100" dir="2700000" algn="tl">
                    <a:srgbClr val="000000">
                      <a:alpha val="43137"/>
                    </a:srgbClr>
                  </a:outerShdw>
                </a:effectLst>
                <a:cs typeface="Arial" panose="020B0604020202020204" pitchFamily="34" charset="0"/>
              </a:rPr>
              <a:t>ynthetic</a:t>
            </a:r>
            <a:r>
              <a:rPr lang="en-US" dirty="0" smtClean="0">
                <a:solidFill>
                  <a:srgbClr val="C00000"/>
                </a:solidFill>
                <a:effectLst>
                  <a:outerShdw blurRad="38100" dist="38100" dir="2700000" algn="tl">
                    <a:srgbClr val="000000">
                      <a:alpha val="43137"/>
                    </a:srgbClr>
                  </a:outerShdw>
                </a:effectLst>
                <a:cs typeface="Arial" panose="020B0604020202020204" pitchFamily="34" charset="0"/>
              </a:rPr>
              <a:t> </a:t>
            </a:r>
            <a:r>
              <a:rPr lang="en-US" dirty="0">
                <a:solidFill>
                  <a:srgbClr val="C00000"/>
                </a:solidFill>
                <a:effectLst>
                  <a:outerShdw blurRad="38100" dist="38100" dir="2700000" algn="tl">
                    <a:srgbClr val="000000">
                      <a:alpha val="43137"/>
                    </a:srgbClr>
                  </a:outerShdw>
                </a:effectLst>
                <a:cs typeface="Arial" panose="020B0604020202020204" pitchFamily="34" charset="0"/>
              </a:rPr>
              <a:t>leather fabric also from Bolt Threads</a:t>
            </a:r>
            <a:endParaRPr lang="hr-HR"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1070062"/>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685800" y="5477814"/>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34</a:t>
            </a:fld>
            <a:endParaRPr lang="en-US" altLang="nl-BE" dirty="0"/>
          </a:p>
        </p:txBody>
      </p:sp>
      <p:sp>
        <p:nvSpPr>
          <p:cNvPr id="4" name="Rectangle 3"/>
          <p:cNvSpPr/>
          <p:nvPr/>
        </p:nvSpPr>
        <p:spPr>
          <a:xfrm>
            <a:off x="1396665" y="1264828"/>
            <a:ext cx="4078705" cy="1538883"/>
          </a:xfrm>
          <a:prstGeom prst="rect">
            <a:avLst/>
          </a:prstGeom>
        </p:spPr>
        <p:txBody>
          <a:bodyPr wrap="square">
            <a:spAutoFit/>
          </a:bodyPr>
          <a:lstStyle/>
          <a:p>
            <a:r>
              <a:rPr lang="hr-HR" sz="2000" dirty="0" smtClean="0">
                <a:solidFill>
                  <a:srgbClr val="002060"/>
                </a:solidFill>
                <a:effectLst>
                  <a:outerShdw blurRad="38100" dist="38100" dir="2700000" algn="tl">
                    <a:srgbClr val="000000">
                      <a:alpha val="43137"/>
                    </a:srgbClr>
                  </a:outerShdw>
                </a:effectLst>
                <a:cs typeface="Arial" panose="020B0604020202020204" pitchFamily="34" charset="0"/>
              </a:rPr>
              <a:t>A</a:t>
            </a:r>
            <a:r>
              <a:rPr lang="en-US" sz="2000" dirty="0" smtClean="0">
                <a:solidFill>
                  <a:srgbClr val="002060"/>
                </a:solidFill>
                <a:effectLst>
                  <a:outerShdw blurRad="38100" dist="38100" dir="2700000" algn="tl">
                    <a:srgbClr val="000000">
                      <a:alpha val="43137"/>
                    </a:srgbClr>
                  </a:outerShdw>
                </a:effectLst>
                <a:cs typeface="Arial" panose="020B0604020202020204" pitchFamily="34" charset="0"/>
              </a:rPr>
              <a:t> </a:t>
            </a:r>
            <a:r>
              <a:rPr lang="en-US" sz="2000" dirty="0">
                <a:solidFill>
                  <a:srgbClr val="002060"/>
                </a:solidFill>
                <a:effectLst>
                  <a:outerShdw blurRad="38100" dist="38100" dir="2700000" algn="tl">
                    <a:srgbClr val="000000">
                      <a:alpha val="43137"/>
                    </a:srgbClr>
                  </a:outerShdw>
                </a:effectLst>
                <a:cs typeface="Arial" panose="020B0604020202020204" pitchFamily="34" charset="0"/>
              </a:rPr>
              <a:t>new patterning method for</a:t>
            </a:r>
          </a:p>
          <a:p>
            <a:r>
              <a:rPr lang="en-US" sz="2000" dirty="0">
                <a:solidFill>
                  <a:srgbClr val="002060"/>
                </a:solidFill>
                <a:effectLst>
                  <a:outerShdw blurRad="38100" dist="38100" dir="2700000" algn="tl">
                    <a:srgbClr val="000000">
                      <a:alpha val="43137"/>
                    </a:srgbClr>
                  </a:outerShdw>
                </a:effectLst>
                <a:cs typeface="Arial" panose="020B0604020202020204" pitchFamily="34" charset="0"/>
              </a:rPr>
              <a:t>optical bleached fabrics </a:t>
            </a:r>
            <a:endParaRPr lang="hr-HR" sz="2000" dirty="0" smtClean="0">
              <a:solidFill>
                <a:srgbClr val="002060"/>
              </a:solidFill>
              <a:effectLst>
                <a:outerShdw blurRad="38100" dist="38100" dir="2700000" algn="tl">
                  <a:srgbClr val="000000">
                    <a:alpha val="43137"/>
                  </a:srgbClr>
                </a:outerShdw>
              </a:effectLst>
              <a:cs typeface="Arial" panose="020B0604020202020204" pitchFamily="34" charset="0"/>
            </a:endParaRPr>
          </a:p>
          <a:p>
            <a:endParaRPr lang="hr-HR" dirty="0" smtClean="0">
              <a:latin typeface="FSBrabo-Regular"/>
            </a:endParaRPr>
          </a:p>
          <a:p>
            <a:pPr marL="285750" indent="-285750">
              <a:buFont typeface="Wingdings" panose="05000000000000000000" pitchFamily="2" charset="2"/>
              <a:buChar char="Ø"/>
            </a:pPr>
            <a:r>
              <a:rPr lang="en-US" dirty="0" smtClean="0">
                <a:solidFill>
                  <a:srgbClr val="0070C0"/>
                </a:solidFill>
                <a:cs typeface="Arial" panose="020B0604020202020204" pitchFamily="34" charset="0"/>
              </a:rPr>
              <a:t>It </a:t>
            </a:r>
            <a:r>
              <a:rPr lang="en-US" dirty="0">
                <a:solidFill>
                  <a:srgbClr val="0070C0"/>
                </a:solidFill>
                <a:cs typeface="Arial" panose="020B0604020202020204" pitchFamily="34" charset="0"/>
              </a:rPr>
              <a:t>provides fashionable </a:t>
            </a:r>
            <a:r>
              <a:rPr lang="en-US" dirty="0" smtClean="0">
                <a:solidFill>
                  <a:srgbClr val="0070C0"/>
                </a:solidFill>
                <a:cs typeface="Arial" panose="020B0604020202020204" pitchFamily="34" charset="0"/>
              </a:rPr>
              <a:t>products</a:t>
            </a:r>
            <a:r>
              <a:rPr lang="hr-HR" dirty="0" smtClean="0">
                <a:solidFill>
                  <a:srgbClr val="0070C0"/>
                </a:solidFill>
                <a:cs typeface="Arial" panose="020B0604020202020204" pitchFamily="34" charset="0"/>
              </a:rPr>
              <a:t> </a:t>
            </a:r>
            <a:r>
              <a:rPr lang="en-US" dirty="0" smtClean="0">
                <a:solidFill>
                  <a:srgbClr val="0070C0"/>
                </a:solidFill>
                <a:cs typeface="Arial" panose="020B0604020202020204" pitchFamily="34" charset="0"/>
              </a:rPr>
              <a:t>like </a:t>
            </a:r>
            <a:r>
              <a:rPr lang="en-US" dirty="0">
                <a:solidFill>
                  <a:srgbClr val="0070C0"/>
                </a:solidFill>
                <a:cs typeface="Arial" panose="020B0604020202020204" pitchFamily="34" charset="0"/>
              </a:rPr>
              <a:t>batik or tie-dyed cloths</a:t>
            </a:r>
            <a:endParaRPr lang="hr-HR" dirty="0">
              <a:solidFill>
                <a:srgbClr val="0070C0"/>
              </a:solidFill>
              <a:cs typeface="Arial" panose="020B0604020202020204" pitchFamily="34" charset="0"/>
            </a:endParaRPr>
          </a:p>
        </p:txBody>
      </p:sp>
      <p:pic>
        <p:nvPicPr>
          <p:cNvPr id="5" name="Picture 4"/>
          <p:cNvPicPr>
            <a:picLocks noChangeAspect="1"/>
          </p:cNvPicPr>
          <p:nvPr/>
        </p:nvPicPr>
        <p:blipFill>
          <a:blip r:embed="rId5">
            <a:lum bright="-20000" contrast="40000"/>
          </a:blip>
          <a:stretch>
            <a:fillRect/>
          </a:stretch>
        </p:blipFill>
        <p:spPr>
          <a:xfrm>
            <a:off x="1066800" y="3027097"/>
            <a:ext cx="4738436" cy="2386070"/>
          </a:xfrm>
          <a:prstGeom prst="rect">
            <a:avLst/>
          </a:prstGeom>
        </p:spPr>
      </p:pic>
      <p:sp>
        <p:nvSpPr>
          <p:cNvPr id="6" name="Rectangle 5"/>
          <p:cNvSpPr/>
          <p:nvPr/>
        </p:nvSpPr>
        <p:spPr>
          <a:xfrm>
            <a:off x="1084847" y="5465782"/>
            <a:ext cx="6019800" cy="646331"/>
          </a:xfrm>
          <a:prstGeom prst="rect">
            <a:avLst/>
          </a:prstGeom>
        </p:spPr>
        <p:txBody>
          <a:bodyPr wrap="square">
            <a:spAutoFit/>
          </a:bodyPr>
          <a:lstStyle/>
          <a:p>
            <a:r>
              <a:rPr lang="en-US" sz="1200" i="1" dirty="0">
                <a:cs typeface="Arial" panose="020B0604020202020204" pitchFamily="34" charset="0"/>
              </a:rPr>
              <a:t>I: optical bleached fabric is tied in knots, </a:t>
            </a:r>
            <a:r>
              <a:rPr lang="en-US" sz="1200" i="1" dirty="0" smtClean="0">
                <a:cs typeface="Arial" panose="020B0604020202020204" pitchFamily="34" charset="0"/>
              </a:rPr>
              <a:t>tightly</a:t>
            </a:r>
            <a:r>
              <a:rPr lang="hr-HR" sz="1200" i="1" dirty="0" smtClean="0">
                <a:cs typeface="Arial" panose="020B0604020202020204" pitchFamily="34" charset="0"/>
              </a:rPr>
              <a:t> </a:t>
            </a:r>
            <a:r>
              <a:rPr lang="en-US" sz="1200" i="1" dirty="0" smtClean="0">
                <a:cs typeface="Arial" panose="020B0604020202020204" pitchFamily="34" charset="0"/>
              </a:rPr>
              <a:t>bound </a:t>
            </a:r>
            <a:r>
              <a:rPr lang="en-US" sz="1200" i="1" dirty="0">
                <a:cs typeface="Arial" panose="020B0604020202020204" pitchFamily="34" charset="0"/>
              </a:rPr>
              <a:t>with thread; </a:t>
            </a:r>
            <a:endParaRPr lang="hr-HR" sz="1200" i="1" dirty="0" smtClean="0">
              <a:cs typeface="Arial" panose="020B0604020202020204" pitchFamily="34" charset="0"/>
            </a:endParaRPr>
          </a:p>
          <a:p>
            <a:r>
              <a:rPr lang="en-US" sz="1200" i="1" dirty="0" smtClean="0">
                <a:cs typeface="Arial" panose="020B0604020202020204" pitchFamily="34" charset="0"/>
              </a:rPr>
              <a:t>II</a:t>
            </a:r>
            <a:r>
              <a:rPr lang="en-US" sz="1200" i="1" dirty="0">
                <a:cs typeface="Arial" panose="020B0604020202020204" pitchFamily="34" charset="0"/>
              </a:rPr>
              <a:t>: a = optical bleached fabric before ozonation; </a:t>
            </a:r>
            <a:endParaRPr lang="hr-HR" sz="1200" i="1" dirty="0" smtClean="0">
              <a:cs typeface="Arial" panose="020B0604020202020204" pitchFamily="34" charset="0"/>
            </a:endParaRPr>
          </a:p>
          <a:p>
            <a:r>
              <a:rPr lang="en-US" sz="1200" i="1" dirty="0" smtClean="0">
                <a:cs typeface="Arial" panose="020B0604020202020204" pitchFamily="34" charset="0"/>
              </a:rPr>
              <a:t>II</a:t>
            </a:r>
            <a:r>
              <a:rPr lang="en-US" sz="1200" i="1" dirty="0">
                <a:cs typeface="Arial" panose="020B0604020202020204" pitchFamily="34" charset="0"/>
              </a:rPr>
              <a:t>: b/c = optical bleached fabric </a:t>
            </a:r>
            <a:r>
              <a:rPr lang="en-US" sz="1200" i="1" dirty="0" smtClean="0">
                <a:cs typeface="Arial" panose="020B0604020202020204" pitchFamily="34" charset="0"/>
              </a:rPr>
              <a:t>after</a:t>
            </a:r>
            <a:r>
              <a:rPr lang="hr-HR" sz="1200" i="1" dirty="0" smtClean="0">
                <a:cs typeface="Arial" panose="020B0604020202020204" pitchFamily="34" charset="0"/>
              </a:rPr>
              <a:t> </a:t>
            </a:r>
            <a:r>
              <a:rPr lang="en-US" sz="1200" i="1" dirty="0" smtClean="0">
                <a:cs typeface="Arial" panose="020B0604020202020204" pitchFamily="34" charset="0"/>
              </a:rPr>
              <a:t>ozonation </a:t>
            </a:r>
            <a:r>
              <a:rPr lang="en-US" sz="1200" i="1" dirty="0">
                <a:cs typeface="Arial" panose="020B0604020202020204" pitchFamily="34" charset="0"/>
              </a:rPr>
              <a:t>in accordance with developed </a:t>
            </a:r>
            <a:r>
              <a:rPr lang="en-US" sz="1200" i="1" dirty="0" smtClean="0">
                <a:cs typeface="Arial" panose="020B0604020202020204" pitchFamily="34" charset="0"/>
              </a:rPr>
              <a:t>method</a:t>
            </a:r>
            <a:endParaRPr lang="hr-HR" sz="1200" dirty="0">
              <a:cs typeface="Arial" panose="020B0604020202020204" pitchFamily="34" charset="0"/>
            </a:endParaRPr>
          </a:p>
        </p:txBody>
      </p:sp>
      <p:sp>
        <p:nvSpPr>
          <p:cNvPr id="7" name="Rectangle 6"/>
          <p:cNvSpPr/>
          <p:nvPr/>
        </p:nvSpPr>
        <p:spPr>
          <a:xfrm>
            <a:off x="2743200" y="916435"/>
            <a:ext cx="8722895" cy="461665"/>
          </a:xfrm>
          <a:prstGeom prst="rect">
            <a:avLst/>
          </a:prstGeom>
        </p:spPr>
        <p:txBody>
          <a:bodyPr wrap="square">
            <a:spAutoFit/>
          </a:bodyPr>
          <a:lstStyle/>
          <a:p>
            <a:pPr algn="ctr"/>
            <a:r>
              <a:rPr lang="hr-HR" sz="2400" dirty="0">
                <a:effectLst>
                  <a:outerShdw blurRad="38100" dist="38100" dir="2700000" algn="tl">
                    <a:srgbClr val="000000">
                      <a:alpha val="43137"/>
                    </a:srgbClr>
                  </a:outerShdw>
                </a:effectLst>
                <a:cs typeface="Arial" panose="020B0604020202020204" pitchFamily="34" charset="0"/>
              </a:rPr>
              <a:t>Ozone </a:t>
            </a:r>
            <a:r>
              <a:rPr lang="hr-HR" sz="2400" dirty="0" err="1">
                <a:effectLst>
                  <a:outerShdw blurRad="38100" dist="38100" dir="2700000" algn="tl">
                    <a:srgbClr val="000000">
                      <a:alpha val="43137"/>
                    </a:srgbClr>
                  </a:outerShdw>
                </a:effectLst>
                <a:cs typeface="Arial" panose="020B0604020202020204" pitchFamily="34" charset="0"/>
              </a:rPr>
              <a:t>in</a:t>
            </a:r>
            <a:r>
              <a:rPr lang="hr-HR" sz="2400" dirty="0">
                <a:effectLst>
                  <a:outerShdw blurRad="38100" dist="38100" dir="2700000" algn="tl">
                    <a:srgbClr val="000000">
                      <a:alpha val="43137"/>
                    </a:srgbClr>
                  </a:outerShdw>
                </a:effectLst>
                <a:cs typeface="Arial" panose="020B0604020202020204" pitchFamily="34" charset="0"/>
              </a:rPr>
              <a:t> </a:t>
            </a:r>
            <a:r>
              <a:rPr lang="hr-HR" sz="2400" dirty="0" err="1">
                <a:effectLst>
                  <a:outerShdw blurRad="38100" dist="38100" dir="2700000" algn="tl">
                    <a:srgbClr val="000000">
                      <a:alpha val="43137"/>
                    </a:srgbClr>
                  </a:outerShdw>
                </a:effectLst>
                <a:cs typeface="Arial" panose="020B0604020202020204" pitchFamily="34" charset="0"/>
              </a:rPr>
              <a:t>the</a:t>
            </a:r>
            <a:r>
              <a:rPr lang="hr-HR" sz="2400" dirty="0">
                <a:effectLst>
                  <a:outerShdw blurRad="38100" dist="38100" dir="2700000" algn="tl">
                    <a:srgbClr val="000000">
                      <a:alpha val="43137"/>
                    </a:srgbClr>
                  </a:outerShdw>
                </a:effectLst>
                <a:cs typeface="Arial" panose="020B0604020202020204" pitchFamily="34" charset="0"/>
              </a:rPr>
              <a:t> </a:t>
            </a:r>
            <a:r>
              <a:rPr lang="hr-HR" sz="2400" dirty="0" err="1" smtClean="0">
                <a:effectLst>
                  <a:outerShdw blurRad="38100" dist="38100" dir="2700000" algn="tl">
                    <a:srgbClr val="000000">
                      <a:alpha val="43137"/>
                    </a:srgbClr>
                  </a:outerShdw>
                </a:effectLst>
                <a:cs typeface="Arial" panose="020B0604020202020204" pitchFamily="34" charset="0"/>
              </a:rPr>
              <a:t>Textile</a:t>
            </a:r>
            <a:r>
              <a:rPr lang="hr-HR" sz="2400" dirty="0" smtClean="0">
                <a:effectLst>
                  <a:outerShdw blurRad="38100" dist="38100" dir="2700000" algn="tl">
                    <a:srgbClr val="000000">
                      <a:alpha val="43137"/>
                    </a:srgbClr>
                  </a:outerShdw>
                </a:effectLst>
                <a:cs typeface="Arial" panose="020B0604020202020204" pitchFamily="34" charset="0"/>
              </a:rPr>
              <a:t> </a:t>
            </a:r>
            <a:r>
              <a:rPr lang="hr-HR" sz="2400" dirty="0" err="1" smtClean="0">
                <a:effectLst>
                  <a:outerShdw blurRad="38100" dist="38100" dir="2700000" algn="tl">
                    <a:srgbClr val="000000">
                      <a:alpha val="43137"/>
                    </a:srgbClr>
                  </a:outerShdw>
                </a:effectLst>
                <a:cs typeface="Arial" panose="020B0604020202020204" pitchFamily="34" charset="0"/>
              </a:rPr>
              <a:t>Industry</a:t>
            </a:r>
            <a:endParaRPr lang="hr-HR" sz="2400" dirty="0">
              <a:effectLst>
                <a:outerShdw blurRad="38100" dist="38100" dir="2700000" algn="tl">
                  <a:srgbClr val="000000">
                    <a:alpha val="43137"/>
                  </a:srgbClr>
                </a:outerShdw>
              </a:effectLst>
              <a:cs typeface="Arial" panose="020B0604020202020204" pitchFamily="34" charset="0"/>
            </a:endParaRPr>
          </a:p>
        </p:txBody>
      </p:sp>
      <p:sp>
        <p:nvSpPr>
          <p:cNvPr id="10" name="Rectangle 9"/>
          <p:cNvSpPr/>
          <p:nvPr/>
        </p:nvSpPr>
        <p:spPr>
          <a:xfrm>
            <a:off x="6665495" y="1905000"/>
            <a:ext cx="4800600" cy="2308324"/>
          </a:xfrm>
          <a:prstGeom prst="rect">
            <a:avLst/>
          </a:prstGeom>
        </p:spPr>
        <p:txBody>
          <a:bodyPr wrap="square">
            <a:spAutoFit/>
          </a:bodyPr>
          <a:lstStyle/>
          <a:p>
            <a:pPr algn="just"/>
            <a:r>
              <a:rPr lang="hr-HR" sz="1600" dirty="0" err="1" smtClean="0">
                <a:cs typeface="Arial" panose="020B0604020202020204" pitchFamily="34" charset="0"/>
              </a:rPr>
              <a:t>Ozonation</a:t>
            </a:r>
            <a:r>
              <a:rPr lang="hr-HR" sz="1600" dirty="0" smtClean="0">
                <a:cs typeface="Arial" panose="020B0604020202020204" pitchFamily="34" charset="0"/>
              </a:rPr>
              <a:t> </a:t>
            </a:r>
            <a:r>
              <a:rPr lang="en-US" sz="1600" dirty="0" smtClean="0">
                <a:cs typeface="Arial" panose="020B0604020202020204" pitchFamily="34" charset="0"/>
              </a:rPr>
              <a:t>process </a:t>
            </a:r>
            <a:r>
              <a:rPr lang="en-US" sz="1600" dirty="0">
                <a:cs typeface="Arial" panose="020B0604020202020204" pitchFamily="34" charset="0"/>
              </a:rPr>
              <a:t>has ecological advantage</a:t>
            </a:r>
            <a:r>
              <a:rPr lang="en-US" sz="1600" dirty="0" smtClean="0">
                <a:cs typeface="Arial" panose="020B0604020202020204" pitchFamily="34" charset="0"/>
              </a:rPr>
              <a:t>.</a:t>
            </a:r>
            <a:endParaRPr lang="hr-HR" sz="1600" dirty="0" smtClean="0">
              <a:cs typeface="Arial" panose="020B0604020202020204" pitchFamily="34" charset="0"/>
            </a:endParaRPr>
          </a:p>
          <a:p>
            <a:pPr algn="just"/>
            <a:r>
              <a:rPr lang="en-US" sz="1600" dirty="0" smtClean="0">
                <a:cs typeface="Arial" panose="020B0604020202020204" pitchFamily="34" charset="0"/>
              </a:rPr>
              <a:t> </a:t>
            </a:r>
            <a:endParaRPr lang="hr-HR" sz="1600" dirty="0" smtClean="0">
              <a:cs typeface="Arial" panose="020B0604020202020204" pitchFamily="34" charset="0"/>
            </a:endParaRPr>
          </a:p>
          <a:p>
            <a:pPr marL="285750" indent="-285750" algn="just">
              <a:buFont typeface="Wingdings" panose="05000000000000000000" pitchFamily="2" charset="2"/>
              <a:buChar char="Ø"/>
            </a:pPr>
            <a:r>
              <a:rPr lang="en-US" sz="1600" dirty="0" smtClean="0">
                <a:cs typeface="Arial" panose="020B0604020202020204" pitchFamily="34" charset="0"/>
              </a:rPr>
              <a:t>The </a:t>
            </a:r>
            <a:r>
              <a:rPr lang="en-US" sz="1600" dirty="0">
                <a:cs typeface="Arial" panose="020B0604020202020204" pitchFamily="34" charset="0"/>
              </a:rPr>
              <a:t>results show that ozonation can be used for</a:t>
            </a:r>
          </a:p>
          <a:p>
            <a:pPr algn="just"/>
            <a:r>
              <a:rPr lang="en-US" sz="1600" dirty="0">
                <a:cs typeface="Arial" panose="020B0604020202020204" pitchFamily="34" charset="0"/>
              </a:rPr>
              <a:t>decolorizing the optical bleached samples. </a:t>
            </a:r>
            <a:endParaRPr lang="hr-HR" sz="1600" dirty="0" smtClean="0">
              <a:cs typeface="Arial" panose="020B0604020202020204" pitchFamily="34" charset="0"/>
            </a:endParaRPr>
          </a:p>
          <a:p>
            <a:pPr algn="just"/>
            <a:endParaRPr lang="hr-HR" sz="1600" dirty="0" smtClean="0">
              <a:cs typeface="Arial" panose="020B0604020202020204" pitchFamily="34" charset="0"/>
            </a:endParaRPr>
          </a:p>
          <a:p>
            <a:pPr algn="just"/>
            <a:r>
              <a:rPr lang="hr-HR" sz="1600" dirty="0" err="1" smtClean="0">
                <a:solidFill>
                  <a:srgbClr val="0070C0"/>
                </a:solidFill>
                <a:effectLst>
                  <a:outerShdw blurRad="38100" dist="38100" dir="2700000" algn="tl">
                    <a:srgbClr val="000000">
                      <a:alpha val="43137"/>
                    </a:srgbClr>
                  </a:outerShdw>
                </a:effectLst>
                <a:cs typeface="Arial" panose="020B0604020202020204" pitchFamily="34" charset="0"/>
              </a:rPr>
              <a:t>Effect</a:t>
            </a:r>
            <a:r>
              <a:rPr lang="hr-HR" sz="1600" dirty="0" smtClean="0">
                <a:solidFill>
                  <a:srgbClr val="0070C0"/>
                </a:solidFill>
                <a:effectLst>
                  <a:outerShdw blurRad="38100" dist="38100" dir="2700000" algn="tl">
                    <a:srgbClr val="000000">
                      <a:alpha val="43137"/>
                    </a:srgbClr>
                  </a:outerShdw>
                </a:effectLst>
                <a:cs typeface="Arial" panose="020B0604020202020204" pitchFamily="34" charset="0"/>
              </a:rPr>
              <a:t>:</a:t>
            </a:r>
            <a:r>
              <a:rPr lang="hr-HR" sz="1600" dirty="0" smtClean="0">
                <a:cs typeface="Arial" panose="020B0604020202020204" pitchFamily="34" charset="0"/>
              </a:rPr>
              <a:t> </a:t>
            </a:r>
            <a:r>
              <a:rPr lang="en-US" sz="1600" dirty="0" smtClean="0">
                <a:cs typeface="Arial" panose="020B0604020202020204" pitchFamily="34" charset="0"/>
              </a:rPr>
              <a:t>Increasing </a:t>
            </a:r>
            <a:r>
              <a:rPr lang="en-US" sz="1600" dirty="0">
                <a:cs typeface="Arial" panose="020B0604020202020204" pitchFamily="34" charset="0"/>
              </a:rPr>
              <a:t>ozonation time increases </a:t>
            </a:r>
            <a:r>
              <a:rPr lang="en-US" sz="1600" dirty="0" smtClean="0">
                <a:cs typeface="Arial" panose="020B0604020202020204" pitchFamily="34" charset="0"/>
              </a:rPr>
              <a:t>the</a:t>
            </a:r>
            <a:r>
              <a:rPr lang="hr-HR" sz="1600" dirty="0" smtClean="0">
                <a:cs typeface="Arial" panose="020B0604020202020204" pitchFamily="34" charset="0"/>
              </a:rPr>
              <a:t> </a:t>
            </a:r>
            <a:r>
              <a:rPr lang="en-US" sz="1600" dirty="0" smtClean="0">
                <a:cs typeface="Arial" panose="020B0604020202020204" pitchFamily="34" charset="0"/>
              </a:rPr>
              <a:t>efficiency</a:t>
            </a:r>
            <a:r>
              <a:rPr lang="en-US" sz="1600" dirty="0">
                <a:cs typeface="Arial" panose="020B0604020202020204" pitchFamily="34" charset="0"/>
              </a:rPr>
              <a:t>. However, bursting strength loss of fabric should be taken into </a:t>
            </a:r>
            <a:r>
              <a:rPr lang="en-US" sz="1600" dirty="0" smtClean="0">
                <a:cs typeface="Arial" panose="020B0604020202020204" pitchFamily="34" charset="0"/>
              </a:rPr>
              <a:t>consideration</a:t>
            </a:r>
            <a:r>
              <a:rPr lang="hr-HR" sz="1600" dirty="0" smtClean="0">
                <a:cs typeface="Arial" panose="020B0604020202020204" pitchFamily="34" charset="0"/>
              </a:rPr>
              <a:t> </a:t>
            </a:r>
            <a:r>
              <a:rPr lang="en-US" sz="1600" dirty="0" smtClean="0">
                <a:cs typeface="Arial" panose="020B0604020202020204" pitchFamily="34" charset="0"/>
              </a:rPr>
              <a:t>due </a:t>
            </a:r>
            <a:r>
              <a:rPr lang="en-US" sz="1600" dirty="0">
                <a:cs typeface="Arial" panose="020B0604020202020204" pitchFamily="34" charset="0"/>
              </a:rPr>
              <a:t>to the oxidation of </a:t>
            </a:r>
            <a:r>
              <a:rPr lang="en-US" sz="1600" dirty="0" smtClean="0">
                <a:cs typeface="Arial" panose="020B0604020202020204" pitchFamily="34" charset="0"/>
              </a:rPr>
              <a:t>cellulose</a:t>
            </a:r>
            <a:r>
              <a:rPr lang="hr-HR" sz="1600" dirty="0" smtClean="0">
                <a:cs typeface="Arial" panose="020B0604020202020204" pitchFamily="34" charset="0"/>
              </a:rPr>
              <a:t>.</a:t>
            </a:r>
            <a:endParaRPr lang="hr-HR" sz="1600" dirty="0">
              <a:cs typeface="Arial" panose="020B0604020202020204" pitchFamily="34" charset="0"/>
            </a:endParaRPr>
          </a:p>
        </p:txBody>
      </p:sp>
      <p:sp>
        <p:nvSpPr>
          <p:cNvPr id="15" name="Rectangle 14"/>
          <p:cNvSpPr/>
          <p:nvPr/>
        </p:nvSpPr>
        <p:spPr>
          <a:xfrm>
            <a:off x="581095" y="6419404"/>
            <a:ext cx="5848209" cy="246221"/>
          </a:xfrm>
          <a:prstGeom prst="rect">
            <a:avLst/>
          </a:prstGeom>
        </p:spPr>
        <p:txBody>
          <a:bodyPr wrap="square">
            <a:spAutoFit/>
          </a:bodyPr>
          <a:lstStyle/>
          <a:p>
            <a:r>
              <a:rPr lang="hr-HR" sz="1000" i="1" dirty="0" err="1" smtClean="0">
                <a:cs typeface="Arial" panose="020B0604020202020204" pitchFamily="34" charset="0"/>
              </a:rPr>
              <a:t>Source</a:t>
            </a:r>
            <a:r>
              <a:rPr lang="hr-HR" sz="1000" i="1" dirty="0" smtClean="0">
                <a:cs typeface="Arial" panose="020B0604020202020204" pitchFamily="34" charset="0"/>
              </a:rPr>
              <a:t>: </a:t>
            </a:r>
            <a:r>
              <a:rPr lang="en-US" sz="1000" i="1" dirty="0" smtClean="0">
                <a:cs typeface="Arial" panose="020B0604020202020204" pitchFamily="34" charset="0"/>
              </a:rPr>
              <a:t>Use </a:t>
            </a:r>
            <a:r>
              <a:rPr lang="en-US" sz="1000" i="1" dirty="0">
                <a:cs typeface="Arial" panose="020B0604020202020204" pitchFamily="34" charset="0"/>
              </a:rPr>
              <a:t>of Ozone in the Textile </a:t>
            </a:r>
            <a:r>
              <a:rPr lang="en-US" sz="1000" i="1" dirty="0" smtClean="0">
                <a:cs typeface="Arial" panose="020B0604020202020204" pitchFamily="34" charset="0"/>
              </a:rPr>
              <a:t>Industry</a:t>
            </a:r>
            <a:r>
              <a:rPr lang="hr-HR" sz="1000" i="1" dirty="0" smtClean="0">
                <a:cs typeface="Arial" panose="020B0604020202020204" pitchFamily="34" charset="0"/>
              </a:rPr>
              <a:t>, DOI</a:t>
            </a:r>
            <a:r>
              <a:rPr lang="hr-HR" sz="1000" i="1" dirty="0">
                <a:cs typeface="Arial" panose="020B0604020202020204" pitchFamily="34" charset="0"/>
              </a:rPr>
              <a:t>: http://dx.doi.org/10.5772/intechopen.81774</a:t>
            </a:r>
            <a:endParaRPr lang="hr-HR" sz="1000" dirty="0">
              <a:cs typeface="Arial" panose="020B0604020202020204" pitchFamily="34" charset="0"/>
            </a:endParaRPr>
          </a:p>
        </p:txBody>
      </p:sp>
    </p:spTree>
    <p:extLst>
      <p:ext uri="{BB962C8B-B14F-4D97-AF65-F5344CB8AC3E}">
        <p14:creationId xmlns:p14="http://schemas.microsoft.com/office/powerpoint/2010/main" val="3382682522"/>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35</a:t>
            </a:fld>
            <a:endParaRPr lang="en-US" altLang="nl-BE" dirty="0"/>
          </a:p>
        </p:txBody>
      </p:sp>
      <p:pic>
        <p:nvPicPr>
          <p:cNvPr id="3" name="Picture 2"/>
          <p:cNvPicPr>
            <a:picLocks noChangeAspect="1"/>
          </p:cNvPicPr>
          <p:nvPr/>
        </p:nvPicPr>
        <p:blipFill>
          <a:blip r:embed="rId5"/>
          <a:stretch>
            <a:fillRect/>
          </a:stretch>
        </p:blipFill>
        <p:spPr>
          <a:xfrm>
            <a:off x="1082040" y="1511045"/>
            <a:ext cx="4929514" cy="4056773"/>
          </a:xfrm>
          <a:prstGeom prst="rect">
            <a:avLst/>
          </a:prstGeom>
        </p:spPr>
      </p:pic>
      <p:sp>
        <p:nvSpPr>
          <p:cNvPr id="4" name="Rectangle 3"/>
          <p:cNvSpPr/>
          <p:nvPr/>
        </p:nvSpPr>
        <p:spPr>
          <a:xfrm>
            <a:off x="6540216" y="2336413"/>
            <a:ext cx="5310889" cy="2800767"/>
          </a:xfrm>
          <a:prstGeom prst="rect">
            <a:avLst/>
          </a:prstGeom>
        </p:spPr>
        <p:txBody>
          <a:bodyPr wrap="square">
            <a:spAutoFit/>
          </a:bodyPr>
          <a:lstStyle/>
          <a:p>
            <a:pPr marL="285750" indent="-285750">
              <a:buFont typeface="Wingdings" panose="05000000000000000000" pitchFamily="2" charset="2"/>
              <a:buChar char="Ø"/>
            </a:pPr>
            <a:r>
              <a:rPr lang="hr-HR" sz="1600" dirty="0" smtClean="0">
                <a:cs typeface="Arial" panose="020B0604020202020204" pitchFamily="34" charset="0"/>
              </a:rPr>
              <a:t>C</a:t>
            </a:r>
            <a:r>
              <a:rPr lang="en-US" sz="1600" dirty="0" err="1" smtClean="0">
                <a:cs typeface="Arial" panose="020B0604020202020204" pitchFamily="34" charset="0"/>
              </a:rPr>
              <a:t>otton</a:t>
            </a:r>
            <a:r>
              <a:rPr lang="en-US" sz="1600" dirty="0" smtClean="0">
                <a:cs typeface="Arial" panose="020B0604020202020204" pitchFamily="34" charset="0"/>
              </a:rPr>
              <a:t> </a:t>
            </a:r>
            <a:r>
              <a:rPr lang="en-US" sz="1600" dirty="0">
                <a:cs typeface="Arial" panose="020B0604020202020204" pitchFamily="34" charset="0"/>
              </a:rPr>
              <a:t>fabrics are </a:t>
            </a:r>
            <a:r>
              <a:rPr lang="hr-HR" sz="1600" dirty="0" err="1" smtClean="0">
                <a:solidFill>
                  <a:srgbClr val="0070C0"/>
                </a:solidFill>
                <a:effectLst>
                  <a:outerShdw blurRad="38100" dist="38100" dir="2700000" algn="tl">
                    <a:srgbClr val="000000">
                      <a:alpha val="43137"/>
                    </a:srgbClr>
                  </a:outerShdw>
                </a:effectLst>
                <a:cs typeface="Arial" panose="020B0604020202020204" pitchFamily="34" charset="0"/>
              </a:rPr>
              <a:t>pre</a:t>
            </a:r>
            <a:r>
              <a:rPr lang="en-US" sz="1600" dirty="0" smtClean="0">
                <a:solidFill>
                  <a:srgbClr val="0070C0"/>
                </a:solidFill>
                <a:effectLst>
                  <a:outerShdw blurRad="38100" dist="38100" dir="2700000" algn="tl">
                    <a:srgbClr val="000000">
                      <a:alpha val="43137"/>
                    </a:srgbClr>
                  </a:outerShdw>
                </a:effectLst>
                <a:cs typeface="Arial" panose="020B0604020202020204" pitchFamily="34" charset="0"/>
              </a:rPr>
              <a:t>treated </a:t>
            </a:r>
            <a:r>
              <a:rPr lang="en-US" sz="1600" dirty="0">
                <a:solidFill>
                  <a:srgbClr val="0070C0"/>
                </a:solidFill>
                <a:effectLst>
                  <a:outerShdw blurRad="38100" dist="38100" dir="2700000" algn="tl">
                    <a:srgbClr val="000000">
                      <a:alpha val="43137"/>
                    </a:srgbClr>
                  </a:outerShdw>
                </a:effectLst>
                <a:cs typeface="Arial" panose="020B0604020202020204" pitchFamily="34" charset="0"/>
              </a:rPr>
              <a:t>by ozone gas and ultrasound before natural </a:t>
            </a:r>
            <a:r>
              <a:rPr lang="en-US" sz="1600" dirty="0" smtClean="0">
                <a:solidFill>
                  <a:srgbClr val="0070C0"/>
                </a:solidFill>
                <a:effectLst>
                  <a:outerShdw blurRad="38100" dist="38100" dir="2700000" algn="tl">
                    <a:srgbClr val="000000">
                      <a:alpha val="43137"/>
                    </a:srgbClr>
                  </a:outerShdw>
                </a:effectLst>
                <a:cs typeface="Arial" panose="020B0604020202020204" pitchFamily="34" charset="0"/>
              </a:rPr>
              <a:t>dyeing</a:t>
            </a:r>
            <a:r>
              <a:rPr lang="hr-HR" sz="1600" dirty="0" smtClean="0">
                <a:solidFill>
                  <a:srgbClr val="0070C0"/>
                </a:solidFill>
                <a:effectLst>
                  <a:outerShdw blurRad="38100" dist="38100" dir="2700000" algn="tl">
                    <a:srgbClr val="000000">
                      <a:alpha val="43137"/>
                    </a:srgbClr>
                  </a:outerShdw>
                </a:effectLst>
                <a:cs typeface="Arial" panose="020B0604020202020204" pitchFamily="34" charset="0"/>
              </a:rPr>
              <a:t> </a:t>
            </a:r>
            <a:r>
              <a:rPr lang="en-US" sz="1600" dirty="0" smtClean="0">
                <a:solidFill>
                  <a:srgbClr val="0070C0"/>
                </a:solidFill>
                <a:effectLst>
                  <a:outerShdw blurRad="38100" dist="38100" dir="2700000" algn="tl">
                    <a:srgbClr val="000000">
                      <a:alpha val="43137"/>
                    </a:srgbClr>
                  </a:outerShdw>
                </a:effectLst>
                <a:cs typeface="Arial" panose="020B0604020202020204" pitchFamily="34" charset="0"/>
              </a:rPr>
              <a:t>without mordant</a:t>
            </a:r>
            <a:r>
              <a:rPr lang="hr-HR" sz="1600" dirty="0" smtClean="0">
                <a:solidFill>
                  <a:srgbClr val="0070C0"/>
                </a:solidFill>
                <a:effectLst>
                  <a:outerShdw blurRad="38100" dist="38100" dir="2700000" algn="tl">
                    <a:srgbClr val="000000">
                      <a:alpha val="43137"/>
                    </a:srgbClr>
                  </a:outerShdw>
                </a:effectLst>
                <a:cs typeface="Arial" panose="020B0604020202020204" pitchFamily="34" charset="0"/>
              </a:rPr>
              <a:t>.</a:t>
            </a:r>
          </a:p>
          <a:p>
            <a:pPr marL="285750" indent="-285750">
              <a:buFont typeface="Wingdings" panose="05000000000000000000" pitchFamily="2" charset="2"/>
              <a:buChar char="Ø"/>
            </a:pPr>
            <a:endParaRPr lang="hr-HR" sz="1600" dirty="0" smtClean="0">
              <a:cs typeface="Arial" panose="020B0604020202020204" pitchFamily="34" charset="0"/>
            </a:endParaRPr>
          </a:p>
          <a:p>
            <a:pPr marL="285750" indent="-285750">
              <a:buFont typeface="Wingdings" panose="05000000000000000000" pitchFamily="2" charset="2"/>
              <a:buChar char="Ø"/>
            </a:pPr>
            <a:r>
              <a:rPr lang="en-US" sz="1600" dirty="0" smtClean="0">
                <a:cs typeface="Arial" panose="020B0604020202020204" pitchFamily="34" charset="0"/>
              </a:rPr>
              <a:t>Natural </a:t>
            </a:r>
            <a:r>
              <a:rPr lang="en-US" sz="1600" dirty="0">
                <a:cs typeface="Arial" panose="020B0604020202020204" pitchFamily="34" charset="0"/>
              </a:rPr>
              <a:t>dyes </a:t>
            </a:r>
            <a:r>
              <a:rPr lang="hr-HR" sz="1600" dirty="0" smtClean="0">
                <a:cs typeface="Arial" panose="020B0604020202020204" pitchFamily="34" charset="0"/>
              </a:rPr>
              <a:t>-</a:t>
            </a:r>
            <a:r>
              <a:rPr lang="en-US" sz="1600" dirty="0" smtClean="0">
                <a:cs typeface="Arial" panose="020B0604020202020204" pitchFamily="34" charset="0"/>
              </a:rPr>
              <a:t> </a:t>
            </a:r>
            <a:r>
              <a:rPr lang="en-US" sz="1600" dirty="0">
                <a:cs typeface="Arial" panose="020B0604020202020204" pitchFamily="34" charset="0"/>
              </a:rPr>
              <a:t>nutshell, orange tree leaves, </a:t>
            </a:r>
            <a:r>
              <a:rPr lang="en-US" sz="1600" dirty="0" smtClean="0">
                <a:cs typeface="Arial" panose="020B0604020202020204" pitchFamily="34" charset="0"/>
              </a:rPr>
              <a:t>and</a:t>
            </a:r>
            <a:endParaRPr lang="hr-HR" sz="1600" dirty="0" smtClean="0">
              <a:cs typeface="Arial" panose="020B0604020202020204" pitchFamily="34" charset="0"/>
            </a:endParaRPr>
          </a:p>
          <a:p>
            <a:r>
              <a:rPr lang="hr-HR" sz="1600" dirty="0" smtClean="0">
                <a:cs typeface="Arial" panose="020B0604020202020204" pitchFamily="34" charset="0"/>
              </a:rPr>
              <a:t>     </a:t>
            </a:r>
            <a:r>
              <a:rPr lang="en-US" sz="1600" dirty="0" smtClean="0">
                <a:cs typeface="Arial" panose="020B0604020202020204" pitchFamily="34" charset="0"/>
              </a:rPr>
              <a:t>alkanet </a:t>
            </a:r>
            <a:r>
              <a:rPr lang="en-US" sz="1600" dirty="0">
                <a:cs typeface="Arial" panose="020B0604020202020204" pitchFamily="34" charset="0"/>
              </a:rPr>
              <a:t>roots. </a:t>
            </a:r>
            <a:endParaRPr lang="hr-HR" sz="1600" dirty="0" smtClean="0">
              <a:cs typeface="Arial" panose="020B0604020202020204" pitchFamily="34" charset="0"/>
            </a:endParaRPr>
          </a:p>
          <a:p>
            <a:endParaRPr lang="hr-HR" sz="1600" dirty="0" smtClean="0">
              <a:cs typeface="Arial" panose="020B0604020202020204" pitchFamily="34" charset="0"/>
            </a:endParaRPr>
          </a:p>
          <a:p>
            <a:pPr marL="285750" indent="-285750">
              <a:buFont typeface="Wingdings" panose="05000000000000000000" pitchFamily="2" charset="2"/>
              <a:buChar char="Ø"/>
            </a:pPr>
            <a:r>
              <a:rPr lang="hr-HR" sz="1600" dirty="0" err="1" smtClean="0">
                <a:solidFill>
                  <a:srgbClr val="0070C0"/>
                </a:solidFill>
                <a:effectLst>
                  <a:outerShdw blurRad="38100" dist="38100" dir="2700000" algn="tl">
                    <a:srgbClr val="000000">
                      <a:alpha val="43137"/>
                    </a:srgbClr>
                  </a:outerShdw>
                </a:effectLst>
                <a:cs typeface="Arial" panose="020B0604020202020204" pitchFamily="34" charset="0"/>
              </a:rPr>
              <a:t>Effect</a:t>
            </a:r>
            <a:r>
              <a:rPr lang="hr-HR" sz="1600" dirty="0" smtClean="0">
                <a:solidFill>
                  <a:srgbClr val="0070C0"/>
                </a:solidFill>
                <a:effectLst>
                  <a:outerShdw blurRad="38100" dist="38100" dir="2700000" algn="tl">
                    <a:srgbClr val="000000">
                      <a:alpha val="43137"/>
                    </a:srgbClr>
                  </a:outerShdw>
                </a:effectLst>
                <a:cs typeface="Arial" panose="020B0604020202020204" pitchFamily="34" charset="0"/>
              </a:rPr>
              <a:t>:</a:t>
            </a:r>
            <a:r>
              <a:rPr lang="hr-HR" sz="1600" dirty="0" smtClean="0">
                <a:cs typeface="Arial" panose="020B0604020202020204" pitchFamily="34" charset="0"/>
              </a:rPr>
              <a:t> F</a:t>
            </a:r>
            <a:r>
              <a:rPr lang="en-US" sz="1600" dirty="0" err="1" smtClean="0">
                <a:cs typeface="Arial" panose="020B0604020202020204" pitchFamily="34" charset="0"/>
              </a:rPr>
              <a:t>astness</a:t>
            </a:r>
            <a:r>
              <a:rPr lang="en-US" sz="1600" dirty="0" smtClean="0">
                <a:cs typeface="Arial" panose="020B0604020202020204" pitchFamily="34" charset="0"/>
              </a:rPr>
              <a:t> </a:t>
            </a:r>
            <a:r>
              <a:rPr lang="en-US" sz="1600" dirty="0">
                <a:cs typeface="Arial" panose="020B0604020202020204" pitchFamily="34" charset="0"/>
              </a:rPr>
              <a:t>of </a:t>
            </a:r>
            <a:r>
              <a:rPr lang="en-US" sz="1600" dirty="0" smtClean="0">
                <a:cs typeface="Arial" panose="020B0604020202020204" pitchFamily="34" charset="0"/>
              </a:rPr>
              <a:t>all</a:t>
            </a:r>
            <a:r>
              <a:rPr lang="hr-HR" sz="1600" dirty="0" smtClean="0">
                <a:cs typeface="Arial" panose="020B0604020202020204" pitchFamily="34" charset="0"/>
              </a:rPr>
              <a:t> </a:t>
            </a:r>
            <a:r>
              <a:rPr lang="en-US" sz="1600" dirty="0" smtClean="0">
                <a:cs typeface="Arial" panose="020B0604020202020204" pitchFamily="34" charset="0"/>
              </a:rPr>
              <a:t>the </a:t>
            </a:r>
            <a:r>
              <a:rPr lang="en-US" sz="1600" dirty="0">
                <a:cs typeface="Arial" panose="020B0604020202020204" pitchFamily="34" charset="0"/>
              </a:rPr>
              <a:t>dyed samples are generally sufficient, except light fastness. </a:t>
            </a:r>
            <a:endParaRPr lang="hr-HR" sz="1600" dirty="0" smtClean="0">
              <a:cs typeface="Arial" panose="020B0604020202020204" pitchFamily="34" charset="0"/>
            </a:endParaRPr>
          </a:p>
          <a:p>
            <a:endParaRPr lang="hr-HR" sz="1600" dirty="0" smtClean="0">
              <a:cs typeface="Arial" panose="020B0604020202020204" pitchFamily="34" charset="0"/>
            </a:endParaRPr>
          </a:p>
          <a:p>
            <a:pPr marL="285750" indent="-285750">
              <a:buFont typeface="Wingdings" panose="05000000000000000000" pitchFamily="2" charset="2"/>
              <a:buChar char="Ø"/>
            </a:pPr>
            <a:r>
              <a:rPr lang="en-US" sz="1600" dirty="0" smtClean="0">
                <a:cs typeface="Arial" panose="020B0604020202020204" pitchFamily="34" charset="0"/>
              </a:rPr>
              <a:t>But </a:t>
            </a:r>
            <a:r>
              <a:rPr lang="en-US" sz="1600" dirty="0">
                <a:cs typeface="Arial" panose="020B0604020202020204" pitchFamily="34" charset="0"/>
              </a:rPr>
              <a:t>light fastness </a:t>
            </a:r>
            <a:r>
              <a:rPr lang="en-US" sz="1600" dirty="0" smtClean="0">
                <a:cs typeface="Arial" panose="020B0604020202020204" pitchFamily="34" charset="0"/>
              </a:rPr>
              <a:t>of</a:t>
            </a:r>
            <a:r>
              <a:rPr lang="hr-HR" sz="1600" dirty="0" smtClean="0">
                <a:cs typeface="Arial" panose="020B0604020202020204" pitchFamily="34" charset="0"/>
              </a:rPr>
              <a:t> </a:t>
            </a:r>
            <a:r>
              <a:rPr lang="en-US" sz="1600" dirty="0" smtClean="0">
                <a:cs typeface="Arial" panose="020B0604020202020204" pitchFamily="34" charset="0"/>
              </a:rPr>
              <a:t>dyed </a:t>
            </a:r>
            <a:r>
              <a:rPr lang="en-US" sz="1600" dirty="0">
                <a:cs typeface="Arial" panose="020B0604020202020204" pitchFamily="34" charset="0"/>
              </a:rPr>
              <a:t>samples with pomegranate peels is only </a:t>
            </a:r>
            <a:r>
              <a:rPr lang="en-US" sz="1600" dirty="0" smtClean="0">
                <a:cs typeface="Arial" panose="020B0604020202020204" pitchFamily="34" charset="0"/>
              </a:rPr>
              <a:t>sufficient</a:t>
            </a:r>
            <a:r>
              <a:rPr lang="hr-HR" sz="1600" dirty="0" smtClean="0">
                <a:cs typeface="Arial" panose="020B0604020202020204" pitchFamily="34" charset="0"/>
              </a:rPr>
              <a:t>.</a:t>
            </a:r>
            <a:endParaRPr lang="hr-HR" sz="1600" dirty="0">
              <a:cs typeface="Arial" panose="020B0604020202020204" pitchFamily="34" charset="0"/>
            </a:endParaRPr>
          </a:p>
        </p:txBody>
      </p:sp>
      <p:sp>
        <p:nvSpPr>
          <p:cNvPr id="5" name="Rectangle 4"/>
          <p:cNvSpPr/>
          <p:nvPr/>
        </p:nvSpPr>
        <p:spPr>
          <a:xfrm>
            <a:off x="4189855" y="1056960"/>
            <a:ext cx="2476960" cy="400110"/>
          </a:xfrm>
          <a:prstGeom prst="rect">
            <a:avLst/>
          </a:prstGeom>
        </p:spPr>
        <p:txBody>
          <a:bodyPr wrap="none">
            <a:spAutoFit/>
          </a:bodyPr>
          <a:lstStyle/>
          <a:p>
            <a:r>
              <a:rPr lang="hr-HR" sz="2000" dirty="0" smtClean="0">
                <a:solidFill>
                  <a:srgbClr val="002060"/>
                </a:solidFill>
                <a:effectLst>
                  <a:outerShdw blurRad="38100" dist="38100" dir="2700000" algn="tl">
                    <a:srgbClr val="000000">
                      <a:alpha val="43137"/>
                    </a:srgbClr>
                  </a:outerShdw>
                </a:effectLst>
                <a:cs typeface="Arial" panose="020B0604020202020204" pitchFamily="34" charset="0"/>
              </a:rPr>
              <a:t>G</a:t>
            </a:r>
            <a:r>
              <a:rPr lang="en-US" sz="2000" dirty="0" err="1" smtClean="0">
                <a:solidFill>
                  <a:srgbClr val="002060"/>
                </a:solidFill>
                <a:effectLst>
                  <a:outerShdw blurRad="38100" dist="38100" dir="2700000" algn="tl">
                    <a:srgbClr val="000000">
                      <a:alpha val="43137"/>
                    </a:srgbClr>
                  </a:outerShdw>
                </a:effectLst>
                <a:cs typeface="Arial" panose="020B0604020202020204" pitchFamily="34" charset="0"/>
              </a:rPr>
              <a:t>reen</a:t>
            </a:r>
            <a:r>
              <a:rPr lang="en-US" sz="2000" dirty="0" smtClean="0">
                <a:solidFill>
                  <a:srgbClr val="002060"/>
                </a:solidFill>
                <a:effectLst>
                  <a:outerShdw blurRad="38100" dist="38100" dir="2700000" algn="tl">
                    <a:srgbClr val="000000">
                      <a:alpha val="43137"/>
                    </a:srgbClr>
                  </a:outerShdw>
                </a:effectLst>
                <a:cs typeface="Arial" panose="020B0604020202020204" pitchFamily="34" charset="0"/>
              </a:rPr>
              <a:t> </a:t>
            </a:r>
            <a:r>
              <a:rPr lang="en-US" sz="2000" dirty="0">
                <a:solidFill>
                  <a:srgbClr val="002060"/>
                </a:solidFill>
                <a:effectLst>
                  <a:outerShdw blurRad="38100" dist="38100" dir="2700000" algn="tl">
                    <a:srgbClr val="000000">
                      <a:alpha val="43137"/>
                    </a:srgbClr>
                  </a:outerShdw>
                </a:effectLst>
                <a:cs typeface="Arial" panose="020B0604020202020204" pitchFamily="34" charset="0"/>
              </a:rPr>
              <a:t>process </a:t>
            </a:r>
            <a:r>
              <a:rPr lang="en-US" sz="2000" dirty="0" smtClean="0">
                <a:solidFill>
                  <a:srgbClr val="002060"/>
                </a:solidFill>
                <a:effectLst>
                  <a:outerShdw blurRad="38100" dist="38100" dir="2700000" algn="tl">
                    <a:srgbClr val="000000">
                      <a:alpha val="43137"/>
                    </a:srgbClr>
                  </a:outerShdw>
                </a:effectLst>
                <a:cs typeface="Arial" panose="020B0604020202020204" pitchFamily="34" charset="0"/>
              </a:rPr>
              <a:t>line</a:t>
            </a:r>
            <a:r>
              <a:rPr lang="hr-HR" sz="2000" dirty="0" smtClean="0">
                <a:solidFill>
                  <a:srgbClr val="002060"/>
                </a:solidFill>
                <a:effectLst>
                  <a:outerShdw blurRad="38100" dist="38100" dir="2700000" algn="tl">
                    <a:srgbClr val="000000">
                      <a:alpha val="43137"/>
                    </a:srgbClr>
                  </a:outerShdw>
                </a:effectLst>
                <a:cs typeface="Arial" panose="020B0604020202020204" pitchFamily="34" charset="0"/>
              </a:rPr>
              <a:t> </a:t>
            </a:r>
            <a:r>
              <a:rPr lang="en-US" sz="2000" dirty="0" smtClean="0">
                <a:solidFill>
                  <a:srgbClr val="002060"/>
                </a:solidFill>
                <a:effectLst>
                  <a:outerShdw blurRad="38100" dist="38100" dir="2700000" algn="tl">
                    <a:srgbClr val="000000">
                      <a:alpha val="43137"/>
                    </a:srgbClr>
                  </a:outerShdw>
                </a:effectLst>
                <a:cs typeface="Arial" panose="020B0604020202020204" pitchFamily="34" charset="0"/>
              </a:rPr>
              <a:t> </a:t>
            </a:r>
            <a:endParaRPr lang="hr-HR" sz="2000" dirty="0">
              <a:solidFill>
                <a:srgbClr val="002060"/>
              </a:solidFill>
              <a:effectLst>
                <a:outerShdw blurRad="38100" dist="38100" dir="2700000" algn="tl">
                  <a:srgbClr val="000000">
                    <a:alpha val="43137"/>
                  </a:srgbClr>
                </a:outerShdw>
              </a:effectLst>
              <a:cs typeface="Arial" panose="020B0604020202020204" pitchFamily="34" charset="0"/>
            </a:endParaRPr>
          </a:p>
        </p:txBody>
      </p:sp>
      <p:sp>
        <p:nvSpPr>
          <p:cNvPr id="7" name="Rectangle 6"/>
          <p:cNvSpPr/>
          <p:nvPr/>
        </p:nvSpPr>
        <p:spPr>
          <a:xfrm>
            <a:off x="762000" y="6261374"/>
            <a:ext cx="6858000" cy="400110"/>
          </a:xfrm>
          <a:prstGeom prst="rect">
            <a:avLst/>
          </a:prstGeom>
        </p:spPr>
        <p:txBody>
          <a:bodyPr wrap="square">
            <a:spAutoFit/>
          </a:bodyPr>
          <a:lstStyle/>
          <a:p>
            <a:r>
              <a:rPr lang="hr-HR" sz="1000" dirty="0" err="1" smtClean="0">
                <a:cs typeface="Arial" panose="020B0604020202020204" pitchFamily="34" charset="0"/>
              </a:rPr>
              <a:t>Source</a:t>
            </a:r>
            <a:r>
              <a:rPr lang="hr-HR" sz="1000" dirty="0" smtClean="0">
                <a:cs typeface="Arial" panose="020B0604020202020204" pitchFamily="34" charset="0"/>
              </a:rPr>
              <a:t>: </a:t>
            </a:r>
            <a:r>
              <a:rPr lang="hr-HR" sz="1000" dirty="0" err="1" smtClean="0">
                <a:cs typeface="Arial" panose="020B0604020202020204" pitchFamily="34" charset="0"/>
              </a:rPr>
              <a:t>Benli</a:t>
            </a:r>
            <a:r>
              <a:rPr lang="hr-HR" sz="1000" dirty="0" smtClean="0">
                <a:cs typeface="Arial" panose="020B0604020202020204" pitchFamily="34" charset="0"/>
              </a:rPr>
              <a:t> </a:t>
            </a:r>
            <a:r>
              <a:rPr lang="hr-HR" sz="1000" dirty="0">
                <a:cs typeface="Arial" panose="020B0604020202020204" pitchFamily="34" charset="0"/>
              </a:rPr>
              <a:t>H, </a:t>
            </a:r>
            <a:r>
              <a:rPr lang="hr-HR" sz="1000" dirty="0" err="1">
                <a:cs typeface="Arial" panose="020B0604020202020204" pitchFamily="34" charset="0"/>
              </a:rPr>
              <a:t>Bahtiyari</a:t>
            </a:r>
            <a:r>
              <a:rPr lang="hr-HR" sz="1000" dirty="0">
                <a:cs typeface="Arial" panose="020B0604020202020204" pitchFamily="34" charset="0"/>
              </a:rPr>
              <a:t> Mİ. </a:t>
            </a:r>
            <a:r>
              <a:rPr lang="hr-HR" sz="1000" dirty="0" err="1" smtClean="0">
                <a:cs typeface="Arial" panose="020B0604020202020204" pitchFamily="34" charset="0"/>
              </a:rPr>
              <a:t>Combination</a:t>
            </a:r>
            <a:r>
              <a:rPr lang="hr-HR" sz="1000" dirty="0" smtClean="0">
                <a:cs typeface="Arial" panose="020B0604020202020204" pitchFamily="34" charset="0"/>
              </a:rPr>
              <a:t> </a:t>
            </a:r>
            <a:r>
              <a:rPr lang="en-US" sz="1000" dirty="0" smtClean="0">
                <a:cs typeface="Arial" panose="020B0604020202020204" pitchFamily="34" charset="0"/>
              </a:rPr>
              <a:t>of </a:t>
            </a:r>
            <a:r>
              <a:rPr lang="en-US" sz="1000" dirty="0">
                <a:cs typeface="Arial" panose="020B0604020202020204" pitchFamily="34" charset="0"/>
              </a:rPr>
              <a:t>ozone and ultrasound </a:t>
            </a:r>
            <a:r>
              <a:rPr lang="en-US" sz="1000" dirty="0" smtClean="0">
                <a:cs typeface="Arial" panose="020B0604020202020204" pitchFamily="34" charset="0"/>
              </a:rPr>
              <a:t>in</a:t>
            </a:r>
            <a:r>
              <a:rPr lang="hr-HR" sz="1000" dirty="0" smtClean="0">
                <a:cs typeface="Arial" panose="020B0604020202020204" pitchFamily="34" charset="0"/>
              </a:rPr>
              <a:t> </a:t>
            </a:r>
            <a:r>
              <a:rPr lang="en-US" sz="1000" dirty="0" smtClean="0">
                <a:cs typeface="Arial" panose="020B0604020202020204" pitchFamily="34" charset="0"/>
              </a:rPr>
              <a:t>pretreatment </a:t>
            </a:r>
            <a:r>
              <a:rPr lang="en-US" sz="1000" dirty="0">
                <a:cs typeface="Arial" panose="020B0604020202020204" pitchFamily="34" charset="0"/>
              </a:rPr>
              <a:t>of cotton fabrics prior</a:t>
            </a:r>
          </a:p>
          <a:p>
            <a:r>
              <a:rPr lang="en-US" sz="1000" dirty="0">
                <a:cs typeface="Arial" panose="020B0604020202020204" pitchFamily="34" charset="0"/>
              </a:rPr>
              <a:t>to natural dyeing. Journal of </a:t>
            </a:r>
            <a:r>
              <a:rPr lang="en-US" sz="1000" dirty="0" smtClean="0">
                <a:cs typeface="Arial" panose="020B0604020202020204" pitchFamily="34" charset="0"/>
              </a:rPr>
              <a:t>Cleaner</a:t>
            </a:r>
            <a:r>
              <a:rPr lang="hr-HR" sz="1000" dirty="0" smtClean="0">
                <a:cs typeface="Arial" panose="020B0604020202020204" pitchFamily="34" charset="0"/>
              </a:rPr>
              <a:t> </a:t>
            </a:r>
            <a:r>
              <a:rPr lang="hr-HR" sz="1000" dirty="0" err="1" smtClean="0">
                <a:cs typeface="Arial" panose="020B0604020202020204" pitchFamily="34" charset="0"/>
              </a:rPr>
              <a:t>Production</a:t>
            </a:r>
            <a:r>
              <a:rPr lang="hr-HR" sz="1000" dirty="0">
                <a:cs typeface="Arial" panose="020B0604020202020204" pitchFamily="34" charset="0"/>
              </a:rPr>
              <a:t>. 2015;</a:t>
            </a:r>
            <a:r>
              <a:rPr lang="hr-HR" sz="1000" b="1" dirty="0">
                <a:cs typeface="Arial" panose="020B0604020202020204" pitchFamily="34" charset="0"/>
              </a:rPr>
              <a:t>89</a:t>
            </a:r>
            <a:r>
              <a:rPr lang="hr-HR" sz="1000" dirty="0">
                <a:cs typeface="Arial" panose="020B0604020202020204" pitchFamily="34" charset="0"/>
              </a:rPr>
              <a:t>:116-124. DOI</a:t>
            </a:r>
            <a:r>
              <a:rPr lang="hr-HR" sz="1000" dirty="0" smtClean="0">
                <a:cs typeface="Arial" panose="020B0604020202020204" pitchFamily="34" charset="0"/>
              </a:rPr>
              <a:t>: 10.1016/j.jclepro.2014.11.007</a:t>
            </a:r>
            <a:endParaRPr lang="hr-HR" sz="1000" dirty="0">
              <a:cs typeface="Arial" panose="020B0604020202020204" pitchFamily="34" charset="0"/>
            </a:endParaRPr>
          </a:p>
        </p:txBody>
      </p:sp>
    </p:spTree>
    <p:extLst>
      <p:ext uri="{BB962C8B-B14F-4D97-AF65-F5344CB8AC3E}">
        <p14:creationId xmlns:p14="http://schemas.microsoft.com/office/powerpoint/2010/main" val="116915750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a:extLst>
              <a:ext uri="{FF2B5EF4-FFF2-40B4-BE49-F238E27FC236}">
                <a16:creationId xmlns:a16="http://schemas.microsoft.com/office/drawing/2014/main" id="{F3BB608E-1756-4DCC-A177-EB48C5575780}"/>
              </a:ext>
            </a:extLst>
          </p:cNvPr>
          <p:cNvSpPr>
            <a:spLocks noGrp="1"/>
          </p:cNvSpPr>
          <p:nvPr>
            <p:ph idx="1"/>
          </p:nvPr>
        </p:nvSpPr>
        <p:spPr>
          <a:xfrm>
            <a:off x="609600" y="1052513"/>
            <a:ext cx="7629525" cy="3529012"/>
          </a:xfrm>
        </p:spPr>
        <p:txBody>
          <a:bodyPr/>
          <a:lstStyle/>
          <a:p>
            <a:pPr marL="0" indent="0">
              <a:spcBef>
                <a:spcPct val="0"/>
              </a:spcBef>
              <a:buNone/>
            </a:pPr>
            <a:r>
              <a:rPr lang="en-US" altLang="nl-BE" sz="2000" b="1" dirty="0">
                <a:latin typeface="Corbel" panose="020B0503020204020204" pitchFamily="34" charset="0"/>
              </a:rPr>
              <a:t>Coordinator: </a:t>
            </a:r>
          </a:p>
          <a:p>
            <a:pPr marL="0" indent="0">
              <a:spcBef>
                <a:spcPct val="0"/>
              </a:spcBef>
              <a:buNone/>
            </a:pPr>
            <a:r>
              <a:rPr lang="en-US" altLang="nl-BE" sz="2000" dirty="0">
                <a:latin typeface="Corbel" panose="020B0503020204020204" pitchFamily="34" charset="0"/>
              </a:rPr>
              <a:t>Technical University of Sofia</a:t>
            </a:r>
            <a:endParaRPr lang="bg-BG" altLang="nl-BE" sz="2000" dirty="0">
              <a:latin typeface="Corbel" panose="020B0503020204020204" pitchFamily="34" charset="0"/>
            </a:endParaRPr>
          </a:p>
          <a:p>
            <a:pPr marL="0" indent="0">
              <a:spcBef>
                <a:spcPct val="0"/>
              </a:spcBef>
              <a:buNone/>
            </a:pPr>
            <a:r>
              <a:rPr lang="en-US" altLang="nl-BE" sz="2000" dirty="0">
                <a:latin typeface="Corbel" panose="020B0503020204020204" pitchFamily="34" charset="0"/>
              </a:rPr>
              <a:t>Department of Textile Engineering</a:t>
            </a:r>
          </a:p>
          <a:p>
            <a:pPr marL="0" indent="0">
              <a:spcBef>
                <a:spcPct val="0"/>
              </a:spcBef>
              <a:buNone/>
            </a:pPr>
            <a:endParaRPr lang="en-US" altLang="nl-BE" sz="2000" dirty="0">
              <a:latin typeface="Corbel" panose="020B0503020204020204" pitchFamily="34" charset="0"/>
            </a:endParaRPr>
          </a:p>
          <a:p>
            <a:pPr marL="0" indent="0">
              <a:spcBef>
                <a:spcPct val="0"/>
              </a:spcBef>
              <a:buNone/>
            </a:pPr>
            <a:r>
              <a:rPr lang="en-US" altLang="nl-BE" sz="2000" b="1" dirty="0">
                <a:latin typeface="Corbel" panose="020B0503020204020204" pitchFamily="34" charset="0"/>
              </a:rPr>
              <a:t>Project Manager of ICT-TEX:</a:t>
            </a:r>
          </a:p>
          <a:p>
            <a:pPr marL="0" indent="0">
              <a:spcBef>
                <a:spcPct val="0"/>
              </a:spcBef>
              <a:buNone/>
            </a:pPr>
            <a:r>
              <a:rPr lang="en-US" altLang="nl-BE" sz="2000" dirty="0">
                <a:latin typeface="Corbel" panose="020B0503020204020204" pitchFamily="34" charset="0"/>
              </a:rPr>
              <a:t>Prof. Dr. </a:t>
            </a:r>
            <a:r>
              <a:rPr lang="hr-HR" altLang="nl-BE" sz="2000" dirty="0" smtClean="0">
                <a:latin typeface="Corbel" panose="020B0503020204020204" pitchFamily="34" charset="0"/>
              </a:rPr>
              <a:t>Angel Terziev</a:t>
            </a:r>
            <a:endParaRPr lang="bg-BG" altLang="nl-BE" sz="2000" dirty="0">
              <a:latin typeface="Corbel" panose="020B0503020204020204" pitchFamily="34" charset="0"/>
            </a:endParaRPr>
          </a:p>
          <a:p>
            <a:pPr marL="0" indent="0">
              <a:spcBef>
                <a:spcPct val="0"/>
              </a:spcBef>
              <a:buNone/>
            </a:pPr>
            <a:r>
              <a:rPr lang="bg-BG" altLang="nl-BE" sz="2000" b="1" dirty="0">
                <a:latin typeface="Corbel" panose="020B0503020204020204" pitchFamily="34" charset="0"/>
              </a:rPr>
              <a:t>е-</a:t>
            </a:r>
            <a:r>
              <a:rPr lang="en-US" altLang="nl-BE" sz="2000" b="1" dirty="0">
                <a:latin typeface="Corbel" panose="020B0503020204020204" pitchFamily="34" charset="0"/>
              </a:rPr>
              <a:t>mail</a:t>
            </a:r>
            <a:r>
              <a:rPr lang="en-US" altLang="nl-BE" sz="2000" dirty="0">
                <a:latin typeface="Corbel" panose="020B0503020204020204" pitchFamily="34" charset="0"/>
              </a:rPr>
              <a:t>: </a:t>
            </a:r>
            <a:r>
              <a:rPr lang="hr-HR" altLang="nl-BE" sz="2000" dirty="0" smtClean="0">
                <a:latin typeface="Corbel" panose="020B0503020204020204" pitchFamily="34" charset="0"/>
              </a:rPr>
              <a:t>aterziev</a:t>
            </a:r>
            <a:r>
              <a:rPr lang="en-US" altLang="nl-BE" sz="2000" dirty="0" smtClean="0">
                <a:latin typeface="Corbel" panose="020B0503020204020204" pitchFamily="34" charset="0"/>
              </a:rPr>
              <a:t>@tu-sofia.bg</a:t>
            </a:r>
            <a:endParaRPr lang="en-US" altLang="nl-BE" sz="2000" dirty="0">
              <a:latin typeface="Corbel" panose="020B0503020204020204" pitchFamily="34" charset="0"/>
            </a:endParaRPr>
          </a:p>
          <a:p>
            <a:pPr marL="0" indent="0">
              <a:spcBef>
                <a:spcPct val="0"/>
              </a:spcBef>
              <a:buNone/>
            </a:pPr>
            <a:endParaRPr lang="en-US" altLang="nl-BE" sz="2000" dirty="0">
              <a:latin typeface="Corbel" panose="020B0503020204020204" pitchFamily="34" charset="0"/>
            </a:endParaRPr>
          </a:p>
          <a:p>
            <a:pPr marL="0" indent="0">
              <a:spcBef>
                <a:spcPct val="0"/>
              </a:spcBef>
              <a:buNone/>
            </a:pPr>
            <a:r>
              <a:rPr lang="en-US" altLang="nl-BE" sz="2000" b="1" dirty="0">
                <a:latin typeface="Corbel" panose="020B0503020204020204" pitchFamily="34" charset="0"/>
              </a:rPr>
              <a:t>Web-site</a:t>
            </a:r>
            <a:r>
              <a:rPr lang="en-US" altLang="nl-BE" sz="2000" dirty="0">
                <a:latin typeface="Corbel" panose="020B0503020204020204" pitchFamily="34" charset="0"/>
              </a:rPr>
              <a:t>: </a:t>
            </a:r>
            <a:r>
              <a:rPr lang="en-US" altLang="nl-BE" sz="2000" dirty="0">
                <a:latin typeface="Corbel" panose="020B0503020204020204" pitchFamily="34" charset="0"/>
                <a:hlinkClick r:id="rId3"/>
              </a:rPr>
              <a:t>ICT-TEX.eu</a:t>
            </a:r>
            <a:endParaRPr lang="en-US" altLang="nl-BE" sz="2000" dirty="0">
              <a:latin typeface="Corbel" panose="020B0503020204020204" pitchFamily="34" charset="0"/>
            </a:endParaRPr>
          </a:p>
        </p:txBody>
      </p:sp>
      <p:sp>
        <p:nvSpPr>
          <p:cNvPr id="8" name="Title 1">
            <a:extLst>
              <a:ext uri="{FF2B5EF4-FFF2-40B4-BE49-F238E27FC236}">
                <a16:creationId xmlns:a16="http://schemas.microsoft.com/office/drawing/2014/main" id="{D69E7582-0BEE-4287-9C64-8A9EBE6EE9B2}"/>
              </a:ext>
            </a:extLst>
          </p:cNvPr>
          <p:cNvSpPr txBox="1">
            <a:spLocks/>
          </p:cNvSpPr>
          <p:nvPr/>
        </p:nvSpPr>
        <p:spPr>
          <a:xfrm>
            <a:off x="609600" y="188913"/>
            <a:ext cx="7497763" cy="863600"/>
          </a:xfrm>
          <a:prstGeom prst="rect">
            <a:avLst/>
          </a:prstGeom>
        </p:spPr>
        <p:txBody>
          <a:bodyPr anchor="ctr"/>
          <a:lst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defRPr/>
            </a:pPr>
            <a:r>
              <a:rPr lang="en-US" sz="2800" dirty="0"/>
              <a:t>CONTACTS</a:t>
            </a:r>
            <a:endParaRPr lang="en-GB" sz="2800" dirty="0"/>
          </a:p>
        </p:txBody>
      </p:sp>
      <p:pic>
        <p:nvPicPr>
          <p:cNvPr id="4100" name="Picture 2" descr="E:\Disc D\Knowledge Alliances\Logos\ICTTEX-Logo-v7.png">
            <a:extLst>
              <a:ext uri="{FF2B5EF4-FFF2-40B4-BE49-F238E27FC236}">
                <a16:creationId xmlns:a16="http://schemas.microsoft.com/office/drawing/2014/main" id="{5A815851-DA92-44C5-AFDB-5C8CA2B0A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3126"/>
          <a:stretch>
            <a:fillRect/>
          </a:stretch>
        </p:blipFill>
        <p:spPr bwMode="auto">
          <a:xfrm>
            <a:off x="9601200" y="4749800"/>
            <a:ext cx="1752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Резултат с изображение за „co-funded by the erasmus+ programme of the european union logo“">
            <a:extLst>
              <a:ext uri="{FF2B5EF4-FFF2-40B4-BE49-F238E27FC236}">
                <a16:creationId xmlns:a16="http://schemas.microsoft.com/office/drawing/2014/main" id="{00143FAC-02AE-465E-B457-B39A6F6737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r="12125" b="4472"/>
          <a:stretch>
            <a:fillRect/>
          </a:stretch>
        </p:blipFill>
        <p:spPr bwMode="auto">
          <a:xfrm>
            <a:off x="655638" y="4749801"/>
            <a:ext cx="45624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AC3B31-68F6-4246-A680-9E4D2E0DC4D5}"/>
              </a:ext>
            </a:extLst>
          </p:cNvPr>
          <p:cNvSpPr txBox="1">
            <a:spLocks/>
          </p:cNvSpPr>
          <p:nvPr/>
        </p:nvSpPr>
        <p:spPr>
          <a:xfrm>
            <a:off x="762000" y="6092826"/>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200" i="1" dirty="0">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200" b="1" dirty="0">
              <a:effectLst/>
              <a:latin typeface="Corbel" pitchFamily="34" charset="0"/>
            </a:endParaRPr>
          </a:p>
        </p:txBody>
      </p:sp>
      <p:sp>
        <p:nvSpPr>
          <p:cNvPr id="3" name="Tijdelijke aanduiding voor dianummer 2">
            <a:extLst>
              <a:ext uri="{FF2B5EF4-FFF2-40B4-BE49-F238E27FC236}">
                <a16:creationId xmlns:a16="http://schemas.microsoft.com/office/drawing/2014/main" id="{1F51AA90-FE91-475E-B550-A8C6B44955C9}"/>
              </a:ext>
            </a:extLst>
          </p:cNvPr>
          <p:cNvSpPr>
            <a:spLocks noGrp="1"/>
          </p:cNvSpPr>
          <p:nvPr>
            <p:ph type="sldNum" sz="quarter" idx="12"/>
          </p:nvPr>
        </p:nvSpPr>
        <p:spPr>
          <a:xfrm>
            <a:off x="9118600" y="6356351"/>
            <a:ext cx="2844800" cy="365125"/>
          </a:xfrm>
        </p:spPr>
        <p:txBody>
          <a:bodyPr/>
          <a:lstStyle/>
          <a:p>
            <a:fld id="{6951D2FB-88C3-45F7-AC29-D72D84E730B7}" type="slidenum">
              <a:rPr lang="en-US" altLang="nl-BE" smtClean="0"/>
              <a:pPr/>
              <a:t>36</a:t>
            </a:fld>
            <a:endParaRPr lang="en-US" altLang="nl-BE"/>
          </a:p>
        </p:txBody>
      </p:sp>
      <p:sp>
        <p:nvSpPr>
          <p:cNvPr id="4" name="TextBox 3"/>
          <p:cNvSpPr txBox="1"/>
          <p:nvPr/>
        </p:nvSpPr>
        <p:spPr>
          <a:xfrm>
            <a:off x="6524625" y="3124200"/>
            <a:ext cx="3429000" cy="369332"/>
          </a:xfrm>
          <a:prstGeom prst="rect">
            <a:avLst/>
          </a:prstGeom>
          <a:noFill/>
        </p:spPr>
        <p:txBody>
          <a:bodyPr wrap="square" rtlCol="0">
            <a:spAutoFit/>
          </a:bodyPr>
          <a:lstStyle/>
          <a:p>
            <a:r>
              <a:rPr lang="hr-HR" i="1" dirty="0" err="1" smtClean="0">
                <a:solidFill>
                  <a:srgbClr val="C00000"/>
                </a:solidFill>
                <a:effectLst>
                  <a:outerShdw blurRad="38100" dist="38100" dir="2700000" algn="tl">
                    <a:srgbClr val="000000">
                      <a:alpha val="43137"/>
                    </a:srgbClr>
                  </a:outerShdw>
                </a:effectLst>
              </a:rPr>
              <a:t>Thank</a:t>
            </a:r>
            <a:r>
              <a:rPr lang="hr-HR" i="1" dirty="0" smtClean="0">
                <a:solidFill>
                  <a:srgbClr val="C00000"/>
                </a:solidFill>
                <a:effectLst>
                  <a:outerShdw blurRad="38100" dist="38100" dir="2700000" algn="tl">
                    <a:srgbClr val="000000">
                      <a:alpha val="43137"/>
                    </a:srgbClr>
                  </a:outerShdw>
                </a:effectLst>
              </a:rPr>
              <a:t> </a:t>
            </a:r>
            <a:r>
              <a:rPr lang="hr-HR" i="1" dirty="0" err="1" smtClean="0">
                <a:solidFill>
                  <a:srgbClr val="C00000"/>
                </a:solidFill>
                <a:effectLst>
                  <a:outerShdw blurRad="38100" dist="38100" dir="2700000" algn="tl">
                    <a:srgbClr val="000000">
                      <a:alpha val="43137"/>
                    </a:srgbClr>
                  </a:outerShdw>
                </a:effectLst>
              </a:rPr>
              <a:t>you</a:t>
            </a:r>
            <a:r>
              <a:rPr lang="hr-HR" i="1" dirty="0" smtClean="0">
                <a:solidFill>
                  <a:srgbClr val="C00000"/>
                </a:solidFill>
                <a:effectLst>
                  <a:outerShdw blurRad="38100" dist="38100" dir="2700000" algn="tl">
                    <a:srgbClr val="000000">
                      <a:alpha val="43137"/>
                    </a:srgbClr>
                  </a:outerShdw>
                </a:effectLst>
              </a:rPr>
              <a:t> for </a:t>
            </a:r>
            <a:r>
              <a:rPr lang="hr-HR" i="1" dirty="0" err="1" smtClean="0">
                <a:solidFill>
                  <a:srgbClr val="C00000"/>
                </a:solidFill>
                <a:effectLst>
                  <a:outerShdw blurRad="38100" dist="38100" dir="2700000" algn="tl">
                    <a:srgbClr val="000000">
                      <a:alpha val="43137"/>
                    </a:srgbClr>
                  </a:outerShdw>
                </a:effectLst>
              </a:rPr>
              <a:t>your</a:t>
            </a:r>
            <a:r>
              <a:rPr lang="hr-HR" i="1" dirty="0" smtClean="0">
                <a:solidFill>
                  <a:srgbClr val="C00000"/>
                </a:solidFill>
                <a:effectLst>
                  <a:outerShdw blurRad="38100" dist="38100" dir="2700000" algn="tl">
                    <a:srgbClr val="000000">
                      <a:alpha val="43137"/>
                    </a:srgbClr>
                  </a:outerShdw>
                </a:effectLst>
              </a:rPr>
              <a:t> </a:t>
            </a:r>
            <a:r>
              <a:rPr lang="hr-HR" i="1" dirty="0" err="1" smtClean="0">
                <a:solidFill>
                  <a:srgbClr val="C00000"/>
                </a:solidFill>
                <a:effectLst>
                  <a:outerShdw blurRad="38100" dist="38100" dir="2700000" algn="tl">
                    <a:srgbClr val="000000">
                      <a:alpha val="43137"/>
                    </a:srgbClr>
                  </a:outerShdw>
                </a:effectLst>
              </a:rPr>
              <a:t>attention</a:t>
            </a:r>
            <a:endParaRPr lang="hr-HR" i="1" dirty="0">
              <a:solidFill>
                <a:srgbClr val="C00000"/>
              </a:solidFill>
              <a:effectLst>
                <a:outerShdw blurRad="38100" dist="38100" dir="2700000" algn="tl">
                  <a:srgbClr val="000000">
                    <a:alpha val="43137"/>
                  </a:srgbClr>
                </a:outerShdw>
              </a:effectLst>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2971800" y="3505200"/>
            <a:ext cx="6934200" cy="121920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6" name="Picture 5"/>
          <p:cNvPicPr>
            <a:picLocks noChangeAspect="1"/>
          </p:cNvPicPr>
          <p:nvPr/>
        </p:nvPicPr>
        <p:blipFill>
          <a:blip r:embed="rId3"/>
          <a:stretch>
            <a:fillRect/>
          </a:stretch>
        </p:blipFill>
        <p:spPr>
          <a:xfrm>
            <a:off x="1295400" y="736600"/>
            <a:ext cx="8318409" cy="5357709"/>
          </a:xfrm>
          <a:prstGeom prst="rect">
            <a:avLst/>
          </a:prstGeom>
        </p:spPr>
      </p:pic>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4</a:t>
            </a:fld>
            <a:endParaRPr lang="en-US" altLang="nl-BE" dirty="0"/>
          </a:p>
        </p:txBody>
      </p:sp>
    </p:spTree>
    <p:extLst>
      <p:ext uri="{BB962C8B-B14F-4D97-AF65-F5344CB8AC3E}">
        <p14:creationId xmlns:p14="http://schemas.microsoft.com/office/powerpoint/2010/main" val="242858046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5</a:t>
            </a:fld>
            <a:endParaRPr lang="en-US" altLang="nl-BE" dirty="0"/>
          </a:p>
        </p:txBody>
      </p:sp>
      <p:pic>
        <p:nvPicPr>
          <p:cNvPr id="10" name="Picture 9"/>
          <p:cNvPicPr>
            <a:picLocks noChangeAspect="1"/>
          </p:cNvPicPr>
          <p:nvPr/>
        </p:nvPicPr>
        <p:blipFill>
          <a:blip r:embed="rId5"/>
          <a:stretch>
            <a:fillRect/>
          </a:stretch>
        </p:blipFill>
        <p:spPr>
          <a:xfrm>
            <a:off x="2514600" y="1600200"/>
            <a:ext cx="6939597" cy="2971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7084698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6</a:t>
            </a:fld>
            <a:endParaRPr lang="en-US" altLang="nl-BE" dirty="0"/>
          </a:p>
        </p:txBody>
      </p:sp>
      <p:pic>
        <p:nvPicPr>
          <p:cNvPr id="10" name="Picture 9"/>
          <p:cNvPicPr>
            <a:picLocks noChangeAspect="1"/>
          </p:cNvPicPr>
          <p:nvPr/>
        </p:nvPicPr>
        <p:blipFill rotWithShape="1">
          <a:blip r:embed="rId5"/>
          <a:srcRect t="13846"/>
          <a:stretch/>
        </p:blipFill>
        <p:spPr>
          <a:xfrm>
            <a:off x="269442" y="1104901"/>
            <a:ext cx="11617758" cy="4800599"/>
          </a:xfrm>
          <a:prstGeom prst="rect">
            <a:avLst/>
          </a:prstGeom>
        </p:spPr>
      </p:pic>
    </p:spTree>
    <p:extLst>
      <p:ext uri="{BB962C8B-B14F-4D97-AF65-F5344CB8AC3E}">
        <p14:creationId xmlns:p14="http://schemas.microsoft.com/office/powerpoint/2010/main" val="102949069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7</a:t>
            </a:fld>
            <a:endParaRPr lang="en-US" altLang="nl-BE" dirty="0"/>
          </a:p>
        </p:txBody>
      </p:sp>
      <p:pic>
        <p:nvPicPr>
          <p:cNvPr id="10" name="Picture 9"/>
          <p:cNvPicPr>
            <a:picLocks noChangeAspect="1"/>
          </p:cNvPicPr>
          <p:nvPr/>
        </p:nvPicPr>
        <p:blipFill rotWithShape="1">
          <a:blip r:embed="rId5"/>
          <a:srcRect b="21072"/>
          <a:stretch/>
        </p:blipFill>
        <p:spPr>
          <a:xfrm>
            <a:off x="381000" y="997850"/>
            <a:ext cx="11658600" cy="4419599"/>
          </a:xfrm>
          <a:prstGeom prst="rect">
            <a:avLst/>
          </a:prstGeom>
        </p:spPr>
      </p:pic>
    </p:spTree>
    <p:extLst>
      <p:ext uri="{BB962C8B-B14F-4D97-AF65-F5344CB8AC3E}">
        <p14:creationId xmlns:p14="http://schemas.microsoft.com/office/powerpoint/2010/main" val="43760285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orizontal Scroll 12"/>
          <p:cNvSpPr/>
          <p:nvPr/>
        </p:nvSpPr>
        <p:spPr>
          <a:xfrm>
            <a:off x="597568" y="3293470"/>
            <a:ext cx="4038600" cy="281369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6" name="Picture 5"/>
          <p:cNvPicPr>
            <a:picLocks noChangeAspect="1"/>
          </p:cNvPicPr>
          <p:nvPr/>
        </p:nvPicPr>
        <p:blipFill>
          <a:blip r:embed="rId3"/>
          <a:stretch>
            <a:fillRect/>
          </a:stretch>
        </p:blipFill>
        <p:spPr>
          <a:xfrm>
            <a:off x="5486400" y="2815095"/>
            <a:ext cx="6003758" cy="3374374"/>
          </a:xfrm>
          <a:prstGeom prst="rect">
            <a:avLst/>
          </a:prstGeom>
        </p:spPr>
      </p:pic>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8</a:t>
            </a:fld>
            <a:endParaRPr lang="en-US" altLang="nl-BE" dirty="0"/>
          </a:p>
        </p:txBody>
      </p:sp>
      <p:sp>
        <p:nvSpPr>
          <p:cNvPr id="3" name="Rectangle 2"/>
          <p:cNvSpPr/>
          <p:nvPr/>
        </p:nvSpPr>
        <p:spPr>
          <a:xfrm>
            <a:off x="762000" y="952050"/>
            <a:ext cx="6096000" cy="1047979"/>
          </a:xfrm>
          <a:prstGeom prst="rect">
            <a:avLst/>
          </a:prstGeom>
        </p:spPr>
        <p:txBody>
          <a:bodyPr>
            <a:spAutoFit/>
          </a:bodyPr>
          <a:lstStyle/>
          <a:p>
            <a:pPr marL="540385" indent="-540385" algn="just">
              <a:lnSpc>
                <a:spcPct val="115000"/>
              </a:lnSpc>
              <a:spcAft>
                <a:spcPts val="0"/>
              </a:spcAft>
            </a:pPr>
            <a:r>
              <a:rPr lang="hr-HR" b="1" dirty="0" smtClean="0">
                <a:latin typeface="Calibri" panose="020F0502020204030204" pitchFamily="34" charset="0"/>
                <a:ea typeface="Calibri" panose="020F0502020204030204" pitchFamily="34" charset="0"/>
                <a:cs typeface="Arial" panose="020B0604020202020204" pitchFamily="34" charset="0"/>
              </a:rPr>
              <a:t>            </a:t>
            </a:r>
            <a:r>
              <a:rPr lang="en-GB" b="1" u="sng" dirty="0" smtClean="0">
                <a:latin typeface="Calibri" panose="020F0502020204030204" pitchFamily="34" charset="0"/>
                <a:ea typeface="Calibri" panose="020F0502020204030204" pitchFamily="34" charset="0"/>
                <a:cs typeface="Arial" panose="020B0604020202020204" pitchFamily="34" charset="0"/>
              </a:rPr>
              <a:t>Syllabus</a:t>
            </a:r>
            <a:r>
              <a:rPr lang="en-GB" b="1" u="sng" dirty="0">
                <a:latin typeface="Calibri" panose="020F0502020204030204" pitchFamily="34" charset="0"/>
                <a:ea typeface="Calibri" panose="020F0502020204030204" pitchFamily="34" charset="0"/>
                <a:cs typeface="Arial" panose="020B0604020202020204" pitchFamily="34" charset="0"/>
              </a:rPr>
              <a:t>:</a:t>
            </a:r>
            <a:r>
              <a:rPr lang="en-GB" b="1" dirty="0">
                <a:latin typeface="Calibri" panose="020F0502020204030204" pitchFamily="34" charset="0"/>
                <a:ea typeface="Calibri" panose="020F0502020204030204" pitchFamily="34" charset="0"/>
                <a:cs typeface="Arial" panose="020B0604020202020204" pitchFamily="34" charset="0"/>
              </a:rPr>
              <a:t>  Finishing, Printing and Functionalization</a:t>
            </a:r>
            <a:endParaRPr lang="hr-HR" dirty="0">
              <a:latin typeface="Calibri" panose="020F0502020204030204" pitchFamily="34" charset="0"/>
              <a:ea typeface="Calibri" panose="020F0502020204030204" pitchFamily="34" charset="0"/>
              <a:cs typeface="Times New Roman" panose="02020603050405020304" pitchFamily="18" charset="0"/>
            </a:endParaRPr>
          </a:p>
          <a:p>
            <a:pPr marL="540385" indent="90170" algn="just">
              <a:lnSpc>
                <a:spcPct val="115000"/>
              </a:lnSpc>
              <a:spcAft>
                <a:spcPts val="0"/>
              </a:spcAft>
            </a:pPr>
            <a:r>
              <a:rPr lang="en-GB" b="1" u="sng" dirty="0">
                <a:latin typeface="Calibri" panose="020F0502020204030204" pitchFamily="34" charset="0"/>
                <a:ea typeface="Calibri" panose="020F0502020204030204" pitchFamily="34" charset="0"/>
                <a:cs typeface="Arial" panose="020B0604020202020204" pitchFamily="34" charset="0"/>
              </a:rPr>
              <a:t>Course draft: </a:t>
            </a:r>
            <a:r>
              <a:rPr lang="en-GB" b="1" i="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Novel </a:t>
            </a:r>
            <a:r>
              <a:rPr lang="en-GB" b="1" i="1" dirty="0" smtClean="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Trend</a:t>
            </a:r>
            <a:r>
              <a:rPr lang="hr-HR" b="1" i="1" dirty="0" smtClean="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a:t>
            </a:r>
            <a:r>
              <a:rPr lang="en-GB" b="1" i="1" dirty="0" smtClean="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GB" b="1" i="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Textile Functionalisation</a:t>
            </a:r>
            <a:endParaRPr lang="hr-HR" i="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540385" indent="90170" algn="just">
              <a:lnSpc>
                <a:spcPct val="115000"/>
              </a:lnSpc>
              <a:spcAft>
                <a:spcPts val="0"/>
              </a:spcAft>
            </a:pPr>
            <a:r>
              <a:rPr lang="en-GB" b="1" u="sng" dirty="0">
                <a:latin typeface="Calibri" panose="020F0502020204030204" pitchFamily="34" charset="0"/>
                <a:ea typeface="Calibri" panose="020F0502020204030204" pitchFamily="34" charset="0"/>
                <a:cs typeface="Arial" panose="020B0604020202020204" pitchFamily="34" charset="0"/>
              </a:rPr>
              <a:t>Total:</a:t>
            </a:r>
            <a:r>
              <a:rPr lang="en-GB" dirty="0">
                <a:latin typeface="Calibri" panose="020F0502020204030204" pitchFamily="34" charset="0"/>
                <a:ea typeface="Calibri" panose="020F0502020204030204" pitchFamily="34" charset="0"/>
                <a:cs typeface="Arial" panose="020B0604020202020204" pitchFamily="34" charset="0"/>
              </a:rPr>
              <a:t> </a:t>
            </a:r>
            <a:r>
              <a:rPr lang="en-GB" i="1" dirty="0">
                <a:latin typeface="Calibri" panose="020F0502020204030204" pitchFamily="34" charset="0"/>
                <a:ea typeface="Calibri" panose="020F0502020204030204" pitchFamily="34" charset="0"/>
                <a:cs typeface="Arial" panose="020B0604020202020204" pitchFamily="34" charset="0"/>
              </a:rPr>
              <a:t>30 hours</a:t>
            </a:r>
            <a:endParaRPr lang="hr-H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1447800" y="1951903"/>
            <a:ext cx="10118558" cy="1200329"/>
          </a:xfrm>
          <a:prstGeom prst="rect">
            <a:avLst/>
          </a:prstGeom>
        </p:spPr>
        <p:txBody>
          <a:bodyPr wrap="square">
            <a:spAutoFit/>
          </a:bodyPr>
          <a:lstStyle/>
          <a:p>
            <a:pPr algn="just">
              <a:lnSpc>
                <a:spcPct val="150000"/>
              </a:lnSpc>
            </a:pPr>
            <a:r>
              <a:rPr lang="en-US" sz="1600" dirty="0" smtClean="0">
                <a:solidFill>
                  <a:srgbClr val="000000"/>
                </a:solidFill>
                <a:cs typeface="Arial" panose="020B0604020202020204" pitchFamily="34" charset="0"/>
              </a:rPr>
              <a:t>Requirements </a:t>
            </a:r>
            <a:r>
              <a:rPr lang="en-US" sz="1600" dirty="0">
                <a:solidFill>
                  <a:srgbClr val="000000"/>
                </a:solidFill>
                <a:cs typeface="Arial" panose="020B0604020202020204" pitchFamily="34" charset="0"/>
              </a:rPr>
              <a:t>for textile </a:t>
            </a:r>
            <a:r>
              <a:rPr lang="en-US" sz="1600" dirty="0" smtClean="0">
                <a:solidFill>
                  <a:srgbClr val="000000"/>
                </a:solidFill>
                <a:cs typeface="Arial" panose="020B0604020202020204" pitchFamily="34" charset="0"/>
              </a:rPr>
              <a:t>materials </a:t>
            </a:r>
            <a:r>
              <a:rPr lang="en-US" sz="1600" dirty="0">
                <a:solidFill>
                  <a:srgbClr val="000000"/>
                </a:solidFill>
                <a:cs typeface="Arial" panose="020B0604020202020204" pitchFamily="34" charset="0"/>
              </a:rPr>
              <a:t>require continuous improvement of the production process of polymers, fibers, materials, clothing, footwear and equipment, which take on new properties and thus provide the necessary </a:t>
            </a:r>
            <a:r>
              <a:rPr lang="en-US" sz="1600" dirty="0" smtClean="0">
                <a:solidFill>
                  <a:srgbClr val="000000"/>
                </a:solidFill>
                <a:cs typeface="Arial" panose="020B0604020202020204" pitchFamily="34" charset="0"/>
              </a:rPr>
              <a:t>protective</a:t>
            </a:r>
            <a:r>
              <a:rPr lang="hr-HR" sz="1600" dirty="0" smtClean="0">
                <a:solidFill>
                  <a:srgbClr val="000000"/>
                </a:solidFill>
                <a:cs typeface="Arial" panose="020B0604020202020204" pitchFamily="34" charset="0"/>
              </a:rPr>
              <a:t>/</a:t>
            </a:r>
            <a:r>
              <a:rPr lang="hr-HR" sz="1600" dirty="0" err="1" smtClean="0">
                <a:solidFill>
                  <a:srgbClr val="000000"/>
                </a:solidFill>
                <a:cs typeface="Arial" panose="020B0604020202020204" pitchFamily="34" charset="0"/>
              </a:rPr>
              <a:t>functional</a:t>
            </a:r>
            <a:r>
              <a:rPr lang="hr-HR" sz="1600" dirty="0" smtClean="0">
                <a:solidFill>
                  <a:srgbClr val="000000"/>
                </a:solidFill>
                <a:cs typeface="Arial" panose="020B0604020202020204" pitchFamily="34" charset="0"/>
              </a:rPr>
              <a:t> </a:t>
            </a:r>
            <a:r>
              <a:rPr lang="en-US" sz="1600" dirty="0" smtClean="0">
                <a:solidFill>
                  <a:srgbClr val="000000"/>
                </a:solidFill>
                <a:cs typeface="Arial" panose="020B0604020202020204" pitchFamily="34" charset="0"/>
              </a:rPr>
              <a:t> properties</a:t>
            </a:r>
            <a:r>
              <a:rPr lang="hr-HR" sz="1600" dirty="0" smtClean="0">
                <a:solidFill>
                  <a:srgbClr val="000000"/>
                </a:solidFill>
                <a:cs typeface="Arial" panose="020B0604020202020204" pitchFamily="34" charset="0"/>
              </a:rPr>
              <a:t>.</a:t>
            </a:r>
          </a:p>
        </p:txBody>
      </p:sp>
      <p:sp>
        <p:nvSpPr>
          <p:cNvPr id="15" name="Rectangle 14"/>
          <p:cNvSpPr/>
          <p:nvPr/>
        </p:nvSpPr>
        <p:spPr>
          <a:xfrm>
            <a:off x="1143000" y="3704626"/>
            <a:ext cx="3276600" cy="2031325"/>
          </a:xfrm>
          <a:prstGeom prst="rect">
            <a:avLst/>
          </a:prstGeom>
        </p:spPr>
        <p:txBody>
          <a:bodyPr wrap="square">
            <a:spAutoFit/>
          </a:bodyPr>
          <a:lstStyle/>
          <a:p>
            <a:pPr algn="just">
              <a:lnSpc>
                <a:spcPct val="150000"/>
              </a:lnSpc>
            </a:pPr>
            <a:r>
              <a:rPr lang="en-US" sz="1400" dirty="0" smtClean="0">
                <a:solidFill>
                  <a:srgbClr val="FFC000"/>
                </a:solidFill>
                <a:effectLst>
                  <a:outerShdw blurRad="38100" dist="38100" dir="2700000" algn="tl">
                    <a:srgbClr val="000000">
                      <a:alpha val="43137"/>
                    </a:srgbClr>
                  </a:outerShdw>
                </a:effectLst>
              </a:rPr>
              <a:t>Functional materials </a:t>
            </a:r>
            <a:r>
              <a:rPr lang="en-US" sz="1400" dirty="0"/>
              <a:t>- a special category of materials in which the application of targeted chemical, mechanical </a:t>
            </a:r>
            <a:r>
              <a:rPr lang="en-US" sz="1400" dirty="0" smtClean="0"/>
              <a:t>treatments/ </a:t>
            </a:r>
            <a:r>
              <a:rPr lang="en-US" sz="1400" dirty="0"/>
              <a:t>finishing has achieved some new properties in the function of protection</a:t>
            </a:r>
            <a:r>
              <a:rPr lang="en-US" sz="1400" dirty="0" smtClean="0"/>
              <a:t>.</a:t>
            </a:r>
            <a:r>
              <a:rPr lang="hr-HR" sz="1400" dirty="0" smtClean="0">
                <a:cs typeface="Arial" panose="020B0604020202020204" pitchFamily="34" charset="0"/>
              </a:rPr>
              <a:t> </a:t>
            </a:r>
            <a:endParaRPr lang="hr-HR" sz="1400" dirty="0">
              <a:cs typeface="Arial" panose="020B0604020202020204" pitchFamily="34" charset="0"/>
            </a:endParaRPr>
          </a:p>
        </p:txBody>
      </p:sp>
    </p:spTree>
    <p:extLst>
      <p:ext uri="{BB962C8B-B14F-4D97-AF65-F5344CB8AC3E}">
        <p14:creationId xmlns:p14="http://schemas.microsoft.com/office/powerpoint/2010/main" val="750031461"/>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9</a:t>
            </a:fld>
            <a:endParaRPr lang="en-US" altLang="nl-BE" dirty="0"/>
          </a:p>
        </p:txBody>
      </p:sp>
      <p:sp>
        <p:nvSpPr>
          <p:cNvPr id="10" name="Rectangle 9"/>
          <p:cNvSpPr/>
          <p:nvPr/>
        </p:nvSpPr>
        <p:spPr>
          <a:xfrm>
            <a:off x="661737" y="721461"/>
            <a:ext cx="4038600" cy="456535"/>
          </a:xfrm>
          <a:prstGeom prst="rect">
            <a:avLst/>
          </a:prstGeom>
        </p:spPr>
        <p:txBody>
          <a:bodyPr wrap="square">
            <a:spAutoFit/>
          </a:bodyPr>
          <a:lstStyle/>
          <a:p>
            <a:pPr algn="just">
              <a:lnSpc>
                <a:spcPct val="150000"/>
              </a:lnSpc>
              <a:spcAft>
                <a:spcPts val="0"/>
              </a:spcAft>
            </a:pPr>
            <a:r>
              <a:rPr lang="hr-HR" dirty="0" err="1" smtClean="0">
                <a:ea typeface="Calibri" panose="020F0502020204030204" pitchFamily="34" charset="0"/>
                <a:cs typeface="Arial" panose="020B0604020202020204" pitchFamily="34" charset="0"/>
              </a:rPr>
              <a:t>Lecture</a:t>
            </a:r>
            <a:r>
              <a:rPr lang="hr-HR" dirty="0" smtClean="0">
                <a:ea typeface="Calibri" panose="020F0502020204030204" pitchFamily="34" charset="0"/>
                <a:cs typeface="Arial" panose="020B0604020202020204" pitchFamily="34" charset="0"/>
              </a:rPr>
              <a:t> plan: </a:t>
            </a:r>
            <a:endParaRPr lang="hr-HR" dirty="0">
              <a:effectLst/>
              <a:ea typeface="Calibri" panose="020F0502020204030204" pitchFamily="34" charset="0"/>
              <a:cs typeface="Arial" panose="020B0604020202020204" pitchFamily="34" charset="0"/>
            </a:endParaRPr>
          </a:p>
        </p:txBody>
      </p:sp>
      <p:sp>
        <p:nvSpPr>
          <p:cNvPr id="13" name="Rectangle 12"/>
          <p:cNvSpPr/>
          <p:nvPr/>
        </p:nvSpPr>
        <p:spPr>
          <a:xfrm>
            <a:off x="661737" y="1139081"/>
            <a:ext cx="10685379" cy="5001369"/>
          </a:xfrm>
          <a:prstGeom prst="rect">
            <a:avLst/>
          </a:prstGeom>
        </p:spPr>
        <p:txBody>
          <a:bodyPr wrap="square">
            <a:spAutoFit/>
          </a:bodyPr>
          <a:lstStyle/>
          <a:p>
            <a:pPr marL="285750" indent="-285750" algn="just">
              <a:lnSpc>
                <a:spcPct val="150000"/>
              </a:lnSpc>
              <a:spcAft>
                <a:spcPts val="0"/>
              </a:spcAft>
              <a:buFont typeface="Wingdings" panose="05000000000000000000" pitchFamily="2" charset="2"/>
              <a:buChar char="Ø"/>
            </a:pPr>
            <a:r>
              <a:rPr lang="hr-HR" sz="1400" dirty="0" err="1" smtClean="0">
                <a:solidFill>
                  <a:srgbClr val="C00000"/>
                </a:solidFill>
                <a:effectLst>
                  <a:outerShdw blurRad="38100" dist="38100" dir="2700000" algn="tl">
                    <a:srgbClr val="000000">
                      <a:alpha val="43137"/>
                    </a:srgbClr>
                  </a:outerShdw>
                </a:effectLst>
                <a:ea typeface="Calibri" panose="020F0502020204030204" pitchFamily="34" charset="0"/>
                <a:cs typeface="Arial" panose="020B0604020202020204" pitchFamily="34" charset="0"/>
              </a:rPr>
              <a:t>Introduction</a:t>
            </a:r>
            <a:r>
              <a:rPr lang="hr-HR" sz="1400" dirty="0" smtClean="0">
                <a:ea typeface="Calibri" panose="020F0502020204030204" pitchFamily="34" charset="0"/>
                <a:cs typeface="Arial" panose="020B0604020202020204" pitchFamily="34" charset="0"/>
              </a:rPr>
              <a:t> - </a:t>
            </a:r>
            <a:r>
              <a:rPr lang="hr-HR" sz="1400" dirty="0" err="1" smtClean="0">
                <a:ea typeface="Calibri" panose="020F0502020204030204" pitchFamily="34" charset="0"/>
                <a:cs typeface="Arial" panose="020B0604020202020204" pitchFamily="34" charset="0"/>
              </a:rPr>
              <a:t>Learners</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will</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learn</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about</a:t>
            </a:r>
            <a:endParaRPr lang="hr-HR" sz="1400" dirty="0" smtClean="0">
              <a:ea typeface="Calibri" panose="020F0502020204030204" pitchFamily="34" charset="0"/>
              <a:cs typeface="Arial" panose="020B0604020202020204" pitchFamily="34" charset="0"/>
            </a:endParaRPr>
          </a:p>
          <a:p>
            <a:pPr marL="541338" indent="-276225" algn="just">
              <a:lnSpc>
                <a:spcPct val="150000"/>
              </a:lnSpc>
              <a:spcAft>
                <a:spcPts val="0"/>
              </a:spcAft>
              <a:buFont typeface="Wingdings" panose="05000000000000000000" pitchFamily="2" charset="2"/>
              <a:buChar char="§"/>
            </a:pP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new</a:t>
            </a:r>
            <a:r>
              <a:rPr lang="hr-HR" sz="1400" dirty="0" smtClean="0">
                <a:ea typeface="Calibri" panose="020F0502020204030204" pitchFamily="34" charset="0"/>
                <a:cs typeface="Arial" panose="020B0604020202020204" pitchFamily="34" charset="0"/>
              </a:rPr>
              <a:t> </a:t>
            </a:r>
            <a:r>
              <a:rPr lang="hr-HR" sz="1400" dirty="0" err="1">
                <a:ea typeface="Calibri" panose="020F0502020204030204" pitchFamily="34" charset="0"/>
                <a:cs typeface="Arial" panose="020B0604020202020204" pitchFamily="34" charset="0"/>
              </a:rPr>
              <a:t>technologies</a:t>
            </a:r>
            <a:r>
              <a:rPr lang="hr-HR" sz="1400" dirty="0">
                <a:ea typeface="Calibri" panose="020F0502020204030204" pitchFamily="34" charset="0"/>
                <a:cs typeface="Arial" panose="020B0604020202020204" pitchFamily="34" charset="0"/>
              </a:rPr>
              <a:t>,</a:t>
            </a:r>
          </a:p>
          <a:p>
            <a:pPr marL="541338" indent="-276225" algn="just">
              <a:lnSpc>
                <a:spcPct val="150000"/>
              </a:lnSpc>
              <a:spcAft>
                <a:spcPts val="0"/>
              </a:spcAft>
              <a:buFont typeface="Wingdings" panose="05000000000000000000" pitchFamily="2" charset="2"/>
              <a:buChar char="§"/>
            </a:pPr>
            <a:r>
              <a:rPr lang="hr-HR" sz="1400" dirty="0">
                <a:ea typeface="Calibri" panose="020F0502020204030204" pitchFamily="34" charset="0"/>
                <a:cs typeface="Arial" panose="020B0604020202020204" pitchFamily="34" charset="0"/>
              </a:rPr>
              <a:t> </a:t>
            </a:r>
            <a:r>
              <a:rPr lang="hr-HR" sz="1400" dirty="0" err="1">
                <a:ea typeface="Calibri" panose="020F0502020204030204" pitchFamily="34" charset="0"/>
                <a:cs typeface="Arial" panose="020B0604020202020204" pitchFamily="34" charset="0"/>
              </a:rPr>
              <a:t>methods</a:t>
            </a:r>
            <a:r>
              <a:rPr lang="hr-HR" sz="1400" dirty="0">
                <a:ea typeface="Calibri" panose="020F0502020204030204" pitchFamily="34" charset="0"/>
                <a:cs typeface="Arial" panose="020B0604020202020204" pitchFamily="34" charset="0"/>
              </a:rPr>
              <a:t>,</a:t>
            </a:r>
          </a:p>
          <a:p>
            <a:pPr marL="541338" indent="-276225" algn="just">
              <a:lnSpc>
                <a:spcPct val="150000"/>
              </a:lnSpc>
              <a:spcAft>
                <a:spcPts val="0"/>
              </a:spcAft>
              <a:buFont typeface="Wingdings" panose="05000000000000000000" pitchFamily="2" charset="2"/>
              <a:buChar char="§"/>
            </a:pPr>
            <a:r>
              <a:rPr lang="hr-HR" sz="1400" dirty="0">
                <a:ea typeface="Calibri" panose="020F0502020204030204" pitchFamily="34" charset="0"/>
                <a:cs typeface="Arial" panose="020B0604020202020204" pitchFamily="34" charset="0"/>
              </a:rPr>
              <a:t> </a:t>
            </a:r>
            <a:r>
              <a:rPr lang="hr-HR" sz="1400" dirty="0" smtClean="0">
                <a:ea typeface="Calibri" panose="020F0502020204030204" pitchFamily="34" charset="0"/>
                <a:cs typeface="Arial" panose="020B0604020202020204" pitchFamily="34" charset="0"/>
              </a:rPr>
              <a:t>processes </a:t>
            </a:r>
            <a:r>
              <a:rPr lang="hr-HR" sz="1400" dirty="0" err="1" smtClean="0">
                <a:ea typeface="Calibri" panose="020F0502020204030204" pitchFamily="34" charset="0"/>
                <a:cs typeface="Arial" panose="020B0604020202020204" pitchFamily="34" charset="0"/>
              </a:rPr>
              <a:t>and</a:t>
            </a:r>
            <a:endParaRPr lang="hr-HR" sz="1400" dirty="0">
              <a:ea typeface="Calibri" panose="020F0502020204030204" pitchFamily="34" charset="0"/>
              <a:cs typeface="Arial" panose="020B0604020202020204" pitchFamily="34" charset="0"/>
            </a:endParaRPr>
          </a:p>
          <a:p>
            <a:pPr marL="541338" indent="-276225" algn="just">
              <a:lnSpc>
                <a:spcPct val="150000"/>
              </a:lnSpc>
              <a:spcAft>
                <a:spcPts val="600"/>
              </a:spcAft>
              <a:buFont typeface="Wingdings" panose="05000000000000000000" pitchFamily="2" charset="2"/>
              <a:buChar char="§"/>
            </a:pPr>
            <a:r>
              <a:rPr lang="hr-HR" sz="1400" dirty="0">
                <a:ea typeface="Calibri" panose="020F0502020204030204" pitchFamily="34" charset="0"/>
                <a:cs typeface="Arial" panose="020B0604020202020204" pitchFamily="34" charset="0"/>
              </a:rPr>
              <a:t> </a:t>
            </a:r>
            <a:r>
              <a:rPr lang="hr-HR" sz="1400" dirty="0" err="1">
                <a:ea typeface="Calibri" panose="020F0502020204030204" pitchFamily="34" charset="0"/>
                <a:cs typeface="Arial" panose="020B0604020202020204" pitchFamily="34" charset="0"/>
              </a:rPr>
              <a:t>functional</a:t>
            </a:r>
            <a:r>
              <a:rPr lang="hr-HR" sz="1400" dirty="0">
                <a:ea typeface="Calibri" panose="020F0502020204030204" pitchFamily="34" charset="0"/>
                <a:cs typeface="Arial" panose="020B0604020202020204" pitchFamily="34" charset="0"/>
              </a:rPr>
              <a:t> </a:t>
            </a:r>
            <a:r>
              <a:rPr lang="hr-HR" sz="1400" dirty="0" err="1">
                <a:ea typeface="Calibri" panose="020F0502020204030204" pitchFamily="34" charset="0"/>
                <a:cs typeface="Arial" panose="020B0604020202020204" pitchFamily="34" charset="0"/>
              </a:rPr>
              <a:t>properties</a:t>
            </a:r>
            <a:r>
              <a:rPr lang="hr-HR" sz="1400" dirty="0">
                <a:ea typeface="Calibri" panose="020F0502020204030204" pitchFamily="34" charset="0"/>
                <a:cs typeface="Arial" panose="020B0604020202020204" pitchFamily="34" charset="0"/>
              </a:rPr>
              <a:t> </a:t>
            </a:r>
            <a:r>
              <a:rPr lang="hr-HR" sz="1400" dirty="0" err="1">
                <a:ea typeface="Calibri" panose="020F0502020204030204" pitchFamily="34" charset="0"/>
                <a:cs typeface="Arial" panose="020B0604020202020204" pitchFamily="34" charset="0"/>
              </a:rPr>
              <a:t>of</a:t>
            </a:r>
            <a:r>
              <a:rPr lang="hr-HR" sz="1400" dirty="0">
                <a:ea typeface="Calibri" panose="020F0502020204030204" pitchFamily="34" charset="0"/>
                <a:cs typeface="Arial" panose="020B0604020202020204" pitchFamily="34" charset="0"/>
              </a:rPr>
              <a:t> </a:t>
            </a:r>
            <a:r>
              <a:rPr lang="hr-HR" sz="1400" dirty="0" err="1">
                <a:ea typeface="Calibri" panose="020F0502020204030204" pitchFamily="34" charset="0"/>
                <a:cs typeface="Arial" panose="020B0604020202020204" pitchFamily="34" charset="0"/>
              </a:rPr>
              <a:t>such</a:t>
            </a:r>
            <a:r>
              <a:rPr lang="hr-HR" sz="1400" dirty="0">
                <a:ea typeface="Calibri" panose="020F0502020204030204" pitchFamily="34" charset="0"/>
                <a:cs typeface="Arial" panose="020B0604020202020204" pitchFamily="34" charset="0"/>
              </a:rPr>
              <a:t> </a:t>
            </a:r>
            <a:r>
              <a:rPr lang="hr-HR" sz="1400" dirty="0" err="1">
                <a:ea typeface="Calibri" panose="020F0502020204030204" pitchFamily="34" charset="0"/>
                <a:cs typeface="Arial" panose="020B0604020202020204" pitchFamily="34" charset="0"/>
              </a:rPr>
              <a:t>treated</a:t>
            </a:r>
            <a:r>
              <a:rPr lang="hr-HR" sz="1400" dirty="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textiles</a:t>
            </a:r>
            <a:r>
              <a:rPr lang="hr-HR" sz="1400" dirty="0" smtClean="0">
                <a:ea typeface="Calibri" panose="020F0502020204030204" pitchFamily="34" charset="0"/>
                <a:cs typeface="Arial" panose="020B0604020202020204" pitchFamily="34" charset="0"/>
              </a:rPr>
              <a:t>.</a:t>
            </a:r>
          </a:p>
          <a:p>
            <a:pPr marL="265113" algn="just">
              <a:lnSpc>
                <a:spcPct val="150000"/>
              </a:lnSpc>
              <a:spcAft>
                <a:spcPts val="600"/>
              </a:spcAft>
            </a:pPr>
            <a:r>
              <a:rPr lang="hr-HR" sz="1400" dirty="0" err="1" smtClean="0">
                <a:ea typeface="Calibri" panose="020F0502020204030204" pitchFamily="34" charset="0"/>
                <a:cs typeface="Arial" panose="020B0604020202020204" pitchFamily="34" charset="0"/>
              </a:rPr>
              <a:t>Such</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properties</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would</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be</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based</a:t>
            </a:r>
            <a:r>
              <a:rPr lang="hr-HR" sz="1400" dirty="0" smtClean="0">
                <a:ea typeface="Calibri" panose="020F0502020204030204" pitchFamily="34" charset="0"/>
                <a:cs typeface="Arial" panose="020B0604020202020204" pitchFamily="34" charset="0"/>
              </a:rPr>
              <a:t> on </a:t>
            </a:r>
            <a:r>
              <a:rPr lang="hr-HR" sz="1400" dirty="0" err="1" smtClean="0">
                <a:ea typeface="Calibri" panose="020F0502020204030204" pitchFamily="34" charset="0"/>
                <a:cs typeface="Arial" panose="020B0604020202020204" pitchFamily="34" charset="0"/>
              </a:rPr>
              <a:t>novel</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technology</a:t>
            </a:r>
            <a:r>
              <a:rPr lang="hr-HR" sz="1400" dirty="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and</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biomimetic</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approach</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from</a:t>
            </a:r>
            <a:r>
              <a:rPr lang="hr-HR" sz="1400" dirty="0" smtClean="0">
                <a:ea typeface="Calibri" panose="020F0502020204030204" pitchFamily="34" charset="0"/>
                <a:cs typeface="Arial" panose="020B0604020202020204" pitchFamily="34" charset="0"/>
              </a:rPr>
              <a:t> nature </a:t>
            </a:r>
            <a:r>
              <a:rPr lang="hr-HR" sz="1400" dirty="0" err="1" smtClean="0">
                <a:ea typeface="Calibri" panose="020F0502020204030204" pitchFamily="34" charset="0"/>
                <a:cs typeface="Arial" panose="020B0604020202020204" pitchFamily="34" charset="0"/>
              </a:rPr>
              <a:t>which</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will</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be</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by</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using</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appropriate</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techniqes</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transfered</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onto</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the</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textiles</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surface</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and</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structure</a:t>
            </a:r>
            <a:r>
              <a:rPr lang="hr-HR" sz="1400" dirty="0" smtClean="0">
                <a:ea typeface="Calibri" panose="020F0502020204030204" pitchFamily="34" charset="0"/>
                <a:cs typeface="Arial" panose="020B0604020202020204" pitchFamily="34" charset="0"/>
              </a:rPr>
              <a:t>. </a:t>
            </a:r>
          </a:p>
          <a:p>
            <a:pPr marL="285750" indent="-285750" algn="just">
              <a:lnSpc>
                <a:spcPct val="150000"/>
              </a:lnSpc>
              <a:spcAft>
                <a:spcPts val="600"/>
              </a:spcAft>
              <a:buFont typeface="Wingdings" panose="05000000000000000000" pitchFamily="2" charset="2"/>
              <a:buChar char="Ø"/>
            </a:pP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Learners</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will</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be</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informed</a:t>
            </a:r>
            <a:r>
              <a:rPr lang="hr-HR" sz="1400" dirty="0" smtClean="0">
                <a:ea typeface="Calibri" panose="020F0502020204030204" pitchFamily="34" charset="0"/>
                <a:cs typeface="Arial" panose="020B0604020202020204" pitchFamily="34" charset="0"/>
              </a:rPr>
              <a:t> how complex </a:t>
            </a:r>
            <a:r>
              <a:rPr lang="hr-HR" sz="1400" dirty="0" err="1" smtClean="0">
                <a:ea typeface="Calibri" panose="020F0502020204030204" pitchFamily="34" charset="0"/>
                <a:cs typeface="Arial" panose="020B0604020202020204" pitchFamily="34" charset="0"/>
              </a:rPr>
              <a:t>textile</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structure</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influenced</a:t>
            </a:r>
            <a:r>
              <a:rPr lang="hr-HR" sz="1400" dirty="0" smtClean="0">
                <a:ea typeface="Calibri" panose="020F0502020204030204" pitchFamily="34" charset="0"/>
                <a:cs typeface="Arial" panose="020B0604020202020204" pitchFamily="34" charset="0"/>
              </a:rPr>
              <a:t> on </a:t>
            </a:r>
            <a:r>
              <a:rPr lang="hr-HR" sz="1400" dirty="0" err="1" smtClean="0">
                <a:ea typeface="Calibri" panose="020F0502020204030204" pitchFamily="34" charset="0"/>
                <a:cs typeface="Arial" panose="020B0604020202020204" pitchFamily="34" charset="0"/>
              </a:rPr>
              <a:t>the</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treatment</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effectiveness</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and</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desired</a:t>
            </a:r>
            <a:r>
              <a:rPr lang="hr-HR" sz="1400" dirty="0" smtClean="0">
                <a:ea typeface="Calibri" panose="020F0502020204030204" pitchFamily="34" charset="0"/>
                <a:cs typeface="Arial" panose="020B0604020202020204" pitchFamily="34" charset="0"/>
              </a:rPr>
              <a:t> </a:t>
            </a:r>
            <a:r>
              <a:rPr lang="hr-HR" sz="1400" dirty="0" err="1" smtClean="0">
                <a:ea typeface="Calibri" panose="020F0502020204030204" pitchFamily="34" charset="0"/>
                <a:cs typeface="Arial" panose="020B0604020202020204" pitchFamily="34" charset="0"/>
              </a:rPr>
              <a:t>properties</a:t>
            </a:r>
            <a:r>
              <a:rPr lang="hr-HR" sz="1400" dirty="0" smtClean="0">
                <a:ea typeface="Calibri" panose="020F0502020204030204" pitchFamily="34" charset="0"/>
                <a:cs typeface="Arial" panose="020B0604020202020204" pitchFamily="34" charset="0"/>
              </a:rPr>
              <a:t>.</a:t>
            </a:r>
          </a:p>
          <a:p>
            <a:pPr marL="285750" indent="-285750" algn="just">
              <a:lnSpc>
                <a:spcPct val="150000"/>
              </a:lnSpc>
              <a:spcAft>
                <a:spcPts val="600"/>
              </a:spcAft>
              <a:buFont typeface="Wingdings" panose="05000000000000000000" pitchFamily="2" charset="2"/>
              <a:buChar char="Ø"/>
            </a:pPr>
            <a:r>
              <a:rPr lang="hr-HR" sz="1400" dirty="0" smtClean="0">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Through</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the</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course</a:t>
            </a:r>
            <a:r>
              <a:rPr lang="bg-BG" sz="1400" dirty="0" smtClean="0">
                <a:solidFill>
                  <a:srgbClr val="1C1D1E"/>
                </a:solidFill>
                <a:ea typeface="Calibri" panose="020F0502020204030204" pitchFamily="34" charset="0"/>
                <a:cs typeface="Arial" panose="020B0604020202020204" pitchFamily="34" charset="0"/>
              </a:rPr>
              <a:t> the processing equipments</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will</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be</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described</a:t>
            </a:r>
            <a:r>
              <a:rPr lang="bg-BG" sz="1400" dirty="0" smtClean="0">
                <a:solidFill>
                  <a:srgbClr val="1C1D1E"/>
                </a:solidFill>
                <a:ea typeface="Calibri" panose="020F0502020204030204" pitchFamily="34" charset="0"/>
                <a:cs typeface="Arial" panose="020B0604020202020204" pitchFamily="34" charset="0"/>
              </a:rPr>
              <a:t>, the physic</a:t>
            </a:r>
            <a:r>
              <a:rPr lang="hr-HR" sz="1400" dirty="0" err="1" smtClean="0">
                <a:solidFill>
                  <a:srgbClr val="1C1D1E"/>
                </a:solidFill>
                <a:ea typeface="Calibri" panose="020F0502020204030204" pitchFamily="34" charset="0"/>
                <a:cs typeface="Arial" panose="020B0604020202020204" pitchFamily="34" charset="0"/>
              </a:rPr>
              <a:t>al</a:t>
            </a:r>
            <a:r>
              <a:rPr lang="bg-BG" sz="1400" dirty="0" smtClean="0">
                <a:solidFill>
                  <a:srgbClr val="1C1D1E"/>
                </a:solidFill>
                <a:ea typeface="Calibri" panose="020F0502020204030204" pitchFamily="34" charset="0"/>
                <a:cs typeface="Arial" panose="020B0604020202020204" pitchFamily="34" charset="0"/>
              </a:rPr>
              <a:t>-chemical nature of the polymer materials, as well as the most important functionalities provided by these techniques. </a:t>
            </a:r>
            <a:endParaRPr lang="hr-HR" sz="1400" dirty="0" smtClean="0">
              <a:solidFill>
                <a:srgbClr val="1C1D1E"/>
              </a:solidFill>
              <a:ea typeface="Calibri" panose="020F0502020204030204" pitchFamily="34" charset="0"/>
              <a:cs typeface="Arial" panose="020B0604020202020204" pitchFamily="34" charset="0"/>
            </a:endParaRPr>
          </a:p>
          <a:p>
            <a:pPr marL="285750" indent="-285750" algn="just">
              <a:lnSpc>
                <a:spcPct val="150000"/>
              </a:lnSpc>
              <a:spcAft>
                <a:spcPts val="600"/>
              </a:spcAft>
              <a:buFont typeface="Wingdings" panose="05000000000000000000" pitchFamily="2" charset="2"/>
              <a:buChar char="Ø"/>
            </a:pPr>
            <a:r>
              <a:rPr lang="en-GB" sz="1400" dirty="0">
                <a:ea typeface="+mn-lt"/>
                <a:cs typeface="+mn-lt"/>
              </a:rPr>
              <a:t>The course will be focused on the use of innovative ICT technologies, eco-friendly processes in order to equip learners with relevant skills and knowledge, as well as with responsibilities for developing a novel material functionalities and environmentally friendly.</a:t>
            </a:r>
            <a:r>
              <a:rPr lang="bg" sz="1400" dirty="0">
                <a:ea typeface="+mn-lt"/>
                <a:cs typeface="+mn-lt"/>
              </a:rPr>
              <a:t> </a:t>
            </a:r>
            <a:endParaRPr lang="hr-HR" sz="1400" dirty="0" smtClean="0">
              <a:solidFill>
                <a:srgbClr val="1C1D1E"/>
              </a:solidFill>
              <a:ea typeface="Calibri" panose="020F0502020204030204" pitchFamily="34" charset="0"/>
              <a:cs typeface="Arial" panose="020B0604020202020204" pitchFamily="34" charset="0"/>
            </a:endParaRPr>
          </a:p>
          <a:p>
            <a:pPr marL="285750" indent="-285750" algn="just">
              <a:lnSpc>
                <a:spcPct val="150000"/>
              </a:lnSpc>
              <a:spcAft>
                <a:spcPts val="0"/>
              </a:spcAft>
              <a:buFont typeface="Wingdings" panose="05000000000000000000" pitchFamily="2" charset="2"/>
              <a:buChar char="Ø"/>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bg-BG" sz="1400" dirty="0" smtClean="0">
                <a:solidFill>
                  <a:srgbClr val="1C1D1E"/>
                </a:solidFill>
                <a:ea typeface="Calibri" panose="020F0502020204030204" pitchFamily="34" charset="0"/>
                <a:cs typeface="Arial" panose="020B0604020202020204" pitchFamily="34" charset="0"/>
              </a:rPr>
              <a:t> </a:t>
            </a:r>
            <a:r>
              <a:rPr lang="hr-HR" sz="1400" dirty="0" smtClean="0">
                <a:solidFill>
                  <a:srgbClr val="1C1D1E"/>
                </a:solidFill>
                <a:ea typeface="Calibri" panose="020F0502020204030204" pitchFamily="34" charset="0"/>
                <a:cs typeface="Arial" panose="020B0604020202020204" pitchFamily="34" charset="0"/>
              </a:rPr>
              <a:t>Literature for e-</a:t>
            </a:r>
            <a:r>
              <a:rPr lang="hr-HR" sz="1400" dirty="0" err="1" smtClean="0">
                <a:solidFill>
                  <a:srgbClr val="1C1D1E"/>
                </a:solidFill>
                <a:ea typeface="Calibri" panose="020F0502020204030204" pitchFamily="34" charset="0"/>
                <a:cs typeface="Arial" panose="020B0604020202020204" pitchFamily="34" charset="0"/>
              </a:rPr>
              <a:t>course</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and</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all</a:t>
            </a:r>
            <a:r>
              <a:rPr lang="hr-HR" sz="1400" dirty="0" smtClean="0">
                <a:solidFill>
                  <a:srgbClr val="1C1D1E"/>
                </a:solidFill>
                <a:ea typeface="Calibri" panose="020F0502020204030204" pitchFamily="34" charset="0"/>
                <a:cs typeface="Arial" panose="020B0604020202020204" pitchFamily="34" charset="0"/>
              </a:rPr>
              <a:t> necessarry </a:t>
            </a:r>
            <a:r>
              <a:rPr lang="hr-HR" sz="1400" dirty="0" err="1" smtClean="0">
                <a:solidFill>
                  <a:srgbClr val="1C1D1E"/>
                </a:solidFill>
                <a:ea typeface="Calibri" panose="020F0502020204030204" pitchFamily="34" charset="0"/>
                <a:cs typeface="Arial" panose="020B0604020202020204" pitchFamily="34" charset="0"/>
              </a:rPr>
              <a:t>materials</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statistical</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analysis</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market</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demand</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etc</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will</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be</a:t>
            </a:r>
            <a:r>
              <a:rPr lang="hr-HR" sz="1400" dirty="0" smtClean="0">
                <a:solidFill>
                  <a:srgbClr val="1C1D1E"/>
                </a:solidFill>
                <a:ea typeface="Calibri" panose="020F0502020204030204" pitchFamily="34" charset="0"/>
                <a:cs typeface="Arial" panose="020B0604020202020204" pitchFamily="34" charset="0"/>
              </a:rPr>
              <a:t> a </a:t>
            </a:r>
            <a:r>
              <a:rPr lang="hr-HR" sz="1400" dirty="0" err="1" smtClean="0">
                <a:solidFill>
                  <a:srgbClr val="1C1D1E"/>
                </a:solidFill>
                <a:ea typeface="Calibri" panose="020F0502020204030204" pitchFamily="34" charset="0"/>
                <a:cs typeface="Arial" panose="020B0604020202020204" pitchFamily="34" charset="0"/>
              </a:rPr>
              <a:t>part</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of</a:t>
            </a:r>
            <a:r>
              <a:rPr lang="hr-HR" sz="1400" dirty="0" smtClean="0">
                <a:solidFill>
                  <a:srgbClr val="1C1D1E"/>
                </a:solidFill>
                <a:ea typeface="Calibri" panose="020F0502020204030204" pitchFamily="34" charset="0"/>
                <a:cs typeface="Arial" panose="020B0604020202020204" pitchFamily="34" charset="0"/>
              </a:rPr>
              <a:t> </a:t>
            </a:r>
            <a:r>
              <a:rPr lang="hr-HR" sz="1400" dirty="0" err="1" smtClean="0">
                <a:solidFill>
                  <a:srgbClr val="1C1D1E"/>
                </a:solidFill>
                <a:ea typeface="Calibri" panose="020F0502020204030204" pitchFamily="34" charset="0"/>
                <a:cs typeface="Arial" panose="020B0604020202020204" pitchFamily="34" charset="0"/>
              </a:rPr>
              <a:t>elective</a:t>
            </a:r>
            <a:r>
              <a:rPr lang="hr-HR" sz="1400" dirty="0" smtClean="0">
                <a:solidFill>
                  <a:srgbClr val="1C1D1E"/>
                </a:solidFill>
                <a:ea typeface="Calibri" panose="020F0502020204030204" pitchFamily="34" charset="0"/>
                <a:cs typeface="Arial" panose="020B0604020202020204" pitchFamily="34" charset="0"/>
              </a:rPr>
              <a:t> e-</a:t>
            </a:r>
            <a:r>
              <a:rPr lang="hr-HR" sz="1400" dirty="0" err="1" smtClean="0">
                <a:solidFill>
                  <a:srgbClr val="1C1D1E"/>
                </a:solidFill>
                <a:ea typeface="Calibri" panose="020F0502020204030204" pitchFamily="34" charset="0"/>
                <a:cs typeface="Arial" panose="020B0604020202020204" pitchFamily="34" charset="0"/>
              </a:rPr>
              <a:t>course</a:t>
            </a:r>
            <a:r>
              <a:rPr lang="hr-HR" sz="1400" dirty="0" smtClean="0">
                <a:solidFill>
                  <a:srgbClr val="1C1D1E"/>
                </a:solidFill>
                <a:ea typeface="Calibri" panose="020F0502020204030204" pitchFamily="34" charset="0"/>
                <a:cs typeface="Arial" panose="020B0604020202020204" pitchFamily="34" charset="0"/>
              </a:rPr>
              <a:t>.</a:t>
            </a:r>
            <a:endParaRPr lang="hr-HR" sz="14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894730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CBF4A20FDBE94BB2087CCEE57117D1" ma:contentTypeVersion="9" ma:contentTypeDescription="Een nieuw document maken." ma:contentTypeScope="" ma:versionID="5dd6a44b89b9ae2c981b545abc192322">
  <xsd:schema xmlns:xsd="http://www.w3.org/2001/XMLSchema" xmlns:xs="http://www.w3.org/2001/XMLSchema" xmlns:p="http://schemas.microsoft.com/office/2006/metadata/properties" xmlns:ns2="ebd4f370-f316-4e65-85b0-192adfc4043b" targetNamespace="http://schemas.microsoft.com/office/2006/metadata/properties" ma:root="true" ma:fieldsID="a8b0e74eb6801307757d16970d5e6708" ns2:_="">
    <xsd:import namespace="ebd4f370-f316-4e65-85b0-192adfc404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d4f370-f316-4e65-85b0-192adfc40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28BDEC-D02F-401C-AB92-3CC016360D45}">
  <ds:schemaRefs>
    <ds:schemaRef ds:uri="http://schemas.microsoft.com/sharepoint/v3/contenttype/forms"/>
  </ds:schemaRefs>
</ds:datastoreItem>
</file>

<file path=customXml/itemProps2.xml><?xml version="1.0" encoding="utf-8"?>
<ds:datastoreItem xmlns:ds="http://schemas.openxmlformats.org/officeDocument/2006/customXml" ds:itemID="{CC3BCB10-CB49-41F9-A005-741CB69E8389}">
  <ds:schemaRefs>
    <ds:schemaRef ds:uri="ebd4f370-f316-4e65-85b0-192adfc4043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53D7DA3-E4D4-4A33-B156-13331C8EF9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d4f370-f316-4e65-85b0-192adfc404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3901</TotalTime>
  <Words>2815</Words>
  <Application>Microsoft Office PowerPoint</Application>
  <PresentationFormat>Widescreen</PresentationFormat>
  <Paragraphs>295</Paragraphs>
  <Slides>36</Slides>
  <Notes>36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vt:lpstr>
      <vt:lpstr>Arial Narrow</vt:lpstr>
      <vt:lpstr>Calibri</vt:lpstr>
      <vt:lpstr>Cambria</vt:lpstr>
      <vt:lpstr>Corbel</vt:lpstr>
      <vt:lpstr>FSBrabo</vt:lpstr>
      <vt:lpstr>FSBrabo-Regular</vt:lpstr>
      <vt:lpstr>Gill Sans MT</vt:lpstr>
      <vt:lpstr>NexusSans</vt:lpstr>
      <vt:lpstr>NexusSerif</vt:lpstr>
      <vt:lpstr>Roboto</vt:lpstr>
      <vt:lpstr>Times New Roman</vt:lpstr>
      <vt:lpstr>Wingdings</vt:lpstr>
      <vt:lpstr>Office Theme</vt:lpstr>
      <vt:lpstr>Course draft: Novel Trends in Textile Functionalisation</vt:lpstr>
      <vt:lpstr>PowerPoint Presentation</vt:lpstr>
      <vt:lpstr>aims and structure of the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ECONYL® – 100% recycled PA, tt. Aquafil</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R.Atanasova</dc:creator>
  <cp:lastModifiedBy>TTF</cp:lastModifiedBy>
  <cp:revision>342</cp:revision>
  <dcterms:created xsi:type="dcterms:W3CDTF">2006-08-16T00:00:00Z</dcterms:created>
  <dcterms:modified xsi:type="dcterms:W3CDTF">2021-10-01T10:38:55Z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0x010100A6CBF4A20FDBE94BB2087CCEE57117D1</vt:lpwstr>
  </property>
</Properties>
</file>