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15"/>
  </p:notesMasterIdLst>
  <p:sldIdLst>
    <p:sldId id="447" r:id="rId5"/>
    <p:sldId id="458" r:id="rId6"/>
    <p:sldId id="459" r:id="rId7"/>
    <p:sldId id="457" r:id="rId8"/>
    <p:sldId id="460" r:id="rId9"/>
    <p:sldId id="461" r:id="rId10"/>
    <p:sldId id="462" r:id="rId11"/>
    <p:sldId id="463" r:id="rId12"/>
    <p:sldId id="464" r:id="rId13"/>
    <p:sldId id="399" r:id="rId1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D22"/>
    <a:srgbClr val="280C1E"/>
    <a:srgbClr val="2B0922"/>
    <a:srgbClr val="270D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36" autoAdjust="0"/>
    <p:restoredTop sz="94118" autoAdjust="0"/>
  </p:normalViewPr>
  <p:slideViewPr>
    <p:cSldViewPr>
      <p:cViewPr varScale="1">
        <p:scale>
          <a:sx n="87" d="100"/>
          <a:sy n="87" d="100"/>
        </p:scale>
        <p:origin x="390"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9CEB87-B379-4DC4-BA97-F33F0E74E71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bg-BG"/>
          </a:p>
        </p:txBody>
      </p:sp>
      <p:sp>
        <p:nvSpPr>
          <p:cNvPr id="3" name="Date Placeholder 2">
            <a:extLst>
              <a:ext uri="{FF2B5EF4-FFF2-40B4-BE49-F238E27FC236}">
                <a16:creationId xmlns:a16="http://schemas.microsoft.com/office/drawing/2014/main" id="{44585D7F-D159-4FDF-8532-0065F691878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1790B1E-6FF5-4A7C-89B8-74900F88BD45}" type="datetimeFigureOut">
              <a:rPr lang="bg-BG"/>
              <a:pPr>
                <a:defRPr/>
              </a:pPr>
              <a:t>26.11.2021 г.</a:t>
            </a:fld>
            <a:endParaRPr lang="bg-BG"/>
          </a:p>
        </p:txBody>
      </p:sp>
      <p:sp>
        <p:nvSpPr>
          <p:cNvPr id="4" name="Slide Image Placeholder 3">
            <a:extLst>
              <a:ext uri="{FF2B5EF4-FFF2-40B4-BE49-F238E27FC236}">
                <a16:creationId xmlns:a16="http://schemas.microsoft.com/office/drawing/2014/main" id="{FDF5D770-565B-46AA-AFBC-73B0F0ED30E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a:extLst>
              <a:ext uri="{FF2B5EF4-FFF2-40B4-BE49-F238E27FC236}">
                <a16:creationId xmlns:a16="http://schemas.microsoft.com/office/drawing/2014/main" id="{C0FB79FC-114A-465E-B873-514EDA69F33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a:extLst>
              <a:ext uri="{FF2B5EF4-FFF2-40B4-BE49-F238E27FC236}">
                <a16:creationId xmlns:a16="http://schemas.microsoft.com/office/drawing/2014/main" id="{E81348BC-451B-4BAE-B00A-5AB47740AC1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bg-BG"/>
          </a:p>
        </p:txBody>
      </p:sp>
      <p:sp>
        <p:nvSpPr>
          <p:cNvPr id="7" name="Slide Number Placeholder 6">
            <a:extLst>
              <a:ext uri="{FF2B5EF4-FFF2-40B4-BE49-F238E27FC236}">
                <a16:creationId xmlns:a16="http://schemas.microsoft.com/office/drawing/2014/main" id="{9D71CBA3-4E61-4117-B818-7F4F34C0CEA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F6E8443-255F-406C-8369-995ABF3CA396}" type="slidenum">
              <a:rPr lang="bg-BG" altLang="nl-BE"/>
              <a:pPr/>
              <a:t>‹#›</a:t>
            </a:fld>
            <a:endParaRPr lang="bg-BG" altLang="nl-B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1</a:t>
            </a:fld>
            <a:endParaRPr lang="bg-BG" altLang="nl-BE"/>
          </a:p>
        </p:txBody>
      </p:sp>
    </p:spTree>
    <p:extLst>
      <p:ext uri="{BB962C8B-B14F-4D97-AF65-F5344CB8AC3E}">
        <p14:creationId xmlns:p14="http://schemas.microsoft.com/office/powerpoint/2010/main" val="322346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743C1D23-F02E-4867-AE8F-6DDF1DE31FF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6079E9DB-D48A-4AC0-A97D-62573B7F05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8196" name="Slide Number Placeholder 3">
            <a:extLst>
              <a:ext uri="{FF2B5EF4-FFF2-40B4-BE49-F238E27FC236}">
                <a16:creationId xmlns:a16="http://schemas.microsoft.com/office/drawing/2014/main" id="{B038B8E7-146B-47EE-98E7-39EA69A0A4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5A4682-9AAF-42F5-BEEA-B8413BE03017}" type="slidenum">
              <a:rPr lang="bg-BG" altLang="nl-BE"/>
              <a:pPr eaLnBrk="1" hangingPunct="1"/>
              <a:t>10</a:t>
            </a:fld>
            <a:endParaRPr lang="bg-BG" alt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2</a:t>
            </a:fld>
            <a:endParaRPr lang="bg-BG" altLang="nl-BE"/>
          </a:p>
        </p:txBody>
      </p:sp>
    </p:spTree>
    <p:extLst>
      <p:ext uri="{BB962C8B-B14F-4D97-AF65-F5344CB8AC3E}">
        <p14:creationId xmlns:p14="http://schemas.microsoft.com/office/powerpoint/2010/main" val="3989116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3</a:t>
            </a:fld>
            <a:endParaRPr lang="bg-BG" altLang="nl-BE"/>
          </a:p>
        </p:txBody>
      </p:sp>
    </p:spTree>
    <p:extLst>
      <p:ext uri="{BB962C8B-B14F-4D97-AF65-F5344CB8AC3E}">
        <p14:creationId xmlns:p14="http://schemas.microsoft.com/office/powerpoint/2010/main" val="27597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4</a:t>
            </a:fld>
            <a:endParaRPr lang="bg-BG" altLang="nl-BE"/>
          </a:p>
        </p:txBody>
      </p:sp>
    </p:spTree>
    <p:extLst>
      <p:ext uri="{BB962C8B-B14F-4D97-AF65-F5344CB8AC3E}">
        <p14:creationId xmlns:p14="http://schemas.microsoft.com/office/powerpoint/2010/main" val="4186928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5</a:t>
            </a:fld>
            <a:endParaRPr lang="bg-BG" altLang="nl-BE"/>
          </a:p>
        </p:txBody>
      </p:sp>
    </p:spTree>
    <p:extLst>
      <p:ext uri="{BB962C8B-B14F-4D97-AF65-F5344CB8AC3E}">
        <p14:creationId xmlns:p14="http://schemas.microsoft.com/office/powerpoint/2010/main" val="2849424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6</a:t>
            </a:fld>
            <a:endParaRPr lang="bg-BG" altLang="nl-BE"/>
          </a:p>
        </p:txBody>
      </p:sp>
    </p:spTree>
    <p:extLst>
      <p:ext uri="{BB962C8B-B14F-4D97-AF65-F5344CB8AC3E}">
        <p14:creationId xmlns:p14="http://schemas.microsoft.com/office/powerpoint/2010/main" val="2839249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7</a:t>
            </a:fld>
            <a:endParaRPr lang="bg-BG" altLang="nl-BE"/>
          </a:p>
        </p:txBody>
      </p:sp>
    </p:spTree>
    <p:extLst>
      <p:ext uri="{BB962C8B-B14F-4D97-AF65-F5344CB8AC3E}">
        <p14:creationId xmlns:p14="http://schemas.microsoft.com/office/powerpoint/2010/main" val="214866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8</a:t>
            </a:fld>
            <a:endParaRPr lang="bg-BG" altLang="nl-BE"/>
          </a:p>
        </p:txBody>
      </p:sp>
    </p:spTree>
    <p:extLst>
      <p:ext uri="{BB962C8B-B14F-4D97-AF65-F5344CB8AC3E}">
        <p14:creationId xmlns:p14="http://schemas.microsoft.com/office/powerpoint/2010/main" val="4039505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A5C605-C567-4217-9B3E-C4F1BF1C55B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93876CE-4C73-45BD-8BD9-F98EDE961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nl-BE"/>
          </a:p>
        </p:txBody>
      </p:sp>
      <p:sp>
        <p:nvSpPr>
          <p:cNvPr id="7172" name="Slide Number Placeholder 3">
            <a:extLst>
              <a:ext uri="{FF2B5EF4-FFF2-40B4-BE49-F238E27FC236}">
                <a16:creationId xmlns:a16="http://schemas.microsoft.com/office/drawing/2014/main" id="{EB62ED26-D42A-4044-95DC-E2BD7E3A2E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CC86D-24EE-4E96-834F-F7A260EC91C9}" type="slidenum">
              <a:rPr lang="bg-BG" altLang="nl-BE"/>
              <a:pPr eaLnBrk="1" hangingPunct="1"/>
              <a:t>9</a:t>
            </a:fld>
            <a:endParaRPr lang="bg-BG" altLang="nl-BE"/>
          </a:p>
        </p:txBody>
      </p:sp>
    </p:spTree>
    <p:extLst>
      <p:ext uri="{BB962C8B-B14F-4D97-AF65-F5344CB8AC3E}">
        <p14:creationId xmlns:p14="http://schemas.microsoft.com/office/powerpoint/2010/main" val="2469582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pPr>
              <a:defRPr/>
            </a:pPr>
            <a:fld id="{DD7D4606-14E0-4878-B26A-B0F3EFFA05A2}" type="datetime1">
              <a:rPr lang="en-US" smtClean="0"/>
              <a:t>11/26/2021</a:t>
            </a:fld>
            <a:endParaRPr lang="en-US"/>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2182EE81-D51A-4B13-9C47-28E6E6B8EF0B}" type="slidenum">
              <a:rPr lang="en-US" altLang="nl-BE"/>
              <a:pPr/>
              <a:t>‹#›</a:t>
            </a:fld>
            <a:endParaRPr lang="en-US" altLang="nl-BE"/>
          </a:p>
        </p:txBody>
      </p:sp>
    </p:spTree>
    <p:extLst>
      <p:ext uri="{BB962C8B-B14F-4D97-AF65-F5344CB8AC3E}">
        <p14:creationId xmlns:p14="http://schemas.microsoft.com/office/powerpoint/2010/main" val="375688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87CF0-85C2-4F9D-B79A-2A93CA606895}"/>
              </a:ext>
            </a:extLst>
          </p:cNvPr>
          <p:cNvSpPr>
            <a:spLocks noGrp="1"/>
          </p:cNvSpPr>
          <p:nvPr>
            <p:ph type="dt" sz="half" idx="10"/>
          </p:nvPr>
        </p:nvSpPr>
        <p:spPr/>
        <p:txBody>
          <a:bodyPr/>
          <a:lstStyle>
            <a:lvl1pPr>
              <a:defRPr/>
            </a:lvl1pPr>
          </a:lstStyle>
          <a:p>
            <a:pPr>
              <a:defRPr/>
            </a:pPr>
            <a:fld id="{F3265E48-195A-4E3B-B11C-8E454492A421}" type="datetime1">
              <a:rPr lang="en-US" smtClean="0"/>
              <a:t>11/26/2021</a:t>
            </a:fld>
            <a:endParaRPr lang="en-US"/>
          </a:p>
        </p:txBody>
      </p:sp>
      <p:sp>
        <p:nvSpPr>
          <p:cNvPr id="5" name="Footer Placeholder 4">
            <a:extLst>
              <a:ext uri="{FF2B5EF4-FFF2-40B4-BE49-F238E27FC236}">
                <a16:creationId xmlns:a16="http://schemas.microsoft.com/office/drawing/2014/main" id="{D96366D9-8007-496D-A9A4-0372D29DFA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38DF90-4C98-45E8-8961-9E35911B4128}"/>
              </a:ext>
            </a:extLst>
          </p:cNvPr>
          <p:cNvSpPr>
            <a:spLocks noGrp="1"/>
          </p:cNvSpPr>
          <p:nvPr>
            <p:ph type="sldNum" sz="quarter" idx="12"/>
          </p:nvPr>
        </p:nvSpPr>
        <p:spPr/>
        <p:txBody>
          <a:bodyPr/>
          <a:lstStyle>
            <a:lvl1pPr>
              <a:defRPr/>
            </a:lvl1pPr>
          </a:lstStyle>
          <a:p>
            <a:fld id="{FF7F03A1-693A-4FD6-BB2D-38DB8B659154}" type="slidenum">
              <a:rPr lang="en-US" altLang="nl-BE"/>
              <a:pPr/>
              <a:t>‹#›</a:t>
            </a:fld>
            <a:endParaRPr lang="en-US" altLang="nl-BE"/>
          </a:p>
        </p:txBody>
      </p:sp>
    </p:spTree>
    <p:extLst>
      <p:ext uri="{BB962C8B-B14F-4D97-AF65-F5344CB8AC3E}">
        <p14:creationId xmlns:p14="http://schemas.microsoft.com/office/powerpoint/2010/main" val="292187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B5F74-3E92-4B76-AB79-E7E3CF9F53D6}"/>
              </a:ext>
            </a:extLst>
          </p:cNvPr>
          <p:cNvSpPr>
            <a:spLocks noGrp="1"/>
          </p:cNvSpPr>
          <p:nvPr>
            <p:ph type="dt" sz="half" idx="10"/>
          </p:nvPr>
        </p:nvSpPr>
        <p:spPr/>
        <p:txBody>
          <a:bodyPr/>
          <a:lstStyle>
            <a:lvl1pPr>
              <a:defRPr/>
            </a:lvl1pPr>
          </a:lstStyle>
          <a:p>
            <a:pPr>
              <a:defRPr/>
            </a:pPr>
            <a:fld id="{CD8424AD-DCBE-4F60-B33C-403C4342CF59}" type="datetime1">
              <a:rPr lang="en-US" smtClean="0"/>
              <a:t>11/26/2021</a:t>
            </a:fld>
            <a:endParaRPr lang="en-US"/>
          </a:p>
        </p:txBody>
      </p:sp>
      <p:sp>
        <p:nvSpPr>
          <p:cNvPr id="5" name="Footer Placeholder 4">
            <a:extLst>
              <a:ext uri="{FF2B5EF4-FFF2-40B4-BE49-F238E27FC236}">
                <a16:creationId xmlns:a16="http://schemas.microsoft.com/office/drawing/2014/main" id="{B05C5311-5F8F-4239-AADB-BC8294CD44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1A1336-8310-45F2-9762-222842237EFE}"/>
              </a:ext>
            </a:extLst>
          </p:cNvPr>
          <p:cNvSpPr>
            <a:spLocks noGrp="1"/>
          </p:cNvSpPr>
          <p:nvPr>
            <p:ph type="sldNum" sz="quarter" idx="12"/>
          </p:nvPr>
        </p:nvSpPr>
        <p:spPr/>
        <p:txBody>
          <a:bodyPr/>
          <a:lstStyle>
            <a:lvl1pPr>
              <a:defRPr/>
            </a:lvl1pPr>
          </a:lstStyle>
          <a:p>
            <a:fld id="{735BEE51-77ED-41B7-8A4C-C76499B9C6F3}" type="slidenum">
              <a:rPr lang="en-US" altLang="nl-BE"/>
              <a:pPr/>
              <a:t>‹#›</a:t>
            </a:fld>
            <a:endParaRPr lang="en-US" altLang="nl-BE"/>
          </a:p>
        </p:txBody>
      </p:sp>
    </p:spTree>
    <p:extLst>
      <p:ext uri="{BB962C8B-B14F-4D97-AF65-F5344CB8AC3E}">
        <p14:creationId xmlns:p14="http://schemas.microsoft.com/office/powerpoint/2010/main" val="43315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pPr>
              <a:defRPr/>
            </a:pPr>
            <a:fld id="{0B76D936-E39C-4872-BA3C-9FEE2BA243A1}" type="datetime1">
              <a:rPr lang="en-US" smtClean="0"/>
              <a:t>11/26/2021</a:t>
            </a:fld>
            <a:endParaRPr lang="en-US"/>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6951D2FB-88C3-45F7-AC29-D72D84E730B7}" type="slidenum">
              <a:rPr lang="en-US" altLang="nl-BE"/>
              <a:pPr/>
              <a:t>‹#›</a:t>
            </a:fld>
            <a:endParaRPr lang="en-US" altLang="nl-BE"/>
          </a:p>
        </p:txBody>
      </p:sp>
    </p:spTree>
    <p:extLst>
      <p:ext uri="{BB962C8B-B14F-4D97-AF65-F5344CB8AC3E}">
        <p14:creationId xmlns:p14="http://schemas.microsoft.com/office/powerpoint/2010/main" val="256830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pPr>
              <a:defRPr/>
            </a:pPr>
            <a:fld id="{500CC8B9-4D95-49F4-92CA-7AB2AF2DEA04}" type="datetime1">
              <a:rPr lang="en-US" smtClean="0"/>
              <a:t>11/26/2021</a:t>
            </a:fld>
            <a:endParaRPr lang="en-US"/>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74266171-48B2-4B3B-842A-71D7970C9E92}" type="slidenum">
              <a:rPr lang="en-US" altLang="nl-BE"/>
              <a:pPr/>
              <a:t>‹#›</a:t>
            </a:fld>
            <a:endParaRPr lang="en-US" altLang="nl-BE"/>
          </a:p>
        </p:txBody>
      </p:sp>
    </p:spTree>
    <p:extLst>
      <p:ext uri="{BB962C8B-B14F-4D97-AF65-F5344CB8AC3E}">
        <p14:creationId xmlns:p14="http://schemas.microsoft.com/office/powerpoint/2010/main" val="115903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pPr>
              <a:defRPr/>
            </a:pPr>
            <a:fld id="{12FF6F73-4C64-485A-AE03-7A05899B2268}" type="datetime1">
              <a:rPr lang="en-US" smtClean="0"/>
              <a:t>11/26/2021</a:t>
            </a:fld>
            <a:endParaRPr lang="en-US"/>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C02A6CB9-75C9-4144-9EDF-2863CCBA56D4}" type="slidenum">
              <a:rPr lang="en-US" altLang="nl-BE"/>
              <a:pPr/>
              <a:t>‹#›</a:t>
            </a:fld>
            <a:endParaRPr lang="en-US" altLang="nl-BE"/>
          </a:p>
        </p:txBody>
      </p:sp>
    </p:spTree>
    <p:extLst>
      <p:ext uri="{BB962C8B-B14F-4D97-AF65-F5344CB8AC3E}">
        <p14:creationId xmlns:p14="http://schemas.microsoft.com/office/powerpoint/2010/main" val="125994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pPr>
              <a:defRPr/>
            </a:pPr>
            <a:fld id="{34D5422B-E604-4785-82B5-0BE4C35F8B2D}" type="datetime1">
              <a:rPr lang="en-US" smtClean="0"/>
              <a:t>11/26/2021</a:t>
            </a:fld>
            <a:endParaRPr lang="en-US"/>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F6B580D0-A00C-463D-AC6C-125D1D3E4B52}" type="slidenum">
              <a:rPr lang="en-US" altLang="nl-BE"/>
              <a:pPr/>
              <a:t>‹#›</a:t>
            </a:fld>
            <a:endParaRPr lang="en-US" altLang="nl-BE"/>
          </a:p>
        </p:txBody>
      </p:sp>
    </p:spTree>
    <p:extLst>
      <p:ext uri="{BB962C8B-B14F-4D97-AF65-F5344CB8AC3E}">
        <p14:creationId xmlns:p14="http://schemas.microsoft.com/office/powerpoint/2010/main" val="63701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pPr>
              <a:defRPr/>
            </a:pPr>
            <a:fld id="{103357B3-4FCA-4509-B15F-22A9E557C999}" type="datetime1">
              <a:rPr lang="en-US" smtClean="0"/>
              <a:t>11/26/2021</a:t>
            </a:fld>
            <a:endParaRPr lang="en-US"/>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C70E881D-A110-45C1-94FD-A162B8A7ADE9}" type="slidenum">
              <a:rPr lang="en-US" altLang="nl-BE"/>
              <a:pPr/>
              <a:t>‹#›</a:t>
            </a:fld>
            <a:endParaRPr lang="en-US" altLang="nl-BE"/>
          </a:p>
        </p:txBody>
      </p:sp>
    </p:spTree>
    <p:extLst>
      <p:ext uri="{BB962C8B-B14F-4D97-AF65-F5344CB8AC3E}">
        <p14:creationId xmlns:p14="http://schemas.microsoft.com/office/powerpoint/2010/main" val="153238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pPr>
              <a:defRPr/>
            </a:pPr>
            <a:fld id="{4BE581FF-9B47-4EA4-A7F9-9A553BEA9358}" type="datetime1">
              <a:rPr lang="en-US" smtClean="0"/>
              <a:t>11/26/2021</a:t>
            </a:fld>
            <a:endParaRPr lang="en-US"/>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37C51B32-5F27-4A6A-AFC4-1022C8863493}" type="slidenum">
              <a:rPr lang="en-US" altLang="nl-BE"/>
              <a:pPr/>
              <a:t>‹#›</a:t>
            </a:fld>
            <a:endParaRPr lang="en-US" altLang="nl-BE"/>
          </a:p>
        </p:txBody>
      </p:sp>
    </p:spTree>
    <p:extLst>
      <p:ext uri="{BB962C8B-B14F-4D97-AF65-F5344CB8AC3E}">
        <p14:creationId xmlns:p14="http://schemas.microsoft.com/office/powerpoint/2010/main" val="188794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pPr>
              <a:defRPr/>
            </a:pPr>
            <a:fld id="{EEDF30E0-6B0F-41B2-B866-90EFE6F325B6}" type="datetime1">
              <a:rPr lang="en-US" smtClean="0"/>
              <a:t>11/26/2021</a:t>
            </a:fld>
            <a:endParaRPr lang="en-US"/>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93A9682A-52EC-4E92-90FE-7FA73D1B6894}" type="slidenum">
              <a:rPr lang="en-US" altLang="nl-BE"/>
              <a:pPr/>
              <a:t>‹#›</a:t>
            </a:fld>
            <a:endParaRPr lang="en-US" altLang="nl-BE"/>
          </a:p>
        </p:txBody>
      </p:sp>
    </p:spTree>
    <p:extLst>
      <p:ext uri="{BB962C8B-B14F-4D97-AF65-F5344CB8AC3E}">
        <p14:creationId xmlns:p14="http://schemas.microsoft.com/office/powerpoint/2010/main" val="355560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pPr>
              <a:defRPr/>
            </a:pPr>
            <a:fld id="{BEE39699-3F9E-40C8-89D9-B2297A41CBDB}" type="datetime1">
              <a:rPr lang="en-US" smtClean="0"/>
              <a:t>11/26/2021</a:t>
            </a:fld>
            <a:endParaRPr lang="en-US"/>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0F8BD4C8-7BBD-412D-88F5-8B88A702C5C8}" type="slidenum">
              <a:rPr lang="en-US" altLang="nl-BE"/>
              <a:pPr/>
              <a:t>‹#›</a:t>
            </a:fld>
            <a:endParaRPr lang="en-US" altLang="nl-BE"/>
          </a:p>
        </p:txBody>
      </p:sp>
    </p:spTree>
    <p:extLst>
      <p:ext uri="{BB962C8B-B14F-4D97-AF65-F5344CB8AC3E}">
        <p14:creationId xmlns:p14="http://schemas.microsoft.com/office/powerpoint/2010/main" val="1030062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B930738-E35A-48A8-8AFA-6F6208AA6DE0}" type="datetime1">
              <a:rPr lang="en-US" smtClean="0"/>
              <a:t>11/26/2021</a:t>
            </a:fld>
            <a:endParaRPr lang="en-US"/>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26E33B6-5624-490D-8667-F7BD81F86F40}" type="slidenum">
              <a:rPr lang="en-US" altLang="nl-BE"/>
              <a:pPr/>
              <a:t>‹#›</a:t>
            </a:fld>
            <a:endParaRPr lang="en-US" alt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ict-tex.e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www.xrite.com/learning-color-education/training?segmentid=6&amp;eventid=987" TargetMode="External"/><Relationship Id="rId5" Type="http://schemas.openxmlformats.org/officeDocument/2006/relationships/image" Target="../media/image9.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www.datacolor.com/business-solutions/academy/events/" TargetMode="External"/><Relationship Id="rId5" Type="http://schemas.openxmlformats.org/officeDocument/2006/relationships/image" Target="../media/image10.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www5.konicaminolta.eu/en/measuring-instruments/learning-centre/colour-measurement/precise-colour-communication.html" TargetMode="External"/><Relationship Id="rId5" Type="http://schemas.openxmlformats.org/officeDocument/2006/relationships/image" Target="../media/image11.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1</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0" name="Rectangle 9"/>
          <p:cNvSpPr/>
          <p:nvPr/>
        </p:nvSpPr>
        <p:spPr>
          <a:xfrm>
            <a:off x="800100" y="1110334"/>
            <a:ext cx="8115300" cy="830997"/>
          </a:xfrm>
          <a:prstGeom prst="rect">
            <a:avLst/>
          </a:prstGeom>
        </p:spPr>
        <p:txBody>
          <a:bodyPr wrap="square">
            <a:spAutoFit/>
          </a:bodyPr>
          <a:lstStyle/>
          <a:p>
            <a:pPr algn="just">
              <a:spcAft>
                <a:spcPts val="0"/>
              </a:spcAft>
            </a:pPr>
            <a:r>
              <a:rPr lang="en-US" sz="2400" b="1" u="sng" dirty="0" smtClean="0">
                <a:solidFill>
                  <a:schemeClr val="accent1">
                    <a:lumMod val="75000"/>
                  </a:schemeClr>
                </a:solidFill>
                <a:ea typeface="Calibri" panose="020F0502020204030204" pitchFamily="34" charset="0"/>
                <a:cs typeface="Arial" panose="020B0604020202020204" pitchFamily="34" charset="0"/>
              </a:rPr>
              <a:t>Instrumental </a:t>
            </a:r>
            <a:r>
              <a:rPr lang="en-US" sz="2400" b="1" u="sng" dirty="0" err="1" smtClean="0">
                <a:solidFill>
                  <a:schemeClr val="accent1">
                    <a:lumMod val="75000"/>
                  </a:schemeClr>
                </a:solidFill>
                <a:ea typeface="Calibri" panose="020F0502020204030204" pitchFamily="34" charset="0"/>
                <a:cs typeface="Arial" panose="020B0604020202020204" pitchFamily="34" charset="0"/>
              </a:rPr>
              <a:t>colour</a:t>
            </a:r>
            <a:r>
              <a:rPr lang="en-US" sz="2400" b="1" u="sng" dirty="0" smtClean="0">
                <a:solidFill>
                  <a:schemeClr val="accent1">
                    <a:lumMod val="75000"/>
                  </a:schemeClr>
                </a:solidFill>
                <a:ea typeface="Calibri" panose="020F0502020204030204" pitchFamily="34" charset="0"/>
                <a:cs typeface="Arial" panose="020B0604020202020204" pitchFamily="34" charset="0"/>
              </a:rPr>
              <a:t> assessment </a:t>
            </a:r>
          </a:p>
          <a:p>
            <a:pPr algn="just">
              <a:spcAft>
                <a:spcPts val="0"/>
              </a:spcAft>
            </a:pPr>
            <a:r>
              <a:rPr lang="en-US" sz="2400" b="1" u="sng" dirty="0" smtClean="0">
                <a:solidFill>
                  <a:schemeClr val="accent1">
                    <a:lumMod val="75000"/>
                  </a:schemeClr>
                </a:solidFill>
                <a:ea typeface="Calibri" panose="020F0502020204030204" pitchFamily="34" charset="0"/>
                <a:cs typeface="Arial" panose="020B0604020202020204" pitchFamily="34" charset="0"/>
              </a:rPr>
              <a:t>(surface </a:t>
            </a:r>
            <a:r>
              <a:rPr lang="en-US" sz="2400" b="1" u="sng" dirty="0" err="1" smtClean="0">
                <a:solidFill>
                  <a:schemeClr val="accent1">
                    <a:lumMod val="75000"/>
                  </a:schemeClr>
                </a:solidFill>
                <a:ea typeface="Calibri" panose="020F0502020204030204" pitchFamily="34" charset="0"/>
                <a:cs typeface="Arial" panose="020B0604020202020204" pitchFamily="34" charset="0"/>
              </a:rPr>
              <a:t>colour</a:t>
            </a:r>
            <a:r>
              <a:rPr lang="en-US" sz="2400" b="1" u="sng" dirty="0" smtClean="0">
                <a:solidFill>
                  <a:schemeClr val="accent1">
                    <a:lumMod val="75000"/>
                  </a:schemeClr>
                </a:solidFill>
                <a:ea typeface="Calibri" panose="020F0502020204030204" pitchFamily="34" charset="0"/>
                <a:cs typeface="Arial" panose="020B0604020202020204" pitchFamily="34" charset="0"/>
              </a:rPr>
              <a:t> measurement and </a:t>
            </a:r>
            <a:r>
              <a:rPr lang="en-US" sz="2400" b="1" u="sng" dirty="0" err="1" smtClean="0">
                <a:solidFill>
                  <a:schemeClr val="accent1">
                    <a:lumMod val="75000"/>
                  </a:schemeClr>
                </a:solidFill>
                <a:ea typeface="Calibri" panose="020F0502020204030204" pitchFamily="34" charset="0"/>
                <a:cs typeface="Arial" panose="020B0604020202020204" pitchFamily="34" charset="0"/>
              </a:rPr>
              <a:t>colour</a:t>
            </a:r>
            <a:r>
              <a:rPr lang="en-US" sz="2400" b="1" u="sng" dirty="0" smtClean="0">
                <a:solidFill>
                  <a:schemeClr val="accent1">
                    <a:lumMod val="75000"/>
                  </a:schemeClr>
                </a:solidFill>
                <a:ea typeface="Calibri" panose="020F0502020204030204" pitchFamily="34" charset="0"/>
                <a:cs typeface="Arial" panose="020B0604020202020204" pitchFamily="34" charset="0"/>
              </a:rPr>
              <a:t> fastness)</a:t>
            </a:r>
            <a:endParaRPr lang="en-US" sz="2400" dirty="0">
              <a:solidFill>
                <a:schemeClr val="accent1">
                  <a:lumMod val="75000"/>
                </a:schemeClr>
              </a:solidFill>
              <a:effectLst/>
              <a:ea typeface="Calibri" panose="020F0502020204030204" pitchFamily="34" charset="0"/>
              <a:cs typeface="Arial" panose="020B0604020202020204" pitchFamily="34" charset="0"/>
            </a:endParaRPr>
          </a:p>
        </p:txBody>
      </p:sp>
      <p:sp>
        <p:nvSpPr>
          <p:cNvPr id="6" name="Rectangle 5"/>
          <p:cNvSpPr/>
          <p:nvPr/>
        </p:nvSpPr>
        <p:spPr>
          <a:xfrm>
            <a:off x="876300" y="2275692"/>
            <a:ext cx="8305800" cy="1200329"/>
          </a:xfrm>
          <a:prstGeom prst="rect">
            <a:avLst/>
          </a:prstGeom>
        </p:spPr>
        <p:txBody>
          <a:bodyPr wrap="square">
            <a:spAutoFit/>
          </a:bodyPr>
          <a:lstStyle/>
          <a:p>
            <a:pPr marL="285750" indent="-285750" algn="just">
              <a:lnSpc>
                <a:spcPct val="150000"/>
              </a:lnSpc>
              <a:buFont typeface="Wingdings" panose="05000000000000000000" pitchFamily="2" charset="2"/>
              <a:buChar char="q"/>
            </a:pPr>
            <a:r>
              <a:rPr lang="en-US" sz="1600" dirty="0" smtClean="0">
                <a:solidFill>
                  <a:srgbClr val="000000"/>
                </a:solidFill>
                <a:cs typeface="Arial" panose="020B0604020202020204" pitchFamily="34" charset="0"/>
              </a:rPr>
              <a:t>Color </a:t>
            </a:r>
            <a:r>
              <a:rPr lang="en-US" sz="1600" dirty="0" smtClean="0">
                <a:cs typeface="Arial" panose="020B0604020202020204" pitchFamily="34" charset="0"/>
              </a:rPr>
              <a:t>quality control (CQC)</a:t>
            </a:r>
            <a:r>
              <a:rPr lang="en-US" sz="1600" dirty="0" smtClean="0">
                <a:solidFill>
                  <a:srgbClr val="000000"/>
                </a:solidFill>
                <a:cs typeface="Arial" panose="020B0604020202020204" pitchFamily="34" charset="0"/>
              </a:rPr>
              <a:t> is a process used to ensure the consistency, repeatability, and reliability of color in industrial application.  It means verifying the color specified as the same as the one manufactured throughout the production. </a:t>
            </a:r>
          </a:p>
        </p:txBody>
      </p:sp>
      <p:sp>
        <p:nvSpPr>
          <p:cNvPr id="14" name="Rectangle 13"/>
          <p:cNvSpPr/>
          <p:nvPr/>
        </p:nvSpPr>
        <p:spPr>
          <a:xfrm>
            <a:off x="3238500" y="3646193"/>
            <a:ext cx="5943600" cy="2308324"/>
          </a:xfrm>
          <a:prstGeom prst="rect">
            <a:avLst/>
          </a:prstGeom>
        </p:spPr>
        <p:txBody>
          <a:bodyPr wrap="square">
            <a:spAutoFit/>
          </a:bodyPr>
          <a:lstStyle/>
          <a:p>
            <a:pPr marL="285750" indent="-285750" fontAlgn="ctr">
              <a:lnSpc>
                <a:spcPct val="150000"/>
              </a:lnSpc>
              <a:buFont typeface="Wingdings" panose="05000000000000000000" pitchFamily="2" charset="2"/>
              <a:buChar char="q"/>
            </a:pPr>
            <a:r>
              <a:rPr lang="en-US" sz="1600" dirty="0">
                <a:cs typeface="Arial" panose="020B0604020202020204" pitchFamily="34" charset="0"/>
              </a:rPr>
              <a:t>Five Important Components of </a:t>
            </a:r>
            <a:r>
              <a:rPr lang="en-US" sz="1600" dirty="0" smtClean="0">
                <a:cs typeface="Arial" panose="020B0604020202020204" pitchFamily="34" charset="0"/>
              </a:rPr>
              <a:t>a</a:t>
            </a:r>
            <a:r>
              <a:rPr lang="hr-HR" sz="1600" dirty="0" smtClean="0">
                <a:cs typeface="Arial" panose="020B0604020202020204" pitchFamily="34" charset="0"/>
              </a:rPr>
              <a:t> </a:t>
            </a:r>
            <a:r>
              <a:rPr lang="hr-HR" sz="1600" dirty="0" err="1" smtClean="0">
                <a:cs typeface="Arial" panose="020B0604020202020204" pitchFamily="34" charset="0"/>
              </a:rPr>
              <a:t>Colour</a:t>
            </a:r>
            <a:r>
              <a:rPr lang="en-US" sz="1600" dirty="0" smtClean="0">
                <a:cs typeface="Arial" panose="020B0604020202020204" pitchFamily="34" charset="0"/>
              </a:rPr>
              <a:t> </a:t>
            </a:r>
            <a:r>
              <a:rPr lang="en-US" sz="1600" dirty="0">
                <a:cs typeface="Arial" panose="020B0604020202020204" pitchFamily="34" charset="0"/>
              </a:rPr>
              <a:t>Quality </a:t>
            </a:r>
            <a:r>
              <a:rPr lang="en-US" sz="1600" dirty="0" smtClean="0">
                <a:cs typeface="Arial" panose="020B0604020202020204" pitchFamily="34" charset="0"/>
              </a:rPr>
              <a:t>Control</a:t>
            </a:r>
            <a:endParaRPr lang="hr-HR" sz="1600" dirty="0" smtClean="0">
              <a:cs typeface="Arial" panose="020B0604020202020204" pitchFamily="34" charset="0"/>
            </a:endParaRPr>
          </a:p>
          <a:p>
            <a:pPr marL="809625" indent="-277813" fontAlgn="ctr">
              <a:lnSpc>
                <a:spcPct val="150000"/>
              </a:lnSpc>
              <a:buFont typeface="Wingdings" panose="05000000000000000000" pitchFamily="2" charset="2"/>
              <a:buChar char="ü"/>
            </a:pPr>
            <a:r>
              <a:rPr lang="en-US" sz="1600" dirty="0">
                <a:solidFill>
                  <a:srgbClr val="000000"/>
                </a:solidFill>
                <a:latin typeface="Frutiger LT W01_45 Ligh1475730"/>
              </a:rPr>
              <a:t>Quantify Color using a </a:t>
            </a:r>
            <a:r>
              <a:rPr lang="en-US" sz="1600" dirty="0" smtClean="0">
                <a:solidFill>
                  <a:srgbClr val="000000"/>
                </a:solidFill>
                <a:latin typeface="Frutiger LT W01_45 Ligh1475730"/>
              </a:rPr>
              <a:t>Spectrophotometer</a:t>
            </a:r>
            <a:endParaRPr lang="hr-HR" sz="1600" dirty="0" smtClean="0">
              <a:solidFill>
                <a:srgbClr val="000000"/>
              </a:solidFill>
              <a:latin typeface="Frutiger LT W01_45 Ligh1475730"/>
            </a:endParaRPr>
          </a:p>
          <a:p>
            <a:pPr marL="809625" indent="-277813" fontAlgn="ctr">
              <a:lnSpc>
                <a:spcPct val="150000"/>
              </a:lnSpc>
              <a:buFont typeface="Wingdings" panose="05000000000000000000" pitchFamily="2" charset="2"/>
              <a:buChar char="ü"/>
            </a:pPr>
            <a:r>
              <a:rPr lang="en-US" sz="1600" dirty="0"/>
              <a:t>Choose an Acceptable Color Tolerance</a:t>
            </a:r>
          </a:p>
          <a:p>
            <a:pPr marL="809625" indent="-277813" fontAlgn="ctr">
              <a:lnSpc>
                <a:spcPct val="150000"/>
              </a:lnSpc>
              <a:buFont typeface="Wingdings" panose="05000000000000000000" pitchFamily="2" charset="2"/>
              <a:buChar char="ü"/>
            </a:pPr>
            <a:r>
              <a:rPr lang="en-US" sz="1600" dirty="0"/>
              <a:t>Analyze Color using QC Software </a:t>
            </a:r>
            <a:endParaRPr lang="hr-HR" sz="1600" dirty="0" smtClean="0"/>
          </a:p>
          <a:p>
            <a:pPr marL="809625" indent="-277813" fontAlgn="ctr">
              <a:lnSpc>
                <a:spcPct val="150000"/>
              </a:lnSpc>
              <a:buFont typeface="Wingdings" panose="05000000000000000000" pitchFamily="2" charset="2"/>
              <a:buChar char="ü"/>
            </a:pPr>
            <a:r>
              <a:rPr lang="en-US" sz="1600" dirty="0"/>
              <a:t>Visually Evaluate Color by Eye</a:t>
            </a:r>
          </a:p>
          <a:p>
            <a:pPr marL="809625" indent="-277813" fontAlgn="ctr">
              <a:lnSpc>
                <a:spcPct val="150000"/>
              </a:lnSpc>
              <a:buFont typeface="Wingdings" panose="05000000000000000000" pitchFamily="2" charset="2"/>
              <a:buChar char="ü"/>
            </a:pPr>
            <a:r>
              <a:rPr lang="en-US" sz="1600" dirty="0"/>
              <a:t>Evaluate Color Under Controlled </a:t>
            </a:r>
            <a:r>
              <a:rPr lang="en-US" sz="1600" dirty="0" smtClean="0"/>
              <a:t>Lighting</a:t>
            </a:r>
            <a:endParaRPr lang="en-US" sz="1600" b="0" i="0" dirty="0">
              <a:effectLst/>
              <a:cs typeface="Arial" panose="020B0604020202020204" pitchFamily="34" charset="0"/>
            </a:endParaRPr>
          </a:p>
        </p:txBody>
      </p:sp>
      <p:pic>
        <p:nvPicPr>
          <p:cNvPr id="7" name="Picture 6"/>
          <p:cNvPicPr>
            <a:picLocks noChangeAspect="1"/>
          </p:cNvPicPr>
          <p:nvPr/>
        </p:nvPicPr>
        <p:blipFill rotWithShape="1">
          <a:blip r:embed="rId5"/>
          <a:srcRect l="73308" t="2152" b="2446"/>
          <a:stretch/>
        </p:blipFill>
        <p:spPr>
          <a:xfrm>
            <a:off x="9906000" y="966532"/>
            <a:ext cx="994326" cy="5023237"/>
          </a:xfrm>
          <a:prstGeom prst="rect">
            <a:avLst/>
          </a:prstGeom>
        </p:spPr>
      </p:pic>
    </p:spTree>
    <p:extLst>
      <p:ext uri="{BB962C8B-B14F-4D97-AF65-F5344CB8AC3E}">
        <p14:creationId xmlns:p14="http://schemas.microsoft.com/office/powerpoint/2010/main" val="72775263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F3BB608E-1756-4DCC-A177-EB48C5575780}"/>
              </a:ext>
            </a:extLst>
          </p:cNvPr>
          <p:cNvSpPr>
            <a:spLocks noGrp="1"/>
          </p:cNvSpPr>
          <p:nvPr>
            <p:ph idx="1"/>
          </p:nvPr>
        </p:nvSpPr>
        <p:spPr>
          <a:xfrm>
            <a:off x="609600" y="1052513"/>
            <a:ext cx="7629525" cy="3529012"/>
          </a:xfrm>
        </p:spPr>
        <p:txBody>
          <a:bodyPr/>
          <a:lstStyle/>
          <a:p>
            <a:pPr marL="0" indent="0">
              <a:spcBef>
                <a:spcPct val="0"/>
              </a:spcBef>
              <a:buNone/>
            </a:pPr>
            <a:r>
              <a:rPr lang="en-US" altLang="nl-BE" sz="2000" b="1" dirty="0" smtClean="0">
                <a:latin typeface="Corbel" panose="020B0503020204020204" pitchFamily="34" charset="0"/>
              </a:rPr>
              <a:t>Coordinator</a:t>
            </a:r>
            <a:r>
              <a:rPr lang="hr-HR" altLang="nl-BE" sz="2000" b="1" dirty="0" smtClean="0">
                <a:latin typeface="Corbel" panose="020B0503020204020204" pitchFamily="34" charset="0"/>
              </a:rPr>
              <a:t> </a:t>
            </a:r>
            <a:r>
              <a:rPr lang="hr-HR" altLang="nl-BE" sz="2000" b="1" dirty="0" err="1" smtClean="0">
                <a:latin typeface="Corbel" panose="020B0503020204020204" pitchFamily="34" charset="0"/>
              </a:rPr>
              <a:t>of</a:t>
            </a:r>
            <a:r>
              <a:rPr lang="hr-HR" altLang="nl-BE" sz="2000" b="1" dirty="0" smtClean="0">
                <a:latin typeface="Corbel" panose="020B0503020204020204" pitchFamily="34" charset="0"/>
              </a:rPr>
              <a:t> </a:t>
            </a:r>
            <a:r>
              <a:rPr lang="hr-HR" altLang="nl-BE" sz="2000" b="1" dirty="0" err="1" smtClean="0">
                <a:latin typeface="Corbel" panose="020B0503020204020204" pitchFamily="34" charset="0"/>
              </a:rPr>
              <a:t>project</a:t>
            </a:r>
            <a:r>
              <a:rPr lang="en-US" altLang="nl-BE" sz="2000" b="1" dirty="0" smtClean="0">
                <a:latin typeface="Corbel" panose="020B0503020204020204" pitchFamily="34" charset="0"/>
              </a:rPr>
              <a:t>: </a:t>
            </a:r>
            <a:endParaRPr lang="en-US" altLang="nl-BE" sz="2000" b="1" dirty="0">
              <a:latin typeface="Corbel" panose="020B0503020204020204" pitchFamily="34" charset="0"/>
            </a:endParaRPr>
          </a:p>
          <a:p>
            <a:pPr marL="0" indent="0">
              <a:spcBef>
                <a:spcPct val="0"/>
              </a:spcBef>
              <a:buNone/>
            </a:pPr>
            <a:r>
              <a:rPr lang="en-US" altLang="nl-BE" sz="2000" dirty="0">
                <a:latin typeface="Corbel" panose="020B0503020204020204" pitchFamily="34" charset="0"/>
              </a:rPr>
              <a:t>Technical University of Sofia</a:t>
            </a:r>
            <a:endParaRPr lang="bg-BG" altLang="nl-BE" sz="2000" dirty="0">
              <a:latin typeface="Corbel" panose="020B0503020204020204" pitchFamily="34" charset="0"/>
            </a:endParaRPr>
          </a:p>
          <a:p>
            <a:pPr marL="0" indent="0">
              <a:spcBef>
                <a:spcPct val="0"/>
              </a:spcBef>
              <a:buNone/>
            </a:pPr>
            <a:r>
              <a:rPr lang="en-US" altLang="nl-BE" sz="2000" dirty="0">
                <a:latin typeface="Corbel" panose="020B0503020204020204" pitchFamily="34" charset="0"/>
              </a:rPr>
              <a:t>Department of Textile Engineering</a:t>
            </a:r>
          </a:p>
          <a:p>
            <a:pPr marL="0" indent="0">
              <a:spcBef>
                <a:spcPct val="0"/>
              </a:spcBef>
              <a:buNone/>
            </a:pPr>
            <a:endParaRPr lang="en-US" altLang="nl-BE" sz="2000" dirty="0">
              <a:latin typeface="Corbel" panose="020B0503020204020204" pitchFamily="34" charset="0"/>
            </a:endParaRPr>
          </a:p>
          <a:p>
            <a:pPr marL="0" indent="0">
              <a:spcBef>
                <a:spcPct val="0"/>
              </a:spcBef>
              <a:buNone/>
            </a:pPr>
            <a:r>
              <a:rPr lang="en-US" altLang="nl-BE" sz="2000" b="1" dirty="0">
                <a:latin typeface="Corbel" panose="020B0503020204020204" pitchFamily="34" charset="0"/>
              </a:rPr>
              <a:t>Project Manager of ICT-TEX:</a:t>
            </a:r>
          </a:p>
          <a:p>
            <a:pPr marL="0" indent="0">
              <a:spcBef>
                <a:spcPct val="0"/>
              </a:spcBef>
              <a:buNone/>
            </a:pPr>
            <a:r>
              <a:rPr lang="en-US" altLang="nl-BE" sz="2000" dirty="0">
                <a:latin typeface="Corbel" panose="020B0503020204020204" pitchFamily="34" charset="0"/>
              </a:rPr>
              <a:t>Prof. Dr. </a:t>
            </a:r>
            <a:r>
              <a:rPr lang="hr-HR" altLang="nl-BE" sz="2000" dirty="0" smtClean="0">
                <a:latin typeface="Corbel" panose="020B0503020204020204" pitchFamily="34" charset="0"/>
              </a:rPr>
              <a:t>Angel Terziev</a:t>
            </a:r>
            <a:endParaRPr lang="bg-BG" altLang="nl-BE" sz="2000" dirty="0">
              <a:latin typeface="Corbel" panose="020B0503020204020204" pitchFamily="34" charset="0"/>
            </a:endParaRPr>
          </a:p>
          <a:p>
            <a:pPr marL="0" indent="0">
              <a:spcBef>
                <a:spcPct val="0"/>
              </a:spcBef>
              <a:buNone/>
            </a:pPr>
            <a:r>
              <a:rPr lang="bg-BG" altLang="nl-BE" sz="2000" b="1" dirty="0">
                <a:latin typeface="Corbel" panose="020B0503020204020204" pitchFamily="34" charset="0"/>
              </a:rPr>
              <a:t>е-</a:t>
            </a:r>
            <a:r>
              <a:rPr lang="en-US" altLang="nl-BE" sz="2000" b="1" dirty="0">
                <a:latin typeface="Corbel" panose="020B0503020204020204" pitchFamily="34" charset="0"/>
              </a:rPr>
              <a:t>mail</a:t>
            </a:r>
            <a:r>
              <a:rPr lang="en-US" altLang="nl-BE" sz="2000" dirty="0">
                <a:latin typeface="Corbel" panose="020B0503020204020204" pitchFamily="34" charset="0"/>
              </a:rPr>
              <a:t>: </a:t>
            </a:r>
            <a:r>
              <a:rPr lang="hr-HR" altLang="nl-BE" sz="2000" dirty="0" smtClean="0">
                <a:latin typeface="Corbel" panose="020B0503020204020204" pitchFamily="34" charset="0"/>
              </a:rPr>
              <a:t>aterziev</a:t>
            </a:r>
            <a:r>
              <a:rPr lang="en-US" altLang="nl-BE" sz="2000" dirty="0" smtClean="0">
                <a:latin typeface="Corbel" panose="020B0503020204020204" pitchFamily="34" charset="0"/>
              </a:rPr>
              <a:t>@tu-sofia.bg</a:t>
            </a:r>
            <a:endParaRPr lang="en-US" altLang="nl-BE" sz="2000" dirty="0">
              <a:latin typeface="Corbel" panose="020B0503020204020204" pitchFamily="34" charset="0"/>
            </a:endParaRPr>
          </a:p>
          <a:p>
            <a:pPr marL="0" indent="0">
              <a:spcBef>
                <a:spcPct val="0"/>
              </a:spcBef>
              <a:buNone/>
            </a:pPr>
            <a:endParaRPr lang="en-US" altLang="nl-BE" sz="2000" dirty="0">
              <a:latin typeface="Corbel" panose="020B0503020204020204" pitchFamily="34" charset="0"/>
            </a:endParaRPr>
          </a:p>
          <a:p>
            <a:pPr marL="0" indent="0">
              <a:spcBef>
                <a:spcPct val="0"/>
              </a:spcBef>
              <a:buNone/>
            </a:pPr>
            <a:r>
              <a:rPr lang="en-US" altLang="nl-BE" sz="2000" b="1" dirty="0">
                <a:latin typeface="Corbel" panose="020B0503020204020204" pitchFamily="34" charset="0"/>
              </a:rPr>
              <a:t>Web-site</a:t>
            </a:r>
            <a:r>
              <a:rPr lang="en-US" altLang="nl-BE" sz="2000" dirty="0">
                <a:latin typeface="Corbel" panose="020B0503020204020204" pitchFamily="34" charset="0"/>
              </a:rPr>
              <a:t>: </a:t>
            </a:r>
            <a:r>
              <a:rPr lang="en-US" altLang="nl-BE" sz="2000" dirty="0">
                <a:latin typeface="Corbel" panose="020B0503020204020204" pitchFamily="34" charset="0"/>
                <a:hlinkClick r:id="rId3"/>
              </a:rPr>
              <a:t>ICT-TEX.eu</a:t>
            </a:r>
            <a:endParaRPr lang="en-US" altLang="nl-BE" sz="2000" dirty="0">
              <a:latin typeface="Corbel" panose="020B0503020204020204" pitchFamily="34" charset="0"/>
            </a:endParaRPr>
          </a:p>
        </p:txBody>
      </p:sp>
      <p:sp>
        <p:nvSpPr>
          <p:cNvPr id="8" name="Title 1">
            <a:extLst>
              <a:ext uri="{FF2B5EF4-FFF2-40B4-BE49-F238E27FC236}">
                <a16:creationId xmlns:a16="http://schemas.microsoft.com/office/drawing/2014/main" id="{D69E7582-0BEE-4287-9C64-8A9EBE6EE9B2}"/>
              </a:ext>
            </a:extLst>
          </p:cNvPr>
          <p:cNvSpPr txBox="1">
            <a:spLocks/>
          </p:cNvSpPr>
          <p:nvPr/>
        </p:nvSpPr>
        <p:spPr>
          <a:xfrm>
            <a:off x="609600"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800" dirty="0"/>
              <a:t>CONTACTS</a:t>
            </a:r>
            <a:endParaRPr lang="en-GB" sz="2800" dirty="0"/>
          </a:p>
        </p:txBody>
      </p:sp>
      <p:pic>
        <p:nvPicPr>
          <p:cNvPr id="4100" name="Picture 2" descr="E:\Disc D\Knowledge Alliances\Logos\ICTTEX-Logo-v7.png">
            <a:extLst>
              <a:ext uri="{FF2B5EF4-FFF2-40B4-BE49-F238E27FC236}">
                <a16:creationId xmlns:a16="http://schemas.microsoft.com/office/drawing/2014/main" id="{5A815851-DA92-44C5-AFDB-5C8CA2B0A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descr="Резултат с изображение за „co-funded by the erasmus+ programme of the european union logo“">
            <a:extLst>
              <a:ext uri="{FF2B5EF4-FFF2-40B4-BE49-F238E27FC236}">
                <a16:creationId xmlns:a16="http://schemas.microsoft.com/office/drawing/2014/main" id="{00143FAC-02AE-465E-B457-B39A6F6737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 r="12125" b="4472"/>
          <a:stretch>
            <a:fillRect/>
          </a:stretch>
        </p:blipFill>
        <p:spPr bwMode="auto">
          <a:xfrm>
            <a:off x="655638" y="4749801"/>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EAC3B31-68F6-4246-A680-9E4D2E0DC4D5}"/>
              </a:ext>
            </a:extLst>
          </p:cNvPr>
          <p:cNvSpPr txBox="1">
            <a:spLocks/>
          </p:cNvSpPr>
          <p:nvPr/>
        </p:nvSpPr>
        <p:spPr>
          <a:xfrm>
            <a:off x="762000" y="6092826"/>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3" name="Tijdelijke aanduiding voor dianummer 2">
            <a:extLst>
              <a:ext uri="{FF2B5EF4-FFF2-40B4-BE49-F238E27FC236}">
                <a16:creationId xmlns:a16="http://schemas.microsoft.com/office/drawing/2014/main" id="{1F51AA90-FE91-475E-B550-A8C6B44955C9}"/>
              </a:ext>
            </a:extLst>
          </p:cNvPr>
          <p:cNvSpPr>
            <a:spLocks noGrp="1"/>
          </p:cNvSpPr>
          <p:nvPr>
            <p:ph type="sldNum" sz="quarter" idx="12"/>
          </p:nvPr>
        </p:nvSpPr>
        <p:spPr>
          <a:xfrm>
            <a:off x="9118600" y="6356351"/>
            <a:ext cx="2844800" cy="365125"/>
          </a:xfrm>
        </p:spPr>
        <p:txBody>
          <a:bodyPr/>
          <a:lstStyle/>
          <a:p>
            <a:fld id="{6951D2FB-88C3-45F7-AC29-D72D84E730B7}" type="slidenum">
              <a:rPr lang="en-US" altLang="nl-BE" smtClean="0"/>
              <a:pPr/>
              <a:t>10</a:t>
            </a:fld>
            <a:endParaRPr lang="en-US" altLang="nl-BE"/>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2</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3" name="Rectangle 12"/>
          <p:cNvSpPr/>
          <p:nvPr/>
        </p:nvSpPr>
        <p:spPr>
          <a:xfrm>
            <a:off x="800100" y="990600"/>
            <a:ext cx="8115300" cy="446892"/>
          </a:xfrm>
          <a:prstGeom prst="rect">
            <a:avLst/>
          </a:prstGeom>
        </p:spPr>
        <p:txBody>
          <a:bodyPr wrap="square">
            <a:spAutoFit/>
          </a:bodyPr>
          <a:lstStyle/>
          <a:p>
            <a:pPr algn="just">
              <a:spcAft>
                <a:spcPts val="0"/>
              </a:spcAft>
            </a:pPr>
            <a:r>
              <a:rPr lang="hr-HR" b="1" dirty="0" err="1" smtClean="0">
                <a:solidFill>
                  <a:schemeClr val="accent1">
                    <a:lumMod val="75000"/>
                  </a:schemeClr>
                </a:solidFill>
                <a:ea typeface="Calibri" panose="020F0502020204030204" pitchFamily="34" charset="0"/>
                <a:cs typeface="Arial" panose="020B0604020202020204" pitchFamily="34" charset="0"/>
              </a:rPr>
              <a:t>Spectrophotometric</a:t>
            </a:r>
            <a:r>
              <a:rPr lang="hr-HR" b="1" dirty="0" smtClean="0">
                <a:solidFill>
                  <a:schemeClr val="accent1">
                    <a:lumMod val="75000"/>
                  </a:schemeClr>
                </a:solidFill>
                <a:ea typeface="Calibri" panose="020F0502020204030204" pitchFamily="34" charset="0"/>
                <a:cs typeface="Arial" panose="020B0604020202020204" pitchFamily="34" charset="0"/>
              </a:rPr>
              <a:t> </a:t>
            </a:r>
            <a:r>
              <a:rPr lang="hr-HR" b="1" dirty="0" err="1" smtClean="0">
                <a:solidFill>
                  <a:schemeClr val="accent1">
                    <a:lumMod val="75000"/>
                  </a:schemeClr>
                </a:solidFill>
                <a:ea typeface="Calibri" panose="020F0502020204030204" pitchFamily="34" charset="0"/>
                <a:cs typeface="Arial" panose="020B0604020202020204" pitchFamily="34" charset="0"/>
              </a:rPr>
              <a:t>measurement</a:t>
            </a:r>
            <a:endParaRPr lang="en-US" dirty="0">
              <a:solidFill>
                <a:schemeClr val="accent1">
                  <a:lumMod val="75000"/>
                </a:schemeClr>
              </a:solidFill>
              <a:effectLst/>
              <a:ea typeface="Calibri" panose="020F0502020204030204" pitchFamily="34" charset="0"/>
              <a:cs typeface="Arial" panose="020B0604020202020204" pitchFamily="34" charset="0"/>
            </a:endParaRPr>
          </a:p>
        </p:txBody>
      </p:sp>
      <p:pic>
        <p:nvPicPr>
          <p:cNvPr id="15" name="Picture 14"/>
          <p:cNvPicPr>
            <a:picLocks noChangeAspect="1"/>
          </p:cNvPicPr>
          <p:nvPr/>
        </p:nvPicPr>
        <p:blipFill rotWithShape="1">
          <a:blip r:embed="rId5" cstate="email">
            <a:extLst>
              <a:ext uri="{28A0092B-C50C-407E-A947-70E740481C1C}">
                <a14:useLocalDpi xmlns:a14="http://schemas.microsoft.com/office/drawing/2010/main"/>
              </a:ext>
            </a:extLst>
          </a:blip>
          <a:srcRect l="30071" t="32386" r="32474" b="5873"/>
          <a:stretch/>
        </p:blipFill>
        <p:spPr>
          <a:xfrm>
            <a:off x="3400425" y="1655739"/>
            <a:ext cx="2914650" cy="2702667"/>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400" y="3007073"/>
            <a:ext cx="3761146" cy="2896082"/>
          </a:xfrm>
          <a:prstGeom prst="rect">
            <a:avLst/>
          </a:prstGeom>
        </p:spPr>
      </p:pic>
      <p:sp>
        <p:nvSpPr>
          <p:cNvPr id="17" name="Text Box 5"/>
          <p:cNvSpPr txBox="1">
            <a:spLocks noChangeArrowheads="1"/>
          </p:cNvSpPr>
          <p:nvPr/>
        </p:nvSpPr>
        <p:spPr bwMode="auto">
          <a:xfrm>
            <a:off x="6491107" y="1181130"/>
            <a:ext cx="5396093" cy="4524315"/>
          </a:xfrm>
          <a:prstGeom prst="rect">
            <a:avLst/>
          </a:prstGeom>
          <a:solidFill>
            <a:schemeClr val="bg1"/>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lgn="just">
              <a:lnSpc>
                <a:spcPct val="150000"/>
              </a:lnSpc>
              <a:spcBef>
                <a:spcPct val="0"/>
              </a:spcBef>
              <a:buFont typeface="Wingdings" panose="05000000000000000000" pitchFamily="2" charset="2"/>
              <a:buChar char="q"/>
            </a:pPr>
            <a:r>
              <a:rPr lang="en-US" altLang="sr-Latn-RS" sz="1600" dirty="0"/>
              <a:t>Color metrics imply objective color measurement, based on the simulation of the visual experience of color, but in a much more precise system, which is performed by a spectrophotometer device. Color metrics involve objective, numerical evaluation of color, accurate color reproduction, and precise color differences</a:t>
            </a:r>
            <a:r>
              <a:rPr lang="en-US" altLang="sr-Latn-RS" sz="1600" dirty="0" smtClean="0"/>
              <a:t>.</a:t>
            </a:r>
            <a:endParaRPr lang="hr-HR" altLang="sr-Latn-RS" sz="1600" dirty="0" smtClean="0"/>
          </a:p>
          <a:p>
            <a:pPr marL="285750" indent="-285750" algn="just">
              <a:lnSpc>
                <a:spcPct val="150000"/>
              </a:lnSpc>
              <a:spcBef>
                <a:spcPts val="0"/>
              </a:spcBef>
              <a:buFont typeface="Wingdings" panose="05000000000000000000" pitchFamily="2" charset="2"/>
              <a:buChar char="q"/>
            </a:pPr>
            <a:r>
              <a:rPr lang="en-US" sz="1600" dirty="0"/>
              <a:t>The latest color measurement technologies </a:t>
            </a:r>
            <a:r>
              <a:rPr lang="en-US" sz="1600" dirty="0" smtClean="0"/>
              <a:t>enable</a:t>
            </a:r>
            <a:r>
              <a:rPr lang="hr-HR" sz="1600" dirty="0" smtClean="0"/>
              <a:t> </a:t>
            </a:r>
            <a:r>
              <a:rPr lang="en-US" sz="1600" dirty="0" smtClean="0"/>
              <a:t>communication </a:t>
            </a:r>
            <a:r>
              <a:rPr lang="en-US" sz="1600" dirty="0"/>
              <a:t>with digital standards, meaning that </a:t>
            </a:r>
            <a:r>
              <a:rPr lang="en-US" sz="1600" dirty="0" smtClean="0"/>
              <a:t>the</a:t>
            </a:r>
            <a:r>
              <a:rPr lang="hr-HR" sz="1600" dirty="0" smtClean="0"/>
              <a:t> </a:t>
            </a:r>
            <a:r>
              <a:rPr lang="en-US" sz="1600" dirty="0" smtClean="0"/>
              <a:t>precision </a:t>
            </a:r>
            <a:r>
              <a:rPr lang="en-US" sz="1600" dirty="0"/>
              <a:t>of these measuring instruments is so high </a:t>
            </a:r>
            <a:r>
              <a:rPr lang="en-US" sz="1600" dirty="0" smtClean="0"/>
              <a:t>that</a:t>
            </a:r>
            <a:r>
              <a:rPr lang="hr-HR" sz="1600" dirty="0" smtClean="0"/>
              <a:t> </a:t>
            </a:r>
            <a:r>
              <a:rPr lang="en-US" sz="1600" dirty="0" smtClean="0"/>
              <a:t>virtually </a:t>
            </a:r>
            <a:r>
              <a:rPr lang="en-US" sz="1600" dirty="0"/>
              <a:t>no relevant deviation can be detected from </a:t>
            </a:r>
            <a:r>
              <a:rPr lang="en-US" sz="1600" dirty="0" smtClean="0"/>
              <a:t>one</a:t>
            </a:r>
            <a:r>
              <a:rPr lang="hr-HR" sz="1600" dirty="0" smtClean="0"/>
              <a:t> </a:t>
            </a:r>
            <a:r>
              <a:rPr lang="en-GB" sz="1600" dirty="0" smtClean="0"/>
              <a:t>device </a:t>
            </a:r>
            <a:r>
              <a:rPr lang="en-GB" sz="1600" dirty="0"/>
              <a:t>to another.</a:t>
            </a:r>
            <a:endParaRPr lang="en-US" altLang="sr-Latn-RS" sz="1600" dirty="0"/>
          </a:p>
        </p:txBody>
      </p:sp>
    </p:spTree>
    <p:extLst>
      <p:ext uri="{BB962C8B-B14F-4D97-AF65-F5344CB8AC3E}">
        <p14:creationId xmlns:p14="http://schemas.microsoft.com/office/powerpoint/2010/main" val="186944367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3</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3" name="Rectangle 2"/>
          <p:cNvSpPr/>
          <p:nvPr/>
        </p:nvSpPr>
        <p:spPr>
          <a:xfrm>
            <a:off x="1422843" y="1538580"/>
            <a:ext cx="9574914" cy="4745915"/>
          </a:xfrm>
          <a:prstGeom prst="rect">
            <a:avLst/>
          </a:prstGeom>
        </p:spPr>
        <p:txBody>
          <a:bodyPr wrap="square">
            <a:spAutoFit/>
          </a:bodyPr>
          <a:lstStyle/>
          <a:p>
            <a:pPr marL="342900" indent="-342900" algn="just">
              <a:lnSpc>
                <a:spcPct val="120000"/>
              </a:lnSpc>
              <a:buFont typeface="Wingdings" panose="05000000000000000000" pitchFamily="2" charset="2"/>
              <a:buChar char="q"/>
            </a:pPr>
            <a:r>
              <a:rPr lang="en-US" sz="2000" dirty="0" smtClean="0">
                <a:solidFill>
                  <a:srgbClr val="0070C0"/>
                </a:solidFill>
                <a:latin typeface="Calibri" panose="020F0502020204030204" pitchFamily="34" charset="0"/>
                <a:ea typeface="Calibri" panose="020F0502020204030204" pitchFamily="34" charset="0"/>
              </a:rPr>
              <a:t>General principles of spectrophotometric </a:t>
            </a:r>
            <a:r>
              <a:rPr lang="en-US" sz="2000" dirty="0" err="1" smtClean="0">
                <a:solidFill>
                  <a:srgbClr val="0070C0"/>
                </a:solidFill>
                <a:latin typeface="Calibri" panose="020F0502020204030204" pitchFamily="34" charset="0"/>
                <a:ea typeface="Calibri" panose="020F0502020204030204" pitchFamily="34" charset="0"/>
              </a:rPr>
              <a:t>colour</a:t>
            </a:r>
            <a:r>
              <a:rPr lang="en-US" sz="2000" dirty="0" smtClean="0">
                <a:solidFill>
                  <a:srgbClr val="0070C0"/>
                </a:solidFill>
                <a:latin typeface="Calibri" panose="020F0502020204030204" pitchFamily="34" charset="0"/>
                <a:ea typeface="Calibri" panose="020F0502020204030204" pitchFamily="34" charset="0"/>
              </a:rPr>
              <a:t> measurement are standardized in ISO -105 standard </a:t>
            </a:r>
          </a:p>
          <a:p>
            <a:pPr marL="703263" indent="-342900" algn="just">
              <a:lnSpc>
                <a:spcPct val="120000"/>
              </a:lnSpc>
              <a:buFont typeface="Wingdings" panose="05000000000000000000" pitchFamily="2" charset="2"/>
              <a:buChar char="ü"/>
            </a:pPr>
            <a:r>
              <a:rPr lang="en-US" sz="1600" dirty="0" smtClean="0">
                <a:cs typeface="Arial" panose="020B0604020202020204" pitchFamily="34" charset="0"/>
              </a:rPr>
              <a:t>ISO 105 standard is designed as a reference document to support the proper measurement of the </a:t>
            </a:r>
            <a:r>
              <a:rPr lang="en-US" sz="1600" dirty="0" err="1" smtClean="0">
                <a:cs typeface="Arial" panose="020B0604020202020204" pitchFamily="34" charset="0"/>
              </a:rPr>
              <a:t>colour</a:t>
            </a:r>
            <a:r>
              <a:rPr lang="en-US" sz="1600" dirty="0" smtClean="0">
                <a:cs typeface="Arial" panose="020B0604020202020204" pitchFamily="34" charset="0"/>
              </a:rPr>
              <a:t> of specimens by instrumental means. The document describes general concepts and problems associated with reflectance </a:t>
            </a:r>
            <a:r>
              <a:rPr lang="en-US" sz="1600" dirty="0" err="1" smtClean="0">
                <a:cs typeface="Arial" panose="020B0604020202020204" pitchFamily="34" charset="0"/>
              </a:rPr>
              <a:t>colour</a:t>
            </a:r>
            <a:r>
              <a:rPr lang="en-US" sz="1600" dirty="0" smtClean="0">
                <a:cs typeface="Arial" panose="020B0604020202020204" pitchFamily="34" charset="0"/>
              </a:rPr>
              <a:t> measurement.</a:t>
            </a:r>
          </a:p>
          <a:p>
            <a:pPr marL="703263" indent="-342900" algn="just">
              <a:lnSpc>
                <a:spcPct val="120000"/>
              </a:lnSpc>
              <a:buFont typeface="Wingdings" panose="05000000000000000000" pitchFamily="2" charset="2"/>
              <a:buChar char="ü"/>
            </a:pPr>
            <a:r>
              <a:rPr lang="en-US" sz="1600" dirty="0" smtClean="0">
                <a:cs typeface="Arial" panose="020B0604020202020204" pitchFamily="34" charset="0"/>
              </a:rPr>
              <a:t>Following aspects of instrumental </a:t>
            </a:r>
            <a:r>
              <a:rPr lang="en-US" sz="1600" dirty="0" err="1" smtClean="0">
                <a:cs typeface="Arial" panose="020B0604020202020204" pitchFamily="34" charset="0"/>
              </a:rPr>
              <a:t>colour</a:t>
            </a:r>
            <a:r>
              <a:rPr lang="en-US" sz="1600" dirty="0" smtClean="0">
                <a:cs typeface="Arial" panose="020B0604020202020204" pitchFamily="34" charset="0"/>
              </a:rPr>
              <a:t> measurement are defined by the ISO 105 standard: </a:t>
            </a:r>
          </a:p>
          <a:p>
            <a:pPr marL="1347788" indent="-285750" algn="just">
              <a:lnSpc>
                <a:spcPct val="120000"/>
              </a:lnSpc>
              <a:buFont typeface="Arial" panose="020B0604020202020204" pitchFamily="34" charset="0"/>
              <a:buChar char="•"/>
            </a:pPr>
            <a:r>
              <a:rPr lang="en-US" sz="1600" dirty="0" smtClean="0">
                <a:cs typeface="Arial" panose="020B0604020202020204" pitchFamily="34" charset="0"/>
              </a:rPr>
              <a:t>definitions of a </a:t>
            </a:r>
            <a:r>
              <a:rPr lang="en-US" sz="1600" dirty="0" err="1" smtClean="0">
                <a:cs typeface="Arial" panose="020B0604020202020204" pitchFamily="34" charset="0"/>
              </a:rPr>
              <a:t>colour</a:t>
            </a:r>
            <a:r>
              <a:rPr lang="en-US" sz="1600" dirty="0" smtClean="0">
                <a:cs typeface="Arial" panose="020B0604020202020204" pitchFamily="34" charset="0"/>
              </a:rPr>
              <a:t> measurement and measuring instrument, </a:t>
            </a:r>
          </a:p>
          <a:p>
            <a:pPr marL="1347788" indent="-285750" algn="just">
              <a:lnSpc>
                <a:spcPct val="120000"/>
              </a:lnSpc>
              <a:buFont typeface="Arial" panose="020B0604020202020204" pitchFamily="34" charset="0"/>
              <a:buChar char="•"/>
            </a:pPr>
            <a:r>
              <a:rPr lang="en-US" sz="1600" dirty="0" smtClean="0">
                <a:cs typeface="Arial" panose="020B0604020202020204" pitchFamily="34" charset="0"/>
              </a:rPr>
              <a:t>principle of measurement, </a:t>
            </a:r>
          </a:p>
          <a:p>
            <a:pPr marL="1347788" indent="-285750" algn="just">
              <a:lnSpc>
                <a:spcPct val="120000"/>
              </a:lnSpc>
              <a:buFont typeface="Arial" panose="020B0604020202020204" pitchFamily="34" charset="0"/>
              <a:buChar char="•"/>
            </a:pPr>
            <a:r>
              <a:rPr lang="en-US" sz="1600" dirty="0" smtClean="0">
                <a:cs typeface="Arial" panose="020B0604020202020204" pitchFamily="34" charset="0"/>
              </a:rPr>
              <a:t>procedure of measurement, </a:t>
            </a:r>
          </a:p>
          <a:p>
            <a:pPr marL="1347788" indent="-285750" algn="just">
              <a:lnSpc>
                <a:spcPct val="120000"/>
              </a:lnSpc>
              <a:buFont typeface="Arial" panose="020B0604020202020204" pitchFamily="34" charset="0"/>
              <a:buChar char="•"/>
            </a:pPr>
            <a:r>
              <a:rPr lang="en-US" sz="1600" dirty="0" smtClean="0">
                <a:cs typeface="Arial" panose="020B0604020202020204" pitchFamily="34" charset="0"/>
              </a:rPr>
              <a:t>standardization, </a:t>
            </a:r>
          </a:p>
          <a:p>
            <a:pPr marL="1347788" indent="-285750" algn="just">
              <a:lnSpc>
                <a:spcPct val="120000"/>
              </a:lnSpc>
              <a:buFont typeface="Arial" panose="020B0604020202020204" pitchFamily="34" charset="0"/>
              <a:buChar char="•"/>
            </a:pPr>
            <a:r>
              <a:rPr lang="en-US" sz="1600" dirty="0" smtClean="0">
                <a:cs typeface="Arial" panose="020B0604020202020204" pitchFamily="34" charset="0"/>
              </a:rPr>
              <a:t>sampling, </a:t>
            </a:r>
          </a:p>
          <a:p>
            <a:pPr marL="1347788" indent="-285750" algn="just">
              <a:lnSpc>
                <a:spcPct val="120000"/>
              </a:lnSpc>
              <a:buFont typeface="Arial" panose="020B0604020202020204" pitchFamily="34" charset="0"/>
              <a:buChar char="•"/>
            </a:pPr>
            <a:r>
              <a:rPr lang="en-US" sz="1600" dirty="0" smtClean="0">
                <a:cs typeface="Arial" panose="020B0604020202020204" pitchFamily="34" charset="0"/>
              </a:rPr>
              <a:t>specimen preparation, </a:t>
            </a:r>
          </a:p>
          <a:p>
            <a:pPr marL="1347788" indent="-285750" algn="just">
              <a:lnSpc>
                <a:spcPct val="120000"/>
              </a:lnSpc>
              <a:buFont typeface="Arial" panose="020B0604020202020204" pitchFamily="34" charset="0"/>
              <a:buChar char="•"/>
            </a:pPr>
            <a:r>
              <a:rPr lang="en-US" sz="1600" dirty="0" smtClean="0">
                <a:cs typeface="Arial" panose="020B0604020202020204" pitchFamily="34" charset="0"/>
              </a:rPr>
              <a:t>method of calculation, </a:t>
            </a:r>
          </a:p>
          <a:p>
            <a:pPr marL="1347788" indent="-285750" algn="just">
              <a:lnSpc>
                <a:spcPct val="120000"/>
              </a:lnSpc>
              <a:buFont typeface="Arial" panose="020B0604020202020204" pitchFamily="34" charset="0"/>
              <a:buChar char="•"/>
            </a:pPr>
            <a:r>
              <a:rPr lang="en-US" sz="1600" dirty="0" smtClean="0">
                <a:cs typeface="Arial" panose="020B0604020202020204" pitchFamily="34" charset="0"/>
              </a:rPr>
              <a:t>test report. </a:t>
            </a:r>
            <a:endParaRPr lang="en-US" sz="2000" dirty="0" smtClean="0">
              <a:solidFill>
                <a:srgbClr val="0070C0"/>
              </a:solidFill>
              <a:latin typeface="Calibri" panose="020F0502020204030204" pitchFamily="34" charset="0"/>
              <a:ea typeface="Calibri" panose="020F0502020204030204" pitchFamily="34" charset="0"/>
            </a:endParaRPr>
          </a:p>
          <a:p>
            <a:pPr algn="just">
              <a:lnSpc>
                <a:spcPct val="120000"/>
              </a:lnSpc>
            </a:pPr>
            <a:endParaRPr lang="en-US" sz="2000" dirty="0">
              <a:solidFill>
                <a:srgbClr val="0070C0"/>
              </a:solidFill>
            </a:endParaRPr>
          </a:p>
        </p:txBody>
      </p:sp>
      <p:sp>
        <p:nvSpPr>
          <p:cNvPr id="10" name="Rectangle 9"/>
          <p:cNvSpPr/>
          <p:nvPr/>
        </p:nvSpPr>
        <p:spPr>
          <a:xfrm>
            <a:off x="800100" y="990600"/>
            <a:ext cx="10325100" cy="369332"/>
          </a:xfrm>
          <a:prstGeom prst="rect">
            <a:avLst/>
          </a:prstGeom>
        </p:spPr>
        <p:txBody>
          <a:bodyPr wrap="square">
            <a:spAutoFit/>
          </a:bodyPr>
          <a:lstStyle/>
          <a:p>
            <a:pPr algn="just">
              <a:spcAft>
                <a:spcPts val="0"/>
              </a:spcAft>
            </a:pPr>
            <a:r>
              <a:rPr lang="en-US" b="1" dirty="0" smtClean="0">
                <a:solidFill>
                  <a:schemeClr val="accent1">
                    <a:lumMod val="75000"/>
                  </a:schemeClr>
                </a:solidFill>
                <a:ea typeface="Calibri" panose="020F0502020204030204" pitchFamily="34" charset="0"/>
                <a:cs typeface="Arial" panose="020B0604020202020204" pitchFamily="34" charset="0"/>
              </a:rPr>
              <a:t>General principles and mathematical system for numerical </a:t>
            </a:r>
            <a:r>
              <a:rPr lang="en-US" b="1" dirty="0" err="1" smtClean="0">
                <a:solidFill>
                  <a:schemeClr val="accent1">
                    <a:lumMod val="75000"/>
                  </a:schemeClr>
                </a:solidFill>
                <a:ea typeface="Calibri" panose="020F0502020204030204" pitchFamily="34" charset="0"/>
                <a:cs typeface="Arial" panose="020B0604020202020204" pitchFamily="34" charset="0"/>
              </a:rPr>
              <a:t>colour</a:t>
            </a:r>
            <a:r>
              <a:rPr lang="en-US" b="1" dirty="0" smtClean="0">
                <a:solidFill>
                  <a:schemeClr val="accent1">
                    <a:lumMod val="75000"/>
                  </a:schemeClr>
                </a:solidFill>
                <a:ea typeface="Calibri" panose="020F0502020204030204" pitchFamily="34" charset="0"/>
                <a:cs typeface="Arial" panose="020B0604020202020204" pitchFamily="34" charset="0"/>
              </a:rPr>
              <a:t> evaluation - CIE</a:t>
            </a:r>
            <a:endParaRPr lang="en-US" dirty="0">
              <a:solidFill>
                <a:schemeClr val="accent1">
                  <a:lumMod val="75000"/>
                </a:schemeClr>
              </a:solidFill>
              <a:effectLst/>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5"/>
          <a:stretch>
            <a:fillRect/>
          </a:stretch>
        </p:blipFill>
        <p:spPr>
          <a:xfrm>
            <a:off x="8915400" y="3649884"/>
            <a:ext cx="2630292" cy="2419868"/>
          </a:xfrm>
          <a:prstGeom prst="rect">
            <a:avLst/>
          </a:prstGeom>
        </p:spPr>
      </p:pic>
    </p:spTree>
    <p:extLst>
      <p:ext uri="{BB962C8B-B14F-4D97-AF65-F5344CB8AC3E}">
        <p14:creationId xmlns:p14="http://schemas.microsoft.com/office/powerpoint/2010/main" val="310110090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4</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3" name="Rectangle 12"/>
          <p:cNvSpPr/>
          <p:nvPr/>
        </p:nvSpPr>
        <p:spPr>
          <a:xfrm>
            <a:off x="457200" y="1127422"/>
            <a:ext cx="10325100" cy="353943"/>
          </a:xfrm>
          <a:prstGeom prst="rect">
            <a:avLst/>
          </a:prstGeom>
        </p:spPr>
        <p:txBody>
          <a:bodyPr wrap="square">
            <a:spAutoFit/>
          </a:bodyPr>
          <a:lstStyle/>
          <a:p>
            <a:pPr marL="285750" indent="-285750" algn="just">
              <a:spcAft>
                <a:spcPts val="0"/>
              </a:spcAft>
              <a:buFont typeface="Wingdings" panose="05000000000000000000" pitchFamily="2" charset="2"/>
              <a:buChar char="q"/>
            </a:pPr>
            <a:r>
              <a:rPr lang="hr-HR" sz="1700" b="1" dirty="0" smtClean="0">
                <a:solidFill>
                  <a:schemeClr val="accent1">
                    <a:lumMod val="75000"/>
                  </a:schemeClr>
                </a:solidFill>
                <a:ea typeface="Calibri" panose="020F0502020204030204" pitchFamily="34" charset="0"/>
                <a:cs typeface="Arial" panose="020B0604020202020204" pitchFamily="34" charset="0"/>
              </a:rPr>
              <a:t>ISO 105 standard for </a:t>
            </a:r>
            <a:r>
              <a:rPr lang="hr-HR" sz="1700" b="1" dirty="0" err="1" smtClean="0">
                <a:solidFill>
                  <a:schemeClr val="accent1">
                    <a:lumMod val="75000"/>
                  </a:schemeClr>
                </a:solidFill>
                <a:ea typeface="Calibri" panose="020F0502020204030204" pitchFamily="34" charset="0"/>
                <a:cs typeface="Arial" panose="020B0604020202020204" pitchFamily="34" charset="0"/>
              </a:rPr>
              <a:t>colour</a:t>
            </a:r>
            <a:r>
              <a:rPr lang="hr-HR" sz="1700" b="1" dirty="0" smtClean="0">
                <a:solidFill>
                  <a:schemeClr val="accent1">
                    <a:lumMod val="75000"/>
                  </a:schemeClr>
                </a:solidFill>
                <a:ea typeface="Calibri" panose="020F0502020204030204" pitchFamily="34" charset="0"/>
                <a:cs typeface="Arial" panose="020B0604020202020204" pitchFamily="34" charset="0"/>
              </a:rPr>
              <a:t> </a:t>
            </a:r>
            <a:r>
              <a:rPr lang="hr-HR" sz="1700" b="1" dirty="0" err="1" smtClean="0">
                <a:solidFill>
                  <a:schemeClr val="accent1">
                    <a:lumMod val="75000"/>
                  </a:schemeClr>
                </a:solidFill>
                <a:ea typeface="Calibri" panose="020F0502020204030204" pitchFamily="34" charset="0"/>
                <a:cs typeface="Arial" panose="020B0604020202020204" pitchFamily="34" charset="0"/>
              </a:rPr>
              <a:t>measurement</a:t>
            </a:r>
            <a:r>
              <a:rPr lang="hr-HR" sz="1700" b="1" dirty="0" smtClean="0">
                <a:solidFill>
                  <a:schemeClr val="accent1">
                    <a:lumMod val="75000"/>
                  </a:schemeClr>
                </a:solidFill>
                <a:ea typeface="Calibri" panose="020F0502020204030204" pitchFamily="34" charset="0"/>
                <a:cs typeface="Arial" panose="020B0604020202020204" pitchFamily="34" charset="0"/>
              </a:rPr>
              <a:t> </a:t>
            </a:r>
            <a:r>
              <a:rPr lang="hr-HR" sz="1700" b="1" dirty="0" err="1" smtClean="0">
                <a:solidFill>
                  <a:schemeClr val="accent1">
                    <a:lumMod val="75000"/>
                  </a:schemeClr>
                </a:solidFill>
                <a:ea typeface="Calibri" panose="020F0502020204030204" pitchFamily="34" charset="0"/>
                <a:cs typeface="Arial" panose="020B0604020202020204" pitchFamily="34" charset="0"/>
              </a:rPr>
              <a:t>lies</a:t>
            </a:r>
            <a:r>
              <a:rPr lang="hr-HR" sz="1700" b="1" dirty="0" smtClean="0">
                <a:solidFill>
                  <a:schemeClr val="accent1">
                    <a:lumMod val="75000"/>
                  </a:schemeClr>
                </a:solidFill>
                <a:ea typeface="Calibri" panose="020F0502020204030204" pitchFamily="34" charset="0"/>
                <a:cs typeface="Arial" panose="020B0604020202020204" pitchFamily="34" charset="0"/>
              </a:rPr>
              <a:t> on </a:t>
            </a:r>
            <a:r>
              <a:rPr lang="hr-HR" sz="1700" b="1" dirty="0" smtClean="0">
                <a:solidFill>
                  <a:srgbClr val="FF0000"/>
                </a:solidFill>
                <a:ea typeface="Calibri" panose="020F0502020204030204" pitchFamily="34" charset="0"/>
                <a:cs typeface="Arial" panose="020B0604020202020204" pitchFamily="34" charset="0"/>
              </a:rPr>
              <a:t>CIE </a:t>
            </a:r>
            <a:r>
              <a:rPr lang="hr-HR" sz="1700" b="1" dirty="0" err="1" smtClean="0">
                <a:solidFill>
                  <a:srgbClr val="FF0000"/>
                </a:solidFill>
                <a:ea typeface="Calibri" panose="020F0502020204030204" pitchFamily="34" charset="0"/>
                <a:cs typeface="Arial" panose="020B0604020202020204" pitchFamily="34" charset="0"/>
              </a:rPr>
              <a:t>Publication</a:t>
            </a:r>
            <a:r>
              <a:rPr lang="hr-HR" sz="1700" b="1" dirty="0" smtClean="0">
                <a:solidFill>
                  <a:srgbClr val="FF0000"/>
                </a:solidFill>
                <a:ea typeface="Calibri" panose="020F0502020204030204" pitchFamily="34" charset="0"/>
                <a:cs typeface="Arial" panose="020B0604020202020204" pitchFamily="34" charset="0"/>
              </a:rPr>
              <a:t> No. 15.2. </a:t>
            </a:r>
            <a:r>
              <a:rPr lang="hr-HR" sz="1700" b="1" i="1" dirty="0" err="1" smtClean="0">
                <a:solidFill>
                  <a:srgbClr val="FF0000"/>
                </a:solidFill>
                <a:ea typeface="Calibri" panose="020F0502020204030204" pitchFamily="34" charset="0"/>
                <a:cs typeface="Arial" panose="020B0604020202020204" pitchFamily="34" charset="0"/>
              </a:rPr>
              <a:t>Colorimetry</a:t>
            </a:r>
            <a:r>
              <a:rPr lang="hr-HR" sz="1700" b="1" i="1" dirty="0" smtClean="0">
                <a:solidFill>
                  <a:srgbClr val="FF0000"/>
                </a:solidFill>
                <a:ea typeface="Calibri" panose="020F0502020204030204" pitchFamily="34" charset="0"/>
                <a:cs typeface="Arial" panose="020B0604020202020204" pitchFamily="34" charset="0"/>
              </a:rPr>
              <a:t> </a:t>
            </a:r>
            <a:r>
              <a:rPr lang="hr-HR" sz="1700" b="1" dirty="0" smtClean="0">
                <a:solidFill>
                  <a:srgbClr val="FF0000"/>
                </a:solidFill>
                <a:ea typeface="Calibri" panose="020F0502020204030204" pitchFamily="34" charset="0"/>
                <a:cs typeface="Arial" panose="020B0604020202020204" pitchFamily="34" charset="0"/>
              </a:rPr>
              <a:t>(1986)</a:t>
            </a:r>
            <a:endParaRPr lang="en-US" sz="1700" dirty="0">
              <a:solidFill>
                <a:schemeClr val="accent1">
                  <a:lumMod val="75000"/>
                </a:schemeClr>
              </a:solidFill>
              <a:effectLst/>
              <a:ea typeface="Calibri" panose="020F0502020204030204" pitchFamily="34" charset="0"/>
              <a:cs typeface="Arial" panose="020B0604020202020204" pitchFamily="34" charset="0"/>
            </a:endParaRPr>
          </a:p>
        </p:txBody>
      </p:sp>
      <p:sp>
        <p:nvSpPr>
          <p:cNvPr id="5" name="TextBox 4"/>
          <p:cNvSpPr txBox="1"/>
          <p:nvPr/>
        </p:nvSpPr>
        <p:spPr>
          <a:xfrm>
            <a:off x="1066800" y="1620181"/>
            <a:ext cx="10820400" cy="4524315"/>
          </a:xfrm>
          <a:prstGeom prst="rect">
            <a:avLst/>
          </a:prstGeom>
          <a:noFill/>
        </p:spPr>
        <p:txBody>
          <a:bodyPr wrap="square" rtlCol="0">
            <a:spAutoFit/>
          </a:bodyPr>
          <a:lstStyle/>
          <a:p>
            <a:pPr marL="285750" indent="-285750" algn="just">
              <a:lnSpc>
                <a:spcPct val="120000"/>
              </a:lnSpc>
              <a:buFont typeface="Wingdings" panose="05000000000000000000" pitchFamily="2" charset="2"/>
              <a:buChar char="q"/>
            </a:pPr>
            <a:r>
              <a:rPr lang="en-US" sz="1600" b="1" dirty="0" smtClean="0">
                <a:solidFill>
                  <a:srgbClr val="FF0000"/>
                </a:solidFill>
              </a:rPr>
              <a:t>CIE </a:t>
            </a:r>
            <a:r>
              <a:rPr lang="en-US" sz="1600" dirty="0" smtClean="0">
                <a:solidFill>
                  <a:srgbClr val="FF0000"/>
                </a:solidFill>
              </a:rPr>
              <a:t> - </a:t>
            </a:r>
            <a:r>
              <a:rPr lang="en-US" sz="1600" dirty="0" err="1" smtClean="0">
                <a:solidFill>
                  <a:srgbClr val="FF0000"/>
                </a:solidFill>
              </a:rPr>
              <a:t>Internationl</a:t>
            </a:r>
            <a:r>
              <a:rPr lang="en-US" sz="1600" dirty="0" smtClean="0">
                <a:solidFill>
                  <a:srgbClr val="FF0000"/>
                </a:solidFill>
              </a:rPr>
              <a:t> body for science and art of light and lighting, </a:t>
            </a:r>
            <a:r>
              <a:rPr lang="en-US" sz="1600" dirty="0" err="1" smtClean="0">
                <a:solidFill>
                  <a:srgbClr val="FF0000"/>
                </a:solidFill>
              </a:rPr>
              <a:t>colour</a:t>
            </a:r>
            <a:r>
              <a:rPr lang="en-US" sz="1600" dirty="0" smtClean="0">
                <a:solidFill>
                  <a:srgbClr val="FF0000"/>
                </a:solidFill>
              </a:rPr>
              <a:t> and vision, photobiology and image technology</a:t>
            </a:r>
          </a:p>
          <a:p>
            <a:pPr marL="984250" indent="-285750" algn="just">
              <a:lnSpc>
                <a:spcPct val="120000"/>
              </a:lnSpc>
              <a:buFont typeface="Wingdings" panose="05000000000000000000" pitchFamily="2" charset="2"/>
              <a:buChar char="ü"/>
            </a:pPr>
            <a:r>
              <a:rPr lang="en-US" sz="1600" b="1" dirty="0" smtClean="0"/>
              <a:t>professional organization</a:t>
            </a:r>
            <a:r>
              <a:rPr lang="en-US" sz="1600" dirty="0" smtClean="0"/>
              <a:t> accepted as representing the best authority on the subject matter of light and lighting. The CIE is accepted by the International Commission for Weights and Measures (CIPM), the International Standardization Organization (ISO) and the International </a:t>
            </a:r>
            <a:r>
              <a:rPr lang="en-US" sz="1600" dirty="0" err="1" smtClean="0"/>
              <a:t>Electrotechnical</a:t>
            </a:r>
            <a:r>
              <a:rPr lang="en-US" sz="1600" dirty="0" smtClean="0"/>
              <a:t> Commission (IEC) as an international standardization body.</a:t>
            </a:r>
          </a:p>
          <a:p>
            <a:pPr marL="984250" indent="-285750" algn="just">
              <a:lnSpc>
                <a:spcPct val="120000"/>
              </a:lnSpc>
              <a:buFont typeface="Wingdings" panose="05000000000000000000" pitchFamily="2" charset="2"/>
              <a:buChar char="ü"/>
            </a:pPr>
            <a:r>
              <a:rPr lang="en-US" sz="1600" b="1" dirty="0" smtClean="0">
                <a:solidFill>
                  <a:srgbClr val="FF0000"/>
                </a:solidFill>
              </a:rPr>
              <a:t>CIE </a:t>
            </a:r>
            <a:r>
              <a:rPr lang="en-US" sz="1600" b="1" dirty="0" err="1" smtClean="0">
                <a:solidFill>
                  <a:srgbClr val="FF0000"/>
                </a:solidFill>
              </a:rPr>
              <a:t>colour</a:t>
            </a:r>
            <a:r>
              <a:rPr lang="en-US" sz="1600" b="1" dirty="0" smtClean="0">
                <a:solidFill>
                  <a:srgbClr val="FF0000"/>
                </a:solidFill>
              </a:rPr>
              <a:t> evaluation </a:t>
            </a:r>
            <a:r>
              <a:rPr lang="en-US" sz="1600" b="1" dirty="0" smtClean="0"/>
              <a:t>involves three basic aspects - </a:t>
            </a:r>
            <a:r>
              <a:rPr lang="en-US" sz="1600" b="1" dirty="0" err="1" smtClean="0"/>
              <a:t>colo</a:t>
            </a:r>
            <a:r>
              <a:rPr lang="hr-HR" sz="1600" b="1" dirty="0" smtClean="0"/>
              <a:t>u</a:t>
            </a:r>
            <a:r>
              <a:rPr lang="en-US" sz="1600" b="1" dirty="0" smtClean="0"/>
              <a:t>r </a:t>
            </a:r>
            <a:r>
              <a:rPr lang="hr-HR" sz="1600" b="1" dirty="0" err="1" smtClean="0"/>
              <a:t>numerical</a:t>
            </a:r>
            <a:r>
              <a:rPr lang="hr-HR" sz="1600" b="1" dirty="0" smtClean="0"/>
              <a:t> </a:t>
            </a:r>
            <a:r>
              <a:rPr lang="en-US" sz="1600" b="1" dirty="0" smtClean="0"/>
              <a:t>evaluation, color difference </a:t>
            </a:r>
            <a:r>
              <a:rPr lang="hr-HR" sz="1600" b="1" dirty="0" err="1" smtClean="0"/>
              <a:t>assessment</a:t>
            </a:r>
            <a:r>
              <a:rPr lang="en-US" sz="1600" b="1" dirty="0" smtClean="0"/>
              <a:t> and graphic presentation in color space.</a:t>
            </a:r>
            <a:r>
              <a:rPr lang="hr-HR" sz="1600" b="1" dirty="0" smtClean="0"/>
              <a:t> </a:t>
            </a:r>
            <a:r>
              <a:rPr lang="en-US" sz="1600" dirty="0"/>
              <a:t>Color measurement and the </a:t>
            </a:r>
            <a:r>
              <a:rPr lang="en-US" sz="1600" dirty="0" smtClean="0"/>
              <a:t>evaluation</a:t>
            </a:r>
            <a:r>
              <a:rPr lang="hr-HR" sz="1600" dirty="0" smtClean="0"/>
              <a:t> </a:t>
            </a:r>
            <a:r>
              <a:rPr lang="en-US" sz="1600" dirty="0" smtClean="0"/>
              <a:t>of </a:t>
            </a:r>
            <a:r>
              <a:rPr lang="en-US" sz="1600" dirty="0"/>
              <a:t>color differences help the manufacturer greatly </a:t>
            </a:r>
            <a:r>
              <a:rPr lang="en-US" sz="1600" dirty="0" smtClean="0"/>
              <a:t>in</a:t>
            </a:r>
            <a:r>
              <a:rPr lang="hr-HR" sz="1600" dirty="0" smtClean="0"/>
              <a:t> </a:t>
            </a:r>
            <a:r>
              <a:rPr lang="en-US" sz="1600" dirty="0" smtClean="0"/>
              <a:t>adhering </a:t>
            </a:r>
            <a:r>
              <a:rPr lang="en-US" sz="1600" dirty="0"/>
              <a:t>to the specifications agreed between </a:t>
            </a:r>
            <a:r>
              <a:rPr lang="en-US" sz="1600" dirty="0" smtClean="0"/>
              <a:t>customer</a:t>
            </a:r>
            <a:r>
              <a:rPr lang="hr-HR" sz="1600" dirty="0" smtClean="0"/>
              <a:t> </a:t>
            </a:r>
            <a:r>
              <a:rPr lang="en-US" sz="1600" dirty="0" smtClean="0"/>
              <a:t>and </a:t>
            </a:r>
            <a:r>
              <a:rPr lang="en-US" sz="1600" dirty="0"/>
              <a:t>supplier. In order to determine the difference </a:t>
            </a:r>
            <a:r>
              <a:rPr lang="en-US" sz="1600" dirty="0" smtClean="0"/>
              <a:t>between</a:t>
            </a:r>
            <a:r>
              <a:rPr lang="hr-HR" sz="1600" dirty="0" smtClean="0"/>
              <a:t> </a:t>
            </a:r>
            <a:r>
              <a:rPr lang="en-US" sz="1600" dirty="0" smtClean="0"/>
              <a:t>the </a:t>
            </a:r>
            <a:r>
              <a:rPr lang="en-US" sz="1600" dirty="0"/>
              <a:t>colors of two samples, the color coordinates of </a:t>
            </a:r>
            <a:r>
              <a:rPr lang="en-US" sz="1600" dirty="0" smtClean="0"/>
              <a:t>the</a:t>
            </a:r>
            <a:r>
              <a:rPr lang="hr-HR" sz="1600" dirty="0" smtClean="0"/>
              <a:t> </a:t>
            </a:r>
            <a:r>
              <a:rPr lang="en-US" sz="1600" dirty="0" smtClean="0"/>
              <a:t>standard </a:t>
            </a:r>
            <a:r>
              <a:rPr lang="en-US" sz="1600" dirty="0"/>
              <a:t>and of the reconstruction are entered in a </a:t>
            </a:r>
            <a:r>
              <a:rPr lang="en-US" sz="1600" dirty="0" smtClean="0"/>
              <a:t>color</a:t>
            </a:r>
            <a:r>
              <a:rPr lang="hr-HR" sz="1600" dirty="0" smtClean="0"/>
              <a:t> </a:t>
            </a:r>
            <a:r>
              <a:rPr lang="en-US" sz="1600" dirty="0" smtClean="0"/>
              <a:t>space</a:t>
            </a:r>
            <a:r>
              <a:rPr lang="en-US" sz="1600" dirty="0"/>
              <a:t>; the distance of these two color points from </a:t>
            </a:r>
            <a:r>
              <a:rPr lang="en-US" sz="1600" dirty="0" smtClean="0"/>
              <a:t>each</a:t>
            </a:r>
            <a:r>
              <a:rPr lang="hr-HR" sz="1600" dirty="0" smtClean="0"/>
              <a:t> </a:t>
            </a:r>
            <a:r>
              <a:rPr lang="en-US" sz="1600" dirty="0" smtClean="0"/>
              <a:t>other </a:t>
            </a:r>
            <a:r>
              <a:rPr lang="en-US" sz="1600" dirty="0"/>
              <a:t>shows the color difference between the samples</a:t>
            </a:r>
            <a:r>
              <a:rPr lang="en-US" sz="1600" dirty="0" smtClean="0"/>
              <a:t>.</a:t>
            </a:r>
            <a:r>
              <a:rPr lang="hr-HR" sz="1600" dirty="0" smtClean="0"/>
              <a:t> </a:t>
            </a:r>
            <a:r>
              <a:rPr lang="en-US" sz="1600" dirty="0" smtClean="0"/>
              <a:t>The </a:t>
            </a:r>
            <a:r>
              <a:rPr lang="en-US" sz="1600" dirty="0"/>
              <a:t>distance between two points is calculated with </a:t>
            </a:r>
            <a:r>
              <a:rPr lang="en-US" sz="1600" dirty="0" smtClean="0"/>
              <a:t>a</a:t>
            </a:r>
            <a:r>
              <a:rPr lang="hr-HR" sz="1600" dirty="0" smtClean="0"/>
              <a:t> </a:t>
            </a:r>
            <a:r>
              <a:rPr lang="en-US" sz="1600" dirty="0" smtClean="0"/>
              <a:t>relationship </a:t>
            </a:r>
            <a:r>
              <a:rPr lang="en-US" sz="1600" dirty="0"/>
              <a:t>based on its spatial projection onto each </a:t>
            </a:r>
            <a:r>
              <a:rPr lang="en-US" sz="1600" dirty="0" smtClean="0"/>
              <a:t>of</a:t>
            </a:r>
            <a:r>
              <a:rPr lang="hr-HR" sz="1600" dirty="0" smtClean="0"/>
              <a:t> </a:t>
            </a:r>
            <a:r>
              <a:rPr lang="en-US" sz="1600" dirty="0" smtClean="0"/>
              <a:t>the </a:t>
            </a:r>
            <a:r>
              <a:rPr lang="en-US" sz="1600" dirty="0"/>
              <a:t>three main variables of the color system. This is </a:t>
            </a:r>
            <a:r>
              <a:rPr lang="en-US" sz="1600" dirty="0" smtClean="0"/>
              <a:t>the</a:t>
            </a:r>
            <a:r>
              <a:rPr lang="hr-HR" sz="1600" dirty="0" smtClean="0"/>
              <a:t> </a:t>
            </a:r>
            <a:r>
              <a:rPr lang="en-US" sz="1600" dirty="0" smtClean="0"/>
              <a:t>main </a:t>
            </a:r>
            <a:r>
              <a:rPr lang="en-US" sz="1600" dirty="0"/>
              <a:t>application of the </a:t>
            </a:r>
            <a:r>
              <a:rPr lang="en-US" sz="1600" dirty="0" err="1"/>
              <a:t>CIELab</a:t>
            </a:r>
            <a:r>
              <a:rPr lang="en-US" sz="1600" dirty="0"/>
              <a:t> color system and the </a:t>
            </a:r>
            <a:r>
              <a:rPr lang="en-US" sz="1600" dirty="0" smtClean="0"/>
              <a:t>color</a:t>
            </a:r>
            <a:r>
              <a:rPr lang="hr-HR" sz="1600" dirty="0" smtClean="0"/>
              <a:t> </a:t>
            </a:r>
            <a:r>
              <a:rPr lang="en-US" sz="1600" dirty="0" smtClean="0"/>
              <a:t>differences </a:t>
            </a:r>
            <a:r>
              <a:rPr lang="en-US" sz="1600" dirty="0"/>
              <a:t>determined in this system.</a:t>
            </a:r>
            <a:endParaRPr lang="en-US" sz="1600" b="1" dirty="0"/>
          </a:p>
        </p:txBody>
      </p:sp>
    </p:spTree>
    <p:extLst>
      <p:ext uri="{BB962C8B-B14F-4D97-AF65-F5344CB8AC3E}">
        <p14:creationId xmlns:p14="http://schemas.microsoft.com/office/powerpoint/2010/main" val="26954207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5</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pic>
        <p:nvPicPr>
          <p:cNvPr id="3" name="Picture 2"/>
          <p:cNvPicPr>
            <a:picLocks noChangeAspect="1"/>
          </p:cNvPicPr>
          <p:nvPr/>
        </p:nvPicPr>
        <p:blipFill rotWithShape="1">
          <a:blip r:embed="rId5"/>
          <a:srcRect l="7831" t="32714" r="28842" b="14953"/>
          <a:stretch/>
        </p:blipFill>
        <p:spPr>
          <a:xfrm>
            <a:off x="517967" y="2971801"/>
            <a:ext cx="5339908" cy="2482198"/>
          </a:xfrm>
          <a:prstGeom prst="rect">
            <a:avLst/>
          </a:prstGeom>
        </p:spPr>
      </p:pic>
      <p:sp>
        <p:nvSpPr>
          <p:cNvPr id="4" name="TextBox 3"/>
          <p:cNvSpPr txBox="1"/>
          <p:nvPr/>
        </p:nvSpPr>
        <p:spPr>
          <a:xfrm>
            <a:off x="1063183" y="5435701"/>
            <a:ext cx="3759362" cy="276999"/>
          </a:xfrm>
          <a:prstGeom prst="rect">
            <a:avLst/>
          </a:prstGeom>
          <a:noFill/>
        </p:spPr>
        <p:txBody>
          <a:bodyPr wrap="none" rtlCol="0">
            <a:spAutoFit/>
          </a:bodyPr>
          <a:lstStyle/>
          <a:p>
            <a:r>
              <a:rPr lang="en-US" sz="1200" dirty="0" smtClean="0"/>
              <a:t>The </a:t>
            </a:r>
            <a:r>
              <a:rPr lang="en-US" sz="1200" dirty="0" err="1" smtClean="0"/>
              <a:t>CIELab</a:t>
            </a:r>
            <a:r>
              <a:rPr lang="en-US" sz="1200" dirty="0" smtClean="0"/>
              <a:t> </a:t>
            </a:r>
            <a:r>
              <a:rPr lang="en-US" sz="1200" dirty="0" err="1" smtClean="0"/>
              <a:t>colour</a:t>
            </a:r>
            <a:r>
              <a:rPr lang="en-US" sz="1200" dirty="0" smtClean="0"/>
              <a:t> space: the </a:t>
            </a:r>
            <a:r>
              <a:rPr lang="en-US" sz="1200" dirty="0" err="1" smtClean="0"/>
              <a:t>det</a:t>
            </a:r>
            <a:r>
              <a:rPr lang="hr-HR" sz="1200" dirty="0" smtClean="0"/>
              <a:t>r</a:t>
            </a:r>
            <a:r>
              <a:rPr lang="en-US" sz="1200" dirty="0" err="1" smtClean="0"/>
              <a:t>erminaton</a:t>
            </a:r>
            <a:r>
              <a:rPr lang="en-US" sz="1200" dirty="0" smtClean="0"/>
              <a:t> method</a:t>
            </a:r>
            <a:endParaRPr lang="en-US" sz="1200" dirty="0"/>
          </a:p>
        </p:txBody>
      </p:sp>
      <p:grpSp>
        <p:nvGrpSpPr>
          <p:cNvPr id="7" name="Group 6"/>
          <p:cNvGrpSpPr/>
          <p:nvPr/>
        </p:nvGrpSpPr>
        <p:grpSpPr>
          <a:xfrm>
            <a:off x="6210300" y="2641538"/>
            <a:ext cx="4718940" cy="3454462"/>
            <a:chOff x="6210300" y="3124200"/>
            <a:chExt cx="3886200" cy="2844862"/>
          </a:xfrm>
        </p:grpSpPr>
        <p:pic>
          <p:nvPicPr>
            <p:cNvPr id="5" name="Picture 4"/>
            <p:cNvPicPr>
              <a:picLocks noChangeAspect="1"/>
            </p:cNvPicPr>
            <p:nvPr/>
          </p:nvPicPr>
          <p:blipFill rotWithShape="1">
            <a:blip r:embed="rId6"/>
            <a:srcRect l="11286" t="23273" r="36137" b="12581"/>
            <a:stretch/>
          </p:blipFill>
          <p:spPr>
            <a:xfrm>
              <a:off x="6210300" y="3184200"/>
              <a:ext cx="3886200" cy="2667000"/>
            </a:xfrm>
            <a:prstGeom prst="rect">
              <a:avLst/>
            </a:prstGeom>
          </p:spPr>
        </p:pic>
        <p:sp>
          <p:nvSpPr>
            <p:cNvPr id="6" name="Rectangle 5"/>
            <p:cNvSpPr/>
            <p:nvPr/>
          </p:nvSpPr>
          <p:spPr>
            <a:xfrm>
              <a:off x="8153400" y="3124200"/>
              <a:ext cx="19431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365381" y="5735375"/>
              <a:ext cx="1540619" cy="233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p:cNvSpPr/>
          <p:nvPr/>
        </p:nvSpPr>
        <p:spPr>
          <a:xfrm>
            <a:off x="1047750" y="1143000"/>
            <a:ext cx="10325100" cy="1615827"/>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q"/>
            </a:pPr>
            <a:r>
              <a:rPr lang="en-US" sz="1700" b="1" dirty="0" err="1" smtClean="0">
                <a:solidFill>
                  <a:schemeClr val="accent1">
                    <a:lumMod val="75000"/>
                  </a:schemeClr>
                </a:solidFill>
                <a:ea typeface="Calibri" panose="020F0502020204030204" pitchFamily="34" charset="0"/>
                <a:cs typeface="Arial" panose="020B0604020202020204" pitchFamily="34" charset="0"/>
              </a:rPr>
              <a:t>CIELab</a:t>
            </a:r>
            <a:r>
              <a:rPr lang="en-US" sz="1700" b="1" dirty="0" smtClean="0">
                <a:solidFill>
                  <a:schemeClr val="accent1">
                    <a:lumMod val="75000"/>
                  </a:schemeClr>
                </a:solidFill>
                <a:ea typeface="Calibri" panose="020F0502020204030204" pitchFamily="34" charset="0"/>
                <a:cs typeface="Arial" panose="020B0604020202020204" pitchFamily="34" charset="0"/>
              </a:rPr>
              <a:t> system </a:t>
            </a:r>
            <a:r>
              <a:rPr lang="en-US" sz="1700" b="1" dirty="0" smtClean="0">
                <a:solidFill>
                  <a:srgbClr val="FF0000"/>
                </a:solidFill>
                <a:ea typeface="Calibri" panose="020F0502020204030204" pitchFamily="34" charset="0"/>
                <a:cs typeface="Arial" panose="020B0604020202020204" pitchFamily="34" charset="0"/>
              </a:rPr>
              <a:t>– most commonly used in </a:t>
            </a:r>
            <a:r>
              <a:rPr lang="en-US" sz="1700" b="1" dirty="0" err="1" smtClean="0">
                <a:solidFill>
                  <a:srgbClr val="FF0000"/>
                </a:solidFill>
                <a:ea typeface="Calibri" panose="020F0502020204030204" pitchFamily="34" charset="0"/>
                <a:cs typeface="Arial" panose="020B0604020202020204" pitchFamily="34" charset="0"/>
              </a:rPr>
              <a:t>colour</a:t>
            </a:r>
            <a:r>
              <a:rPr lang="en-US" sz="1700" b="1" dirty="0" smtClean="0">
                <a:solidFill>
                  <a:srgbClr val="FF0000"/>
                </a:solidFill>
                <a:ea typeface="Calibri" panose="020F0502020204030204" pitchFamily="34" charset="0"/>
                <a:cs typeface="Arial" panose="020B0604020202020204" pitchFamily="34" charset="0"/>
              </a:rPr>
              <a:t> measurement applications and data interpretations in today's most widely used color QC systems </a:t>
            </a:r>
          </a:p>
          <a:p>
            <a:pPr marL="984250" indent="-285750" algn="just">
              <a:lnSpc>
                <a:spcPct val="150000"/>
              </a:lnSpc>
              <a:buFont typeface="Wingdings" panose="05000000000000000000" pitchFamily="2" charset="2"/>
              <a:buChar char="ü"/>
            </a:pPr>
            <a:r>
              <a:rPr lang="en-US" sz="1600" dirty="0" smtClean="0"/>
              <a:t>The </a:t>
            </a:r>
            <a:r>
              <a:rPr lang="en-US" sz="1600" dirty="0" err="1" smtClean="0"/>
              <a:t>CIELab</a:t>
            </a:r>
            <a:r>
              <a:rPr lang="en-US" sz="1600" dirty="0" smtClean="0"/>
              <a:t> </a:t>
            </a:r>
            <a:r>
              <a:rPr lang="en-US" sz="1600" dirty="0" err="1" smtClean="0"/>
              <a:t>colo</a:t>
            </a:r>
            <a:r>
              <a:rPr lang="hr-HR" sz="1600" dirty="0" smtClean="0"/>
              <a:t>u</a:t>
            </a:r>
            <a:r>
              <a:rPr lang="en-US" sz="1600" dirty="0" smtClean="0"/>
              <a:t>r space, with some conditions, is a uniform scale and device-independent. Each perceivable </a:t>
            </a:r>
            <a:r>
              <a:rPr lang="en-US" sz="1600" dirty="0" err="1" smtClean="0"/>
              <a:t>colo</a:t>
            </a:r>
            <a:r>
              <a:rPr lang="hr-HR" sz="1600" dirty="0" smtClean="0"/>
              <a:t>u</a:t>
            </a:r>
            <a:r>
              <a:rPr lang="en-US" sz="1600" dirty="0" smtClean="0"/>
              <a:t>r in </a:t>
            </a:r>
            <a:r>
              <a:rPr lang="en-US" sz="1600" dirty="0" err="1" smtClean="0"/>
              <a:t>colo</a:t>
            </a:r>
            <a:r>
              <a:rPr lang="hr-HR" sz="1600" dirty="0" smtClean="0"/>
              <a:t>u</a:t>
            </a:r>
            <a:r>
              <a:rPr lang="en-US" sz="1600" dirty="0" smtClean="0"/>
              <a:t>r space is defined with the </a:t>
            </a:r>
            <a:r>
              <a:rPr lang="en-US" sz="1600" dirty="0" err="1" smtClean="0"/>
              <a:t>colo</a:t>
            </a:r>
            <a:r>
              <a:rPr lang="hr-HR" sz="1600" dirty="0" smtClean="0"/>
              <a:t>u</a:t>
            </a:r>
            <a:r>
              <a:rPr lang="en-US" sz="1600" dirty="0" smtClean="0"/>
              <a:t>r point that has coordinates {L*, a*, b*}.</a:t>
            </a:r>
            <a:endParaRPr lang="en-US" sz="1600" dirty="0">
              <a:solidFill>
                <a:schemeClr val="accent1">
                  <a:lumMod val="75000"/>
                </a:schemeClr>
              </a:solidFill>
              <a:effectLst/>
              <a:ea typeface="Calibri" panose="020F0502020204030204" pitchFamily="34" charset="0"/>
              <a:cs typeface="Arial" panose="020B0604020202020204" pitchFamily="34" charset="0"/>
            </a:endParaRPr>
          </a:p>
        </p:txBody>
      </p:sp>
      <p:sp>
        <p:nvSpPr>
          <p:cNvPr id="17" name="TextBox 16"/>
          <p:cNvSpPr txBox="1"/>
          <p:nvPr/>
        </p:nvSpPr>
        <p:spPr>
          <a:xfrm>
            <a:off x="8585812" y="2942515"/>
            <a:ext cx="2899665" cy="461665"/>
          </a:xfrm>
          <a:prstGeom prst="rect">
            <a:avLst/>
          </a:prstGeom>
          <a:noFill/>
        </p:spPr>
        <p:txBody>
          <a:bodyPr wrap="square" rtlCol="0">
            <a:spAutoFit/>
          </a:bodyPr>
          <a:lstStyle/>
          <a:p>
            <a:r>
              <a:rPr lang="en-US" sz="1200" dirty="0" smtClean="0"/>
              <a:t>Total distance between two samples in the </a:t>
            </a:r>
            <a:r>
              <a:rPr lang="en-US" sz="1200" dirty="0" err="1" smtClean="0"/>
              <a:t>CIELab</a:t>
            </a:r>
            <a:r>
              <a:rPr lang="en-US" sz="1200" dirty="0" smtClean="0"/>
              <a:t> </a:t>
            </a:r>
            <a:r>
              <a:rPr lang="en-US" sz="1200" dirty="0" err="1" smtClean="0"/>
              <a:t>colour</a:t>
            </a:r>
            <a:r>
              <a:rPr lang="en-US" sz="1200" dirty="0" smtClean="0"/>
              <a:t> space</a:t>
            </a:r>
            <a:endParaRPr lang="en-US" sz="1200" dirty="0"/>
          </a:p>
        </p:txBody>
      </p:sp>
    </p:spTree>
    <p:extLst>
      <p:ext uri="{BB962C8B-B14F-4D97-AF65-F5344CB8AC3E}">
        <p14:creationId xmlns:p14="http://schemas.microsoft.com/office/powerpoint/2010/main" val="24022941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6</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3" name="Rectangle 12"/>
          <p:cNvSpPr/>
          <p:nvPr/>
        </p:nvSpPr>
        <p:spPr>
          <a:xfrm>
            <a:off x="685800" y="1143075"/>
            <a:ext cx="10325100" cy="353943"/>
          </a:xfrm>
          <a:prstGeom prst="rect">
            <a:avLst/>
          </a:prstGeom>
        </p:spPr>
        <p:txBody>
          <a:bodyPr wrap="square">
            <a:spAutoFit/>
          </a:bodyPr>
          <a:lstStyle/>
          <a:p>
            <a:pPr marL="285750" indent="-285750" algn="just">
              <a:spcAft>
                <a:spcPts val="0"/>
              </a:spcAft>
              <a:buFont typeface="Wingdings" panose="05000000000000000000" pitchFamily="2" charset="2"/>
              <a:buChar char="q"/>
            </a:pPr>
            <a:r>
              <a:rPr lang="en-US" sz="1700" b="1" dirty="0" smtClean="0">
                <a:solidFill>
                  <a:schemeClr val="accent1">
                    <a:lumMod val="75000"/>
                  </a:schemeClr>
                </a:solidFill>
                <a:ea typeface="Calibri" panose="020F0502020204030204" pitchFamily="34" charset="0"/>
                <a:cs typeface="Arial" panose="020B0604020202020204" pitchFamily="34" charset="0"/>
              </a:rPr>
              <a:t>QC application</a:t>
            </a:r>
            <a:r>
              <a:rPr lang="hr-HR" sz="1700" b="1" dirty="0" smtClean="0">
                <a:solidFill>
                  <a:schemeClr val="accent1">
                    <a:lumMod val="75000"/>
                  </a:schemeClr>
                </a:solidFill>
                <a:ea typeface="Calibri" panose="020F0502020204030204" pitchFamily="34" charset="0"/>
                <a:cs typeface="Arial" panose="020B0604020202020204" pitchFamily="34" charset="0"/>
              </a:rPr>
              <a:t>s</a:t>
            </a:r>
            <a:r>
              <a:rPr lang="en-US" sz="1700" b="1" dirty="0" smtClean="0">
                <a:solidFill>
                  <a:schemeClr val="accent1">
                    <a:lumMod val="75000"/>
                  </a:schemeClr>
                </a:solidFill>
                <a:ea typeface="Calibri" panose="020F0502020204030204" pitchFamily="34" charset="0"/>
                <a:cs typeface="Arial" panose="020B0604020202020204" pitchFamily="34" charset="0"/>
              </a:rPr>
              <a:t> for CIE </a:t>
            </a:r>
            <a:r>
              <a:rPr lang="en-US" sz="1700" b="1" dirty="0" err="1" smtClean="0">
                <a:solidFill>
                  <a:schemeClr val="accent1">
                    <a:lumMod val="75000"/>
                  </a:schemeClr>
                </a:solidFill>
                <a:ea typeface="Calibri" panose="020F0502020204030204" pitchFamily="34" charset="0"/>
                <a:cs typeface="Arial" panose="020B0604020202020204" pitchFamily="34" charset="0"/>
              </a:rPr>
              <a:t>colour</a:t>
            </a:r>
            <a:r>
              <a:rPr lang="en-US" sz="1700" b="1" dirty="0" smtClean="0">
                <a:solidFill>
                  <a:schemeClr val="accent1">
                    <a:lumMod val="75000"/>
                  </a:schemeClr>
                </a:solidFill>
                <a:ea typeface="Calibri" panose="020F0502020204030204" pitchFamily="34" charset="0"/>
                <a:cs typeface="Arial" panose="020B0604020202020204" pitchFamily="34" charset="0"/>
              </a:rPr>
              <a:t> parameters and differences interpretation</a:t>
            </a:r>
            <a:endParaRPr lang="en-US" sz="1700" dirty="0">
              <a:solidFill>
                <a:schemeClr val="accent1">
                  <a:lumMod val="75000"/>
                </a:schemeClr>
              </a:solidFill>
              <a:effectLst/>
              <a:ea typeface="Calibri" panose="020F0502020204030204" pitchFamily="34" charset="0"/>
              <a:cs typeface="Arial" panose="020B0604020202020204" pitchFamily="34" charset="0"/>
            </a:endParaRPr>
          </a:p>
        </p:txBody>
      </p:sp>
      <p:sp>
        <p:nvSpPr>
          <p:cNvPr id="4" name="TextBox 3"/>
          <p:cNvSpPr txBox="1"/>
          <p:nvPr/>
        </p:nvSpPr>
        <p:spPr>
          <a:xfrm>
            <a:off x="1222538" y="1693426"/>
            <a:ext cx="5264454" cy="338554"/>
          </a:xfrm>
          <a:prstGeom prst="rect">
            <a:avLst/>
          </a:prstGeom>
          <a:noFill/>
        </p:spPr>
        <p:txBody>
          <a:bodyPr wrap="none" rtlCol="0">
            <a:spAutoFit/>
          </a:bodyPr>
          <a:lstStyle/>
          <a:p>
            <a:pPr marL="285750" indent="-285750">
              <a:buFont typeface="Wingdings" panose="05000000000000000000" pitchFamily="2" charset="2"/>
              <a:buChar char="ü"/>
            </a:pPr>
            <a:r>
              <a:rPr lang="en-US" sz="1600" b="1" dirty="0" err="1" smtClean="0">
                <a:solidFill>
                  <a:srgbClr val="FF0000"/>
                </a:solidFill>
              </a:rPr>
              <a:t>Colour</a:t>
            </a:r>
            <a:r>
              <a:rPr lang="en-US" sz="1600" b="1" dirty="0" smtClean="0">
                <a:solidFill>
                  <a:srgbClr val="FF0000"/>
                </a:solidFill>
              </a:rPr>
              <a:t> </a:t>
            </a:r>
            <a:r>
              <a:rPr lang="en-US" sz="1600" b="1" dirty="0" err="1" smtClean="0">
                <a:solidFill>
                  <a:srgbClr val="FF0000"/>
                </a:solidFill>
              </a:rPr>
              <a:t>iQC</a:t>
            </a:r>
            <a:r>
              <a:rPr lang="en-US" sz="1600" dirty="0" smtClean="0">
                <a:solidFill>
                  <a:srgbClr val="FF0000"/>
                </a:solidFill>
              </a:rPr>
              <a:t> – Quality control and Quality Assurance </a:t>
            </a:r>
            <a:endParaRPr lang="en-US" sz="1600" b="1" dirty="0">
              <a:solidFill>
                <a:srgbClr val="FF0000"/>
              </a:solidFill>
            </a:endParaRPr>
          </a:p>
        </p:txBody>
      </p:sp>
      <p:pic>
        <p:nvPicPr>
          <p:cNvPr id="5" name="Picture 4"/>
          <p:cNvPicPr>
            <a:picLocks noChangeAspect="1"/>
          </p:cNvPicPr>
          <p:nvPr/>
        </p:nvPicPr>
        <p:blipFill>
          <a:blip r:embed="rId5"/>
          <a:stretch>
            <a:fillRect/>
          </a:stretch>
        </p:blipFill>
        <p:spPr>
          <a:xfrm>
            <a:off x="6819222" y="2279732"/>
            <a:ext cx="5009733" cy="2504866"/>
          </a:xfrm>
          <a:prstGeom prst="rect">
            <a:avLst/>
          </a:prstGeom>
        </p:spPr>
      </p:pic>
      <p:sp>
        <p:nvSpPr>
          <p:cNvPr id="6" name="Rectangle 5"/>
          <p:cNvSpPr/>
          <p:nvPr/>
        </p:nvSpPr>
        <p:spPr>
          <a:xfrm>
            <a:off x="588282" y="2230417"/>
            <a:ext cx="6096000" cy="3342453"/>
          </a:xfrm>
          <a:prstGeom prst="rect">
            <a:avLst/>
          </a:prstGeom>
        </p:spPr>
        <p:txBody>
          <a:bodyPr>
            <a:spAutoFit/>
          </a:bodyPr>
          <a:lstStyle/>
          <a:p>
            <a:pPr marL="285750" indent="-285750" algn="just">
              <a:lnSpc>
                <a:spcPct val="120000"/>
              </a:lnSpc>
              <a:buFont typeface="Wingdings" panose="05000000000000000000" pitchFamily="2" charset="2"/>
              <a:buChar char="ü"/>
            </a:pPr>
            <a:r>
              <a:rPr lang="en-GB" sz="1600" dirty="0" err="1" smtClean="0"/>
              <a:t>Color</a:t>
            </a:r>
            <a:r>
              <a:rPr lang="en-GB" sz="1600" dirty="0" smtClean="0"/>
              <a:t> </a:t>
            </a:r>
            <a:r>
              <a:rPr lang="en-GB" sz="1600" dirty="0" err="1"/>
              <a:t>iQC</a:t>
            </a:r>
            <a:r>
              <a:rPr lang="en-GB" sz="1600" dirty="0"/>
              <a:t> is a quality control software </a:t>
            </a:r>
            <a:r>
              <a:rPr lang="en-GB" sz="1600" dirty="0" smtClean="0"/>
              <a:t>designed </a:t>
            </a:r>
            <a:r>
              <a:rPr lang="en-GB" sz="1600" dirty="0"/>
              <a:t>to meet the </a:t>
            </a:r>
            <a:r>
              <a:rPr lang="en-GB" sz="1600" dirty="0" err="1" smtClean="0"/>
              <a:t>color</a:t>
            </a:r>
            <a:r>
              <a:rPr lang="en-GB" sz="1600" dirty="0" smtClean="0"/>
              <a:t> </a:t>
            </a:r>
            <a:r>
              <a:rPr lang="en-GB" sz="1600" dirty="0"/>
              <a:t>measurement and management requirements in </a:t>
            </a:r>
            <a:r>
              <a:rPr lang="en-GB" sz="1600" dirty="0" smtClean="0"/>
              <a:t>industrial </a:t>
            </a:r>
            <a:r>
              <a:rPr lang="en-GB" sz="1600" dirty="0"/>
              <a:t>market segments. </a:t>
            </a:r>
            <a:r>
              <a:rPr lang="en-GB" sz="1600" dirty="0" err="1" smtClean="0"/>
              <a:t>Color</a:t>
            </a:r>
            <a:r>
              <a:rPr lang="en-GB" sz="1600" dirty="0" smtClean="0"/>
              <a:t> </a:t>
            </a:r>
            <a:r>
              <a:rPr lang="en-GB" sz="1600" dirty="0" err="1"/>
              <a:t>iQC</a:t>
            </a:r>
            <a:r>
              <a:rPr lang="en-GB" sz="1600" dirty="0"/>
              <a:t> as an integral part of quality control </a:t>
            </a:r>
            <a:r>
              <a:rPr lang="en-GB" sz="1600" dirty="0" smtClean="0"/>
              <a:t>processes</a:t>
            </a:r>
            <a:r>
              <a:rPr lang="hr-HR" sz="1600" dirty="0" smtClean="0"/>
              <a:t>.</a:t>
            </a:r>
          </a:p>
          <a:p>
            <a:pPr marL="285750" indent="-285750" algn="just">
              <a:lnSpc>
                <a:spcPct val="120000"/>
              </a:lnSpc>
              <a:buFont typeface="Wingdings" panose="05000000000000000000" pitchFamily="2" charset="2"/>
              <a:buChar char="ü"/>
            </a:pPr>
            <a:r>
              <a:rPr lang="en-US" sz="1600" dirty="0"/>
              <a:t>Color </a:t>
            </a:r>
            <a:r>
              <a:rPr lang="en-US" sz="1600" dirty="0" err="1"/>
              <a:t>iQC</a:t>
            </a:r>
            <a:r>
              <a:rPr lang="en-US" sz="1600" dirty="0"/>
              <a:t> analyzes why color errors occur, identifies leading indicators to enable adjustments to the process and ensure final products meet color expectations. It also maintains a complete audit trail to improve communication across the supply chain so quality control professionals can focus less on controlling color quality and more on production speed and efficiency.</a:t>
            </a:r>
            <a:endParaRPr lang="en-GB" sz="1600" dirty="0"/>
          </a:p>
        </p:txBody>
      </p:sp>
      <p:sp>
        <p:nvSpPr>
          <p:cNvPr id="7" name="Rectangle 6"/>
          <p:cNvSpPr/>
          <p:nvPr/>
        </p:nvSpPr>
        <p:spPr>
          <a:xfrm>
            <a:off x="1600200" y="5727804"/>
            <a:ext cx="10058400" cy="307777"/>
          </a:xfrm>
          <a:prstGeom prst="rect">
            <a:avLst/>
          </a:prstGeom>
        </p:spPr>
        <p:txBody>
          <a:bodyPr wrap="square">
            <a:spAutoFit/>
          </a:bodyPr>
          <a:lstStyle/>
          <a:p>
            <a:r>
              <a:rPr lang="en-US" sz="1400" dirty="0" smtClean="0">
                <a:solidFill>
                  <a:srgbClr val="0070C0"/>
                </a:solidFill>
              </a:rPr>
              <a:t>X-Rite </a:t>
            </a:r>
            <a:r>
              <a:rPr lang="en-US" sz="1400" dirty="0" err="1" smtClean="0">
                <a:solidFill>
                  <a:srgbClr val="0070C0"/>
                </a:solidFill>
              </a:rPr>
              <a:t>colour</a:t>
            </a:r>
            <a:r>
              <a:rPr lang="en-US" sz="1400" dirty="0" smtClean="0">
                <a:solidFill>
                  <a:srgbClr val="0070C0"/>
                </a:solidFill>
              </a:rPr>
              <a:t> education and training: </a:t>
            </a:r>
            <a:r>
              <a:rPr lang="en-US" sz="1400" dirty="0" smtClean="0">
                <a:solidFill>
                  <a:srgbClr val="0070C0"/>
                </a:solidFill>
                <a:hlinkClick r:id="rId6"/>
              </a:rPr>
              <a:t>https://www.xrite.com/learning-color-education/training?segmentid=6&amp;eventid=987</a:t>
            </a:r>
            <a:endParaRPr lang="en-US" sz="1400" dirty="0">
              <a:solidFill>
                <a:srgbClr val="0070C0"/>
              </a:solidFill>
            </a:endParaRPr>
          </a:p>
        </p:txBody>
      </p:sp>
    </p:spTree>
    <p:extLst>
      <p:ext uri="{BB962C8B-B14F-4D97-AF65-F5344CB8AC3E}">
        <p14:creationId xmlns:p14="http://schemas.microsoft.com/office/powerpoint/2010/main" val="112758595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7</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pic>
        <p:nvPicPr>
          <p:cNvPr id="3" name="Picture 2"/>
          <p:cNvPicPr>
            <a:picLocks noChangeAspect="1"/>
          </p:cNvPicPr>
          <p:nvPr/>
        </p:nvPicPr>
        <p:blipFill rotWithShape="1">
          <a:blip r:embed="rId5"/>
          <a:srcRect l="8571" t="27901" r="40953" b="22999"/>
          <a:stretch/>
        </p:blipFill>
        <p:spPr>
          <a:xfrm>
            <a:off x="5867400" y="762000"/>
            <a:ext cx="6019800" cy="3293853"/>
          </a:xfrm>
          <a:prstGeom prst="rect">
            <a:avLst/>
          </a:prstGeom>
        </p:spPr>
      </p:pic>
      <p:sp>
        <p:nvSpPr>
          <p:cNvPr id="14" name="TextBox 13"/>
          <p:cNvSpPr txBox="1"/>
          <p:nvPr/>
        </p:nvSpPr>
        <p:spPr>
          <a:xfrm>
            <a:off x="544059" y="916819"/>
            <a:ext cx="5146876" cy="656077"/>
          </a:xfrm>
          <a:prstGeom prst="rect">
            <a:avLst/>
          </a:prstGeom>
          <a:noFill/>
        </p:spPr>
        <p:txBody>
          <a:bodyPr wrap="square" rtlCol="0">
            <a:spAutoFit/>
          </a:bodyPr>
          <a:lstStyle/>
          <a:p>
            <a:pPr marL="285750" indent="-285750">
              <a:lnSpc>
                <a:spcPct val="120000"/>
              </a:lnSpc>
              <a:buFont typeface="Wingdings" panose="05000000000000000000" pitchFamily="2" charset="2"/>
              <a:buChar char="ü"/>
            </a:pPr>
            <a:r>
              <a:rPr lang="en-US" sz="1600" b="1" dirty="0" err="1" smtClean="0">
                <a:solidFill>
                  <a:srgbClr val="FF0000"/>
                </a:solidFill>
              </a:rPr>
              <a:t>Colour</a:t>
            </a:r>
            <a:r>
              <a:rPr lang="en-US" sz="1600" b="1" dirty="0" smtClean="0">
                <a:solidFill>
                  <a:srgbClr val="FF0000"/>
                </a:solidFill>
              </a:rPr>
              <a:t> TOOLS </a:t>
            </a:r>
            <a:r>
              <a:rPr lang="en-US" sz="1600" dirty="0" smtClean="0">
                <a:solidFill>
                  <a:srgbClr val="FF0000"/>
                </a:solidFill>
              </a:rPr>
              <a:t>– Smart </a:t>
            </a:r>
            <a:r>
              <a:rPr lang="en-US" sz="1600" dirty="0" err="1" smtClean="0">
                <a:solidFill>
                  <a:srgbClr val="FF0000"/>
                </a:solidFill>
              </a:rPr>
              <a:t>colour</a:t>
            </a:r>
            <a:r>
              <a:rPr lang="en-US" sz="1600" dirty="0" smtClean="0">
                <a:solidFill>
                  <a:srgbClr val="FF0000"/>
                </a:solidFill>
              </a:rPr>
              <a:t> analysis and visualization for quality control</a:t>
            </a:r>
            <a:endParaRPr lang="en-US" sz="1600" b="1" dirty="0">
              <a:solidFill>
                <a:srgbClr val="FF0000"/>
              </a:solidFill>
            </a:endParaRPr>
          </a:p>
        </p:txBody>
      </p:sp>
      <p:sp>
        <p:nvSpPr>
          <p:cNvPr id="15" name="Rectangle 14"/>
          <p:cNvSpPr/>
          <p:nvPr/>
        </p:nvSpPr>
        <p:spPr>
          <a:xfrm>
            <a:off x="533400" y="1780218"/>
            <a:ext cx="5168194" cy="2133405"/>
          </a:xfrm>
          <a:prstGeom prst="rect">
            <a:avLst/>
          </a:prstGeom>
        </p:spPr>
        <p:txBody>
          <a:bodyPr wrap="square">
            <a:spAutoFit/>
          </a:bodyPr>
          <a:lstStyle/>
          <a:p>
            <a:pPr marL="285750" indent="-285750" algn="just">
              <a:lnSpc>
                <a:spcPct val="120000"/>
              </a:lnSpc>
              <a:buFont typeface="Wingdings" panose="05000000000000000000" pitchFamily="2" charset="2"/>
              <a:buChar char="ü"/>
            </a:pPr>
            <a:r>
              <a:rPr lang="en-US" sz="1600" dirty="0" err="1" smtClean="0"/>
              <a:t>Colour</a:t>
            </a:r>
            <a:r>
              <a:rPr lang="en-US" sz="1600" dirty="0" smtClean="0"/>
              <a:t> quality control application for industries where </a:t>
            </a:r>
            <a:r>
              <a:rPr lang="en-US" sz="1600" dirty="0" err="1" smtClean="0"/>
              <a:t>colour</a:t>
            </a:r>
            <a:r>
              <a:rPr lang="en-US" sz="1600" dirty="0" smtClean="0"/>
              <a:t> accuracy is a critical component of overall product quality. It enables objective analysis, reporting, communication and visualization of accurate color results. By setting pass/fail tolerances, consistent color quality is assured, removing subjectivity in </a:t>
            </a:r>
            <a:r>
              <a:rPr lang="en-US" sz="1600" dirty="0" err="1" smtClean="0"/>
              <a:t>colour</a:t>
            </a:r>
            <a:r>
              <a:rPr lang="en-US" sz="1600" dirty="0" smtClean="0"/>
              <a:t> evaluation process.</a:t>
            </a:r>
            <a:endParaRPr lang="hr-HR" sz="1600" dirty="0" smtClean="0"/>
          </a:p>
        </p:txBody>
      </p:sp>
      <p:sp>
        <p:nvSpPr>
          <p:cNvPr id="4" name="Rectangle 3"/>
          <p:cNvSpPr/>
          <p:nvPr/>
        </p:nvSpPr>
        <p:spPr>
          <a:xfrm>
            <a:off x="533400" y="4031485"/>
            <a:ext cx="7973992" cy="1569660"/>
          </a:xfrm>
          <a:prstGeom prst="rect">
            <a:avLst/>
          </a:prstGeom>
        </p:spPr>
        <p:txBody>
          <a:bodyPr wrap="square">
            <a:spAutoFit/>
          </a:bodyPr>
          <a:lstStyle/>
          <a:p>
            <a:pPr marL="285750" indent="-285750" algn="just">
              <a:lnSpc>
                <a:spcPct val="120000"/>
              </a:lnSpc>
              <a:buFont typeface="Wingdings" panose="05000000000000000000" pitchFamily="2" charset="2"/>
              <a:buChar char="ü"/>
            </a:pPr>
            <a:r>
              <a:rPr lang="hr-HR" sz="1600" dirty="0" err="1"/>
              <a:t>Product</a:t>
            </a:r>
            <a:r>
              <a:rPr lang="hr-HR" sz="1600" dirty="0"/>
              <a:t> </a:t>
            </a:r>
            <a:r>
              <a:rPr lang="hr-HR" sz="1600" dirty="0" err="1"/>
              <a:t>quality</a:t>
            </a:r>
            <a:r>
              <a:rPr lang="hr-HR" sz="1600" dirty="0"/>
              <a:t> </a:t>
            </a:r>
            <a:r>
              <a:rPr lang="hr-HR" sz="1600" dirty="0" err="1"/>
              <a:t>assurance</a:t>
            </a:r>
            <a:r>
              <a:rPr lang="hr-HR" sz="1600" dirty="0"/>
              <a:t> - </a:t>
            </a:r>
            <a:r>
              <a:rPr lang="en-US" sz="1600" dirty="0"/>
              <a:t>Objective color assessment with sample temperature, accurate colorimetric data, and a clear visual quality representation</a:t>
            </a:r>
            <a:r>
              <a:rPr lang="hr-HR" sz="1600" dirty="0"/>
              <a:t>, </a:t>
            </a:r>
            <a:r>
              <a:rPr lang="en-US" sz="1600" dirty="0"/>
              <a:t>standard QTX protocol enables full color approval tracking and communication</a:t>
            </a:r>
            <a:r>
              <a:rPr lang="hr-HR" sz="1600" dirty="0"/>
              <a:t>, </a:t>
            </a:r>
            <a:r>
              <a:rPr lang="hr-HR" sz="1600" dirty="0" smtClean="0"/>
              <a:t>c</a:t>
            </a:r>
            <a:r>
              <a:rPr lang="en-US" sz="1600" dirty="0" err="1" smtClean="0"/>
              <a:t>onfident</a:t>
            </a:r>
            <a:r>
              <a:rPr lang="en-US" sz="1600" dirty="0" smtClean="0"/>
              <a:t> </a:t>
            </a:r>
            <a:r>
              <a:rPr lang="en-US" sz="1600" dirty="0"/>
              <a:t>evaluation with a comprehensive list of illuminants, including latest CIE LED </a:t>
            </a:r>
            <a:r>
              <a:rPr lang="en-US" sz="1600" dirty="0" smtClean="0"/>
              <a:t>standards</a:t>
            </a:r>
            <a:r>
              <a:rPr lang="hr-HR" sz="1600" dirty="0" smtClean="0"/>
              <a:t>,</a:t>
            </a:r>
            <a:r>
              <a:rPr lang="en-US" sz="1600" dirty="0" smtClean="0"/>
              <a:t> </a:t>
            </a:r>
            <a:r>
              <a:rPr lang="hr-HR" sz="1600" dirty="0" smtClean="0"/>
              <a:t>s</a:t>
            </a:r>
            <a:r>
              <a:rPr lang="en-US" sz="1600" dirty="0" err="1" smtClean="0"/>
              <a:t>upport</a:t>
            </a:r>
            <a:r>
              <a:rPr lang="en-US" sz="1600" dirty="0" smtClean="0"/>
              <a:t> </a:t>
            </a:r>
            <a:r>
              <a:rPr lang="en-US" sz="1600" dirty="0"/>
              <a:t>more customers with the ability to add encrypted color </a:t>
            </a:r>
            <a:r>
              <a:rPr lang="en-US" sz="1600" dirty="0" smtClean="0"/>
              <a:t>libraries</a:t>
            </a:r>
            <a:r>
              <a:rPr lang="hr-HR" sz="1600" dirty="0" smtClean="0"/>
              <a:t>. </a:t>
            </a:r>
            <a:endParaRPr lang="en-US" sz="1600" dirty="0"/>
          </a:p>
        </p:txBody>
      </p:sp>
      <p:sp>
        <p:nvSpPr>
          <p:cNvPr id="5" name="Rectangle 4"/>
          <p:cNvSpPr/>
          <p:nvPr/>
        </p:nvSpPr>
        <p:spPr>
          <a:xfrm>
            <a:off x="4927579" y="5693083"/>
            <a:ext cx="7159625" cy="523220"/>
          </a:xfrm>
          <a:prstGeom prst="rect">
            <a:avLst/>
          </a:prstGeom>
        </p:spPr>
        <p:txBody>
          <a:bodyPr wrap="square">
            <a:spAutoFit/>
          </a:bodyPr>
          <a:lstStyle/>
          <a:p>
            <a:r>
              <a:rPr lang="hr-HR" sz="1400" dirty="0" err="1" smtClean="0">
                <a:solidFill>
                  <a:srgbClr val="0070C0"/>
                </a:solidFill>
              </a:rPr>
              <a:t>Datacolor</a:t>
            </a:r>
            <a:r>
              <a:rPr lang="hr-HR" sz="1400" dirty="0" smtClean="0">
                <a:solidFill>
                  <a:srgbClr val="0070C0"/>
                </a:solidFill>
              </a:rPr>
              <a:t> </a:t>
            </a:r>
            <a:r>
              <a:rPr lang="hr-HR" sz="1400" dirty="0" err="1" smtClean="0">
                <a:solidFill>
                  <a:srgbClr val="0070C0"/>
                </a:solidFill>
              </a:rPr>
              <a:t>education</a:t>
            </a:r>
            <a:r>
              <a:rPr lang="hr-HR" sz="1400" dirty="0" smtClean="0">
                <a:solidFill>
                  <a:srgbClr val="0070C0"/>
                </a:solidFill>
              </a:rPr>
              <a:t>: </a:t>
            </a:r>
            <a:r>
              <a:rPr lang="en-GB" sz="1400" dirty="0" smtClean="0">
                <a:solidFill>
                  <a:srgbClr val="0070C0"/>
                </a:solidFill>
                <a:hlinkClick r:id="rId6"/>
              </a:rPr>
              <a:t>https</a:t>
            </a:r>
            <a:r>
              <a:rPr lang="en-GB" sz="1400" dirty="0">
                <a:solidFill>
                  <a:srgbClr val="0070C0"/>
                </a:solidFill>
                <a:hlinkClick r:id="rId6"/>
              </a:rPr>
              <a:t>://www.datacolor.com/business-solutions/academy/events</a:t>
            </a:r>
            <a:r>
              <a:rPr lang="en-GB" sz="1400" dirty="0" smtClean="0">
                <a:solidFill>
                  <a:srgbClr val="0070C0"/>
                </a:solidFill>
                <a:hlinkClick r:id="rId6"/>
              </a:rPr>
              <a:t>/</a:t>
            </a:r>
            <a:endParaRPr lang="hr-HR" sz="1400" dirty="0" smtClean="0">
              <a:solidFill>
                <a:srgbClr val="0070C0"/>
              </a:solidFill>
            </a:endParaRPr>
          </a:p>
          <a:p>
            <a:endParaRPr lang="en-GB" sz="1400" dirty="0">
              <a:solidFill>
                <a:srgbClr val="0070C0"/>
              </a:solidFill>
            </a:endParaRPr>
          </a:p>
        </p:txBody>
      </p:sp>
    </p:spTree>
    <p:extLst>
      <p:ext uri="{BB962C8B-B14F-4D97-AF65-F5344CB8AC3E}">
        <p14:creationId xmlns:p14="http://schemas.microsoft.com/office/powerpoint/2010/main" val="46057532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8</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pic>
        <p:nvPicPr>
          <p:cNvPr id="1026" name="Picture 2" descr="Colibri Header: One software platform for the global colour supply ch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997850"/>
            <a:ext cx="9229725" cy="2247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6800" y="3764650"/>
            <a:ext cx="10134600" cy="1865126"/>
          </a:xfrm>
          <a:prstGeom prst="rect">
            <a:avLst/>
          </a:prstGeom>
        </p:spPr>
        <p:txBody>
          <a:bodyPr wrap="square">
            <a:spAutoFit/>
          </a:bodyPr>
          <a:lstStyle/>
          <a:p>
            <a:pPr marL="285750" indent="-285750" algn="just">
              <a:lnSpc>
                <a:spcPct val="120000"/>
              </a:lnSpc>
              <a:buFont typeface="Wingdings" panose="05000000000000000000" pitchFamily="2" charset="2"/>
              <a:buChar char="q"/>
            </a:pPr>
            <a:r>
              <a:rPr lang="en-US" sz="1600" b="1" dirty="0" err="1">
                <a:solidFill>
                  <a:srgbClr val="FF0000"/>
                </a:solidFill>
              </a:rPr>
              <a:t>Colibri</a:t>
            </a:r>
            <a:r>
              <a:rPr lang="en-US" sz="1600" b="1" dirty="0">
                <a:solidFill>
                  <a:srgbClr val="FF0000"/>
                </a:solidFill>
              </a:rPr>
              <a:t> </a:t>
            </a:r>
            <a:r>
              <a:rPr lang="en-US" sz="1600" dirty="0"/>
              <a:t>is a color management and matching </a:t>
            </a:r>
            <a:r>
              <a:rPr lang="hr-HR" sz="1600" dirty="0" smtClean="0"/>
              <a:t>m</a:t>
            </a:r>
            <a:r>
              <a:rPr lang="en-US" sz="1600" dirty="0" err="1" smtClean="0"/>
              <a:t>odular</a:t>
            </a:r>
            <a:r>
              <a:rPr lang="en-US" sz="1600" dirty="0" smtClean="0"/>
              <a:t> </a:t>
            </a:r>
            <a:r>
              <a:rPr lang="en-US" sz="1600" dirty="0"/>
              <a:t>software platform for color control, scalable from one site to a global supply chain whilst maintaining strict control and data ownership. The solution allows streamlining of the entire supply process from specification to color matching to </a:t>
            </a:r>
            <a:r>
              <a:rPr lang="en-US" sz="1600" dirty="0" smtClean="0"/>
              <a:t>QC</a:t>
            </a:r>
            <a:r>
              <a:rPr lang="hr-HR" sz="1600" dirty="0" smtClean="0"/>
              <a:t>.</a:t>
            </a:r>
          </a:p>
          <a:p>
            <a:pPr marL="285750" indent="-285750" algn="just">
              <a:lnSpc>
                <a:spcPct val="120000"/>
              </a:lnSpc>
              <a:buFont typeface="Wingdings" panose="05000000000000000000" pitchFamily="2" charset="2"/>
              <a:buChar char="q"/>
            </a:pPr>
            <a:r>
              <a:rPr lang="hr-HR" sz="1600" dirty="0"/>
              <a:t>F</a:t>
            </a:r>
            <a:r>
              <a:rPr lang="en-US" sz="1600" dirty="0" smtClean="0"/>
              <a:t>or </a:t>
            </a:r>
            <a:r>
              <a:rPr lang="en-US" sz="1600" dirty="0"/>
              <a:t>the specification of brand </a:t>
            </a:r>
            <a:r>
              <a:rPr lang="en-US" sz="1600" dirty="0" err="1"/>
              <a:t>colours</a:t>
            </a:r>
            <a:r>
              <a:rPr lang="en-US" sz="1600" dirty="0"/>
              <a:t> and </a:t>
            </a:r>
            <a:r>
              <a:rPr lang="en-US" sz="1600" dirty="0" smtClean="0"/>
              <a:t>standards</a:t>
            </a:r>
            <a:r>
              <a:rPr lang="hr-HR" sz="1600" dirty="0" smtClean="0"/>
              <a:t>, </a:t>
            </a:r>
            <a:r>
              <a:rPr lang="en-US" sz="1600" dirty="0"/>
              <a:t>for </a:t>
            </a:r>
            <a:r>
              <a:rPr lang="en-US" sz="1600" dirty="0" err="1"/>
              <a:t>colour</a:t>
            </a:r>
            <a:r>
              <a:rPr lang="en-US" sz="1600" dirty="0"/>
              <a:t> matching and prediction of </a:t>
            </a:r>
            <a:r>
              <a:rPr lang="en-US" sz="1600" dirty="0" err="1"/>
              <a:t>colour</a:t>
            </a:r>
            <a:r>
              <a:rPr lang="en-US" sz="1600" dirty="0"/>
              <a:t> and opacity in different applications and on a variety of </a:t>
            </a:r>
            <a:r>
              <a:rPr lang="en-US" sz="1600" dirty="0" smtClean="0"/>
              <a:t>substrates</a:t>
            </a:r>
            <a:r>
              <a:rPr lang="hr-HR" sz="1600" dirty="0" smtClean="0"/>
              <a:t>, </a:t>
            </a:r>
            <a:r>
              <a:rPr lang="en-US" sz="1600" dirty="0"/>
              <a:t>for monitoring, certification and final approval of </a:t>
            </a:r>
            <a:r>
              <a:rPr lang="en-US" sz="1600" dirty="0" err="1"/>
              <a:t>coloured</a:t>
            </a:r>
            <a:r>
              <a:rPr lang="en-US" sz="1600" dirty="0"/>
              <a:t> </a:t>
            </a:r>
            <a:r>
              <a:rPr lang="en-US" sz="1600" dirty="0" smtClean="0"/>
              <a:t>products</a:t>
            </a:r>
            <a:r>
              <a:rPr lang="hr-HR" sz="1600" dirty="0" smtClean="0"/>
              <a:t>, </a:t>
            </a:r>
            <a:r>
              <a:rPr lang="en-US" sz="1600" dirty="0"/>
              <a:t>for both manual and automatic dispensing of </a:t>
            </a:r>
            <a:r>
              <a:rPr lang="en-US" sz="1600" dirty="0" err="1"/>
              <a:t>colour</a:t>
            </a:r>
            <a:r>
              <a:rPr lang="en-US" sz="1600" dirty="0"/>
              <a:t> recipes in </a:t>
            </a:r>
            <a:r>
              <a:rPr lang="en-US" sz="1600" dirty="0" smtClean="0"/>
              <a:t>lab</a:t>
            </a:r>
            <a:r>
              <a:rPr lang="hr-HR" sz="1600" dirty="0" smtClean="0"/>
              <a:t> </a:t>
            </a:r>
            <a:r>
              <a:rPr lang="hr-HR" sz="1600" dirty="0" err="1" smtClean="0"/>
              <a:t>and</a:t>
            </a:r>
            <a:r>
              <a:rPr lang="en-US" sz="1600" dirty="0" smtClean="0"/>
              <a:t> production</a:t>
            </a:r>
            <a:r>
              <a:rPr lang="hr-HR" sz="1600" dirty="0" smtClean="0"/>
              <a:t>.</a:t>
            </a:r>
            <a:endParaRPr lang="en-GB" sz="1600" dirty="0"/>
          </a:p>
        </p:txBody>
      </p:sp>
      <p:sp>
        <p:nvSpPr>
          <p:cNvPr id="4" name="Rectangle 3"/>
          <p:cNvSpPr/>
          <p:nvPr/>
        </p:nvSpPr>
        <p:spPr>
          <a:xfrm>
            <a:off x="800100" y="5621018"/>
            <a:ext cx="10820400" cy="738664"/>
          </a:xfrm>
          <a:prstGeom prst="rect">
            <a:avLst/>
          </a:prstGeom>
        </p:spPr>
        <p:txBody>
          <a:bodyPr wrap="square">
            <a:spAutoFit/>
          </a:bodyPr>
          <a:lstStyle/>
          <a:p>
            <a:r>
              <a:rPr lang="en-US" sz="1400" dirty="0" err="1" smtClean="0">
                <a:solidFill>
                  <a:srgbClr val="0070C0"/>
                </a:solidFill>
              </a:rPr>
              <a:t>Konika</a:t>
            </a:r>
            <a:r>
              <a:rPr lang="en-US" sz="1400" dirty="0" smtClean="0">
                <a:solidFill>
                  <a:srgbClr val="0070C0"/>
                </a:solidFill>
              </a:rPr>
              <a:t> Minolta learning center: </a:t>
            </a:r>
            <a:r>
              <a:rPr lang="en-US" sz="1400" dirty="0" smtClean="0">
                <a:solidFill>
                  <a:srgbClr val="0070C0"/>
                </a:solidFill>
                <a:hlinkClick r:id="rId6"/>
              </a:rPr>
              <a:t>https://www5.konicaminolta.eu/en/measuring-instruments/learning-centre/colour-measurement/precise-colour-communication.html</a:t>
            </a:r>
            <a:endParaRPr lang="hr-HR" sz="1400" dirty="0" smtClean="0">
              <a:solidFill>
                <a:srgbClr val="0070C0"/>
              </a:solidFill>
            </a:endParaRPr>
          </a:p>
          <a:p>
            <a:endParaRPr lang="en-US" sz="1400" dirty="0">
              <a:solidFill>
                <a:srgbClr val="0070C0"/>
              </a:solidFill>
            </a:endParaRPr>
          </a:p>
        </p:txBody>
      </p:sp>
    </p:spTree>
    <p:extLst>
      <p:ext uri="{BB962C8B-B14F-4D97-AF65-F5344CB8AC3E}">
        <p14:creationId xmlns:p14="http://schemas.microsoft.com/office/powerpoint/2010/main" val="13981486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descr="Резултат с изображение за logo erasmus + knowledge alliances">
            <a:extLst>
              <a:ext uri="{FF2B5EF4-FFF2-40B4-BE49-F238E27FC236}">
                <a16:creationId xmlns:a16="http://schemas.microsoft.com/office/drawing/2014/main" id="{FADA364A-FA7F-47F3-9D2B-68B5B5E277E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bg-BG" altLang="nl-BE"/>
          </a:p>
        </p:txBody>
      </p:sp>
      <p:cxnSp>
        <p:nvCxnSpPr>
          <p:cNvPr id="8" name="Straight Connector 4">
            <a:extLst>
              <a:ext uri="{FF2B5EF4-FFF2-40B4-BE49-F238E27FC236}">
                <a16:creationId xmlns:a16="http://schemas.microsoft.com/office/drawing/2014/main" id="{C028D83F-AA59-4505-836B-5448421D8860}"/>
              </a:ext>
            </a:extLst>
          </p:cNvPr>
          <p:cNvCxnSpPr>
            <a:cxnSpLocks/>
          </p:cNvCxnSpPr>
          <p:nvPr/>
        </p:nvCxnSpPr>
        <p:spPr>
          <a:xfrm>
            <a:off x="533400" y="762000"/>
            <a:ext cx="113538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3" descr="E:\Disc D\Knowledge Alliances\Logos\ICTTEX-Logo-v6.png">
            <a:extLst>
              <a:ext uri="{FF2B5EF4-FFF2-40B4-BE49-F238E27FC236}">
                <a16:creationId xmlns:a16="http://schemas.microsoft.com/office/drawing/2014/main" id="{F297913C-5505-4CB8-A986-6C730C548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92" b="12691"/>
          <a:stretch>
            <a:fillRect/>
          </a:stretch>
        </p:blipFill>
        <p:spPr bwMode="auto">
          <a:xfrm>
            <a:off x="9382125" y="120650"/>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Резултат с изображение за „co-funded by the erasmus+ programme of the european union logo“">
            <a:extLst>
              <a:ext uri="{FF2B5EF4-FFF2-40B4-BE49-F238E27FC236}">
                <a16:creationId xmlns:a16="http://schemas.microsoft.com/office/drawing/2014/main" id="{7606027A-2379-4875-90DC-70340D91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4472"/>
          <a:stretch>
            <a:fillRect/>
          </a:stretch>
        </p:blipFill>
        <p:spPr bwMode="auto">
          <a:xfrm>
            <a:off x="762000" y="160338"/>
            <a:ext cx="2743200" cy="5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9">
            <a:extLst>
              <a:ext uri="{FF2B5EF4-FFF2-40B4-BE49-F238E27FC236}">
                <a16:creationId xmlns:a16="http://schemas.microsoft.com/office/drawing/2014/main" id="{CAEE5A67-FB02-414E-9E52-89D60063C51D}"/>
              </a:ext>
            </a:extLst>
          </p:cNvPr>
          <p:cNvCxnSpPr>
            <a:cxnSpLocks/>
          </p:cNvCxnSpPr>
          <p:nvPr/>
        </p:nvCxnSpPr>
        <p:spPr>
          <a:xfrm>
            <a:off x="533400" y="6248400"/>
            <a:ext cx="11201400" cy="0"/>
          </a:xfrm>
          <a:prstGeom prst="line">
            <a:avLst/>
          </a:prstGeom>
          <a:ln w="34925" cmpd="dbl">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jdelijke aanduiding voor dianummer 1">
            <a:extLst>
              <a:ext uri="{FF2B5EF4-FFF2-40B4-BE49-F238E27FC236}">
                <a16:creationId xmlns:a16="http://schemas.microsoft.com/office/drawing/2014/main" id="{4F4901CA-B74E-4A24-BED4-1087F0001A7B}"/>
              </a:ext>
            </a:extLst>
          </p:cNvPr>
          <p:cNvSpPr>
            <a:spLocks noGrp="1"/>
          </p:cNvSpPr>
          <p:nvPr>
            <p:ph type="sldNum" sz="quarter" idx="12"/>
          </p:nvPr>
        </p:nvSpPr>
        <p:spPr>
          <a:xfrm>
            <a:off x="8915400" y="6356351"/>
            <a:ext cx="2844800" cy="365125"/>
          </a:xfrm>
        </p:spPr>
        <p:txBody>
          <a:bodyPr/>
          <a:lstStyle/>
          <a:p>
            <a:fld id="{C70E881D-A110-45C1-94FD-A162B8A7ADE9}" type="slidenum">
              <a:rPr lang="en-US" altLang="nl-BE" smtClean="0"/>
              <a:pPr/>
              <a:t>9</a:t>
            </a:fld>
            <a:endParaRPr lang="en-US" altLang="nl-BE" dirty="0"/>
          </a:p>
        </p:txBody>
      </p:sp>
      <p:sp>
        <p:nvSpPr>
          <p:cNvPr id="16" name="Fußzeilenplatzhalter 2"/>
          <p:cNvSpPr>
            <a:spLocks noGrp="1"/>
          </p:cNvSpPr>
          <p:nvPr>
            <p:ph type="ftr" sz="quarter" idx="11"/>
          </p:nvPr>
        </p:nvSpPr>
        <p:spPr>
          <a:xfrm>
            <a:off x="7393689" y="6366263"/>
            <a:ext cx="3860800" cy="365125"/>
          </a:xfrm>
        </p:spPr>
        <p:txBody>
          <a:bodyPr/>
          <a:lstStyle/>
          <a:p>
            <a:pPr>
              <a:defRPr/>
            </a:pPr>
            <a:r>
              <a:rPr lang="hr-HR" dirty="0" smtClean="0">
                <a:solidFill>
                  <a:srgbClr val="00B0F0"/>
                </a:solidFill>
              </a:rPr>
              <a:t>COURSE: QMS/EMS </a:t>
            </a:r>
            <a:r>
              <a:rPr lang="hr-HR" dirty="0" err="1">
                <a:solidFill>
                  <a:srgbClr val="00B0F0"/>
                </a:solidFill>
              </a:rPr>
              <a:t>Implementation</a:t>
            </a:r>
            <a:r>
              <a:rPr lang="hr-HR" dirty="0">
                <a:solidFill>
                  <a:srgbClr val="00B0F0"/>
                </a:solidFill>
              </a:rPr>
              <a:t> </a:t>
            </a:r>
            <a:r>
              <a:rPr lang="hr-HR" dirty="0" err="1">
                <a:solidFill>
                  <a:srgbClr val="00B0F0"/>
                </a:solidFill>
              </a:rPr>
              <a:t>and</a:t>
            </a:r>
            <a:r>
              <a:rPr lang="hr-HR" dirty="0">
                <a:solidFill>
                  <a:srgbClr val="00B0F0"/>
                </a:solidFill>
              </a:rPr>
              <a:t> </a:t>
            </a:r>
            <a:r>
              <a:rPr lang="hr-HR" dirty="0" err="1">
                <a:solidFill>
                  <a:srgbClr val="00B0F0"/>
                </a:solidFill>
              </a:rPr>
              <a:t>Control</a:t>
            </a:r>
            <a:endParaRPr lang="en-US" dirty="0"/>
          </a:p>
        </p:txBody>
      </p:sp>
      <p:sp>
        <p:nvSpPr>
          <p:cNvPr id="13" name="Rectangle 12"/>
          <p:cNvSpPr/>
          <p:nvPr/>
        </p:nvSpPr>
        <p:spPr>
          <a:xfrm>
            <a:off x="971550" y="924871"/>
            <a:ext cx="10325100" cy="436273"/>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q"/>
            </a:pPr>
            <a:r>
              <a:rPr lang="hr-HR" sz="1700" b="1" dirty="0" err="1" smtClean="0">
                <a:solidFill>
                  <a:schemeClr val="accent1">
                    <a:lumMod val="75000"/>
                  </a:schemeClr>
                </a:solidFill>
                <a:ea typeface="Calibri" panose="020F0502020204030204" pitchFamily="34" charset="0"/>
                <a:cs typeface="Arial" panose="020B0604020202020204" pitchFamily="34" charset="0"/>
              </a:rPr>
              <a:t>Soft</a:t>
            </a:r>
            <a:r>
              <a:rPr lang="hr-HR" sz="1700" b="1" dirty="0" smtClean="0">
                <a:solidFill>
                  <a:schemeClr val="accent1">
                    <a:lumMod val="75000"/>
                  </a:schemeClr>
                </a:solidFill>
                <a:ea typeface="Calibri" panose="020F0502020204030204" pitchFamily="34" charset="0"/>
                <a:cs typeface="Arial" panose="020B0604020202020204" pitchFamily="34" charset="0"/>
              </a:rPr>
              <a:t> </a:t>
            </a:r>
            <a:r>
              <a:rPr lang="hr-HR" sz="1700" b="1" dirty="0" err="1" smtClean="0">
                <a:solidFill>
                  <a:schemeClr val="accent1">
                    <a:lumMod val="75000"/>
                  </a:schemeClr>
                </a:solidFill>
                <a:ea typeface="Calibri" panose="020F0502020204030204" pitchFamily="34" charset="0"/>
                <a:cs typeface="Arial" panose="020B0604020202020204" pitchFamily="34" charset="0"/>
              </a:rPr>
              <a:t>Computing</a:t>
            </a:r>
            <a:r>
              <a:rPr lang="hr-HR" sz="1700" b="1" dirty="0" smtClean="0">
                <a:solidFill>
                  <a:schemeClr val="accent1">
                    <a:lumMod val="75000"/>
                  </a:schemeClr>
                </a:solidFill>
                <a:ea typeface="Calibri" panose="020F0502020204030204" pitchFamily="34" charset="0"/>
                <a:cs typeface="Arial" panose="020B0604020202020204" pitchFamily="34" charset="0"/>
              </a:rPr>
              <a:t> </a:t>
            </a:r>
            <a:r>
              <a:rPr lang="hr-HR" sz="1700" b="1" dirty="0" err="1" smtClean="0">
                <a:solidFill>
                  <a:schemeClr val="accent1">
                    <a:lumMod val="75000"/>
                  </a:schemeClr>
                </a:solidFill>
                <a:ea typeface="Calibri" panose="020F0502020204030204" pitchFamily="34" charset="0"/>
                <a:cs typeface="Arial" panose="020B0604020202020204" pitchFamily="34" charset="0"/>
              </a:rPr>
              <a:t>Methods</a:t>
            </a:r>
            <a:r>
              <a:rPr lang="hr-HR" sz="1700" b="1" dirty="0" smtClean="0">
                <a:solidFill>
                  <a:schemeClr val="accent1">
                    <a:lumMod val="75000"/>
                  </a:schemeClr>
                </a:solidFill>
                <a:ea typeface="Calibri" panose="020F0502020204030204" pitchFamily="34" charset="0"/>
                <a:cs typeface="Arial" panose="020B0604020202020204" pitchFamily="34" charset="0"/>
              </a:rPr>
              <a:t> in </a:t>
            </a:r>
            <a:r>
              <a:rPr lang="hr-HR" sz="1700" b="1" dirty="0" err="1" smtClean="0">
                <a:solidFill>
                  <a:schemeClr val="accent1">
                    <a:lumMod val="75000"/>
                  </a:schemeClr>
                </a:solidFill>
                <a:ea typeface="Calibri" panose="020F0502020204030204" pitchFamily="34" charset="0"/>
                <a:cs typeface="Arial" panose="020B0604020202020204" pitchFamily="34" charset="0"/>
              </a:rPr>
              <a:t>textile</a:t>
            </a:r>
            <a:r>
              <a:rPr lang="hr-HR" sz="1700" b="1" dirty="0" smtClean="0">
                <a:solidFill>
                  <a:schemeClr val="accent1">
                    <a:lumMod val="75000"/>
                  </a:schemeClr>
                </a:solidFill>
                <a:ea typeface="Calibri" panose="020F0502020204030204" pitchFamily="34" charset="0"/>
                <a:cs typeface="Arial" panose="020B0604020202020204" pitchFamily="34" charset="0"/>
              </a:rPr>
              <a:t> </a:t>
            </a:r>
            <a:r>
              <a:rPr lang="hr-HR" sz="1700" b="1" dirty="0" err="1" smtClean="0">
                <a:solidFill>
                  <a:schemeClr val="accent1">
                    <a:lumMod val="75000"/>
                  </a:schemeClr>
                </a:solidFill>
                <a:ea typeface="Calibri" panose="020F0502020204030204" pitchFamily="34" charset="0"/>
                <a:cs typeface="Arial" panose="020B0604020202020204" pitchFamily="34" charset="0"/>
              </a:rPr>
              <a:t>tecnology</a:t>
            </a:r>
            <a:r>
              <a:rPr lang="hr-HR" sz="1700" b="1" dirty="0" smtClean="0">
                <a:solidFill>
                  <a:schemeClr val="accent1">
                    <a:lumMod val="75000"/>
                  </a:schemeClr>
                </a:solidFill>
                <a:ea typeface="Calibri" panose="020F0502020204030204" pitchFamily="34" charset="0"/>
                <a:cs typeface="Arial" panose="020B0604020202020204" pitchFamily="34" charset="0"/>
              </a:rPr>
              <a:t> </a:t>
            </a:r>
            <a:r>
              <a:rPr lang="hr-HR" sz="1700" b="1" dirty="0" err="1" smtClean="0">
                <a:solidFill>
                  <a:schemeClr val="accent1">
                    <a:lumMod val="75000"/>
                  </a:schemeClr>
                </a:solidFill>
                <a:ea typeface="Calibri" panose="020F0502020204030204" pitchFamily="34" charset="0"/>
                <a:cs typeface="Arial" panose="020B0604020202020204" pitchFamily="34" charset="0"/>
              </a:rPr>
              <a:t>and</a:t>
            </a:r>
            <a:r>
              <a:rPr lang="hr-HR" sz="1700" b="1" dirty="0" smtClean="0">
                <a:solidFill>
                  <a:schemeClr val="accent1">
                    <a:lumMod val="75000"/>
                  </a:schemeClr>
                </a:solidFill>
                <a:ea typeface="Calibri" panose="020F0502020204030204" pitchFamily="34" charset="0"/>
                <a:cs typeface="Arial" panose="020B0604020202020204" pitchFamily="34" charset="0"/>
              </a:rPr>
              <a:t> QC</a:t>
            </a:r>
            <a:endParaRPr lang="en-US" sz="1600" dirty="0">
              <a:solidFill>
                <a:schemeClr val="accent1">
                  <a:lumMod val="75000"/>
                </a:schemeClr>
              </a:solidFill>
              <a:effectLst/>
              <a:ea typeface="Calibri" panose="020F0502020204030204" pitchFamily="34" charset="0"/>
              <a:cs typeface="Arial" panose="020B0604020202020204" pitchFamily="34" charset="0"/>
            </a:endParaRPr>
          </a:p>
        </p:txBody>
      </p:sp>
      <p:sp>
        <p:nvSpPr>
          <p:cNvPr id="5" name="Rectangle 4"/>
          <p:cNvSpPr/>
          <p:nvPr/>
        </p:nvSpPr>
        <p:spPr>
          <a:xfrm>
            <a:off x="354352" y="1469094"/>
            <a:ext cx="11405848" cy="4819781"/>
          </a:xfrm>
          <a:prstGeom prst="rect">
            <a:avLst/>
          </a:prstGeom>
        </p:spPr>
        <p:txBody>
          <a:bodyPr wrap="square">
            <a:spAutoFit/>
          </a:bodyPr>
          <a:lstStyle/>
          <a:p>
            <a:pPr marL="285750" indent="-285750" algn="just">
              <a:lnSpc>
                <a:spcPct val="120000"/>
              </a:lnSpc>
              <a:buFont typeface="Wingdings" panose="05000000000000000000" pitchFamily="2" charset="2"/>
              <a:buChar char="ü"/>
            </a:pPr>
            <a:r>
              <a:rPr lang="en-US" sz="1600" dirty="0"/>
              <a:t>In the last 70 years, exceptional efforts have been made to develop the textile field as a scientific research platform within which scientific models for testing the properties of textile materials and clothing, based on geometric principles, principles of balance of forces</a:t>
            </a:r>
            <a:r>
              <a:rPr lang="en-US" sz="1600" dirty="0" smtClean="0"/>
              <a:t>, </a:t>
            </a:r>
            <a:r>
              <a:rPr lang="en-US" sz="1600" dirty="0"/>
              <a:t>or energy minimization principles</a:t>
            </a:r>
            <a:r>
              <a:rPr lang="en-US" sz="1600" dirty="0" smtClean="0"/>
              <a:t>.</a:t>
            </a:r>
            <a:endParaRPr lang="hr-HR" sz="1600" dirty="0" smtClean="0"/>
          </a:p>
          <a:p>
            <a:pPr marL="285750" indent="-285750" algn="just">
              <a:lnSpc>
                <a:spcPct val="120000"/>
              </a:lnSpc>
              <a:buFont typeface="Wingdings" panose="05000000000000000000" pitchFamily="2" charset="2"/>
              <a:buChar char="ü"/>
            </a:pPr>
            <a:r>
              <a:rPr lang="en-GB" sz="1600" dirty="0" smtClean="0"/>
              <a:t>However</a:t>
            </a:r>
            <a:r>
              <a:rPr lang="en-GB" sz="1600" dirty="0"/>
              <a:t>, these models are problem-specific (related to a specific problem and situation) and therefore the domain of their applicability is limited. During the last decades of the 20th century, the development of sophisticated instruments for testing the properties of textile materials, such as KES (Kawabata Evaluation System) or FAST (Fabric Assurance by Simple Testing), revolutionized the concept of assessing the quality of textile materials. Objective measurements performed on such instruments are the basis for optimizing the parameters of the production process, assessing the </a:t>
            </a:r>
            <a:r>
              <a:rPr lang="en-GB" sz="1600" dirty="0" err="1"/>
              <a:t>behavior</a:t>
            </a:r>
            <a:r>
              <a:rPr lang="en-GB" sz="1600" dirty="0"/>
              <a:t> of materials during production and use, and assessing the quality of the finished textile </a:t>
            </a:r>
            <a:r>
              <a:rPr lang="en-GB" sz="1600" dirty="0" smtClean="0"/>
              <a:t>product. </a:t>
            </a:r>
            <a:endParaRPr lang="hr-HR" sz="1600" dirty="0" smtClean="0"/>
          </a:p>
          <a:p>
            <a:pPr marL="285750" indent="-285750" algn="just">
              <a:lnSpc>
                <a:spcPct val="120000"/>
              </a:lnSpc>
              <a:buFont typeface="Wingdings" panose="05000000000000000000" pitchFamily="2" charset="2"/>
              <a:buChar char="ü"/>
            </a:pPr>
            <a:r>
              <a:rPr lang="en-GB" sz="1600" dirty="0" smtClean="0"/>
              <a:t>The </a:t>
            </a:r>
            <a:r>
              <a:rPr lang="en-GB" sz="1600" dirty="0"/>
              <a:t>development of such sophisticated testing instruments was accompanied by a growing interest in the application of the so-called. soft computing methods, both in all and in textile technology and production. The results of scientific research, in the field of application of computer thinking techniques in technologies, very quickly had their echo in the real, manufacturing sector. </a:t>
            </a:r>
            <a:endParaRPr lang="hr-HR" sz="1600" dirty="0" smtClean="0"/>
          </a:p>
          <a:p>
            <a:pPr marL="285750" indent="-285750" algn="just">
              <a:lnSpc>
                <a:spcPct val="120000"/>
              </a:lnSpc>
              <a:buFont typeface="Wingdings" panose="05000000000000000000" pitchFamily="2" charset="2"/>
              <a:buChar char="ü"/>
            </a:pPr>
            <a:r>
              <a:rPr lang="en-US" sz="1600" dirty="0"/>
              <a:t>The main components of soft computing </a:t>
            </a:r>
            <a:r>
              <a:rPr lang="en-US" sz="1600" dirty="0" smtClean="0"/>
              <a:t>techniques</a:t>
            </a:r>
            <a:r>
              <a:rPr lang="hr-HR" sz="1600" dirty="0" smtClean="0"/>
              <a:t> are </a:t>
            </a:r>
            <a:r>
              <a:rPr lang="en-US" sz="1600" b="1" dirty="0" smtClean="0"/>
              <a:t>Artificial </a:t>
            </a:r>
            <a:r>
              <a:rPr lang="en-US" sz="1600" b="1" dirty="0"/>
              <a:t>Neural Network (ANN</a:t>
            </a:r>
            <a:r>
              <a:rPr lang="en-US" sz="1600" b="1" dirty="0" smtClean="0"/>
              <a:t>)</a:t>
            </a:r>
            <a:r>
              <a:rPr lang="en-US" sz="1600" dirty="0" smtClean="0"/>
              <a:t>, </a:t>
            </a:r>
            <a:r>
              <a:rPr lang="en-US" sz="1600" b="1" dirty="0"/>
              <a:t>Fuzzy Logic (FL)</a:t>
            </a:r>
            <a:r>
              <a:rPr lang="en-US" sz="1600" dirty="0"/>
              <a:t> and </a:t>
            </a:r>
            <a:r>
              <a:rPr lang="en-US" sz="1600" b="1" dirty="0"/>
              <a:t>evolutionary algorithms (Genetic Algorithm)</a:t>
            </a:r>
            <a:r>
              <a:rPr lang="en-US" sz="1600" dirty="0"/>
              <a:t> and have different areas of application in different engineering fields, and their they also find a significant place of application in textile engineering</a:t>
            </a:r>
            <a:endParaRPr lang="en-GB" sz="1600" dirty="0"/>
          </a:p>
        </p:txBody>
      </p:sp>
    </p:spTree>
    <p:extLst>
      <p:ext uri="{BB962C8B-B14F-4D97-AF65-F5344CB8AC3E}">
        <p14:creationId xmlns:p14="http://schemas.microsoft.com/office/powerpoint/2010/main" val="2106662787"/>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CBF4A20FDBE94BB2087CCEE57117D1" ma:contentTypeVersion="9" ma:contentTypeDescription="Een nieuw document maken." ma:contentTypeScope="" ma:versionID="5dd6a44b89b9ae2c981b545abc192322">
  <xsd:schema xmlns:xsd="http://www.w3.org/2001/XMLSchema" xmlns:xs="http://www.w3.org/2001/XMLSchema" xmlns:p="http://schemas.microsoft.com/office/2006/metadata/properties" xmlns:ns2="ebd4f370-f316-4e65-85b0-192adfc4043b" targetNamespace="http://schemas.microsoft.com/office/2006/metadata/properties" ma:root="true" ma:fieldsID="a8b0e74eb6801307757d16970d5e6708" ns2:_="">
    <xsd:import namespace="ebd4f370-f316-4e65-85b0-192adfc404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4f370-f316-4e65-85b0-192adfc40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3BCB10-CB49-41F9-A005-741CB69E8389}">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ebd4f370-f316-4e65-85b0-192adfc4043b"/>
    <ds:schemaRef ds:uri="http://www.w3.org/XML/1998/namespace"/>
  </ds:schemaRefs>
</ds:datastoreItem>
</file>

<file path=customXml/itemProps2.xml><?xml version="1.0" encoding="utf-8"?>
<ds:datastoreItem xmlns:ds="http://schemas.openxmlformats.org/officeDocument/2006/customXml" ds:itemID="{7928BDEC-D02F-401C-AB92-3CC016360D45}">
  <ds:schemaRefs>
    <ds:schemaRef ds:uri="http://schemas.microsoft.com/sharepoint/v3/contenttype/forms"/>
  </ds:schemaRefs>
</ds:datastoreItem>
</file>

<file path=customXml/itemProps3.xml><?xml version="1.0" encoding="utf-8"?>
<ds:datastoreItem xmlns:ds="http://schemas.openxmlformats.org/officeDocument/2006/customXml" ds:itemID="{553D7DA3-E4D4-4A33-B156-13331C8EF9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4f370-f316-4e65-85b0-192adfc404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12639</TotalTime>
  <Words>1415</Words>
  <Application>Microsoft Office PowerPoint</Application>
  <PresentationFormat>Widescreen</PresentationFormat>
  <Paragraphs>89</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Corbel</vt:lpstr>
      <vt:lpstr>Frutiger LT W01_45 Ligh1475730</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R.Atanasova</dc:creator>
  <cp:lastModifiedBy>TTF</cp:lastModifiedBy>
  <cp:revision>426</cp:revision>
  <dcterms:created xsi:type="dcterms:W3CDTF">2006-08-16T00:00:00Z</dcterms:created>
  <dcterms:modified xsi:type="dcterms:W3CDTF">2021-11-26T06:25:58Z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0x010100A6CBF4A20FDBE94BB2087CCEE57117D1</vt:lpwstr>
  </property>
</Properties>
</file>