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22FE-8DB7-41DB-AFC7-37BF0E4DF867}" type="datetimeFigureOut">
              <a:rPr lang="hr-HR" smtClean="0"/>
              <a:t>29.11.21.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29C-8F60-4E05-9BE0-E65E4F88E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789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22FE-8DB7-41DB-AFC7-37BF0E4DF867}" type="datetimeFigureOut">
              <a:rPr lang="hr-HR" smtClean="0"/>
              <a:t>29.11.21.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29C-8F60-4E05-9BE0-E65E4F88E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695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22FE-8DB7-41DB-AFC7-37BF0E4DF867}" type="datetimeFigureOut">
              <a:rPr lang="hr-HR" smtClean="0"/>
              <a:t>29.11.21.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29C-8F60-4E05-9BE0-E65E4F88E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659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22FE-8DB7-41DB-AFC7-37BF0E4DF867}" type="datetimeFigureOut">
              <a:rPr lang="hr-HR" smtClean="0"/>
              <a:t>29.11.21.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29C-8F60-4E05-9BE0-E65E4F88E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086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22FE-8DB7-41DB-AFC7-37BF0E4DF867}" type="datetimeFigureOut">
              <a:rPr lang="hr-HR" smtClean="0"/>
              <a:t>29.11.21.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29C-8F60-4E05-9BE0-E65E4F88E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639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22FE-8DB7-41DB-AFC7-37BF0E4DF867}" type="datetimeFigureOut">
              <a:rPr lang="hr-HR" smtClean="0"/>
              <a:t>29.11.21.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29C-8F60-4E05-9BE0-E65E4F88E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734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22FE-8DB7-41DB-AFC7-37BF0E4DF867}" type="datetimeFigureOut">
              <a:rPr lang="hr-HR" smtClean="0"/>
              <a:t>29.11.21.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29C-8F60-4E05-9BE0-E65E4F88E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081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22FE-8DB7-41DB-AFC7-37BF0E4DF867}" type="datetimeFigureOut">
              <a:rPr lang="hr-HR" smtClean="0"/>
              <a:t>29.11.21.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29C-8F60-4E05-9BE0-E65E4F88E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63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22FE-8DB7-41DB-AFC7-37BF0E4DF867}" type="datetimeFigureOut">
              <a:rPr lang="hr-HR" smtClean="0"/>
              <a:t>29.11.21.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29C-8F60-4E05-9BE0-E65E4F88E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479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22FE-8DB7-41DB-AFC7-37BF0E4DF867}" type="datetimeFigureOut">
              <a:rPr lang="hr-HR" smtClean="0"/>
              <a:t>29.11.21.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29C-8F60-4E05-9BE0-E65E4F88E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281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22FE-8DB7-41DB-AFC7-37BF0E4DF867}" type="datetimeFigureOut">
              <a:rPr lang="hr-HR" smtClean="0"/>
              <a:t>29.11.21.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29C-8F60-4E05-9BE0-E65E4F88E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316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F22FE-8DB7-41DB-AFC7-37BF0E4DF867}" type="datetimeFigureOut">
              <a:rPr lang="hr-HR" smtClean="0"/>
              <a:t>29.11.21.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ED29C-8F60-4E05-9BE0-E65E4F88E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189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Quality</a:t>
            </a:r>
            <a:r>
              <a:rPr lang="hr-HR" dirty="0" smtClean="0"/>
              <a:t> </a:t>
            </a:r>
            <a:r>
              <a:rPr lang="hr-HR" dirty="0" err="1" smtClean="0"/>
              <a:t>control</a:t>
            </a:r>
            <a:r>
              <a:rPr lang="hr-HR" dirty="0" smtClean="0"/>
              <a:t> in </a:t>
            </a:r>
            <a:r>
              <a:rPr lang="hr-HR" dirty="0" err="1" smtClean="0"/>
              <a:t>yarn</a:t>
            </a:r>
            <a:r>
              <a:rPr lang="hr-HR" dirty="0" smtClean="0"/>
              <a:t> </a:t>
            </a:r>
            <a:r>
              <a:rPr lang="hr-HR" dirty="0" err="1" smtClean="0"/>
              <a:t>production</a:t>
            </a:r>
            <a:r>
              <a:rPr lang="hr-HR" dirty="0" smtClean="0"/>
              <a:t> </a:t>
            </a:r>
            <a:r>
              <a:rPr lang="hr-HR" dirty="0" err="1" smtClean="0"/>
              <a:t>mill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16052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Spinning</a:t>
            </a:r>
            <a:r>
              <a:rPr lang="hr-HR" dirty="0" smtClean="0"/>
              <a:t> </a:t>
            </a:r>
            <a:r>
              <a:rPr lang="hr-HR" dirty="0" err="1" smtClean="0"/>
              <a:t>preparation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spinning</a:t>
            </a:r>
            <a:r>
              <a:rPr lang="hr-HR" dirty="0" smtClean="0"/>
              <a:t> </a:t>
            </a:r>
            <a:r>
              <a:rPr lang="hr-HR" dirty="0" err="1" smtClean="0"/>
              <a:t>process</a:t>
            </a:r>
            <a:endParaRPr lang="hr-H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2636" y="1825625"/>
            <a:ext cx="666672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08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487207"/>
              </p:ext>
            </p:extLst>
          </p:nvPr>
        </p:nvGraphicFramePr>
        <p:xfrm>
          <a:off x="838200" y="1785588"/>
          <a:ext cx="10611118" cy="46280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5559">
                  <a:extLst>
                    <a:ext uri="{9D8B030D-6E8A-4147-A177-3AD203B41FA5}">
                      <a16:colId xmlns:a16="http://schemas.microsoft.com/office/drawing/2014/main" val="1298568258"/>
                    </a:ext>
                  </a:extLst>
                </a:gridCol>
                <a:gridCol w="5305559">
                  <a:extLst>
                    <a:ext uri="{9D8B030D-6E8A-4147-A177-3AD203B41FA5}">
                      <a16:colId xmlns:a16="http://schemas.microsoft.com/office/drawing/2014/main" val="2586832600"/>
                    </a:ext>
                  </a:extLst>
                </a:gridCol>
              </a:tblGrid>
              <a:tr h="462809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04233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Drawing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blending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7523" y="3074876"/>
            <a:ext cx="3890777" cy="31069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3493" y="2343955"/>
            <a:ext cx="894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Process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7544873" y="2343955"/>
            <a:ext cx="877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Control</a:t>
            </a:r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7547555" y="3062328"/>
            <a:ext cx="3461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 smtClean="0"/>
              <a:t>Sliver</a:t>
            </a:r>
            <a:r>
              <a:rPr lang="hr-HR" dirty="0" smtClean="0"/>
              <a:t> </a:t>
            </a:r>
            <a:r>
              <a:rPr lang="hr-HR" dirty="0" err="1" smtClean="0"/>
              <a:t>mass</a:t>
            </a:r>
            <a:r>
              <a:rPr lang="hr-HR" dirty="0" smtClean="0"/>
              <a:t> </a:t>
            </a:r>
            <a:r>
              <a:rPr lang="hr-HR" dirty="0" err="1" smtClean="0"/>
              <a:t>control</a:t>
            </a:r>
            <a:endParaRPr lang="hr-H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 smtClean="0"/>
              <a:t>Measuring</a:t>
            </a:r>
            <a:r>
              <a:rPr lang="hr-HR" dirty="0" smtClean="0"/>
              <a:t> od </a:t>
            </a:r>
            <a:r>
              <a:rPr lang="hr-HR" dirty="0" err="1" smtClean="0"/>
              <a:t>variation</a:t>
            </a:r>
            <a:r>
              <a:rPr lang="hr-HR" dirty="0" smtClean="0"/>
              <a:t> in </a:t>
            </a:r>
            <a:r>
              <a:rPr lang="hr-HR" dirty="0" err="1" smtClean="0"/>
              <a:t>weight</a:t>
            </a:r>
            <a:r>
              <a:rPr lang="hr-HR" dirty="0" smtClean="0"/>
              <a:t> </a:t>
            </a:r>
            <a:r>
              <a:rPr lang="hr-HR" dirty="0" err="1" smtClean="0"/>
              <a:t>per</a:t>
            </a:r>
            <a:r>
              <a:rPr lang="hr-HR" dirty="0" smtClean="0"/>
              <a:t> </a:t>
            </a:r>
            <a:r>
              <a:rPr lang="hr-HR" dirty="0" err="1" smtClean="0"/>
              <a:t>unit</a:t>
            </a:r>
            <a:r>
              <a:rPr lang="hr-HR" dirty="0" smtClean="0"/>
              <a:t> </a:t>
            </a:r>
            <a:r>
              <a:rPr lang="hr-HR" dirty="0" err="1" smtClean="0"/>
              <a:t>length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sliver</a:t>
            </a:r>
            <a:endParaRPr lang="hr-HR" dirty="0"/>
          </a:p>
        </p:txBody>
      </p:sp>
      <p:pic>
        <p:nvPicPr>
          <p:cNvPr id="8" name="Picture 2" descr="USTER® TESTER 6 Gets Excellent Feedback From Bangladesh Spinners | Textile  Excellence - Textile &amp;amp; Apparel Newspaper / Magazin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3" t="5614" r="21083" b="4106"/>
          <a:stretch/>
        </p:blipFill>
        <p:spPr bwMode="auto">
          <a:xfrm>
            <a:off x="7726166" y="4202907"/>
            <a:ext cx="2771105" cy="221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763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520591"/>
              </p:ext>
            </p:extLst>
          </p:nvPr>
        </p:nvGraphicFramePr>
        <p:xfrm>
          <a:off x="838200" y="1785588"/>
          <a:ext cx="10611118" cy="46280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5559">
                  <a:extLst>
                    <a:ext uri="{9D8B030D-6E8A-4147-A177-3AD203B41FA5}">
                      <a16:colId xmlns:a16="http://schemas.microsoft.com/office/drawing/2014/main" val="1298568258"/>
                    </a:ext>
                  </a:extLst>
                </a:gridCol>
                <a:gridCol w="5305559">
                  <a:extLst>
                    <a:ext uri="{9D8B030D-6E8A-4147-A177-3AD203B41FA5}">
                      <a16:colId xmlns:a16="http://schemas.microsoft.com/office/drawing/2014/main" val="2586832600"/>
                    </a:ext>
                  </a:extLst>
                </a:gridCol>
              </a:tblGrid>
              <a:tr h="462809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04233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Combing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" b="5101"/>
          <a:stretch/>
        </p:blipFill>
        <p:spPr>
          <a:xfrm>
            <a:off x="1223493" y="3366554"/>
            <a:ext cx="2901092" cy="21507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3493" y="2343955"/>
            <a:ext cx="894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Process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7106992" y="2320026"/>
            <a:ext cx="877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Control</a:t>
            </a:r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7106992" y="3124817"/>
            <a:ext cx="3461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 smtClean="0"/>
              <a:t>Sliver</a:t>
            </a:r>
            <a:r>
              <a:rPr lang="hr-HR" dirty="0" smtClean="0"/>
              <a:t> </a:t>
            </a:r>
            <a:r>
              <a:rPr lang="hr-HR" dirty="0" err="1" smtClean="0"/>
              <a:t>mass</a:t>
            </a:r>
            <a:r>
              <a:rPr lang="hr-HR" dirty="0" smtClean="0"/>
              <a:t> </a:t>
            </a:r>
            <a:r>
              <a:rPr lang="hr-HR" dirty="0" err="1" smtClean="0"/>
              <a:t>control</a:t>
            </a:r>
            <a:endParaRPr lang="hr-H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 smtClean="0"/>
              <a:t>Nep</a:t>
            </a:r>
            <a:r>
              <a:rPr lang="hr-HR" dirty="0" smtClean="0"/>
              <a:t> </a:t>
            </a:r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control</a:t>
            </a:r>
            <a:endParaRPr lang="hr-HR" dirty="0"/>
          </a:p>
        </p:txBody>
      </p:sp>
      <p:pic>
        <p:nvPicPr>
          <p:cNvPr id="8" name="Picture 2" descr="neps in cott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852" y="4099633"/>
            <a:ext cx="2137478" cy="157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618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982416"/>
              </p:ext>
            </p:extLst>
          </p:nvPr>
        </p:nvGraphicFramePr>
        <p:xfrm>
          <a:off x="838200" y="1785588"/>
          <a:ext cx="10611118" cy="46280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5559">
                  <a:extLst>
                    <a:ext uri="{9D8B030D-6E8A-4147-A177-3AD203B41FA5}">
                      <a16:colId xmlns:a16="http://schemas.microsoft.com/office/drawing/2014/main" val="1298568258"/>
                    </a:ext>
                  </a:extLst>
                </a:gridCol>
                <a:gridCol w="5305559">
                  <a:extLst>
                    <a:ext uri="{9D8B030D-6E8A-4147-A177-3AD203B41FA5}">
                      <a16:colId xmlns:a16="http://schemas.microsoft.com/office/drawing/2014/main" val="2586832600"/>
                    </a:ext>
                  </a:extLst>
                </a:gridCol>
              </a:tblGrid>
              <a:tr h="462809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04233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Roving</a:t>
            </a:r>
            <a:r>
              <a:rPr lang="hr-HR" dirty="0" smtClean="0"/>
              <a:t> </a:t>
            </a:r>
            <a:r>
              <a:rPr lang="hr-HR" dirty="0" err="1" smtClean="0"/>
              <a:t>process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0800" y="3271655"/>
            <a:ext cx="4468924" cy="28879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3493" y="2343955"/>
            <a:ext cx="894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Process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6617594" y="2318197"/>
            <a:ext cx="877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Control</a:t>
            </a:r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6617594" y="2809990"/>
            <a:ext cx="3461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 smtClean="0"/>
              <a:t>Roving</a:t>
            </a:r>
            <a:r>
              <a:rPr lang="hr-HR" dirty="0" smtClean="0"/>
              <a:t> </a:t>
            </a:r>
            <a:r>
              <a:rPr lang="hr-HR" dirty="0" err="1" smtClean="0"/>
              <a:t>mass</a:t>
            </a:r>
            <a:r>
              <a:rPr lang="hr-HR" dirty="0" smtClean="0"/>
              <a:t> </a:t>
            </a:r>
            <a:r>
              <a:rPr lang="hr-HR" dirty="0" err="1" smtClean="0"/>
              <a:t>control</a:t>
            </a:r>
            <a:endParaRPr lang="hr-H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 smtClean="0"/>
              <a:t>Measuring</a:t>
            </a:r>
            <a:r>
              <a:rPr lang="hr-HR" dirty="0" smtClean="0"/>
              <a:t> od </a:t>
            </a:r>
            <a:r>
              <a:rPr lang="hr-HR" dirty="0" err="1" smtClean="0"/>
              <a:t>variation</a:t>
            </a:r>
            <a:r>
              <a:rPr lang="hr-HR" dirty="0" smtClean="0"/>
              <a:t> in </a:t>
            </a:r>
            <a:r>
              <a:rPr lang="hr-HR" dirty="0" err="1" smtClean="0"/>
              <a:t>weight</a:t>
            </a:r>
            <a:r>
              <a:rPr lang="hr-HR" dirty="0" smtClean="0"/>
              <a:t> </a:t>
            </a:r>
            <a:r>
              <a:rPr lang="hr-HR" dirty="0" err="1" smtClean="0"/>
              <a:t>per</a:t>
            </a:r>
            <a:r>
              <a:rPr lang="hr-HR" dirty="0" smtClean="0"/>
              <a:t> </a:t>
            </a:r>
            <a:r>
              <a:rPr lang="hr-HR" dirty="0" err="1" smtClean="0"/>
              <a:t>unit</a:t>
            </a:r>
            <a:r>
              <a:rPr lang="hr-HR" dirty="0" smtClean="0"/>
              <a:t> </a:t>
            </a:r>
            <a:r>
              <a:rPr lang="hr-HR" dirty="0" err="1" smtClean="0"/>
              <a:t>length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roving</a:t>
            </a:r>
            <a:endParaRPr lang="hr-HR" dirty="0"/>
          </a:p>
        </p:txBody>
      </p:sp>
      <p:pic>
        <p:nvPicPr>
          <p:cNvPr id="8" name="Picture 2" descr="USTER® TESTER 6 Gets Excellent Feedback From Bangladesh Spinners | Textile  Excellence - Textile &amp;amp; Apparel Newspaper / Magazin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3" t="5614" r="21083" b="4106"/>
          <a:stretch/>
        </p:blipFill>
        <p:spPr bwMode="auto">
          <a:xfrm>
            <a:off x="7536653" y="3855781"/>
            <a:ext cx="2771105" cy="221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54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571305"/>
              </p:ext>
            </p:extLst>
          </p:nvPr>
        </p:nvGraphicFramePr>
        <p:xfrm>
          <a:off x="838200" y="1785588"/>
          <a:ext cx="10611118" cy="46280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5559">
                  <a:extLst>
                    <a:ext uri="{9D8B030D-6E8A-4147-A177-3AD203B41FA5}">
                      <a16:colId xmlns:a16="http://schemas.microsoft.com/office/drawing/2014/main" val="1298568258"/>
                    </a:ext>
                  </a:extLst>
                </a:gridCol>
                <a:gridCol w="5305559">
                  <a:extLst>
                    <a:ext uri="{9D8B030D-6E8A-4147-A177-3AD203B41FA5}">
                      <a16:colId xmlns:a16="http://schemas.microsoft.com/office/drawing/2014/main" val="2586832600"/>
                    </a:ext>
                  </a:extLst>
                </a:gridCol>
              </a:tblGrid>
              <a:tr h="462809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04233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Spinning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2129" y="2695515"/>
            <a:ext cx="3554570" cy="31909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62129" y="2066579"/>
            <a:ext cx="894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Process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6900930" y="2066579"/>
            <a:ext cx="877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Control</a:t>
            </a:r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6785019" y="2695515"/>
            <a:ext cx="3461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 smtClean="0"/>
              <a:t>Yarn</a:t>
            </a:r>
            <a:r>
              <a:rPr lang="hr-HR" dirty="0" smtClean="0"/>
              <a:t> </a:t>
            </a:r>
            <a:r>
              <a:rPr lang="hr-HR" dirty="0" err="1" smtClean="0"/>
              <a:t>mass</a:t>
            </a:r>
            <a:r>
              <a:rPr lang="hr-HR" dirty="0" smtClean="0"/>
              <a:t> </a:t>
            </a:r>
            <a:r>
              <a:rPr lang="hr-HR" dirty="0" err="1" smtClean="0"/>
              <a:t>control</a:t>
            </a:r>
            <a:endParaRPr lang="hr-H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 smtClean="0"/>
              <a:t>Measuring</a:t>
            </a:r>
            <a:r>
              <a:rPr lang="hr-HR" dirty="0" smtClean="0"/>
              <a:t> od </a:t>
            </a:r>
            <a:r>
              <a:rPr lang="hr-HR" dirty="0" err="1" smtClean="0"/>
              <a:t>variation</a:t>
            </a:r>
            <a:r>
              <a:rPr lang="hr-HR" dirty="0" smtClean="0"/>
              <a:t> in </a:t>
            </a:r>
            <a:r>
              <a:rPr lang="hr-HR" dirty="0" err="1" smtClean="0"/>
              <a:t>weight</a:t>
            </a:r>
            <a:r>
              <a:rPr lang="hr-HR" dirty="0" smtClean="0"/>
              <a:t> </a:t>
            </a:r>
            <a:r>
              <a:rPr lang="hr-HR" dirty="0" err="1" smtClean="0"/>
              <a:t>per</a:t>
            </a:r>
            <a:r>
              <a:rPr lang="hr-HR" dirty="0" smtClean="0"/>
              <a:t> </a:t>
            </a:r>
            <a:r>
              <a:rPr lang="hr-HR" dirty="0" err="1" smtClean="0"/>
              <a:t>unit</a:t>
            </a:r>
            <a:r>
              <a:rPr lang="hr-HR" dirty="0" smtClean="0"/>
              <a:t> </a:t>
            </a:r>
            <a:r>
              <a:rPr lang="hr-HR" dirty="0" err="1" smtClean="0"/>
              <a:t>length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yarn</a:t>
            </a:r>
            <a:endParaRPr lang="hr-HR" dirty="0"/>
          </a:p>
        </p:txBody>
      </p:sp>
      <p:pic>
        <p:nvPicPr>
          <p:cNvPr id="8" name="Picture 2" descr="USTER® TESTER 6 Gets Excellent Feedback From Bangladesh Spinners | Textile  Excellence - Textile &amp;amp; Apparel Newspaper / Magazin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3" t="5614" r="21083" b="4106"/>
          <a:stretch/>
        </p:blipFill>
        <p:spPr bwMode="auto">
          <a:xfrm>
            <a:off x="7475112" y="4099633"/>
            <a:ext cx="2771105" cy="221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10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71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Quality control in yarn production mill </vt:lpstr>
      <vt:lpstr>Spinning preparation and spinning process</vt:lpstr>
      <vt:lpstr>Drawing and blending</vt:lpstr>
      <vt:lpstr>Combing</vt:lpstr>
      <vt:lpstr>Roving process</vt:lpstr>
      <vt:lpstr>Spinning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Vesna Marija Potočić Matković</dc:creator>
  <cp:lastModifiedBy>Vesna Marija Potočić Matković</cp:lastModifiedBy>
  <cp:revision>9</cp:revision>
  <dcterms:created xsi:type="dcterms:W3CDTF">2021-11-29T10:31:31Z</dcterms:created>
  <dcterms:modified xsi:type="dcterms:W3CDTF">2021-11-29T11:27:01Z</dcterms:modified>
</cp:coreProperties>
</file>